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5"/>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aron Sandberg" initials="AS" lastIdx="3" clrIdx="0"/>
  <p:cmAuthor id="1" name="Gray, Darryl (AHRQ)" initials="dtg" lastIdx="1" clrIdx="1"/>
  <p:cmAuthor id="2" name="Disharoon, Amy" initials="D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81" autoAdjust="0"/>
  </p:normalViewPr>
  <p:slideViewPr>
    <p:cSldViewPr>
      <p:cViewPr>
        <p:scale>
          <a:sx n="76" d="100"/>
          <a:sy n="76" d="100"/>
        </p:scale>
        <p:origin x="-984" y="-5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F622B-7EB4-4ED1-BFFC-CE2AD08E032A}" type="doc">
      <dgm:prSet loTypeId="urn:microsoft.com/office/officeart/2009/layout/CircleArrowProcess" loCatId="process" qsTypeId="urn:microsoft.com/office/officeart/2005/8/quickstyle/simple4" qsCatId="simple" csTypeId="urn:microsoft.com/office/officeart/2005/8/colors/colorful2" csCatId="colorful" phldr="1"/>
      <dgm:spPr/>
      <dgm:t>
        <a:bodyPr/>
        <a:lstStyle/>
        <a:p>
          <a:endParaRPr lang="en-US"/>
        </a:p>
      </dgm:t>
    </dgm:pt>
    <dgm:pt modelId="{9050F251-A275-4CE1-977C-77072D8F9E48}">
      <dgm:prSet phldrT="[Text]"/>
      <dgm:spPr/>
      <dgm:t>
        <a:bodyPr/>
        <a:lstStyle/>
        <a:p>
          <a:r>
            <a:rPr lang="en-US" dirty="0" smtClean="0"/>
            <a:t>Infection</a:t>
          </a:r>
          <a:endParaRPr lang="en-US" dirty="0"/>
        </a:p>
      </dgm:t>
    </dgm:pt>
    <dgm:pt modelId="{5C1FABE2-CE09-43EA-8C42-40B0D0AE15B8}" type="parTrans" cxnId="{34BC5069-D5A4-4271-A3A0-4DAA7B96CA39}">
      <dgm:prSet/>
      <dgm:spPr/>
      <dgm:t>
        <a:bodyPr/>
        <a:lstStyle/>
        <a:p>
          <a:endParaRPr lang="en-US"/>
        </a:p>
      </dgm:t>
    </dgm:pt>
    <dgm:pt modelId="{BC86E0A7-FD68-4BD2-B7CF-0323DB39EAC2}" type="sibTrans" cxnId="{34BC5069-D5A4-4271-A3A0-4DAA7B96CA39}">
      <dgm:prSet/>
      <dgm:spPr/>
      <dgm:t>
        <a:bodyPr/>
        <a:lstStyle/>
        <a:p>
          <a:endParaRPr lang="en-US"/>
        </a:p>
      </dgm:t>
    </dgm:pt>
    <dgm:pt modelId="{22D563E4-FA2C-4EEB-BC80-3F1587BEF104}">
      <dgm:prSet phldrT="[Text]"/>
      <dgm:spPr/>
      <dgm:t>
        <a:bodyPr/>
        <a:lstStyle/>
        <a:p>
          <a:r>
            <a:rPr lang="en-US" dirty="0" smtClean="0"/>
            <a:t>Sepsis</a:t>
          </a:r>
          <a:endParaRPr lang="en-US" dirty="0"/>
        </a:p>
      </dgm:t>
    </dgm:pt>
    <dgm:pt modelId="{8E633AF3-0D74-42B0-9CB8-777DB2944ED9}" type="parTrans" cxnId="{8100375B-A8E8-4A88-894E-A3EBD09E3BE7}">
      <dgm:prSet/>
      <dgm:spPr/>
      <dgm:t>
        <a:bodyPr/>
        <a:lstStyle/>
        <a:p>
          <a:endParaRPr lang="en-US"/>
        </a:p>
      </dgm:t>
    </dgm:pt>
    <dgm:pt modelId="{B6BB2A22-AE9C-4D24-977A-7341F81DB995}" type="sibTrans" cxnId="{8100375B-A8E8-4A88-894E-A3EBD09E3BE7}">
      <dgm:prSet/>
      <dgm:spPr/>
      <dgm:t>
        <a:bodyPr/>
        <a:lstStyle/>
        <a:p>
          <a:endParaRPr lang="en-US"/>
        </a:p>
      </dgm:t>
    </dgm:pt>
    <dgm:pt modelId="{FFFDAE77-49F5-41AC-A3A2-C1AA682C7F32}">
      <dgm:prSet phldrT="[Text]"/>
      <dgm:spPr/>
      <dgm:t>
        <a:bodyPr/>
        <a:lstStyle/>
        <a:p>
          <a:r>
            <a:rPr lang="en-US" dirty="0" smtClean="0"/>
            <a:t>Death</a:t>
          </a:r>
          <a:endParaRPr lang="en-US" dirty="0"/>
        </a:p>
      </dgm:t>
    </dgm:pt>
    <dgm:pt modelId="{90625572-2166-41B9-BB26-7705F8343794}" type="parTrans" cxnId="{85FF9859-0B71-49A0-A6F1-FC65BF729F50}">
      <dgm:prSet/>
      <dgm:spPr/>
      <dgm:t>
        <a:bodyPr/>
        <a:lstStyle/>
        <a:p>
          <a:endParaRPr lang="en-US"/>
        </a:p>
      </dgm:t>
    </dgm:pt>
    <dgm:pt modelId="{A74487A7-FB57-4B8D-9A0C-67B511FFB05D}" type="sibTrans" cxnId="{85FF9859-0B71-49A0-A6F1-FC65BF729F50}">
      <dgm:prSet/>
      <dgm:spPr/>
      <dgm:t>
        <a:bodyPr/>
        <a:lstStyle/>
        <a:p>
          <a:endParaRPr lang="en-US"/>
        </a:p>
      </dgm:t>
    </dgm:pt>
    <dgm:pt modelId="{C37DA0B8-FE71-4FD2-8C2E-51FECB6BC953}" type="pres">
      <dgm:prSet presAssocID="{F10F622B-7EB4-4ED1-BFFC-CE2AD08E032A}" presName="Name0" presStyleCnt="0">
        <dgm:presLayoutVars>
          <dgm:chMax val="7"/>
          <dgm:chPref val="7"/>
          <dgm:dir/>
          <dgm:animLvl val="lvl"/>
        </dgm:presLayoutVars>
      </dgm:prSet>
      <dgm:spPr/>
      <dgm:t>
        <a:bodyPr/>
        <a:lstStyle/>
        <a:p>
          <a:endParaRPr lang="en-US"/>
        </a:p>
      </dgm:t>
    </dgm:pt>
    <dgm:pt modelId="{72AD4462-E70E-4DE9-96BE-7F678571DEF1}" type="pres">
      <dgm:prSet presAssocID="{9050F251-A275-4CE1-977C-77072D8F9E48}" presName="Accent1" presStyleCnt="0"/>
      <dgm:spPr/>
    </dgm:pt>
    <dgm:pt modelId="{03E1FE86-4FAC-4AE6-8C2C-E5BEC54E7E24}" type="pres">
      <dgm:prSet presAssocID="{9050F251-A275-4CE1-977C-77072D8F9E48}" presName="Accent" presStyleLbl="node1" presStyleIdx="0" presStyleCnt="3"/>
      <dgm:spPr>
        <a:solidFill>
          <a:srgbClr val="622269"/>
        </a:solidFill>
      </dgm:spPr>
    </dgm:pt>
    <dgm:pt modelId="{77ECA4DA-10F5-41A8-9B20-1F15C4F25C96}" type="pres">
      <dgm:prSet presAssocID="{9050F251-A275-4CE1-977C-77072D8F9E48}" presName="Parent1" presStyleLbl="revTx" presStyleIdx="0" presStyleCnt="3">
        <dgm:presLayoutVars>
          <dgm:chMax val="1"/>
          <dgm:chPref val="1"/>
          <dgm:bulletEnabled val="1"/>
        </dgm:presLayoutVars>
      </dgm:prSet>
      <dgm:spPr/>
      <dgm:t>
        <a:bodyPr/>
        <a:lstStyle/>
        <a:p>
          <a:endParaRPr lang="en-US"/>
        </a:p>
      </dgm:t>
    </dgm:pt>
    <dgm:pt modelId="{1946FE9D-68D3-4FBB-8BF5-0E8BB5855F5A}" type="pres">
      <dgm:prSet presAssocID="{22D563E4-FA2C-4EEB-BC80-3F1587BEF104}" presName="Accent2" presStyleCnt="0"/>
      <dgm:spPr/>
    </dgm:pt>
    <dgm:pt modelId="{61A035BF-B280-41B8-ABD5-24BD8FA16AAC}" type="pres">
      <dgm:prSet presAssocID="{22D563E4-FA2C-4EEB-BC80-3F1587BEF104}" presName="Accent" presStyleLbl="node1" presStyleIdx="1" presStyleCnt="3"/>
      <dgm:spPr/>
    </dgm:pt>
    <dgm:pt modelId="{034560D2-7E6D-4FB6-8DE7-88D37457EA89}" type="pres">
      <dgm:prSet presAssocID="{22D563E4-FA2C-4EEB-BC80-3F1587BEF104}" presName="Parent2" presStyleLbl="revTx" presStyleIdx="1" presStyleCnt="3">
        <dgm:presLayoutVars>
          <dgm:chMax val="1"/>
          <dgm:chPref val="1"/>
          <dgm:bulletEnabled val="1"/>
        </dgm:presLayoutVars>
      </dgm:prSet>
      <dgm:spPr/>
      <dgm:t>
        <a:bodyPr/>
        <a:lstStyle/>
        <a:p>
          <a:endParaRPr lang="en-US"/>
        </a:p>
      </dgm:t>
    </dgm:pt>
    <dgm:pt modelId="{7946316C-76A7-47D4-A498-E1D35AD2B9D3}" type="pres">
      <dgm:prSet presAssocID="{FFFDAE77-49F5-41AC-A3A2-C1AA682C7F32}" presName="Accent3" presStyleCnt="0"/>
      <dgm:spPr/>
    </dgm:pt>
    <dgm:pt modelId="{25F13430-8DEE-4E26-B58E-8CDD3EC805E4}" type="pres">
      <dgm:prSet presAssocID="{FFFDAE77-49F5-41AC-A3A2-C1AA682C7F32}" presName="Accent" presStyleLbl="node1" presStyleIdx="2" presStyleCnt="3"/>
      <dgm:spPr>
        <a:solidFill>
          <a:srgbClr val="D65D56"/>
        </a:solidFill>
      </dgm:spPr>
    </dgm:pt>
    <dgm:pt modelId="{6180756B-67B0-443A-9E0D-6E1D68F0E6DB}" type="pres">
      <dgm:prSet presAssocID="{FFFDAE77-49F5-41AC-A3A2-C1AA682C7F32}" presName="Parent3" presStyleLbl="revTx" presStyleIdx="2" presStyleCnt="3">
        <dgm:presLayoutVars>
          <dgm:chMax val="1"/>
          <dgm:chPref val="1"/>
          <dgm:bulletEnabled val="1"/>
        </dgm:presLayoutVars>
      </dgm:prSet>
      <dgm:spPr/>
      <dgm:t>
        <a:bodyPr/>
        <a:lstStyle/>
        <a:p>
          <a:endParaRPr lang="en-US"/>
        </a:p>
      </dgm:t>
    </dgm:pt>
  </dgm:ptLst>
  <dgm:cxnLst>
    <dgm:cxn modelId="{A8D8CC48-DD8E-4BD9-883F-F4BA13C6ADA6}" type="presOf" srcId="{22D563E4-FA2C-4EEB-BC80-3F1587BEF104}" destId="{034560D2-7E6D-4FB6-8DE7-88D37457EA89}" srcOrd="0" destOrd="0" presId="urn:microsoft.com/office/officeart/2009/layout/CircleArrowProcess"/>
    <dgm:cxn modelId="{85FF9859-0B71-49A0-A6F1-FC65BF729F50}" srcId="{F10F622B-7EB4-4ED1-BFFC-CE2AD08E032A}" destId="{FFFDAE77-49F5-41AC-A3A2-C1AA682C7F32}" srcOrd="2" destOrd="0" parTransId="{90625572-2166-41B9-BB26-7705F8343794}" sibTransId="{A74487A7-FB57-4B8D-9A0C-67B511FFB05D}"/>
    <dgm:cxn modelId="{8582C7AF-44DC-4441-BC2A-3F534FA81806}" type="presOf" srcId="{FFFDAE77-49F5-41AC-A3A2-C1AA682C7F32}" destId="{6180756B-67B0-443A-9E0D-6E1D68F0E6DB}" srcOrd="0" destOrd="0" presId="urn:microsoft.com/office/officeart/2009/layout/CircleArrowProcess"/>
    <dgm:cxn modelId="{533C0AF2-F4DB-4FFA-A4A2-0B5F1C67632B}" type="presOf" srcId="{9050F251-A275-4CE1-977C-77072D8F9E48}" destId="{77ECA4DA-10F5-41A8-9B20-1F15C4F25C96}" srcOrd="0" destOrd="0" presId="urn:microsoft.com/office/officeart/2009/layout/CircleArrowProcess"/>
    <dgm:cxn modelId="{8100375B-A8E8-4A88-894E-A3EBD09E3BE7}" srcId="{F10F622B-7EB4-4ED1-BFFC-CE2AD08E032A}" destId="{22D563E4-FA2C-4EEB-BC80-3F1587BEF104}" srcOrd="1" destOrd="0" parTransId="{8E633AF3-0D74-42B0-9CB8-777DB2944ED9}" sibTransId="{B6BB2A22-AE9C-4D24-977A-7341F81DB995}"/>
    <dgm:cxn modelId="{34BC5069-D5A4-4271-A3A0-4DAA7B96CA39}" srcId="{F10F622B-7EB4-4ED1-BFFC-CE2AD08E032A}" destId="{9050F251-A275-4CE1-977C-77072D8F9E48}" srcOrd="0" destOrd="0" parTransId="{5C1FABE2-CE09-43EA-8C42-40B0D0AE15B8}" sibTransId="{BC86E0A7-FD68-4BD2-B7CF-0323DB39EAC2}"/>
    <dgm:cxn modelId="{EF367F0A-6771-4F26-9FF8-920354B6AFB4}" type="presOf" srcId="{F10F622B-7EB4-4ED1-BFFC-CE2AD08E032A}" destId="{C37DA0B8-FE71-4FD2-8C2E-51FECB6BC953}" srcOrd="0" destOrd="0" presId="urn:microsoft.com/office/officeart/2009/layout/CircleArrowProcess"/>
    <dgm:cxn modelId="{DBDB6D8E-A432-497C-88F5-AE8691D7C7EC}" type="presParOf" srcId="{C37DA0B8-FE71-4FD2-8C2E-51FECB6BC953}" destId="{72AD4462-E70E-4DE9-96BE-7F678571DEF1}" srcOrd="0" destOrd="0" presId="urn:microsoft.com/office/officeart/2009/layout/CircleArrowProcess"/>
    <dgm:cxn modelId="{C8869A53-4D07-467C-9359-A78B8E4CC928}" type="presParOf" srcId="{72AD4462-E70E-4DE9-96BE-7F678571DEF1}" destId="{03E1FE86-4FAC-4AE6-8C2C-E5BEC54E7E24}" srcOrd="0" destOrd="0" presId="urn:microsoft.com/office/officeart/2009/layout/CircleArrowProcess"/>
    <dgm:cxn modelId="{C5CBA12E-9388-40DF-AAB3-A5334ABA9597}" type="presParOf" srcId="{C37DA0B8-FE71-4FD2-8C2E-51FECB6BC953}" destId="{77ECA4DA-10F5-41A8-9B20-1F15C4F25C96}" srcOrd="1" destOrd="0" presId="urn:microsoft.com/office/officeart/2009/layout/CircleArrowProcess"/>
    <dgm:cxn modelId="{73D0AA45-3B07-4E8F-B773-23BC4CA03B22}" type="presParOf" srcId="{C37DA0B8-FE71-4FD2-8C2E-51FECB6BC953}" destId="{1946FE9D-68D3-4FBB-8BF5-0E8BB5855F5A}" srcOrd="2" destOrd="0" presId="urn:microsoft.com/office/officeart/2009/layout/CircleArrowProcess"/>
    <dgm:cxn modelId="{6F439E50-D35E-4E82-AF30-43CDBCC3FBEE}" type="presParOf" srcId="{1946FE9D-68D3-4FBB-8BF5-0E8BB5855F5A}" destId="{61A035BF-B280-41B8-ABD5-24BD8FA16AAC}" srcOrd="0" destOrd="0" presId="urn:microsoft.com/office/officeart/2009/layout/CircleArrowProcess"/>
    <dgm:cxn modelId="{DF6E0D2F-6D00-406E-93DA-C8EE8928C136}" type="presParOf" srcId="{C37DA0B8-FE71-4FD2-8C2E-51FECB6BC953}" destId="{034560D2-7E6D-4FB6-8DE7-88D37457EA89}" srcOrd="3" destOrd="0" presId="urn:microsoft.com/office/officeart/2009/layout/CircleArrowProcess"/>
    <dgm:cxn modelId="{FCF48EC0-2FD5-4A35-92B0-3BC652819EAF}" type="presParOf" srcId="{C37DA0B8-FE71-4FD2-8C2E-51FECB6BC953}" destId="{7946316C-76A7-47D4-A498-E1D35AD2B9D3}" srcOrd="4" destOrd="0" presId="urn:microsoft.com/office/officeart/2009/layout/CircleArrowProcess"/>
    <dgm:cxn modelId="{307E556A-BF07-4208-A521-9CFB79626F18}" type="presParOf" srcId="{7946316C-76A7-47D4-A498-E1D35AD2B9D3}" destId="{25F13430-8DEE-4E26-B58E-8CDD3EC805E4}" srcOrd="0" destOrd="0" presId="urn:microsoft.com/office/officeart/2009/layout/CircleArrowProcess"/>
    <dgm:cxn modelId="{6C67C0D0-039A-4D8F-ACFC-2DAEAFE3C46E}" type="presParOf" srcId="{C37DA0B8-FE71-4FD2-8C2E-51FECB6BC953}" destId="{6180756B-67B0-443A-9E0D-6E1D68F0E6DB}"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9C335A-A49F-4A37-92D1-D3407039C518}" type="doc">
      <dgm:prSet loTypeId="urn:microsoft.com/office/officeart/2008/layout/HorizontalMultiLevelHierarchy" loCatId="hierarchy" qsTypeId="urn:microsoft.com/office/officeart/2005/8/quickstyle/simple1" qsCatId="simple" csTypeId="urn:microsoft.com/office/officeart/2005/8/colors/accent2_4" csCatId="accent2" phldr="1"/>
      <dgm:spPr/>
      <dgm:t>
        <a:bodyPr/>
        <a:lstStyle/>
        <a:p>
          <a:endParaRPr lang="en-US"/>
        </a:p>
      </dgm:t>
    </dgm:pt>
    <dgm:pt modelId="{74DD2ABC-6106-4DAB-960B-A9250E7019EC}">
      <dgm:prSet phldrT="[Text]"/>
      <dgm:spPr/>
      <dgm:t>
        <a:bodyPr/>
        <a:lstStyle/>
        <a:p>
          <a:r>
            <a:rPr lang="en-US" dirty="0" smtClean="0"/>
            <a:t>CHARGE!</a:t>
          </a:r>
          <a:endParaRPr lang="en-US" dirty="0"/>
        </a:p>
      </dgm:t>
    </dgm:pt>
    <dgm:pt modelId="{096A0A21-77C3-4392-87AC-9BB715E12501}" type="parTrans" cxnId="{B0EB3A6E-2C76-40F1-8CE9-B1260F8638A3}">
      <dgm:prSet/>
      <dgm:spPr/>
      <dgm:t>
        <a:bodyPr/>
        <a:lstStyle/>
        <a:p>
          <a:endParaRPr lang="en-US"/>
        </a:p>
      </dgm:t>
    </dgm:pt>
    <dgm:pt modelId="{1AFE3314-09CC-44AF-9294-6D60D37B41D8}" type="sibTrans" cxnId="{B0EB3A6E-2C76-40F1-8CE9-B1260F8638A3}">
      <dgm:prSet/>
      <dgm:spPr/>
      <dgm:t>
        <a:bodyPr/>
        <a:lstStyle/>
        <a:p>
          <a:endParaRPr lang="en-US"/>
        </a:p>
      </dgm:t>
    </dgm:pt>
    <dgm:pt modelId="{E06A22BC-1D5C-464D-B705-87053B6951C7}">
      <dgm:prSet phldrT="[Text]"/>
      <dgm:spPr/>
      <dgm:t>
        <a:bodyPr/>
        <a:lstStyle/>
        <a:p>
          <a:pPr algn="l"/>
          <a:r>
            <a:rPr lang="en-US" dirty="0" smtClean="0"/>
            <a:t> </a:t>
          </a:r>
          <a:r>
            <a:rPr lang="en-US" b="1" dirty="0" smtClean="0"/>
            <a:t>C</a:t>
          </a:r>
          <a:r>
            <a:rPr lang="en-US" dirty="0" smtClean="0"/>
            <a:t>ulture of Safety</a:t>
          </a:r>
          <a:endParaRPr lang="en-US" dirty="0"/>
        </a:p>
      </dgm:t>
    </dgm:pt>
    <dgm:pt modelId="{F7202530-2840-4F9C-B587-1EE35F570B86}" type="parTrans" cxnId="{AD95BFDF-7D86-4883-B856-5261A868E754}">
      <dgm:prSet/>
      <dgm:spPr/>
      <dgm:t>
        <a:bodyPr/>
        <a:lstStyle/>
        <a:p>
          <a:endParaRPr lang="en-US"/>
        </a:p>
      </dgm:t>
    </dgm:pt>
    <dgm:pt modelId="{7918D310-EBF3-43BD-9D06-9FCBFE39B71A}" type="sibTrans" cxnId="{AD95BFDF-7D86-4883-B856-5261A868E754}">
      <dgm:prSet/>
      <dgm:spPr/>
      <dgm:t>
        <a:bodyPr/>
        <a:lstStyle/>
        <a:p>
          <a:endParaRPr lang="en-US"/>
        </a:p>
      </dgm:t>
    </dgm:pt>
    <dgm:pt modelId="{A5A2207E-F395-4D48-B3B6-A5FA182699F0}">
      <dgm:prSet phldrT="[Text]"/>
      <dgm:spPr/>
      <dgm:t>
        <a:bodyPr/>
        <a:lstStyle/>
        <a:p>
          <a:pPr algn="l"/>
          <a:r>
            <a:rPr lang="en-US" dirty="0" smtClean="0"/>
            <a:t> </a:t>
          </a:r>
          <a:r>
            <a:rPr lang="en-US" b="1" dirty="0" smtClean="0"/>
            <a:t>H</a:t>
          </a:r>
          <a:r>
            <a:rPr lang="en-US" dirty="0" smtClean="0"/>
            <a:t>and Hygiene</a:t>
          </a:r>
          <a:endParaRPr lang="en-US" dirty="0"/>
        </a:p>
      </dgm:t>
    </dgm:pt>
    <dgm:pt modelId="{BF141564-45C6-4205-BA85-528063639F9B}" type="parTrans" cxnId="{6E6B6750-A244-4D5E-A7D7-97CA07E0E385}">
      <dgm:prSet/>
      <dgm:spPr/>
      <dgm:t>
        <a:bodyPr/>
        <a:lstStyle/>
        <a:p>
          <a:endParaRPr lang="en-US"/>
        </a:p>
      </dgm:t>
    </dgm:pt>
    <dgm:pt modelId="{CF8C6ACF-C0EA-4F23-9D5A-84413A446E12}" type="sibTrans" cxnId="{6E6B6750-A244-4D5E-A7D7-97CA07E0E385}">
      <dgm:prSet/>
      <dgm:spPr/>
      <dgm:t>
        <a:bodyPr/>
        <a:lstStyle/>
        <a:p>
          <a:endParaRPr lang="en-US"/>
        </a:p>
      </dgm:t>
    </dgm:pt>
    <dgm:pt modelId="{353734EC-222E-4363-B4AE-61DE43C94C8D}">
      <dgm:prSet phldrT="[Text]"/>
      <dgm:spPr/>
      <dgm:t>
        <a:bodyPr/>
        <a:lstStyle/>
        <a:p>
          <a:pPr algn="l"/>
          <a:r>
            <a:rPr lang="en-US" dirty="0" smtClean="0"/>
            <a:t> </a:t>
          </a:r>
          <a:r>
            <a:rPr lang="en-US" b="1" dirty="0" smtClean="0"/>
            <a:t>A</a:t>
          </a:r>
          <a:r>
            <a:rPr lang="en-US" dirty="0" smtClean="0"/>
            <a:t>ccess Site (Preparation/Cleansing)</a:t>
          </a:r>
          <a:endParaRPr lang="en-US" dirty="0"/>
        </a:p>
      </dgm:t>
    </dgm:pt>
    <dgm:pt modelId="{A7CC39AB-05FE-41EE-9570-CAD0EC5B8F66}" type="parTrans" cxnId="{E4D7217D-D2EC-4404-AC58-A197E31EB34E}">
      <dgm:prSet/>
      <dgm:spPr/>
      <dgm:t>
        <a:bodyPr/>
        <a:lstStyle/>
        <a:p>
          <a:endParaRPr lang="en-US"/>
        </a:p>
      </dgm:t>
    </dgm:pt>
    <dgm:pt modelId="{C1DEF512-4FAF-4903-8713-46B07C8F9615}" type="sibTrans" cxnId="{E4D7217D-D2EC-4404-AC58-A197E31EB34E}">
      <dgm:prSet/>
      <dgm:spPr/>
      <dgm:t>
        <a:bodyPr/>
        <a:lstStyle/>
        <a:p>
          <a:endParaRPr lang="en-US"/>
        </a:p>
      </dgm:t>
    </dgm:pt>
    <dgm:pt modelId="{3C12B37D-447A-4BA7-9347-DD2334E87CDB}">
      <dgm:prSet phldrT="[Text]"/>
      <dgm:spPr/>
      <dgm:t>
        <a:bodyPr/>
        <a:lstStyle/>
        <a:p>
          <a:pPr algn="l"/>
          <a:r>
            <a:rPr lang="en-US" dirty="0" smtClean="0"/>
            <a:t> </a:t>
          </a:r>
          <a:r>
            <a:rPr lang="en-US" b="1" dirty="0" smtClean="0"/>
            <a:t>R</a:t>
          </a:r>
          <a:r>
            <a:rPr lang="en-US" dirty="0" smtClean="0"/>
            <a:t>educe and Remove Catheters</a:t>
          </a:r>
          <a:endParaRPr lang="en-US" dirty="0"/>
        </a:p>
      </dgm:t>
    </dgm:pt>
    <dgm:pt modelId="{E42B13D2-6D01-40D6-A9AE-5F7A60DEB7CF}" type="parTrans" cxnId="{8DDC6F2F-178B-4792-9C34-B7498F5F2977}">
      <dgm:prSet/>
      <dgm:spPr/>
      <dgm:t>
        <a:bodyPr/>
        <a:lstStyle/>
        <a:p>
          <a:endParaRPr lang="en-US"/>
        </a:p>
      </dgm:t>
    </dgm:pt>
    <dgm:pt modelId="{8CF5BD39-82AB-470D-98D4-93A11D9262C1}" type="sibTrans" cxnId="{8DDC6F2F-178B-4792-9C34-B7498F5F2977}">
      <dgm:prSet/>
      <dgm:spPr/>
      <dgm:t>
        <a:bodyPr/>
        <a:lstStyle/>
        <a:p>
          <a:endParaRPr lang="en-US"/>
        </a:p>
      </dgm:t>
    </dgm:pt>
    <dgm:pt modelId="{2B8AE5F8-54E8-4A46-9279-EF7DE7B642F1}">
      <dgm:prSet phldrT="[Text]"/>
      <dgm:spPr/>
      <dgm:t>
        <a:bodyPr/>
        <a:lstStyle/>
        <a:p>
          <a:pPr algn="l"/>
          <a:r>
            <a:rPr lang="en-US" dirty="0" smtClean="0"/>
            <a:t> </a:t>
          </a:r>
          <a:r>
            <a:rPr lang="en-US" b="1" dirty="0" smtClean="0"/>
            <a:t>G</a:t>
          </a:r>
          <a:r>
            <a:rPr lang="en-US" dirty="0" smtClean="0"/>
            <a:t>reat Connection/Disconnection Technique</a:t>
          </a:r>
          <a:endParaRPr lang="en-US" dirty="0"/>
        </a:p>
      </dgm:t>
    </dgm:pt>
    <dgm:pt modelId="{C25F9279-1484-4E89-BCE6-DE5049F66957}" type="parTrans" cxnId="{E8D5B9AA-626E-4D64-888B-1032C42FE509}">
      <dgm:prSet/>
      <dgm:spPr/>
      <dgm:t>
        <a:bodyPr/>
        <a:lstStyle/>
        <a:p>
          <a:endParaRPr lang="en-US"/>
        </a:p>
      </dgm:t>
    </dgm:pt>
    <dgm:pt modelId="{84151066-20D0-4DA7-A74F-8D52111EFA95}" type="sibTrans" cxnId="{E8D5B9AA-626E-4D64-888B-1032C42FE509}">
      <dgm:prSet/>
      <dgm:spPr/>
      <dgm:t>
        <a:bodyPr/>
        <a:lstStyle/>
        <a:p>
          <a:endParaRPr lang="en-US"/>
        </a:p>
      </dgm:t>
    </dgm:pt>
    <dgm:pt modelId="{A1590F99-6A6C-41F5-ADED-13545D1DEE77}">
      <dgm:prSet phldrT="[Text]"/>
      <dgm:spPr/>
      <dgm:t>
        <a:bodyPr/>
        <a:lstStyle/>
        <a:p>
          <a:pPr algn="l"/>
          <a:r>
            <a:rPr lang="en-US" dirty="0" smtClean="0"/>
            <a:t> </a:t>
          </a:r>
          <a:r>
            <a:rPr lang="en-US" b="1" dirty="0" smtClean="0"/>
            <a:t>E</a:t>
          </a:r>
          <a:r>
            <a:rPr lang="en-US" dirty="0" smtClean="0"/>
            <a:t>valuation of Team Infection Control Practices</a:t>
          </a:r>
          <a:endParaRPr lang="en-US" dirty="0"/>
        </a:p>
      </dgm:t>
    </dgm:pt>
    <dgm:pt modelId="{CC4C3C8F-A3FF-4F25-82D0-347093D5D26C}" type="parTrans" cxnId="{4F27AB2B-62A9-42E4-B78E-3D45773BAC55}">
      <dgm:prSet/>
      <dgm:spPr/>
      <dgm:t>
        <a:bodyPr/>
        <a:lstStyle/>
        <a:p>
          <a:endParaRPr lang="en-US"/>
        </a:p>
      </dgm:t>
    </dgm:pt>
    <dgm:pt modelId="{178B1A0A-74C7-4048-A913-686C0EE7BBEE}" type="sibTrans" cxnId="{4F27AB2B-62A9-42E4-B78E-3D45773BAC55}">
      <dgm:prSet/>
      <dgm:spPr/>
      <dgm:t>
        <a:bodyPr/>
        <a:lstStyle/>
        <a:p>
          <a:endParaRPr lang="en-US"/>
        </a:p>
      </dgm:t>
    </dgm:pt>
    <dgm:pt modelId="{3FB1580F-034F-4931-A978-9B1CF4563543}" type="pres">
      <dgm:prSet presAssocID="{419C335A-A49F-4A37-92D1-D3407039C518}" presName="Name0" presStyleCnt="0">
        <dgm:presLayoutVars>
          <dgm:chPref val="1"/>
          <dgm:dir/>
          <dgm:animOne val="branch"/>
          <dgm:animLvl val="lvl"/>
          <dgm:resizeHandles val="exact"/>
        </dgm:presLayoutVars>
      </dgm:prSet>
      <dgm:spPr/>
      <dgm:t>
        <a:bodyPr/>
        <a:lstStyle/>
        <a:p>
          <a:endParaRPr lang="en-US"/>
        </a:p>
      </dgm:t>
    </dgm:pt>
    <dgm:pt modelId="{119D38F1-2FFB-4140-BCBC-B45A2FD6EC4B}" type="pres">
      <dgm:prSet presAssocID="{74DD2ABC-6106-4DAB-960B-A9250E7019EC}" presName="root1" presStyleCnt="0"/>
      <dgm:spPr/>
    </dgm:pt>
    <dgm:pt modelId="{ABC0A147-141E-4841-B69D-019C3947980D}" type="pres">
      <dgm:prSet presAssocID="{74DD2ABC-6106-4DAB-960B-A9250E7019EC}" presName="LevelOneTextNode" presStyleLbl="node0" presStyleIdx="0" presStyleCnt="1" custLinFactNeighborX="-42173" custLinFactNeighborY="321">
        <dgm:presLayoutVars>
          <dgm:chPref val="3"/>
        </dgm:presLayoutVars>
      </dgm:prSet>
      <dgm:spPr/>
      <dgm:t>
        <a:bodyPr/>
        <a:lstStyle/>
        <a:p>
          <a:endParaRPr lang="en-US"/>
        </a:p>
      </dgm:t>
    </dgm:pt>
    <dgm:pt modelId="{28862638-4418-4C81-8BB9-D7590B38F4AC}" type="pres">
      <dgm:prSet presAssocID="{74DD2ABC-6106-4DAB-960B-A9250E7019EC}" presName="level2hierChild" presStyleCnt="0"/>
      <dgm:spPr/>
    </dgm:pt>
    <dgm:pt modelId="{FC555423-4978-4D37-A368-7A2D2FEC59B1}" type="pres">
      <dgm:prSet presAssocID="{F7202530-2840-4F9C-B587-1EE35F570B86}" presName="conn2-1" presStyleLbl="parChTrans1D2" presStyleIdx="0" presStyleCnt="6"/>
      <dgm:spPr/>
      <dgm:t>
        <a:bodyPr/>
        <a:lstStyle/>
        <a:p>
          <a:endParaRPr lang="en-US"/>
        </a:p>
      </dgm:t>
    </dgm:pt>
    <dgm:pt modelId="{A32E1E62-E81B-464B-9074-6F5073B4DE28}" type="pres">
      <dgm:prSet presAssocID="{F7202530-2840-4F9C-B587-1EE35F570B86}" presName="connTx" presStyleLbl="parChTrans1D2" presStyleIdx="0" presStyleCnt="6"/>
      <dgm:spPr/>
      <dgm:t>
        <a:bodyPr/>
        <a:lstStyle/>
        <a:p>
          <a:endParaRPr lang="en-US"/>
        </a:p>
      </dgm:t>
    </dgm:pt>
    <dgm:pt modelId="{513D5DF3-3734-4386-AD6C-2056E0829548}" type="pres">
      <dgm:prSet presAssocID="{E06A22BC-1D5C-464D-B705-87053B6951C7}" presName="root2" presStyleCnt="0"/>
      <dgm:spPr/>
    </dgm:pt>
    <dgm:pt modelId="{7AB352BC-A298-492D-A9F9-D3B93B94C7DE}" type="pres">
      <dgm:prSet presAssocID="{E06A22BC-1D5C-464D-B705-87053B6951C7}" presName="LevelTwoTextNode" presStyleLbl="node2" presStyleIdx="0" presStyleCnt="6" custScaleX="222090">
        <dgm:presLayoutVars>
          <dgm:chPref val="3"/>
        </dgm:presLayoutVars>
      </dgm:prSet>
      <dgm:spPr/>
      <dgm:t>
        <a:bodyPr/>
        <a:lstStyle/>
        <a:p>
          <a:endParaRPr lang="en-US"/>
        </a:p>
      </dgm:t>
    </dgm:pt>
    <dgm:pt modelId="{B7A44B96-5A81-4E70-AF49-20D10E285622}" type="pres">
      <dgm:prSet presAssocID="{E06A22BC-1D5C-464D-B705-87053B6951C7}" presName="level3hierChild" presStyleCnt="0"/>
      <dgm:spPr/>
    </dgm:pt>
    <dgm:pt modelId="{86EA76F0-1B17-4F38-B7D3-72796773E365}" type="pres">
      <dgm:prSet presAssocID="{BF141564-45C6-4205-BA85-528063639F9B}" presName="conn2-1" presStyleLbl="parChTrans1D2" presStyleIdx="1" presStyleCnt="6"/>
      <dgm:spPr/>
      <dgm:t>
        <a:bodyPr/>
        <a:lstStyle/>
        <a:p>
          <a:endParaRPr lang="en-US"/>
        </a:p>
      </dgm:t>
    </dgm:pt>
    <dgm:pt modelId="{62882F63-8C52-412B-947F-930BE271CFA7}" type="pres">
      <dgm:prSet presAssocID="{BF141564-45C6-4205-BA85-528063639F9B}" presName="connTx" presStyleLbl="parChTrans1D2" presStyleIdx="1" presStyleCnt="6"/>
      <dgm:spPr/>
      <dgm:t>
        <a:bodyPr/>
        <a:lstStyle/>
        <a:p>
          <a:endParaRPr lang="en-US"/>
        </a:p>
      </dgm:t>
    </dgm:pt>
    <dgm:pt modelId="{2B17547C-F0B6-4087-9841-3569AAFD79F4}" type="pres">
      <dgm:prSet presAssocID="{A5A2207E-F395-4D48-B3B6-A5FA182699F0}" presName="root2" presStyleCnt="0"/>
      <dgm:spPr/>
    </dgm:pt>
    <dgm:pt modelId="{F27F1E08-EA7D-4678-9849-97CE08E33436}" type="pres">
      <dgm:prSet presAssocID="{A5A2207E-F395-4D48-B3B6-A5FA182699F0}" presName="LevelTwoTextNode" presStyleLbl="node2" presStyleIdx="1" presStyleCnt="6" custScaleX="222090">
        <dgm:presLayoutVars>
          <dgm:chPref val="3"/>
        </dgm:presLayoutVars>
      </dgm:prSet>
      <dgm:spPr/>
      <dgm:t>
        <a:bodyPr/>
        <a:lstStyle/>
        <a:p>
          <a:endParaRPr lang="en-US"/>
        </a:p>
      </dgm:t>
    </dgm:pt>
    <dgm:pt modelId="{6A29AFFB-72B2-4386-8117-9DF6722229E2}" type="pres">
      <dgm:prSet presAssocID="{A5A2207E-F395-4D48-B3B6-A5FA182699F0}" presName="level3hierChild" presStyleCnt="0"/>
      <dgm:spPr/>
    </dgm:pt>
    <dgm:pt modelId="{BB6E87B4-4C40-4C21-95FF-0E51FC0047E7}" type="pres">
      <dgm:prSet presAssocID="{A7CC39AB-05FE-41EE-9570-CAD0EC5B8F66}" presName="conn2-1" presStyleLbl="parChTrans1D2" presStyleIdx="2" presStyleCnt="6"/>
      <dgm:spPr/>
      <dgm:t>
        <a:bodyPr/>
        <a:lstStyle/>
        <a:p>
          <a:endParaRPr lang="en-US"/>
        </a:p>
      </dgm:t>
    </dgm:pt>
    <dgm:pt modelId="{0BE981AD-B9F5-4502-8734-B3D221AAD0F6}" type="pres">
      <dgm:prSet presAssocID="{A7CC39AB-05FE-41EE-9570-CAD0EC5B8F66}" presName="connTx" presStyleLbl="parChTrans1D2" presStyleIdx="2" presStyleCnt="6"/>
      <dgm:spPr/>
      <dgm:t>
        <a:bodyPr/>
        <a:lstStyle/>
        <a:p>
          <a:endParaRPr lang="en-US"/>
        </a:p>
      </dgm:t>
    </dgm:pt>
    <dgm:pt modelId="{6132B04D-034A-491B-ACAA-55647AA6FE30}" type="pres">
      <dgm:prSet presAssocID="{353734EC-222E-4363-B4AE-61DE43C94C8D}" presName="root2" presStyleCnt="0"/>
      <dgm:spPr/>
    </dgm:pt>
    <dgm:pt modelId="{DE64F830-C1C4-4FB8-9113-B5FB57CDF86A}" type="pres">
      <dgm:prSet presAssocID="{353734EC-222E-4363-B4AE-61DE43C94C8D}" presName="LevelTwoTextNode" presStyleLbl="node2" presStyleIdx="2" presStyleCnt="6" custScaleX="222090">
        <dgm:presLayoutVars>
          <dgm:chPref val="3"/>
        </dgm:presLayoutVars>
      </dgm:prSet>
      <dgm:spPr/>
      <dgm:t>
        <a:bodyPr/>
        <a:lstStyle/>
        <a:p>
          <a:endParaRPr lang="en-US"/>
        </a:p>
      </dgm:t>
    </dgm:pt>
    <dgm:pt modelId="{44CBBF59-ECB6-4577-8BEE-ADBC74551DF7}" type="pres">
      <dgm:prSet presAssocID="{353734EC-222E-4363-B4AE-61DE43C94C8D}" presName="level3hierChild" presStyleCnt="0"/>
      <dgm:spPr/>
    </dgm:pt>
    <dgm:pt modelId="{3E088B47-49DB-4EC2-877D-A2F4631ABFED}" type="pres">
      <dgm:prSet presAssocID="{E42B13D2-6D01-40D6-A9AE-5F7A60DEB7CF}" presName="conn2-1" presStyleLbl="parChTrans1D2" presStyleIdx="3" presStyleCnt="6"/>
      <dgm:spPr/>
      <dgm:t>
        <a:bodyPr/>
        <a:lstStyle/>
        <a:p>
          <a:endParaRPr lang="en-US"/>
        </a:p>
      </dgm:t>
    </dgm:pt>
    <dgm:pt modelId="{7D9386AE-6E5F-451D-B1AE-37401D9AF521}" type="pres">
      <dgm:prSet presAssocID="{E42B13D2-6D01-40D6-A9AE-5F7A60DEB7CF}" presName="connTx" presStyleLbl="parChTrans1D2" presStyleIdx="3" presStyleCnt="6"/>
      <dgm:spPr/>
      <dgm:t>
        <a:bodyPr/>
        <a:lstStyle/>
        <a:p>
          <a:endParaRPr lang="en-US"/>
        </a:p>
      </dgm:t>
    </dgm:pt>
    <dgm:pt modelId="{82E4FC53-718E-41CC-AE25-79C6DBD75197}" type="pres">
      <dgm:prSet presAssocID="{3C12B37D-447A-4BA7-9347-DD2334E87CDB}" presName="root2" presStyleCnt="0"/>
      <dgm:spPr/>
    </dgm:pt>
    <dgm:pt modelId="{F6F0B880-7B06-471A-B5FE-07C165C25457}" type="pres">
      <dgm:prSet presAssocID="{3C12B37D-447A-4BA7-9347-DD2334E87CDB}" presName="LevelTwoTextNode" presStyleLbl="node2" presStyleIdx="3" presStyleCnt="6" custScaleX="222090">
        <dgm:presLayoutVars>
          <dgm:chPref val="3"/>
        </dgm:presLayoutVars>
      </dgm:prSet>
      <dgm:spPr/>
      <dgm:t>
        <a:bodyPr/>
        <a:lstStyle/>
        <a:p>
          <a:endParaRPr lang="en-US"/>
        </a:p>
      </dgm:t>
    </dgm:pt>
    <dgm:pt modelId="{C3B88AA2-24B0-4AE1-A3D8-949A896DDB0B}" type="pres">
      <dgm:prSet presAssocID="{3C12B37D-447A-4BA7-9347-DD2334E87CDB}" presName="level3hierChild" presStyleCnt="0"/>
      <dgm:spPr/>
    </dgm:pt>
    <dgm:pt modelId="{70A8E80F-DCCA-4CFA-922A-D20414EDC558}" type="pres">
      <dgm:prSet presAssocID="{C25F9279-1484-4E89-BCE6-DE5049F66957}" presName="conn2-1" presStyleLbl="parChTrans1D2" presStyleIdx="4" presStyleCnt="6"/>
      <dgm:spPr/>
      <dgm:t>
        <a:bodyPr/>
        <a:lstStyle/>
        <a:p>
          <a:endParaRPr lang="en-US"/>
        </a:p>
      </dgm:t>
    </dgm:pt>
    <dgm:pt modelId="{9C7129CC-66A6-4AD5-B12C-02A3F5FC33D4}" type="pres">
      <dgm:prSet presAssocID="{C25F9279-1484-4E89-BCE6-DE5049F66957}" presName="connTx" presStyleLbl="parChTrans1D2" presStyleIdx="4" presStyleCnt="6"/>
      <dgm:spPr/>
      <dgm:t>
        <a:bodyPr/>
        <a:lstStyle/>
        <a:p>
          <a:endParaRPr lang="en-US"/>
        </a:p>
      </dgm:t>
    </dgm:pt>
    <dgm:pt modelId="{91733A54-3E40-4174-B1C9-C25FC00BE06C}" type="pres">
      <dgm:prSet presAssocID="{2B8AE5F8-54E8-4A46-9279-EF7DE7B642F1}" presName="root2" presStyleCnt="0"/>
      <dgm:spPr/>
    </dgm:pt>
    <dgm:pt modelId="{63FDFC38-F739-4607-B66D-DB7846AD3F2D}" type="pres">
      <dgm:prSet presAssocID="{2B8AE5F8-54E8-4A46-9279-EF7DE7B642F1}" presName="LevelTwoTextNode" presStyleLbl="node2" presStyleIdx="4" presStyleCnt="6" custScaleX="222090">
        <dgm:presLayoutVars>
          <dgm:chPref val="3"/>
        </dgm:presLayoutVars>
      </dgm:prSet>
      <dgm:spPr/>
      <dgm:t>
        <a:bodyPr/>
        <a:lstStyle/>
        <a:p>
          <a:endParaRPr lang="en-US"/>
        </a:p>
      </dgm:t>
    </dgm:pt>
    <dgm:pt modelId="{C54BFDFE-96E0-4AB6-BD04-8D559672A310}" type="pres">
      <dgm:prSet presAssocID="{2B8AE5F8-54E8-4A46-9279-EF7DE7B642F1}" presName="level3hierChild" presStyleCnt="0"/>
      <dgm:spPr/>
    </dgm:pt>
    <dgm:pt modelId="{78CB7F1E-BBED-4931-8841-1E13C5802AAA}" type="pres">
      <dgm:prSet presAssocID="{CC4C3C8F-A3FF-4F25-82D0-347093D5D26C}" presName="conn2-1" presStyleLbl="parChTrans1D2" presStyleIdx="5" presStyleCnt="6"/>
      <dgm:spPr/>
      <dgm:t>
        <a:bodyPr/>
        <a:lstStyle/>
        <a:p>
          <a:endParaRPr lang="en-US"/>
        </a:p>
      </dgm:t>
    </dgm:pt>
    <dgm:pt modelId="{0236FC7F-F929-4317-AE3E-897616A71AE1}" type="pres">
      <dgm:prSet presAssocID="{CC4C3C8F-A3FF-4F25-82D0-347093D5D26C}" presName="connTx" presStyleLbl="parChTrans1D2" presStyleIdx="5" presStyleCnt="6"/>
      <dgm:spPr/>
      <dgm:t>
        <a:bodyPr/>
        <a:lstStyle/>
        <a:p>
          <a:endParaRPr lang="en-US"/>
        </a:p>
      </dgm:t>
    </dgm:pt>
    <dgm:pt modelId="{75C2E7B4-4724-4609-A848-85BDA30A2DCD}" type="pres">
      <dgm:prSet presAssocID="{A1590F99-6A6C-41F5-ADED-13545D1DEE77}" presName="root2" presStyleCnt="0"/>
      <dgm:spPr/>
    </dgm:pt>
    <dgm:pt modelId="{085B9713-7E06-4F86-BC81-F3D162481A2C}" type="pres">
      <dgm:prSet presAssocID="{A1590F99-6A6C-41F5-ADED-13545D1DEE77}" presName="LevelTwoTextNode" presStyleLbl="node2" presStyleIdx="5" presStyleCnt="6" custScaleX="222090">
        <dgm:presLayoutVars>
          <dgm:chPref val="3"/>
        </dgm:presLayoutVars>
      </dgm:prSet>
      <dgm:spPr/>
      <dgm:t>
        <a:bodyPr/>
        <a:lstStyle/>
        <a:p>
          <a:endParaRPr lang="en-US"/>
        </a:p>
      </dgm:t>
    </dgm:pt>
    <dgm:pt modelId="{77734D55-2FCB-49A3-A934-292A335E97C7}" type="pres">
      <dgm:prSet presAssocID="{A1590F99-6A6C-41F5-ADED-13545D1DEE77}" presName="level3hierChild" presStyleCnt="0"/>
      <dgm:spPr/>
    </dgm:pt>
  </dgm:ptLst>
  <dgm:cxnLst>
    <dgm:cxn modelId="{B0EB3A6E-2C76-40F1-8CE9-B1260F8638A3}" srcId="{419C335A-A49F-4A37-92D1-D3407039C518}" destId="{74DD2ABC-6106-4DAB-960B-A9250E7019EC}" srcOrd="0" destOrd="0" parTransId="{096A0A21-77C3-4392-87AC-9BB715E12501}" sibTransId="{1AFE3314-09CC-44AF-9294-6D60D37B41D8}"/>
    <dgm:cxn modelId="{E592DAA0-6D07-485D-9625-2DA56528FF9C}" type="presOf" srcId="{A7CC39AB-05FE-41EE-9570-CAD0EC5B8F66}" destId="{0BE981AD-B9F5-4502-8734-B3D221AAD0F6}" srcOrd="1" destOrd="0" presId="urn:microsoft.com/office/officeart/2008/layout/HorizontalMultiLevelHierarchy"/>
    <dgm:cxn modelId="{F2921402-CDC5-4830-8893-2D30D4F1152B}" type="presOf" srcId="{CC4C3C8F-A3FF-4F25-82D0-347093D5D26C}" destId="{78CB7F1E-BBED-4931-8841-1E13C5802AAA}" srcOrd="0" destOrd="0" presId="urn:microsoft.com/office/officeart/2008/layout/HorizontalMultiLevelHierarchy"/>
    <dgm:cxn modelId="{61EE620D-391E-4D49-B02A-644D8995EE00}" type="presOf" srcId="{F7202530-2840-4F9C-B587-1EE35F570B86}" destId="{A32E1E62-E81B-464B-9074-6F5073B4DE28}" srcOrd="1" destOrd="0" presId="urn:microsoft.com/office/officeart/2008/layout/HorizontalMultiLevelHierarchy"/>
    <dgm:cxn modelId="{93EA6D38-05FB-48AC-AFE8-3AF4988F35E5}" type="presOf" srcId="{E06A22BC-1D5C-464D-B705-87053B6951C7}" destId="{7AB352BC-A298-492D-A9F9-D3B93B94C7DE}" srcOrd="0" destOrd="0" presId="urn:microsoft.com/office/officeart/2008/layout/HorizontalMultiLevelHierarchy"/>
    <dgm:cxn modelId="{B93E3548-75FA-4BE7-B24D-935C170E9DD3}" type="presOf" srcId="{A7CC39AB-05FE-41EE-9570-CAD0EC5B8F66}" destId="{BB6E87B4-4C40-4C21-95FF-0E51FC0047E7}" srcOrd="0" destOrd="0" presId="urn:microsoft.com/office/officeart/2008/layout/HorizontalMultiLevelHierarchy"/>
    <dgm:cxn modelId="{6E6B6750-A244-4D5E-A7D7-97CA07E0E385}" srcId="{74DD2ABC-6106-4DAB-960B-A9250E7019EC}" destId="{A5A2207E-F395-4D48-B3B6-A5FA182699F0}" srcOrd="1" destOrd="0" parTransId="{BF141564-45C6-4205-BA85-528063639F9B}" sibTransId="{CF8C6ACF-C0EA-4F23-9D5A-84413A446E12}"/>
    <dgm:cxn modelId="{2B87A9B8-D127-4ACE-BC6B-33414A94D358}" type="presOf" srcId="{E42B13D2-6D01-40D6-A9AE-5F7A60DEB7CF}" destId="{7D9386AE-6E5F-451D-B1AE-37401D9AF521}" srcOrd="1" destOrd="0" presId="urn:microsoft.com/office/officeart/2008/layout/HorizontalMultiLevelHierarchy"/>
    <dgm:cxn modelId="{6A4022C6-C18A-475F-AB03-9D65F10D06BE}" type="presOf" srcId="{F7202530-2840-4F9C-B587-1EE35F570B86}" destId="{FC555423-4978-4D37-A368-7A2D2FEC59B1}" srcOrd="0" destOrd="0" presId="urn:microsoft.com/office/officeart/2008/layout/HorizontalMultiLevelHierarchy"/>
    <dgm:cxn modelId="{D19C4C18-459B-4784-B25D-6EE4EEC3947D}" type="presOf" srcId="{2B8AE5F8-54E8-4A46-9279-EF7DE7B642F1}" destId="{63FDFC38-F739-4607-B66D-DB7846AD3F2D}" srcOrd="0" destOrd="0" presId="urn:microsoft.com/office/officeart/2008/layout/HorizontalMultiLevelHierarchy"/>
    <dgm:cxn modelId="{44BA1977-29C6-41F4-948D-7C02EA23922B}" type="presOf" srcId="{419C335A-A49F-4A37-92D1-D3407039C518}" destId="{3FB1580F-034F-4931-A978-9B1CF4563543}" srcOrd="0" destOrd="0" presId="urn:microsoft.com/office/officeart/2008/layout/HorizontalMultiLevelHierarchy"/>
    <dgm:cxn modelId="{7DB6BDC7-C8BD-4113-9D72-4178A77CCAD5}" type="presOf" srcId="{C25F9279-1484-4E89-BCE6-DE5049F66957}" destId="{70A8E80F-DCCA-4CFA-922A-D20414EDC558}" srcOrd="0" destOrd="0" presId="urn:microsoft.com/office/officeart/2008/layout/HorizontalMultiLevelHierarchy"/>
    <dgm:cxn modelId="{E98585F5-D706-4634-A6A1-B56AFB75EB70}" type="presOf" srcId="{353734EC-222E-4363-B4AE-61DE43C94C8D}" destId="{DE64F830-C1C4-4FB8-9113-B5FB57CDF86A}" srcOrd="0" destOrd="0" presId="urn:microsoft.com/office/officeart/2008/layout/HorizontalMultiLevelHierarchy"/>
    <dgm:cxn modelId="{E4D7217D-D2EC-4404-AC58-A197E31EB34E}" srcId="{74DD2ABC-6106-4DAB-960B-A9250E7019EC}" destId="{353734EC-222E-4363-B4AE-61DE43C94C8D}" srcOrd="2" destOrd="0" parTransId="{A7CC39AB-05FE-41EE-9570-CAD0EC5B8F66}" sibTransId="{C1DEF512-4FAF-4903-8713-46B07C8F9615}"/>
    <dgm:cxn modelId="{23156C44-C552-4667-A8DD-46CB0548A06F}" type="presOf" srcId="{E42B13D2-6D01-40D6-A9AE-5F7A60DEB7CF}" destId="{3E088B47-49DB-4EC2-877D-A2F4631ABFED}" srcOrd="0" destOrd="0" presId="urn:microsoft.com/office/officeart/2008/layout/HorizontalMultiLevelHierarchy"/>
    <dgm:cxn modelId="{8DDC6F2F-178B-4792-9C34-B7498F5F2977}" srcId="{74DD2ABC-6106-4DAB-960B-A9250E7019EC}" destId="{3C12B37D-447A-4BA7-9347-DD2334E87CDB}" srcOrd="3" destOrd="0" parTransId="{E42B13D2-6D01-40D6-A9AE-5F7A60DEB7CF}" sibTransId="{8CF5BD39-82AB-470D-98D4-93A11D9262C1}"/>
    <dgm:cxn modelId="{16C21286-78F3-4519-9E78-FA89B86762FC}" type="presOf" srcId="{BF141564-45C6-4205-BA85-528063639F9B}" destId="{62882F63-8C52-412B-947F-930BE271CFA7}" srcOrd="1" destOrd="0" presId="urn:microsoft.com/office/officeart/2008/layout/HorizontalMultiLevelHierarchy"/>
    <dgm:cxn modelId="{35D04A8B-03FF-476F-8CA5-610B924318AC}" type="presOf" srcId="{A5A2207E-F395-4D48-B3B6-A5FA182699F0}" destId="{F27F1E08-EA7D-4678-9849-97CE08E33436}" srcOrd="0" destOrd="0" presId="urn:microsoft.com/office/officeart/2008/layout/HorizontalMultiLevelHierarchy"/>
    <dgm:cxn modelId="{D25A34F8-0F39-4FD8-BE02-0B9308D1DE3D}" type="presOf" srcId="{C25F9279-1484-4E89-BCE6-DE5049F66957}" destId="{9C7129CC-66A6-4AD5-B12C-02A3F5FC33D4}" srcOrd="1" destOrd="0" presId="urn:microsoft.com/office/officeart/2008/layout/HorizontalMultiLevelHierarchy"/>
    <dgm:cxn modelId="{206EECEC-0CC8-4587-952A-1A54D43A32BC}" type="presOf" srcId="{74DD2ABC-6106-4DAB-960B-A9250E7019EC}" destId="{ABC0A147-141E-4841-B69D-019C3947980D}" srcOrd="0" destOrd="0" presId="urn:microsoft.com/office/officeart/2008/layout/HorizontalMultiLevelHierarchy"/>
    <dgm:cxn modelId="{E6200732-3399-4D75-98D0-45A3158814B3}" type="presOf" srcId="{CC4C3C8F-A3FF-4F25-82D0-347093D5D26C}" destId="{0236FC7F-F929-4317-AE3E-897616A71AE1}" srcOrd="1" destOrd="0" presId="urn:microsoft.com/office/officeart/2008/layout/HorizontalMultiLevelHierarchy"/>
    <dgm:cxn modelId="{3A22E1D0-1477-4A42-99C4-E96834BB8C49}" type="presOf" srcId="{3C12B37D-447A-4BA7-9347-DD2334E87CDB}" destId="{F6F0B880-7B06-471A-B5FE-07C165C25457}" srcOrd="0" destOrd="0" presId="urn:microsoft.com/office/officeart/2008/layout/HorizontalMultiLevelHierarchy"/>
    <dgm:cxn modelId="{E8D5B9AA-626E-4D64-888B-1032C42FE509}" srcId="{74DD2ABC-6106-4DAB-960B-A9250E7019EC}" destId="{2B8AE5F8-54E8-4A46-9279-EF7DE7B642F1}" srcOrd="4" destOrd="0" parTransId="{C25F9279-1484-4E89-BCE6-DE5049F66957}" sibTransId="{84151066-20D0-4DA7-A74F-8D52111EFA95}"/>
    <dgm:cxn modelId="{4F27AB2B-62A9-42E4-B78E-3D45773BAC55}" srcId="{74DD2ABC-6106-4DAB-960B-A9250E7019EC}" destId="{A1590F99-6A6C-41F5-ADED-13545D1DEE77}" srcOrd="5" destOrd="0" parTransId="{CC4C3C8F-A3FF-4F25-82D0-347093D5D26C}" sibTransId="{178B1A0A-74C7-4048-A913-686C0EE7BBEE}"/>
    <dgm:cxn modelId="{354A8E51-5B62-4F07-BBAD-74D2899802C9}" type="presOf" srcId="{A1590F99-6A6C-41F5-ADED-13545D1DEE77}" destId="{085B9713-7E06-4F86-BC81-F3D162481A2C}" srcOrd="0" destOrd="0" presId="urn:microsoft.com/office/officeart/2008/layout/HorizontalMultiLevelHierarchy"/>
    <dgm:cxn modelId="{DE81C976-48FB-42CE-B4EB-C79522DCFD96}" type="presOf" srcId="{BF141564-45C6-4205-BA85-528063639F9B}" destId="{86EA76F0-1B17-4F38-B7D3-72796773E365}" srcOrd="0" destOrd="0" presId="urn:microsoft.com/office/officeart/2008/layout/HorizontalMultiLevelHierarchy"/>
    <dgm:cxn modelId="{AD95BFDF-7D86-4883-B856-5261A868E754}" srcId="{74DD2ABC-6106-4DAB-960B-A9250E7019EC}" destId="{E06A22BC-1D5C-464D-B705-87053B6951C7}" srcOrd="0" destOrd="0" parTransId="{F7202530-2840-4F9C-B587-1EE35F570B86}" sibTransId="{7918D310-EBF3-43BD-9D06-9FCBFE39B71A}"/>
    <dgm:cxn modelId="{BD7B75A1-118A-4A6D-A540-E328D8F7D8FD}" type="presParOf" srcId="{3FB1580F-034F-4931-A978-9B1CF4563543}" destId="{119D38F1-2FFB-4140-BCBC-B45A2FD6EC4B}" srcOrd="0" destOrd="0" presId="urn:microsoft.com/office/officeart/2008/layout/HorizontalMultiLevelHierarchy"/>
    <dgm:cxn modelId="{5E4D98F3-78FE-42B6-904A-7FF083DDAA7E}" type="presParOf" srcId="{119D38F1-2FFB-4140-BCBC-B45A2FD6EC4B}" destId="{ABC0A147-141E-4841-B69D-019C3947980D}" srcOrd="0" destOrd="0" presId="urn:microsoft.com/office/officeart/2008/layout/HorizontalMultiLevelHierarchy"/>
    <dgm:cxn modelId="{2C4F35EA-4F4A-48F6-BCEF-2DCBC38FDBD4}" type="presParOf" srcId="{119D38F1-2FFB-4140-BCBC-B45A2FD6EC4B}" destId="{28862638-4418-4C81-8BB9-D7590B38F4AC}" srcOrd="1" destOrd="0" presId="urn:microsoft.com/office/officeart/2008/layout/HorizontalMultiLevelHierarchy"/>
    <dgm:cxn modelId="{0A94309B-7D63-4094-927E-77ABA6C43B9B}" type="presParOf" srcId="{28862638-4418-4C81-8BB9-D7590B38F4AC}" destId="{FC555423-4978-4D37-A368-7A2D2FEC59B1}" srcOrd="0" destOrd="0" presId="urn:microsoft.com/office/officeart/2008/layout/HorizontalMultiLevelHierarchy"/>
    <dgm:cxn modelId="{8B3B9EC2-E45F-4B3A-B2F4-9765FDBC49E5}" type="presParOf" srcId="{FC555423-4978-4D37-A368-7A2D2FEC59B1}" destId="{A32E1E62-E81B-464B-9074-6F5073B4DE28}" srcOrd="0" destOrd="0" presId="urn:microsoft.com/office/officeart/2008/layout/HorizontalMultiLevelHierarchy"/>
    <dgm:cxn modelId="{9EF43325-AD01-4F0D-9700-A784529DF5DE}" type="presParOf" srcId="{28862638-4418-4C81-8BB9-D7590B38F4AC}" destId="{513D5DF3-3734-4386-AD6C-2056E0829548}" srcOrd="1" destOrd="0" presId="urn:microsoft.com/office/officeart/2008/layout/HorizontalMultiLevelHierarchy"/>
    <dgm:cxn modelId="{EF6A9AD3-890E-4AA0-B7B7-CF6C00A0B446}" type="presParOf" srcId="{513D5DF3-3734-4386-AD6C-2056E0829548}" destId="{7AB352BC-A298-492D-A9F9-D3B93B94C7DE}" srcOrd="0" destOrd="0" presId="urn:microsoft.com/office/officeart/2008/layout/HorizontalMultiLevelHierarchy"/>
    <dgm:cxn modelId="{18D18637-3B7F-4ED4-841D-3819BD834260}" type="presParOf" srcId="{513D5DF3-3734-4386-AD6C-2056E0829548}" destId="{B7A44B96-5A81-4E70-AF49-20D10E285622}" srcOrd="1" destOrd="0" presId="urn:microsoft.com/office/officeart/2008/layout/HorizontalMultiLevelHierarchy"/>
    <dgm:cxn modelId="{FE2A43F7-B1E1-4871-8EA1-458EB92E2A1E}" type="presParOf" srcId="{28862638-4418-4C81-8BB9-D7590B38F4AC}" destId="{86EA76F0-1B17-4F38-B7D3-72796773E365}" srcOrd="2" destOrd="0" presId="urn:microsoft.com/office/officeart/2008/layout/HorizontalMultiLevelHierarchy"/>
    <dgm:cxn modelId="{9597F351-3E04-4F21-92C3-43A786568D5A}" type="presParOf" srcId="{86EA76F0-1B17-4F38-B7D3-72796773E365}" destId="{62882F63-8C52-412B-947F-930BE271CFA7}" srcOrd="0" destOrd="0" presId="urn:microsoft.com/office/officeart/2008/layout/HorizontalMultiLevelHierarchy"/>
    <dgm:cxn modelId="{2738AD88-7F89-461A-8F8B-546B25388BB5}" type="presParOf" srcId="{28862638-4418-4C81-8BB9-D7590B38F4AC}" destId="{2B17547C-F0B6-4087-9841-3569AAFD79F4}" srcOrd="3" destOrd="0" presId="urn:microsoft.com/office/officeart/2008/layout/HorizontalMultiLevelHierarchy"/>
    <dgm:cxn modelId="{7A673235-BF0C-449E-A647-81AC16886158}" type="presParOf" srcId="{2B17547C-F0B6-4087-9841-3569AAFD79F4}" destId="{F27F1E08-EA7D-4678-9849-97CE08E33436}" srcOrd="0" destOrd="0" presId="urn:microsoft.com/office/officeart/2008/layout/HorizontalMultiLevelHierarchy"/>
    <dgm:cxn modelId="{636C5270-BB27-4970-A788-E82ACDC74513}" type="presParOf" srcId="{2B17547C-F0B6-4087-9841-3569AAFD79F4}" destId="{6A29AFFB-72B2-4386-8117-9DF6722229E2}" srcOrd="1" destOrd="0" presId="urn:microsoft.com/office/officeart/2008/layout/HorizontalMultiLevelHierarchy"/>
    <dgm:cxn modelId="{D9A0DFA6-AF3A-4BED-8DB7-56BB6D1854AB}" type="presParOf" srcId="{28862638-4418-4C81-8BB9-D7590B38F4AC}" destId="{BB6E87B4-4C40-4C21-95FF-0E51FC0047E7}" srcOrd="4" destOrd="0" presId="urn:microsoft.com/office/officeart/2008/layout/HorizontalMultiLevelHierarchy"/>
    <dgm:cxn modelId="{1BAE5514-208F-4F25-B491-F9EB9C3AF2E9}" type="presParOf" srcId="{BB6E87B4-4C40-4C21-95FF-0E51FC0047E7}" destId="{0BE981AD-B9F5-4502-8734-B3D221AAD0F6}" srcOrd="0" destOrd="0" presId="urn:microsoft.com/office/officeart/2008/layout/HorizontalMultiLevelHierarchy"/>
    <dgm:cxn modelId="{662670EE-101B-4A3F-A482-59942E1451DA}" type="presParOf" srcId="{28862638-4418-4C81-8BB9-D7590B38F4AC}" destId="{6132B04D-034A-491B-ACAA-55647AA6FE30}" srcOrd="5" destOrd="0" presId="urn:microsoft.com/office/officeart/2008/layout/HorizontalMultiLevelHierarchy"/>
    <dgm:cxn modelId="{6C8D831A-C9D4-4A98-9746-F1640069B44D}" type="presParOf" srcId="{6132B04D-034A-491B-ACAA-55647AA6FE30}" destId="{DE64F830-C1C4-4FB8-9113-B5FB57CDF86A}" srcOrd="0" destOrd="0" presId="urn:microsoft.com/office/officeart/2008/layout/HorizontalMultiLevelHierarchy"/>
    <dgm:cxn modelId="{5794C967-E098-4AED-B037-07DF82A0ABCF}" type="presParOf" srcId="{6132B04D-034A-491B-ACAA-55647AA6FE30}" destId="{44CBBF59-ECB6-4577-8BEE-ADBC74551DF7}" srcOrd="1" destOrd="0" presId="urn:microsoft.com/office/officeart/2008/layout/HorizontalMultiLevelHierarchy"/>
    <dgm:cxn modelId="{FB42ABA9-4429-4449-A6C5-24F4440F4EA1}" type="presParOf" srcId="{28862638-4418-4C81-8BB9-D7590B38F4AC}" destId="{3E088B47-49DB-4EC2-877D-A2F4631ABFED}" srcOrd="6" destOrd="0" presId="urn:microsoft.com/office/officeart/2008/layout/HorizontalMultiLevelHierarchy"/>
    <dgm:cxn modelId="{2ED28CB3-5188-4BB8-9765-0D048433078A}" type="presParOf" srcId="{3E088B47-49DB-4EC2-877D-A2F4631ABFED}" destId="{7D9386AE-6E5F-451D-B1AE-37401D9AF521}" srcOrd="0" destOrd="0" presId="urn:microsoft.com/office/officeart/2008/layout/HorizontalMultiLevelHierarchy"/>
    <dgm:cxn modelId="{21BA3B15-4CEE-4531-952C-DF190F0093A1}" type="presParOf" srcId="{28862638-4418-4C81-8BB9-D7590B38F4AC}" destId="{82E4FC53-718E-41CC-AE25-79C6DBD75197}" srcOrd="7" destOrd="0" presId="urn:microsoft.com/office/officeart/2008/layout/HorizontalMultiLevelHierarchy"/>
    <dgm:cxn modelId="{395A132B-AD1A-4733-BEF5-E0CBB96D43E0}" type="presParOf" srcId="{82E4FC53-718E-41CC-AE25-79C6DBD75197}" destId="{F6F0B880-7B06-471A-B5FE-07C165C25457}" srcOrd="0" destOrd="0" presId="urn:microsoft.com/office/officeart/2008/layout/HorizontalMultiLevelHierarchy"/>
    <dgm:cxn modelId="{8C65F20F-3886-4ECA-A749-6AD38CDDF852}" type="presParOf" srcId="{82E4FC53-718E-41CC-AE25-79C6DBD75197}" destId="{C3B88AA2-24B0-4AE1-A3D8-949A896DDB0B}" srcOrd="1" destOrd="0" presId="urn:microsoft.com/office/officeart/2008/layout/HorizontalMultiLevelHierarchy"/>
    <dgm:cxn modelId="{681D4668-7937-4846-AEE4-2C7762835A9D}" type="presParOf" srcId="{28862638-4418-4C81-8BB9-D7590B38F4AC}" destId="{70A8E80F-DCCA-4CFA-922A-D20414EDC558}" srcOrd="8" destOrd="0" presId="urn:microsoft.com/office/officeart/2008/layout/HorizontalMultiLevelHierarchy"/>
    <dgm:cxn modelId="{4B38301B-61BB-4482-B071-6EC97075871E}" type="presParOf" srcId="{70A8E80F-DCCA-4CFA-922A-D20414EDC558}" destId="{9C7129CC-66A6-4AD5-B12C-02A3F5FC33D4}" srcOrd="0" destOrd="0" presId="urn:microsoft.com/office/officeart/2008/layout/HorizontalMultiLevelHierarchy"/>
    <dgm:cxn modelId="{18E78445-4005-4248-81C7-F4A54E771F43}" type="presParOf" srcId="{28862638-4418-4C81-8BB9-D7590B38F4AC}" destId="{91733A54-3E40-4174-B1C9-C25FC00BE06C}" srcOrd="9" destOrd="0" presId="urn:microsoft.com/office/officeart/2008/layout/HorizontalMultiLevelHierarchy"/>
    <dgm:cxn modelId="{A518ABB6-1B3C-4769-B123-5D75146330D3}" type="presParOf" srcId="{91733A54-3E40-4174-B1C9-C25FC00BE06C}" destId="{63FDFC38-F739-4607-B66D-DB7846AD3F2D}" srcOrd="0" destOrd="0" presId="urn:microsoft.com/office/officeart/2008/layout/HorizontalMultiLevelHierarchy"/>
    <dgm:cxn modelId="{4DBBF7BD-4683-48D7-800E-71FF23E9FBA5}" type="presParOf" srcId="{91733A54-3E40-4174-B1C9-C25FC00BE06C}" destId="{C54BFDFE-96E0-4AB6-BD04-8D559672A310}" srcOrd="1" destOrd="0" presId="urn:microsoft.com/office/officeart/2008/layout/HorizontalMultiLevelHierarchy"/>
    <dgm:cxn modelId="{F3E12365-FB4C-41F1-AB26-4E816C268634}" type="presParOf" srcId="{28862638-4418-4C81-8BB9-D7590B38F4AC}" destId="{78CB7F1E-BBED-4931-8841-1E13C5802AAA}" srcOrd="10" destOrd="0" presId="urn:microsoft.com/office/officeart/2008/layout/HorizontalMultiLevelHierarchy"/>
    <dgm:cxn modelId="{B47F0595-55F4-45A4-B47F-3D9E35B1C259}" type="presParOf" srcId="{78CB7F1E-BBED-4931-8841-1E13C5802AAA}" destId="{0236FC7F-F929-4317-AE3E-897616A71AE1}" srcOrd="0" destOrd="0" presId="urn:microsoft.com/office/officeart/2008/layout/HorizontalMultiLevelHierarchy"/>
    <dgm:cxn modelId="{0519CDAB-BB5F-47AE-B01B-6DECF9DDA7E9}" type="presParOf" srcId="{28862638-4418-4C81-8BB9-D7590B38F4AC}" destId="{75C2E7B4-4724-4609-A848-85BDA30A2DCD}" srcOrd="11" destOrd="0" presId="urn:microsoft.com/office/officeart/2008/layout/HorizontalMultiLevelHierarchy"/>
    <dgm:cxn modelId="{D204094B-8091-46D1-8110-CC3A0383DDC9}" type="presParOf" srcId="{75C2E7B4-4724-4609-A848-85BDA30A2DCD}" destId="{085B9713-7E06-4F86-BC81-F3D162481A2C}" srcOrd="0" destOrd="0" presId="urn:microsoft.com/office/officeart/2008/layout/HorizontalMultiLevelHierarchy"/>
    <dgm:cxn modelId="{EA7D9C8A-CBA7-4761-9D9C-2C43C543404B}" type="presParOf" srcId="{75C2E7B4-4724-4609-A848-85BDA30A2DCD}" destId="{77734D55-2FCB-49A3-A934-292A335E97C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BE8DF8-D599-4FB2-8BAC-73BF5A2018B3}" type="doc">
      <dgm:prSet loTypeId="urn:microsoft.com/office/officeart/2005/8/layout/cycle8" loCatId="cycle" qsTypeId="urn:microsoft.com/office/officeart/2005/8/quickstyle/simple1" qsCatId="simple" csTypeId="urn:microsoft.com/office/officeart/2005/8/colors/accent6_2" csCatId="accent6" phldr="1"/>
      <dgm:spPr/>
    </dgm:pt>
    <dgm:pt modelId="{5852DCF4-5C80-4FE6-99FA-29406593F6C2}">
      <dgm:prSet phldrT="[Text]" custT="1"/>
      <dgm:spPr/>
      <dgm:t>
        <a:bodyPr/>
        <a:lstStyle/>
        <a:p>
          <a:r>
            <a:rPr lang="en-US" sz="1400" b="1" dirty="0" smtClean="0"/>
            <a:t>Do</a:t>
          </a:r>
        </a:p>
        <a:p>
          <a:r>
            <a:rPr lang="en-US" sz="1400" dirty="0" smtClean="0"/>
            <a:t>Implement infection control practices</a:t>
          </a:r>
          <a:endParaRPr lang="en-US" sz="1400" dirty="0"/>
        </a:p>
      </dgm:t>
    </dgm:pt>
    <dgm:pt modelId="{E4789B18-EE12-471E-A840-523B54E05CC2}" type="parTrans" cxnId="{2A6B1CDF-6539-4C0D-A5DC-A3E5AAAF5264}">
      <dgm:prSet/>
      <dgm:spPr/>
      <dgm:t>
        <a:bodyPr/>
        <a:lstStyle/>
        <a:p>
          <a:endParaRPr lang="en-US" sz="1400"/>
        </a:p>
      </dgm:t>
    </dgm:pt>
    <dgm:pt modelId="{74746531-D525-42D2-A3E1-07AF6B738C10}" type="sibTrans" cxnId="{2A6B1CDF-6539-4C0D-A5DC-A3E5AAAF5264}">
      <dgm:prSet/>
      <dgm:spPr/>
      <dgm:t>
        <a:bodyPr/>
        <a:lstStyle/>
        <a:p>
          <a:endParaRPr lang="en-US" sz="1400"/>
        </a:p>
      </dgm:t>
    </dgm:pt>
    <dgm:pt modelId="{DA32F04A-EE48-471C-824F-120771E9F91A}">
      <dgm:prSet phldrT="[Text]" custT="1"/>
      <dgm:spPr>
        <a:solidFill>
          <a:schemeClr val="accent2"/>
        </a:solidFill>
      </dgm:spPr>
      <dgm:t>
        <a:bodyPr/>
        <a:lstStyle/>
        <a:p>
          <a:r>
            <a:rPr lang="en-US" sz="1400" b="1" dirty="0" smtClean="0"/>
            <a:t>Study</a:t>
          </a:r>
        </a:p>
        <a:p>
          <a:r>
            <a:rPr lang="en-US" sz="1400" dirty="0" smtClean="0"/>
            <a:t>Evaluate results of infection  control practices</a:t>
          </a:r>
          <a:r>
            <a:rPr lang="en-US" sz="1400" baseline="30000" dirty="0" smtClean="0"/>
            <a:t>10</a:t>
          </a:r>
          <a:endParaRPr lang="en-US" sz="1400" baseline="30000" dirty="0"/>
        </a:p>
      </dgm:t>
    </dgm:pt>
    <dgm:pt modelId="{77037DD4-38C1-4D22-9ADA-DF8ACF262C74}" type="parTrans" cxnId="{25713E7E-4C66-4303-A17B-D39EE34B7D5A}">
      <dgm:prSet/>
      <dgm:spPr/>
      <dgm:t>
        <a:bodyPr/>
        <a:lstStyle/>
        <a:p>
          <a:endParaRPr lang="en-US" sz="1400"/>
        </a:p>
      </dgm:t>
    </dgm:pt>
    <dgm:pt modelId="{5BAE684B-036E-4E17-8444-ED593011D835}" type="sibTrans" cxnId="{25713E7E-4C66-4303-A17B-D39EE34B7D5A}">
      <dgm:prSet/>
      <dgm:spPr/>
      <dgm:t>
        <a:bodyPr/>
        <a:lstStyle/>
        <a:p>
          <a:endParaRPr lang="en-US" sz="1400"/>
        </a:p>
      </dgm:t>
    </dgm:pt>
    <dgm:pt modelId="{96388300-F43B-4CC5-9C52-C4AE4DD1EF26}">
      <dgm:prSet phldrT="[Text]" custT="1"/>
      <dgm:spPr/>
      <dgm:t>
        <a:bodyPr/>
        <a:lstStyle/>
        <a:p>
          <a:endParaRPr lang="en-US" sz="1400" dirty="0" smtClean="0"/>
        </a:p>
        <a:p>
          <a:r>
            <a:rPr lang="en-US" sz="1400" b="1" dirty="0" smtClean="0"/>
            <a:t>Act</a:t>
          </a:r>
        </a:p>
        <a:p>
          <a:r>
            <a:rPr lang="en-US" sz="1400" dirty="0" smtClean="0"/>
            <a:t>Focus on places for improvement           identified through                        evaluation</a:t>
          </a:r>
          <a:endParaRPr lang="en-US" sz="1400" dirty="0"/>
        </a:p>
      </dgm:t>
    </dgm:pt>
    <dgm:pt modelId="{58710FEE-A9B7-44EC-B71E-A1CDB3360E5E}" type="parTrans" cxnId="{8DF733E6-6459-4906-8BEA-1F8D8C3DF314}">
      <dgm:prSet/>
      <dgm:spPr/>
      <dgm:t>
        <a:bodyPr/>
        <a:lstStyle/>
        <a:p>
          <a:endParaRPr lang="en-US" sz="1400"/>
        </a:p>
      </dgm:t>
    </dgm:pt>
    <dgm:pt modelId="{3B774531-F3C2-4DB6-A24A-9A2F0E115BBF}" type="sibTrans" cxnId="{8DF733E6-6459-4906-8BEA-1F8D8C3DF314}">
      <dgm:prSet/>
      <dgm:spPr/>
      <dgm:t>
        <a:bodyPr/>
        <a:lstStyle/>
        <a:p>
          <a:endParaRPr lang="en-US" sz="1400"/>
        </a:p>
      </dgm:t>
    </dgm:pt>
    <dgm:pt modelId="{EFE068E0-2B1B-4A26-AD06-829B1CDCF763}">
      <dgm:prSet phldrT="[Text]" custT="1"/>
      <dgm:spPr/>
      <dgm:t>
        <a:bodyPr/>
        <a:lstStyle/>
        <a:p>
          <a:r>
            <a:rPr lang="en-US" sz="1400" b="1" dirty="0" smtClean="0"/>
            <a:t>Plan</a:t>
          </a:r>
        </a:p>
        <a:p>
          <a:r>
            <a:rPr lang="en-US" sz="1400" dirty="0" smtClean="0"/>
            <a:t>Assemble your team and assign roles</a:t>
          </a:r>
          <a:endParaRPr lang="en-US" sz="1400" dirty="0"/>
        </a:p>
      </dgm:t>
    </dgm:pt>
    <dgm:pt modelId="{5DC62EF0-D137-4832-9F4C-5B4E653F072D}" type="parTrans" cxnId="{1F9BD7A5-268F-4F79-BE88-E7989859A1A0}">
      <dgm:prSet/>
      <dgm:spPr/>
      <dgm:t>
        <a:bodyPr/>
        <a:lstStyle/>
        <a:p>
          <a:endParaRPr lang="en-US" sz="1400"/>
        </a:p>
      </dgm:t>
    </dgm:pt>
    <dgm:pt modelId="{22BB66FE-26A6-4D52-B1DF-2BB73292B87E}" type="sibTrans" cxnId="{1F9BD7A5-268F-4F79-BE88-E7989859A1A0}">
      <dgm:prSet/>
      <dgm:spPr/>
      <dgm:t>
        <a:bodyPr/>
        <a:lstStyle/>
        <a:p>
          <a:endParaRPr lang="en-US" sz="1400"/>
        </a:p>
      </dgm:t>
    </dgm:pt>
    <dgm:pt modelId="{BA805777-8F4E-4A5B-8E72-19A8E6FC3F27}" type="pres">
      <dgm:prSet presAssocID="{4BBE8DF8-D599-4FB2-8BAC-73BF5A2018B3}" presName="compositeShape" presStyleCnt="0">
        <dgm:presLayoutVars>
          <dgm:chMax val="7"/>
          <dgm:dir/>
          <dgm:resizeHandles val="exact"/>
        </dgm:presLayoutVars>
      </dgm:prSet>
      <dgm:spPr/>
    </dgm:pt>
    <dgm:pt modelId="{B54E2C7F-33B8-4180-9FFF-2AA58B3C19A5}" type="pres">
      <dgm:prSet presAssocID="{4BBE8DF8-D599-4FB2-8BAC-73BF5A2018B3}" presName="wedge1" presStyleLbl="node1" presStyleIdx="0" presStyleCnt="4"/>
      <dgm:spPr/>
      <dgm:t>
        <a:bodyPr/>
        <a:lstStyle/>
        <a:p>
          <a:endParaRPr lang="en-US"/>
        </a:p>
      </dgm:t>
    </dgm:pt>
    <dgm:pt modelId="{338934C9-CEBB-45EB-ACC4-29EF8A876C93}" type="pres">
      <dgm:prSet presAssocID="{4BBE8DF8-D599-4FB2-8BAC-73BF5A2018B3}" presName="dummy1a" presStyleCnt="0"/>
      <dgm:spPr/>
    </dgm:pt>
    <dgm:pt modelId="{325749F5-E8D2-4471-9CDE-A7160A8A6045}" type="pres">
      <dgm:prSet presAssocID="{4BBE8DF8-D599-4FB2-8BAC-73BF5A2018B3}" presName="dummy1b" presStyleCnt="0"/>
      <dgm:spPr/>
    </dgm:pt>
    <dgm:pt modelId="{ED29265F-6943-41C9-B0C3-CE23FCC5E184}" type="pres">
      <dgm:prSet presAssocID="{4BBE8DF8-D599-4FB2-8BAC-73BF5A2018B3}" presName="wedge1Tx" presStyleLbl="node1" presStyleIdx="0" presStyleCnt="4">
        <dgm:presLayoutVars>
          <dgm:chMax val="0"/>
          <dgm:chPref val="0"/>
          <dgm:bulletEnabled val="1"/>
        </dgm:presLayoutVars>
      </dgm:prSet>
      <dgm:spPr/>
      <dgm:t>
        <a:bodyPr/>
        <a:lstStyle/>
        <a:p>
          <a:endParaRPr lang="en-US"/>
        </a:p>
      </dgm:t>
    </dgm:pt>
    <dgm:pt modelId="{A9B38A83-C585-4E57-AD39-E32D6BD4AAFA}" type="pres">
      <dgm:prSet presAssocID="{4BBE8DF8-D599-4FB2-8BAC-73BF5A2018B3}" presName="wedge2" presStyleLbl="node1" presStyleIdx="1" presStyleCnt="4" custLinFactNeighborX="-86" custLinFactNeighborY="-445"/>
      <dgm:spPr/>
      <dgm:t>
        <a:bodyPr/>
        <a:lstStyle/>
        <a:p>
          <a:endParaRPr lang="en-US"/>
        </a:p>
      </dgm:t>
    </dgm:pt>
    <dgm:pt modelId="{D212ABAA-0265-4463-B48F-0D5970229F7B}" type="pres">
      <dgm:prSet presAssocID="{4BBE8DF8-D599-4FB2-8BAC-73BF5A2018B3}" presName="dummy2a" presStyleCnt="0"/>
      <dgm:spPr/>
    </dgm:pt>
    <dgm:pt modelId="{309A06F9-B42E-4F08-9134-74E6466E09AA}" type="pres">
      <dgm:prSet presAssocID="{4BBE8DF8-D599-4FB2-8BAC-73BF5A2018B3}" presName="dummy2b" presStyleCnt="0"/>
      <dgm:spPr/>
    </dgm:pt>
    <dgm:pt modelId="{6BFCB2ED-7D2A-4873-B9C9-F392DD7999D2}" type="pres">
      <dgm:prSet presAssocID="{4BBE8DF8-D599-4FB2-8BAC-73BF5A2018B3}" presName="wedge2Tx" presStyleLbl="node1" presStyleIdx="1" presStyleCnt="4">
        <dgm:presLayoutVars>
          <dgm:chMax val="0"/>
          <dgm:chPref val="0"/>
          <dgm:bulletEnabled val="1"/>
        </dgm:presLayoutVars>
      </dgm:prSet>
      <dgm:spPr/>
      <dgm:t>
        <a:bodyPr/>
        <a:lstStyle/>
        <a:p>
          <a:endParaRPr lang="en-US"/>
        </a:p>
      </dgm:t>
    </dgm:pt>
    <dgm:pt modelId="{FB8C8C9C-70AC-46C1-B587-BB612004977F}" type="pres">
      <dgm:prSet presAssocID="{4BBE8DF8-D599-4FB2-8BAC-73BF5A2018B3}" presName="wedge3" presStyleLbl="node1" presStyleIdx="2" presStyleCnt="4"/>
      <dgm:spPr/>
      <dgm:t>
        <a:bodyPr/>
        <a:lstStyle/>
        <a:p>
          <a:endParaRPr lang="en-US"/>
        </a:p>
      </dgm:t>
    </dgm:pt>
    <dgm:pt modelId="{F8224E06-893A-4C69-B5FD-9474A1547282}" type="pres">
      <dgm:prSet presAssocID="{4BBE8DF8-D599-4FB2-8BAC-73BF5A2018B3}" presName="dummy3a" presStyleCnt="0"/>
      <dgm:spPr/>
    </dgm:pt>
    <dgm:pt modelId="{1E45C3D2-5D38-4181-B0AB-FB5684FD6736}" type="pres">
      <dgm:prSet presAssocID="{4BBE8DF8-D599-4FB2-8BAC-73BF5A2018B3}" presName="dummy3b" presStyleCnt="0"/>
      <dgm:spPr/>
    </dgm:pt>
    <dgm:pt modelId="{9322E04E-23E5-4039-96FD-EB154D15F522}" type="pres">
      <dgm:prSet presAssocID="{4BBE8DF8-D599-4FB2-8BAC-73BF5A2018B3}" presName="wedge3Tx" presStyleLbl="node1" presStyleIdx="2" presStyleCnt="4">
        <dgm:presLayoutVars>
          <dgm:chMax val="0"/>
          <dgm:chPref val="0"/>
          <dgm:bulletEnabled val="1"/>
        </dgm:presLayoutVars>
      </dgm:prSet>
      <dgm:spPr/>
      <dgm:t>
        <a:bodyPr/>
        <a:lstStyle/>
        <a:p>
          <a:endParaRPr lang="en-US"/>
        </a:p>
      </dgm:t>
    </dgm:pt>
    <dgm:pt modelId="{E10E87F3-0405-4464-A79E-515AADB6DF50}" type="pres">
      <dgm:prSet presAssocID="{4BBE8DF8-D599-4FB2-8BAC-73BF5A2018B3}" presName="wedge4" presStyleLbl="node1" presStyleIdx="3" presStyleCnt="4"/>
      <dgm:spPr/>
      <dgm:t>
        <a:bodyPr/>
        <a:lstStyle/>
        <a:p>
          <a:endParaRPr lang="en-US"/>
        </a:p>
      </dgm:t>
    </dgm:pt>
    <dgm:pt modelId="{5F9CD067-6523-4AF3-8D1D-DFD1DA9406F7}" type="pres">
      <dgm:prSet presAssocID="{4BBE8DF8-D599-4FB2-8BAC-73BF5A2018B3}" presName="dummy4a" presStyleCnt="0"/>
      <dgm:spPr/>
    </dgm:pt>
    <dgm:pt modelId="{F9D18F42-301B-46E4-AEDB-0B8F63DF00F7}" type="pres">
      <dgm:prSet presAssocID="{4BBE8DF8-D599-4FB2-8BAC-73BF5A2018B3}" presName="dummy4b" presStyleCnt="0"/>
      <dgm:spPr/>
    </dgm:pt>
    <dgm:pt modelId="{EB1D0137-85D0-4FAB-A908-041F63901742}" type="pres">
      <dgm:prSet presAssocID="{4BBE8DF8-D599-4FB2-8BAC-73BF5A2018B3}" presName="wedge4Tx" presStyleLbl="node1" presStyleIdx="3" presStyleCnt="4">
        <dgm:presLayoutVars>
          <dgm:chMax val="0"/>
          <dgm:chPref val="0"/>
          <dgm:bulletEnabled val="1"/>
        </dgm:presLayoutVars>
      </dgm:prSet>
      <dgm:spPr/>
      <dgm:t>
        <a:bodyPr/>
        <a:lstStyle/>
        <a:p>
          <a:endParaRPr lang="en-US"/>
        </a:p>
      </dgm:t>
    </dgm:pt>
    <dgm:pt modelId="{6E1680BA-BDA7-42BD-97EC-2DEAA8BF7034}" type="pres">
      <dgm:prSet presAssocID="{74746531-D525-42D2-A3E1-07AF6B738C10}" presName="arrowWedge1" presStyleLbl="fgSibTrans2D1" presStyleIdx="0" presStyleCnt="4"/>
      <dgm:spPr/>
    </dgm:pt>
    <dgm:pt modelId="{6484E833-9257-4146-B936-44EBB7532DAA}" type="pres">
      <dgm:prSet presAssocID="{5BAE684B-036E-4E17-8444-ED593011D835}" presName="arrowWedge2" presStyleLbl="fgSibTrans2D1" presStyleIdx="1" presStyleCnt="4"/>
      <dgm:spPr/>
    </dgm:pt>
    <dgm:pt modelId="{3FE1659E-C942-4B5F-9C7B-333BA2CB0094}" type="pres">
      <dgm:prSet presAssocID="{3B774531-F3C2-4DB6-A24A-9A2F0E115BBF}" presName="arrowWedge3" presStyleLbl="fgSibTrans2D1" presStyleIdx="2" presStyleCnt="4"/>
      <dgm:spPr/>
    </dgm:pt>
    <dgm:pt modelId="{88987AA1-5FCD-403F-B795-FB7A9A266414}" type="pres">
      <dgm:prSet presAssocID="{22BB66FE-26A6-4D52-B1DF-2BB73292B87E}" presName="arrowWedge4" presStyleLbl="fgSibTrans2D1" presStyleIdx="3" presStyleCnt="4"/>
      <dgm:spPr/>
    </dgm:pt>
  </dgm:ptLst>
  <dgm:cxnLst>
    <dgm:cxn modelId="{2A6B1CDF-6539-4C0D-A5DC-A3E5AAAF5264}" srcId="{4BBE8DF8-D599-4FB2-8BAC-73BF5A2018B3}" destId="{5852DCF4-5C80-4FE6-99FA-29406593F6C2}" srcOrd="0" destOrd="0" parTransId="{E4789B18-EE12-471E-A840-523B54E05CC2}" sibTransId="{74746531-D525-42D2-A3E1-07AF6B738C10}"/>
    <dgm:cxn modelId="{0509A6B5-5EBC-4C50-8065-9C3211486686}" type="presOf" srcId="{5852DCF4-5C80-4FE6-99FA-29406593F6C2}" destId="{ED29265F-6943-41C9-B0C3-CE23FCC5E184}" srcOrd="1" destOrd="0" presId="urn:microsoft.com/office/officeart/2005/8/layout/cycle8"/>
    <dgm:cxn modelId="{1F9BD7A5-268F-4F79-BE88-E7989859A1A0}" srcId="{4BBE8DF8-D599-4FB2-8BAC-73BF5A2018B3}" destId="{EFE068E0-2B1B-4A26-AD06-829B1CDCF763}" srcOrd="3" destOrd="0" parTransId="{5DC62EF0-D137-4832-9F4C-5B4E653F072D}" sibTransId="{22BB66FE-26A6-4D52-B1DF-2BB73292B87E}"/>
    <dgm:cxn modelId="{D1B0DFBE-6A28-4D36-BCC5-FC14F001EB73}" type="presOf" srcId="{EFE068E0-2B1B-4A26-AD06-829B1CDCF763}" destId="{E10E87F3-0405-4464-A79E-515AADB6DF50}" srcOrd="0" destOrd="0" presId="urn:microsoft.com/office/officeart/2005/8/layout/cycle8"/>
    <dgm:cxn modelId="{25713E7E-4C66-4303-A17B-D39EE34B7D5A}" srcId="{4BBE8DF8-D599-4FB2-8BAC-73BF5A2018B3}" destId="{DA32F04A-EE48-471C-824F-120771E9F91A}" srcOrd="1" destOrd="0" parTransId="{77037DD4-38C1-4D22-9ADA-DF8ACF262C74}" sibTransId="{5BAE684B-036E-4E17-8444-ED593011D835}"/>
    <dgm:cxn modelId="{D3C53C67-A95A-426A-A8A9-C478E79446F4}" type="presOf" srcId="{5852DCF4-5C80-4FE6-99FA-29406593F6C2}" destId="{B54E2C7F-33B8-4180-9FFF-2AA58B3C19A5}" srcOrd="0" destOrd="0" presId="urn:microsoft.com/office/officeart/2005/8/layout/cycle8"/>
    <dgm:cxn modelId="{58BC6D46-7EC9-47C3-B7D2-6E70DCA9BC73}" type="presOf" srcId="{DA32F04A-EE48-471C-824F-120771E9F91A}" destId="{A9B38A83-C585-4E57-AD39-E32D6BD4AAFA}" srcOrd="0" destOrd="0" presId="urn:microsoft.com/office/officeart/2005/8/layout/cycle8"/>
    <dgm:cxn modelId="{485B0550-BD05-421B-90CE-8C08E4F385FC}" type="presOf" srcId="{96388300-F43B-4CC5-9C52-C4AE4DD1EF26}" destId="{9322E04E-23E5-4039-96FD-EB154D15F522}" srcOrd="1" destOrd="0" presId="urn:microsoft.com/office/officeart/2005/8/layout/cycle8"/>
    <dgm:cxn modelId="{8DF733E6-6459-4906-8BEA-1F8D8C3DF314}" srcId="{4BBE8DF8-D599-4FB2-8BAC-73BF5A2018B3}" destId="{96388300-F43B-4CC5-9C52-C4AE4DD1EF26}" srcOrd="2" destOrd="0" parTransId="{58710FEE-A9B7-44EC-B71E-A1CDB3360E5E}" sibTransId="{3B774531-F3C2-4DB6-A24A-9A2F0E115BBF}"/>
    <dgm:cxn modelId="{9A995128-4836-4285-86BD-6642F879910F}" type="presOf" srcId="{4BBE8DF8-D599-4FB2-8BAC-73BF5A2018B3}" destId="{BA805777-8F4E-4A5B-8E72-19A8E6FC3F27}" srcOrd="0" destOrd="0" presId="urn:microsoft.com/office/officeart/2005/8/layout/cycle8"/>
    <dgm:cxn modelId="{DFF2597E-E23A-48DF-BB11-56A9212BE4A2}" type="presOf" srcId="{96388300-F43B-4CC5-9C52-C4AE4DD1EF26}" destId="{FB8C8C9C-70AC-46C1-B587-BB612004977F}" srcOrd="0" destOrd="0" presId="urn:microsoft.com/office/officeart/2005/8/layout/cycle8"/>
    <dgm:cxn modelId="{4DAD4511-78C4-4E14-8176-DE80B3827DF6}" type="presOf" srcId="{DA32F04A-EE48-471C-824F-120771E9F91A}" destId="{6BFCB2ED-7D2A-4873-B9C9-F392DD7999D2}" srcOrd="1" destOrd="0" presId="urn:microsoft.com/office/officeart/2005/8/layout/cycle8"/>
    <dgm:cxn modelId="{96472AB6-909B-40D8-88ED-8B838FFB8AAC}" type="presOf" srcId="{EFE068E0-2B1B-4A26-AD06-829B1CDCF763}" destId="{EB1D0137-85D0-4FAB-A908-041F63901742}" srcOrd="1" destOrd="0" presId="urn:microsoft.com/office/officeart/2005/8/layout/cycle8"/>
    <dgm:cxn modelId="{12D733FB-F6F8-43A5-9FCF-9FED925FAD59}" type="presParOf" srcId="{BA805777-8F4E-4A5B-8E72-19A8E6FC3F27}" destId="{B54E2C7F-33B8-4180-9FFF-2AA58B3C19A5}" srcOrd="0" destOrd="0" presId="urn:microsoft.com/office/officeart/2005/8/layout/cycle8"/>
    <dgm:cxn modelId="{2A79B3E3-5A07-4F80-BB17-D9EC30BBB8C2}" type="presParOf" srcId="{BA805777-8F4E-4A5B-8E72-19A8E6FC3F27}" destId="{338934C9-CEBB-45EB-ACC4-29EF8A876C93}" srcOrd="1" destOrd="0" presId="urn:microsoft.com/office/officeart/2005/8/layout/cycle8"/>
    <dgm:cxn modelId="{FAF5E663-91DA-4A38-9020-C48208BD978D}" type="presParOf" srcId="{BA805777-8F4E-4A5B-8E72-19A8E6FC3F27}" destId="{325749F5-E8D2-4471-9CDE-A7160A8A6045}" srcOrd="2" destOrd="0" presId="urn:microsoft.com/office/officeart/2005/8/layout/cycle8"/>
    <dgm:cxn modelId="{5264E162-DEB6-4DD4-85DC-21BDC3573FCC}" type="presParOf" srcId="{BA805777-8F4E-4A5B-8E72-19A8E6FC3F27}" destId="{ED29265F-6943-41C9-B0C3-CE23FCC5E184}" srcOrd="3" destOrd="0" presId="urn:microsoft.com/office/officeart/2005/8/layout/cycle8"/>
    <dgm:cxn modelId="{830599CA-CB93-4CAA-9298-9D96378BA5E5}" type="presParOf" srcId="{BA805777-8F4E-4A5B-8E72-19A8E6FC3F27}" destId="{A9B38A83-C585-4E57-AD39-E32D6BD4AAFA}" srcOrd="4" destOrd="0" presId="urn:microsoft.com/office/officeart/2005/8/layout/cycle8"/>
    <dgm:cxn modelId="{5A47DDF9-0F0C-4600-9FBC-64E826272DD8}" type="presParOf" srcId="{BA805777-8F4E-4A5B-8E72-19A8E6FC3F27}" destId="{D212ABAA-0265-4463-B48F-0D5970229F7B}" srcOrd="5" destOrd="0" presId="urn:microsoft.com/office/officeart/2005/8/layout/cycle8"/>
    <dgm:cxn modelId="{7CD24398-5CDE-41AE-AAD0-D0391F620895}" type="presParOf" srcId="{BA805777-8F4E-4A5B-8E72-19A8E6FC3F27}" destId="{309A06F9-B42E-4F08-9134-74E6466E09AA}" srcOrd="6" destOrd="0" presId="urn:microsoft.com/office/officeart/2005/8/layout/cycle8"/>
    <dgm:cxn modelId="{F53F73C5-227D-486D-ADCA-30D4D23A0DD1}" type="presParOf" srcId="{BA805777-8F4E-4A5B-8E72-19A8E6FC3F27}" destId="{6BFCB2ED-7D2A-4873-B9C9-F392DD7999D2}" srcOrd="7" destOrd="0" presId="urn:microsoft.com/office/officeart/2005/8/layout/cycle8"/>
    <dgm:cxn modelId="{D9561F9F-C397-49D7-AB9E-696F0A0BD1A2}" type="presParOf" srcId="{BA805777-8F4E-4A5B-8E72-19A8E6FC3F27}" destId="{FB8C8C9C-70AC-46C1-B587-BB612004977F}" srcOrd="8" destOrd="0" presId="urn:microsoft.com/office/officeart/2005/8/layout/cycle8"/>
    <dgm:cxn modelId="{A3A385C7-3AEB-4185-9ECD-0D112C73A068}" type="presParOf" srcId="{BA805777-8F4E-4A5B-8E72-19A8E6FC3F27}" destId="{F8224E06-893A-4C69-B5FD-9474A1547282}" srcOrd="9" destOrd="0" presId="urn:microsoft.com/office/officeart/2005/8/layout/cycle8"/>
    <dgm:cxn modelId="{A194621D-E428-44EC-A623-D83676AAAC53}" type="presParOf" srcId="{BA805777-8F4E-4A5B-8E72-19A8E6FC3F27}" destId="{1E45C3D2-5D38-4181-B0AB-FB5684FD6736}" srcOrd="10" destOrd="0" presId="urn:microsoft.com/office/officeart/2005/8/layout/cycle8"/>
    <dgm:cxn modelId="{189F5D28-BCFD-4BA4-9A39-978654163448}" type="presParOf" srcId="{BA805777-8F4E-4A5B-8E72-19A8E6FC3F27}" destId="{9322E04E-23E5-4039-96FD-EB154D15F522}" srcOrd="11" destOrd="0" presId="urn:microsoft.com/office/officeart/2005/8/layout/cycle8"/>
    <dgm:cxn modelId="{F6ADE056-C971-42F6-8206-A98FE159ACDB}" type="presParOf" srcId="{BA805777-8F4E-4A5B-8E72-19A8E6FC3F27}" destId="{E10E87F3-0405-4464-A79E-515AADB6DF50}" srcOrd="12" destOrd="0" presId="urn:microsoft.com/office/officeart/2005/8/layout/cycle8"/>
    <dgm:cxn modelId="{4FAE8918-A8EB-436E-8232-5C302EE269F6}" type="presParOf" srcId="{BA805777-8F4E-4A5B-8E72-19A8E6FC3F27}" destId="{5F9CD067-6523-4AF3-8D1D-DFD1DA9406F7}" srcOrd="13" destOrd="0" presId="urn:microsoft.com/office/officeart/2005/8/layout/cycle8"/>
    <dgm:cxn modelId="{7A207102-8570-478B-898F-2FE1A6114924}" type="presParOf" srcId="{BA805777-8F4E-4A5B-8E72-19A8E6FC3F27}" destId="{F9D18F42-301B-46E4-AEDB-0B8F63DF00F7}" srcOrd="14" destOrd="0" presId="urn:microsoft.com/office/officeart/2005/8/layout/cycle8"/>
    <dgm:cxn modelId="{DF56F750-AA5F-4FC3-B590-338131EFD3BD}" type="presParOf" srcId="{BA805777-8F4E-4A5B-8E72-19A8E6FC3F27}" destId="{EB1D0137-85D0-4FAB-A908-041F63901742}" srcOrd="15" destOrd="0" presId="urn:microsoft.com/office/officeart/2005/8/layout/cycle8"/>
    <dgm:cxn modelId="{84345576-6250-430E-8FEE-F9A67041D864}" type="presParOf" srcId="{BA805777-8F4E-4A5B-8E72-19A8E6FC3F27}" destId="{6E1680BA-BDA7-42BD-97EC-2DEAA8BF7034}" srcOrd="16" destOrd="0" presId="urn:microsoft.com/office/officeart/2005/8/layout/cycle8"/>
    <dgm:cxn modelId="{D6BD71A0-9BD8-4B5B-BFCE-1006D453A8E9}" type="presParOf" srcId="{BA805777-8F4E-4A5B-8E72-19A8E6FC3F27}" destId="{6484E833-9257-4146-B936-44EBB7532DAA}" srcOrd="17" destOrd="0" presId="urn:microsoft.com/office/officeart/2005/8/layout/cycle8"/>
    <dgm:cxn modelId="{43B09DEF-88B8-422E-974F-AD6F3E37DD73}" type="presParOf" srcId="{BA805777-8F4E-4A5B-8E72-19A8E6FC3F27}" destId="{3FE1659E-C942-4B5F-9C7B-333BA2CB0094}" srcOrd="18" destOrd="0" presId="urn:microsoft.com/office/officeart/2005/8/layout/cycle8"/>
    <dgm:cxn modelId="{CBD32896-808E-4828-BCBD-2F116E79BD17}" type="presParOf" srcId="{BA805777-8F4E-4A5B-8E72-19A8E6FC3F27}" destId="{88987AA1-5FCD-403F-B795-FB7A9A26641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FE86-4FAC-4AE6-8C2C-E5BEC54E7E24}">
      <dsp:nvSpPr>
        <dsp:cNvPr id="0" name=""/>
        <dsp:cNvSpPr/>
      </dsp:nvSpPr>
      <dsp:spPr>
        <a:xfrm>
          <a:off x="1055103" y="694019"/>
          <a:ext cx="1825942" cy="1826220"/>
        </a:xfrm>
        <a:prstGeom prst="circularArrow">
          <a:avLst>
            <a:gd name="adj1" fmla="val 10980"/>
            <a:gd name="adj2" fmla="val 1142322"/>
            <a:gd name="adj3" fmla="val 4500000"/>
            <a:gd name="adj4" fmla="val 10800000"/>
            <a:gd name="adj5" fmla="val 12500"/>
          </a:avLst>
        </a:prstGeom>
        <a:solidFill>
          <a:srgbClr val="62226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7ECA4DA-10F5-41A8-9B20-1F15C4F25C96}">
      <dsp:nvSpPr>
        <dsp:cNvPr id="0" name=""/>
        <dsp:cNvSpPr/>
      </dsp:nvSpPr>
      <dsp:spPr>
        <a:xfrm>
          <a:off x="1458696" y="1353340"/>
          <a:ext cx="1014641" cy="50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Infection</a:t>
          </a:r>
          <a:endParaRPr lang="en-US" sz="2100" kern="1200" dirty="0"/>
        </a:p>
      </dsp:txBody>
      <dsp:txXfrm>
        <a:off x="1458696" y="1353340"/>
        <a:ext cx="1014641" cy="507199"/>
      </dsp:txXfrm>
    </dsp:sp>
    <dsp:sp modelId="{61A035BF-B280-41B8-ABD5-24BD8FA16AAC}">
      <dsp:nvSpPr>
        <dsp:cNvPr id="0" name=""/>
        <dsp:cNvSpPr/>
      </dsp:nvSpPr>
      <dsp:spPr>
        <a:xfrm>
          <a:off x="547954" y="1743318"/>
          <a:ext cx="1825942" cy="1826220"/>
        </a:xfrm>
        <a:prstGeom prst="leftCircularArrow">
          <a:avLst>
            <a:gd name="adj1" fmla="val 10980"/>
            <a:gd name="adj2" fmla="val 1142322"/>
            <a:gd name="adj3" fmla="val 6300000"/>
            <a:gd name="adj4" fmla="val 18900000"/>
            <a:gd name="adj5" fmla="val 125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4560D2-7E6D-4FB6-8DE7-88D37457EA89}">
      <dsp:nvSpPr>
        <dsp:cNvPr id="0" name=""/>
        <dsp:cNvSpPr/>
      </dsp:nvSpPr>
      <dsp:spPr>
        <a:xfrm>
          <a:off x="953604" y="2408709"/>
          <a:ext cx="1014641" cy="50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Sepsis</a:t>
          </a:r>
          <a:endParaRPr lang="en-US" sz="2100" kern="1200" dirty="0"/>
        </a:p>
      </dsp:txBody>
      <dsp:txXfrm>
        <a:off x="953604" y="2408709"/>
        <a:ext cx="1014641" cy="507199"/>
      </dsp:txXfrm>
    </dsp:sp>
    <dsp:sp modelId="{25F13430-8DEE-4E26-B58E-8CDD3EC805E4}">
      <dsp:nvSpPr>
        <dsp:cNvPr id="0" name=""/>
        <dsp:cNvSpPr/>
      </dsp:nvSpPr>
      <dsp:spPr>
        <a:xfrm>
          <a:off x="1185062" y="2918184"/>
          <a:ext cx="1568767" cy="1569396"/>
        </a:xfrm>
        <a:prstGeom prst="blockArc">
          <a:avLst>
            <a:gd name="adj1" fmla="val 13500000"/>
            <a:gd name="adj2" fmla="val 10800000"/>
            <a:gd name="adj3" fmla="val 12740"/>
          </a:avLst>
        </a:prstGeom>
        <a:solidFill>
          <a:srgbClr val="D65D5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180756B-67B0-443A-9E0D-6E1D68F0E6DB}">
      <dsp:nvSpPr>
        <dsp:cNvPr id="0" name=""/>
        <dsp:cNvSpPr/>
      </dsp:nvSpPr>
      <dsp:spPr>
        <a:xfrm>
          <a:off x="1461096" y="3465595"/>
          <a:ext cx="1014641" cy="50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Death</a:t>
          </a:r>
          <a:endParaRPr lang="en-US" sz="2100" kern="1200" dirty="0"/>
        </a:p>
      </dsp:txBody>
      <dsp:txXfrm>
        <a:off x="1461096" y="3465595"/>
        <a:ext cx="1014641" cy="507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B7F1E-BBED-4931-8841-1E13C5802AAA}">
      <dsp:nvSpPr>
        <dsp:cNvPr id="0" name=""/>
        <dsp:cNvSpPr/>
      </dsp:nvSpPr>
      <dsp:spPr>
        <a:xfrm>
          <a:off x="815103" y="2411481"/>
          <a:ext cx="713260" cy="2056997"/>
        </a:xfrm>
        <a:custGeom>
          <a:avLst/>
          <a:gdLst/>
          <a:ahLst/>
          <a:cxnLst/>
          <a:rect l="0" t="0" r="0" b="0"/>
          <a:pathLst>
            <a:path>
              <a:moveTo>
                <a:pt x="0" y="0"/>
              </a:moveTo>
              <a:lnTo>
                <a:pt x="356630" y="0"/>
              </a:lnTo>
              <a:lnTo>
                <a:pt x="356630" y="2056997"/>
              </a:lnTo>
              <a:lnTo>
                <a:pt x="713260" y="2056997"/>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17305" y="3385551"/>
        <a:ext cx="108857" cy="108857"/>
      </dsp:txXfrm>
    </dsp:sp>
    <dsp:sp modelId="{70A8E80F-DCCA-4CFA-922A-D20414EDC558}">
      <dsp:nvSpPr>
        <dsp:cNvPr id="0" name=""/>
        <dsp:cNvSpPr/>
      </dsp:nvSpPr>
      <dsp:spPr>
        <a:xfrm>
          <a:off x="815103" y="2411481"/>
          <a:ext cx="713260" cy="1229725"/>
        </a:xfrm>
        <a:custGeom>
          <a:avLst/>
          <a:gdLst/>
          <a:ahLst/>
          <a:cxnLst/>
          <a:rect l="0" t="0" r="0" b="0"/>
          <a:pathLst>
            <a:path>
              <a:moveTo>
                <a:pt x="0" y="0"/>
              </a:moveTo>
              <a:lnTo>
                <a:pt x="356630" y="0"/>
              </a:lnTo>
              <a:lnTo>
                <a:pt x="356630" y="1229725"/>
              </a:lnTo>
              <a:lnTo>
                <a:pt x="713260" y="122972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36193" y="2990803"/>
        <a:ext cx="71080" cy="71080"/>
      </dsp:txXfrm>
    </dsp:sp>
    <dsp:sp modelId="{3E088B47-49DB-4EC2-877D-A2F4631ABFED}">
      <dsp:nvSpPr>
        <dsp:cNvPr id="0" name=""/>
        <dsp:cNvSpPr/>
      </dsp:nvSpPr>
      <dsp:spPr>
        <a:xfrm>
          <a:off x="815103" y="2411481"/>
          <a:ext cx="713260" cy="402454"/>
        </a:xfrm>
        <a:custGeom>
          <a:avLst/>
          <a:gdLst/>
          <a:ahLst/>
          <a:cxnLst/>
          <a:rect l="0" t="0" r="0" b="0"/>
          <a:pathLst>
            <a:path>
              <a:moveTo>
                <a:pt x="0" y="0"/>
              </a:moveTo>
              <a:lnTo>
                <a:pt x="356630" y="0"/>
              </a:lnTo>
              <a:lnTo>
                <a:pt x="356630" y="402454"/>
              </a:lnTo>
              <a:lnTo>
                <a:pt x="713260" y="40245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1259" y="2592234"/>
        <a:ext cx="40948" cy="40948"/>
      </dsp:txXfrm>
    </dsp:sp>
    <dsp:sp modelId="{BB6E87B4-4C40-4C21-95FF-0E51FC0047E7}">
      <dsp:nvSpPr>
        <dsp:cNvPr id="0" name=""/>
        <dsp:cNvSpPr/>
      </dsp:nvSpPr>
      <dsp:spPr>
        <a:xfrm>
          <a:off x="815103" y="1986664"/>
          <a:ext cx="713260" cy="424816"/>
        </a:xfrm>
        <a:custGeom>
          <a:avLst/>
          <a:gdLst/>
          <a:ahLst/>
          <a:cxnLst/>
          <a:rect l="0" t="0" r="0" b="0"/>
          <a:pathLst>
            <a:path>
              <a:moveTo>
                <a:pt x="0" y="424816"/>
              </a:moveTo>
              <a:lnTo>
                <a:pt x="356630" y="424816"/>
              </a:lnTo>
              <a:lnTo>
                <a:pt x="356630" y="0"/>
              </a:lnTo>
              <a:lnTo>
                <a:pt x="71326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0979" y="2178318"/>
        <a:ext cx="41509" cy="41509"/>
      </dsp:txXfrm>
    </dsp:sp>
    <dsp:sp modelId="{86EA76F0-1B17-4F38-B7D3-72796773E365}">
      <dsp:nvSpPr>
        <dsp:cNvPr id="0" name=""/>
        <dsp:cNvSpPr/>
      </dsp:nvSpPr>
      <dsp:spPr>
        <a:xfrm>
          <a:off x="815103" y="1159392"/>
          <a:ext cx="713260" cy="1252088"/>
        </a:xfrm>
        <a:custGeom>
          <a:avLst/>
          <a:gdLst/>
          <a:ahLst/>
          <a:cxnLst/>
          <a:rect l="0" t="0" r="0" b="0"/>
          <a:pathLst>
            <a:path>
              <a:moveTo>
                <a:pt x="0" y="1252088"/>
              </a:moveTo>
              <a:lnTo>
                <a:pt x="356630" y="1252088"/>
              </a:lnTo>
              <a:lnTo>
                <a:pt x="356630" y="0"/>
              </a:lnTo>
              <a:lnTo>
                <a:pt x="71326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35709" y="1749412"/>
        <a:ext cx="72049" cy="72049"/>
      </dsp:txXfrm>
    </dsp:sp>
    <dsp:sp modelId="{FC555423-4978-4D37-A368-7A2D2FEC59B1}">
      <dsp:nvSpPr>
        <dsp:cNvPr id="0" name=""/>
        <dsp:cNvSpPr/>
      </dsp:nvSpPr>
      <dsp:spPr>
        <a:xfrm>
          <a:off x="815103" y="332121"/>
          <a:ext cx="713260" cy="2079359"/>
        </a:xfrm>
        <a:custGeom>
          <a:avLst/>
          <a:gdLst/>
          <a:ahLst/>
          <a:cxnLst/>
          <a:rect l="0" t="0" r="0" b="0"/>
          <a:pathLst>
            <a:path>
              <a:moveTo>
                <a:pt x="0" y="2079359"/>
              </a:moveTo>
              <a:lnTo>
                <a:pt x="356630" y="2079359"/>
              </a:lnTo>
              <a:lnTo>
                <a:pt x="356630" y="0"/>
              </a:lnTo>
              <a:lnTo>
                <a:pt x="71326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16776" y="1316844"/>
        <a:ext cx="109914" cy="109914"/>
      </dsp:txXfrm>
    </dsp:sp>
    <dsp:sp modelId="{ABC0A147-141E-4841-B69D-019C3947980D}">
      <dsp:nvSpPr>
        <dsp:cNvPr id="0" name=""/>
        <dsp:cNvSpPr/>
      </dsp:nvSpPr>
      <dsp:spPr>
        <a:xfrm rot="16200000">
          <a:off x="-1257428" y="2080572"/>
          <a:ext cx="3483247" cy="661817"/>
        </a:xfrm>
        <a:prstGeom prst="rect">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en-US" sz="4300" kern="1200" dirty="0" smtClean="0"/>
            <a:t>CHARGE!</a:t>
          </a:r>
          <a:endParaRPr lang="en-US" sz="4300" kern="1200" dirty="0"/>
        </a:p>
      </dsp:txBody>
      <dsp:txXfrm>
        <a:off x="-1257428" y="2080572"/>
        <a:ext cx="3483247" cy="661817"/>
      </dsp:txXfrm>
    </dsp:sp>
    <dsp:sp modelId="{7AB352BC-A298-492D-A9F9-D3B93B94C7DE}">
      <dsp:nvSpPr>
        <dsp:cNvPr id="0" name=""/>
        <dsp:cNvSpPr/>
      </dsp:nvSpPr>
      <dsp:spPr>
        <a:xfrm>
          <a:off x="1528364" y="1213"/>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C</a:t>
          </a:r>
          <a:r>
            <a:rPr lang="en-US" sz="2000" kern="1200" dirty="0" smtClean="0"/>
            <a:t>ulture of Safety</a:t>
          </a:r>
          <a:endParaRPr lang="en-US" sz="2000" kern="1200" dirty="0"/>
        </a:p>
      </dsp:txBody>
      <dsp:txXfrm>
        <a:off x="1528364" y="1213"/>
        <a:ext cx="4821041" cy="661817"/>
      </dsp:txXfrm>
    </dsp:sp>
    <dsp:sp modelId="{F27F1E08-EA7D-4678-9849-97CE08E33436}">
      <dsp:nvSpPr>
        <dsp:cNvPr id="0" name=""/>
        <dsp:cNvSpPr/>
      </dsp:nvSpPr>
      <dsp:spPr>
        <a:xfrm>
          <a:off x="1528364" y="828484"/>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H</a:t>
          </a:r>
          <a:r>
            <a:rPr lang="en-US" sz="2000" kern="1200" dirty="0" smtClean="0"/>
            <a:t>and Hygiene</a:t>
          </a:r>
          <a:endParaRPr lang="en-US" sz="2000" kern="1200" dirty="0"/>
        </a:p>
      </dsp:txBody>
      <dsp:txXfrm>
        <a:off x="1528364" y="828484"/>
        <a:ext cx="4821041" cy="661817"/>
      </dsp:txXfrm>
    </dsp:sp>
    <dsp:sp modelId="{DE64F830-C1C4-4FB8-9113-B5FB57CDF86A}">
      <dsp:nvSpPr>
        <dsp:cNvPr id="0" name=""/>
        <dsp:cNvSpPr/>
      </dsp:nvSpPr>
      <dsp:spPr>
        <a:xfrm>
          <a:off x="1528364" y="1655755"/>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A</a:t>
          </a:r>
          <a:r>
            <a:rPr lang="en-US" sz="2000" kern="1200" dirty="0" smtClean="0"/>
            <a:t>ccess Site (Preparation/Cleansing)</a:t>
          </a:r>
          <a:endParaRPr lang="en-US" sz="2000" kern="1200" dirty="0"/>
        </a:p>
      </dsp:txBody>
      <dsp:txXfrm>
        <a:off x="1528364" y="1655755"/>
        <a:ext cx="4821041" cy="661817"/>
      </dsp:txXfrm>
    </dsp:sp>
    <dsp:sp modelId="{F6F0B880-7B06-471A-B5FE-07C165C25457}">
      <dsp:nvSpPr>
        <dsp:cNvPr id="0" name=""/>
        <dsp:cNvSpPr/>
      </dsp:nvSpPr>
      <dsp:spPr>
        <a:xfrm>
          <a:off x="1528364" y="2483027"/>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kern="1200" dirty="0" smtClean="0"/>
            <a:t> </a:t>
          </a:r>
          <a:r>
            <a:rPr lang="en-US" sz="2000" b="1" kern="1200" dirty="0" smtClean="0"/>
            <a:t>R</a:t>
          </a:r>
          <a:r>
            <a:rPr lang="en-US" sz="2000" kern="1200" dirty="0" smtClean="0"/>
            <a:t>educe and Remove Catheters</a:t>
          </a:r>
          <a:endParaRPr lang="en-US" sz="2000" kern="1200" dirty="0"/>
        </a:p>
      </dsp:txBody>
      <dsp:txXfrm>
        <a:off x="1528364" y="2483027"/>
        <a:ext cx="4821041" cy="661817"/>
      </dsp:txXfrm>
    </dsp:sp>
    <dsp:sp modelId="{63FDFC38-F739-4607-B66D-DB7846AD3F2D}">
      <dsp:nvSpPr>
        <dsp:cNvPr id="0" name=""/>
        <dsp:cNvSpPr/>
      </dsp:nvSpPr>
      <dsp:spPr>
        <a:xfrm>
          <a:off x="1528364" y="3310298"/>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1900" kern="1200" dirty="0" smtClean="0"/>
            <a:t> </a:t>
          </a:r>
          <a:r>
            <a:rPr lang="en-US" sz="1900" b="1" kern="1200" dirty="0" smtClean="0"/>
            <a:t>G</a:t>
          </a:r>
          <a:r>
            <a:rPr lang="en-US" sz="1900" kern="1200" dirty="0" smtClean="0"/>
            <a:t>reat Connection/Disconnection Technique</a:t>
          </a:r>
          <a:endParaRPr lang="en-US" sz="1900" kern="1200" dirty="0"/>
        </a:p>
      </dsp:txBody>
      <dsp:txXfrm>
        <a:off x="1528364" y="3310298"/>
        <a:ext cx="4821041" cy="661817"/>
      </dsp:txXfrm>
    </dsp:sp>
    <dsp:sp modelId="{085B9713-7E06-4F86-BC81-F3D162481A2C}">
      <dsp:nvSpPr>
        <dsp:cNvPr id="0" name=""/>
        <dsp:cNvSpPr/>
      </dsp:nvSpPr>
      <dsp:spPr>
        <a:xfrm>
          <a:off x="1528364" y="4137569"/>
          <a:ext cx="4821041" cy="66181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1900" kern="1200" dirty="0" smtClean="0"/>
            <a:t> </a:t>
          </a:r>
          <a:r>
            <a:rPr lang="en-US" sz="1900" b="1" kern="1200" dirty="0" smtClean="0"/>
            <a:t>E</a:t>
          </a:r>
          <a:r>
            <a:rPr lang="en-US" sz="1900" kern="1200" dirty="0" smtClean="0"/>
            <a:t>valuation of Team Infection Control Practices</a:t>
          </a:r>
          <a:endParaRPr lang="en-US" sz="1900" kern="1200" dirty="0"/>
        </a:p>
      </dsp:txBody>
      <dsp:txXfrm>
        <a:off x="1528364" y="4137569"/>
        <a:ext cx="4821041" cy="661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E2C7F-33B8-4180-9FFF-2AA58B3C19A5}">
      <dsp:nvSpPr>
        <dsp:cNvPr id="0" name=""/>
        <dsp:cNvSpPr/>
      </dsp:nvSpPr>
      <dsp:spPr>
        <a:xfrm>
          <a:off x="1222758" y="306343"/>
          <a:ext cx="4134276" cy="4134276"/>
        </a:xfrm>
        <a:prstGeom prst="pie">
          <a:avLst>
            <a:gd name="adj1" fmla="val 16200000"/>
            <a:gd name="adj2" fmla="val 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Do</a:t>
          </a:r>
        </a:p>
        <a:p>
          <a:pPr lvl="0" algn="ctr" defTabSz="622300">
            <a:lnSpc>
              <a:spcPct val="90000"/>
            </a:lnSpc>
            <a:spcBef>
              <a:spcPct val="0"/>
            </a:spcBef>
            <a:spcAft>
              <a:spcPct val="35000"/>
            </a:spcAft>
          </a:pPr>
          <a:r>
            <a:rPr lang="en-US" sz="1400" kern="1200" dirty="0" smtClean="0"/>
            <a:t>Implement infection control practices</a:t>
          </a:r>
          <a:endParaRPr lang="en-US" sz="1400" kern="1200" dirty="0"/>
        </a:p>
      </dsp:txBody>
      <dsp:txXfrm>
        <a:off x="3417370" y="1163221"/>
        <a:ext cx="1525744" cy="1132004"/>
      </dsp:txXfrm>
    </dsp:sp>
    <dsp:sp modelId="{A9B38A83-C585-4E57-AD39-E32D6BD4AAFA}">
      <dsp:nvSpPr>
        <dsp:cNvPr id="0" name=""/>
        <dsp:cNvSpPr/>
      </dsp:nvSpPr>
      <dsp:spPr>
        <a:xfrm>
          <a:off x="1219202" y="426739"/>
          <a:ext cx="4134276" cy="4134276"/>
        </a:xfrm>
        <a:prstGeom prst="pie">
          <a:avLst>
            <a:gd name="adj1" fmla="val 0"/>
            <a:gd name="adj2" fmla="val 54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Study</a:t>
          </a:r>
        </a:p>
        <a:p>
          <a:pPr lvl="0" algn="ctr" defTabSz="622300">
            <a:lnSpc>
              <a:spcPct val="90000"/>
            </a:lnSpc>
            <a:spcBef>
              <a:spcPct val="0"/>
            </a:spcBef>
            <a:spcAft>
              <a:spcPct val="35000"/>
            </a:spcAft>
          </a:pPr>
          <a:r>
            <a:rPr lang="en-US" sz="1400" kern="1200" dirty="0" smtClean="0"/>
            <a:t>Evaluate results of infection  control practices</a:t>
          </a:r>
          <a:r>
            <a:rPr lang="en-US" sz="1400" kern="1200" baseline="30000" dirty="0" smtClean="0"/>
            <a:t>10</a:t>
          </a:r>
          <a:endParaRPr lang="en-US" sz="1400" kern="1200" baseline="30000" dirty="0"/>
        </a:p>
      </dsp:txBody>
      <dsp:txXfrm>
        <a:off x="3413814" y="2572134"/>
        <a:ext cx="1525744" cy="1132004"/>
      </dsp:txXfrm>
    </dsp:sp>
    <dsp:sp modelId="{FB8C8C9C-70AC-46C1-B587-BB612004977F}">
      <dsp:nvSpPr>
        <dsp:cNvPr id="0" name=""/>
        <dsp:cNvSpPr/>
      </dsp:nvSpPr>
      <dsp:spPr>
        <a:xfrm>
          <a:off x="1083964" y="445137"/>
          <a:ext cx="4134276" cy="4134276"/>
        </a:xfrm>
        <a:prstGeom prst="pie">
          <a:avLst>
            <a:gd name="adj1" fmla="val 5400000"/>
            <a:gd name="adj2" fmla="val 108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r>
            <a:rPr lang="en-US" sz="1400" b="1" kern="1200" dirty="0" smtClean="0"/>
            <a:t>Act</a:t>
          </a:r>
        </a:p>
        <a:p>
          <a:pPr lvl="0" algn="ctr" defTabSz="622300">
            <a:lnSpc>
              <a:spcPct val="90000"/>
            </a:lnSpc>
            <a:spcBef>
              <a:spcPct val="0"/>
            </a:spcBef>
            <a:spcAft>
              <a:spcPct val="35000"/>
            </a:spcAft>
          </a:pPr>
          <a:r>
            <a:rPr lang="en-US" sz="1400" kern="1200" dirty="0" smtClean="0"/>
            <a:t>Focus on places for improvement           identified through                        evaluation</a:t>
          </a:r>
          <a:endParaRPr lang="en-US" sz="1400" kern="1200" dirty="0"/>
        </a:p>
      </dsp:txBody>
      <dsp:txXfrm>
        <a:off x="1497884" y="2590531"/>
        <a:ext cx="1525744" cy="1132004"/>
      </dsp:txXfrm>
    </dsp:sp>
    <dsp:sp modelId="{E10E87F3-0405-4464-A79E-515AADB6DF50}">
      <dsp:nvSpPr>
        <dsp:cNvPr id="0" name=""/>
        <dsp:cNvSpPr/>
      </dsp:nvSpPr>
      <dsp:spPr>
        <a:xfrm>
          <a:off x="1083964" y="306343"/>
          <a:ext cx="4134276" cy="4134276"/>
        </a:xfrm>
        <a:prstGeom prst="pie">
          <a:avLst>
            <a:gd name="adj1" fmla="val 10800000"/>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Plan</a:t>
          </a:r>
        </a:p>
        <a:p>
          <a:pPr lvl="0" algn="ctr" defTabSz="622300">
            <a:lnSpc>
              <a:spcPct val="90000"/>
            </a:lnSpc>
            <a:spcBef>
              <a:spcPct val="0"/>
            </a:spcBef>
            <a:spcAft>
              <a:spcPct val="35000"/>
            </a:spcAft>
          </a:pPr>
          <a:r>
            <a:rPr lang="en-US" sz="1400" kern="1200" dirty="0" smtClean="0"/>
            <a:t>Assemble your team and assign roles</a:t>
          </a:r>
          <a:endParaRPr lang="en-US" sz="1400" kern="1200" dirty="0"/>
        </a:p>
      </dsp:txBody>
      <dsp:txXfrm>
        <a:off x="1497884" y="1163221"/>
        <a:ext cx="1525744" cy="1132004"/>
      </dsp:txXfrm>
    </dsp:sp>
    <dsp:sp modelId="{6E1680BA-BDA7-42BD-97EC-2DEAA8BF7034}">
      <dsp:nvSpPr>
        <dsp:cNvPr id="0" name=""/>
        <dsp:cNvSpPr/>
      </dsp:nvSpPr>
      <dsp:spPr>
        <a:xfrm>
          <a:off x="966827" y="50412"/>
          <a:ext cx="4646139" cy="4646139"/>
        </a:xfrm>
        <a:prstGeom prst="circularArrow">
          <a:avLst>
            <a:gd name="adj1" fmla="val 5085"/>
            <a:gd name="adj2" fmla="val 327528"/>
            <a:gd name="adj3" fmla="val 21272472"/>
            <a:gd name="adj4" fmla="val 1620000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84E833-9257-4146-B936-44EBB7532DAA}">
      <dsp:nvSpPr>
        <dsp:cNvPr id="0" name=""/>
        <dsp:cNvSpPr/>
      </dsp:nvSpPr>
      <dsp:spPr>
        <a:xfrm>
          <a:off x="963271" y="170808"/>
          <a:ext cx="4646139" cy="4646139"/>
        </a:xfrm>
        <a:prstGeom prst="circularArrow">
          <a:avLst>
            <a:gd name="adj1" fmla="val 5085"/>
            <a:gd name="adj2" fmla="val 327528"/>
            <a:gd name="adj3" fmla="val 5072472"/>
            <a:gd name="adj4" fmla="val 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E1659E-C942-4B5F-9C7B-333BA2CB0094}">
      <dsp:nvSpPr>
        <dsp:cNvPr id="0" name=""/>
        <dsp:cNvSpPr/>
      </dsp:nvSpPr>
      <dsp:spPr>
        <a:xfrm>
          <a:off x="828033" y="189206"/>
          <a:ext cx="4646139" cy="4646139"/>
        </a:xfrm>
        <a:prstGeom prst="circularArrow">
          <a:avLst>
            <a:gd name="adj1" fmla="val 5085"/>
            <a:gd name="adj2" fmla="val 327528"/>
            <a:gd name="adj3" fmla="val 10472472"/>
            <a:gd name="adj4" fmla="val 540000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987AA1-5FCD-403F-B795-FB7A9A266414}">
      <dsp:nvSpPr>
        <dsp:cNvPr id="0" name=""/>
        <dsp:cNvSpPr/>
      </dsp:nvSpPr>
      <dsp:spPr>
        <a:xfrm>
          <a:off x="828033" y="50412"/>
          <a:ext cx="4646139" cy="4646139"/>
        </a:xfrm>
        <a:prstGeom prst="circularArrow">
          <a:avLst>
            <a:gd name="adj1" fmla="val 5085"/>
            <a:gd name="adj2" fmla="val 327528"/>
            <a:gd name="adj3" fmla="val 15872472"/>
            <a:gd name="adj4" fmla="val 1080000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7D5FB7-EA21-44F1-96FC-3503F4244172}"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1ED2FE-0C1B-4E36-8E72-0BFF7393F65A}" type="slidenum">
              <a:rPr lang="en-US" smtClean="0"/>
              <a:t>‹#›</a:t>
            </a:fld>
            <a:endParaRPr lang="en-US"/>
          </a:p>
        </p:txBody>
      </p:sp>
    </p:spTree>
    <p:extLst>
      <p:ext uri="{BB962C8B-B14F-4D97-AF65-F5344CB8AC3E}">
        <p14:creationId xmlns:p14="http://schemas.microsoft.com/office/powerpoint/2010/main" val="148406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1</a:t>
            </a:fld>
            <a:endParaRPr lang="en-US"/>
          </a:p>
        </p:txBody>
      </p:sp>
    </p:spTree>
    <p:extLst>
      <p:ext uri="{BB962C8B-B14F-4D97-AF65-F5344CB8AC3E}">
        <p14:creationId xmlns:p14="http://schemas.microsoft.com/office/powerpoint/2010/main" val="30160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CHARGE! Model consists of the six interventions shown in studies to drastically reduce and prevent VAIs. This module will go on to describe each intervention in more detail. The CHARGE! Model stands for:</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Culture of Safety</a:t>
            </a:r>
          </a:p>
          <a:p>
            <a:pPr lvl="0"/>
            <a:r>
              <a:rPr lang="en-US" sz="1200" kern="1200" dirty="0" smtClean="0">
                <a:solidFill>
                  <a:schemeClr val="tx1"/>
                </a:solidFill>
                <a:effectLst/>
                <a:latin typeface="+mn-lt"/>
                <a:ea typeface="+mn-ea"/>
                <a:cs typeface="+mn-cs"/>
              </a:rPr>
              <a:t>Hand Hygiene</a:t>
            </a:r>
          </a:p>
          <a:p>
            <a:pPr lvl="0"/>
            <a:r>
              <a:rPr lang="en-US" sz="1200" kern="1200" dirty="0" smtClean="0">
                <a:solidFill>
                  <a:schemeClr val="tx1"/>
                </a:solidFill>
                <a:effectLst/>
                <a:latin typeface="+mn-lt"/>
                <a:ea typeface="+mn-ea"/>
                <a:cs typeface="+mn-cs"/>
              </a:rPr>
              <a:t>Access Site (Preparation/Cleaning)</a:t>
            </a:r>
          </a:p>
          <a:p>
            <a:pPr lvl="0"/>
            <a:r>
              <a:rPr lang="en-US" sz="1200" kern="1200" dirty="0" smtClean="0">
                <a:solidFill>
                  <a:schemeClr val="tx1"/>
                </a:solidFill>
                <a:effectLst/>
                <a:latin typeface="+mn-lt"/>
                <a:ea typeface="+mn-ea"/>
                <a:cs typeface="+mn-cs"/>
              </a:rPr>
              <a:t>Reduce and Remove Catheters</a:t>
            </a:r>
          </a:p>
          <a:p>
            <a:pPr lvl="0"/>
            <a:r>
              <a:rPr lang="en-US" sz="1200" kern="1200" dirty="0" smtClean="0">
                <a:solidFill>
                  <a:schemeClr val="tx1"/>
                </a:solidFill>
                <a:effectLst/>
                <a:latin typeface="+mn-lt"/>
                <a:ea typeface="+mn-ea"/>
                <a:cs typeface="+mn-cs"/>
              </a:rPr>
              <a:t>Great Connection/Disconnection Technique</a:t>
            </a:r>
          </a:p>
          <a:p>
            <a:pPr lvl="0"/>
            <a:r>
              <a:rPr lang="en-US" sz="1200" kern="1200" dirty="0" smtClean="0">
                <a:solidFill>
                  <a:schemeClr val="tx1"/>
                </a:solidFill>
                <a:effectLst/>
                <a:latin typeface="+mn-lt"/>
                <a:ea typeface="+mn-ea"/>
                <a:cs typeface="+mn-cs"/>
              </a:rPr>
              <a:t>Evaluation of Team Infection Control Practices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Which of these areas have you focused on in your facility?</a:t>
            </a:r>
          </a:p>
          <a:p>
            <a:pPr marL="0" inden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10</a:t>
            </a:fld>
            <a:endParaRPr lang="en-US"/>
          </a:p>
        </p:txBody>
      </p:sp>
    </p:spTree>
    <p:extLst>
      <p:ext uri="{BB962C8B-B14F-4D97-AF65-F5344CB8AC3E}">
        <p14:creationId xmlns:p14="http://schemas.microsoft.com/office/powerpoint/2010/main" val="19489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first intervention in CHARGE is C, which stands for culture of safety.</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Defects,</a:t>
            </a:r>
            <a:r>
              <a:rPr lang="en-US" sz="1200" b="0" kern="1200" baseline="0" dirty="0" smtClean="0">
                <a:solidFill>
                  <a:schemeClr val="tx1"/>
                </a:solidFill>
                <a:effectLst/>
                <a:latin typeface="+mn-lt"/>
                <a:ea typeface="+mn-ea"/>
                <a:cs typeface="+mn-cs"/>
              </a:rPr>
              <a:t> or </a:t>
            </a:r>
            <a:r>
              <a:rPr lang="en-US" sz="1200" b="0" kern="1200" dirty="0" smtClean="0">
                <a:solidFill>
                  <a:schemeClr val="tx1"/>
                </a:solidFill>
                <a:effectLst/>
                <a:latin typeface="+mn-lt"/>
                <a:ea typeface="+mn-ea"/>
                <a:cs typeface="+mn-cs"/>
              </a:rPr>
              <a:t>errors in systems, lead to unwanted outcomes such as harms (harming a patient) or adverse events (anything unwanted, even if no harm is caused). </a:t>
            </a:r>
            <a:r>
              <a:rPr lang="en-US" sz="1200" kern="1200" dirty="0" smtClean="0">
                <a:solidFill>
                  <a:schemeClr val="tx1"/>
                </a:solidFill>
                <a:effectLst/>
                <a:latin typeface="+mn-lt"/>
                <a:ea typeface="+mn-ea"/>
                <a:cs typeface="+mn-cs"/>
              </a:rPr>
              <a:t>Maintaining a culture of safety in your dialysis facility is effective in reducing adverse events. Organizations with a strong culture of safety do the following: </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 safe practices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Foster a blame-free environment, meaning that errors can be discussed without fear of punitive retaliation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Encourage teamwork and open communication regardless of roles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Provide resources and tools to improve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learn more, creating a safety culture is covered in other modules, including the Culture of Safety module. The Comprehensive Unit-based Safety Program (CUSP) Toolkit and Team Strategies and Tools to Enhance Performance and Patient Safety (</a:t>
            </a:r>
            <a:r>
              <a:rPr lang="en-US" sz="1200" kern="1200" dirty="0" err="1" smtClean="0">
                <a:solidFill>
                  <a:schemeClr val="tx1"/>
                </a:solidFill>
                <a:effectLst/>
                <a:latin typeface="+mn-lt"/>
                <a:ea typeface="+mn-ea"/>
                <a:cs typeface="+mn-cs"/>
              </a:rPr>
              <a:t>TeamSTEPPs</a:t>
            </a:r>
            <a:r>
              <a:rPr lang="en-US" sz="1200" kern="1200" dirty="0" smtClean="0">
                <a:solidFill>
                  <a:schemeClr val="tx1"/>
                </a:solidFill>
                <a:effectLst/>
                <a:latin typeface="+mn-lt"/>
                <a:ea typeface="+mn-ea"/>
                <a:cs typeface="+mn-cs"/>
              </a:rPr>
              <a:t>) materials on AHRQ’s website are also good tools for implementing a culture of safety.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11</a:t>
            </a:fld>
            <a:endParaRPr lang="en-US"/>
          </a:p>
        </p:txBody>
      </p:sp>
    </p:spTree>
    <p:extLst>
      <p:ext uri="{BB962C8B-B14F-4D97-AF65-F5344CB8AC3E}">
        <p14:creationId xmlns:p14="http://schemas.microsoft.com/office/powerpoint/2010/main" val="229220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second intervention in CHARGE is H, which stands for hand hygiene.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Hand hygiene is one of the most effective methods of infection prevention. Frequent and consistent hand hygiene before, during, and after dialysis treatment significantly minimizes infection risk to the patient. Hand hygiene is everyone’s responsibility, including not only the care provider and facility, but also the patient and family.</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12</a:t>
            </a:fld>
            <a:endParaRPr lang="en-US"/>
          </a:p>
        </p:txBody>
      </p:sp>
    </p:spTree>
    <p:extLst>
      <p:ext uri="{BB962C8B-B14F-4D97-AF65-F5344CB8AC3E}">
        <p14:creationId xmlns:p14="http://schemas.microsoft.com/office/powerpoint/2010/main" val="315991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Health care workers fail to wash their hands for a number of reasons. One reason is inadequate education, which includes a lack of education about proper hand-washing techniques and a lack of understanding of the importance of hand hygiene. Another reason is inadequate access, including inadequate access to proper germ-eliminating soaps or water and the lack or  inconvenient placement of hand-washing stations. Other factors include individual staff issues, including forgetfulness or poor time management, as well as allergies to or intolerance of hand hygiene solutions.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Read the poll to yourself or to your team. Which factors, if any, play a role in why hand hygiene isn’t regularly performed in your facility?</a:t>
            </a:r>
          </a:p>
          <a:p>
            <a:r>
              <a:rPr lang="en-US" sz="1200" kern="1200" dirty="0" smtClean="0">
                <a:solidFill>
                  <a:schemeClr val="tx1"/>
                </a:solidFill>
                <a:effectLst/>
                <a:latin typeface="+mn-lt"/>
                <a:ea typeface="+mn-ea"/>
                <a:cs typeface="+mn-cs"/>
              </a:rPr>
              <a:t>Discuss polling results with participants.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5A323-9286-4A92-A344-9973B2AC8B6B}" type="slidenum">
              <a:rPr lang="en-US" smtClean="0"/>
              <a:t>13</a:t>
            </a:fld>
            <a:endParaRPr lang="en-US"/>
          </a:p>
        </p:txBody>
      </p:sp>
    </p:spTree>
    <p:extLst>
      <p:ext uri="{BB962C8B-B14F-4D97-AF65-F5344CB8AC3E}">
        <p14:creationId xmlns:p14="http://schemas.microsoft.com/office/powerpoint/2010/main" val="324066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Several methods exist for hand hygiene. Some are more effective than others. According to World Health Organization guidelines on hand hygiene for health care workers, at present, alcohol-based hand rubs, or ABHR, are the only known means for rapidly and effectively inactivating a wide array of potentially harmful microorganisms on hands. ABHR is the preferred means for routine hand hygiene in clinical situations in hemodialysis facilities.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hand hygiene method of using soap and water can be used when hands are visibly soiled, or if the patient has a known infection with </a:t>
            </a:r>
            <a:r>
              <a:rPr lang="en-US" sz="1200" i="1" kern="1200" dirty="0" smtClean="0">
                <a:solidFill>
                  <a:schemeClr val="tx1"/>
                </a:solidFill>
                <a:effectLst/>
                <a:latin typeface="+mn-lt"/>
                <a:ea typeface="+mn-ea"/>
                <a:cs typeface="+mn-cs"/>
              </a:rPr>
              <a:t>Clostridium</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difficile</a:t>
            </a:r>
            <a:r>
              <a:rPr lang="en-US" sz="1200" kern="1200" dirty="0" smtClean="0">
                <a:solidFill>
                  <a:schemeClr val="tx1"/>
                </a:solidFill>
                <a:effectLst/>
                <a:latin typeface="+mn-lt"/>
                <a:ea typeface="+mn-ea"/>
                <a:cs typeface="+mn-cs"/>
              </a:rPr>
              <a:t> or other spore-forming pathogens.</a:t>
            </a:r>
            <a:r>
              <a:rPr lang="en-US" sz="1200" kern="1200" baseline="30000" dirty="0" smtClean="0">
                <a:solidFill>
                  <a:schemeClr val="tx1"/>
                </a:solidFill>
                <a:effectLst/>
                <a:latin typeface="+mn-lt"/>
                <a:ea typeface="+mn-ea"/>
                <a:cs typeface="+mn-cs"/>
              </a:rPr>
              <a:t>5</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5A323-9286-4A92-A344-9973B2AC8B6B}" type="slidenum">
              <a:rPr lang="en-US" smtClean="0"/>
              <a:t>14</a:t>
            </a:fld>
            <a:endParaRPr lang="en-US"/>
          </a:p>
        </p:txBody>
      </p:sp>
    </p:spTree>
    <p:extLst>
      <p:ext uri="{BB962C8B-B14F-4D97-AF65-F5344CB8AC3E}">
        <p14:creationId xmlns:p14="http://schemas.microsoft.com/office/powerpoint/2010/main" val="231819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Let’s review the different methods of washing with ABHR and washing with soap and water.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washing with ABHR, apply the recommended amount of product to the palm of one hand and rub hands together, covering all surfaces of hands and fingers, until hands are dry.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washing with soap and water, wet hands with water, apply recommended amount of product, cover all surfaces of the hands and fingers, and rub hands together vigorously for 15 seconds. Next, rinse hands and dry thoroughly with a disposable towel, and use the towel to turn off the faucet.  To reduce risk of dermatitis, avoid using hot water.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5A323-9286-4A92-A344-9973B2AC8B6B}" type="slidenum">
              <a:rPr lang="en-US" smtClean="0"/>
              <a:t>15</a:t>
            </a:fld>
            <a:endParaRPr lang="en-US"/>
          </a:p>
        </p:txBody>
      </p:sp>
    </p:spTree>
    <p:extLst>
      <p:ext uri="{BB962C8B-B14F-4D97-AF65-F5344CB8AC3E}">
        <p14:creationId xmlns:p14="http://schemas.microsoft.com/office/powerpoint/2010/main" val="4102949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According to the World Health Organization, there are “5 moments for hand hygiene” in health care:</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Before touching a patient – Clean your hands before touching a patient when approaching him or her to protect the patient against harmful germs carried on your hands.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Before clean/aseptic procedure – Clean your hands immediately before any aseptic task to protect the patient against harmful germs, including the patient’s own germs, entering his or her body.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After body fluid exposure – Clean your hands immediately after an exposure risk to body fluids (and after glove removal) to protect yourself and the health care environment from harmful patient germs.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After touching a patient – Clean your hands after touching a patient and his or her immediate surroundings when leaving to protect yourself and the health care environment from harmful patient germs.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After touching a patient’s surroundings – Clean your hands after touching any object or furniture in the patient’s immediate surroundings, when leaving—even without touching the patient—to protect yourself and the health care environment from harmful patient germs.</a:t>
            </a:r>
            <a:r>
              <a:rPr lang="en-US" sz="1200" kern="1200" baseline="30000" dirty="0" smtClean="0">
                <a:solidFill>
                  <a:schemeClr val="tx1"/>
                </a:solidFill>
                <a:effectLst/>
                <a:latin typeface="+mn-lt"/>
                <a:ea typeface="+mn-ea"/>
                <a:cs typeface="+mn-cs"/>
              </a:rPr>
              <a:t>5</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16</a:t>
            </a:fld>
            <a:endParaRPr lang="en-US" dirty="0"/>
          </a:p>
        </p:txBody>
      </p:sp>
    </p:spTree>
    <p:extLst>
      <p:ext uri="{BB962C8B-B14F-4D97-AF65-F5344CB8AC3E}">
        <p14:creationId xmlns:p14="http://schemas.microsoft.com/office/powerpoint/2010/main" val="301129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Educating staff is important for teaching staff proper hand-washing techniques, and there are ways to make hand hygiene fun! Create healthy competition among shifts, teams, staff, and physicians to see who is most consistently and correctly washing their hands according to proper techniques. Remind staff, patients, and family members that washing hands should take 15 seconds, or as long as it takes to sing “Happy Birthday”. Fifteen seconds seems like a short amount of time, but try timing yourself one time and you may realize it is actually longer than you think.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Teach staff proper hand-washing techniques, including: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 of ABHR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Soap and water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to conduct hand hygiene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WHO’s “5 moments for hand hygiene”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education, ensure hand hygiene supplies are always available and instruct staff to remind patients and families to wash their hands. Reminders such as fliers, index cards, and other materials throughout the facility are helpful tools. Complete monthly hand hygiene audits and share and display results consistently to staff to show them their habits and areas showing as well as still needing improvement.</a:t>
            </a:r>
          </a:p>
          <a:p>
            <a:endParaRPr lang="en-US" dirty="0" smtClean="0"/>
          </a:p>
        </p:txBody>
      </p:sp>
      <p:sp>
        <p:nvSpPr>
          <p:cNvPr id="4" name="Slide Number Placeholder 3"/>
          <p:cNvSpPr>
            <a:spLocks noGrp="1"/>
          </p:cNvSpPr>
          <p:nvPr>
            <p:ph type="sldNum" sz="quarter" idx="10"/>
          </p:nvPr>
        </p:nvSpPr>
        <p:spPr/>
        <p:txBody>
          <a:bodyPr/>
          <a:lstStyle/>
          <a:p>
            <a:fld id="{1C350F21-9C1C-4794-8A0A-5D6AACE8315A}" type="slidenum">
              <a:rPr lang="en-US" smtClean="0"/>
              <a:pPr/>
              <a:t>17</a:t>
            </a:fld>
            <a:endParaRPr lang="en-US" dirty="0"/>
          </a:p>
        </p:txBody>
      </p:sp>
    </p:spTree>
    <p:extLst>
      <p:ext uri="{BB962C8B-B14F-4D97-AF65-F5344CB8AC3E}">
        <p14:creationId xmlns:p14="http://schemas.microsoft.com/office/powerpoint/2010/main" val="1810533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third intervention in CHARGE is A, which stands for access site preparation and cleansing.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Appropriate cleansing and preparation of the access site prior to and after hemodialysis is another essential step in infection prevention in dialysis patients. A common theme among established checklist practices is the use of aseptic/antiseptic techniques. Aseptic technique is a set of specific practices and procedures performed under carefully controlled conditions with the goal of minimizing contamination by pathogens. Scrubbing CVC hubs and the skin over AV fistulas and grafts with appropriate antiseptic agents should be taught to frontline staff and reinforced through in-service training and observation.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Using an alcohol-based chlorhexidine (&gt;0.5%) solution or other appropriate antiseptic as the first-line agent for skin antisepsis, particularly for central line insertion and during dressing changes, is recommended. Current recommendations also include the application of antimicrobial ointment to catheter exit sites during dressing changes or using a chlorhexidine-impregnated sponge dressing.</a:t>
            </a: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8D65A323-9286-4A92-A344-9973B2AC8B6B}" type="slidenum">
              <a:rPr lang="en-US" smtClean="0"/>
              <a:t>18</a:t>
            </a:fld>
            <a:endParaRPr lang="en-US"/>
          </a:p>
        </p:txBody>
      </p:sp>
    </p:spTree>
    <p:extLst>
      <p:ext uri="{BB962C8B-B14F-4D97-AF65-F5344CB8AC3E}">
        <p14:creationId xmlns:p14="http://schemas.microsoft.com/office/powerpoint/2010/main" val="360844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Included in this slide is a procedural checklist with proper steps for access of CVC for initiation of dialysis. This checklist can be used as a tool in your facility to determine if you have taken all of the necessary steps to prevent VAIs in your hemodialysis patients. The checklist includes procedures such as hand hygiene steps with other key steps to safeguarding the patient’s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How often do you think all of these steps are performed at your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Discuss which steps are performed and how often, as well as how your dialysis facility can improve upon these processes.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5A323-9286-4A92-A344-9973B2AC8B6B}" type="slidenum">
              <a:rPr lang="en-US" smtClean="0"/>
              <a:t>19</a:t>
            </a:fld>
            <a:endParaRPr lang="en-US"/>
          </a:p>
        </p:txBody>
      </p:sp>
    </p:spTree>
    <p:extLst>
      <p:ext uri="{BB962C8B-B14F-4D97-AF65-F5344CB8AC3E}">
        <p14:creationId xmlns:p14="http://schemas.microsoft.com/office/powerpoint/2010/main" val="200971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After viewing this module, you will be able to: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summarize key reasons clinical care is important in vascular access infection prevention;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five occasions in which hand hygiene is critical;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practices that all staff members can follow during site access in order to reduce VAI risk;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key points to share with staff on proper techniques and protocols;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list three ways to reduce the extent and duration of central venous catheter use in your facility;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name four components of a great connection and disconnection;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ways to evaluate infection control practices in your facility.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2</a:t>
            </a:fld>
            <a:endParaRPr lang="en-US" dirty="0"/>
          </a:p>
        </p:txBody>
      </p:sp>
    </p:spTree>
    <p:extLst>
      <p:ext uri="{BB962C8B-B14F-4D97-AF65-F5344CB8AC3E}">
        <p14:creationId xmlns:p14="http://schemas.microsoft.com/office/powerpoint/2010/main" val="293920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Proper clinical care must be followed for care of the access site with an arteriovenous fistula (AV fistula).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Before cannulation, the skin over the access site should be washed by the patient or scrubbed by a care provider with an antiseptic agent. Next, the access site should be located/palpated. Scrub skin over access site with antiseptic agent and apply a clean bandage after dialysis termination.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20</a:t>
            </a:fld>
            <a:endParaRPr lang="en-US" dirty="0"/>
          </a:p>
        </p:txBody>
      </p:sp>
    </p:spTree>
    <p:extLst>
      <p:ext uri="{BB962C8B-B14F-4D97-AF65-F5344CB8AC3E}">
        <p14:creationId xmlns:p14="http://schemas.microsoft.com/office/powerpoint/2010/main" val="351408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Included in this slide is a procedural checklist with proper steps for accessing both AV fistulas and grafts for dialysis initiation. This checklist can be used as a tool in your facility to determine if you have taken the necessary steps to prevent VAIs in your hemodialysis patients. The checklist includes procedures such as hand hygiene steps with other key steps to safeguarding the patient’s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often do you think all of these steps are performed at your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Discuss which steps are performed and how often, as well as how your dialysis facility can improve upon these processes.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5A323-9286-4A92-A344-9973B2AC8B6B}" type="slidenum">
              <a:rPr lang="en-US" smtClean="0"/>
              <a:t>21</a:t>
            </a:fld>
            <a:endParaRPr lang="en-US"/>
          </a:p>
        </p:txBody>
      </p:sp>
    </p:spTree>
    <p:extLst>
      <p:ext uri="{BB962C8B-B14F-4D97-AF65-F5344CB8AC3E}">
        <p14:creationId xmlns:p14="http://schemas.microsoft.com/office/powerpoint/2010/main" val="2009712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Interventions specific to infection prevention topics and dialysis clinical processes may help with quality improvement within your facility. Intervention examples include offering educational sessions on creating and maintaining clean and aseptic fields and watching supplemental videos with staff. Videos are available on AHRQ’s Web site and YouTube channel. Teach proper techniques to cleanse access sites to staff including the “scrub the hub” technique for CVCs and proper cleansing of skin over AV</a:t>
            </a:r>
            <a:r>
              <a:rPr lang="en-US" sz="1200" kern="1200" baseline="0" dirty="0" smtClean="0">
                <a:solidFill>
                  <a:schemeClr val="tx1"/>
                </a:solidFill>
                <a:effectLst/>
                <a:latin typeface="+mn-lt"/>
                <a:ea typeface="+mn-ea"/>
                <a:cs typeface="+mn-cs"/>
              </a:rPr>
              <a:t> fistula</a:t>
            </a:r>
            <a:r>
              <a:rPr lang="en-US" sz="1200" kern="1200" dirty="0" smtClean="0">
                <a:solidFill>
                  <a:schemeClr val="tx1"/>
                </a:solidFill>
                <a:effectLst/>
                <a:latin typeface="+mn-lt"/>
                <a:ea typeface="+mn-ea"/>
                <a:cs typeface="+mn-cs"/>
              </a:rPr>
              <a:t>s and grafts.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use of checklists can help ensure all steps are being followed, and audit tools can assist your facility to determine areas for improvement.</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22</a:t>
            </a:fld>
            <a:endParaRPr lang="en-US" dirty="0"/>
          </a:p>
        </p:txBody>
      </p:sp>
    </p:spTree>
    <p:extLst>
      <p:ext uri="{BB962C8B-B14F-4D97-AF65-F5344CB8AC3E}">
        <p14:creationId xmlns:p14="http://schemas.microsoft.com/office/powerpoint/2010/main" val="356710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next intervention in CHARGE, R, stands for reduce and remove catheters.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Reduce and remove catheters to increase the usage of fistulas, which are the hemodialysis gold standard in infection prevention. Compared to hemodialysis patients with fistulas, patients with catheters are 15 times as likely to get infections, they are more likely to be hospitalized, and they are twice as likely to die when compared to patients with fistulas.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1F7DCEC-6472-45C7-B8F3-ACA70C7507DB}" type="slidenum">
              <a:rPr lang="en-US" smtClean="0"/>
              <a:t>23</a:t>
            </a:fld>
            <a:endParaRPr lang="en-US"/>
          </a:p>
        </p:txBody>
      </p:sp>
    </p:spTree>
    <p:extLst>
      <p:ext uri="{BB962C8B-B14F-4D97-AF65-F5344CB8AC3E}">
        <p14:creationId xmlns:p14="http://schemas.microsoft.com/office/powerpoint/2010/main" val="1565739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you know the percentage of patients that have catheters in your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Centers for Medicare &amp; Medicaid Services (CMS) guideline recommends that at least 68 percent of patients should have fistulas. The National Kidney Foundation aims for no more than 10 percent of patients with catheters within a given facility.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the percentage of patients that have catheters in your facility is higher than these recommended guidelines, this module will help to offer next steps in reducing the proportion of patients with catheters within your facility.   </a:t>
            </a:r>
          </a:p>
          <a:p>
            <a:r>
              <a:rPr lang="en-US" sz="1200" kern="1200" dirty="0" smtClean="0">
                <a:solidFill>
                  <a:schemeClr val="tx1"/>
                </a:solidFill>
                <a:effectLst/>
                <a:latin typeface="+mn-lt"/>
                <a:ea typeface="+mn-ea"/>
                <a:cs typeface="+mn-cs"/>
              </a:rPr>
              <a:t> </a:t>
            </a:r>
          </a:p>
          <a:p>
            <a:pPr marL="0" indent="0">
              <a:buNone/>
            </a:pPr>
            <a:endParaRPr lang="en-US" dirty="0" smtClean="0"/>
          </a:p>
        </p:txBody>
      </p:sp>
      <p:sp>
        <p:nvSpPr>
          <p:cNvPr id="4" name="Slide Number Placeholder 3"/>
          <p:cNvSpPr>
            <a:spLocks noGrp="1"/>
          </p:cNvSpPr>
          <p:nvPr>
            <p:ph type="sldNum" sz="quarter" idx="10"/>
          </p:nvPr>
        </p:nvSpPr>
        <p:spPr/>
        <p:txBody>
          <a:bodyPr/>
          <a:lstStyle/>
          <a:p>
            <a:fld id="{E1F7DCEC-6472-45C7-B8F3-ACA70C7507DB}" type="slidenum">
              <a:rPr lang="en-US" smtClean="0"/>
              <a:t>24</a:t>
            </a:fld>
            <a:endParaRPr lang="en-US"/>
          </a:p>
        </p:txBody>
      </p:sp>
    </p:spTree>
    <p:extLst>
      <p:ext uri="{BB962C8B-B14F-4D97-AF65-F5344CB8AC3E}">
        <p14:creationId xmlns:p14="http://schemas.microsoft.com/office/powerpoint/2010/main" val="2148533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We want to reduce and remove catheters where applicable and have every patient use the lowest risk access type possible for them. Listed are some of the common barriers to this, including lack of a dedicated vascular access (VA) surgeon for the facility, competition for VA surgeon resources, and inadequate training of VA surgeons regarding catheter risks and creating fistulas in complex patients. Other barriers to using lowest risk access include case mix and severity; fistulas are not options for all patients. Patient and team member preferences and lack of support by team members for using fistulas first also create obstacles to reducing the use of catheters.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25</a:t>
            </a:fld>
            <a:endParaRPr lang="en-US"/>
          </a:p>
        </p:txBody>
      </p:sp>
    </p:spTree>
    <p:extLst>
      <p:ext uri="{BB962C8B-B14F-4D97-AF65-F5344CB8AC3E}">
        <p14:creationId xmlns:p14="http://schemas.microsoft.com/office/powerpoint/2010/main" val="2991190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While there are many barriers to using the lowest risk access type, not all of them can be addressed in the facility unit. For instance, you cannot change the suboptimal pre–kidney disease care of the patient, nor can you be held responsible for the training of vascular access surgeons. But what you can do still has the potential to make a huge impact. Those are the sections we will focus on: overcoming patient and staff preferences for catheters and improving knowledge regarding the implications of choice.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1F7DCEC-6472-45C7-B8F3-ACA70C7507DB}" type="slidenum">
              <a:rPr lang="en-US" smtClean="0"/>
              <a:t>26</a:t>
            </a:fld>
            <a:endParaRPr lang="en-US"/>
          </a:p>
        </p:txBody>
      </p:sp>
    </p:spTree>
    <p:extLst>
      <p:ext uri="{BB962C8B-B14F-4D97-AF65-F5344CB8AC3E}">
        <p14:creationId xmlns:p14="http://schemas.microsoft.com/office/powerpoint/2010/main" val="1275713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 alignment with the Fistula First change concept 7, evaluate all catheter patients for an AV</a:t>
            </a:r>
            <a:r>
              <a:rPr lang="en-US" sz="1200" kern="1200" baseline="0" dirty="0" smtClean="0">
                <a:solidFill>
                  <a:schemeClr val="tx1"/>
                </a:solidFill>
                <a:effectLst/>
                <a:latin typeface="+mn-lt"/>
                <a:ea typeface="+mn-ea"/>
                <a:cs typeface="+mn-cs"/>
              </a:rPr>
              <a:t> fistula</a:t>
            </a:r>
            <a:r>
              <a:rPr lang="en-US" sz="1200" kern="1200" dirty="0" smtClean="0">
                <a:solidFill>
                  <a:schemeClr val="tx1"/>
                </a:solidFill>
                <a:effectLst/>
                <a:latin typeface="+mn-lt"/>
                <a:ea typeface="+mn-ea"/>
                <a:cs typeface="+mn-cs"/>
              </a:rPr>
              <a:t>. Develop a protocol for catheter</a:t>
            </a:r>
            <a:r>
              <a:rPr lang="en-US" sz="1200" kern="1200" baseline="0" dirty="0" smtClean="0">
                <a:solidFill>
                  <a:schemeClr val="tx1"/>
                </a:solidFill>
                <a:effectLst/>
                <a:latin typeface="+mn-lt"/>
                <a:ea typeface="+mn-ea"/>
                <a:cs typeface="+mn-cs"/>
              </a:rPr>
              <a:t> necessity, placement, </a:t>
            </a:r>
            <a:r>
              <a:rPr lang="en-US" sz="1200" kern="1200" dirty="0" smtClean="0">
                <a:solidFill>
                  <a:schemeClr val="tx1"/>
                </a:solidFill>
                <a:effectLst/>
                <a:latin typeface="+mn-lt"/>
                <a:ea typeface="+mn-ea"/>
                <a:cs typeface="+mn-cs"/>
              </a:rPr>
              <a:t>and removal. Patients with a catheter should be reviewed and discussed by the vascular access team. A documented plan for permanent vascular access evaluation and placement should be part of the patient's permanent medical record. Additionally, you should track all catheter patients for removal of catheters as soon as possible.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27</a:t>
            </a:fld>
            <a:endParaRPr lang="en-US"/>
          </a:p>
        </p:txBody>
      </p:sp>
    </p:spTree>
    <p:extLst>
      <p:ext uri="{BB962C8B-B14F-4D97-AF65-F5344CB8AC3E}">
        <p14:creationId xmlns:p14="http://schemas.microsoft.com/office/powerpoint/2010/main" val="172693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 </a:t>
            </a:r>
          </a:p>
          <a:p>
            <a:r>
              <a:rPr lang="en-US" sz="1200" kern="1200" dirty="0" smtClean="0">
                <a:solidFill>
                  <a:schemeClr val="tx1"/>
                </a:solidFill>
                <a:effectLst/>
                <a:latin typeface="+mn-lt"/>
                <a:ea typeface="+mn-ea"/>
                <a:cs typeface="+mn-cs"/>
              </a:rPr>
              <a:t>In alignment with Fistula First change concept 8, implement a training program in your facility. Some staff may not feel comfortable </a:t>
            </a:r>
            <a:r>
              <a:rPr lang="en-US" sz="1200" kern="1200" dirty="0" err="1" smtClean="0">
                <a:solidFill>
                  <a:schemeClr val="tx1"/>
                </a:solidFill>
                <a:effectLst/>
                <a:latin typeface="+mn-lt"/>
                <a:ea typeface="+mn-ea"/>
                <a:cs typeface="+mn-cs"/>
              </a:rPr>
              <a:t>cannulating</a:t>
            </a:r>
            <a:r>
              <a:rPr lang="en-US" sz="1200" kern="1200" dirty="0" smtClean="0">
                <a:solidFill>
                  <a:schemeClr val="tx1"/>
                </a:solidFill>
                <a:effectLst/>
                <a:latin typeface="+mn-lt"/>
                <a:ea typeface="+mn-ea"/>
                <a:cs typeface="+mn-cs"/>
              </a:rPr>
              <a:t> new or difficult fistulas. Offering continuing training opportunities in-house may alleviate this fear as more experience is acquired. Identify your experienced staff members. These staff members should </a:t>
            </a:r>
            <a:r>
              <a:rPr lang="en-US" sz="1200" kern="1200" dirty="0" err="1" smtClean="0">
                <a:solidFill>
                  <a:schemeClr val="tx1"/>
                </a:solidFill>
                <a:effectLst/>
                <a:latin typeface="+mn-lt"/>
                <a:ea typeface="+mn-ea"/>
                <a:cs typeface="+mn-cs"/>
              </a:rPr>
              <a:t>cannulate</a:t>
            </a:r>
            <a:r>
              <a:rPr lang="en-US" sz="1200" kern="1200" dirty="0" smtClean="0">
                <a:solidFill>
                  <a:schemeClr val="tx1"/>
                </a:solidFill>
                <a:effectLst/>
                <a:latin typeface="+mn-lt"/>
                <a:ea typeface="+mn-ea"/>
                <a:cs typeface="+mn-cs"/>
              </a:rPr>
              <a:t> all new fistulae and train inexperienced staff. Develop a regular training schedule and protocol for </a:t>
            </a:r>
            <a:r>
              <a:rPr lang="en-US" sz="1200" kern="1200" dirty="0" err="1" smtClean="0">
                <a:solidFill>
                  <a:schemeClr val="tx1"/>
                </a:solidFill>
                <a:effectLst/>
                <a:latin typeface="+mn-lt"/>
                <a:ea typeface="+mn-ea"/>
                <a:cs typeface="+mn-cs"/>
              </a:rPr>
              <a:t>cannulating</a:t>
            </a:r>
            <a:r>
              <a:rPr lang="en-US" sz="1200" kern="1200" dirty="0" smtClean="0">
                <a:solidFill>
                  <a:schemeClr val="tx1"/>
                </a:solidFill>
                <a:effectLst/>
                <a:latin typeface="+mn-lt"/>
                <a:ea typeface="+mn-ea"/>
                <a:cs typeface="+mn-cs"/>
              </a:rPr>
              <a:t> new fistula patients.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28</a:t>
            </a:fld>
            <a:endParaRPr lang="en-US"/>
          </a:p>
        </p:txBody>
      </p:sp>
    </p:spTree>
    <p:extLst>
      <p:ext uri="{BB962C8B-B14F-4D97-AF65-F5344CB8AC3E}">
        <p14:creationId xmlns:p14="http://schemas.microsoft.com/office/powerpoint/2010/main" val="537280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 addition to cannulation training, provide other continuing education for facility staff. This could include periodic in-service training by nephrologists, surgeons, and interventionists to communicate the value of fistulae over other access types and best treatment practices for patients with fistulae. Provide data and case studies to staff. Explain the benefits of fistulae and your facility’s actions to increase fistula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29</a:t>
            </a:fld>
            <a:endParaRPr lang="en-US"/>
          </a:p>
        </p:txBody>
      </p:sp>
    </p:spTree>
    <p:extLst>
      <p:ext uri="{BB962C8B-B14F-4D97-AF65-F5344CB8AC3E}">
        <p14:creationId xmlns:p14="http://schemas.microsoft.com/office/powerpoint/2010/main" val="376337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This module, Clinical Care of the Hemodialysis Patient, is meant to give you a comprehensive overview and background on hemodialysis patient safety risks and proper clinical care for infection prevention. The module begins with a background on hemodialysis risks and the importance of proper clinical care. You will also learn common reasons for lapses in behavior in infection control during hemodialysis patient care. Next, the module will introduce the CHARGE! process for preventing infections. Finally, the module will discuss next steps you can take in your facility to implement and improve your clinical care.</a:t>
            </a:r>
          </a:p>
          <a:p>
            <a:endParaRPr lang="en-US" dirty="0"/>
          </a:p>
        </p:txBody>
      </p:sp>
      <p:sp>
        <p:nvSpPr>
          <p:cNvPr id="4" name="Slide Number Placeholder 3"/>
          <p:cNvSpPr>
            <a:spLocks noGrp="1"/>
          </p:cNvSpPr>
          <p:nvPr>
            <p:ph type="sldNum" sz="quarter" idx="10"/>
          </p:nvPr>
        </p:nvSpPr>
        <p:spPr/>
        <p:txBody>
          <a:bodyPr/>
          <a:lstStyle/>
          <a:p>
            <a:fld id="{1C350F21-9C1C-4794-8A0A-5D6AACE8315A}" type="slidenum">
              <a:rPr lang="en-US" smtClean="0"/>
              <a:pPr/>
              <a:t>3</a:t>
            </a:fld>
            <a:endParaRPr lang="en-US" dirty="0"/>
          </a:p>
        </p:txBody>
      </p:sp>
    </p:spTree>
    <p:extLst>
      <p:ext uri="{BB962C8B-B14F-4D97-AF65-F5344CB8AC3E}">
        <p14:creationId xmlns:p14="http://schemas.microsoft.com/office/powerpoint/2010/main" val="261648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Patients should be educated just as well as staff. Facilities should educate patients on practices that can improve the quality of their care and their outcomes, as well as the benefits of fistulas that may encourage catheter patients to switch.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Show the “Patient Engagement in Infection Prevention” video.</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30</a:t>
            </a:fld>
            <a:endParaRPr lang="en-US"/>
          </a:p>
        </p:txBody>
      </p:sp>
    </p:spTree>
    <p:extLst>
      <p:ext uri="{BB962C8B-B14F-4D97-AF65-F5344CB8AC3E}">
        <p14:creationId xmlns:p14="http://schemas.microsoft.com/office/powerpoint/2010/main" val="395451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next intervention in CHARGE is G, which stands for great connection and disconnection.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Every time a patient’s bloodstream is accessed, a potential risk for infection exists. A great connection and disconnection technique can reduce this risk.</a:t>
            </a:r>
          </a:p>
          <a:p>
            <a:endParaRPr lang="en-US" dirty="0"/>
          </a:p>
        </p:txBody>
      </p:sp>
      <p:sp>
        <p:nvSpPr>
          <p:cNvPr id="4" name="Slide Number Placeholder 3"/>
          <p:cNvSpPr>
            <a:spLocks noGrp="1"/>
          </p:cNvSpPr>
          <p:nvPr>
            <p:ph type="sldNum" sz="quarter" idx="10"/>
          </p:nvPr>
        </p:nvSpPr>
        <p:spPr/>
        <p:txBody>
          <a:bodyPr/>
          <a:lstStyle/>
          <a:p>
            <a:fld id="{E1F7DCEC-6472-45C7-B8F3-ACA70C7507DB}" type="slidenum">
              <a:rPr lang="en-US" smtClean="0"/>
              <a:t>31</a:t>
            </a:fld>
            <a:endParaRPr lang="en-US"/>
          </a:p>
        </p:txBody>
      </p:sp>
    </p:spTree>
    <p:extLst>
      <p:ext uri="{BB962C8B-B14F-4D97-AF65-F5344CB8AC3E}">
        <p14:creationId xmlns:p14="http://schemas.microsoft.com/office/powerpoint/2010/main" val="4111090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There are a few steps to implementing proper protocol for catheter connection.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Always perform proper hand hygiene and don new gloves before connection. Antiseptic hand hygiene should be performed immediately before donning sterile gloves prior to insertion of a central venous catheter.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Assemble all supplies needed at the dialysis chair.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Use appropriate personal protective equipment (PPE) to prevent contamination of skin or clothing by body fluids containing pathogenic micro-organisms, which may then be transferred to the facility staff member or other patients. For CVC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insertion, a disposable plastic apron and sterile gloves will usually be sufficient. Disposable plastic aprons and gloves are single-use items worn for one procedure and then discarded. Hands should be decontaminated after removing PPE.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 Place a clean field under ports. Before the procedure, the environmental surfaces involved should be effectively cleaned and disinfected.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 Scrub the hub. Clamp the catheter and disinfect the hub with caps removed using an appropriate antiseptic. Scrub the sides (threads) and end of the hub thoroughly with friction, making sure to remove any residue (e.g., blood). Using the same antiseptic pad, apply antiseptic with friction to the catheter, moving from the hub at least several centimeters towards the body. Hold the limb while allowing the antiseptic to dry. Use a separate antiseptic pad for each hub/catheter limb. Leave hubs “open” (i.e., uncapped and disconnected) for the shortest time possible. Always handle the catheter hubs aseptically. Once disinfected, do not allow the catheter hubs to touch </a:t>
            </a:r>
            <a:r>
              <a:rPr lang="en-US" sz="1200" kern="1200" dirty="0" err="1" smtClean="0">
                <a:solidFill>
                  <a:schemeClr val="tx1"/>
                </a:solidFill>
                <a:effectLst/>
                <a:latin typeface="+mn-lt"/>
                <a:ea typeface="+mn-ea"/>
                <a:cs typeface="+mn-cs"/>
              </a:rPr>
              <a:t>nonsterile</a:t>
            </a:r>
            <a:r>
              <a:rPr lang="en-US" sz="1200" kern="1200" dirty="0" smtClean="0">
                <a:solidFill>
                  <a:schemeClr val="tx1"/>
                </a:solidFill>
                <a:effectLst/>
                <a:latin typeface="+mn-lt"/>
                <a:ea typeface="+mn-ea"/>
                <a:cs typeface="+mn-cs"/>
              </a:rPr>
              <a:t> surfaces.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6. Connect sterile syringes one at a time, removing anticoagulant and checking that blood aspirates into the syringe before connecting the blood line.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32</a:t>
            </a:fld>
            <a:endParaRPr lang="en-US"/>
          </a:p>
        </p:txBody>
      </p:sp>
    </p:spTree>
    <p:extLst>
      <p:ext uri="{BB962C8B-B14F-4D97-AF65-F5344CB8AC3E}">
        <p14:creationId xmlns:p14="http://schemas.microsoft.com/office/powerpoint/2010/main" val="3619317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following steps follow protocol for disconnecting a catheter: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Always perform proper hand hygiene and don new gloves before connection. Antiseptic hand hygiene should be performed immediately before donning sterile gloves prior to insertion of a central venous catheter.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Assemble all supplies needed and don personal protective equipment as mentioned in the previous slide.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Place a new clean field under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CVC ports.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 </a:t>
            </a:r>
            <a:r>
              <a:rPr lang="en-US" sz="1200" kern="1200" dirty="0" err="1" smtClean="0">
                <a:solidFill>
                  <a:schemeClr val="tx1"/>
                </a:solidFill>
                <a:effectLst/>
                <a:latin typeface="+mn-lt"/>
                <a:ea typeface="+mn-ea"/>
                <a:cs typeface="+mn-cs"/>
              </a:rPr>
              <a:t>Reinfuse</a:t>
            </a:r>
            <a:r>
              <a:rPr lang="en-US" sz="1200" kern="1200" dirty="0" smtClean="0">
                <a:solidFill>
                  <a:schemeClr val="tx1"/>
                </a:solidFill>
                <a:effectLst/>
                <a:latin typeface="+mn-lt"/>
                <a:ea typeface="+mn-ea"/>
                <a:cs typeface="+mn-cs"/>
              </a:rPr>
              <a:t> the extracorporeal circuit.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 Disconnect the blood line from the catheter and disinfect the hub with a new antiseptic pad. Scrub the sides (threads) and end of the hub thoroughly with friction, making sure to remove any residue (e.g., blood).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6. Scrub the hub again to remove any residue and recap ports antiseptically.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a:t>
            </a:r>
          </a:p>
          <a:p>
            <a:r>
              <a:rPr lang="en-US" sz="1200" kern="1200" dirty="0" smtClean="0">
                <a:solidFill>
                  <a:schemeClr val="tx1"/>
                </a:solidFill>
                <a:effectLst/>
                <a:latin typeface="+mn-lt"/>
                <a:ea typeface="+mn-ea"/>
                <a:cs typeface="+mn-cs"/>
              </a:rPr>
              <a:t>Play “Initiating Dialysis With a Catheter: Catheter Exit Site Care” video available on AHRQ’s Web site.</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33</a:t>
            </a:fld>
            <a:endParaRPr lang="en-US"/>
          </a:p>
        </p:txBody>
      </p:sp>
    </p:spTree>
    <p:extLst>
      <p:ext uri="{BB962C8B-B14F-4D97-AF65-F5344CB8AC3E}">
        <p14:creationId xmlns:p14="http://schemas.microsoft.com/office/powerpoint/2010/main" val="3619317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Protocol for fistula and graft connection is very similar to that of catheter connection and follows these steps: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Always perform proper hand hygiene and don new gloves before connection. Antiseptic hand hygiene should be performed immediately before donning sterile gloves prior to connection of a fistula or graph.</a:t>
            </a:r>
          </a:p>
          <a:p>
            <a:r>
              <a:rPr lang="en-US" sz="1200" kern="1200" dirty="0" smtClean="0">
                <a:solidFill>
                  <a:schemeClr val="tx1"/>
                </a:solidFill>
                <a:effectLst/>
                <a:latin typeface="+mn-lt"/>
                <a:ea typeface="+mn-ea"/>
                <a:cs typeface="+mn-cs"/>
              </a:rPr>
              <a:t>2. Assemble all supplies needed and don personal protective equipment as mentioned in the previous slide.</a:t>
            </a:r>
          </a:p>
          <a:p>
            <a:r>
              <a:rPr lang="en-US" sz="1200" kern="1200" dirty="0" smtClean="0">
                <a:solidFill>
                  <a:schemeClr val="tx1"/>
                </a:solidFill>
                <a:effectLst/>
                <a:latin typeface="+mn-lt"/>
                <a:ea typeface="+mn-ea"/>
                <a:cs typeface="+mn-cs"/>
              </a:rPr>
              <a:t>3. Wash skin over access site (the patient may perform this step in advance otherwise it should be done by the care provider with an antiseptic agent).</a:t>
            </a:r>
          </a:p>
          <a:p>
            <a:r>
              <a:rPr lang="en-US" sz="1200" kern="1200" dirty="0" smtClean="0">
                <a:solidFill>
                  <a:schemeClr val="tx1"/>
                </a:solidFill>
                <a:effectLst/>
                <a:latin typeface="+mn-lt"/>
                <a:ea typeface="+mn-ea"/>
                <a:cs typeface="+mn-cs"/>
              </a:rPr>
              <a:t>4. Locate/palpate access site. </a:t>
            </a:r>
          </a:p>
          <a:p>
            <a:r>
              <a:rPr lang="en-US" sz="1200" kern="1200" dirty="0" smtClean="0">
                <a:solidFill>
                  <a:schemeClr val="tx1"/>
                </a:solidFill>
                <a:effectLst/>
                <a:latin typeface="+mn-lt"/>
                <a:ea typeface="+mn-ea"/>
                <a:cs typeface="+mn-cs"/>
              </a:rPr>
              <a:t>5. Don personal protective equipment.</a:t>
            </a:r>
          </a:p>
          <a:p>
            <a:r>
              <a:rPr lang="en-US" sz="1200" kern="1200" dirty="0" smtClean="0">
                <a:solidFill>
                  <a:schemeClr val="tx1"/>
                </a:solidFill>
                <a:effectLst/>
                <a:latin typeface="+mn-lt"/>
                <a:ea typeface="+mn-ea"/>
                <a:cs typeface="+mn-cs"/>
              </a:rPr>
              <a:t>6. Scrub skin over access site with antiseptic agent.</a:t>
            </a:r>
          </a:p>
          <a:p>
            <a:r>
              <a:rPr lang="en-US" sz="1200" kern="1200" dirty="0" smtClean="0">
                <a:solidFill>
                  <a:schemeClr val="tx1"/>
                </a:solidFill>
                <a:effectLst/>
                <a:latin typeface="+mn-lt"/>
                <a:ea typeface="+mn-ea"/>
                <a:cs typeface="+mn-cs"/>
              </a:rPr>
              <a:t>7. Insert needles and secure with tape at the same angle the needle was inserted.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a:t>
            </a:r>
          </a:p>
          <a:p>
            <a:r>
              <a:rPr lang="en-US" sz="1200" kern="1200" dirty="0" smtClean="0">
                <a:solidFill>
                  <a:schemeClr val="tx1"/>
                </a:solidFill>
                <a:effectLst/>
                <a:latin typeface="+mn-lt"/>
                <a:ea typeface="+mn-ea"/>
                <a:cs typeface="+mn-cs"/>
              </a:rPr>
              <a:t>Play “Initiating Dialysis With Fistula or Graft: Accessing Medication Port To Administer Medication” video available on AHRQ’s website.</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34</a:t>
            </a:fld>
            <a:endParaRPr lang="en-US" dirty="0"/>
          </a:p>
        </p:txBody>
      </p:sp>
    </p:spTree>
    <p:extLst>
      <p:ext uri="{BB962C8B-B14F-4D97-AF65-F5344CB8AC3E}">
        <p14:creationId xmlns:p14="http://schemas.microsoft.com/office/powerpoint/2010/main" val="1890604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Protocol for fistula and graft disconnection is very similar to that of catheter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disconnection and follows these steps: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Always perform proper hand hygiene and don new gloves before connection. Antiseptic hand hygiene should be performed immediately before donning sterile gloves prior to disconnection of a fistula or graph.</a:t>
            </a:r>
          </a:p>
          <a:p>
            <a:r>
              <a:rPr lang="en-US" sz="1200" kern="1200" dirty="0" smtClean="0">
                <a:solidFill>
                  <a:schemeClr val="tx1"/>
                </a:solidFill>
                <a:effectLst/>
                <a:latin typeface="+mn-lt"/>
                <a:ea typeface="+mn-ea"/>
                <a:cs typeface="+mn-cs"/>
              </a:rPr>
              <a:t>2. Assemble all supplies needed and don personal protective equipment as mentioned in the previous slide.</a:t>
            </a:r>
          </a:p>
          <a:p>
            <a:r>
              <a:rPr lang="en-US" sz="1200" kern="1200" dirty="0" smtClean="0">
                <a:solidFill>
                  <a:schemeClr val="tx1"/>
                </a:solidFill>
                <a:effectLst/>
                <a:latin typeface="+mn-lt"/>
                <a:ea typeface="+mn-ea"/>
                <a:cs typeface="+mn-cs"/>
              </a:rPr>
              <a:t>3. </a:t>
            </a:r>
            <a:r>
              <a:rPr lang="en-US" sz="1200" kern="1200" dirty="0" err="1" smtClean="0">
                <a:solidFill>
                  <a:schemeClr val="tx1"/>
                </a:solidFill>
                <a:effectLst/>
                <a:latin typeface="+mn-lt"/>
                <a:ea typeface="+mn-ea"/>
                <a:cs typeface="+mn-cs"/>
              </a:rPr>
              <a:t>Reinfuse</a:t>
            </a:r>
            <a:r>
              <a:rPr lang="en-US" sz="1200" kern="1200" dirty="0" smtClean="0">
                <a:solidFill>
                  <a:schemeClr val="tx1"/>
                </a:solidFill>
                <a:effectLst/>
                <a:latin typeface="+mn-lt"/>
                <a:ea typeface="+mn-ea"/>
                <a:cs typeface="+mn-cs"/>
              </a:rPr>
              <a:t> extracorporeal circuit.</a:t>
            </a:r>
          </a:p>
          <a:p>
            <a:r>
              <a:rPr lang="en-US" sz="1200" kern="1200" dirty="0" smtClean="0">
                <a:solidFill>
                  <a:schemeClr val="tx1"/>
                </a:solidFill>
                <a:effectLst/>
                <a:latin typeface="+mn-lt"/>
                <a:ea typeface="+mn-ea"/>
                <a:cs typeface="+mn-cs"/>
              </a:rPr>
              <a:t>4. Remove leads aseptically and hold needle sites with clean gauze and clean gloves or disinfected clamps until bleeding subsides.</a:t>
            </a:r>
          </a:p>
          <a:p>
            <a:r>
              <a:rPr lang="en-US" sz="1200" kern="1200" dirty="0" smtClean="0">
                <a:solidFill>
                  <a:schemeClr val="tx1"/>
                </a:solidFill>
                <a:effectLst/>
                <a:latin typeface="+mn-lt"/>
                <a:ea typeface="+mn-ea"/>
                <a:cs typeface="+mn-cs"/>
              </a:rPr>
              <a:t>5. Apply a clean bandage after dialysis termination.</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35</a:t>
            </a:fld>
            <a:endParaRPr lang="en-US" dirty="0"/>
          </a:p>
        </p:txBody>
      </p:sp>
    </p:spTree>
    <p:extLst>
      <p:ext uri="{BB962C8B-B14F-4D97-AF65-F5344CB8AC3E}">
        <p14:creationId xmlns:p14="http://schemas.microsoft.com/office/powerpoint/2010/main" val="1890604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final intervention in CHARGE! is E, which stands for evaluation of team infection control practices.</a:t>
            </a:r>
          </a:p>
          <a:p>
            <a:r>
              <a:rPr lang="en-US" sz="1200" kern="1200" dirty="0" smtClean="0">
                <a:solidFill>
                  <a:schemeClr val="tx1"/>
                </a:solidFill>
                <a:effectLst/>
                <a:latin typeface="+mn-lt"/>
                <a:ea typeface="+mn-ea"/>
                <a:cs typeface="+mn-cs"/>
              </a:rPr>
              <a:t>The evaluation can be done in a simple plan-do-study-act, or PDSA, cycle.</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Plan–This is the stage where you assemble your team and assign roles, while planning out your infection control practice improvements.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Do–This stage is where you implement infection control practices.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Study–This stage is focused on evaluating the results of the infection control practices implemented.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Act–The Act stage focuses on finding areas for improvement identified through evaluation and altering your plan based on what is learned.</a:t>
            </a:r>
          </a:p>
          <a:p>
            <a:r>
              <a:rPr lang="en-US" sz="1200" kern="1200" dirty="0" smtClean="0">
                <a:solidFill>
                  <a:schemeClr val="tx1"/>
                </a:solidFill>
                <a:effectLst/>
                <a:latin typeface="+mn-lt"/>
                <a:ea typeface="+mn-ea"/>
                <a:cs typeface="+mn-cs"/>
              </a:rPr>
              <a:t> </a:t>
            </a:r>
          </a:p>
          <a:p>
            <a:pPr lvl="0"/>
            <a:endParaRPr lang="en-US" sz="1200" baseline="0" dirty="0" smtClean="0"/>
          </a:p>
          <a:p>
            <a:pPr lvl="0"/>
            <a:endParaRPr lang="en-US" sz="1600" dirty="0" smtClean="0"/>
          </a:p>
        </p:txBody>
      </p:sp>
      <p:sp>
        <p:nvSpPr>
          <p:cNvPr id="4" name="Slide Number Placeholder 3"/>
          <p:cNvSpPr>
            <a:spLocks noGrp="1"/>
          </p:cNvSpPr>
          <p:nvPr>
            <p:ph type="sldNum" sz="quarter" idx="10"/>
          </p:nvPr>
        </p:nvSpPr>
        <p:spPr/>
        <p:txBody>
          <a:bodyPr/>
          <a:lstStyle/>
          <a:p>
            <a:fld id="{E1F7DCEC-6472-45C7-B8F3-ACA70C7507DB}" type="slidenum">
              <a:rPr lang="en-US" smtClean="0"/>
              <a:t>36</a:t>
            </a:fld>
            <a:endParaRPr lang="en-US"/>
          </a:p>
        </p:txBody>
      </p:sp>
    </p:spTree>
    <p:extLst>
      <p:ext uri="{BB962C8B-B14F-4D97-AF65-F5344CB8AC3E}">
        <p14:creationId xmlns:p14="http://schemas.microsoft.com/office/powerpoint/2010/main" val="3157920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It is important to discuss and evaluate the data trending over time for vascular access infection rates and process measures.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When reviewing data, ask: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your infection rates high compared to other facilities?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your infection rates stagnant or increasing rather than falling? If so, what are some of the potential causes?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you implementing all of the recommended improvement processes? If not, why?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some opportunities for improvement based on your monthly audits?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37</a:t>
            </a:fld>
            <a:endParaRPr lang="en-US"/>
          </a:p>
        </p:txBody>
      </p:sp>
    </p:spTree>
    <p:extLst>
      <p:ext uri="{BB962C8B-B14F-4D97-AF65-F5344CB8AC3E}">
        <p14:creationId xmlns:p14="http://schemas.microsoft.com/office/powerpoint/2010/main" val="482401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The data you collect through your quality improvement evaluation should be shared with your team. Provide specific outcomes feedback to all decision makers and staff. </a:t>
            </a:r>
          </a:p>
          <a:p>
            <a:r>
              <a:rPr lang="en-US" sz="1200" kern="1200" dirty="0" smtClean="0">
                <a:solidFill>
                  <a:schemeClr val="tx1"/>
                </a:solidFill>
                <a:effectLst/>
                <a:latin typeface="+mn-lt"/>
                <a:ea typeface="+mn-ea"/>
                <a:cs typeface="+mn-cs"/>
              </a:rPr>
              <a:t>Some possible opportunities to share include: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Report out at staff meetings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Post a rate board in the break room (or go bold! Post it in the facility entryway visible to 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Incorporate feedback into training opportunities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Share information informally with other staff</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DCEC-6472-45C7-B8F3-ACA70C7507DB}" type="slidenum">
              <a:rPr lang="en-US" smtClean="0"/>
              <a:t>38</a:t>
            </a:fld>
            <a:endParaRPr lang="en-US"/>
          </a:p>
        </p:txBody>
      </p:sp>
    </p:spTree>
    <p:extLst>
      <p:ext uri="{BB962C8B-B14F-4D97-AF65-F5344CB8AC3E}">
        <p14:creationId xmlns:p14="http://schemas.microsoft.com/office/powerpoint/2010/main" val="3099659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Incorporate your evaluation results into existing processes to further improve. Encourage review of all CHARGE! sections either through your team meetings or through your facility’s QAPI process. Assess other quality improvement processes in your facility. Make evaluations a regular component of standard procedures so that it becomes a sustainable process within your facility.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a:t>
            </a:r>
          </a:p>
          <a:p>
            <a:r>
              <a:rPr lang="en-US" sz="1200" kern="1200" dirty="0" smtClean="0">
                <a:solidFill>
                  <a:schemeClr val="tx1"/>
                </a:solidFill>
                <a:effectLst/>
                <a:latin typeface="+mn-lt"/>
                <a:ea typeface="+mn-ea"/>
                <a:cs typeface="+mn-cs"/>
              </a:rPr>
              <a:t>Can data collected be used for other quality improvement projects?</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1F7DCEC-6472-45C7-B8F3-ACA70C7507DB}" type="slidenum">
              <a:rPr lang="en-US" smtClean="0"/>
              <a:t>39</a:t>
            </a:fld>
            <a:endParaRPr lang="en-US"/>
          </a:p>
        </p:txBody>
      </p:sp>
    </p:spTree>
    <p:extLst>
      <p:ext uri="{BB962C8B-B14F-4D97-AF65-F5344CB8AC3E}">
        <p14:creationId xmlns:p14="http://schemas.microsoft.com/office/powerpoint/2010/main" val="266653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To understand why proper clinical care of the hemodialysis patient is so important, let’s review some facts about the infection rates in hemodialysis patients.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Infections are the leading cause of morbidity, they are second leading cause of death in hemodialysis patients, and they are responsible for as many as 20 percent of all hospital admissions in hemodialysis patients.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The incidence of sepsis in hemodialysis patients can be up to 100 times as high as it is in the general population.</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In hemodialysis patients the total death rate due to infection is 76 per 1,000 patient years; sepsis is responsible for 75 percent of these infection-related deaths.</a:t>
            </a:r>
            <a:r>
              <a:rPr lang="en-US" sz="1200" kern="1200" baseline="30000" dirty="0" smtClean="0">
                <a:solidFill>
                  <a:schemeClr val="tx1"/>
                </a:solidFill>
                <a:effectLst/>
                <a:latin typeface="+mn-lt"/>
                <a:ea typeface="+mn-ea"/>
                <a:cs typeface="+mn-cs"/>
              </a:rPr>
              <a:t>3</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4</a:t>
            </a:fld>
            <a:endParaRPr lang="en-US" dirty="0"/>
          </a:p>
        </p:txBody>
      </p:sp>
    </p:spTree>
    <p:extLst>
      <p:ext uri="{BB962C8B-B14F-4D97-AF65-F5344CB8AC3E}">
        <p14:creationId xmlns:p14="http://schemas.microsoft.com/office/powerpoint/2010/main" val="2476121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information covered in this module and in Clinical Care of the Hemodialysis Patient can help you understand the importance of the CHARGE! model and its interventions to reduce vascular access infections in your dialysis center.  You and your team can take next steps in your facility to improve the level of clinical care, beginning with offering staff training. Have staff watch videos provided and offer cannulation training for staff members for AV fistulas, AV grafts, and catheters. Identify “expert </a:t>
            </a:r>
            <a:r>
              <a:rPr lang="en-US" sz="1200" kern="1200" dirty="0" err="1" smtClean="0">
                <a:solidFill>
                  <a:schemeClr val="tx1"/>
                </a:solidFill>
                <a:effectLst/>
                <a:latin typeface="+mn-lt"/>
                <a:ea typeface="+mn-ea"/>
                <a:cs typeface="+mn-cs"/>
              </a:rPr>
              <a:t>cannulators</a:t>
            </a:r>
            <a:r>
              <a:rPr lang="en-US" sz="1200" kern="1200" dirty="0" smtClean="0">
                <a:solidFill>
                  <a:schemeClr val="tx1"/>
                </a:solidFill>
                <a:effectLst/>
                <a:latin typeface="+mn-lt"/>
                <a:ea typeface="+mn-ea"/>
                <a:cs typeface="+mn-cs"/>
              </a:rPr>
              <a:t>” on your staff to serve as peer educators. Reinforce proper technique—if you see someone conduct a great connection or disconnection, let them know you appreciate their help in reducing infection risk. Use checklists and audit tools as reminders for the steps for great connections and disconnections. Conduct monthly process audits and supply patients with information about the benefits of fistulas.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C350F21-9C1C-4794-8A0A-5D6AACE8315A}" type="slidenum">
              <a:rPr lang="en-US" smtClean="0"/>
              <a:pPr/>
              <a:t>40</a:t>
            </a:fld>
            <a:endParaRPr lang="en-US" dirty="0"/>
          </a:p>
        </p:txBody>
      </p:sp>
    </p:spTree>
    <p:extLst>
      <p:ext uri="{BB962C8B-B14F-4D97-AF65-F5344CB8AC3E}">
        <p14:creationId xmlns:p14="http://schemas.microsoft.com/office/powerpoint/2010/main" val="866830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5A323-9286-4A92-A344-9973B2AC8B6B}" type="slidenum">
              <a:rPr lang="en-US" smtClean="0"/>
              <a:t>41</a:t>
            </a:fld>
            <a:endParaRPr lang="en-US"/>
          </a:p>
        </p:txBody>
      </p:sp>
    </p:spTree>
    <p:extLst>
      <p:ext uri="{BB962C8B-B14F-4D97-AF65-F5344CB8AC3E}">
        <p14:creationId xmlns:p14="http://schemas.microsoft.com/office/powerpoint/2010/main" val="2931115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5A323-9286-4A92-A344-9973B2AC8B6B}" type="slidenum">
              <a:rPr lang="en-US" smtClean="0"/>
              <a:t>42</a:t>
            </a:fld>
            <a:endParaRPr lang="en-US"/>
          </a:p>
        </p:txBody>
      </p:sp>
    </p:spTree>
    <p:extLst>
      <p:ext uri="{BB962C8B-B14F-4D97-AF65-F5344CB8AC3E}">
        <p14:creationId xmlns:p14="http://schemas.microsoft.com/office/powerpoint/2010/main" val="2931115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Hemodialysis patients are at a higher risk for developing infection and complications because of their condition. Due to the need for long-term vascular access for hemodialysis patients, some require ongoing central venous catheter</a:t>
            </a:r>
            <a:r>
              <a:rPr lang="en-US" sz="1200" kern="1200" baseline="0" dirty="0" smtClean="0">
                <a:solidFill>
                  <a:schemeClr val="tx1"/>
                </a:solidFill>
                <a:effectLst/>
                <a:latin typeface="+mn-lt"/>
                <a:ea typeface="+mn-ea"/>
                <a:cs typeface="+mn-cs"/>
              </a:rPr>
              <a:t> (CVC)</a:t>
            </a:r>
            <a:r>
              <a:rPr lang="en-US" sz="1200" kern="1200" dirty="0" smtClean="0">
                <a:solidFill>
                  <a:schemeClr val="tx1"/>
                </a:solidFill>
                <a:effectLst/>
                <a:latin typeface="+mn-lt"/>
                <a:ea typeface="+mn-ea"/>
                <a:cs typeface="+mn-cs"/>
              </a:rPr>
              <a:t> use. Many patients are immunocompromised as well, making them further susceptible to illness and infection.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Hemodialysis patients are at a higher risk for potential infection through exposure from patient-to-patient contact, contact with contaminated sources, such as environmental surfaces, equipment, or supplies, and from health care providers.</a:t>
            </a:r>
            <a:r>
              <a:rPr lang="en-US" sz="1200" kern="1200" baseline="30000" dirty="0" smtClean="0">
                <a:solidFill>
                  <a:schemeClr val="tx1"/>
                </a:solidFill>
                <a:effectLst/>
                <a:latin typeface="+mn-lt"/>
                <a:ea typeface="+mn-ea"/>
                <a:cs typeface="+mn-cs"/>
              </a:rPr>
              <a:t>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5</a:t>
            </a:fld>
            <a:endParaRPr lang="en-US"/>
          </a:p>
        </p:txBody>
      </p:sp>
    </p:spTree>
    <p:extLst>
      <p:ext uri="{BB962C8B-B14F-4D97-AF65-F5344CB8AC3E}">
        <p14:creationId xmlns:p14="http://schemas.microsoft.com/office/powerpoint/2010/main" val="49326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In a previous phase of the NOTICE project, NOTICE infection care evaluators found some practices were associated with better infection outcomes. Good hand hygiene predicts avoidance of infection. Other practices positively associated with better infection outcomes include appropriate cleaning of the injection port, proper needle insertion, proper assembly of supplies, and application of a sterile dressing to the CVC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exit site.</a:t>
            </a:r>
          </a:p>
          <a:p>
            <a:endParaRPr lang="en-US" dirty="0"/>
          </a:p>
        </p:txBody>
      </p:sp>
      <p:sp>
        <p:nvSpPr>
          <p:cNvPr id="4" name="Slide Number Placeholder 3"/>
          <p:cNvSpPr>
            <a:spLocks noGrp="1"/>
          </p:cNvSpPr>
          <p:nvPr>
            <p:ph type="sldNum" sz="quarter" idx="10"/>
          </p:nvPr>
        </p:nvSpPr>
        <p:spPr/>
        <p:txBody>
          <a:bodyPr/>
          <a:lstStyle/>
          <a:p>
            <a:fld id="{8D65A323-9286-4A92-A344-9973B2AC8B6B}" type="slidenum">
              <a:rPr lang="en-US" smtClean="0"/>
              <a:t>6</a:t>
            </a:fld>
            <a:endParaRPr lang="en-US"/>
          </a:p>
        </p:txBody>
      </p:sp>
    </p:spTree>
    <p:extLst>
      <p:ext uri="{BB962C8B-B14F-4D97-AF65-F5344CB8AC3E}">
        <p14:creationId xmlns:p14="http://schemas.microsoft.com/office/powerpoint/2010/main" val="326232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As mentioned in the Culture of Safety module, lapses in behavior occur for several reasons, including the fact that individuals are fallible. The following factors may also lead to potential patient harm in dialysis facilities: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Insufficient guidance, training, or reinforcement of proper procedures, protocols, and techniques,</a:t>
            </a:r>
          </a:p>
          <a:p>
            <a:r>
              <a:rPr lang="en-US" sz="1200" kern="1200" dirty="0" smtClean="0">
                <a:solidFill>
                  <a:schemeClr val="tx1"/>
                </a:solidFill>
                <a:effectLst/>
                <a:latin typeface="+mn-lt"/>
                <a:ea typeface="+mn-ea"/>
                <a:cs typeface="+mn-cs"/>
              </a:rPr>
              <a:t>2. Unclear or contradictory policies, protocols, and standards,</a:t>
            </a:r>
          </a:p>
          <a:p>
            <a:r>
              <a:rPr lang="en-US" sz="1200" kern="1200" dirty="0" smtClean="0">
                <a:solidFill>
                  <a:schemeClr val="tx1"/>
                </a:solidFill>
                <a:effectLst/>
                <a:latin typeface="+mn-lt"/>
                <a:ea typeface="+mn-ea"/>
                <a:cs typeface="+mn-cs"/>
              </a:rPr>
              <a:t>3. Insufficient or improper supplies and equipment,</a:t>
            </a:r>
          </a:p>
          <a:p>
            <a:r>
              <a:rPr lang="en-US" sz="1200" kern="1200" dirty="0" smtClean="0">
                <a:solidFill>
                  <a:schemeClr val="tx1"/>
                </a:solidFill>
                <a:effectLst/>
                <a:latin typeface="+mn-lt"/>
                <a:ea typeface="+mn-ea"/>
                <a:cs typeface="+mn-cs"/>
              </a:rPr>
              <a:t>4. Challenges in obtaining or accessing supplies and equipment,</a:t>
            </a:r>
          </a:p>
          <a:p>
            <a:r>
              <a:rPr lang="en-US" sz="1200" kern="1200" dirty="0" smtClean="0">
                <a:solidFill>
                  <a:schemeClr val="tx1"/>
                </a:solidFill>
                <a:effectLst/>
                <a:latin typeface="+mn-lt"/>
                <a:ea typeface="+mn-ea"/>
                <a:cs typeface="+mn-cs"/>
              </a:rPr>
              <a:t>5. Work environment distractions,</a:t>
            </a:r>
          </a:p>
          <a:p>
            <a:r>
              <a:rPr lang="en-US" sz="1200" kern="1200" dirty="0" smtClean="0">
                <a:solidFill>
                  <a:schemeClr val="tx1"/>
                </a:solidFill>
                <a:effectLst/>
                <a:latin typeface="+mn-lt"/>
                <a:ea typeface="+mn-ea"/>
                <a:cs typeface="+mn-cs"/>
              </a:rPr>
              <a:t>6. Insufficient or overworked staff, and</a:t>
            </a:r>
          </a:p>
          <a:p>
            <a:r>
              <a:rPr lang="en-US" sz="1200" kern="1200" dirty="0" smtClean="0">
                <a:solidFill>
                  <a:schemeClr val="tx1"/>
                </a:solidFill>
                <a:effectLst/>
                <a:latin typeface="+mn-lt"/>
                <a:ea typeface="+mn-ea"/>
                <a:cs typeface="+mn-cs"/>
              </a:rPr>
              <a:t>7. New or inexperienced staff or high staff turnover.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a:t>
            </a:r>
          </a:p>
          <a:p>
            <a:r>
              <a:rPr lang="en-US" sz="1200" kern="1200" dirty="0" smtClean="0">
                <a:solidFill>
                  <a:schemeClr val="tx1"/>
                </a:solidFill>
                <a:effectLst/>
                <a:latin typeface="+mn-lt"/>
                <a:ea typeface="+mn-ea"/>
                <a:cs typeface="+mn-cs"/>
              </a:rPr>
              <a:t>Do any of these factors exist in your dialysis center?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may these factors lead to lapses in behavior of individuals involved in the clinical care of a hemodialysis patient? What kinds of patient harm may occur because of these factors?</a:t>
            </a:r>
          </a:p>
          <a:p>
            <a:r>
              <a:rPr lang="en-US" sz="1200" kern="1200" dirty="0" smtClean="0">
                <a:solidFill>
                  <a:schemeClr val="tx1"/>
                </a:solidFill>
                <a:effectLst/>
                <a:latin typeface="+mn-lt"/>
                <a:ea typeface="+mn-ea"/>
                <a:cs typeface="+mn-cs"/>
              </a:rPr>
              <a:t> </a:t>
            </a:r>
          </a:p>
          <a:p>
            <a:endParaRPr lang="en-US" dirty="0">
              <a:solidFill>
                <a:srgbClr val="C00000"/>
              </a:solidFill>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7</a:t>
            </a:fld>
            <a:endParaRPr lang="en-US" dirty="0"/>
          </a:p>
        </p:txBody>
      </p:sp>
      <p:pic>
        <p:nvPicPr>
          <p:cNvPr id="5" name="Picture 2" descr="C:\Users\564843\AppData\Local\Microsoft\Windows\Temporary Internet Files\Content.IE5\FGE305T2\MC90041124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343400"/>
            <a:ext cx="612436" cy="58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5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Lapses in behavior put patients at risk for VAIs. Anytime there is a contamination of a work environment, clean workspace, or supplies, the patient has a higher risk of an infection. Lapses in the practice of proper clinical processes can result in inadequate or no hand hygiene.  They can also lead to improper preparation before connection and disconnection of needles, other sterile supplies, or equipment and their potential contamination with pathogenic organisms . The failure of staff to recognize clinical</a:t>
            </a:r>
            <a:r>
              <a:rPr lang="en-US" sz="1200" kern="1200" baseline="0" dirty="0" smtClean="0">
                <a:solidFill>
                  <a:schemeClr val="tx1"/>
                </a:solidFill>
                <a:effectLst/>
                <a:latin typeface="+mn-lt"/>
                <a:ea typeface="+mn-ea"/>
                <a:cs typeface="+mn-cs"/>
              </a:rPr>
              <a:t> signs of</a:t>
            </a:r>
            <a:r>
              <a:rPr lang="en-US" sz="1200" kern="1200" dirty="0" smtClean="0">
                <a:solidFill>
                  <a:schemeClr val="tx1"/>
                </a:solidFill>
                <a:effectLst/>
                <a:latin typeface="+mn-lt"/>
                <a:ea typeface="+mn-ea"/>
                <a:cs typeface="+mn-cs"/>
              </a:rPr>
              <a:t> infection also places a patient at higher risk.</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350F21-9C1C-4794-8A0A-5D6AACE8315A}" type="slidenum">
              <a:rPr lang="en-US" smtClean="0"/>
              <a:pPr/>
              <a:t>8</a:t>
            </a:fld>
            <a:endParaRPr lang="en-US" dirty="0"/>
          </a:p>
        </p:txBody>
      </p:sp>
    </p:spTree>
    <p:extLst>
      <p:ext uri="{BB962C8B-B14F-4D97-AF65-F5344CB8AC3E}">
        <p14:creationId xmlns:p14="http://schemas.microsoft.com/office/powerpoint/2010/main" val="30355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SAY:</a:t>
            </a:r>
          </a:p>
          <a:p>
            <a:r>
              <a:rPr lang="en-US" sz="1200" kern="1200" dirty="0" smtClean="0">
                <a:solidFill>
                  <a:schemeClr val="tx1"/>
                </a:solidFill>
                <a:effectLst/>
                <a:latin typeface="+mn-lt"/>
                <a:ea typeface="+mn-ea"/>
                <a:cs typeface="+mn-cs"/>
              </a:rPr>
              <a:t>As the data suggest, hemodialysis is associated with a high risk of morbidity and mortality, often caused by infections. Quality assessments and performance improvement initiatives are encouraged in dialysis facilities to focus on the prevention of VAIs.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Performance improvement around VAIs can target many risk factors within a facility, including facility structures and processes that can affect care outcomes. When the preferred outcomes don’t match with the actual outcomes, it is the facility’s duty to assess why and make necessary improvements. Findings from the NOTICE project suggest that six main interventions reduce VAI rates and they can be remembered using the CHARGE acronym. The CHARGE! Model was created to help staff of dialysis facilities easily remember these six interventions.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5A323-9286-4A92-A344-9973B2AC8B6B}" type="slidenum">
              <a:rPr lang="en-US" smtClean="0"/>
              <a:t>9</a:t>
            </a:fld>
            <a:endParaRPr lang="en-US"/>
          </a:p>
        </p:txBody>
      </p:sp>
    </p:spTree>
    <p:extLst>
      <p:ext uri="{BB962C8B-B14F-4D97-AF65-F5344CB8AC3E}">
        <p14:creationId xmlns:p14="http://schemas.microsoft.com/office/powerpoint/2010/main" val="277399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5064535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17415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752601"/>
            <a:ext cx="6019800" cy="40386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41896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1062914"/>
            <a:ext cx="7259145" cy="2098948"/>
          </a:xfrm>
          <a:prstGeom prst="rect">
            <a:avLst/>
          </a:prstGeom>
        </p:spPr>
        <p:txBody>
          <a:bodyPr vert="horz"/>
          <a:lstStyle>
            <a:lvl1pPr algn="l">
              <a:defRPr sz="4000">
                <a:solidFill>
                  <a:schemeClr val="bg1"/>
                </a:solidFill>
                <a:latin typeface="Arial"/>
                <a:cs typeface="Arial"/>
              </a:defRPr>
            </a:lvl1pPr>
          </a:lstStyle>
          <a:p>
            <a:r>
              <a:rPr lang="en-US" dirty="0" smtClean="0"/>
              <a:t>Click to edit Module Name</a:t>
            </a:r>
            <a:endParaRPr lang="en-US" dirty="0"/>
          </a:p>
        </p:txBody>
      </p:sp>
      <p:sp>
        <p:nvSpPr>
          <p:cNvPr id="3" name="Slide Number Placeholder 5"/>
          <p:cNvSpPr>
            <a:spLocks noGrp="1"/>
          </p:cNvSpPr>
          <p:nvPr>
            <p:ph type="sldNum" sz="quarter" idx="12"/>
          </p:nvPr>
        </p:nvSpPr>
        <p:spPr>
          <a:xfrm>
            <a:off x="8077200" y="6490716"/>
            <a:ext cx="1066800" cy="329184"/>
          </a:xfrm>
          <a:prstGeom prst="rect">
            <a:avLst/>
          </a:prstGeom>
        </p:spPr>
        <p:txBody>
          <a:bodyPr/>
          <a:lstStyle>
            <a:lvl1pPr>
              <a:defRPr>
                <a:solidFill>
                  <a:schemeClr val="bg1"/>
                </a:solidFill>
              </a:defRPr>
            </a:lvl1pPr>
          </a:lstStyle>
          <a:p>
            <a:fld id="{C9C0A0FB-A731-4636-ABD1-E3AF0049C66C}" type="slidenum">
              <a:rPr lang="en-US" smtClean="0"/>
              <a:pPr/>
              <a:t>‹#›</a:t>
            </a:fld>
            <a:endParaRPr lang="en-US" dirty="0"/>
          </a:p>
        </p:txBody>
      </p:sp>
    </p:spTree>
    <p:extLst>
      <p:ext uri="{BB962C8B-B14F-4D97-AF65-F5344CB8AC3E}">
        <p14:creationId xmlns:p14="http://schemas.microsoft.com/office/powerpoint/2010/main" val="2445256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432024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703941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1089493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4038600" cy="5211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4232951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838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838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4559125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819042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35758984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40288448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10858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1674303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12582111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278534200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2BDBB-2981-4CE6-B36C-433BE2389802}" type="slidenum">
              <a:rPr lang="en-US" smtClean="0"/>
              <a:t>‹#›</a:t>
            </a:fld>
            <a:endParaRPr lang="en-US"/>
          </a:p>
        </p:txBody>
      </p:sp>
    </p:spTree>
    <p:extLst>
      <p:ext uri="{BB962C8B-B14F-4D97-AF65-F5344CB8AC3E}">
        <p14:creationId xmlns:p14="http://schemas.microsoft.com/office/powerpoint/2010/main" val="6692816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chemeClr val="accent5">
                    <a:lumMod val="75000"/>
                  </a:schemeClr>
                </a:solidFill>
                <a:latin typeface="Arial"/>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7713662"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2"/>
          </p:nvPr>
        </p:nvSpPr>
        <p:spPr>
          <a:xfrm>
            <a:off x="8077200" y="6544631"/>
            <a:ext cx="1066800" cy="329184"/>
          </a:xfrm>
          <a:prstGeom prst="rect">
            <a:avLst/>
          </a:prstGeom>
        </p:spPr>
        <p:txBody>
          <a:bodyPr/>
          <a:lstStyle>
            <a:lvl1pPr>
              <a:defRPr>
                <a:solidFill>
                  <a:schemeClr val="bg1"/>
                </a:solidFill>
              </a:defRPr>
            </a:lvl1pPr>
          </a:lstStyle>
          <a:p>
            <a:fld id="{C9C0A0FB-A731-4636-ABD1-E3AF0049C66C}" type="slidenum">
              <a:rPr lang="en-US" smtClean="0"/>
              <a:pPr/>
              <a:t>‹#›</a:t>
            </a:fld>
            <a:endParaRPr lang="en-US" dirty="0"/>
          </a:p>
        </p:txBody>
      </p:sp>
      <p:sp>
        <p:nvSpPr>
          <p:cNvPr id="2" name="TextBox 1"/>
          <p:cNvSpPr txBox="1"/>
          <p:nvPr userDrawn="1"/>
        </p:nvSpPr>
        <p:spPr>
          <a:xfrm>
            <a:off x="7315200" y="6563029"/>
            <a:ext cx="1447800" cy="292388"/>
          </a:xfrm>
          <a:prstGeom prst="rect">
            <a:avLst/>
          </a:prstGeom>
          <a:noFill/>
        </p:spPr>
        <p:txBody>
          <a:bodyPr wrap="square" rtlCol="0">
            <a:spAutoFit/>
          </a:bodyPr>
          <a:lstStyle/>
          <a:p>
            <a:r>
              <a:rPr lang="en-US" sz="1300" dirty="0" smtClean="0">
                <a:solidFill>
                  <a:schemeClr val="bg1"/>
                </a:solidFill>
              </a:rPr>
              <a:t>Clinical</a:t>
            </a:r>
            <a:r>
              <a:rPr lang="en-US" sz="1300" baseline="0" dirty="0" smtClean="0">
                <a:solidFill>
                  <a:schemeClr val="bg1"/>
                </a:solidFill>
              </a:rPr>
              <a:t>  Care</a:t>
            </a:r>
            <a:endParaRPr lang="en-US" sz="1300" dirty="0">
              <a:solidFill>
                <a:schemeClr val="bg1"/>
              </a:solidFill>
            </a:endParaRPr>
          </a:p>
        </p:txBody>
      </p:sp>
    </p:spTree>
    <p:extLst>
      <p:ext uri="{BB962C8B-B14F-4D97-AF65-F5344CB8AC3E}">
        <p14:creationId xmlns:p14="http://schemas.microsoft.com/office/powerpoint/2010/main" val="128767895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ext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13405" y="1334431"/>
            <a:ext cx="8229600" cy="785155"/>
          </a:xfrm>
          <a:prstGeom prst="rect">
            <a:avLst/>
          </a:prstGeom>
        </p:spPr>
        <p:txBody>
          <a:bodyPr vert="horz"/>
          <a:lstStyle>
            <a:lvl1pPr algn="l">
              <a:defRPr sz="3200" b="1" i="0">
                <a:solidFill>
                  <a:schemeClr val="accent5">
                    <a:lumMod val="75000"/>
                  </a:schemeClr>
                </a:solidFill>
                <a:latin typeface="Arial"/>
                <a:cs typeface="Arial"/>
              </a:defRPr>
            </a:lvl1pPr>
          </a:lstStyle>
          <a:p>
            <a:r>
              <a:rPr lang="en-US" dirty="0" smtClean="0"/>
              <a:t>Click to edit Slide Title</a:t>
            </a:r>
            <a:endParaRPr lang="en-US" dirty="0"/>
          </a:p>
        </p:txBody>
      </p:sp>
      <p:sp>
        <p:nvSpPr>
          <p:cNvPr id="9" name="Text Placeholder 8"/>
          <p:cNvSpPr>
            <a:spLocks noGrp="1"/>
          </p:cNvSpPr>
          <p:nvPr>
            <p:ph type="body" sz="quarter" idx="10"/>
          </p:nvPr>
        </p:nvSpPr>
        <p:spPr>
          <a:xfrm>
            <a:off x="928688" y="2251075"/>
            <a:ext cx="3905250"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Content Placeholder 2"/>
          <p:cNvSpPr>
            <a:spLocks noGrp="1"/>
          </p:cNvSpPr>
          <p:nvPr>
            <p:ph sz="quarter" idx="11"/>
          </p:nvPr>
        </p:nvSpPr>
        <p:spPr>
          <a:xfrm>
            <a:off x="4957763" y="2251075"/>
            <a:ext cx="3684587" cy="3748088"/>
          </a:xfrm>
          <a:prstGeom prst="rect">
            <a:avLst/>
          </a:prstGeom>
        </p:spPr>
        <p:txBody>
          <a:bodyPr vert="horz"/>
          <a:lstStyle>
            <a:lvl1pPr>
              <a:defRPr sz="2000">
                <a:solidFill>
                  <a:schemeClr val="tx1"/>
                </a:solidFill>
                <a:latin typeface="Arial"/>
                <a:cs typeface="Arial"/>
              </a:defRPr>
            </a:lvl1pPr>
            <a:lvl2pPr>
              <a:defRPr sz="2000">
                <a:solidFill>
                  <a:schemeClr val="tx1"/>
                </a:solidFill>
                <a:latin typeface="Arial"/>
                <a:cs typeface="Arial"/>
              </a:defRPr>
            </a:lvl2pPr>
            <a:lvl3pPr>
              <a:defRPr sz="2000">
                <a:solidFill>
                  <a:schemeClr val="tx1"/>
                </a:solidFill>
                <a:latin typeface="Arial"/>
                <a:cs typeface="Arial"/>
              </a:defRPr>
            </a:lvl3pPr>
            <a:lvl4pPr>
              <a:defRPr sz="2000">
                <a:solidFill>
                  <a:schemeClr val="tx1"/>
                </a:solidFill>
                <a:latin typeface="Arial"/>
                <a:cs typeface="Arial"/>
              </a:defRPr>
            </a:lvl4pPr>
            <a:lvl5pPr>
              <a:defRPr sz="2000">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4343400" y="6496265"/>
            <a:ext cx="1066800" cy="329184"/>
          </a:xfrm>
          <a:prstGeom prst="rect">
            <a:avLst/>
          </a:prstGeom>
        </p:spPr>
        <p:txBody>
          <a:bodyPr/>
          <a:lstStyle/>
          <a:p>
            <a:fld id="{C9C0A0FB-A731-4636-ABD1-E3AF0049C66C}" type="slidenum">
              <a:rPr lang="en-US" smtClean="0"/>
              <a:pPr/>
              <a:t>‹#›</a:t>
            </a:fld>
            <a:endParaRPr lang="en-US"/>
          </a:p>
        </p:txBody>
      </p:sp>
    </p:spTree>
    <p:extLst>
      <p:ext uri="{BB962C8B-B14F-4D97-AF65-F5344CB8AC3E}">
        <p14:creationId xmlns:p14="http://schemas.microsoft.com/office/powerpoint/2010/main" val="35849436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0342210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86001"/>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586510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133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819400"/>
            <a:ext cx="4040188" cy="2971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8200" y="2133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819399"/>
            <a:ext cx="4041775" cy="2971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231901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376054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154369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3008313" cy="11620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752601"/>
            <a:ext cx="5111750" cy="4038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3124199"/>
            <a:ext cx="3008313" cy="26670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52504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752599"/>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25AEF-1959-46CC-AC66-420FB475D009}" type="slidenum">
              <a:rPr lang="en-US" smtClean="0"/>
              <a:t>‹#›</a:t>
            </a:fld>
            <a:endParaRPr lang="en-US"/>
          </a:p>
        </p:txBody>
      </p:sp>
    </p:spTree>
    <p:extLst>
      <p:ext uri="{BB962C8B-B14F-4D97-AF65-F5344CB8AC3E}">
        <p14:creationId xmlns:p14="http://schemas.microsoft.com/office/powerpoint/2010/main" val="301483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t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371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86001"/>
            <a:ext cx="8229600" cy="3200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7912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57912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55725AEF-1959-46CC-AC66-420FB475D009}" type="slidenum">
              <a:rPr lang="en-US" smtClean="0"/>
              <a:pPr/>
              <a:t>‹#›</a:t>
            </a:fld>
            <a:endParaRPr lang="en-US" dirty="0"/>
          </a:p>
        </p:txBody>
      </p:sp>
    </p:spTree>
    <p:extLst>
      <p:ext uri="{BB962C8B-B14F-4D97-AF65-F5344CB8AC3E}">
        <p14:creationId xmlns:p14="http://schemas.microsoft.com/office/powerpoint/2010/main" val="3102912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2A12BDBB-2981-4CE6-B36C-433BE2389802}" type="slidenum">
              <a:rPr lang="en-US" smtClean="0"/>
              <a:pPr/>
              <a:t>‹#›</a:t>
            </a:fld>
            <a:endParaRPr lang="en-US" dirty="0"/>
          </a:p>
        </p:txBody>
      </p:sp>
    </p:spTree>
    <p:extLst>
      <p:ext uri="{BB962C8B-B14F-4D97-AF65-F5344CB8AC3E}">
        <p14:creationId xmlns:p14="http://schemas.microsoft.com/office/powerpoint/2010/main" val="282430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hyperlink" Target="http://www.usrds.org/atlas09.aspx" TargetMode="External"/><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hyperlink" Target="http://whqlibdoc.who.int/publications/2009/9789241597906_eng.pdf" TargetMode="External"/><Relationship Id="rId4" Type="http://schemas.openxmlformats.org/officeDocument/2006/relationships/hyperlink" Target="http://www.health.gov/hai/pdfs/hai-action-plan-esrd.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dc.gov/mmwr/pdf/rr/rr5110.pdf"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hyperlink" Target="http://www.ihi.org/resources/Pages/HowtoImprove/ScienceofImprovementTestingChanges.aspx" TargetMode="External"/><Relationship Id="rId5" Type="http://schemas.openxmlformats.org/officeDocument/2006/relationships/hyperlink" Target="http://www.cdc.gov/dialysis/PDFs/collaborative/Hemodialysis-Central-Venous-Catheter-STH-Protocol.pdf" TargetMode="External"/><Relationship Id="rId4" Type="http://schemas.openxmlformats.org/officeDocument/2006/relationships/hyperlink" Target="http://www.fistulafirst.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7259145" cy="2098948"/>
          </a:xfrm>
        </p:spPr>
        <p:txBody>
          <a:bodyPr/>
          <a:lstStyle/>
          <a:p>
            <a:r>
              <a:rPr lang="en-US" b="1" dirty="0" smtClean="0">
                <a:solidFill>
                  <a:schemeClr val="accent5">
                    <a:lumMod val="75000"/>
                  </a:schemeClr>
                </a:solidFill>
                <a:latin typeface="+mj-lt"/>
              </a:rPr>
              <a:t>Clinical Care of the Hemodialysis Patient</a:t>
            </a:r>
            <a:r>
              <a:rPr lang="en-US" dirty="0" smtClean="0">
                <a:solidFill>
                  <a:schemeClr val="accent5">
                    <a:lumMod val="75000"/>
                  </a:schemeClr>
                </a:solidFill>
                <a:latin typeface="+mj-lt"/>
              </a:rPr>
              <a:t/>
            </a:r>
            <a:br>
              <a:rPr lang="en-US" dirty="0" smtClean="0">
                <a:solidFill>
                  <a:schemeClr val="accent5">
                    <a:lumMod val="75000"/>
                  </a:schemeClr>
                </a:solidFill>
                <a:latin typeface="+mj-lt"/>
              </a:rPr>
            </a:br>
            <a:endParaRPr lang="en-US" i="1" dirty="0">
              <a:solidFill>
                <a:schemeClr val="accent5">
                  <a:lumMod val="75000"/>
                </a:schemeClr>
              </a:solidFill>
              <a:latin typeface="+mj-lt"/>
            </a:endParaRPr>
          </a:p>
        </p:txBody>
      </p:sp>
    </p:spTree>
    <p:extLst>
      <p:ext uri="{BB962C8B-B14F-4D97-AF65-F5344CB8AC3E}">
        <p14:creationId xmlns:p14="http://schemas.microsoft.com/office/powerpoint/2010/main" val="3223020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The CHARGE! model’s six interventions</a:t>
            </a: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10</a:t>
            </a:fld>
            <a:endParaRPr lang="en-US" dirty="0"/>
          </a:p>
        </p:txBody>
      </p:sp>
      <p:graphicFrame>
        <p:nvGraphicFramePr>
          <p:cNvPr id="5" name="Diagram 4" descr="CHARGE!&#10;  Culture of Safety&#10;  Hand Hygiene&#10;  Access Site (Preparation/Cleansing)&#10;  Reduce and Remove Catheters&#10;  Great Connection/Disconnection Technique&#10;  Evaluation of Team Infection Control Practices&#10;"/>
          <p:cNvGraphicFramePr/>
          <p:nvPr>
            <p:extLst>
              <p:ext uri="{D42A27DB-BD31-4B8C-83A1-F6EECF244321}">
                <p14:modId xmlns:p14="http://schemas.microsoft.com/office/powerpoint/2010/main" val="1107545448"/>
              </p:ext>
            </p:extLst>
          </p:nvPr>
        </p:nvGraphicFramePr>
        <p:xfrm>
          <a:off x="1447800" y="1371600"/>
          <a:ext cx="6781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5968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229600" cy="785155"/>
          </a:xfrm>
        </p:spPr>
        <p:txBody>
          <a:bodyPr>
            <a:normAutofit/>
          </a:bodyPr>
          <a:lstStyle/>
          <a:p>
            <a:pPr algn="ct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        C</a:t>
            </a:r>
            <a:r>
              <a:rPr lang="en-US" dirty="0" smtClean="0">
                <a:latin typeface="+mj-lt"/>
              </a:rPr>
              <a:t>HARGE! — Culture of Safety</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A culture of safety is effective in reducing adverse events</a:t>
            </a:r>
          </a:p>
          <a:p>
            <a:r>
              <a:rPr lang="en-US" dirty="0">
                <a:latin typeface="+mn-lt"/>
              </a:rPr>
              <a:t>O</a:t>
            </a:r>
            <a:r>
              <a:rPr lang="en-US" dirty="0" smtClean="0">
                <a:latin typeface="+mn-lt"/>
              </a:rPr>
              <a:t>rganizations with a strong culture of safety</a:t>
            </a:r>
            <a:r>
              <a:rPr lang="en-US" dirty="0" smtClean="0"/>
              <a:t>—</a:t>
            </a:r>
            <a:endParaRPr lang="en-US" dirty="0" smtClean="0">
              <a:latin typeface="+mn-lt"/>
            </a:endParaRPr>
          </a:p>
          <a:p>
            <a:pPr lvl="1"/>
            <a:r>
              <a:rPr lang="en-US" dirty="0" smtClean="0">
                <a:latin typeface="+mn-lt"/>
              </a:rPr>
              <a:t>Implement safe practices</a:t>
            </a:r>
          </a:p>
          <a:p>
            <a:pPr lvl="1"/>
            <a:r>
              <a:rPr lang="en-US" dirty="0" smtClean="0">
                <a:latin typeface="+mn-lt"/>
              </a:rPr>
              <a:t>Foster a blame-free environment—errors can be discussed without fear of punitive retaliation</a:t>
            </a:r>
          </a:p>
          <a:p>
            <a:pPr lvl="1"/>
            <a:r>
              <a:rPr lang="en-US" dirty="0" smtClean="0">
                <a:latin typeface="+mn-lt"/>
              </a:rPr>
              <a:t>Encourage teamwork and open communication regardless of roles</a:t>
            </a:r>
          </a:p>
          <a:p>
            <a:pPr lvl="1"/>
            <a:r>
              <a:rPr lang="en-US" dirty="0" smtClean="0">
                <a:latin typeface="+mn-lt"/>
              </a:rPr>
              <a:t>Provide resources and tools to improve safety</a:t>
            </a:r>
          </a:p>
          <a:p>
            <a:pPr marL="457200" lvl="1" indent="0">
              <a:buNone/>
            </a:pPr>
            <a:endParaRPr lang="en-US" dirty="0" smtClean="0">
              <a:latin typeface="+mn-lt"/>
            </a:endParaRPr>
          </a:p>
          <a:p>
            <a:pPr marL="0" indent="0">
              <a:buClr>
                <a:srgbClr val="C00000"/>
              </a:buClr>
              <a:buSzPct val="75000"/>
              <a:buNone/>
            </a:pPr>
            <a:r>
              <a:rPr lang="en-US" dirty="0" smtClean="0">
                <a:latin typeface="+mn-lt"/>
              </a:rPr>
              <a:t>Creating a safety culture is covered in other modules.</a:t>
            </a: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11</a:t>
            </a:fld>
            <a:endParaRPr lang="en-US"/>
          </a:p>
        </p:txBody>
      </p:sp>
    </p:spTree>
    <p:extLst>
      <p:ext uri="{BB962C8B-B14F-4D97-AF65-F5344CB8AC3E}">
        <p14:creationId xmlns:p14="http://schemas.microsoft.com/office/powerpoint/2010/main" val="2016109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229600" cy="785155"/>
          </a:xfrm>
        </p:spPr>
        <p:txBody>
          <a:bodyPr>
            <a:normAutofit/>
          </a:bodyPr>
          <a:lstStyle/>
          <a:p>
            <a:pPr algn="ctr"/>
            <a:r>
              <a:rPr lang="en-US" dirty="0" smtClean="0">
                <a:latin typeface="+mj-lt"/>
              </a:rPr>
              <a:t>           C</a:t>
            </a: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H</a:t>
            </a:r>
            <a:r>
              <a:rPr lang="en-US" dirty="0" smtClean="0">
                <a:latin typeface="+mj-lt"/>
              </a:rPr>
              <a:t>ARGE</a:t>
            </a:r>
            <a:r>
              <a:rPr lang="en-US" dirty="0">
                <a:latin typeface="+mj-lt"/>
              </a:rPr>
              <a:t>! — </a:t>
            </a:r>
            <a:r>
              <a:rPr lang="en-US" dirty="0" smtClean="0">
                <a:latin typeface="+mj-lt"/>
              </a:rPr>
              <a:t>Hand Hygiene</a:t>
            </a:r>
            <a:endParaRPr lang="en-US" dirty="0">
              <a:latin typeface="+mj-lt"/>
            </a:endParaRPr>
          </a:p>
        </p:txBody>
      </p:sp>
      <p:sp>
        <p:nvSpPr>
          <p:cNvPr id="3" name="Text Placeholder 2"/>
          <p:cNvSpPr>
            <a:spLocks noGrp="1"/>
          </p:cNvSpPr>
          <p:nvPr>
            <p:ph type="body" sz="quarter" idx="10"/>
          </p:nvPr>
        </p:nvSpPr>
        <p:spPr/>
        <p:txBody>
          <a:bodyPr/>
          <a:lstStyle/>
          <a:p>
            <a:pPr marL="571500" indent="-457200"/>
            <a:r>
              <a:rPr lang="en-US" dirty="0">
                <a:latin typeface="+mn-lt"/>
              </a:rPr>
              <a:t>Hand hygiene is </a:t>
            </a:r>
            <a:r>
              <a:rPr lang="en-US" dirty="0" smtClean="0">
                <a:latin typeface="+mn-lt"/>
              </a:rPr>
              <a:t>one of the most </a:t>
            </a:r>
            <a:r>
              <a:rPr lang="en-US" dirty="0">
                <a:latin typeface="+mn-lt"/>
              </a:rPr>
              <a:t>effective </a:t>
            </a:r>
            <a:r>
              <a:rPr lang="en-US" dirty="0" smtClean="0">
                <a:latin typeface="+mn-lt"/>
              </a:rPr>
              <a:t>methods </a:t>
            </a:r>
            <a:r>
              <a:rPr lang="en-US" dirty="0">
                <a:latin typeface="+mn-lt"/>
              </a:rPr>
              <a:t>of infection prevention</a:t>
            </a:r>
          </a:p>
          <a:p>
            <a:pPr marL="571500" indent="-457200"/>
            <a:r>
              <a:rPr lang="en-US" dirty="0">
                <a:latin typeface="+mn-lt"/>
              </a:rPr>
              <a:t>Frequent and consistent hand hygiene before, </a:t>
            </a:r>
            <a:r>
              <a:rPr lang="en-US" dirty="0" smtClean="0">
                <a:latin typeface="+mn-lt"/>
              </a:rPr>
              <a:t>during, </a:t>
            </a:r>
            <a:r>
              <a:rPr lang="en-US" dirty="0">
                <a:latin typeface="+mn-lt"/>
              </a:rPr>
              <a:t>and after dialysis treatment </a:t>
            </a:r>
            <a:r>
              <a:rPr lang="en-US" dirty="0" smtClean="0">
                <a:latin typeface="+mn-lt"/>
              </a:rPr>
              <a:t>significantly minimizes </a:t>
            </a:r>
            <a:r>
              <a:rPr lang="en-US" dirty="0">
                <a:latin typeface="+mn-lt"/>
              </a:rPr>
              <a:t>infection </a:t>
            </a:r>
            <a:r>
              <a:rPr lang="en-US" dirty="0" smtClean="0">
                <a:latin typeface="+mn-lt"/>
              </a:rPr>
              <a:t>risk to the patient </a:t>
            </a:r>
            <a:endParaRPr lang="en-US" dirty="0">
              <a:latin typeface="+mn-lt"/>
            </a:endParaRPr>
          </a:p>
          <a:p>
            <a:pPr marL="571500" indent="-457200"/>
            <a:r>
              <a:rPr lang="en-US" dirty="0">
                <a:latin typeface="+mn-lt"/>
              </a:rPr>
              <a:t>Hand hygiene is the responsibility of the care provider, the facility, and the </a:t>
            </a:r>
            <a:r>
              <a:rPr lang="en-US" dirty="0" smtClean="0">
                <a:latin typeface="+mn-lt"/>
              </a:rPr>
              <a:t>patient and family</a:t>
            </a:r>
            <a:endParaRPr lang="en-US"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12</a:t>
            </a:fld>
            <a:endParaRPr lang="en-US"/>
          </a:p>
        </p:txBody>
      </p:sp>
    </p:spTree>
    <p:extLst>
      <p:ext uri="{BB962C8B-B14F-4D97-AF65-F5344CB8AC3E}">
        <p14:creationId xmlns:p14="http://schemas.microsoft.com/office/powerpoint/2010/main" val="2518755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POLL: Why Isn’t Hand </a:t>
            </a:r>
            <a:r>
              <a:rPr lang="en-US" dirty="0">
                <a:latin typeface="+mj-lt"/>
              </a:rPr>
              <a:t>H</a:t>
            </a:r>
            <a:r>
              <a:rPr lang="en-US" dirty="0" smtClean="0">
                <a:latin typeface="+mj-lt"/>
              </a:rPr>
              <a:t>ygiene </a:t>
            </a:r>
            <a:br>
              <a:rPr lang="en-US" dirty="0" smtClean="0">
                <a:latin typeface="+mj-lt"/>
              </a:rPr>
            </a:br>
            <a:r>
              <a:rPr lang="en-US" dirty="0" smtClean="0">
                <a:latin typeface="+mj-lt"/>
              </a:rPr>
              <a:t>Regularly Performed </a:t>
            </a:r>
            <a:r>
              <a:rPr lang="en-US" dirty="0">
                <a:latin typeface="+mj-lt"/>
              </a:rPr>
              <a:t>i</a:t>
            </a:r>
            <a:r>
              <a:rPr lang="en-US" dirty="0" smtClean="0">
                <a:latin typeface="+mj-lt"/>
              </a:rPr>
              <a:t>n </a:t>
            </a:r>
            <a:r>
              <a:rPr lang="en-US" dirty="0">
                <a:latin typeface="+mj-lt"/>
              </a:rPr>
              <a:t>Y</a:t>
            </a:r>
            <a:r>
              <a:rPr lang="en-US" dirty="0" smtClean="0">
                <a:latin typeface="+mj-lt"/>
              </a:rPr>
              <a:t>our </a:t>
            </a:r>
            <a:r>
              <a:rPr lang="en-US" dirty="0">
                <a:latin typeface="+mj-lt"/>
              </a:rPr>
              <a:t>F</a:t>
            </a:r>
            <a:r>
              <a:rPr lang="en-US" dirty="0" smtClean="0">
                <a:latin typeface="+mj-lt"/>
              </a:rPr>
              <a:t>acility?</a:t>
            </a:r>
            <a:endParaRPr lang="en-US" dirty="0">
              <a:latin typeface="+mj-lt"/>
            </a:endParaRPr>
          </a:p>
        </p:txBody>
      </p:sp>
      <p:sp>
        <p:nvSpPr>
          <p:cNvPr id="3" name="Text Placeholder 2"/>
          <p:cNvSpPr>
            <a:spLocks noGrp="1"/>
          </p:cNvSpPr>
          <p:nvPr>
            <p:ph type="body" sz="quarter" idx="10"/>
          </p:nvPr>
        </p:nvSpPr>
        <p:spPr>
          <a:xfrm>
            <a:off x="928688" y="2438399"/>
            <a:ext cx="7713662" cy="3560763"/>
          </a:xfrm>
        </p:spPr>
        <p:txBody>
          <a:bodyPr/>
          <a:lstStyle/>
          <a:p>
            <a:pPr marL="514350" indent="-457200">
              <a:buFont typeface="+mj-lt"/>
              <a:buAutoNum type="arabicPeriod"/>
            </a:pPr>
            <a:r>
              <a:rPr lang="en-US" dirty="0" smtClean="0">
                <a:latin typeface="+mn-lt"/>
              </a:rPr>
              <a:t>Lack </a:t>
            </a:r>
            <a:r>
              <a:rPr lang="en-US" dirty="0">
                <a:latin typeface="+mn-lt"/>
              </a:rPr>
              <a:t>of education about proper </a:t>
            </a:r>
            <a:r>
              <a:rPr lang="en-US" dirty="0" smtClean="0">
                <a:latin typeface="+mn-lt"/>
              </a:rPr>
              <a:t>hand-washing </a:t>
            </a:r>
            <a:r>
              <a:rPr lang="en-US" dirty="0">
                <a:latin typeface="+mn-lt"/>
              </a:rPr>
              <a:t>techniques</a:t>
            </a:r>
          </a:p>
          <a:p>
            <a:pPr marL="514350" indent="-457200">
              <a:buFont typeface="+mj-lt"/>
              <a:buAutoNum type="arabicPeriod"/>
            </a:pPr>
            <a:r>
              <a:rPr lang="en-US" dirty="0" smtClean="0">
                <a:latin typeface="+mn-lt"/>
              </a:rPr>
              <a:t>Inadequate </a:t>
            </a:r>
            <a:r>
              <a:rPr lang="en-US" dirty="0">
                <a:latin typeface="+mn-lt"/>
              </a:rPr>
              <a:t>access to proper </a:t>
            </a:r>
            <a:r>
              <a:rPr lang="en-US" dirty="0" smtClean="0">
                <a:latin typeface="+mn-lt"/>
              </a:rPr>
              <a:t>germ-eliminating </a:t>
            </a:r>
            <a:r>
              <a:rPr lang="en-US" dirty="0">
                <a:latin typeface="+mn-lt"/>
              </a:rPr>
              <a:t>soaps or water</a:t>
            </a:r>
          </a:p>
          <a:p>
            <a:pPr marL="514350" indent="-457200">
              <a:buFont typeface="+mj-lt"/>
              <a:buAutoNum type="arabicPeriod"/>
            </a:pPr>
            <a:r>
              <a:rPr lang="en-US" dirty="0">
                <a:latin typeface="+mn-lt"/>
              </a:rPr>
              <a:t>Inconvenient placement of </a:t>
            </a:r>
            <a:r>
              <a:rPr lang="en-US" dirty="0" smtClean="0">
                <a:latin typeface="+mn-lt"/>
              </a:rPr>
              <a:t>hand-washing </a:t>
            </a:r>
            <a:r>
              <a:rPr lang="en-US" dirty="0">
                <a:latin typeface="+mn-lt"/>
              </a:rPr>
              <a:t>stations</a:t>
            </a:r>
          </a:p>
          <a:p>
            <a:pPr marL="514350" indent="-457200">
              <a:buFont typeface="+mj-lt"/>
              <a:buAutoNum type="arabicPeriod"/>
            </a:pPr>
            <a:r>
              <a:rPr lang="en-US" dirty="0" smtClean="0">
                <a:latin typeface="+mn-lt"/>
              </a:rPr>
              <a:t>Forgetfulness </a:t>
            </a:r>
            <a:r>
              <a:rPr lang="en-US" dirty="0">
                <a:latin typeface="+mn-lt"/>
              </a:rPr>
              <a:t>or </a:t>
            </a:r>
            <a:r>
              <a:rPr lang="en-US" dirty="0" smtClean="0">
                <a:latin typeface="+mn-lt"/>
              </a:rPr>
              <a:t>lack of time management</a:t>
            </a:r>
          </a:p>
          <a:p>
            <a:pPr marL="514350" indent="-457200">
              <a:buFont typeface="+mj-lt"/>
              <a:buAutoNum type="arabicPeriod"/>
            </a:pPr>
            <a:r>
              <a:rPr lang="en-US" dirty="0" smtClean="0">
                <a:latin typeface="+mn-lt"/>
              </a:rPr>
              <a:t>Other reasons</a:t>
            </a:r>
          </a:p>
          <a:p>
            <a:pPr marL="57150" indent="0">
              <a:buNone/>
            </a:pPr>
            <a:endParaRPr lang="en-US" dirty="0"/>
          </a:p>
          <a:p>
            <a:endParaRPr lang="en-US" dirty="0"/>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13</a:t>
            </a:fld>
            <a:endParaRPr lang="en-US" dirty="0"/>
          </a:p>
        </p:txBody>
      </p:sp>
    </p:spTree>
    <p:extLst>
      <p:ext uri="{BB962C8B-B14F-4D97-AF65-F5344CB8AC3E}">
        <p14:creationId xmlns:p14="http://schemas.microsoft.com/office/powerpoint/2010/main" val="1963557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dirty="0" smtClean="0">
                <a:latin typeface="+mj-lt"/>
              </a:rPr>
              <a:t>Methods of Hand Hygiene</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Alcohol-based hand rubs (ABHR)</a:t>
            </a:r>
          </a:p>
          <a:p>
            <a:pPr lvl="1"/>
            <a:r>
              <a:rPr lang="en-US" dirty="0" smtClean="0">
                <a:latin typeface="+mn-lt"/>
              </a:rPr>
              <a:t>ABHR is the preferred means for routine hand hygiene in clinical situations in hemodialysis facilities</a:t>
            </a:r>
          </a:p>
          <a:p>
            <a:endParaRPr lang="en-US" dirty="0" smtClean="0">
              <a:latin typeface="+mn-lt"/>
            </a:endParaRPr>
          </a:p>
          <a:p>
            <a:r>
              <a:rPr lang="en-US" dirty="0" smtClean="0">
                <a:latin typeface="+mn-lt"/>
              </a:rPr>
              <a:t>Soap and water</a:t>
            </a:r>
          </a:p>
          <a:p>
            <a:pPr lvl="1"/>
            <a:r>
              <a:rPr lang="en-US" dirty="0" smtClean="0">
                <a:latin typeface="+mn-lt"/>
              </a:rPr>
              <a:t>Use when</a:t>
            </a:r>
            <a:r>
              <a:rPr lang="en-US" dirty="0" smtClean="0"/>
              <a:t>—</a:t>
            </a:r>
            <a:endParaRPr lang="en-US" dirty="0" smtClean="0">
              <a:latin typeface="+mn-lt"/>
            </a:endParaRPr>
          </a:p>
          <a:p>
            <a:pPr lvl="2"/>
            <a:r>
              <a:rPr lang="en-US" dirty="0" smtClean="0">
                <a:latin typeface="+mn-lt"/>
              </a:rPr>
              <a:t>hands are visibly soiled, or</a:t>
            </a:r>
          </a:p>
          <a:p>
            <a:pPr lvl="2"/>
            <a:r>
              <a:rPr lang="en-US" dirty="0" smtClean="0">
                <a:latin typeface="+mn-lt"/>
              </a:rPr>
              <a:t>patient has known </a:t>
            </a:r>
            <a:r>
              <a:rPr lang="en-US" dirty="0">
                <a:latin typeface="+mn-lt"/>
              </a:rPr>
              <a:t>infection with </a:t>
            </a:r>
            <a:r>
              <a:rPr lang="en-US" i="1" dirty="0" smtClean="0">
                <a:latin typeface="+mn-lt"/>
              </a:rPr>
              <a:t>Clostridium</a:t>
            </a:r>
            <a:r>
              <a:rPr lang="en-US" dirty="0" smtClean="0">
                <a:latin typeface="+mn-lt"/>
              </a:rPr>
              <a:t> </a:t>
            </a:r>
            <a:r>
              <a:rPr lang="en-US" i="1" dirty="0" smtClean="0">
                <a:latin typeface="+mn-lt"/>
              </a:rPr>
              <a:t>difficile</a:t>
            </a:r>
            <a:r>
              <a:rPr lang="en-US" dirty="0" smtClean="0">
                <a:latin typeface="+mn-lt"/>
              </a:rPr>
              <a:t> or other spore-forming pathogens</a:t>
            </a:r>
            <a:r>
              <a:rPr lang="en-US" baseline="30000" dirty="0" smtClean="0">
                <a:latin typeface="+mn-lt"/>
              </a:rPr>
              <a:t>5</a:t>
            </a:r>
          </a:p>
          <a:p>
            <a:pPr lvl="2"/>
            <a:endParaRPr lang="en-US" dirty="0" smtClean="0"/>
          </a:p>
          <a:p>
            <a:endParaRPr lang="en-US" dirty="0"/>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14</a:t>
            </a:fld>
            <a:endParaRPr lang="en-US"/>
          </a:p>
        </p:txBody>
      </p:sp>
    </p:spTree>
    <p:extLst>
      <p:ext uri="{BB962C8B-B14F-4D97-AF65-F5344CB8AC3E}">
        <p14:creationId xmlns:p14="http://schemas.microsoft.com/office/powerpoint/2010/main" val="1970011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   Hand </a:t>
            </a:r>
            <a:r>
              <a:rPr lang="en-US" dirty="0">
                <a:latin typeface="+mj-lt"/>
              </a:rPr>
              <a:t>H</a:t>
            </a:r>
            <a:r>
              <a:rPr lang="en-US" dirty="0" smtClean="0">
                <a:latin typeface="+mj-lt"/>
              </a:rPr>
              <a:t>ygiene </a:t>
            </a:r>
            <a:r>
              <a:rPr lang="en-US" dirty="0">
                <a:latin typeface="+mj-lt"/>
              </a:rPr>
              <a:t>R</a:t>
            </a:r>
            <a:r>
              <a:rPr lang="en-US" dirty="0" smtClean="0">
                <a:latin typeface="+mj-lt"/>
              </a:rPr>
              <a:t>eview</a:t>
            </a:r>
            <a:endParaRPr lang="en-US" dirty="0">
              <a:latin typeface="+mj-lt"/>
            </a:endParaRPr>
          </a:p>
        </p:txBody>
      </p:sp>
      <p:sp>
        <p:nvSpPr>
          <p:cNvPr id="3" name="Text Placeholder 2"/>
          <p:cNvSpPr>
            <a:spLocks noGrp="1"/>
          </p:cNvSpPr>
          <p:nvPr>
            <p:ph type="body" sz="quarter" idx="10"/>
          </p:nvPr>
        </p:nvSpPr>
        <p:spPr>
          <a:xfrm>
            <a:off x="609600" y="2057400"/>
            <a:ext cx="7713662" cy="3748088"/>
          </a:xfrm>
        </p:spPr>
        <p:txBody>
          <a:bodyPr>
            <a:normAutofit lnSpcReduction="10000"/>
          </a:bodyPr>
          <a:lstStyle/>
          <a:p>
            <a:r>
              <a:rPr lang="en-US" dirty="0" smtClean="0">
                <a:latin typeface="+mn-lt"/>
              </a:rPr>
              <a:t>Washing with ABHR</a:t>
            </a:r>
          </a:p>
          <a:p>
            <a:pPr lvl="1"/>
            <a:r>
              <a:rPr lang="en-US" dirty="0" smtClean="0">
                <a:latin typeface="+mn-lt"/>
              </a:rPr>
              <a:t>Apply recommended amount of product to palm of one hand and rub hands together, covering all surfaces of hands and fingers, until hands are dry</a:t>
            </a:r>
          </a:p>
          <a:p>
            <a:r>
              <a:rPr lang="en-US" dirty="0" smtClean="0">
                <a:latin typeface="+mn-lt"/>
              </a:rPr>
              <a:t>Washing with soap and water</a:t>
            </a:r>
          </a:p>
          <a:p>
            <a:pPr lvl="1"/>
            <a:r>
              <a:rPr lang="en-US" dirty="0" smtClean="0">
                <a:latin typeface="+mn-lt"/>
              </a:rPr>
              <a:t>Wet hands with water, apply recommended amount of product, cover </a:t>
            </a:r>
            <a:r>
              <a:rPr lang="en-US" dirty="0">
                <a:latin typeface="+mn-lt"/>
              </a:rPr>
              <a:t>all surfaces of the hands and </a:t>
            </a:r>
            <a:r>
              <a:rPr lang="en-US" dirty="0" smtClean="0">
                <a:latin typeface="+mn-lt"/>
              </a:rPr>
              <a:t>fingers, and rub hands together vigorously for 15 seconds </a:t>
            </a:r>
          </a:p>
          <a:p>
            <a:pPr lvl="1"/>
            <a:r>
              <a:rPr lang="en-US" dirty="0" smtClean="0">
                <a:latin typeface="+mn-lt"/>
              </a:rPr>
              <a:t>Rinse hands and dry thoroughly with a disposable towel</a:t>
            </a:r>
          </a:p>
          <a:p>
            <a:pPr lvl="1"/>
            <a:r>
              <a:rPr lang="en-US" dirty="0" smtClean="0">
                <a:latin typeface="+mn-lt"/>
              </a:rPr>
              <a:t>Use towel to turn off the faucet</a:t>
            </a:r>
          </a:p>
          <a:p>
            <a:pPr lvl="1"/>
            <a:r>
              <a:rPr lang="en-US" dirty="0" smtClean="0">
                <a:latin typeface="+mn-lt"/>
              </a:rPr>
              <a:t>Avoid using hot water to reduce risk of dermatitis</a:t>
            </a:r>
          </a:p>
          <a:p>
            <a:endParaRPr lang="en-US" dirty="0" smtClean="0"/>
          </a:p>
          <a:p>
            <a:endParaRPr lang="en-US" dirty="0"/>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15</a:t>
            </a:fld>
            <a:endParaRPr lang="en-US" dirty="0">
              <a:solidFill>
                <a:schemeClr val="bg1"/>
              </a:solidFill>
            </a:endParaRPr>
          </a:p>
        </p:txBody>
      </p:sp>
      <p:pic>
        <p:nvPicPr>
          <p:cNvPr id="5" name="Content Placeholder 4" descr="Woman washing hands"/>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6934200" y="5105400"/>
            <a:ext cx="1905000" cy="1071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4219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5" y="1334431"/>
            <a:ext cx="7663795" cy="785155"/>
          </a:xfrm>
        </p:spPr>
        <p:txBody>
          <a:bodyPr>
            <a:noAutofit/>
          </a:bodyPr>
          <a:lstStyle/>
          <a:p>
            <a:pPr algn="ctr"/>
            <a:r>
              <a:rPr lang="en-US" sz="3200" dirty="0" smtClean="0">
                <a:latin typeface="+mj-lt"/>
              </a:rPr>
              <a:t>             5 Moments </a:t>
            </a:r>
            <a:r>
              <a:rPr lang="en-US" dirty="0">
                <a:latin typeface="+mj-lt"/>
              </a:rPr>
              <a:t>f</a:t>
            </a:r>
            <a:r>
              <a:rPr lang="en-US" dirty="0" smtClean="0">
                <a:latin typeface="+mj-lt"/>
              </a:rPr>
              <a:t>or</a:t>
            </a:r>
            <a:r>
              <a:rPr lang="en-US" sz="3200" dirty="0" smtClean="0">
                <a:latin typeface="+mj-lt"/>
              </a:rPr>
              <a:t> Hand </a:t>
            </a:r>
            <a:r>
              <a:rPr lang="en-US" dirty="0">
                <a:latin typeface="+mj-lt"/>
              </a:rPr>
              <a:t>H</a:t>
            </a:r>
            <a:r>
              <a:rPr lang="en-US" sz="3200" dirty="0" smtClean="0">
                <a:latin typeface="+mj-lt"/>
              </a:rPr>
              <a:t>ygiene</a:t>
            </a:r>
            <a:endParaRPr lang="en-US" sz="3200" dirty="0">
              <a:latin typeface="+mj-lt"/>
            </a:endParaRPr>
          </a:p>
        </p:txBody>
      </p:sp>
      <p:sp>
        <p:nvSpPr>
          <p:cNvPr id="3" name="Content Placeholder 2" descr="alt=&quot;&quot;"/>
          <p:cNvSpPr>
            <a:spLocks noGrp="1"/>
          </p:cNvSpPr>
          <p:nvPr>
            <p:ph type="body" sz="quarter" idx="10"/>
          </p:nvPr>
        </p:nvSpPr>
        <p:spPr>
          <a:xfrm>
            <a:off x="762000" y="2209800"/>
            <a:ext cx="7713662" cy="3748088"/>
          </a:xfrm>
        </p:spPr>
        <p:txBody>
          <a:bodyPr>
            <a:normAutofit/>
          </a:bodyPr>
          <a:lstStyle/>
          <a:p>
            <a:pPr marL="114300" indent="0">
              <a:buNone/>
            </a:pPr>
            <a:r>
              <a:rPr lang="en-US" sz="2000" dirty="0" smtClean="0">
                <a:latin typeface="+mn-lt"/>
              </a:rPr>
              <a:t>According to the World Health Organization, there are “5 </a:t>
            </a:r>
            <a:r>
              <a:rPr lang="en-US" dirty="0">
                <a:latin typeface="+mn-lt"/>
              </a:rPr>
              <a:t>m</a:t>
            </a:r>
            <a:r>
              <a:rPr lang="en-US" sz="2000" dirty="0" smtClean="0">
                <a:latin typeface="+mn-lt"/>
              </a:rPr>
              <a:t>oments </a:t>
            </a:r>
            <a:r>
              <a:rPr lang="en-US" sz="2000" dirty="0">
                <a:latin typeface="+mn-lt"/>
              </a:rPr>
              <a:t>for </a:t>
            </a:r>
            <a:r>
              <a:rPr lang="en-US" sz="2000" dirty="0" smtClean="0">
                <a:latin typeface="+mn-lt"/>
              </a:rPr>
              <a:t>hand </a:t>
            </a:r>
            <a:r>
              <a:rPr lang="en-US" dirty="0">
                <a:latin typeface="+mn-lt"/>
              </a:rPr>
              <a:t>h</a:t>
            </a:r>
            <a:r>
              <a:rPr lang="en-US" sz="2000" dirty="0" smtClean="0">
                <a:latin typeface="+mn-lt"/>
              </a:rPr>
              <a:t>ygiene” </a:t>
            </a:r>
            <a:r>
              <a:rPr lang="en-US" sz="2000" dirty="0">
                <a:latin typeface="+mn-lt"/>
              </a:rPr>
              <a:t>in </a:t>
            </a:r>
            <a:r>
              <a:rPr lang="en-US" sz="2000" dirty="0" smtClean="0">
                <a:latin typeface="+mn-lt"/>
              </a:rPr>
              <a:t>health care:</a:t>
            </a:r>
          </a:p>
          <a:p>
            <a:pPr marL="1028700" lvl="1" indent="-514350">
              <a:buFont typeface="+mj-lt"/>
              <a:buAutoNum type="arabicPeriod"/>
            </a:pPr>
            <a:r>
              <a:rPr lang="en-US" sz="2000" dirty="0" smtClean="0">
                <a:latin typeface="+mn-lt"/>
              </a:rPr>
              <a:t>Before </a:t>
            </a:r>
            <a:r>
              <a:rPr lang="en-US" sz="2000" dirty="0">
                <a:latin typeface="+mn-lt"/>
              </a:rPr>
              <a:t>touching a </a:t>
            </a:r>
            <a:r>
              <a:rPr lang="en-US" sz="2000" dirty="0" smtClean="0">
                <a:latin typeface="+mn-lt"/>
              </a:rPr>
              <a:t>patient</a:t>
            </a:r>
          </a:p>
          <a:p>
            <a:pPr marL="1028700" lvl="1" indent="-514350">
              <a:buFont typeface="+mj-lt"/>
              <a:buAutoNum type="arabicPeriod"/>
            </a:pPr>
            <a:r>
              <a:rPr lang="en-US" sz="2000" dirty="0" smtClean="0">
                <a:latin typeface="+mn-lt"/>
              </a:rPr>
              <a:t>Before </a:t>
            </a:r>
            <a:r>
              <a:rPr lang="en-US" sz="2000" dirty="0">
                <a:latin typeface="+mn-lt"/>
              </a:rPr>
              <a:t>clean/aseptic </a:t>
            </a:r>
            <a:r>
              <a:rPr lang="en-US" sz="2000" dirty="0" smtClean="0">
                <a:latin typeface="+mn-lt"/>
              </a:rPr>
              <a:t>procedure</a:t>
            </a:r>
          </a:p>
          <a:p>
            <a:pPr marL="1028700" lvl="1" indent="-514350">
              <a:buFont typeface="+mj-lt"/>
              <a:buAutoNum type="arabicPeriod"/>
            </a:pPr>
            <a:r>
              <a:rPr lang="en-US" sz="2000" dirty="0" smtClean="0">
                <a:latin typeface="+mn-lt"/>
              </a:rPr>
              <a:t>After </a:t>
            </a:r>
            <a:r>
              <a:rPr lang="en-US" sz="2000" dirty="0">
                <a:latin typeface="+mn-lt"/>
              </a:rPr>
              <a:t>body fluid </a:t>
            </a:r>
            <a:r>
              <a:rPr lang="en-US" sz="2000" dirty="0" smtClean="0">
                <a:latin typeface="+mn-lt"/>
              </a:rPr>
              <a:t>exposure</a:t>
            </a:r>
          </a:p>
          <a:p>
            <a:pPr marL="1028700" lvl="1" indent="-514350">
              <a:buFont typeface="+mj-lt"/>
              <a:buAutoNum type="arabicPeriod"/>
            </a:pPr>
            <a:r>
              <a:rPr lang="en-US" sz="2000" dirty="0" smtClean="0">
                <a:latin typeface="+mn-lt"/>
              </a:rPr>
              <a:t>After </a:t>
            </a:r>
            <a:r>
              <a:rPr lang="en-US" sz="2000" dirty="0">
                <a:latin typeface="+mn-lt"/>
              </a:rPr>
              <a:t>touching a </a:t>
            </a:r>
            <a:r>
              <a:rPr lang="en-US" sz="2000" dirty="0" smtClean="0">
                <a:latin typeface="+mn-lt"/>
              </a:rPr>
              <a:t>patient</a:t>
            </a:r>
          </a:p>
          <a:p>
            <a:pPr marL="1028700" lvl="1" indent="-514350">
              <a:buFont typeface="+mj-lt"/>
              <a:buAutoNum type="arabicPeriod"/>
            </a:pPr>
            <a:r>
              <a:rPr lang="en-US" sz="2000" dirty="0" smtClean="0">
                <a:latin typeface="+mn-lt"/>
              </a:rPr>
              <a:t>After touching a patient’s </a:t>
            </a:r>
          </a:p>
          <a:p>
            <a:pPr marL="514350" lvl="1" indent="0">
              <a:buNone/>
            </a:pPr>
            <a:r>
              <a:rPr lang="en-US" sz="2000" dirty="0" smtClean="0">
                <a:latin typeface="+mn-lt"/>
              </a:rPr>
              <a:t>            surroundings</a:t>
            </a:r>
            <a:r>
              <a:rPr lang="en-US" sz="2000" baseline="30000" dirty="0" smtClean="0">
                <a:latin typeface="+mn-lt"/>
              </a:rPr>
              <a:t>5</a:t>
            </a:r>
            <a:endParaRPr lang="en-US" sz="2000"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solidFill>
                  <a:schemeClr val="bg1"/>
                </a:solidFill>
              </a:rPr>
              <a:pPr algn="ctr"/>
              <a:t>16</a:t>
            </a:fld>
            <a:endParaRPr lang="en-US" dirty="0">
              <a:solidFill>
                <a:schemeClr val="bg1"/>
              </a:solidFill>
            </a:endParaRPr>
          </a:p>
        </p:txBody>
      </p:sp>
      <p:pic>
        <p:nvPicPr>
          <p:cNvPr id="6" name="Content Placeholder 5" descr="Drawing of patient receiving treatment, showing 5 moments for hand hygiene: before touching a patient, before clean/antiseptic procedure, after body fluid exposure risk, after touching a patient, and after touching patient surroundings"/>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257800" y="2743200"/>
            <a:ext cx="3684587" cy="2687638"/>
          </a:xfrm>
        </p:spPr>
      </p:pic>
    </p:spTree>
    <p:extLst>
      <p:ext uri="{BB962C8B-B14F-4D97-AF65-F5344CB8AC3E}">
        <p14:creationId xmlns:p14="http://schemas.microsoft.com/office/powerpoint/2010/main" val="4158790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1334431"/>
            <a:ext cx="6204604" cy="785155"/>
          </a:xfrm>
        </p:spPr>
        <p:txBody>
          <a:bodyPr/>
          <a:lstStyle/>
          <a:p>
            <a:r>
              <a:rPr lang="en-US" dirty="0" smtClean="0">
                <a:latin typeface="+mj-lt"/>
              </a:rPr>
              <a:t>        Educating Staff</a:t>
            </a:r>
            <a:endParaRPr lang="en-US" dirty="0">
              <a:latin typeface="+mj-lt"/>
            </a:endParaRPr>
          </a:p>
        </p:txBody>
      </p:sp>
      <p:sp>
        <p:nvSpPr>
          <p:cNvPr id="3" name="Content Placeholder 2"/>
          <p:cNvSpPr>
            <a:spLocks noGrp="1"/>
          </p:cNvSpPr>
          <p:nvPr>
            <p:ph type="body" sz="quarter" idx="10"/>
          </p:nvPr>
        </p:nvSpPr>
        <p:spPr>
          <a:xfrm>
            <a:off x="914400" y="1981200"/>
            <a:ext cx="7713662" cy="3748088"/>
          </a:xfrm>
        </p:spPr>
        <p:txBody>
          <a:bodyPr>
            <a:normAutofit lnSpcReduction="10000"/>
          </a:bodyPr>
          <a:lstStyle/>
          <a:p>
            <a:r>
              <a:rPr lang="en-US" dirty="0" smtClean="0">
                <a:latin typeface="+mn-lt"/>
              </a:rPr>
              <a:t>Teach staff proper hand-washing techniques</a:t>
            </a:r>
          </a:p>
          <a:p>
            <a:pPr lvl="1"/>
            <a:r>
              <a:rPr lang="en-US" dirty="0" smtClean="0">
                <a:latin typeface="+mn-lt"/>
              </a:rPr>
              <a:t>Use of ABHR</a:t>
            </a:r>
          </a:p>
          <a:p>
            <a:pPr lvl="1"/>
            <a:r>
              <a:rPr lang="en-US" dirty="0" smtClean="0">
                <a:latin typeface="+mn-lt"/>
              </a:rPr>
              <a:t>Soap and water</a:t>
            </a:r>
          </a:p>
          <a:p>
            <a:pPr lvl="1"/>
            <a:r>
              <a:rPr lang="en-US" dirty="0" smtClean="0">
                <a:latin typeface="+mn-lt"/>
              </a:rPr>
              <a:t>When to conduct hand hygiene</a:t>
            </a:r>
          </a:p>
          <a:p>
            <a:pPr lvl="1"/>
            <a:r>
              <a:rPr lang="en-US" dirty="0" smtClean="0">
                <a:latin typeface="+mn-lt"/>
              </a:rPr>
              <a:t>WHO’s “5 moments for </a:t>
            </a:r>
            <a:r>
              <a:rPr lang="en-US" dirty="0">
                <a:latin typeface="+mn-lt"/>
              </a:rPr>
              <a:t>h</a:t>
            </a:r>
            <a:r>
              <a:rPr lang="en-US" dirty="0" smtClean="0">
                <a:latin typeface="+mn-lt"/>
              </a:rPr>
              <a:t>and </a:t>
            </a:r>
            <a:r>
              <a:rPr lang="en-US" dirty="0">
                <a:latin typeface="+mn-lt"/>
              </a:rPr>
              <a:t>h</a:t>
            </a:r>
            <a:r>
              <a:rPr lang="en-US" dirty="0" smtClean="0">
                <a:latin typeface="+mn-lt"/>
              </a:rPr>
              <a:t>ygiene”</a:t>
            </a:r>
          </a:p>
          <a:p>
            <a:r>
              <a:rPr lang="en-US" dirty="0">
                <a:latin typeface="+mn-lt"/>
              </a:rPr>
              <a:t>Ensure </a:t>
            </a:r>
            <a:r>
              <a:rPr lang="en-US" dirty="0" smtClean="0">
                <a:latin typeface="+mn-lt"/>
              </a:rPr>
              <a:t>hand </a:t>
            </a:r>
            <a:r>
              <a:rPr lang="en-US" dirty="0">
                <a:latin typeface="+mn-lt"/>
              </a:rPr>
              <a:t>hygiene supplies are always available</a:t>
            </a:r>
          </a:p>
          <a:p>
            <a:r>
              <a:rPr lang="en-US" dirty="0" smtClean="0">
                <a:latin typeface="+mn-lt"/>
              </a:rPr>
              <a:t>Instruct staff to remind patients and families to wash their hands</a:t>
            </a:r>
          </a:p>
          <a:p>
            <a:r>
              <a:rPr lang="en-US" dirty="0" smtClean="0">
                <a:latin typeface="+mn-lt"/>
              </a:rPr>
              <a:t>Place reminders </a:t>
            </a:r>
            <a:r>
              <a:rPr lang="en-US" dirty="0">
                <a:latin typeface="+mn-lt"/>
              </a:rPr>
              <a:t>such as </a:t>
            </a:r>
            <a:r>
              <a:rPr lang="en-US" dirty="0" smtClean="0">
                <a:latin typeface="+mn-lt"/>
              </a:rPr>
              <a:t>fliers</a:t>
            </a:r>
            <a:r>
              <a:rPr lang="en-US" dirty="0">
                <a:latin typeface="+mn-lt"/>
              </a:rPr>
              <a:t>, index </a:t>
            </a:r>
            <a:r>
              <a:rPr lang="en-US" dirty="0" smtClean="0">
                <a:latin typeface="+mn-lt"/>
              </a:rPr>
              <a:t>cards, </a:t>
            </a:r>
            <a:r>
              <a:rPr lang="en-US" dirty="0">
                <a:latin typeface="+mn-lt"/>
              </a:rPr>
              <a:t>and other materials </a:t>
            </a:r>
            <a:r>
              <a:rPr lang="en-US" dirty="0" smtClean="0">
                <a:latin typeface="+mn-lt"/>
              </a:rPr>
              <a:t>throughout </a:t>
            </a:r>
            <a:r>
              <a:rPr lang="en-US" dirty="0">
                <a:latin typeface="+mn-lt"/>
              </a:rPr>
              <a:t>the </a:t>
            </a:r>
            <a:r>
              <a:rPr lang="en-US" dirty="0" smtClean="0">
                <a:latin typeface="+mn-lt"/>
              </a:rPr>
              <a:t>facility</a:t>
            </a:r>
            <a:endParaRPr lang="en-US" dirty="0">
              <a:latin typeface="+mn-lt"/>
            </a:endParaRPr>
          </a:p>
          <a:p>
            <a:r>
              <a:rPr lang="en-US" dirty="0" smtClean="0">
                <a:latin typeface="+mn-lt"/>
              </a:rPr>
              <a:t>Complete monthly hand hygiene audits and share and display results consistently to staff </a:t>
            </a:r>
          </a:p>
          <a:p>
            <a:pPr marL="0" indent="0">
              <a:buNone/>
            </a:pPr>
            <a:endParaRPr lang="en-US" dirty="0" smtClean="0"/>
          </a:p>
          <a:p>
            <a:endParaRPr lang="en-US" dirty="0" smtClean="0"/>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17</a:t>
            </a:fld>
            <a:endParaRPr lang="en-US" dirty="0"/>
          </a:p>
        </p:txBody>
      </p:sp>
    </p:spTree>
    <p:extLst>
      <p:ext uri="{BB962C8B-B14F-4D97-AF65-F5344CB8AC3E}">
        <p14:creationId xmlns:p14="http://schemas.microsoft.com/office/powerpoint/2010/main" val="1666607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578195" cy="785155"/>
          </a:xfrm>
        </p:spPr>
        <p:txBody>
          <a:bodyPr>
            <a:noAutofit/>
          </a:bodyPr>
          <a:lstStyle/>
          <a:p>
            <a:pPr algn="ctr"/>
            <a:r>
              <a:rPr lang="en-US" dirty="0" smtClean="0">
                <a:latin typeface="+mj-lt"/>
              </a:rPr>
              <a:t>CH</a:t>
            </a: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A</a:t>
            </a:r>
            <a:r>
              <a:rPr lang="en-US" dirty="0" smtClean="0">
                <a:latin typeface="+mj-lt"/>
              </a:rPr>
              <a:t>RGE</a:t>
            </a:r>
            <a:r>
              <a:rPr lang="en-US" dirty="0">
                <a:latin typeface="+mj-lt"/>
              </a:rPr>
              <a:t>! — </a:t>
            </a:r>
            <a:r>
              <a:rPr lang="en-US" dirty="0" smtClean="0">
                <a:latin typeface="+mj-lt"/>
              </a:rPr>
              <a:t>Access Site </a:t>
            </a:r>
            <a:br>
              <a:rPr lang="en-US" dirty="0" smtClean="0">
                <a:latin typeface="+mj-lt"/>
              </a:rPr>
            </a:br>
            <a:r>
              <a:rPr lang="en-US" dirty="0" smtClean="0">
                <a:latin typeface="+mj-lt"/>
              </a:rPr>
              <a:t>Preparation and Cleansing</a:t>
            </a:r>
            <a:endParaRPr lang="en-US" dirty="0">
              <a:latin typeface="+mj-lt"/>
            </a:endParaRPr>
          </a:p>
        </p:txBody>
      </p:sp>
      <p:sp>
        <p:nvSpPr>
          <p:cNvPr id="5" name="Text Placeholder 4"/>
          <p:cNvSpPr>
            <a:spLocks noGrp="1"/>
          </p:cNvSpPr>
          <p:nvPr>
            <p:ph type="body" sz="quarter" idx="10"/>
          </p:nvPr>
        </p:nvSpPr>
        <p:spPr/>
        <p:txBody>
          <a:bodyPr/>
          <a:lstStyle/>
          <a:p>
            <a:r>
              <a:rPr lang="en-US" dirty="0" smtClean="0">
                <a:latin typeface="+mn-lt"/>
              </a:rPr>
              <a:t>Infection control worksheets include proper steps to prepare and cleanse the access site prior to and after hemodialysis</a:t>
            </a:r>
          </a:p>
          <a:p>
            <a:r>
              <a:rPr lang="en-US" dirty="0" smtClean="0">
                <a:latin typeface="+mn-lt"/>
              </a:rPr>
              <a:t>Appropriate preparation and cleansing includes</a:t>
            </a:r>
            <a:r>
              <a:rPr lang="en-US" dirty="0" smtClean="0"/>
              <a:t>—</a:t>
            </a:r>
            <a:endParaRPr lang="en-US" dirty="0" smtClean="0">
              <a:latin typeface="+mn-lt"/>
            </a:endParaRPr>
          </a:p>
          <a:p>
            <a:pPr lvl="1"/>
            <a:r>
              <a:rPr lang="en-US" dirty="0" smtClean="0">
                <a:latin typeface="+mn-lt"/>
              </a:rPr>
              <a:t>Scrub CVC hubs and skin over AV fistulas and grafts with appropriate antiseptic agent</a:t>
            </a:r>
          </a:p>
          <a:p>
            <a:pPr lvl="1"/>
            <a:r>
              <a:rPr lang="en-US" dirty="0" smtClean="0">
                <a:latin typeface="+mn-lt"/>
              </a:rPr>
              <a:t>Use an alcohol-based chlorhexidine (&gt;0.5%) </a:t>
            </a:r>
            <a:r>
              <a:rPr lang="en-US" dirty="0">
                <a:latin typeface="+mn-lt"/>
              </a:rPr>
              <a:t>or other appropriate antiseptic </a:t>
            </a:r>
            <a:r>
              <a:rPr lang="en-US" dirty="0" smtClean="0">
                <a:latin typeface="+mn-lt"/>
              </a:rPr>
              <a:t>agent solution as the first-line agent for skin antisepsis </a:t>
            </a:r>
          </a:p>
          <a:p>
            <a:pPr lvl="1"/>
            <a:r>
              <a:rPr lang="en-US" dirty="0" smtClean="0">
                <a:latin typeface="+mn-lt"/>
              </a:rPr>
              <a:t>Apply antimicrobial ointment to catheter exit sites during dressing changes or use a </a:t>
            </a:r>
            <a:r>
              <a:rPr lang="en-US" dirty="0" err="1" smtClean="0">
                <a:latin typeface="+mn-lt"/>
              </a:rPr>
              <a:t>chlorhexidine</a:t>
            </a:r>
            <a:r>
              <a:rPr lang="en-US" dirty="0" smtClean="0">
                <a:latin typeface="+mn-lt"/>
              </a:rPr>
              <a:t>-impregnated sponge dressing</a:t>
            </a:r>
            <a:r>
              <a:rPr lang="en-US" baseline="30000" dirty="0" smtClean="0">
                <a:latin typeface="+mn-lt"/>
              </a:rPr>
              <a:t>6</a:t>
            </a:r>
          </a:p>
          <a:p>
            <a:endParaRPr lang="en-US" dirty="0"/>
          </a:p>
        </p:txBody>
      </p:sp>
      <p:sp>
        <p:nvSpPr>
          <p:cNvPr id="3" name="Slide Number Placeholder 2"/>
          <p:cNvSpPr>
            <a:spLocks noGrp="1"/>
          </p:cNvSpPr>
          <p:nvPr>
            <p:ph type="sldNum" sz="quarter" idx="12"/>
          </p:nvPr>
        </p:nvSpPr>
        <p:spPr/>
        <p:txBody>
          <a:bodyPr/>
          <a:lstStyle/>
          <a:p>
            <a:pPr algn="ctr"/>
            <a:fld id="{C9C0A0FB-A731-4636-ABD1-E3AF0049C66C}" type="slidenum">
              <a:rPr lang="en-US" smtClean="0"/>
              <a:pPr algn="ctr"/>
              <a:t>18</a:t>
            </a:fld>
            <a:endParaRPr lang="en-US" dirty="0"/>
          </a:p>
        </p:txBody>
      </p:sp>
    </p:spTree>
    <p:extLst>
      <p:ext uri="{BB962C8B-B14F-4D97-AF65-F5344CB8AC3E}">
        <p14:creationId xmlns:p14="http://schemas.microsoft.com/office/powerpoint/2010/main" val="3469007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295400"/>
            <a:ext cx="8229600" cy="785155"/>
          </a:xfrm>
        </p:spPr>
        <p:txBody>
          <a:bodyPr/>
          <a:lstStyle/>
          <a:p>
            <a:r>
              <a:rPr lang="en-US" dirty="0" smtClean="0"/>
              <a:t>Catheter Initiation Poll</a:t>
            </a:r>
            <a:endParaRPr lang="en-US" dirty="0"/>
          </a:p>
        </p:txBody>
      </p:sp>
      <p:sp>
        <p:nvSpPr>
          <p:cNvPr id="5" name="Text Placeholder 4"/>
          <p:cNvSpPr>
            <a:spLocks noGrp="1"/>
          </p:cNvSpPr>
          <p:nvPr>
            <p:ph type="body" sz="quarter" idx="10"/>
          </p:nvPr>
        </p:nvSpPr>
        <p:spPr>
          <a:xfrm>
            <a:off x="152400" y="2133600"/>
            <a:ext cx="4191000" cy="3900488"/>
          </a:xfrm>
        </p:spPr>
        <p:txBody>
          <a:bodyPr/>
          <a:lstStyle/>
          <a:p>
            <a:pPr marL="0" indent="0">
              <a:buNone/>
            </a:pPr>
            <a:r>
              <a:rPr lang="en-US" sz="2800" b="1" dirty="0" smtClean="0">
                <a:solidFill>
                  <a:schemeClr val="accent5">
                    <a:lumMod val="75000"/>
                  </a:schemeClr>
                </a:solidFill>
                <a:latin typeface="+mj-lt"/>
              </a:rPr>
              <a:t>How Often </a:t>
            </a:r>
            <a:r>
              <a:rPr lang="en-US" sz="2800" b="1" dirty="0">
                <a:solidFill>
                  <a:schemeClr val="accent5">
                    <a:lumMod val="75000"/>
                  </a:schemeClr>
                </a:solidFill>
                <a:latin typeface="+mj-lt"/>
              </a:rPr>
              <a:t>D</a:t>
            </a:r>
            <a:r>
              <a:rPr lang="en-US" sz="2800" b="1" dirty="0" smtClean="0">
                <a:solidFill>
                  <a:schemeClr val="accent5">
                    <a:lumMod val="75000"/>
                  </a:schemeClr>
                </a:solidFill>
                <a:latin typeface="+mj-lt"/>
              </a:rPr>
              <a:t>o You Think </a:t>
            </a:r>
            <a:r>
              <a:rPr lang="en-US" sz="2800" b="1" u="sng" dirty="0">
                <a:solidFill>
                  <a:schemeClr val="accent5">
                    <a:lumMod val="75000"/>
                  </a:schemeClr>
                </a:solidFill>
                <a:latin typeface="+mj-lt"/>
              </a:rPr>
              <a:t>A</a:t>
            </a:r>
            <a:r>
              <a:rPr lang="en-US" sz="2800" b="1" u="sng" dirty="0" smtClean="0">
                <a:solidFill>
                  <a:schemeClr val="accent5">
                    <a:lumMod val="75000"/>
                  </a:schemeClr>
                </a:solidFill>
                <a:latin typeface="+mj-lt"/>
              </a:rPr>
              <a:t>ll</a:t>
            </a:r>
            <a:r>
              <a:rPr lang="en-US" sz="2800" b="1" dirty="0" smtClean="0">
                <a:solidFill>
                  <a:schemeClr val="accent5">
                    <a:lumMod val="75000"/>
                  </a:schemeClr>
                </a:solidFill>
                <a:latin typeface="+mj-lt"/>
              </a:rPr>
              <a:t> of These </a:t>
            </a:r>
            <a:r>
              <a:rPr lang="en-US" sz="2800" b="1" dirty="0">
                <a:solidFill>
                  <a:schemeClr val="accent5">
                    <a:lumMod val="75000"/>
                  </a:schemeClr>
                </a:solidFill>
                <a:latin typeface="+mj-lt"/>
              </a:rPr>
              <a:t>S</a:t>
            </a:r>
            <a:r>
              <a:rPr lang="en-US" sz="2800" b="1" dirty="0" smtClean="0">
                <a:solidFill>
                  <a:schemeClr val="accent5">
                    <a:lumMod val="75000"/>
                  </a:schemeClr>
                </a:solidFill>
                <a:latin typeface="+mj-lt"/>
              </a:rPr>
              <a:t>teps Are Performed at Your </a:t>
            </a:r>
            <a:r>
              <a:rPr lang="en-US" sz="2800" b="1" dirty="0">
                <a:solidFill>
                  <a:schemeClr val="accent5">
                    <a:lumMod val="75000"/>
                  </a:schemeClr>
                </a:solidFill>
                <a:latin typeface="+mj-lt"/>
              </a:rPr>
              <a:t>F</a:t>
            </a:r>
            <a:r>
              <a:rPr lang="en-US" sz="2800" b="1" dirty="0" smtClean="0">
                <a:solidFill>
                  <a:schemeClr val="accent5">
                    <a:lumMod val="75000"/>
                  </a:schemeClr>
                </a:solidFill>
                <a:latin typeface="+mj-lt"/>
              </a:rPr>
              <a:t>acility?</a:t>
            </a:r>
            <a:endParaRPr lang="en-US" sz="2800" b="1" dirty="0">
              <a:solidFill>
                <a:schemeClr val="accent5">
                  <a:lumMod val="75000"/>
                </a:schemeClr>
              </a:solidFill>
              <a:latin typeface="+mj-lt"/>
            </a:endParaRPr>
          </a:p>
        </p:txBody>
      </p:sp>
      <p:sp>
        <p:nvSpPr>
          <p:cNvPr id="2" name="Slide Number Placeholder 1"/>
          <p:cNvSpPr>
            <a:spLocks noGrp="1"/>
          </p:cNvSpPr>
          <p:nvPr>
            <p:ph type="sldNum" sz="quarter" idx="12"/>
          </p:nvPr>
        </p:nvSpPr>
        <p:spPr>
          <a:xfrm>
            <a:off x="8077200" y="6528816"/>
            <a:ext cx="1066800" cy="329184"/>
          </a:xfrm>
        </p:spPr>
        <p:txBody>
          <a:bodyPr/>
          <a:lstStyle/>
          <a:p>
            <a:pPr algn="ctr"/>
            <a:fld id="{C9C0A0FB-A731-4636-ABD1-E3AF0049C66C}" type="slidenum">
              <a:rPr lang="en-US" smtClean="0">
                <a:solidFill>
                  <a:schemeClr val="bg1"/>
                </a:solidFill>
              </a:rPr>
              <a:pPr algn="ctr"/>
              <a:t>19</a:t>
            </a:fld>
            <a:endParaRPr lang="en-US" dirty="0">
              <a:solidFill>
                <a:schemeClr val="bg1"/>
              </a:solidFill>
            </a:endParaRPr>
          </a:p>
        </p:txBody>
      </p:sp>
      <p:sp>
        <p:nvSpPr>
          <p:cNvPr id="3" name="TextBox 2"/>
          <p:cNvSpPr txBox="1"/>
          <p:nvPr/>
        </p:nvSpPr>
        <p:spPr>
          <a:xfrm>
            <a:off x="7260771" y="6565612"/>
            <a:ext cx="1295400" cy="292388"/>
          </a:xfrm>
          <a:prstGeom prst="rect">
            <a:avLst/>
          </a:prstGeom>
          <a:noFill/>
        </p:spPr>
        <p:txBody>
          <a:bodyPr wrap="square" rtlCol="0">
            <a:spAutoFit/>
          </a:bodyPr>
          <a:lstStyle/>
          <a:p>
            <a:r>
              <a:rPr lang="en-US" sz="1300" dirty="0" smtClean="0">
                <a:solidFill>
                  <a:schemeClr val="bg1"/>
                </a:solidFill>
              </a:rPr>
              <a:t>Clinical Care</a:t>
            </a:r>
            <a:endParaRPr lang="en-US" sz="1300" dirty="0">
              <a:solidFill>
                <a:schemeClr val="bg1"/>
              </a:solidFill>
            </a:endParaRPr>
          </a:p>
        </p:txBody>
      </p:sp>
      <p:pic>
        <p:nvPicPr>
          <p:cNvPr id="7" name="Content Placeholder 6" descr="Hand hygiene&#10;Assemble supplies for patient at dialysis chair (no common tray/cart brought to dialysis station)&#10;Hand hygiene&#10;Don clean gloves, gown, and impermeable mask/eye protection or face shield&#10;Place clean field under CVC ports&#10;Scrub exterior of CVC hubs, with caps in place, with antiseptic&#10;Remove port caps; wipe threads and top of uncapped hub with antiseptic, using friction, removing any residue/blood&#10;Note: If using “needleless” catheter system and connector device caps are not removed, scrub injection port of connector device&#10;Connect sterile syringes aseptically to each port to remove indwelling solutions and/or flush with sterile saline; initiate treatment; remove gloves&#10;Hand hygiene&#10;Note: If troubleshooting or manipulation of catheter or dialysis lines must occur during the dialysis treatment, then perform hand hygiene, don gloves and personal protective equipment, and disinfect CVC hub procedure as above with each manipulation." title="Access of Central Venous Catheter (CVC)for Initiation of DialysisProcedural Checklist #1a"/>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4648200" y="914400"/>
            <a:ext cx="4343400" cy="5340860"/>
          </a:xfrm>
          <a:ln w="3175">
            <a:solidFill>
              <a:schemeClr val="tx1"/>
            </a:solidFill>
          </a:ln>
        </p:spPr>
      </p:pic>
    </p:spTree>
    <p:extLst>
      <p:ext uri="{BB962C8B-B14F-4D97-AF65-F5344CB8AC3E}">
        <p14:creationId xmlns:p14="http://schemas.microsoft.com/office/powerpoint/2010/main" val="1593063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mj-lt"/>
              </a:rPr>
              <a:t>Objectives</a:t>
            </a:r>
            <a:endParaRPr lang="en-US" sz="3200" dirty="0">
              <a:latin typeface="+mj-lt"/>
            </a:endParaRPr>
          </a:p>
        </p:txBody>
      </p:sp>
      <p:sp>
        <p:nvSpPr>
          <p:cNvPr id="3" name="Content Placeholder 2"/>
          <p:cNvSpPr>
            <a:spLocks noGrp="1"/>
          </p:cNvSpPr>
          <p:nvPr>
            <p:ph type="body" sz="quarter" idx="10"/>
          </p:nvPr>
        </p:nvSpPr>
        <p:spPr/>
        <p:txBody>
          <a:bodyPr>
            <a:noAutofit/>
          </a:bodyPr>
          <a:lstStyle/>
          <a:p>
            <a:r>
              <a:rPr lang="en-US" dirty="0" smtClean="0">
                <a:solidFill>
                  <a:schemeClr val="tx1"/>
                </a:solidFill>
                <a:latin typeface="+mn-lt"/>
              </a:rPr>
              <a:t>Summarize key reasons clinical care is important in vascular access infection (VAI) prevention</a:t>
            </a:r>
          </a:p>
          <a:p>
            <a:r>
              <a:rPr lang="en-US" dirty="0" smtClean="0">
                <a:solidFill>
                  <a:schemeClr val="tx1"/>
                </a:solidFill>
                <a:latin typeface="+mn-lt"/>
              </a:rPr>
              <a:t>Identify five occasions </a:t>
            </a:r>
            <a:r>
              <a:rPr lang="en-US" dirty="0" smtClean="0">
                <a:latin typeface="+mn-lt"/>
              </a:rPr>
              <a:t>in which </a:t>
            </a:r>
            <a:r>
              <a:rPr lang="en-US" dirty="0" smtClean="0">
                <a:solidFill>
                  <a:schemeClr val="tx1"/>
                </a:solidFill>
                <a:latin typeface="+mn-lt"/>
              </a:rPr>
              <a:t>hand hygiene is critical</a:t>
            </a:r>
          </a:p>
          <a:p>
            <a:r>
              <a:rPr lang="en-US" dirty="0" smtClean="0">
                <a:solidFill>
                  <a:schemeClr val="tx1"/>
                </a:solidFill>
                <a:latin typeface="+mn-lt"/>
              </a:rPr>
              <a:t>Explain </a:t>
            </a:r>
            <a:r>
              <a:rPr lang="en-US" dirty="0">
                <a:latin typeface="+mn-lt"/>
              </a:rPr>
              <a:t>practices that all staff members can </a:t>
            </a:r>
            <a:r>
              <a:rPr lang="en-US" dirty="0" smtClean="0">
                <a:latin typeface="+mn-lt"/>
              </a:rPr>
              <a:t>follow </a:t>
            </a:r>
            <a:r>
              <a:rPr lang="en-US" dirty="0" smtClean="0">
                <a:solidFill>
                  <a:schemeClr val="tx1"/>
                </a:solidFill>
                <a:latin typeface="+mn-lt"/>
              </a:rPr>
              <a:t>during site access in order to reduce VAI risk</a:t>
            </a:r>
          </a:p>
          <a:p>
            <a:r>
              <a:rPr lang="en-US" dirty="0" smtClean="0">
                <a:solidFill>
                  <a:schemeClr val="tx1"/>
                </a:solidFill>
                <a:latin typeface="+mn-lt"/>
              </a:rPr>
              <a:t>Identify key points to share with staff on proper techniques and protocols</a:t>
            </a:r>
          </a:p>
          <a:p>
            <a:r>
              <a:rPr lang="en-US" dirty="0">
                <a:latin typeface="+mn-lt"/>
              </a:rPr>
              <a:t>List three ways to reduce or end the use of catheters in your </a:t>
            </a:r>
            <a:r>
              <a:rPr lang="en-US" dirty="0" smtClean="0">
                <a:latin typeface="+mn-lt"/>
              </a:rPr>
              <a:t>facility</a:t>
            </a:r>
          </a:p>
          <a:p>
            <a:r>
              <a:rPr lang="en-US" dirty="0" smtClean="0">
                <a:latin typeface="+mn-lt"/>
              </a:rPr>
              <a:t>Name </a:t>
            </a:r>
            <a:r>
              <a:rPr lang="en-US" dirty="0">
                <a:solidFill>
                  <a:schemeClr val="tx1"/>
                </a:solidFill>
                <a:latin typeface="+mn-lt"/>
              </a:rPr>
              <a:t>four components of a great connection and disconnection</a:t>
            </a:r>
          </a:p>
          <a:p>
            <a:r>
              <a:rPr lang="en-US" dirty="0" smtClean="0">
                <a:solidFill>
                  <a:schemeClr val="tx1"/>
                </a:solidFill>
                <a:latin typeface="+mn-lt"/>
              </a:rPr>
              <a:t>Explain ways </a:t>
            </a:r>
            <a:r>
              <a:rPr lang="en-US" dirty="0">
                <a:solidFill>
                  <a:schemeClr val="tx1"/>
                </a:solidFill>
                <a:latin typeface="+mn-lt"/>
              </a:rPr>
              <a:t>to evaluate infection control practices in your </a:t>
            </a:r>
            <a:r>
              <a:rPr lang="en-US" dirty="0" smtClean="0">
                <a:solidFill>
                  <a:schemeClr val="tx1"/>
                </a:solidFill>
                <a:latin typeface="+mn-lt"/>
              </a:rPr>
              <a:t>facility</a:t>
            </a: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2</a:t>
            </a:fld>
            <a:endParaRPr lang="en-US"/>
          </a:p>
        </p:txBody>
      </p:sp>
    </p:spTree>
    <p:extLst>
      <p:ext uri="{BB962C8B-B14F-4D97-AF65-F5344CB8AC3E}">
        <p14:creationId xmlns:p14="http://schemas.microsoft.com/office/powerpoint/2010/main" val="561781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839200" cy="785155"/>
          </a:xfrm>
        </p:spPr>
        <p:txBody>
          <a:bodyPr>
            <a:noAutofit/>
          </a:bodyPr>
          <a:lstStyle/>
          <a:p>
            <a:pPr algn="ctr"/>
            <a:r>
              <a:rPr lang="en-US" sz="2800" dirty="0" smtClean="0">
                <a:latin typeface="+mj-lt"/>
              </a:rPr>
              <a:t>Access Site </a:t>
            </a:r>
            <a:r>
              <a:rPr lang="en-US" sz="2800" dirty="0">
                <a:latin typeface="+mj-lt"/>
              </a:rPr>
              <a:t>C</a:t>
            </a:r>
            <a:r>
              <a:rPr lang="en-US" sz="2800" dirty="0" smtClean="0">
                <a:latin typeface="+mj-lt"/>
              </a:rPr>
              <a:t>are With an Arteriovenous Fistula (AV Fistul</a:t>
            </a:r>
            <a:r>
              <a:rPr lang="en-US" sz="2800" dirty="0">
                <a:latin typeface="+mj-lt"/>
              </a:rPr>
              <a:t>a</a:t>
            </a:r>
            <a:r>
              <a:rPr lang="en-US" sz="2800" dirty="0" smtClean="0">
                <a:latin typeface="+mj-lt"/>
              </a:rPr>
              <a:t>)</a:t>
            </a:r>
            <a:endParaRPr lang="en-US" sz="2800" dirty="0">
              <a:latin typeface="+mj-lt"/>
            </a:endParaRPr>
          </a:p>
        </p:txBody>
      </p:sp>
      <p:sp>
        <p:nvSpPr>
          <p:cNvPr id="3" name="Content Placeholder 2"/>
          <p:cNvSpPr>
            <a:spLocks noGrp="1"/>
          </p:cNvSpPr>
          <p:nvPr>
            <p:ph type="body" sz="quarter" idx="10"/>
          </p:nvPr>
        </p:nvSpPr>
        <p:spPr>
          <a:xfrm>
            <a:off x="457200" y="1981200"/>
            <a:ext cx="7086600" cy="3748088"/>
          </a:xfrm>
        </p:spPr>
        <p:txBody>
          <a:bodyPr>
            <a:normAutofit/>
          </a:bodyPr>
          <a:lstStyle/>
          <a:p>
            <a:pPr marL="0" indent="0">
              <a:buNone/>
            </a:pPr>
            <a:endParaRPr lang="en-US" dirty="0" smtClean="0"/>
          </a:p>
          <a:p>
            <a:pPr marL="0" indent="0">
              <a:buNone/>
            </a:pPr>
            <a:r>
              <a:rPr lang="en-US" dirty="0" smtClean="0">
                <a:latin typeface="+mn-lt"/>
              </a:rPr>
              <a:t>Before </a:t>
            </a:r>
            <a:r>
              <a:rPr lang="en-US" dirty="0" err="1" smtClean="0">
                <a:latin typeface="+mn-lt"/>
              </a:rPr>
              <a:t>cannulation</a:t>
            </a:r>
            <a:endParaRPr lang="en-US" dirty="0" smtClean="0">
              <a:latin typeface="+mn-lt"/>
            </a:endParaRPr>
          </a:p>
          <a:p>
            <a:r>
              <a:rPr lang="en-US" dirty="0" smtClean="0">
                <a:latin typeface="+mn-lt"/>
              </a:rPr>
              <a:t>Skin over access site should be washed by the patient or scrubbed by care provider with an antiseptic agent</a:t>
            </a:r>
          </a:p>
          <a:p>
            <a:r>
              <a:rPr lang="en-US" dirty="0" smtClean="0">
                <a:latin typeface="+mn-lt"/>
              </a:rPr>
              <a:t>Locate/palpate access site </a:t>
            </a:r>
          </a:p>
          <a:p>
            <a:r>
              <a:rPr lang="en-US" dirty="0" smtClean="0">
                <a:latin typeface="+mn-lt"/>
              </a:rPr>
              <a:t>Scrub skin over access site with antiseptic agent</a:t>
            </a:r>
          </a:p>
          <a:p>
            <a:r>
              <a:rPr lang="en-US" dirty="0" smtClean="0">
                <a:latin typeface="+mn-lt"/>
              </a:rPr>
              <a:t>Apply clean bandage after dialysis termination</a:t>
            </a:r>
            <a:endParaRPr lang="en-US" dirty="0">
              <a:latin typeface="+mn-lt"/>
            </a:endParaRPr>
          </a:p>
        </p:txBody>
      </p:sp>
      <p:pic>
        <p:nvPicPr>
          <p:cNvPr id="5" name="Picture 4" descr="alt=&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4572000"/>
            <a:ext cx="2599266" cy="1462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20</a:t>
            </a:fld>
            <a:endParaRPr lang="en-US" dirty="0"/>
          </a:p>
        </p:txBody>
      </p:sp>
    </p:spTree>
    <p:extLst>
      <p:ext uri="{BB962C8B-B14F-4D97-AF65-F5344CB8AC3E}">
        <p14:creationId xmlns:p14="http://schemas.microsoft.com/office/powerpoint/2010/main" val="2639694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95400"/>
            <a:ext cx="6629400" cy="785155"/>
          </a:xfrm>
        </p:spPr>
        <p:txBody>
          <a:bodyPr>
            <a:normAutofit fontScale="90000"/>
          </a:bodyPr>
          <a:lstStyle/>
          <a:p>
            <a:r>
              <a:rPr lang="en-US" dirty="0" smtClean="0"/>
              <a:t>AV Fistula or Graft </a:t>
            </a:r>
            <a:br>
              <a:rPr lang="en-US" dirty="0" smtClean="0"/>
            </a:br>
            <a:r>
              <a:rPr lang="en-US" dirty="0" smtClean="0"/>
              <a:t>Initiation Poll</a:t>
            </a:r>
            <a:endParaRPr lang="en-US" dirty="0"/>
          </a:p>
        </p:txBody>
      </p:sp>
      <p:sp>
        <p:nvSpPr>
          <p:cNvPr id="5" name="Text Placeholder 4"/>
          <p:cNvSpPr>
            <a:spLocks noGrp="1"/>
          </p:cNvSpPr>
          <p:nvPr>
            <p:ph type="body" sz="quarter" idx="10"/>
          </p:nvPr>
        </p:nvSpPr>
        <p:spPr>
          <a:xfrm>
            <a:off x="152400" y="2362200"/>
            <a:ext cx="4038600" cy="3595688"/>
          </a:xfrm>
        </p:spPr>
        <p:txBody>
          <a:bodyPr/>
          <a:lstStyle/>
          <a:p>
            <a:pPr marL="0" indent="0">
              <a:buNone/>
            </a:pPr>
            <a:r>
              <a:rPr lang="en-US" sz="2800" b="1" dirty="0" smtClean="0">
                <a:solidFill>
                  <a:schemeClr val="accent5">
                    <a:lumMod val="75000"/>
                  </a:schemeClr>
                </a:solidFill>
                <a:latin typeface="+mj-lt"/>
              </a:rPr>
              <a:t>How Often </a:t>
            </a:r>
            <a:r>
              <a:rPr lang="en-US" sz="2800" b="1" dirty="0">
                <a:solidFill>
                  <a:schemeClr val="accent5">
                    <a:lumMod val="75000"/>
                  </a:schemeClr>
                </a:solidFill>
                <a:latin typeface="+mj-lt"/>
              </a:rPr>
              <a:t>D</a:t>
            </a:r>
            <a:r>
              <a:rPr lang="en-US" sz="2800" b="1" dirty="0" smtClean="0">
                <a:solidFill>
                  <a:schemeClr val="accent5">
                    <a:lumMod val="75000"/>
                  </a:schemeClr>
                </a:solidFill>
                <a:latin typeface="+mj-lt"/>
              </a:rPr>
              <a:t>o You </a:t>
            </a:r>
            <a:r>
              <a:rPr lang="en-US" sz="2800" b="1" dirty="0">
                <a:solidFill>
                  <a:schemeClr val="accent5">
                    <a:lumMod val="75000"/>
                  </a:schemeClr>
                </a:solidFill>
                <a:latin typeface="+mj-lt"/>
              </a:rPr>
              <a:t>T</a:t>
            </a:r>
            <a:r>
              <a:rPr lang="en-US" sz="2800" b="1" dirty="0" smtClean="0">
                <a:solidFill>
                  <a:schemeClr val="accent5">
                    <a:lumMod val="75000"/>
                  </a:schemeClr>
                </a:solidFill>
                <a:latin typeface="+mj-lt"/>
              </a:rPr>
              <a:t>hink </a:t>
            </a:r>
            <a:r>
              <a:rPr lang="en-US" sz="2800" b="1" u="sng" dirty="0">
                <a:solidFill>
                  <a:schemeClr val="accent5">
                    <a:lumMod val="75000"/>
                  </a:schemeClr>
                </a:solidFill>
                <a:latin typeface="+mj-lt"/>
              </a:rPr>
              <a:t>A</a:t>
            </a:r>
            <a:r>
              <a:rPr lang="en-US" sz="2800" b="1" u="sng" dirty="0" smtClean="0">
                <a:solidFill>
                  <a:schemeClr val="accent5">
                    <a:lumMod val="75000"/>
                  </a:schemeClr>
                </a:solidFill>
                <a:latin typeface="+mj-lt"/>
              </a:rPr>
              <a:t>ll</a:t>
            </a:r>
            <a:r>
              <a:rPr lang="en-US" sz="2800" b="1" dirty="0" smtClean="0">
                <a:solidFill>
                  <a:schemeClr val="accent5">
                    <a:lumMod val="75000"/>
                  </a:schemeClr>
                </a:solidFill>
                <a:latin typeface="+mj-lt"/>
              </a:rPr>
              <a:t> of These </a:t>
            </a:r>
            <a:r>
              <a:rPr lang="en-US" sz="2800" b="1" dirty="0">
                <a:solidFill>
                  <a:schemeClr val="accent5">
                    <a:lumMod val="75000"/>
                  </a:schemeClr>
                </a:solidFill>
                <a:latin typeface="+mj-lt"/>
              </a:rPr>
              <a:t>S</a:t>
            </a:r>
            <a:r>
              <a:rPr lang="en-US" sz="2800" b="1" dirty="0" smtClean="0">
                <a:solidFill>
                  <a:schemeClr val="accent5">
                    <a:lumMod val="75000"/>
                  </a:schemeClr>
                </a:solidFill>
                <a:latin typeface="+mj-lt"/>
              </a:rPr>
              <a:t>teps Are Performed at Your </a:t>
            </a:r>
            <a:r>
              <a:rPr lang="en-US" sz="2800" b="1" dirty="0">
                <a:solidFill>
                  <a:schemeClr val="accent5">
                    <a:lumMod val="75000"/>
                  </a:schemeClr>
                </a:solidFill>
                <a:latin typeface="+mj-lt"/>
              </a:rPr>
              <a:t>F</a:t>
            </a:r>
            <a:r>
              <a:rPr lang="en-US" sz="2800" b="1" dirty="0" smtClean="0">
                <a:solidFill>
                  <a:schemeClr val="accent5">
                    <a:lumMod val="75000"/>
                  </a:schemeClr>
                </a:solidFill>
                <a:latin typeface="+mj-lt"/>
              </a:rPr>
              <a:t>acility?</a:t>
            </a:r>
            <a:endParaRPr lang="en-US" sz="2800" b="1" dirty="0">
              <a:solidFill>
                <a:schemeClr val="accent5">
                  <a:lumMod val="75000"/>
                </a:schemeClr>
              </a:solidFill>
              <a:latin typeface="+mj-lt"/>
            </a:endParaRPr>
          </a:p>
        </p:txBody>
      </p:sp>
      <p:sp>
        <p:nvSpPr>
          <p:cNvPr id="2" name="Slide Number Placeholder 1"/>
          <p:cNvSpPr>
            <a:spLocks noGrp="1"/>
          </p:cNvSpPr>
          <p:nvPr>
            <p:ph type="sldNum" sz="quarter" idx="12"/>
          </p:nvPr>
        </p:nvSpPr>
        <p:spPr>
          <a:xfrm>
            <a:off x="8077200" y="6528816"/>
            <a:ext cx="1066800" cy="329184"/>
          </a:xfrm>
        </p:spPr>
        <p:txBody>
          <a:bodyPr/>
          <a:lstStyle/>
          <a:p>
            <a:pPr algn="ctr"/>
            <a:fld id="{C9C0A0FB-A731-4636-ABD1-E3AF0049C66C}" type="slidenum">
              <a:rPr lang="en-US" smtClean="0">
                <a:solidFill>
                  <a:schemeClr val="bg1"/>
                </a:solidFill>
              </a:rPr>
              <a:pPr algn="ctr"/>
              <a:t>21</a:t>
            </a:fld>
            <a:endParaRPr lang="en-US" dirty="0">
              <a:solidFill>
                <a:schemeClr val="bg1"/>
              </a:solidFill>
            </a:endParaRPr>
          </a:p>
        </p:txBody>
      </p:sp>
      <p:sp>
        <p:nvSpPr>
          <p:cNvPr id="6" name="TextBox 5"/>
          <p:cNvSpPr txBox="1"/>
          <p:nvPr/>
        </p:nvSpPr>
        <p:spPr>
          <a:xfrm>
            <a:off x="7260771" y="6565612"/>
            <a:ext cx="1295400" cy="292388"/>
          </a:xfrm>
          <a:prstGeom prst="rect">
            <a:avLst/>
          </a:prstGeom>
          <a:noFill/>
        </p:spPr>
        <p:txBody>
          <a:bodyPr wrap="square" rtlCol="0">
            <a:spAutoFit/>
          </a:bodyPr>
          <a:lstStyle/>
          <a:p>
            <a:r>
              <a:rPr lang="en-US" sz="1300" dirty="0" smtClean="0">
                <a:solidFill>
                  <a:schemeClr val="bg1"/>
                </a:solidFill>
              </a:rPr>
              <a:t>Clinical Care</a:t>
            </a:r>
            <a:endParaRPr lang="en-US" sz="1300" dirty="0">
              <a:solidFill>
                <a:schemeClr val="bg1"/>
              </a:solidFill>
            </a:endParaRPr>
          </a:p>
        </p:txBody>
      </p:sp>
      <p:pic>
        <p:nvPicPr>
          <p:cNvPr id="7" name="Content Placeholder 6" descr="Hand hygiene&#10;Assemble supplies for patient at dialysis chair (no common tray/cart at station)&#10;Wash skin over access site with soap and water or antibacterial scrub&#10;Exception: Patient washed own access site after entering facility as verified by auditor observation or interview&#10;Locate/palpate cannulation sites; sites not touched again after skin antisepsis without repeating skin antisepsis&#10;Hand hygiene&#10;Don clean gloves; if not already worn, don gown, impermeable mask, and eye protection or face shield&#10;Scrub skin over cannulation sites with antiseptic; allow antiseptic to dry before cannulating; do not touch sites after skin antisepsis without repeating skin antisepsis&#10;Insert cannulation needles; tape in place; initiate treatment; remove gloves&#10;Hand hygiene&#10;Note: This checklist is not intended for observation of buttonhole cannulation technique." title="Access of Arterial Venous Fistula of Graft for Initiation of Dialysis Procedural Checklist #1c"/>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4800600" y="931466"/>
            <a:ext cx="4114800" cy="5349241"/>
          </a:xfrm>
          <a:ln w="3175">
            <a:solidFill>
              <a:schemeClr val="tx1"/>
            </a:solidFill>
            <a:prstDash val="solid"/>
          </a:ln>
        </p:spPr>
      </p:pic>
    </p:spTree>
    <p:extLst>
      <p:ext uri="{BB962C8B-B14F-4D97-AF65-F5344CB8AC3E}">
        <p14:creationId xmlns:p14="http://schemas.microsoft.com/office/powerpoint/2010/main" val="3124651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785155"/>
          </a:xfrm>
        </p:spPr>
        <p:txBody>
          <a:bodyPr>
            <a:noAutofit/>
          </a:bodyPr>
          <a:lstStyle/>
          <a:p>
            <a:pPr algn="ctr"/>
            <a:r>
              <a:rPr lang="en-US" sz="3200" dirty="0" smtClean="0">
                <a:latin typeface="+mj-lt"/>
              </a:rPr>
              <a:t>Specific Interventions </a:t>
            </a:r>
            <a:r>
              <a:rPr lang="en-US" dirty="0">
                <a:latin typeface="+mj-lt"/>
              </a:rPr>
              <a:t>M</a:t>
            </a:r>
            <a:r>
              <a:rPr lang="en-US" sz="3200" dirty="0" smtClean="0">
                <a:latin typeface="+mj-lt"/>
              </a:rPr>
              <a:t>ay Help</a:t>
            </a:r>
            <a:endParaRPr lang="en-US" sz="3200" dirty="0">
              <a:latin typeface="+mj-lt"/>
            </a:endParaRPr>
          </a:p>
        </p:txBody>
      </p:sp>
      <p:sp>
        <p:nvSpPr>
          <p:cNvPr id="3" name="Content Placeholder 2"/>
          <p:cNvSpPr>
            <a:spLocks noGrp="1"/>
          </p:cNvSpPr>
          <p:nvPr>
            <p:ph type="body" sz="quarter" idx="10"/>
          </p:nvPr>
        </p:nvSpPr>
        <p:spPr>
          <a:xfrm>
            <a:off x="152400" y="1981200"/>
            <a:ext cx="8839200" cy="3748088"/>
          </a:xfrm>
        </p:spPr>
        <p:txBody>
          <a:bodyPr>
            <a:normAutofit/>
          </a:bodyPr>
          <a:lstStyle/>
          <a:p>
            <a:r>
              <a:rPr lang="en-US" sz="2000" dirty="0" smtClean="0">
                <a:latin typeface="+mn-lt"/>
              </a:rPr>
              <a:t>Offer educational sessions on creating </a:t>
            </a:r>
            <a:r>
              <a:rPr lang="en-US" dirty="0" smtClean="0">
                <a:latin typeface="+mn-lt"/>
              </a:rPr>
              <a:t>clean</a:t>
            </a:r>
            <a:r>
              <a:rPr lang="en-US" sz="2000" dirty="0" smtClean="0">
                <a:latin typeface="+mn-lt"/>
              </a:rPr>
              <a:t> and aseptic fields and how to maintain them</a:t>
            </a:r>
          </a:p>
          <a:p>
            <a:r>
              <a:rPr lang="en-US" dirty="0" smtClean="0">
                <a:latin typeface="+mn-lt"/>
              </a:rPr>
              <a:t>Watch supplemental videos with staff</a:t>
            </a:r>
            <a:endParaRPr lang="en-US" sz="2000" dirty="0" smtClean="0">
              <a:latin typeface="+mn-lt"/>
            </a:endParaRPr>
          </a:p>
          <a:p>
            <a:r>
              <a:rPr lang="en-US" dirty="0">
                <a:latin typeface="+mn-lt"/>
              </a:rPr>
              <a:t>Teach staff proper techniques to cleanse access </a:t>
            </a:r>
            <a:r>
              <a:rPr lang="en-US" dirty="0" smtClean="0">
                <a:latin typeface="+mn-lt"/>
              </a:rPr>
              <a:t>sites</a:t>
            </a:r>
          </a:p>
          <a:p>
            <a:pPr lvl="1"/>
            <a:r>
              <a:rPr lang="en-US" dirty="0" smtClean="0">
                <a:latin typeface="+mn-lt"/>
              </a:rPr>
              <a:t>“</a:t>
            </a:r>
            <a:r>
              <a:rPr lang="en-US" dirty="0">
                <a:latin typeface="+mn-lt"/>
              </a:rPr>
              <a:t>Scrub </a:t>
            </a:r>
            <a:r>
              <a:rPr lang="en-US" dirty="0" smtClean="0">
                <a:latin typeface="+mn-lt"/>
              </a:rPr>
              <a:t>the Hub” technique for CVCs</a:t>
            </a:r>
          </a:p>
          <a:p>
            <a:pPr lvl="1"/>
            <a:r>
              <a:rPr lang="en-US" sz="2000" dirty="0" smtClean="0">
                <a:latin typeface="+mn-lt"/>
              </a:rPr>
              <a:t>Cleansing of skin over AV fistulas and grafts</a:t>
            </a:r>
          </a:p>
          <a:p>
            <a:r>
              <a:rPr lang="en-US" sz="2000" dirty="0" smtClean="0">
                <a:latin typeface="+mn-lt"/>
              </a:rPr>
              <a:t>Use checklists to ensure all steps are being followed</a:t>
            </a:r>
          </a:p>
          <a:p>
            <a:r>
              <a:rPr lang="en-US" dirty="0" smtClean="0">
                <a:latin typeface="+mn-lt"/>
              </a:rPr>
              <a:t>Audit your facility to determine areas for improvement</a:t>
            </a:r>
            <a:endParaRPr lang="en-US" sz="2000" dirty="0">
              <a:latin typeface="+mn-lt"/>
            </a:endParaRPr>
          </a:p>
        </p:txBody>
      </p:sp>
      <p:pic>
        <p:nvPicPr>
          <p:cNvPr id="5" name="Picture 4" descr="Closeup photo of woman's hand going down checkl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19" y="4953000"/>
            <a:ext cx="2590801" cy="1328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22</a:t>
            </a:fld>
            <a:endParaRPr lang="en-US" dirty="0"/>
          </a:p>
        </p:txBody>
      </p:sp>
    </p:spTree>
    <p:extLst>
      <p:ext uri="{BB962C8B-B14F-4D97-AF65-F5344CB8AC3E}">
        <p14:creationId xmlns:p14="http://schemas.microsoft.com/office/powerpoint/2010/main" val="2116984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        CHA</a:t>
            </a: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R</a:t>
            </a:r>
            <a:r>
              <a:rPr lang="en-US" dirty="0" smtClean="0">
                <a:latin typeface="+mj-lt"/>
              </a:rPr>
              <a:t>GE</a:t>
            </a:r>
            <a:r>
              <a:rPr lang="en-US" dirty="0">
                <a:latin typeface="+mj-lt"/>
              </a:rPr>
              <a:t>! — </a:t>
            </a:r>
            <a:r>
              <a:rPr lang="en-US" dirty="0" smtClean="0">
                <a:latin typeface="+mj-lt"/>
              </a:rPr>
              <a:t>Reduce and </a:t>
            </a:r>
            <a:br>
              <a:rPr lang="en-US" dirty="0" smtClean="0">
                <a:latin typeface="+mj-lt"/>
              </a:rPr>
            </a:br>
            <a:r>
              <a:rPr lang="en-US" dirty="0" smtClean="0">
                <a:latin typeface="+mj-lt"/>
              </a:rPr>
              <a:t>      Remove </a:t>
            </a:r>
            <a:r>
              <a:rPr lang="en-US" dirty="0">
                <a:latin typeface="+mj-lt"/>
              </a:rPr>
              <a:t>C</a:t>
            </a:r>
            <a:r>
              <a:rPr lang="en-US" dirty="0" smtClean="0">
                <a:latin typeface="+mj-lt"/>
              </a:rPr>
              <a:t>atheters</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Reduce and remove hemodialysis catheters to increase usage of the hemodialysis gold standard: fistulas</a:t>
            </a:r>
          </a:p>
          <a:p>
            <a:r>
              <a:rPr lang="en-US" dirty="0" smtClean="0">
                <a:latin typeface="+mn-lt"/>
              </a:rPr>
              <a:t>Compared with hemodialysis patients </a:t>
            </a:r>
            <a:r>
              <a:rPr lang="en-US" dirty="0">
                <a:latin typeface="+mn-lt"/>
              </a:rPr>
              <a:t>with </a:t>
            </a:r>
            <a:r>
              <a:rPr lang="en-US" dirty="0" smtClean="0">
                <a:latin typeface="+mn-lt"/>
              </a:rPr>
              <a:t>fistulas, hemodialysis patients with catheters are</a:t>
            </a:r>
            <a:r>
              <a:rPr lang="en-US" dirty="0" smtClean="0"/>
              <a:t>—</a:t>
            </a:r>
            <a:endParaRPr lang="en-US" dirty="0" smtClean="0">
              <a:latin typeface="+mn-lt"/>
            </a:endParaRPr>
          </a:p>
          <a:p>
            <a:pPr lvl="1"/>
            <a:r>
              <a:rPr lang="en-US" dirty="0" smtClean="0">
                <a:latin typeface="+mn-lt"/>
              </a:rPr>
              <a:t>15 times as likely to get infections</a:t>
            </a:r>
            <a:r>
              <a:rPr lang="en-US" baseline="30000" dirty="0" smtClean="0">
                <a:latin typeface="+mn-lt"/>
              </a:rPr>
              <a:t>8</a:t>
            </a:r>
            <a:endParaRPr lang="en-US" dirty="0" smtClean="0">
              <a:latin typeface="+mn-lt"/>
            </a:endParaRPr>
          </a:p>
          <a:p>
            <a:pPr lvl="1"/>
            <a:r>
              <a:rPr lang="en-US" dirty="0" smtClean="0">
                <a:latin typeface="+mn-lt"/>
              </a:rPr>
              <a:t>More likely to be hospitalized</a:t>
            </a:r>
            <a:r>
              <a:rPr lang="en-US" baseline="30000" dirty="0" smtClean="0">
                <a:latin typeface="+mn-lt"/>
              </a:rPr>
              <a:t>8</a:t>
            </a:r>
          </a:p>
          <a:p>
            <a:pPr lvl="1"/>
            <a:r>
              <a:rPr lang="en-US" dirty="0" smtClean="0">
                <a:latin typeface="+mn-lt"/>
              </a:rPr>
              <a:t>Twice as likely to die</a:t>
            </a:r>
            <a:r>
              <a:rPr lang="en-US" baseline="30000" dirty="0" smtClean="0">
                <a:latin typeface="+mn-lt"/>
              </a:rPr>
              <a:t>7</a:t>
            </a:r>
          </a:p>
          <a:p>
            <a:pPr lvl="1"/>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23</a:t>
            </a:fld>
            <a:endParaRPr lang="en-US" dirty="0"/>
          </a:p>
        </p:txBody>
      </p:sp>
    </p:spTree>
    <p:extLst>
      <p:ext uri="{BB962C8B-B14F-4D97-AF65-F5344CB8AC3E}">
        <p14:creationId xmlns:p14="http://schemas.microsoft.com/office/powerpoint/2010/main" val="3933318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mj-lt"/>
              </a:rPr>
              <a:t/>
            </a:r>
            <a:br>
              <a:rPr lang="en-US" dirty="0" smtClean="0">
                <a:latin typeface="+mj-lt"/>
              </a:rPr>
            </a:br>
            <a:r>
              <a:rPr lang="en-US" dirty="0" smtClean="0">
                <a:latin typeface="+mj-lt"/>
              </a:rPr>
              <a:t>Poll: Do You </a:t>
            </a:r>
            <a:r>
              <a:rPr lang="en-US" dirty="0">
                <a:latin typeface="+mj-lt"/>
              </a:rPr>
              <a:t>K</a:t>
            </a:r>
            <a:r>
              <a:rPr lang="en-US" dirty="0" smtClean="0">
                <a:latin typeface="+mj-lt"/>
              </a:rPr>
              <a:t>now the Percentage of Patients With Catheters in Your </a:t>
            </a:r>
            <a:r>
              <a:rPr lang="en-US" dirty="0">
                <a:latin typeface="+mj-lt"/>
              </a:rPr>
              <a:t>F</a:t>
            </a:r>
            <a:r>
              <a:rPr lang="en-US" dirty="0" smtClean="0">
                <a:latin typeface="+mj-lt"/>
              </a:rPr>
              <a:t>acility?</a:t>
            </a:r>
            <a:endParaRPr lang="en-US" dirty="0">
              <a:latin typeface="+mj-lt"/>
            </a:endParaRPr>
          </a:p>
        </p:txBody>
      </p:sp>
      <p:sp>
        <p:nvSpPr>
          <p:cNvPr id="3" name="Text Placeholder 2"/>
          <p:cNvSpPr>
            <a:spLocks noGrp="1"/>
          </p:cNvSpPr>
          <p:nvPr>
            <p:ph type="body" sz="quarter" idx="10"/>
          </p:nvPr>
        </p:nvSpPr>
        <p:spPr>
          <a:xfrm>
            <a:off x="762000" y="2667000"/>
            <a:ext cx="7713662" cy="3748088"/>
          </a:xfrm>
        </p:spPr>
        <p:txBody>
          <a:bodyPr/>
          <a:lstStyle/>
          <a:p>
            <a:r>
              <a:rPr lang="en-US" dirty="0" smtClean="0">
                <a:latin typeface="+mn-lt"/>
              </a:rPr>
              <a:t>Yes</a:t>
            </a:r>
          </a:p>
          <a:p>
            <a:r>
              <a:rPr lang="en-US" dirty="0" smtClean="0">
                <a:latin typeface="+mn-lt"/>
              </a:rPr>
              <a:t>No</a:t>
            </a:r>
          </a:p>
          <a:p>
            <a:endParaRPr lang="en-US" dirty="0" smtClean="0">
              <a:latin typeface="+mn-lt"/>
            </a:endParaRPr>
          </a:p>
          <a:p>
            <a:pPr marL="0" indent="0">
              <a:buNone/>
            </a:pPr>
            <a:r>
              <a:rPr lang="en-US" dirty="0" smtClean="0">
                <a:latin typeface="+mn-lt"/>
              </a:rPr>
              <a:t>The Centers </a:t>
            </a:r>
            <a:r>
              <a:rPr lang="en-US" dirty="0">
                <a:latin typeface="+mn-lt"/>
              </a:rPr>
              <a:t>for Medicare and Medicaid </a:t>
            </a:r>
            <a:r>
              <a:rPr lang="en-US" dirty="0" smtClean="0">
                <a:latin typeface="+mn-lt"/>
              </a:rPr>
              <a:t>Services (CMS) guideline states at least 68 percent of patients should have fistulas. </a:t>
            </a:r>
            <a:r>
              <a:rPr lang="en-US" dirty="0">
                <a:latin typeface="+mn-lt"/>
              </a:rPr>
              <a:t>The National Kidney </a:t>
            </a:r>
            <a:r>
              <a:rPr lang="en-US" dirty="0" smtClean="0">
                <a:latin typeface="+mn-lt"/>
              </a:rPr>
              <a:t>Foundation aims for no more than 10 percent of patients with catheters.</a:t>
            </a:r>
            <a:endParaRPr lang="en-US" dirty="0">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24</a:t>
            </a:fld>
            <a:endParaRPr lang="en-US" dirty="0"/>
          </a:p>
        </p:txBody>
      </p:sp>
    </p:spTree>
    <p:extLst>
      <p:ext uri="{BB962C8B-B14F-4D97-AF65-F5344CB8AC3E}">
        <p14:creationId xmlns:p14="http://schemas.microsoft.com/office/powerpoint/2010/main" val="3074192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smtClean="0">
                <a:latin typeface="+mj-lt"/>
              </a:rPr>
              <a:t>Barriers to Using Lowest </a:t>
            </a:r>
            <a:r>
              <a:rPr lang="en-US" sz="3000" dirty="0">
                <a:latin typeface="+mj-lt"/>
              </a:rPr>
              <a:t>R</a:t>
            </a:r>
            <a:r>
              <a:rPr lang="en-US" sz="3000" dirty="0" smtClean="0">
                <a:latin typeface="+mj-lt"/>
              </a:rPr>
              <a:t>isk </a:t>
            </a:r>
            <a:r>
              <a:rPr lang="en-US" sz="3000" dirty="0">
                <a:latin typeface="+mj-lt"/>
              </a:rPr>
              <a:t>Access (i.e., </a:t>
            </a:r>
            <a:r>
              <a:rPr lang="en-US" sz="3000" dirty="0" smtClean="0">
                <a:latin typeface="+mj-lt"/>
              </a:rPr>
              <a:t>Fistulas)</a:t>
            </a:r>
            <a:endParaRPr lang="en-US" sz="3000"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No dedicated vascular access (VA) surgeon for the facility</a:t>
            </a:r>
          </a:p>
          <a:p>
            <a:r>
              <a:rPr lang="en-US" dirty="0" smtClean="0">
                <a:latin typeface="+mn-lt"/>
              </a:rPr>
              <a:t>Competition for VA surgeon resources</a:t>
            </a:r>
          </a:p>
          <a:p>
            <a:r>
              <a:rPr lang="en-US" dirty="0" smtClean="0">
                <a:latin typeface="+mn-lt"/>
              </a:rPr>
              <a:t>Training of VA surgeons regarding catheter risks and creating fistulas in complex patients</a:t>
            </a:r>
          </a:p>
          <a:p>
            <a:r>
              <a:rPr lang="en-US" dirty="0" smtClean="0">
                <a:latin typeface="+mn-lt"/>
              </a:rPr>
              <a:t>Case mix and severity; fistulas are not options for all patients</a:t>
            </a:r>
          </a:p>
          <a:p>
            <a:r>
              <a:rPr lang="en-US" dirty="0" smtClean="0">
                <a:latin typeface="+mn-lt"/>
              </a:rPr>
              <a:t>Suboptimal pre</a:t>
            </a:r>
            <a:r>
              <a:rPr lang="en-US" dirty="0" smtClean="0"/>
              <a:t>–</a:t>
            </a:r>
            <a:r>
              <a:rPr lang="en-US" dirty="0" smtClean="0">
                <a:latin typeface="+mn-lt"/>
              </a:rPr>
              <a:t>kidney disease care</a:t>
            </a:r>
          </a:p>
          <a:p>
            <a:r>
              <a:rPr lang="en-US" dirty="0" smtClean="0">
                <a:latin typeface="+mn-lt"/>
              </a:rPr>
              <a:t>Patient or facility staff preference</a:t>
            </a:r>
          </a:p>
          <a:p>
            <a:r>
              <a:rPr lang="en-US" dirty="0" smtClean="0">
                <a:latin typeface="+mn-lt"/>
              </a:rPr>
              <a:t>Lack of knowledge regarding implications of choice</a:t>
            </a:r>
          </a:p>
          <a:p>
            <a:r>
              <a:rPr lang="en-US" dirty="0" smtClean="0">
                <a:latin typeface="+mn-lt"/>
              </a:rPr>
              <a:t>Lack of support of fistula </a:t>
            </a:r>
            <a:r>
              <a:rPr lang="en-US" dirty="0">
                <a:latin typeface="+mn-lt"/>
              </a:rPr>
              <a:t>f</a:t>
            </a:r>
            <a:r>
              <a:rPr lang="en-US" dirty="0" smtClean="0">
                <a:latin typeface="+mn-lt"/>
              </a:rPr>
              <a:t>irst by team members</a:t>
            </a:r>
            <a:r>
              <a:rPr lang="en-US" baseline="30000" dirty="0" smtClean="0">
                <a:latin typeface="+mn-lt"/>
              </a:rPr>
              <a:t>8</a:t>
            </a:r>
            <a:endParaRPr lang="en-US" dirty="0">
              <a:latin typeface="+mn-lt"/>
            </a:endParaRPr>
          </a:p>
        </p:txBody>
      </p:sp>
      <p:sp>
        <p:nvSpPr>
          <p:cNvPr id="4" name="Slide Number Placeholder 3" descr="25"/>
          <p:cNvSpPr>
            <a:spLocks noGrp="1"/>
          </p:cNvSpPr>
          <p:nvPr>
            <p:ph type="sldNum" sz="quarter" idx="12"/>
          </p:nvPr>
        </p:nvSpPr>
        <p:spPr/>
        <p:txBody>
          <a:bodyPr/>
          <a:lstStyle/>
          <a:p>
            <a:fld id="{C9C0A0FB-A731-4636-ABD1-E3AF0049C66C}" type="slidenum">
              <a:rPr lang="en-US" smtClean="0"/>
              <a:pPr/>
              <a:t>25</a:t>
            </a:fld>
            <a:endParaRPr lang="en-US" dirty="0"/>
          </a:p>
        </p:txBody>
      </p:sp>
    </p:spTree>
    <p:extLst>
      <p:ext uri="{BB962C8B-B14F-4D97-AF65-F5344CB8AC3E}">
        <p14:creationId xmlns:p14="http://schemas.microsoft.com/office/powerpoint/2010/main" val="3163535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000" dirty="0" smtClean="0">
                <a:latin typeface="+mj-lt"/>
              </a:rPr>
              <a:t>   Barriers to Using </a:t>
            </a:r>
            <a:r>
              <a:rPr lang="en-US" sz="3000" dirty="0">
                <a:latin typeface="+mj-lt"/>
              </a:rPr>
              <a:t>L</a:t>
            </a:r>
            <a:r>
              <a:rPr lang="en-US" sz="3000" dirty="0" smtClean="0">
                <a:latin typeface="+mj-lt"/>
              </a:rPr>
              <a:t>owest </a:t>
            </a:r>
            <a:r>
              <a:rPr lang="en-US" sz="3000" dirty="0">
                <a:latin typeface="+mj-lt"/>
              </a:rPr>
              <a:t>R</a:t>
            </a:r>
            <a:r>
              <a:rPr lang="en-US" sz="3000" dirty="0" smtClean="0">
                <a:latin typeface="+mj-lt"/>
              </a:rPr>
              <a:t>isk Access: Areas </a:t>
            </a:r>
            <a:r>
              <a:rPr lang="en-US" sz="3000" dirty="0">
                <a:latin typeface="+mj-lt"/>
              </a:rPr>
              <a:t>Y</a:t>
            </a:r>
            <a:r>
              <a:rPr lang="en-US" sz="3000" dirty="0" smtClean="0">
                <a:latin typeface="+mj-lt"/>
              </a:rPr>
              <a:t>ou </a:t>
            </a:r>
            <a:r>
              <a:rPr lang="en-US" sz="3000" dirty="0">
                <a:latin typeface="+mj-lt"/>
              </a:rPr>
              <a:t>C</a:t>
            </a:r>
            <a:r>
              <a:rPr lang="en-US" sz="3000" dirty="0" smtClean="0">
                <a:latin typeface="+mj-lt"/>
              </a:rPr>
              <a:t>an </a:t>
            </a:r>
            <a:r>
              <a:rPr lang="en-US" sz="3000" dirty="0">
                <a:latin typeface="+mj-lt"/>
              </a:rPr>
              <a:t>I</a:t>
            </a:r>
            <a:r>
              <a:rPr lang="en-US" sz="3000" dirty="0" smtClean="0">
                <a:latin typeface="+mj-lt"/>
              </a:rPr>
              <a:t>mpact</a:t>
            </a:r>
            <a:endParaRPr lang="en-US" sz="3000"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Patient or facility staff preference</a:t>
            </a:r>
          </a:p>
          <a:p>
            <a:r>
              <a:rPr lang="en-US" dirty="0" smtClean="0">
                <a:latin typeface="+mn-lt"/>
              </a:rPr>
              <a:t>Lack of knowledge regarding implications of choice</a:t>
            </a:r>
            <a:endParaRPr lang="en-US" dirty="0">
              <a:latin typeface="+mn-lt"/>
            </a:endParaRPr>
          </a:p>
        </p:txBody>
      </p:sp>
      <p:sp>
        <p:nvSpPr>
          <p:cNvPr id="5" name="Slide Number Placeholder 3"/>
          <p:cNvSpPr>
            <a:spLocks noGrp="1"/>
          </p:cNvSpPr>
          <p:nvPr>
            <p:ph type="sldNum" sz="quarter" idx="12"/>
          </p:nvPr>
        </p:nvSpPr>
        <p:spPr/>
        <p:txBody>
          <a:bodyPr/>
          <a:lstStyle/>
          <a:p>
            <a:fld id="{C9C0A0FB-A731-4636-ABD1-E3AF0049C66C}" type="slidenum">
              <a:rPr lang="en-US" smtClean="0"/>
              <a:pPr/>
              <a:t>26</a:t>
            </a:fld>
            <a:endParaRPr lang="en-US" dirty="0"/>
          </a:p>
        </p:txBody>
      </p:sp>
      <p:pic>
        <p:nvPicPr>
          <p:cNvPr id="4" name="Picture 3" descr="Team member standing before a brick wall."/>
          <p:cNvPicPr>
            <a:picLocks noChangeAspect="1"/>
          </p:cNvPicPr>
          <p:nvPr/>
        </p:nvPicPr>
        <p:blipFill>
          <a:blip r:embed="rId3" cstate="print"/>
          <a:stretch>
            <a:fillRect/>
          </a:stretch>
        </p:blipFill>
        <p:spPr>
          <a:xfrm>
            <a:off x="1143000" y="3429000"/>
            <a:ext cx="6553200" cy="4914901"/>
          </a:xfrm>
          <a:prstGeom prst="rect">
            <a:avLst/>
          </a:prstGeom>
        </p:spPr>
      </p:pic>
    </p:spTree>
    <p:extLst>
      <p:ext uri="{BB962C8B-B14F-4D97-AF65-F5344CB8AC3E}">
        <p14:creationId xmlns:p14="http://schemas.microsoft.com/office/powerpoint/2010/main" val="1567470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8458200" cy="785155"/>
          </a:xfrm>
        </p:spPr>
        <p:txBody>
          <a:bodyPr>
            <a:noAutofit/>
          </a:bodyPr>
          <a:lstStyle/>
          <a:p>
            <a:pPr algn="ctr"/>
            <a:r>
              <a:rPr lang="en-US" dirty="0" smtClean="0">
                <a:latin typeface="+mj-lt"/>
              </a:rPr>
              <a:t>     Evaluate all </a:t>
            </a:r>
            <a:r>
              <a:rPr lang="en-US" dirty="0">
                <a:latin typeface="+mj-lt"/>
              </a:rPr>
              <a:t>C</a:t>
            </a:r>
            <a:r>
              <a:rPr lang="en-US" dirty="0" smtClean="0">
                <a:latin typeface="+mj-lt"/>
              </a:rPr>
              <a:t>atheter </a:t>
            </a:r>
            <a:r>
              <a:rPr lang="en-US" dirty="0">
                <a:latin typeface="+mj-lt"/>
              </a:rPr>
              <a:t>P</a:t>
            </a:r>
            <a:r>
              <a:rPr lang="en-US" dirty="0" smtClean="0">
                <a:latin typeface="+mj-lt"/>
              </a:rPr>
              <a:t>atients </a:t>
            </a:r>
            <a:r>
              <a:rPr lang="en-US" dirty="0">
                <a:latin typeface="+mj-lt"/>
              </a:rPr>
              <a:t>for </a:t>
            </a:r>
            <a:r>
              <a:rPr lang="en-US" dirty="0" smtClean="0">
                <a:latin typeface="+mj-lt"/>
              </a:rPr>
              <a:t>an AV Fistula</a:t>
            </a:r>
            <a:r>
              <a:rPr lang="en-US" dirty="0">
                <a:latin typeface="+mj-lt"/>
              </a:rPr>
              <a:t/>
            </a:r>
            <a:br>
              <a:rPr lang="en-US" dirty="0">
                <a:latin typeface="+mj-lt"/>
              </a:rPr>
            </a:b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Develop </a:t>
            </a:r>
            <a:r>
              <a:rPr lang="en-US" dirty="0">
                <a:latin typeface="+mn-lt"/>
              </a:rPr>
              <a:t>a </a:t>
            </a:r>
            <a:r>
              <a:rPr lang="en-US" dirty="0" smtClean="0">
                <a:latin typeface="+mn-lt"/>
              </a:rPr>
              <a:t>protocol </a:t>
            </a:r>
            <a:r>
              <a:rPr lang="en-US" dirty="0">
                <a:latin typeface="+mn-lt"/>
              </a:rPr>
              <a:t>for </a:t>
            </a:r>
            <a:r>
              <a:rPr lang="en-US" dirty="0" smtClean="0">
                <a:latin typeface="+mn-lt"/>
              </a:rPr>
              <a:t>catheter initiation </a:t>
            </a:r>
            <a:r>
              <a:rPr lang="en-US" dirty="0">
                <a:latin typeface="+mn-lt"/>
              </a:rPr>
              <a:t>and </a:t>
            </a:r>
            <a:r>
              <a:rPr lang="en-US" dirty="0" smtClean="0">
                <a:latin typeface="+mn-lt"/>
              </a:rPr>
              <a:t>removal</a:t>
            </a:r>
            <a:endParaRPr lang="en-US" dirty="0">
              <a:latin typeface="+mn-lt"/>
            </a:endParaRPr>
          </a:p>
          <a:p>
            <a:pPr lvl="1" indent="-342900"/>
            <a:r>
              <a:rPr lang="en-US" dirty="0">
                <a:latin typeface="+mn-lt"/>
              </a:rPr>
              <a:t>Patients with a </a:t>
            </a:r>
            <a:r>
              <a:rPr lang="en-US" dirty="0" smtClean="0">
                <a:latin typeface="+mn-lt"/>
              </a:rPr>
              <a:t>catheter should </a:t>
            </a:r>
            <a:r>
              <a:rPr lang="en-US" dirty="0">
                <a:latin typeface="+mn-lt"/>
              </a:rPr>
              <a:t>be reviewed and discussed by the vascular access team. </a:t>
            </a:r>
            <a:r>
              <a:rPr lang="en-US" dirty="0" smtClean="0">
                <a:latin typeface="+mn-lt"/>
              </a:rPr>
              <a:t>A </a:t>
            </a:r>
            <a:r>
              <a:rPr lang="en-US" dirty="0">
                <a:latin typeface="+mn-lt"/>
              </a:rPr>
              <a:t>documented plan for permanent vascular access evaluation and placement should be part of the patient's permanent medical record. </a:t>
            </a:r>
          </a:p>
          <a:p>
            <a:pPr marL="0" indent="0">
              <a:buNone/>
            </a:pPr>
            <a:r>
              <a:rPr lang="en-US" dirty="0">
                <a:latin typeface="+mn-lt"/>
              </a:rPr>
              <a:t> </a:t>
            </a:r>
          </a:p>
          <a:p>
            <a:r>
              <a:rPr lang="en-US" dirty="0">
                <a:latin typeface="+mn-lt"/>
              </a:rPr>
              <a:t>Track </a:t>
            </a:r>
            <a:r>
              <a:rPr lang="en-US" dirty="0" smtClean="0">
                <a:latin typeface="+mn-lt"/>
              </a:rPr>
              <a:t>all </a:t>
            </a:r>
            <a:r>
              <a:rPr lang="en-US" dirty="0">
                <a:latin typeface="+mn-lt"/>
              </a:rPr>
              <a:t>c</a:t>
            </a:r>
            <a:r>
              <a:rPr lang="en-US" dirty="0" smtClean="0">
                <a:latin typeface="+mn-lt"/>
              </a:rPr>
              <a:t>atheter </a:t>
            </a:r>
            <a:r>
              <a:rPr lang="en-US" dirty="0">
                <a:latin typeface="+mn-lt"/>
              </a:rPr>
              <a:t>p</a:t>
            </a:r>
            <a:r>
              <a:rPr lang="en-US" dirty="0" smtClean="0">
                <a:latin typeface="+mn-lt"/>
              </a:rPr>
              <a:t>atients </a:t>
            </a:r>
            <a:r>
              <a:rPr lang="en-US" dirty="0">
                <a:latin typeface="+mn-lt"/>
              </a:rPr>
              <a:t>for </a:t>
            </a:r>
            <a:r>
              <a:rPr lang="en-US" dirty="0" smtClean="0">
                <a:latin typeface="+mn-lt"/>
              </a:rPr>
              <a:t>early </a:t>
            </a:r>
            <a:r>
              <a:rPr lang="en-US" dirty="0">
                <a:latin typeface="+mn-lt"/>
              </a:rPr>
              <a:t>r</a:t>
            </a:r>
            <a:r>
              <a:rPr lang="en-US" dirty="0" smtClean="0">
                <a:latin typeface="+mn-lt"/>
              </a:rPr>
              <a:t>emoval </a:t>
            </a:r>
            <a:r>
              <a:rPr lang="en-US" dirty="0">
                <a:latin typeface="+mn-lt"/>
              </a:rPr>
              <a:t>of </a:t>
            </a:r>
            <a:r>
              <a:rPr lang="en-US" dirty="0" smtClean="0">
                <a:latin typeface="+mn-lt"/>
              </a:rPr>
              <a:t>catheters</a:t>
            </a:r>
            <a:endParaRPr lang="en-US" dirty="0">
              <a:latin typeface="+mn-lt"/>
            </a:endParaRPr>
          </a:p>
          <a:p>
            <a:pPr lvl="1"/>
            <a:r>
              <a:rPr lang="en-US" dirty="0">
                <a:latin typeface="+mn-lt"/>
              </a:rPr>
              <a:t>Develop and implement protocols to track all catheter patients for </a:t>
            </a:r>
            <a:r>
              <a:rPr lang="en-US" dirty="0" smtClean="0">
                <a:latin typeface="+mn-lt"/>
              </a:rPr>
              <a:t>opportunities for </a:t>
            </a:r>
            <a:r>
              <a:rPr lang="en-US" dirty="0">
                <a:latin typeface="+mn-lt"/>
              </a:rPr>
              <a:t>removal of catheters as soon as </a:t>
            </a:r>
            <a:r>
              <a:rPr lang="en-US" dirty="0" smtClean="0">
                <a:latin typeface="+mn-lt"/>
              </a:rPr>
              <a:t>possible.</a:t>
            </a:r>
            <a:r>
              <a:rPr lang="en-US" baseline="30000" dirty="0" smtClean="0">
                <a:latin typeface="+mn-lt"/>
              </a:rPr>
              <a:t>8</a:t>
            </a:r>
            <a:endParaRPr lang="en-US" dirty="0">
              <a:latin typeface="+mn-lt"/>
            </a:endParaRPr>
          </a:p>
          <a:p>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27</a:t>
            </a:fld>
            <a:endParaRPr lang="en-US" dirty="0"/>
          </a:p>
        </p:txBody>
      </p:sp>
    </p:spTree>
    <p:extLst>
      <p:ext uri="{BB962C8B-B14F-4D97-AF65-F5344CB8AC3E}">
        <p14:creationId xmlns:p14="http://schemas.microsoft.com/office/powerpoint/2010/main" val="4292179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mj-lt"/>
              </a:rPr>
              <a:t>Offer </a:t>
            </a:r>
            <a:r>
              <a:rPr lang="en-US" dirty="0">
                <a:latin typeface="+mj-lt"/>
              </a:rPr>
              <a:t>C</a:t>
            </a:r>
            <a:r>
              <a:rPr lang="en-US" dirty="0" smtClean="0">
                <a:latin typeface="+mj-lt"/>
              </a:rPr>
              <a:t>annulation </a:t>
            </a:r>
            <a:r>
              <a:rPr lang="en-US" dirty="0">
                <a:latin typeface="+mj-lt"/>
              </a:rPr>
              <a:t>T</a:t>
            </a:r>
            <a:r>
              <a:rPr lang="en-US" dirty="0" smtClean="0">
                <a:latin typeface="+mj-lt"/>
              </a:rPr>
              <a:t>raining for Staff</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Train all appropriate </a:t>
            </a:r>
            <a:r>
              <a:rPr lang="en-US" dirty="0">
                <a:latin typeface="+mn-lt"/>
              </a:rPr>
              <a:t>d</a:t>
            </a:r>
            <a:r>
              <a:rPr lang="en-US" dirty="0" smtClean="0">
                <a:latin typeface="+mn-lt"/>
              </a:rPr>
              <a:t>ialysis </a:t>
            </a:r>
            <a:r>
              <a:rPr lang="en-US" dirty="0">
                <a:latin typeface="+mn-lt"/>
              </a:rPr>
              <a:t>s</a:t>
            </a:r>
            <a:r>
              <a:rPr lang="en-US" dirty="0" smtClean="0">
                <a:latin typeface="+mn-lt"/>
              </a:rPr>
              <a:t>taff </a:t>
            </a:r>
            <a:r>
              <a:rPr lang="en-US" dirty="0">
                <a:latin typeface="+mn-lt"/>
              </a:rPr>
              <a:t>on </a:t>
            </a:r>
            <a:r>
              <a:rPr lang="en-US" dirty="0" smtClean="0">
                <a:latin typeface="+mn-lt"/>
              </a:rPr>
              <a:t>appropriate </a:t>
            </a:r>
            <a:r>
              <a:rPr lang="en-US" dirty="0" err="1" smtClean="0">
                <a:latin typeface="+mn-lt"/>
              </a:rPr>
              <a:t>cannulation</a:t>
            </a:r>
            <a:endParaRPr lang="en-US" dirty="0">
              <a:latin typeface="+mn-lt"/>
            </a:endParaRPr>
          </a:p>
          <a:p>
            <a:r>
              <a:rPr lang="en-US" dirty="0" smtClean="0">
                <a:latin typeface="+mn-lt"/>
              </a:rPr>
              <a:t>Use </a:t>
            </a:r>
            <a:r>
              <a:rPr lang="en-US" dirty="0">
                <a:latin typeface="+mn-lt"/>
              </a:rPr>
              <a:t>p</a:t>
            </a:r>
            <a:r>
              <a:rPr lang="en-US" dirty="0" smtClean="0">
                <a:latin typeface="+mn-lt"/>
              </a:rPr>
              <a:t>rotocols </a:t>
            </a:r>
            <a:r>
              <a:rPr lang="en-US" dirty="0">
                <a:latin typeface="+mn-lt"/>
              </a:rPr>
              <a:t>for </a:t>
            </a:r>
            <a:r>
              <a:rPr lang="en-US" dirty="0" smtClean="0">
                <a:latin typeface="+mn-lt"/>
              </a:rPr>
              <a:t>initial </a:t>
            </a:r>
            <a:r>
              <a:rPr lang="en-US" dirty="0">
                <a:latin typeface="+mn-lt"/>
              </a:rPr>
              <a:t>d</a:t>
            </a:r>
            <a:r>
              <a:rPr lang="en-US" dirty="0" smtClean="0">
                <a:latin typeface="+mn-lt"/>
              </a:rPr>
              <a:t>ialysis </a:t>
            </a:r>
            <a:r>
              <a:rPr lang="en-US" dirty="0">
                <a:latin typeface="+mn-lt"/>
              </a:rPr>
              <a:t>t</a:t>
            </a:r>
            <a:r>
              <a:rPr lang="en-US" dirty="0" smtClean="0">
                <a:latin typeface="+mn-lt"/>
              </a:rPr>
              <a:t>reatments </a:t>
            </a:r>
            <a:r>
              <a:rPr lang="en-US" dirty="0">
                <a:latin typeface="+mn-lt"/>
              </a:rPr>
              <a:t>with </a:t>
            </a:r>
            <a:r>
              <a:rPr lang="en-US" dirty="0" smtClean="0">
                <a:latin typeface="+mn-lt"/>
              </a:rPr>
              <a:t>new AV fistula patients</a:t>
            </a:r>
            <a:r>
              <a:rPr lang="en-US" baseline="30000" dirty="0" smtClean="0">
                <a:latin typeface="+mn-lt"/>
              </a:rPr>
              <a:t>8</a:t>
            </a:r>
            <a:endParaRPr lang="en-US" dirty="0">
              <a:latin typeface="+mn-lt"/>
            </a:endParaRPr>
          </a:p>
        </p:txBody>
      </p:sp>
      <p:sp>
        <p:nvSpPr>
          <p:cNvPr id="5" name="Slide Number Placeholder 3"/>
          <p:cNvSpPr>
            <a:spLocks noGrp="1"/>
          </p:cNvSpPr>
          <p:nvPr>
            <p:ph type="sldNum" sz="quarter" idx="12"/>
          </p:nvPr>
        </p:nvSpPr>
        <p:spPr/>
        <p:txBody>
          <a:bodyPr/>
          <a:lstStyle/>
          <a:p>
            <a:fld id="{C9C0A0FB-A731-4636-ABD1-E3AF0049C66C}" type="slidenum">
              <a:rPr lang="en-US" smtClean="0"/>
              <a:pPr/>
              <a:t>28</a:t>
            </a:fld>
            <a:endParaRPr lang="en-US" dirty="0"/>
          </a:p>
        </p:txBody>
      </p:sp>
      <p:pic>
        <p:nvPicPr>
          <p:cNvPr id="4" name="Picture 3" descr="A team conferring at a table.&#10;"/>
          <p:cNvPicPr>
            <a:picLocks noChangeAspect="1"/>
          </p:cNvPicPr>
          <p:nvPr/>
        </p:nvPicPr>
        <p:blipFill>
          <a:blip r:embed="rId3" cstate="print">
            <a:duotone>
              <a:schemeClr val="accent6">
                <a:shade val="45000"/>
                <a:satMod val="135000"/>
              </a:schemeClr>
              <a:prstClr val="white"/>
            </a:duotone>
          </a:blip>
          <a:stretch>
            <a:fillRect/>
          </a:stretch>
        </p:blipFill>
        <p:spPr>
          <a:xfrm>
            <a:off x="1066800" y="3200400"/>
            <a:ext cx="6502399" cy="4876800"/>
          </a:xfrm>
          <a:prstGeom prst="rect">
            <a:avLst/>
          </a:prstGeom>
        </p:spPr>
      </p:pic>
    </p:spTree>
    <p:extLst>
      <p:ext uri="{BB962C8B-B14F-4D97-AF65-F5344CB8AC3E}">
        <p14:creationId xmlns:p14="http://schemas.microsoft.com/office/powerpoint/2010/main" val="451677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Educate Staff</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Provide </a:t>
            </a:r>
            <a:r>
              <a:rPr lang="en-US" dirty="0">
                <a:latin typeface="+mn-lt"/>
              </a:rPr>
              <a:t>c</a:t>
            </a:r>
            <a:r>
              <a:rPr lang="en-US" dirty="0" smtClean="0">
                <a:latin typeface="+mn-lt"/>
              </a:rPr>
              <a:t>ontinuing </a:t>
            </a:r>
            <a:r>
              <a:rPr lang="en-US" dirty="0">
                <a:latin typeface="+mn-lt"/>
              </a:rPr>
              <a:t>e</a:t>
            </a:r>
            <a:r>
              <a:rPr lang="en-US" dirty="0" smtClean="0">
                <a:latin typeface="+mn-lt"/>
              </a:rPr>
              <a:t>ducation </a:t>
            </a:r>
            <a:r>
              <a:rPr lang="en-US" dirty="0">
                <a:latin typeface="+mn-lt"/>
              </a:rPr>
              <a:t>for all </a:t>
            </a:r>
            <a:r>
              <a:rPr lang="en-US" dirty="0" smtClean="0">
                <a:latin typeface="+mn-lt"/>
              </a:rPr>
              <a:t>caregivers</a:t>
            </a:r>
            <a:endParaRPr lang="en-US" dirty="0">
              <a:latin typeface="+mn-lt"/>
            </a:endParaRPr>
          </a:p>
          <a:p>
            <a:r>
              <a:rPr lang="en-US" dirty="0" smtClean="0">
                <a:latin typeface="+mn-lt"/>
              </a:rPr>
              <a:t>Develop </a:t>
            </a:r>
            <a:r>
              <a:rPr lang="en-US" dirty="0">
                <a:latin typeface="+mn-lt"/>
              </a:rPr>
              <a:t>r</a:t>
            </a:r>
            <a:r>
              <a:rPr lang="en-US" dirty="0" smtClean="0">
                <a:latin typeface="+mn-lt"/>
              </a:rPr>
              <a:t>outine in-servicing </a:t>
            </a:r>
            <a:r>
              <a:rPr lang="en-US" dirty="0">
                <a:latin typeface="+mn-lt"/>
              </a:rPr>
              <a:t>and </a:t>
            </a:r>
            <a:r>
              <a:rPr lang="en-US" dirty="0" smtClean="0">
                <a:latin typeface="+mn-lt"/>
              </a:rPr>
              <a:t>education </a:t>
            </a:r>
            <a:r>
              <a:rPr lang="en-US" dirty="0">
                <a:latin typeface="+mn-lt"/>
              </a:rPr>
              <a:t>p</a:t>
            </a:r>
            <a:r>
              <a:rPr lang="en-US" dirty="0" smtClean="0">
                <a:latin typeface="+mn-lt"/>
              </a:rPr>
              <a:t>rograms </a:t>
            </a:r>
            <a:r>
              <a:rPr lang="en-US" dirty="0">
                <a:latin typeface="+mn-lt"/>
              </a:rPr>
              <a:t>in </a:t>
            </a:r>
            <a:r>
              <a:rPr lang="en-US" dirty="0" smtClean="0">
                <a:latin typeface="+mn-lt"/>
              </a:rPr>
              <a:t>vascular </a:t>
            </a:r>
            <a:r>
              <a:rPr lang="en-US" dirty="0">
                <a:latin typeface="+mn-lt"/>
              </a:rPr>
              <a:t>a</a:t>
            </a:r>
            <a:r>
              <a:rPr lang="en-US" dirty="0" smtClean="0">
                <a:latin typeface="+mn-lt"/>
              </a:rPr>
              <a:t>ccess </a:t>
            </a:r>
            <a:r>
              <a:rPr lang="en-US" dirty="0">
                <a:latin typeface="+mn-lt"/>
              </a:rPr>
              <a:t>for </a:t>
            </a:r>
            <a:r>
              <a:rPr lang="en-US" dirty="0" smtClean="0">
                <a:latin typeface="+mn-lt"/>
              </a:rPr>
              <a:t>facility staff</a:t>
            </a:r>
            <a:r>
              <a:rPr lang="en-US" baseline="30000" dirty="0" smtClean="0">
                <a:latin typeface="+mn-lt"/>
              </a:rPr>
              <a:t>8</a:t>
            </a:r>
            <a:endParaRPr lang="en-US" dirty="0">
              <a:latin typeface="+mn-lt"/>
            </a:endParaRPr>
          </a:p>
          <a:p>
            <a:endParaRPr lang="en-US" dirty="0"/>
          </a:p>
        </p:txBody>
      </p:sp>
      <p:pic>
        <p:nvPicPr>
          <p:cNvPr id="5" name="Picture 4" descr="Graphic depicting a team huddling"/>
          <p:cNvPicPr>
            <a:picLocks noChangeAspect="1"/>
          </p:cNvPicPr>
          <p:nvPr/>
        </p:nvPicPr>
        <p:blipFill>
          <a:blip r:embed="rId3" cstate="print">
            <a:duotone>
              <a:schemeClr val="accent2">
                <a:shade val="45000"/>
                <a:satMod val="135000"/>
              </a:schemeClr>
              <a:prstClr val="white"/>
            </a:duotone>
          </a:blip>
          <a:stretch>
            <a:fillRect/>
          </a:stretch>
        </p:blipFill>
        <p:spPr>
          <a:xfrm>
            <a:off x="1589314" y="3657599"/>
            <a:ext cx="5334000" cy="4000501"/>
          </a:xfrm>
          <a:prstGeom prst="rect">
            <a:avLst/>
          </a:prstGeom>
        </p:spPr>
      </p:pic>
      <p:sp>
        <p:nvSpPr>
          <p:cNvPr id="8" name="TextBox 7"/>
          <p:cNvSpPr txBox="1"/>
          <p:nvPr/>
        </p:nvSpPr>
        <p:spPr>
          <a:xfrm>
            <a:off x="8382000" y="6565612"/>
            <a:ext cx="555171" cy="292388"/>
          </a:xfrm>
          <a:prstGeom prst="rect">
            <a:avLst/>
          </a:prstGeom>
          <a:noFill/>
        </p:spPr>
        <p:txBody>
          <a:bodyPr wrap="square" rtlCol="0">
            <a:spAutoFit/>
          </a:bodyPr>
          <a:lstStyle/>
          <a:p>
            <a:pPr algn="r"/>
            <a:r>
              <a:rPr lang="en-US" sz="1300" dirty="0" smtClean="0">
                <a:solidFill>
                  <a:schemeClr val="bg1"/>
                </a:solidFill>
              </a:rPr>
              <a:t>29</a:t>
            </a:r>
            <a:endParaRPr lang="en-US" sz="1300" dirty="0">
              <a:solidFill>
                <a:schemeClr val="bg1"/>
              </a:solidFill>
            </a:endParaRPr>
          </a:p>
        </p:txBody>
      </p:sp>
    </p:spTree>
    <p:extLst>
      <p:ext uri="{BB962C8B-B14F-4D97-AF65-F5344CB8AC3E}">
        <p14:creationId xmlns:p14="http://schemas.microsoft.com/office/powerpoint/2010/main" val="192523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mj-lt"/>
              </a:rPr>
              <a:t>Overview</a:t>
            </a:r>
            <a:endParaRPr lang="en-US" sz="3200" dirty="0">
              <a:latin typeface="+mj-lt"/>
            </a:endParaRPr>
          </a:p>
        </p:txBody>
      </p:sp>
      <p:sp>
        <p:nvSpPr>
          <p:cNvPr id="3" name="Content Placeholder 2"/>
          <p:cNvSpPr>
            <a:spLocks noGrp="1"/>
          </p:cNvSpPr>
          <p:nvPr>
            <p:ph type="body" sz="quarter" idx="10"/>
          </p:nvPr>
        </p:nvSpPr>
        <p:spPr/>
        <p:txBody>
          <a:bodyPr>
            <a:noAutofit/>
          </a:bodyPr>
          <a:lstStyle/>
          <a:p>
            <a:r>
              <a:rPr lang="en-US" dirty="0" smtClean="0">
                <a:solidFill>
                  <a:schemeClr val="tx1"/>
                </a:solidFill>
                <a:latin typeface="+mn-lt"/>
              </a:rPr>
              <a:t>Background</a:t>
            </a:r>
          </a:p>
          <a:p>
            <a:r>
              <a:rPr lang="en-US" sz="2000" dirty="0" smtClean="0">
                <a:solidFill>
                  <a:schemeClr val="tx1"/>
                </a:solidFill>
                <a:latin typeface="+mn-lt"/>
              </a:rPr>
              <a:t>Why does </a:t>
            </a:r>
            <a:r>
              <a:rPr lang="en-US" dirty="0">
                <a:solidFill>
                  <a:schemeClr val="tx1"/>
                </a:solidFill>
                <a:latin typeface="+mn-lt"/>
              </a:rPr>
              <a:t>i</a:t>
            </a:r>
            <a:r>
              <a:rPr lang="en-US" dirty="0" smtClean="0">
                <a:solidFill>
                  <a:schemeClr val="tx1"/>
                </a:solidFill>
                <a:latin typeface="+mn-lt"/>
              </a:rPr>
              <a:t>t </a:t>
            </a:r>
            <a:r>
              <a:rPr lang="en-US" dirty="0">
                <a:solidFill>
                  <a:schemeClr val="tx1"/>
                </a:solidFill>
                <a:latin typeface="+mn-lt"/>
              </a:rPr>
              <a:t>m</a:t>
            </a:r>
            <a:r>
              <a:rPr lang="en-US" dirty="0" smtClean="0">
                <a:solidFill>
                  <a:schemeClr val="tx1"/>
                </a:solidFill>
                <a:latin typeface="+mn-lt"/>
              </a:rPr>
              <a:t>atter?</a:t>
            </a:r>
          </a:p>
          <a:p>
            <a:r>
              <a:rPr lang="en-US" sz="2000" dirty="0" smtClean="0">
                <a:solidFill>
                  <a:schemeClr val="tx1"/>
                </a:solidFill>
                <a:latin typeface="+mn-lt"/>
              </a:rPr>
              <a:t>Taking CHARGE!</a:t>
            </a:r>
          </a:p>
          <a:p>
            <a:r>
              <a:rPr lang="en-US" dirty="0" smtClean="0">
                <a:solidFill>
                  <a:schemeClr val="tx1"/>
                </a:solidFill>
                <a:latin typeface="+mn-lt"/>
              </a:rPr>
              <a:t>Next steps</a:t>
            </a:r>
            <a:endParaRPr lang="en-US" sz="2000" dirty="0" smtClean="0">
              <a:solidFill>
                <a:schemeClr val="tx1"/>
              </a:solidFill>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3</a:t>
            </a:fld>
            <a:endParaRPr lang="en-US" dirty="0"/>
          </a:p>
        </p:txBody>
      </p:sp>
    </p:spTree>
    <p:extLst>
      <p:ext uri="{BB962C8B-B14F-4D97-AF65-F5344CB8AC3E}">
        <p14:creationId xmlns:p14="http://schemas.microsoft.com/office/powerpoint/2010/main" val="867360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Educate Patients</a:t>
            </a:r>
            <a:endParaRPr lang="en-US" dirty="0">
              <a:latin typeface="+mj-lt"/>
            </a:endParaRPr>
          </a:p>
        </p:txBody>
      </p:sp>
      <p:sp>
        <p:nvSpPr>
          <p:cNvPr id="3" name="Text Placeholder 2"/>
          <p:cNvSpPr>
            <a:spLocks noGrp="1"/>
          </p:cNvSpPr>
          <p:nvPr>
            <p:ph type="body" sz="quarter" idx="10"/>
          </p:nvPr>
        </p:nvSpPr>
        <p:spPr/>
        <p:txBody>
          <a:bodyPr/>
          <a:lstStyle/>
          <a:p>
            <a:pPr marL="0" indent="0">
              <a:buNone/>
            </a:pPr>
            <a:r>
              <a:rPr lang="en-US" dirty="0" smtClean="0">
                <a:latin typeface="+mn-lt"/>
              </a:rPr>
              <a:t>Facilities </a:t>
            </a:r>
            <a:r>
              <a:rPr lang="en-US" dirty="0">
                <a:latin typeface="+mn-lt"/>
              </a:rPr>
              <a:t>should educate patients </a:t>
            </a:r>
            <a:r>
              <a:rPr lang="en-US" dirty="0" smtClean="0">
                <a:latin typeface="+mn-lt"/>
              </a:rPr>
              <a:t>on</a:t>
            </a:r>
            <a:r>
              <a:rPr lang="en-US" dirty="0" smtClean="0"/>
              <a:t>—</a:t>
            </a:r>
            <a:endParaRPr lang="en-US" dirty="0" smtClean="0">
              <a:latin typeface="+mn-lt"/>
            </a:endParaRPr>
          </a:p>
          <a:p>
            <a:r>
              <a:rPr lang="en-US" dirty="0" smtClean="0">
                <a:latin typeface="+mn-lt"/>
              </a:rPr>
              <a:t>Practices </a:t>
            </a:r>
            <a:r>
              <a:rPr lang="en-US" dirty="0">
                <a:latin typeface="+mn-lt"/>
              </a:rPr>
              <a:t>that can improve the quality of their care and their </a:t>
            </a:r>
            <a:r>
              <a:rPr lang="en-US" dirty="0" smtClean="0">
                <a:latin typeface="+mn-lt"/>
              </a:rPr>
              <a:t>outcomes</a:t>
            </a:r>
          </a:p>
          <a:p>
            <a:r>
              <a:rPr lang="en-US" dirty="0" smtClean="0">
                <a:latin typeface="+mn-lt"/>
              </a:rPr>
              <a:t>Benefits of fistulas to encourage catheter patients to switch</a:t>
            </a:r>
            <a:r>
              <a:rPr lang="en-US" baseline="30000" dirty="0" smtClean="0">
                <a:latin typeface="+mn-lt"/>
              </a:rPr>
              <a:t>8</a:t>
            </a:r>
            <a:endParaRPr lang="en-US" dirty="0">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30</a:t>
            </a:fld>
            <a:endParaRPr lang="en-US" dirty="0"/>
          </a:p>
        </p:txBody>
      </p:sp>
    </p:spTree>
    <p:extLst>
      <p:ext uri="{BB962C8B-B14F-4D97-AF65-F5344CB8AC3E}">
        <p14:creationId xmlns:p14="http://schemas.microsoft.com/office/powerpoint/2010/main" val="3243515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CHAR</a:t>
            </a: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G</a:t>
            </a:r>
            <a:r>
              <a:rPr lang="en-US" dirty="0" smtClean="0">
                <a:latin typeface="+mj-lt"/>
              </a:rPr>
              <a:t>E</a:t>
            </a:r>
            <a:r>
              <a:rPr lang="en-US" dirty="0">
                <a:latin typeface="+mj-lt"/>
              </a:rPr>
              <a:t>! — </a:t>
            </a:r>
            <a:r>
              <a:rPr lang="en-US" dirty="0" smtClean="0">
                <a:latin typeface="+mj-lt"/>
              </a:rPr>
              <a:t>Great Connection and Disconnection</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Every time a patient’s bloodstream is accessed, a potential risk for infection exists</a:t>
            </a:r>
          </a:p>
          <a:p>
            <a:r>
              <a:rPr lang="en-US" dirty="0" smtClean="0">
                <a:latin typeface="+mn-lt"/>
              </a:rPr>
              <a:t>Great connection and disconnection technique can reduce this risk</a:t>
            </a:r>
            <a:endParaRPr lang="en-US" dirty="0">
              <a:latin typeface="+mn-lt"/>
            </a:endParaRPr>
          </a:p>
        </p:txBody>
      </p:sp>
      <p:sp>
        <p:nvSpPr>
          <p:cNvPr id="5" name="Slide Number Placeholder 3"/>
          <p:cNvSpPr>
            <a:spLocks noGrp="1"/>
          </p:cNvSpPr>
          <p:nvPr>
            <p:ph type="sldNum" sz="quarter" idx="12"/>
          </p:nvPr>
        </p:nvSpPr>
        <p:spPr/>
        <p:txBody>
          <a:bodyPr/>
          <a:lstStyle/>
          <a:p>
            <a:fld id="{C9C0A0FB-A731-4636-ABD1-E3AF0049C66C}" type="slidenum">
              <a:rPr lang="en-US" smtClean="0"/>
              <a:pPr/>
              <a:t>31</a:t>
            </a:fld>
            <a:endParaRPr lang="en-US" dirty="0"/>
          </a:p>
        </p:txBody>
      </p:sp>
      <p:pic>
        <p:nvPicPr>
          <p:cNvPr id="4" name="Picture 3" descr="A nurse cannulates a pati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976006"/>
            <a:ext cx="3657600" cy="2057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64134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               Proper Protocol </a:t>
            </a:r>
            <a:r>
              <a:rPr lang="en-US" dirty="0">
                <a:latin typeface="+mj-lt"/>
              </a:rPr>
              <a:t>for </a:t>
            </a:r>
            <a:r>
              <a:rPr lang="en-US" dirty="0" smtClean="0">
                <a:latin typeface="+mj-lt"/>
              </a:rPr>
              <a:t>Connection</a:t>
            </a:r>
            <a:r>
              <a:rPr lang="en-US" dirty="0">
                <a:latin typeface="+mj-lt"/>
              </a:rPr>
              <a:t> —</a:t>
            </a:r>
            <a:r>
              <a:rPr lang="en-US" dirty="0" smtClean="0">
                <a:latin typeface="+mj-lt"/>
              </a:rPr>
              <a:t>  Catheter</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Use proper hand hygiene</a:t>
            </a:r>
            <a:endParaRPr lang="en-US" dirty="0">
              <a:latin typeface="+mn-lt"/>
            </a:endParaRPr>
          </a:p>
          <a:p>
            <a:r>
              <a:rPr lang="en-US" dirty="0" smtClean="0">
                <a:latin typeface="+mn-lt"/>
              </a:rPr>
              <a:t>Assemble supplies at dialysis chair</a:t>
            </a:r>
          </a:p>
          <a:p>
            <a:r>
              <a:rPr lang="en-US" dirty="0" smtClean="0">
                <a:latin typeface="+mn-lt"/>
              </a:rPr>
              <a:t>Use appropriate personal protective equipment (PPE)</a:t>
            </a:r>
          </a:p>
          <a:p>
            <a:r>
              <a:rPr lang="en-US" dirty="0" smtClean="0">
                <a:latin typeface="+mn-lt"/>
              </a:rPr>
              <a:t>Place a clean field under ports </a:t>
            </a:r>
          </a:p>
          <a:p>
            <a:r>
              <a:rPr lang="en-US" dirty="0" smtClean="0">
                <a:latin typeface="+mn-lt"/>
              </a:rPr>
              <a:t>Scrub the hub</a:t>
            </a:r>
          </a:p>
          <a:p>
            <a:r>
              <a:rPr lang="en-US" dirty="0" smtClean="0">
                <a:latin typeface="+mn-lt"/>
              </a:rPr>
              <a:t>Connect </a:t>
            </a:r>
            <a:r>
              <a:rPr lang="en-US" dirty="0">
                <a:latin typeface="+mn-lt"/>
              </a:rPr>
              <a:t>sterile </a:t>
            </a:r>
            <a:r>
              <a:rPr lang="en-US" dirty="0" smtClean="0">
                <a:latin typeface="+mn-lt"/>
              </a:rPr>
              <a:t>syringes, one </a:t>
            </a:r>
            <a:r>
              <a:rPr lang="en-US" dirty="0">
                <a:latin typeface="+mn-lt"/>
              </a:rPr>
              <a:t>at a </a:t>
            </a:r>
            <a:r>
              <a:rPr lang="en-US" dirty="0" smtClean="0">
                <a:latin typeface="+mn-lt"/>
              </a:rPr>
              <a:t>time removing </a:t>
            </a:r>
            <a:r>
              <a:rPr lang="en-US" dirty="0">
                <a:latin typeface="+mn-lt"/>
              </a:rPr>
              <a:t>anticoagulant and </a:t>
            </a:r>
            <a:r>
              <a:rPr lang="en-US" dirty="0" smtClean="0">
                <a:latin typeface="+mn-lt"/>
              </a:rPr>
              <a:t>checking </a:t>
            </a:r>
            <a:r>
              <a:rPr lang="en-US" dirty="0">
                <a:latin typeface="+mn-lt"/>
              </a:rPr>
              <a:t>that blood aspirates into syringe before connecting blood </a:t>
            </a:r>
            <a:r>
              <a:rPr lang="en-US" dirty="0" smtClean="0">
                <a:latin typeface="+mn-lt"/>
              </a:rPr>
              <a:t>line</a:t>
            </a:r>
            <a:r>
              <a:rPr lang="en-US" baseline="30000" dirty="0" smtClean="0">
                <a:latin typeface="+mn-lt"/>
              </a:rPr>
              <a:t>9</a:t>
            </a:r>
            <a:endParaRPr lang="en-US" dirty="0" smtClean="0">
              <a:latin typeface="+mn-lt"/>
            </a:endParaRPr>
          </a:p>
          <a:p>
            <a:pPr marL="0" indent="0">
              <a:buNone/>
            </a:pPr>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32</a:t>
            </a:fld>
            <a:endParaRPr lang="en-US" dirty="0"/>
          </a:p>
        </p:txBody>
      </p:sp>
    </p:spTree>
    <p:extLst>
      <p:ext uri="{BB962C8B-B14F-4D97-AF65-F5344CB8AC3E}">
        <p14:creationId xmlns:p14="http://schemas.microsoft.com/office/powerpoint/2010/main" val="3252427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 Proper Protocol for Disconnection</a:t>
            </a:r>
            <a:r>
              <a:rPr lang="en-US" dirty="0">
                <a:latin typeface="+mj-lt"/>
              </a:rPr>
              <a:t> —</a:t>
            </a:r>
            <a:r>
              <a:rPr lang="en-US" dirty="0" smtClean="0">
                <a:latin typeface="+mj-lt"/>
              </a:rPr>
              <a:t> Catheters</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Use proper hand </a:t>
            </a:r>
            <a:r>
              <a:rPr lang="en-US" dirty="0">
                <a:latin typeface="+mn-lt"/>
              </a:rPr>
              <a:t>h</a:t>
            </a:r>
            <a:r>
              <a:rPr lang="en-US" dirty="0" smtClean="0">
                <a:latin typeface="+mn-lt"/>
              </a:rPr>
              <a:t>ygiene</a:t>
            </a:r>
          </a:p>
          <a:p>
            <a:r>
              <a:rPr lang="en-US" dirty="0" smtClean="0">
                <a:latin typeface="+mn-lt"/>
              </a:rPr>
              <a:t>Assemble supplies and don personal protective equipment (PPE)</a:t>
            </a:r>
          </a:p>
          <a:p>
            <a:r>
              <a:rPr lang="en-US" dirty="0" smtClean="0">
                <a:latin typeface="+mn-lt"/>
              </a:rPr>
              <a:t>Place a new clean field under CVC ports</a:t>
            </a:r>
          </a:p>
          <a:p>
            <a:r>
              <a:rPr lang="en-US" dirty="0" err="1" smtClean="0">
                <a:latin typeface="+mn-lt"/>
              </a:rPr>
              <a:t>Reinfuse</a:t>
            </a:r>
            <a:r>
              <a:rPr lang="en-US" dirty="0" smtClean="0">
                <a:latin typeface="+mn-lt"/>
              </a:rPr>
              <a:t> the extracorporeal circuit</a:t>
            </a:r>
          </a:p>
          <a:p>
            <a:r>
              <a:rPr lang="en-US" dirty="0" smtClean="0">
                <a:latin typeface="+mn-lt"/>
              </a:rPr>
              <a:t>Scrub the hub and disconnect blood lines aseptically</a:t>
            </a:r>
          </a:p>
          <a:p>
            <a:r>
              <a:rPr lang="en-US" dirty="0" smtClean="0">
                <a:latin typeface="+mn-lt"/>
              </a:rPr>
              <a:t>Scrub hub again to remove any residue and recap ports</a:t>
            </a:r>
            <a:r>
              <a:rPr lang="en-US" baseline="30000" dirty="0" smtClean="0">
                <a:latin typeface="+mn-lt"/>
              </a:rPr>
              <a:t>9</a:t>
            </a:r>
            <a:endParaRPr lang="en-US" dirty="0">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33</a:t>
            </a:fld>
            <a:endParaRPr lang="en-US" dirty="0"/>
          </a:p>
        </p:txBody>
      </p:sp>
    </p:spTree>
    <p:extLst>
      <p:ext uri="{BB962C8B-B14F-4D97-AF65-F5344CB8AC3E}">
        <p14:creationId xmlns:p14="http://schemas.microsoft.com/office/powerpoint/2010/main" val="4021489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            Proper Protocol for Connection</a:t>
            </a:r>
            <a:r>
              <a:rPr lang="en-US" dirty="0">
                <a:latin typeface="+mj-lt"/>
              </a:rPr>
              <a:t> —</a:t>
            </a:r>
            <a:r>
              <a:rPr lang="en-US" dirty="0" smtClean="0">
                <a:latin typeface="+mj-lt"/>
              </a:rPr>
              <a:t> </a:t>
            </a:r>
            <a:br>
              <a:rPr lang="en-US" dirty="0" smtClean="0">
                <a:latin typeface="+mj-lt"/>
              </a:rPr>
            </a:br>
            <a:r>
              <a:rPr lang="en-US" dirty="0" smtClean="0">
                <a:latin typeface="+mj-lt"/>
              </a:rPr>
              <a:t>    Fistula and Graft</a:t>
            </a:r>
            <a:endParaRPr lang="en-US" dirty="0">
              <a:latin typeface="+mj-lt"/>
            </a:endParaRPr>
          </a:p>
        </p:txBody>
      </p:sp>
      <p:sp>
        <p:nvSpPr>
          <p:cNvPr id="3" name="Content Placeholder 2"/>
          <p:cNvSpPr>
            <a:spLocks noGrp="1"/>
          </p:cNvSpPr>
          <p:nvPr>
            <p:ph type="body" sz="quarter" idx="10"/>
          </p:nvPr>
        </p:nvSpPr>
        <p:spPr/>
        <p:txBody>
          <a:bodyPr>
            <a:normAutofit/>
          </a:bodyPr>
          <a:lstStyle/>
          <a:p>
            <a:r>
              <a:rPr lang="en-US" dirty="0" smtClean="0">
                <a:latin typeface="+mn-lt"/>
              </a:rPr>
              <a:t>Proper hand hygiene</a:t>
            </a:r>
          </a:p>
          <a:p>
            <a:r>
              <a:rPr lang="en-US" dirty="0" smtClean="0">
                <a:latin typeface="+mn-lt"/>
              </a:rPr>
              <a:t>Assemble supplies at dialysis chair</a:t>
            </a:r>
          </a:p>
          <a:p>
            <a:r>
              <a:rPr lang="en-US" dirty="0">
                <a:latin typeface="+mn-lt"/>
              </a:rPr>
              <a:t>Wash skin over access site with antiseptic agent if patient has not done in advance </a:t>
            </a:r>
            <a:endParaRPr lang="en-US" dirty="0" smtClean="0">
              <a:latin typeface="+mn-lt"/>
            </a:endParaRPr>
          </a:p>
          <a:p>
            <a:r>
              <a:rPr lang="en-US" dirty="0" smtClean="0">
                <a:latin typeface="+mn-lt"/>
              </a:rPr>
              <a:t>Locate/palpate </a:t>
            </a:r>
            <a:r>
              <a:rPr lang="en-US" dirty="0">
                <a:latin typeface="+mn-lt"/>
              </a:rPr>
              <a:t>access site </a:t>
            </a:r>
            <a:endParaRPr lang="en-US" dirty="0" smtClean="0">
              <a:latin typeface="+mn-lt"/>
            </a:endParaRPr>
          </a:p>
          <a:p>
            <a:r>
              <a:rPr lang="en-US" dirty="0" smtClean="0">
                <a:latin typeface="+mn-lt"/>
              </a:rPr>
              <a:t>Don PPE</a:t>
            </a:r>
            <a:endParaRPr lang="en-US" dirty="0">
              <a:latin typeface="+mn-lt"/>
            </a:endParaRPr>
          </a:p>
          <a:p>
            <a:r>
              <a:rPr lang="en-US" dirty="0">
                <a:latin typeface="+mn-lt"/>
              </a:rPr>
              <a:t>Scrub skin over access site with antiseptic agent</a:t>
            </a:r>
          </a:p>
          <a:p>
            <a:r>
              <a:rPr lang="en-US" dirty="0" smtClean="0">
                <a:latin typeface="+mn-lt"/>
              </a:rPr>
              <a:t>Insert needles and secure with tape</a:t>
            </a:r>
            <a:r>
              <a:rPr lang="en-US" baseline="30000" dirty="0" smtClean="0">
                <a:latin typeface="+mn-lt"/>
              </a:rPr>
              <a:t>9</a:t>
            </a:r>
            <a:endParaRPr lang="en-US" dirty="0">
              <a:latin typeface="+mn-lt"/>
            </a:endParaRPr>
          </a:p>
        </p:txBody>
      </p:sp>
      <p:sp>
        <p:nvSpPr>
          <p:cNvPr id="4" name="Slide Number Placeholder 3" title="34"/>
          <p:cNvSpPr>
            <a:spLocks noGrp="1"/>
          </p:cNvSpPr>
          <p:nvPr>
            <p:ph type="sldNum" sz="quarter" idx="12"/>
          </p:nvPr>
        </p:nvSpPr>
        <p:spPr/>
        <p:txBody>
          <a:bodyPr/>
          <a:lstStyle/>
          <a:p>
            <a:fld id="{C9C0A0FB-A731-4636-ABD1-E3AF0049C66C}" type="slidenum">
              <a:rPr lang="en-US" smtClean="0"/>
              <a:pPr/>
              <a:t>34</a:t>
            </a:fld>
            <a:endParaRPr lang="en-US" dirty="0"/>
          </a:p>
        </p:txBody>
      </p:sp>
    </p:spTree>
    <p:extLst>
      <p:ext uri="{BB962C8B-B14F-4D97-AF65-F5344CB8AC3E}">
        <p14:creationId xmlns:p14="http://schemas.microsoft.com/office/powerpoint/2010/main" val="2538700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latin typeface="+mj-lt"/>
              </a:rPr>
              <a:t>                 Proper Protocol for Disconnection </a:t>
            </a:r>
            <a:r>
              <a:rPr lang="en-US" dirty="0">
                <a:latin typeface="+mj-lt"/>
              </a:rPr>
              <a:t>— </a:t>
            </a:r>
            <a:r>
              <a:rPr lang="en-US" dirty="0" smtClean="0">
                <a:latin typeface="+mj-lt"/>
              </a:rPr>
              <a:t/>
            </a:r>
            <a:br>
              <a:rPr lang="en-US" dirty="0" smtClean="0">
                <a:latin typeface="+mj-lt"/>
              </a:rPr>
            </a:br>
            <a:r>
              <a:rPr lang="en-US" dirty="0" smtClean="0">
                <a:latin typeface="+mj-lt"/>
              </a:rPr>
              <a:t>        Fistula and Graft</a:t>
            </a:r>
            <a:r>
              <a:rPr lang="en-US" baseline="30000" dirty="0" smtClean="0">
                <a:latin typeface="+mj-lt"/>
              </a:rPr>
              <a:t>9</a:t>
            </a:r>
            <a:endParaRPr lang="en-US" dirty="0">
              <a:latin typeface="+mj-lt"/>
            </a:endParaRPr>
          </a:p>
        </p:txBody>
      </p:sp>
      <p:sp>
        <p:nvSpPr>
          <p:cNvPr id="3" name="Content Placeholder 2"/>
          <p:cNvSpPr>
            <a:spLocks noGrp="1"/>
          </p:cNvSpPr>
          <p:nvPr>
            <p:ph type="body" sz="quarter" idx="10"/>
          </p:nvPr>
        </p:nvSpPr>
        <p:spPr/>
        <p:txBody>
          <a:bodyPr>
            <a:normAutofit/>
          </a:bodyPr>
          <a:lstStyle/>
          <a:p>
            <a:r>
              <a:rPr lang="en-US" dirty="0" smtClean="0">
                <a:latin typeface="+mn-lt"/>
              </a:rPr>
              <a:t>Use proper </a:t>
            </a:r>
            <a:r>
              <a:rPr lang="en-US" dirty="0">
                <a:latin typeface="+mn-lt"/>
              </a:rPr>
              <a:t>hand hygiene</a:t>
            </a:r>
          </a:p>
          <a:p>
            <a:r>
              <a:rPr lang="en-US" dirty="0">
                <a:latin typeface="+mn-lt"/>
              </a:rPr>
              <a:t>Assemble supplies at dialysis </a:t>
            </a:r>
            <a:r>
              <a:rPr lang="en-US" dirty="0" smtClean="0">
                <a:latin typeface="+mn-lt"/>
              </a:rPr>
              <a:t>chair</a:t>
            </a:r>
          </a:p>
          <a:p>
            <a:r>
              <a:rPr lang="en-US" dirty="0" smtClean="0">
                <a:latin typeface="+mn-lt"/>
              </a:rPr>
              <a:t>Don PPE</a:t>
            </a:r>
            <a:endParaRPr lang="en-US" dirty="0">
              <a:latin typeface="+mn-lt"/>
            </a:endParaRPr>
          </a:p>
          <a:p>
            <a:r>
              <a:rPr lang="en-US" dirty="0" err="1" smtClean="0">
                <a:latin typeface="+mn-lt"/>
              </a:rPr>
              <a:t>Reinfuse</a:t>
            </a:r>
            <a:r>
              <a:rPr lang="en-US" dirty="0" smtClean="0">
                <a:latin typeface="+mn-lt"/>
              </a:rPr>
              <a:t> extracorporeal circuit</a:t>
            </a:r>
          </a:p>
          <a:p>
            <a:r>
              <a:rPr lang="en-US" dirty="0" smtClean="0">
                <a:latin typeface="+mn-lt"/>
              </a:rPr>
              <a:t>Remove leads aseptically and hold needle sites with clean gauze and clean gloves or disinfected clamps until bleeding subsides</a:t>
            </a:r>
          </a:p>
          <a:p>
            <a:r>
              <a:rPr lang="en-US" dirty="0" smtClean="0">
                <a:latin typeface="+mn-lt"/>
              </a:rPr>
              <a:t>Apply </a:t>
            </a:r>
            <a:r>
              <a:rPr lang="en-US" dirty="0">
                <a:latin typeface="+mn-lt"/>
              </a:rPr>
              <a:t>clean bandage after dialysis </a:t>
            </a:r>
            <a:r>
              <a:rPr lang="en-US" dirty="0" smtClean="0">
                <a:latin typeface="+mn-lt"/>
              </a:rPr>
              <a:t>termination</a:t>
            </a:r>
            <a:endParaRPr lang="en-US" dirty="0">
              <a:latin typeface="+mn-lt"/>
            </a:endParaRPr>
          </a:p>
        </p:txBody>
      </p:sp>
      <p:sp>
        <p:nvSpPr>
          <p:cNvPr id="4" name="Slide Number Placeholder 3"/>
          <p:cNvSpPr>
            <a:spLocks noGrp="1"/>
          </p:cNvSpPr>
          <p:nvPr>
            <p:ph type="sldNum" sz="quarter" idx="12"/>
          </p:nvPr>
        </p:nvSpPr>
        <p:spPr/>
        <p:txBody>
          <a:bodyPr/>
          <a:lstStyle/>
          <a:p>
            <a:fld id="{C9C0A0FB-A731-4636-ABD1-E3AF0049C66C}" type="slidenum">
              <a:rPr lang="en-US" smtClean="0"/>
              <a:pPr/>
              <a:t>35</a:t>
            </a:fld>
            <a:endParaRPr lang="en-US" dirty="0"/>
          </a:p>
        </p:txBody>
      </p:sp>
    </p:spTree>
    <p:extLst>
      <p:ext uri="{BB962C8B-B14F-4D97-AF65-F5344CB8AC3E}">
        <p14:creationId xmlns:p14="http://schemas.microsoft.com/office/powerpoint/2010/main" val="258157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914400"/>
            <a:ext cx="8915399" cy="785155"/>
          </a:xfrm>
        </p:spPr>
        <p:txBody>
          <a:bodyPr>
            <a:noAutofit/>
          </a:bodyPr>
          <a:lstStyle/>
          <a:p>
            <a:pPr algn="ctr"/>
            <a:r>
              <a:rPr lang="en-US" dirty="0" smtClean="0">
                <a:latin typeface="+mj-lt"/>
              </a:rPr>
              <a:t>CHARG</a:t>
            </a: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j-lt"/>
              </a:rPr>
              <a:t>E</a:t>
            </a:r>
            <a:r>
              <a:rPr lang="en-US" dirty="0">
                <a:latin typeface="+mj-lt"/>
              </a:rPr>
              <a:t>! — </a:t>
            </a:r>
            <a:r>
              <a:rPr lang="en-US" dirty="0" smtClean="0">
                <a:latin typeface="+mj-lt"/>
              </a:rPr>
              <a:t>Evaluation of Team </a:t>
            </a:r>
            <a:br>
              <a:rPr lang="en-US" dirty="0" smtClean="0">
                <a:latin typeface="+mj-lt"/>
              </a:rPr>
            </a:br>
            <a:r>
              <a:rPr lang="en-US" dirty="0" smtClean="0">
                <a:latin typeface="+mj-lt"/>
              </a:rPr>
              <a:t>Infection </a:t>
            </a:r>
            <a:r>
              <a:rPr lang="en-US" dirty="0">
                <a:latin typeface="+mj-lt"/>
              </a:rPr>
              <a:t>C</a:t>
            </a:r>
            <a:r>
              <a:rPr lang="en-US" dirty="0" smtClean="0">
                <a:latin typeface="+mj-lt"/>
              </a:rPr>
              <a:t>ontrol Practices</a:t>
            </a:r>
            <a:r>
              <a:rPr lang="en-US" baseline="30000" dirty="0" smtClean="0">
                <a:latin typeface="+mj-lt"/>
              </a:rPr>
              <a:t>9</a:t>
            </a:r>
            <a:endParaRPr lang="en-US" baseline="30000" dirty="0">
              <a:latin typeface="+mj-lt"/>
            </a:endParaRPr>
          </a:p>
        </p:txBody>
      </p:sp>
      <p:graphicFrame>
        <p:nvGraphicFramePr>
          <p:cNvPr id="5" name="Diagram 4" descr="Plan- Assemble your team and assign roles, do-implement infection control practices, study- evaluate success of infection control practices, and act- focus on places for improvement identified through evaluation" title="PDSA CYcle"/>
          <p:cNvGraphicFramePr/>
          <p:nvPr>
            <p:extLst>
              <p:ext uri="{D42A27DB-BD31-4B8C-83A1-F6EECF244321}">
                <p14:modId xmlns:p14="http://schemas.microsoft.com/office/powerpoint/2010/main" val="1086470774"/>
              </p:ext>
            </p:extLst>
          </p:nvPr>
        </p:nvGraphicFramePr>
        <p:xfrm>
          <a:off x="1295400" y="1783080"/>
          <a:ext cx="6477000" cy="4921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title="36"/>
          <p:cNvSpPr txBox="1">
            <a:spLocks/>
          </p:cNvSpPr>
          <p:nvPr/>
        </p:nvSpPr>
        <p:spPr>
          <a:xfrm>
            <a:off x="8077200" y="6509766"/>
            <a:ext cx="1066800" cy="3291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3" name="Slide Number Placeholder 2"/>
          <p:cNvSpPr>
            <a:spLocks noGrp="1"/>
          </p:cNvSpPr>
          <p:nvPr>
            <p:ph type="sldNum" sz="quarter" idx="12"/>
          </p:nvPr>
        </p:nvSpPr>
        <p:spPr/>
        <p:txBody>
          <a:bodyPr/>
          <a:lstStyle/>
          <a:p>
            <a:fld id="{C9C0A0FB-A731-4636-ABD1-E3AF0049C66C}" type="slidenum">
              <a:rPr lang="en-US" smtClean="0"/>
              <a:pPr/>
              <a:t>36</a:t>
            </a:fld>
            <a:endParaRPr lang="en-US" dirty="0"/>
          </a:p>
        </p:txBody>
      </p:sp>
    </p:spTree>
    <p:extLst>
      <p:ext uri="{BB962C8B-B14F-4D97-AF65-F5344CB8AC3E}">
        <p14:creationId xmlns:p14="http://schemas.microsoft.com/office/powerpoint/2010/main" val="3076552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mj-lt"/>
              </a:rPr>
              <a:t>       Review Data </a:t>
            </a:r>
            <a:r>
              <a:rPr lang="en-US" dirty="0">
                <a:latin typeface="+mj-lt"/>
              </a:rPr>
              <a:t>M</a:t>
            </a:r>
            <a:r>
              <a:rPr lang="en-US" dirty="0" smtClean="0">
                <a:latin typeface="+mj-lt"/>
              </a:rPr>
              <a:t>onthly</a:t>
            </a:r>
            <a:endParaRPr lang="en-US" dirty="0">
              <a:latin typeface="+mj-lt"/>
            </a:endParaRPr>
          </a:p>
        </p:txBody>
      </p:sp>
      <p:sp>
        <p:nvSpPr>
          <p:cNvPr id="3" name="Text Placeholder 2"/>
          <p:cNvSpPr>
            <a:spLocks noGrp="1"/>
          </p:cNvSpPr>
          <p:nvPr>
            <p:ph type="body" sz="quarter" idx="10"/>
          </p:nvPr>
        </p:nvSpPr>
        <p:spPr/>
        <p:txBody>
          <a:bodyPr/>
          <a:lstStyle/>
          <a:p>
            <a:pPr marL="0" indent="0">
              <a:buNone/>
            </a:pPr>
            <a:r>
              <a:rPr lang="en-US" dirty="0">
                <a:latin typeface="+mn-lt"/>
              </a:rPr>
              <a:t>Discuss and evaluate data trended over time for VAI rates and process measures. Review data monthly in quality assessment </a:t>
            </a:r>
            <a:br>
              <a:rPr lang="en-US" dirty="0">
                <a:latin typeface="+mn-lt"/>
              </a:rPr>
            </a:br>
            <a:r>
              <a:rPr lang="en-US" dirty="0">
                <a:latin typeface="+mn-lt"/>
              </a:rPr>
              <a:t>and performance improvement (QAPI) </a:t>
            </a:r>
            <a:r>
              <a:rPr lang="en-US" dirty="0" smtClean="0">
                <a:latin typeface="+mn-lt"/>
              </a:rPr>
              <a:t>meetings.</a:t>
            </a:r>
          </a:p>
          <a:p>
            <a:r>
              <a:rPr lang="en-US" dirty="0" smtClean="0">
                <a:latin typeface="+mn-lt"/>
              </a:rPr>
              <a:t>Are your infection rates high compared with other facilities? </a:t>
            </a:r>
          </a:p>
          <a:p>
            <a:r>
              <a:rPr lang="en-US" dirty="0" smtClean="0">
                <a:latin typeface="+mn-lt"/>
              </a:rPr>
              <a:t>Are your infection rates stagnate or increasing? If so, what are some of the potential causes?</a:t>
            </a:r>
          </a:p>
          <a:p>
            <a:r>
              <a:rPr lang="en-US" dirty="0" smtClean="0">
                <a:latin typeface="+mn-lt"/>
              </a:rPr>
              <a:t>Are you implementing all of the recommended improvement processes? If not, why?</a:t>
            </a:r>
          </a:p>
          <a:p>
            <a:r>
              <a:rPr lang="en-US" dirty="0" smtClean="0">
                <a:latin typeface="+mn-lt"/>
              </a:rPr>
              <a:t>What are some opportunities for improvement based on your monthly audits?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37</a:t>
            </a:fld>
            <a:endParaRPr lang="en-US" dirty="0"/>
          </a:p>
        </p:txBody>
      </p:sp>
    </p:spTree>
    <p:extLst>
      <p:ext uri="{BB962C8B-B14F-4D97-AF65-F5344CB8AC3E}">
        <p14:creationId xmlns:p14="http://schemas.microsoft.com/office/powerpoint/2010/main" val="16696579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latin typeface="+mj-lt"/>
              </a:rPr>
              <a:t>Provide F</a:t>
            </a:r>
            <a:r>
              <a:rPr lang="en-US" dirty="0" smtClean="0">
                <a:latin typeface="+mj-lt"/>
              </a:rPr>
              <a:t>eedback </a:t>
            </a:r>
            <a:r>
              <a:rPr lang="en-US" dirty="0">
                <a:latin typeface="+mj-lt"/>
              </a:rPr>
              <a:t>to Y</a:t>
            </a:r>
            <a:r>
              <a:rPr lang="en-US" dirty="0" smtClean="0">
                <a:latin typeface="+mj-lt"/>
              </a:rPr>
              <a:t>our </a:t>
            </a:r>
            <a:r>
              <a:rPr lang="en-US" dirty="0">
                <a:latin typeface="+mj-lt"/>
              </a:rPr>
              <a:t>F</a:t>
            </a:r>
            <a:r>
              <a:rPr lang="en-US" dirty="0" smtClean="0">
                <a:latin typeface="+mj-lt"/>
              </a:rPr>
              <a:t>acility</a:t>
            </a:r>
            <a:r>
              <a:rPr lang="en-US" dirty="0">
                <a:latin typeface="+mj-lt"/>
              </a:rPr>
              <a:t/>
            </a:r>
            <a:br>
              <a:rPr lang="en-US" dirty="0">
                <a:latin typeface="+mj-lt"/>
              </a:rPr>
            </a:br>
            <a:endParaRPr lang="en-US" dirty="0">
              <a:latin typeface="+mj-lt"/>
            </a:endParaRPr>
          </a:p>
        </p:txBody>
      </p:sp>
      <p:sp>
        <p:nvSpPr>
          <p:cNvPr id="3" name="Text Placeholder 2"/>
          <p:cNvSpPr>
            <a:spLocks noGrp="1"/>
          </p:cNvSpPr>
          <p:nvPr>
            <p:ph type="body" sz="quarter" idx="10"/>
          </p:nvPr>
        </p:nvSpPr>
        <p:spPr/>
        <p:txBody>
          <a:bodyPr/>
          <a:lstStyle/>
          <a:p>
            <a:pPr marL="0" indent="0">
              <a:buNone/>
            </a:pPr>
            <a:r>
              <a:rPr lang="en-US" dirty="0">
                <a:latin typeface="+mn-lt"/>
              </a:rPr>
              <a:t>Provide specific outcomes feedback to all decision </a:t>
            </a:r>
            <a:r>
              <a:rPr lang="en-US" dirty="0" smtClean="0">
                <a:latin typeface="+mn-lt"/>
              </a:rPr>
              <a:t>makers and staff. Some possible opportunities to share include:</a:t>
            </a:r>
          </a:p>
          <a:p>
            <a:r>
              <a:rPr lang="en-US" dirty="0" smtClean="0">
                <a:latin typeface="+mn-lt"/>
              </a:rPr>
              <a:t>Report out at staff meetings</a:t>
            </a:r>
          </a:p>
          <a:p>
            <a:r>
              <a:rPr lang="en-US" dirty="0" smtClean="0">
                <a:latin typeface="+mn-lt"/>
              </a:rPr>
              <a:t>Post a rate board in the break room (or go bold! Post it in the facility entryway visible to all)</a:t>
            </a:r>
          </a:p>
          <a:p>
            <a:r>
              <a:rPr lang="en-US" dirty="0" smtClean="0">
                <a:latin typeface="+mn-lt"/>
              </a:rPr>
              <a:t>Incorporate feedback into training opportunities</a:t>
            </a:r>
          </a:p>
          <a:p>
            <a:r>
              <a:rPr lang="en-US" dirty="0" smtClean="0">
                <a:latin typeface="+mn-lt"/>
              </a:rPr>
              <a:t>Share information informally with other staff</a:t>
            </a:r>
          </a:p>
          <a:p>
            <a:pPr lvl="1"/>
            <a:endParaRPr lang="en-US" dirty="0">
              <a:latin typeface="+mn-lt"/>
            </a:endParaRPr>
          </a:p>
          <a:p>
            <a:endParaRPr lang="en-US" dirty="0"/>
          </a:p>
          <a:p>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38</a:t>
            </a:fld>
            <a:endParaRPr lang="en-US" dirty="0"/>
          </a:p>
        </p:txBody>
      </p:sp>
    </p:spTree>
    <p:extLst>
      <p:ext uri="{BB962C8B-B14F-4D97-AF65-F5344CB8AC3E}">
        <p14:creationId xmlns:p14="http://schemas.microsoft.com/office/powerpoint/2010/main" val="3762931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4431"/>
            <a:ext cx="8414405" cy="785155"/>
          </a:xfrm>
        </p:spPr>
        <p:txBody>
          <a:bodyPr>
            <a:noAutofit/>
          </a:bodyPr>
          <a:lstStyle/>
          <a:p>
            <a:pPr algn="ctr"/>
            <a:r>
              <a:rPr lang="en-US" dirty="0" smtClean="0">
                <a:latin typeface="+mj-lt"/>
              </a:rPr>
              <a:t>     Incorporate Evaluation Into Existing Processes</a:t>
            </a:r>
            <a:endParaRPr lang="en-US" dirty="0">
              <a:latin typeface="+mj-lt"/>
            </a:endParaRPr>
          </a:p>
        </p:txBody>
      </p:sp>
      <p:sp>
        <p:nvSpPr>
          <p:cNvPr id="3" name="Text Placeholder 2"/>
          <p:cNvSpPr>
            <a:spLocks noGrp="1"/>
          </p:cNvSpPr>
          <p:nvPr>
            <p:ph type="body" sz="quarter" idx="10"/>
          </p:nvPr>
        </p:nvSpPr>
        <p:spPr/>
        <p:txBody>
          <a:bodyPr/>
          <a:lstStyle/>
          <a:p>
            <a:r>
              <a:rPr lang="en-US" dirty="0" smtClean="0">
                <a:latin typeface="+mn-lt"/>
              </a:rPr>
              <a:t>Encourage review of all CHARGE! sections either through your team meetings or through your facility’s QAPI process</a:t>
            </a:r>
          </a:p>
          <a:p>
            <a:r>
              <a:rPr lang="en-US" dirty="0" smtClean="0">
                <a:latin typeface="+mn-lt"/>
              </a:rPr>
              <a:t>Assess other quality improvement processes in your facility. Can data collected be used for other projects?</a:t>
            </a:r>
          </a:p>
          <a:p>
            <a:r>
              <a:rPr lang="en-US" dirty="0" smtClean="0">
                <a:latin typeface="+mn-lt"/>
              </a:rPr>
              <a:t>Make evaluation a regular component of standard procedures so that it is sustainable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C9C0A0FB-A731-4636-ABD1-E3AF0049C66C}" type="slidenum">
              <a:rPr lang="en-US" smtClean="0"/>
              <a:pPr/>
              <a:t>39</a:t>
            </a:fld>
            <a:endParaRPr lang="en-US" dirty="0"/>
          </a:p>
        </p:txBody>
      </p:sp>
    </p:spTree>
    <p:extLst>
      <p:ext uri="{BB962C8B-B14F-4D97-AF65-F5344CB8AC3E}">
        <p14:creationId xmlns:p14="http://schemas.microsoft.com/office/powerpoint/2010/main" val="115774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mj-lt"/>
              </a:rPr>
              <a:t>Background Review</a:t>
            </a:r>
            <a:endParaRPr lang="en-US" sz="3200" dirty="0">
              <a:latin typeface="+mj-lt"/>
            </a:endParaRPr>
          </a:p>
        </p:txBody>
      </p:sp>
      <p:sp>
        <p:nvSpPr>
          <p:cNvPr id="3" name="Content Placeholder 2"/>
          <p:cNvSpPr>
            <a:spLocks noGrp="1"/>
          </p:cNvSpPr>
          <p:nvPr>
            <p:ph type="body" sz="quarter" idx="10"/>
          </p:nvPr>
        </p:nvSpPr>
        <p:spPr>
          <a:xfrm>
            <a:off x="457200" y="2133600"/>
            <a:ext cx="6019800" cy="3748088"/>
          </a:xfrm>
        </p:spPr>
        <p:txBody>
          <a:bodyPr>
            <a:noAutofit/>
          </a:bodyPr>
          <a:lstStyle/>
          <a:p>
            <a:r>
              <a:rPr lang="en-US" sz="2000" dirty="0" smtClean="0">
                <a:latin typeface="+mn-lt"/>
              </a:rPr>
              <a:t>Infection in hemodialysis patients</a:t>
            </a:r>
          </a:p>
          <a:p>
            <a:pPr lvl="1"/>
            <a:r>
              <a:rPr lang="en-US" dirty="0" smtClean="0">
                <a:latin typeface="+mn-lt"/>
              </a:rPr>
              <a:t>Leading cause of morbidity</a:t>
            </a:r>
          </a:p>
          <a:p>
            <a:pPr lvl="1"/>
            <a:r>
              <a:rPr lang="en-US" sz="2000" dirty="0" smtClean="0">
                <a:latin typeface="+mn-lt"/>
              </a:rPr>
              <a:t>Second leading </a:t>
            </a:r>
            <a:r>
              <a:rPr lang="en-US" sz="2000" dirty="0">
                <a:latin typeface="+mn-lt"/>
              </a:rPr>
              <a:t>cause of </a:t>
            </a:r>
            <a:r>
              <a:rPr lang="en-US" dirty="0">
                <a:latin typeface="+mn-lt"/>
              </a:rPr>
              <a:t>death </a:t>
            </a:r>
            <a:endParaRPr lang="en-US" dirty="0" smtClean="0">
              <a:latin typeface="+mn-lt"/>
            </a:endParaRPr>
          </a:p>
          <a:p>
            <a:pPr lvl="1"/>
            <a:r>
              <a:rPr lang="en-US" dirty="0" smtClean="0">
                <a:latin typeface="+mn-lt"/>
              </a:rPr>
              <a:t>Responsible </a:t>
            </a:r>
            <a:r>
              <a:rPr lang="en-US" dirty="0">
                <a:latin typeface="+mn-lt"/>
              </a:rPr>
              <a:t>for as many as </a:t>
            </a:r>
            <a:r>
              <a:rPr lang="en-US" dirty="0" smtClean="0">
                <a:latin typeface="+mn-lt"/>
              </a:rPr>
              <a:t>20 percent </a:t>
            </a:r>
            <a:r>
              <a:rPr lang="en-US" dirty="0">
                <a:latin typeface="+mn-lt"/>
              </a:rPr>
              <a:t>of all </a:t>
            </a:r>
            <a:r>
              <a:rPr lang="en-US" dirty="0" smtClean="0">
                <a:latin typeface="+mn-lt"/>
              </a:rPr>
              <a:t>hospital admissions in </a:t>
            </a:r>
            <a:r>
              <a:rPr lang="en-US" dirty="0">
                <a:latin typeface="+mn-lt"/>
              </a:rPr>
              <a:t>hemodialysis </a:t>
            </a:r>
            <a:r>
              <a:rPr lang="en-US" dirty="0" smtClean="0">
                <a:latin typeface="+mn-lt"/>
              </a:rPr>
              <a:t>patients</a:t>
            </a:r>
            <a:r>
              <a:rPr lang="en-US" baseline="30000" dirty="0" smtClean="0">
                <a:latin typeface="+mn-lt"/>
              </a:rPr>
              <a:t>1</a:t>
            </a:r>
            <a:endParaRPr lang="en-US" sz="2000" dirty="0" smtClean="0">
              <a:latin typeface="+mn-lt"/>
            </a:endParaRPr>
          </a:p>
          <a:p>
            <a:r>
              <a:rPr lang="en-US" dirty="0" smtClean="0">
                <a:latin typeface="+mn-lt"/>
              </a:rPr>
              <a:t>The </a:t>
            </a:r>
            <a:r>
              <a:rPr lang="en-US" dirty="0">
                <a:latin typeface="+mn-lt"/>
              </a:rPr>
              <a:t>incidence of sepsis in hemodialysis patients can be up to 100 times as high as it </a:t>
            </a:r>
            <a:r>
              <a:rPr lang="en-US" dirty="0" smtClean="0">
                <a:latin typeface="+mn-lt"/>
              </a:rPr>
              <a:t>is compared with the </a:t>
            </a:r>
            <a:r>
              <a:rPr lang="en-US" dirty="0">
                <a:latin typeface="+mn-lt"/>
              </a:rPr>
              <a:t>general </a:t>
            </a:r>
            <a:r>
              <a:rPr lang="en-US" dirty="0" smtClean="0">
                <a:latin typeface="+mn-lt"/>
              </a:rPr>
              <a:t>population</a:t>
            </a:r>
            <a:r>
              <a:rPr lang="en-US" baseline="30000" dirty="0" smtClean="0">
                <a:latin typeface="+mn-lt"/>
              </a:rPr>
              <a:t>2</a:t>
            </a:r>
            <a:r>
              <a:rPr lang="en-US" dirty="0" smtClean="0">
                <a:latin typeface="+mn-lt"/>
              </a:rPr>
              <a:t> </a:t>
            </a:r>
          </a:p>
          <a:p>
            <a:r>
              <a:rPr lang="en-US" dirty="0" smtClean="0">
                <a:latin typeface="+mn-lt"/>
              </a:rPr>
              <a:t>In </a:t>
            </a:r>
            <a:r>
              <a:rPr lang="en-US" dirty="0">
                <a:latin typeface="+mn-lt"/>
              </a:rPr>
              <a:t>hemodialysis </a:t>
            </a:r>
            <a:r>
              <a:rPr lang="en-US" dirty="0" smtClean="0">
                <a:latin typeface="+mn-lt"/>
              </a:rPr>
              <a:t>patients,</a:t>
            </a:r>
            <a:r>
              <a:rPr lang="en-US" dirty="0" smtClean="0">
                <a:solidFill>
                  <a:srgbClr val="FF0000"/>
                </a:solidFill>
                <a:latin typeface="+mn-lt"/>
              </a:rPr>
              <a:t> </a:t>
            </a:r>
            <a:r>
              <a:rPr lang="en-US" dirty="0" smtClean="0">
                <a:latin typeface="+mn-lt"/>
              </a:rPr>
              <a:t>the total </a:t>
            </a:r>
            <a:r>
              <a:rPr lang="en-US" dirty="0">
                <a:latin typeface="+mn-lt"/>
              </a:rPr>
              <a:t>death rate due to infection is </a:t>
            </a:r>
            <a:r>
              <a:rPr lang="en-US" dirty="0" smtClean="0">
                <a:latin typeface="+mn-lt"/>
              </a:rPr>
              <a:t>roughly 75 </a:t>
            </a:r>
            <a:r>
              <a:rPr lang="en-US" dirty="0">
                <a:latin typeface="+mn-lt"/>
              </a:rPr>
              <a:t>per 1,000 </a:t>
            </a:r>
            <a:r>
              <a:rPr lang="en-US" dirty="0" smtClean="0">
                <a:latin typeface="+mn-lt"/>
              </a:rPr>
              <a:t>patient years; sepsis is responsible </a:t>
            </a:r>
            <a:r>
              <a:rPr lang="en-US" dirty="0">
                <a:latin typeface="+mn-lt"/>
              </a:rPr>
              <a:t>for </a:t>
            </a:r>
            <a:r>
              <a:rPr lang="en-US" dirty="0" smtClean="0">
                <a:latin typeface="+mn-lt"/>
              </a:rPr>
              <a:t>75 percent </a:t>
            </a:r>
            <a:r>
              <a:rPr lang="en-US" dirty="0">
                <a:latin typeface="+mn-lt"/>
              </a:rPr>
              <a:t>of these infection-related </a:t>
            </a:r>
            <a:r>
              <a:rPr lang="en-US" dirty="0" smtClean="0">
                <a:latin typeface="+mn-lt"/>
              </a:rPr>
              <a:t>deaths</a:t>
            </a:r>
            <a:r>
              <a:rPr lang="en-US" baseline="30000" dirty="0" smtClean="0">
                <a:latin typeface="+mn-lt"/>
              </a:rPr>
              <a:t>3</a:t>
            </a:r>
            <a:r>
              <a:rPr lang="en-US" dirty="0" smtClean="0">
                <a:latin typeface="+mn-lt"/>
              </a:rPr>
              <a:t> </a:t>
            </a:r>
          </a:p>
        </p:txBody>
      </p:sp>
      <p:graphicFrame>
        <p:nvGraphicFramePr>
          <p:cNvPr id="4" name="Diagram 3" descr="Graphic depicting infection leading to sepsis, which leads to death.&#10;"/>
          <p:cNvGraphicFramePr/>
          <p:nvPr>
            <p:extLst>
              <p:ext uri="{D42A27DB-BD31-4B8C-83A1-F6EECF244321}">
                <p14:modId xmlns:p14="http://schemas.microsoft.com/office/powerpoint/2010/main" val="321410960"/>
              </p:ext>
            </p:extLst>
          </p:nvPr>
        </p:nvGraphicFramePr>
        <p:xfrm>
          <a:off x="5715000" y="1143000"/>
          <a:ext cx="3429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lgn="ctr"/>
            <a:fld id="{C9C0A0FB-A731-4636-ABD1-E3AF0049C66C}" type="slidenum">
              <a:rPr lang="en-US" smtClean="0"/>
              <a:pPr algn="ctr"/>
              <a:t>4</a:t>
            </a:fld>
            <a:endParaRPr lang="en-US"/>
          </a:p>
        </p:txBody>
      </p:sp>
    </p:spTree>
    <p:extLst>
      <p:ext uri="{BB962C8B-B14F-4D97-AF65-F5344CB8AC3E}">
        <p14:creationId xmlns:p14="http://schemas.microsoft.com/office/powerpoint/2010/main" val="3965588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Next Steps</a:t>
            </a:r>
            <a:endParaRPr lang="en-US" dirty="0">
              <a:latin typeface="+mj-lt"/>
            </a:endParaRPr>
          </a:p>
        </p:txBody>
      </p:sp>
      <p:sp>
        <p:nvSpPr>
          <p:cNvPr id="3" name="Content Placeholder 2"/>
          <p:cNvSpPr>
            <a:spLocks noGrp="1"/>
          </p:cNvSpPr>
          <p:nvPr>
            <p:ph type="body" sz="quarter" idx="10"/>
          </p:nvPr>
        </p:nvSpPr>
        <p:spPr/>
        <p:txBody>
          <a:bodyPr>
            <a:normAutofit fontScale="85000" lnSpcReduction="20000"/>
          </a:bodyPr>
          <a:lstStyle/>
          <a:p>
            <a:pPr marL="457200" indent="-457200">
              <a:buFont typeface="+mj-lt"/>
              <a:buAutoNum type="arabicPeriod"/>
            </a:pPr>
            <a:r>
              <a:rPr lang="en-US" sz="2200" dirty="0" smtClean="0">
                <a:latin typeface="+mn-lt"/>
              </a:rPr>
              <a:t>Offer staff training</a:t>
            </a:r>
          </a:p>
          <a:p>
            <a:pPr lvl="1"/>
            <a:r>
              <a:rPr lang="en-US" sz="2200" dirty="0" smtClean="0">
                <a:latin typeface="+mn-lt"/>
              </a:rPr>
              <a:t>Have staff watch videos on Agency for Healthcare Research &amp; Quality’s (AHRQ) Web site </a:t>
            </a:r>
          </a:p>
          <a:p>
            <a:pPr lvl="1"/>
            <a:r>
              <a:rPr lang="en-US" sz="2200" dirty="0" smtClean="0">
                <a:latin typeface="+mn-lt"/>
              </a:rPr>
              <a:t>Provide </a:t>
            </a:r>
            <a:r>
              <a:rPr lang="en-US" sz="2200" dirty="0" err="1" smtClean="0">
                <a:latin typeface="+mn-lt"/>
              </a:rPr>
              <a:t>cannulation</a:t>
            </a:r>
            <a:r>
              <a:rPr lang="en-US" sz="2200" dirty="0" smtClean="0">
                <a:latin typeface="+mn-lt"/>
              </a:rPr>
              <a:t> training for staff members for AV fistulas, AV grafts, and catheters</a:t>
            </a:r>
          </a:p>
          <a:p>
            <a:pPr lvl="1"/>
            <a:r>
              <a:rPr lang="en-US" sz="2200" dirty="0" smtClean="0">
                <a:latin typeface="+mn-lt"/>
              </a:rPr>
              <a:t>Identify “expert </a:t>
            </a:r>
            <a:r>
              <a:rPr lang="en-US" sz="2200" dirty="0" err="1" smtClean="0">
                <a:latin typeface="+mn-lt"/>
              </a:rPr>
              <a:t>cannulators</a:t>
            </a:r>
            <a:r>
              <a:rPr lang="en-US" sz="2200" dirty="0" smtClean="0">
                <a:latin typeface="+mn-lt"/>
              </a:rPr>
              <a:t>” on your staff to serve as peer educators</a:t>
            </a:r>
          </a:p>
          <a:p>
            <a:pPr marL="457200" indent="-457200">
              <a:buFont typeface="+mj-lt"/>
              <a:buAutoNum type="arabicPeriod"/>
            </a:pPr>
            <a:r>
              <a:rPr lang="en-US" sz="2200" dirty="0" smtClean="0">
                <a:latin typeface="+mn-lt"/>
              </a:rPr>
              <a:t>Reinforce proper techniques</a:t>
            </a:r>
          </a:p>
          <a:p>
            <a:pPr lvl="1"/>
            <a:r>
              <a:rPr lang="en-US" sz="2200" dirty="0" smtClean="0">
                <a:latin typeface="+mn-lt"/>
              </a:rPr>
              <a:t>If you see someone conduct a great connection or disconnection, let them know you appreciate their help in reducing infection risk </a:t>
            </a:r>
          </a:p>
          <a:p>
            <a:pPr marL="457200" indent="-457200">
              <a:buFont typeface="+mj-lt"/>
              <a:buAutoNum type="arabicPeriod"/>
            </a:pPr>
            <a:r>
              <a:rPr lang="en-US" sz="2200" dirty="0" smtClean="0">
                <a:latin typeface="+mn-lt"/>
              </a:rPr>
              <a:t>Use NOTICE checklists as reminders for the steps for great connections and disconnections</a:t>
            </a:r>
          </a:p>
          <a:p>
            <a:pPr marL="457200" indent="-457200">
              <a:buFont typeface="+mj-lt"/>
              <a:buAutoNum type="arabicPeriod"/>
            </a:pPr>
            <a:r>
              <a:rPr lang="en-US" sz="2200" dirty="0" smtClean="0">
                <a:latin typeface="+mn-lt"/>
              </a:rPr>
              <a:t>Conduct monthly process audits</a:t>
            </a:r>
          </a:p>
          <a:p>
            <a:pPr marL="457200" lvl="1" indent="-457200">
              <a:buFont typeface="+mj-lt"/>
              <a:buAutoNum type="arabicPeriod" startAt="5"/>
            </a:pPr>
            <a:r>
              <a:rPr lang="en-US" sz="2200" dirty="0" smtClean="0">
                <a:latin typeface="+mn-lt"/>
              </a:rPr>
              <a:t>Supply </a:t>
            </a:r>
            <a:r>
              <a:rPr lang="en-US" sz="2200" dirty="0">
                <a:latin typeface="+mn-lt"/>
              </a:rPr>
              <a:t>patients with information about the benefits of </a:t>
            </a:r>
            <a:r>
              <a:rPr lang="en-US" sz="2200" dirty="0" smtClean="0">
                <a:latin typeface="+mn-lt"/>
              </a:rPr>
              <a:t>fistulas</a:t>
            </a:r>
            <a:endParaRPr lang="en-US" sz="2200" dirty="0">
              <a:latin typeface="+mn-lt"/>
            </a:endParaRPr>
          </a:p>
          <a:p>
            <a:endParaRPr lang="en-US" sz="1800" dirty="0"/>
          </a:p>
        </p:txBody>
      </p:sp>
      <p:sp>
        <p:nvSpPr>
          <p:cNvPr id="5" name="Slide Number Placeholder 4"/>
          <p:cNvSpPr>
            <a:spLocks noGrp="1"/>
          </p:cNvSpPr>
          <p:nvPr>
            <p:ph type="sldNum" sz="quarter" idx="12"/>
          </p:nvPr>
        </p:nvSpPr>
        <p:spPr/>
        <p:txBody>
          <a:bodyPr/>
          <a:lstStyle/>
          <a:p>
            <a:fld id="{C9C0A0FB-A731-4636-ABD1-E3AF0049C66C}" type="slidenum">
              <a:rPr lang="en-US" smtClean="0"/>
              <a:pPr/>
              <a:t>40</a:t>
            </a:fld>
            <a:endParaRPr lang="en-US" dirty="0"/>
          </a:p>
        </p:txBody>
      </p:sp>
    </p:spTree>
    <p:extLst>
      <p:ext uri="{BB962C8B-B14F-4D97-AF65-F5344CB8AC3E}">
        <p14:creationId xmlns:p14="http://schemas.microsoft.com/office/powerpoint/2010/main" val="739341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785155"/>
          </a:xfrm>
        </p:spPr>
        <p:txBody>
          <a:bodyPr/>
          <a:lstStyle/>
          <a:p>
            <a:pPr algn="ctr"/>
            <a:r>
              <a:rPr lang="en-US" dirty="0" smtClean="0">
                <a:latin typeface="+mj-lt"/>
              </a:rPr>
              <a:t>References</a:t>
            </a:r>
            <a:endParaRPr lang="en-US" dirty="0">
              <a:latin typeface="+mj-lt"/>
            </a:endParaRPr>
          </a:p>
        </p:txBody>
      </p:sp>
      <p:sp>
        <p:nvSpPr>
          <p:cNvPr id="3" name="Text Placeholder 2"/>
          <p:cNvSpPr>
            <a:spLocks noGrp="1"/>
          </p:cNvSpPr>
          <p:nvPr>
            <p:ph type="body" sz="quarter" idx="10"/>
          </p:nvPr>
        </p:nvSpPr>
        <p:spPr>
          <a:xfrm>
            <a:off x="457200" y="1676400"/>
            <a:ext cx="8153400" cy="4967288"/>
          </a:xfrm>
        </p:spPr>
        <p:txBody>
          <a:bodyPr>
            <a:normAutofit fontScale="92500" lnSpcReduction="10000"/>
          </a:bodyPr>
          <a:lstStyle/>
          <a:p>
            <a:pPr>
              <a:buFont typeface="+mj-lt"/>
              <a:buAutoNum type="arabicPeriod"/>
            </a:pPr>
            <a:r>
              <a:rPr lang="en-US" sz="1800" dirty="0" err="1">
                <a:latin typeface="+mn-lt"/>
                <a:cs typeface="Arial" panose="020B0604020202020204" pitchFamily="34" charset="0"/>
              </a:rPr>
              <a:t>Lafrance</a:t>
            </a:r>
            <a:r>
              <a:rPr lang="en-US" sz="1800" dirty="0">
                <a:latin typeface="+mn-lt"/>
                <a:cs typeface="Arial" panose="020B0604020202020204" pitchFamily="34" charset="0"/>
              </a:rPr>
              <a:t> JP, </a:t>
            </a:r>
            <a:r>
              <a:rPr lang="en-US" sz="1800" dirty="0" err="1">
                <a:latin typeface="+mn-lt"/>
                <a:cs typeface="Arial" panose="020B0604020202020204" pitchFamily="34" charset="0"/>
              </a:rPr>
              <a:t>Rahme</a:t>
            </a:r>
            <a:r>
              <a:rPr lang="en-US" sz="1800" dirty="0">
                <a:latin typeface="+mn-lt"/>
                <a:cs typeface="Arial" panose="020B0604020202020204" pitchFamily="34" charset="0"/>
              </a:rPr>
              <a:t> E, </a:t>
            </a:r>
            <a:r>
              <a:rPr lang="en-US" sz="1800" dirty="0" err="1">
                <a:latin typeface="+mn-lt"/>
                <a:cs typeface="Arial" panose="020B0604020202020204" pitchFamily="34" charset="0"/>
              </a:rPr>
              <a:t>Lelorier</a:t>
            </a:r>
            <a:r>
              <a:rPr lang="en-US" sz="1800" dirty="0">
                <a:latin typeface="+mn-lt"/>
                <a:cs typeface="Arial" panose="020B0604020202020204" pitchFamily="34" charset="0"/>
              </a:rPr>
              <a:t> J, et </a:t>
            </a:r>
            <a:r>
              <a:rPr lang="en-US" sz="1800" dirty="0" smtClean="0">
                <a:latin typeface="+mn-lt"/>
                <a:cs typeface="Arial" panose="020B0604020202020204" pitchFamily="34" charset="0"/>
              </a:rPr>
              <a:t>al. Vascular access-related </a:t>
            </a:r>
            <a:r>
              <a:rPr lang="en-US" sz="1800" dirty="0">
                <a:latin typeface="+mn-lt"/>
                <a:cs typeface="Arial" panose="020B0604020202020204" pitchFamily="34" charset="0"/>
              </a:rPr>
              <a:t>i</a:t>
            </a:r>
            <a:r>
              <a:rPr lang="en-US" sz="1800" dirty="0" smtClean="0">
                <a:latin typeface="+mn-lt"/>
                <a:cs typeface="Arial" panose="020B0604020202020204" pitchFamily="34" charset="0"/>
              </a:rPr>
              <a:t>nfections</a:t>
            </a:r>
            <a:r>
              <a:rPr lang="en-US" sz="1800" dirty="0">
                <a:latin typeface="+mn-lt"/>
                <a:cs typeface="Arial" panose="020B0604020202020204" pitchFamily="34" charset="0"/>
              </a:rPr>
              <a:t>, </a:t>
            </a:r>
            <a:r>
              <a:rPr lang="en-US" sz="1800" dirty="0" smtClean="0">
                <a:latin typeface="+mn-lt"/>
                <a:cs typeface="Arial" panose="020B0604020202020204" pitchFamily="34" charset="0"/>
              </a:rPr>
              <a:t>definitions</a:t>
            </a:r>
            <a:r>
              <a:rPr lang="en-US" sz="1800" dirty="0">
                <a:latin typeface="+mn-lt"/>
                <a:cs typeface="Arial" panose="020B0604020202020204" pitchFamily="34" charset="0"/>
              </a:rPr>
              <a:t>, </a:t>
            </a:r>
            <a:r>
              <a:rPr lang="en-US" sz="1800" dirty="0" smtClean="0">
                <a:latin typeface="+mn-lt"/>
                <a:cs typeface="Arial" panose="020B0604020202020204" pitchFamily="34" charset="0"/>
              </a:rPr>
              <a:t>incidence </a:t>
            </a:r>
            <a:r>
              <a:rPr lang="en-US" sz="1800" dirty="0">
                <a:latin typeface="+mn-lt"/>
                <a:cs typeface="Arial" panose="020B0604020202020204" pitchFamily="34" charset="0"/>
              </a:rPr>
              <a:t>r</a:t>
            </a:r>
            <a:r>
              <a:rPr lang="en-US" sz="1800" dirty="0" smtClean="0">
                <a:latin typeface="+mn-lt"/>
                <a:cs typeface="Arial" panose="020B0604020202020204" pitchFamily="34" charset="0"/>
              </a:rPr>
              <a:t>ates</a:t>
            </a:r>
            <a:r>
              <a:rPr lang="en-US" sz="1800" dirty="0">
                <a:latin typeface="+mn-lt"/>
                <a:cs typeface="Arial" panose="020B0604020202020204" pitchFamily="34" charset="0"/>
              </a:rPr>
              <a:t>, and </a:t>
            </a:r>
            <a:r>
              <a:rPr lang="en-US" sz="1800" dirty="0" smtClean="0">
                <a:latin typeface="+mn-lt"/>
                <a:cs typeface="Arial" panose="020B0604020202020204" pitchFamily="34" charset="0"/>
              </a:rPr>
              <a:t>risk </a:t>
            </a:r>
            <a:r>
              <a:rPr lang="en-US" sz="1800" dirty="0">
                <a:latin typeface="+mn-lt"/>
                <a:cs typeface="Arial" panose="020B0604020202020204" pitchFamily="34" charset="0"/>
              </a:rPr>
              <a:t>f</a:t>
            </a:r>
            <a:r>
              <a:rPr lang="en-US" sz="1800" dirty="0" smtClean="0">
                <a:latin typeface="+mn-lt"/>
                <a:cs typeface="Arial" panose="020B0604020202020204" pitchFamily="34" charset="0"/>
              </a:rPr>
              <a:t>actors</a:t>
            </a:r>
            <a:r>
              <a:rPr lang="en-US" sz="1800" dirty="0">
                <a:latin typeface="+mn-lt"/>
                <a:cs typeface="Arial" panose="020B0604020202020204" pitchFamily="34" charset="0"/>
              </a:rPr>
              <a:t>. American Journal of Kidney </a:t>
            </a:r>
            <a:r>
              <a:rPr lang="en-US" sz="1800" dirty="0" smtClean="0">
                <a:latin typeface="+mn-lt"/>
                <a:cs typeface="Arial" panose="020B0604020202020204" pitchFamily="34" charset="0"/>
              </a:rPr>
              <a:t>Disease. </a:t>
            </a:r>
            <a:r>
              <a:rPr lang="en-US" sz="1800" dirty="0">
                <a:latin typeface="+mn-lt"/>
                <a:cs typeface="Arial" panose="020B0604020202020204" pitchFamily="34" charset="0"/>
              </a:rPr>
              <a:t>2008; </a:t>
            </a:r>
            <a:r>
              <a:rPr lang="en-US" sz="1800" dirty="0" smtClean="0">
                <a:latin typeface="+mn-lt"/>
                <a:cs typeface="Arial" panose="020B0604020202020204" pitchFamily="34" charset="0"/>
              </a:rPr>
              <a:t>52:982-993. PMID: </a:t>
            </a:r>
            <a:r>
              <a:rPr lang="en-US" sz="1800" dirty="0" smtClean="0">
                <a:latin typeface="+mn-lt"/>
              </a:rPr>
              <a:t>18760516.</a:t>
            </a:r>
            <a:endParaRPr lang="en-US" sz="1800" dirty="0" smtClean="0">
              <a:latin typeface="+mn-lt"/>
              <a:cs typeface="Arial" panose="020B0604020202020204" pitchFamily="34" charset="0"/>
            </a:endParaRPr>
          </a:p>
          <a:p>
            <a:pPr>
              <a:buFont typeface="+mj-lt"/>
              <a:buAutoNum type="arabicPeriod"/>
            </a:pPr>
            <a:r>
              <a:rPr lang="en-US" sz="1800" dirty="0" smtClean="0">
                <a:latin typeface="+mn-lt"/>
                <a:cs typeface="Arial" panose="020B0604020202020204" pitchFamily="34" charset="0"/>
              </a:rPr>
              <a:t>Bertrand LJ. Bacterial infections in the hemodialysis </a:t>
            </a:r>
            <a:r>
              <a:rPr lang="en-US" sz="1800" dirty="0">
                <a:latin typeface="+mn-lt"/>
                <a:cs typeface="Arial" panose="020B0604020202020204" pitchFamily="34" charset="0"/>
              </a:rPr>
              <a:t>p</a:t>
            </a:r>
            <a:r>
              <a:rPr lang="en-US" sz="1800" dirty="0" smtClean="0">
                <a:latin typeface="+mn-lt"/>
                <a:cs typeface="Arial" panose="020B0604020202020204" pitchFamily="34" charset="0"/>
              </a:rPr>
              <a:t>atient: </a:t>
            </a:r>
            <a:r>
              <a:rPr lang="en-US" sz="1800" dirty="0">
                <a:latin typeface="+mn-lt"/>
                <a:cs typeface="Arial" panose="020B0604020202020204" pitchFamily="34" charset="0"/>
              </a:rPr>
              <a:t>P</a:t>
            </a:r>
            <a:r>
              <a:rPr lang="en-US" sz="1800" dirty="0" smtClean="0">
                <a:latin typeface="+mn-lt"/>
                <a:cs typeface="Arial" panose="020B0604020202020204" pitchFamily="34" charset="0"/>
              </a:rPr>
              <a:t>athogenesis and prevention. Kidney International. 2005; 67:2508-2519.</a:t>
            </a:r>
            <a:endParaRPr lang="en-US" sz="1800" dirty="0">
              <a:latin typeface="+mn-lt"/>
              <a:cs typeface="Arial" panose="020B0604020202020204" pitchFamily="34" charset="0"/>
            </a:endParaRPr>
          </a:p>
          <a:p>
            <a:pPr>
              <a:buFont typeface="+mj-lt"/>
              <a:buAutoNum type="arabicPeriod"/>
            </a:pPr>
            <a:r>
              <a:rPr lang="en-US" sz="1800" dirty="0" smtClean="0">
                <a:latin typeface="+mn-lt"/>
                <a:cs typeface="Arial" panose="020B0604020202020204" pitchFamily="34" charset="0"/>
              </a:rPr>
              <a:t>National </a:t>
            </a:r>
            <a:r>
              <a:rPr lang="en-US" sz="1800" dirty="0">
                <a:latin typeface="+mn-lt"/>
                <a:cs typeface="Arial" panose="020B0604020202020204" pitchFamily="34" charset="0"/>
              </a:rPr>
              <a:t>Institutes of Health, National Institute of Diabetes and Digestive and Kidney Diseases. </a:t>
            </a:r>
            <a:r>
              <a:rPr lang="en-US" sz="1800" dirty="0" smtClean="0">
                <a:latin typeface="+mn-lt"/>
                <a:cs typeface="Arial" panose="020B0604020202020204" pitchFamily="34" charset="0"/>
              </a:rPr>
              <a:t>U.S. </a:t>
            </a:r>
            <a:r>
              <a:rPr lang="en-US" sz="1800" dirty="0">
                <a:latin typeface="+mn-lt"/>
                <a:cs typeface="Arial" panose="020B0604020202020204" pitchFamily="34" charset="0"/>
              </a:rPr>
              <a:t>Renal Data System, USRDS 2009 Annual Data Report: Atlas of Chronic Kidney Disease and End-Stage Renal Disease in the United </a:t>
            </a:r>
            <a:r>
              <a:rPr lang="en-US" sz="1800" dirty="0" smtClean="0">
                <a:latin typeface="+mn-lt"/>
                <a:cs typeface="Arial" panose="020B0604020202020204" pitchFamily="34" charset="0"/>
              </a:rPr>
              <a:t>States. </a:t>
            </a:r>
            <a:r>
              <a:rPr lang="en-US" sz="1800" dirty="0">
                <a:latin typeface="+mn-lt"/>
                <a:cs typeface="Arial" panose="020B0604020202020204" pitchFamily="34" charset="0"/>
              </a:rPr>
              <a:t>2009. </a:t>
            </a:r>
            <a:r>
              <a:rPr lang="en-US" sz="1800" dirty="0">
                <a:latin typeface="+mn-lt"/>
                <a:cs typeface="Arial" panose="020B0604020202020204" pitchFamily="34" charset="0"/>
                <a:hlinkClick r:id="rId3"/>
              </a:rPr>
              <a:t>http://</a:t>
            </a:r>
            <a:r>
              <a:rPr lang="en-US" sz="1800" dirty="0" smtClean="0">
                <a:latin typeface="+mn-lt"/>
                <a:cs typeface="Arial" panose="020B0604020202020204" pitchFamily="34" charset="0"/>
                <a:hlinkClick r:id="rId3"/>
              </a:rPr>
              <a:t>www.usrds.org/atlas09.aspx</a:t>
            </a:r>
            <a:r>
              <a:rPr lang="en-US" sz="1800" dirty="0" smtClean="0">
                <a:latin typeface="+mn-lt"/>
                <a:cs typeface="Arial" panose="020B0604020202020204" pitchFamily="34" charset="0"/>
              </a:rPr>
              <a:t>. Accessed September 3, 2014.</a:t>
            </a:r>
          </a:p>
          <a:p>
            <a:pPr>
              <a:buFont typeface="+mj-lt"/>
              <a:buAutoNum type="arabicPeriod"/>
            </a:pPr>
            <a:r>
              <a:rPr lang="en-US" sz="1800" dirty="0" smtClean="0">
                <a:latin typeface="+mn-lt"/>
                <a:cs typeface="Arial" panose="020B0604020202020204" pitchFamily="34" charset="0"/>
              </a:rPr>
              <a:t>U.S</a:t>
            </a:r>
            <a:r>
              <a:rPr lang="en-US" sz="1800" dirty="0">
                <a:latin typeface="+mn-lt"/>
                <a:cs typeface="Arial" panose="020B0604020202020204" pitchFamily="34" charset="0"/>
              </a:rPr>
              <a:t>. Department of Health and Human Services, U.S. Department of Defense, U.S. Department of </a:t>
            </a:r>
            <a:r>
              <a:rPr lang="en-US" sz="1800" dirty="0" smtClean="0">
                <a:latin typeface="+mn-lt"/>
                <a:cs typeface="Arial" panose="020B0604020202020204" pitchFamily="34" charset="0"/>
              </a:rPr>
              <a:t>Veterans Affairs</a:t>
            </a:r>
            <a:r>
              <a:rPr lang="en-US" sz="1800" dirty="0">
                <a:latin typeface="+mn-lt"/>
                <a:cs typeface="Arial" panose="020B0604020202020204" pitchFamily="34" charset="0"/>
              </a:rPr>
              <a:t>. End-Stage Renal Disease Facilities. In: National Action Plan To Prevent Healthcare-Associated  </a:t>
            </a:r>
            <a:r>
              <a:rPr lang="en-US" sz="1800" dirty="0" smtClean="0">
                <a:latin typeface="+mn-lt"/>
                <a:cs typeface="Arial" panose="020B0604020202020204" pitchFamily="34" charset="0"/>
              </a:rPr>
              <a:t>Infections</a:t>
            </a:r>
            <a:r>
              <a:rPr lang="en-US" sz="1800" dirty="0">
                <a:latin typeface="+mn-lt"/>
                <a:cs typeface="Arial" panose="020B0604020202020204" pitchFamily="34" charset="0"/>
              </a:rPr>
              <a:t>: Roadmap to Elimination. Washington, D.C.:U.S. Department of Health and Human Services; 2013. </a:t>
            </a:r>
            <a:r>
              <a:rPr lang="en-US" sz="1800" dirty="0" smtClean="0">
                <a:latin typeface="+mn-lt"/>
                <a:cs typeface="Arial" panose="020B0604020202020204" pitchFamily="34" charset="0"/>
                <a:hlinkClick r:id="rId4"/>
              </a:rPr>
              <a:t>http</a:t>
            </a:r>
            <a:r>
              <a:rPr lang="en-US" sz="1800" dirty="0">
                <a:latin typeface="+mn-lt"/>
                <a:cs typeface="Arial" panose="020B0604020202020204" pitchFamily="34" charset="0"/>
                <a:hlinkClick r:id="rId4"/>
              </a:rPr>
              <a:t>://</a:t>
            </a:r>
            <a:r>
              <a:rPr lang="en-US" sz="1800" dirty="0" smtClean="0">
                <a:latin typeface="+mn-lt"/>
                <a:cs typeface="Arial" panose="020B0604020202020204" pitchFamily="34" charset="0"/>
                <a:hlinkClick r:id="rId4"/>
              </a:rPr>
              <a:t>www.health.gov/hai/pdfs/hai-action-plan-esrd.pdf</a:t>
            </a:r>
            <a:r>
              <a:rPr lang="en-US" sz="1800" dirty="0" smtClean="0">
                <a:latin typeface="+mn-lt"/>
                <a:cs typeface="Arial" panose="020B0604020202020204" pitchFamily="34" charset="0"/>
              </a:rPr>
              <a:t>. Accessed </a:t>
            </a:r>
            <a:r>
              <a:rPr lang="en-US" sz="1800" dirty="0" smtClean="0">
                <a:latin typeface="+mn-lt"/>
              </a:rPr>
              <a:t>September 3, 2014.</a:t>
            </a:r>
            <a:endParaRPr lang="en-US" sz="1800" dirty="0">
              <a:latin typeface="+mn-lt"/>
              <a:cs typeface="Arial" panose="020B0604020202020204" pitchFamily="34" charset="0"/>
            </a:endParaRPr>
          </a:p>
          <a:p>
            <a:pPr>
              <a:buFont typeface="+mj-lt"/>
              <a:buAutoNum type="arabicPeriod"/>
            </a:pPr>
            <a:r>
              <a:rPr lang="en-US" sz="1800" dirty="0" smtClean="0">
                <a:latin typeface="+mn-lt"/>
                <a:cs typeface="Arial" panose="020B0604020202020204" pitchFamily="34" charset="0"/>
              </a:rPr>
              <a:t>World </a:t>
            </a:r>
            <a:r>
              <a:rPr lang="en-US" sz="1800" dirty="0">
                <a:latin typeface="+mn-lt"/>
                <a:cs typeface="Arial" panose="020B0604020202020204" pitchFamily="34" charset="0"/>
              </a:rPr>
              <a:t>Health Organization Guidelines on Hand Hygiene in Health Care:  First Global Patient Safety </a:t>
            </a:r>
            <a:r>
              <a:rPr lang="en-US" sz="1800" dirty="0" smtClean="0">
                <a:latin typeface="+mn-lt"/>
                <a:cs typeface="Arial" panose="020B0604020202020204" pitchFamily="34" charset="0"/>
              </a:rPr>
              <a:t>Challenge, </a:t>
            </a:r>
            <a:r>
              <a:rPr lang="en-US" sz="1800" dirty="0">
                <a:latin typeface="+mn-lt"/>
                <a:cs typeface="Arial" panose="020B0604020202020204" pitchFamily="34" charset="0"/>
              </a:rPr>
              <a:t>Clean Care is Safer Care. Geneva, Switzerland: World Health Organization; 2009. </a:t>
            </a:r>
            <a:r>
              <a:rPr lang="en-US" sz="1800" dirty="0">
                <a:latin typeface="+mn-lt"/>
                <a:cs typeface="Arial" panose="020B0604020202020204" pitchFamily="34" charset="0"/>
                <a:hlinkClick r:id="rId5"/>
              </a:rPr>
              <a:t>http://whqlibdoc.who.int/publications/2009/9789241597906_eng.pdf</a:t>
            </a:r>
            <a:r>
              <a:rPr lang="en-US" sz="1800" dirty="0" smtClean="0">
                <a:latin typeface="+mn-lt"/>
                <a:cs typeface="Arial" panose="020B0604020202020204" pitchFamily="34" charset="0"/>
              </a:rPr>
              <a:t>. Accessed September 3, 2014.</a:t>
            </a:r>
          </a:p>
          <a:p>
            <a:pPr>
              <a:buFont typeface="+mj-lt"/>
              <a:buAutoNum type="arabicPeriod"/>
            </a:pPr>
            <a:endParaRPr lang="en-US" sz="1400" i="1" dirty="0"/>
          </a:p>
          <a:p>
            <a:pPr marL="0" indent="0">
              <a:buNone/>
            </a:pP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41</a:t>
            </a:fld>
            <a:endParaRPr lang="en-US" dirty="0"/>
          </a:p>
        </p:txBody>
      </p:sp>
    </p:spTree>
    <p:extLst>
      <p:ext uri="{BB962C8B-B14F-4D97-AF65-F5344CB8AC3E}">
        <p14:creationId xmlns:p14="http://schemas.microsoft.com/office/powerpoint/2010/main" val="37361380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785155"/>
          </a:xfrm>
        </p:spPr>
        <p:txBody>
          <a:bodyPr/>
          <a:lstStyle/>
          <a:p>
            <a:pPr algn="ctr"/>
            <a:r>
              <a:rPr lang="en-US" dirty="0" smtClean="0">
                <a:latin typeface="+mj-lt"/>
              </a:rPr>
              <a:t>References</a:t>
            </a:r>
            <a:endParaRPr lang="en-US" dirty="0">
              <a:latin typeface="+mj-lt"/>
            </a:endParaRPr>
          </a:p>
        </p:txBody>
      </p:sp>
      <p:sp>
        <p:nvSpPr>
          <p:cNvPr id="3" name="Text Placeholder 2"/>
          <p:cNvSpPr>
            <a:spLocks noGrp="1"/>
          </p:cNvSpPr>
          <p:nvPr>
            <p:ph type="body" sz="quarter" idx="10"/>
          </p:nvPr>
        </p:nvSpPr>
        <p:spPr>
          <a:xfrm>
            <a:off x="457200" y="1676400"/>
            <a:ext cx="8153400" cy="4967288"/>
          </a:xfrm>
        </p:spPr>
        <p:txBody>
          <a:bodyPr>
            <a:normAutofit/>
          </a:bodyPr>
          <a:lstStyle/>
          <a:p>
            <a:pPr>
              <a:buFont typeface="+mj-lt"/>
              <a:buAutoNum type="arabicPeriod" startAt="6"/>
            </a:pPr>
            <a:r>
              <a:rPr lang="en-US" sz="1800" dirty="0" smtClean="0">
                <a:latin typeface="+mn-lt"/>
                <a:cs typeface="Arial" panose="020B0604020202020204" pitchFamily="34" charset="0"/>
              </a:rPr>
              <a:t>Centers </a:t>
            </a:r>
            <a:r>
              <a:rPr lang="en-US" sz="1800" dirty="0">
                <a:latin typeface="+mn-lt"/>
                <a:cs typeface="Arial" panose="020B0604020202020204" pitchFamily="34" charset="0"/>
              </a:rPr>
              <a:t>for Disease Control and Prevention. Guidelines for the </a:t>
            </a:r>
            <a:r>
              <a:rPr lang="en-US" sz="1800" dirty="0" smtClean="0">
                <a:latin typeface="+mn-lt"/>
                <a:cs typeface="Arial" panose="020B0604020202020204" pitchFamily="34" charset="0"/>
              </a:rPr>
              <a:t>prevention </a:t>
            </a:r>
            <a:r>
              <a:rPr lang="en-US" sz="1800" dirty="0">
                <a:latin typeface="+mn-lt"/>
                <a:cs typeface="Arial" panose="020B0604020202020204" pitchFamily="34" charset="0"/>
              </a:rPr>
              <a:t>of </a:t>
            </a:r>
            <a:r>
              <a:rPr lang="en-US" sz="1800" dirty="0" smtClean="0">
                <a:latin typeface="+mn-lt"/>
                <a:cs typeface="Arial" panose="020B0604020202020204" pitchFamily="34" charset="0"/>
              </a:rPr>
              <a:t>intravascular catheter-related infections</a:t>
            </a:r>
            <a:r>
              <a:rPr lang="en-US" sz="1800" dirty="0">
                <a:latin typeface="+mn-lt"/>
                <a:cs typeface="Arial" panose="020B0604020202020204" pitchFamily="34" charset="0"/>
              </a:rPr>
              <a:t>. MMWR </a:t>
            </a:r>
            <a:r>
              <a:rPr lang="en-US" sz="1800" dirty="0" smtClean="0">
                <a:latin typeface="+mn-lt"/>
                <a:cs typeface="Arial" panose="020B0604020202020204" pitchFamily="34" charset="0"/>
              </a:rPr>
              <a:t>2002;51(No.RR10):1-26</a:t>
            </a:r>
            <a:r>
              <a:rPr lang="en-US" sz="1800" dirty="0">
                <a:latin typeface="+mn-lt"/>
                <a:cs typeface="Arial" panose="020B0604020202020204" pitchFamily="34" charset="0"/>
              </a:rPr>
              <a:t>. </a:t>
            </a:r>
            <a:r>
              <a:rPr lang="en-US" sz="1800" dirty="0">
                <a:latin typeface="+mn-lt"/>
                <a:cs typeface="Arial" panose="020B0604020202020204" pitchFamily="34" charset="0"/>
                <a:hlinkClick r:id="rId3"/>
              </a:rPr>
              <a:t>http://www.cdc.gov/mmwr/pdf/rr/rr5110.pdf</a:t>
            </a:r>
            <a:r>
              <a:rPr lang="en-US" sz="1800" dirty="0">
                <a:latin typeface="+mn-lt"/>
                <a:cs typeface="Arial" panose="020B0604020202020204" pitchFamily="34" charset="0"/>
              </a:rPr>
              <a:t>. </a:t>
            </a:r>
          </a:p>
          <a:p>
            <a:pPr>
              <a:buFont typeface="+mj-lt"/>
              <a:buAutoNum type="arabicPeriod" startAt="6"/>
            </a:pPr>
            <a:r>
              <a:rPr lang="en-US" sz="1800" dirty="0" err="1">
                <a:latin typeface="+mn-lt"/>
                <a:cs typeface="Arial" panose="020B0604020202020204" pitchFamily="34" charset="0"/>
              </a:rPr>
              <a:t>Wasse</a:t>
            </a:r>
            <a:r>
              <a:rPr lang="en-US" sz="1800" dirty="0" smtClean="0">
                <a:latin typeface="+mn-lt"/>
                <a:cs typeface="Arial" panose="020B0604020202020204" pitchFamily="34" charset="0"/>
              </a:rPr>
              <a:t>, H</a:t>
            </a:r>
            <a:r>
              <a:rPr lang="en-US" sz="1800" dirty="0">
                <a:latin typeface="+mn-lt"/>
                <a:cs typeface="Arial" panose="020B0604020202020204" pitchFamily="34" charset="0"/>
              </a:rPr>
              <a:t>. Catheter–related mortality among ESRD </a:t>
            </a:r>
            <a:r>
              <a:rPr lang="en-US" sz="1800" dirty="0" smtClean="0">
                <a:latin typeface="+mn-lt"/>
                <a:cs typeface="Arial" panose="020B0604020202020204" pitchFamily="34" charset="0"/>
              </a:rPr>
              <a:t>patients</a:t>
            </a:r>
            <a:r>
              <a:rPr lang="en-US" sz="1800" dirty="0">
                <a:latin typeface="+mn-lt"/>
                <a:cs typeface="Arial" panose="020B0604020202020204" pitchFamily="34" charset="0"/>
              </a:rPr>
              <a:t>. Seminars in Dialysis. 2008; 21(6):547-9</a:t>
            </a:r>
            <a:r>
              <a:rPr lang="en-US" sz="1800" dirty="0" smtClean="0">
                <a:latin typeface="+mn-lt"/>
                <a:cs typeface="Arial" panose="020B0604020202020204" pitchFamily="34" charset="0"/>
              </a:rPr>
              <a:t>. PMID: </a:t>
            </a:r>
            <a:r>
              <a:rPr lang="en-US" sz="1800" dirty="0" smtClean="0">
                <a:latin typeface="+mn-lt"/>
              </a:rPr>
              <a:t>19000119</a:t>
            </a:r>
            <a:r>
              <a:rPr lang="en-US" sz="1800" dirty="0">
                <a:latin typeface="+mn-lt"/>
                <a:cs typeface="Arial" panose="020B0604020202020204" pitchFamily="34" charset="0"/>
              </a:rPr>
              <a:t>.</a:t>
            </a:r>
          </a:p>
          <a:p>
            <a:pPr>
              <a:buFont typeface="+mj-lt"/>
              <a:buAutoNum type="arabicPeriod" startAt="6"/>
            </a:pPr>
            <a:r>
              <a:rPr lang="en-US" sz="1800" dirty="0">
                <a:latin typeface="+mn-lt"/>
                <a:cs typeface="Arial" panose="020B0604020202020204" pitchFamily="34" charset="0"/>
              </a:rPr>
              <a:t>Fistula First. </a:t>
            </a:r>
            <a:r>
              <a:rPr lang="en-US" sz="1800" dirty="0">
                <a:latin typeface="+mn-lt"/>
                <a:cs typeface="Arial" panose="020B0604020202020204" pitchFamily="34" charset="0"/>
                <a:hlinkClick r:id="rId4" tooltip="Fistula First"/>
              </a:rPr>
              <a:t>http://www.fistulafirst.org. </a:t>
            </a:r>
            <a:r>
              <a:rPr lang="en-US" sz="1800" dirty="0">
                <a:latin typeface="+mn-lt"/>
                <a:cs typeface="Arial" panose="020B0604020202020204" pitchFamily="34" charset="0"/>
              </a:rPr>
              <a:t>Accessed January 15, 2013.</a:t>
            </a:r>
          </a:p>
          <a:p>
            <a:pPr>
              <a:buFont typeface="+mj-lt"/>
              <a:buAutoNum type="arabicPeriod" startAt="6"/>
            </a:pPr>
            <a:r>
              <a:rPr lang="en-US" sz="1800" dirty="0">
                <a:latin typeface="+mn-lt"/>
                <a:cs typeface="Arial" panose="020B0604020202020204" pitchFamily="34" charset="0"/>
              </a:rPr>
              <a:t>Hemodialysis Central Venous Catheter Scrub-the-Hub Protocol. </a:t>
            </a:r>
            <a:r>
              <a:rPr lang="en-US" sz="1800" dirty="0">
                <a:latin typeface="+mn-lt"/>
                <a:cs typeface="Arial" panose="020B0604020202020204" pitchFamily="34" charset="0"/>
                <a:hlinkClick r:id="rId5" tooltip="Hemodialysis Central Venous Catheter Scrub-the-Hub Protocol. "/>
              </a:rPr>
              <a:t>http://www.cdc.gov/dialysis/PDFs/collaborative/Hemodialysis-Central-Venous-Catheter-STH-Protocol.pdf</a:t>
            </a:r>
            <a:r>
              <a:rPr lang="en-US" sz="1800" dirty="0">
                <a:latin typeface="+mn-lt"/>
                <a:cs typeface="Arial" panose="020B0604020202020204" pitchFamily="34" charset="0"/>
              </a:rPr>
              <a:t>. Accessed September 3, 2014.</a:t>
            </a:r>
          </a:p>
          <a:p>
            <a:pPr>
              <a:buFont typeface="+mj-lt"/>
              <a:buAutoNum type="arabicPeriod" startAt="6"/>
            </a:pPr>
            <a:r>
              <a:rPr lang="en-US" sz="1800" dirty="0">
                <a:latin typeface="+mn-lt"/>
              </a:rPr>
              <a:t>Institute for Healthcare Improvement. Science of Improvement: Testing Changes. </a:t>
            </a:r>
            <a:r>
              <a:rPr lang="en-US" sz="1800" u="sng" dirty="0">
                <a:latin typeface="+mn-lt"/>
                <a:hlinkClick r:id="rId6"/>
              </a:rPr>
              <a:t>http://www.ihi.org/resources/Pages/HowtoImprove/ScienceofImprovementTestingChanges.aspx</a:t>
            </a:r>
            <a:r>
              <a:rPr lang="en-US" sz="1800" u="sng" dirty="0">
                <a:latin typeface="+mn-lt"/>
              </a:rPr>
              <a:t>.</a:t>
            </a:r>
            <a:r>
              <a:rPr lang="en-US" sz="1800" dirty="0">
                <a:latin typeface="+mn-lt"/>
              </a:rPr>
              <a:t> Accessed September 3, 2014.</a:t>
            </a:r>
            <a:endParaRPr lang="en-US" sz="1800" dirty="0">
              <a:latin typeface="+mn-lt"/>
              <a:cs typeface="Arial" panose="020B0604020202020204" pitchFamily="34" charset="0"/>
            </a:endParaRPr>
          </a:p>
          <a:p>
            <a:pPr marL="0" indent="0">
              <a:buNone/>
            </a:pP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a:p>
            <a:pPr marL="0" indent="0">
              <a:buNone/>
            </a:pPr>
            <a:endParaRPr lang="en-US" sz="1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42</a:t>
            </a:fld>
            <a:endParaRPr lang="en-US" dirty="0"/>
          </a:p>
        </p:txBody>
      </p:sp>
    </p:spTree>
    <p:extLst>
      <p:ext uri="{BB962C8B-B14F-4D97-AF65-F5344CB8AC3E}">
        <p14:creationId xmlns:p14="http://schemas.microsoft.com/office/powerpoint/2010/main" val="376303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High-Risk Patients</a:t>
            </a:r>
            <a:endParaRPr lang="en-US" dirty="0">
              <a:latin typeface="+mj-lt"/>
            </a:endParaRPr>
          </a:p>
        </p:txBody>
      </p:sp>
      <p:sp>
        <p:nvSpPr>
          <p:cNvPr id="3" name="Text Placeholder 2"/>
          <p:cNvSpPr>
            <a:spLocks noGrp="1"/>
          </p:cNvSpPr>
          <p:nvPr>
            <p:ph type="body" sz="quarter" idx="10"/>
          </p:nvPr>
        </p:nvSpPr>
        <p:spPr/>
        <p:txBody>
          <a:bodyPr/>
          <a:lstStyle/>
          <a:p>
            <a:pPr marL="0" indent="0">
              <a:buNone/>
            </a:pPr>
            <a:r>
              <a:rPr lang="en-US" dirty="0" smtClean="0">
                <a:solidFill>
                  <a:schemeClr val="tx1"/>
                </a:solidFill>
                <a:latin typeface="+mn-lt"/>
              </a:rPr>
              <a:t>Hemodialysis patients</a:t>
            </a:r>
            <a:r>
              <a:rPr lang="en-US" dirty="0" smtClean="0"/>
              <a:t>—</a:t>
            </a:r>
            <a:r>
              <a:rPr lang="en-US" dirty="0" smtClean="0">
                <a:solidFill>
                  <a:schemeClr val="tx1"/>
                </a:solidFill>
                <a:latin typeface="+mn-lt"/>
              </a:rPr>
              <a:t> </a:t>
            </a:r>
            <a:endParaRPr lang="en-US" dirty="0">
              <a:solidFill>
                <a:schemeClr val="tx1"/>
              </a:solidFill>
              <a:latin typeface="+mn-lt"/>
            </a:endParaRPr>
          </a:p>
          <a:p>
            <a:r>
              <a:rPr lang="en-US" dirty="0">
                <a:solidFill>
                  <a:schemeClr val="tx1"/>
                </a:solidFill>
                <a:latin typeface="+mn-lt"/>
              </a:rPr>
              <a:t>Require long-term vascular </a:t>
            </a:r>
            <a:r>
              <a:rPr lang="en-US" dirty="0" smtClean="0">
                <a:solidFill>
                  <a:schemeClr val="tx1"/>
                </a:solidFill>
                <a:latin typeface="+mn-lt"/>
              </a:rPr>
              <a:t>access; some </a:t>
            </a:r>
            <a:r>
              <a:rPr lang="en-US" dirty="0">
                <a:solidFill>
                  <a:schemeClr val="tx1"/>
                </a:solidFill>
                <a:latin typeface="+mn-lt"/>
              </a:rPr>
              <a:t>require </a:t>
            </a:r>
            <a:r>
              <a:rPr lang="en-US" dirty="0" smtClean="0">
                <a:solidFill>
                  <a:schemeClr val="tx1"/>
                </a:solidFill>
                <a:latin typeface="+mn-lt"/>
              </a:rPr>
              <a:t>ongoing centra</a:t>
            </a:r>
            <a:r>
              <a:rPr lang="en-US" dirty="0" smtClean="0">
                <a:latin typeface="+mn-lt"/>
              </a:rPr>
              <a:t>l venous catheter (CVC)</a:t>
            </a:r>
            <a:r>
              <a:rPr lang="en-US" dirty="0" smtClean="0">
                <a:solidFill>
                  <a:schemeClr val="tx1"/>
                </a:solidFill>
                <a:latin typeface="+mn-lt"/>
              </a:rPr>
              <a:t> </a:t>
            </a:r>
            <a:r>
              <a:rPr lang="en-US" dirty="0">
                <a:solidFill>
                  <a:schemeClr val="tx1"/>
                </a:solidFill>
                <a:latin typeface="+mn-lt"/>
              </a:rPr>
              <a:t>use</a:t>
            </a:r>
          </a:p>
          <a:p>
            <a:r>
              <a:rPr lang="en-US" dirty="0" smtClean="0">
                <a:solidFill>
                  <a:schemeClr val="tx1"/>
                </a:solidFill>
                <a:latin typeface="+mn-lt"/>
              </a:rPr>
              <a:t>Are often immunocompromised</a:t>
            </a:r>
            <a:endParaRPr lang="en-US" dirty="0">
              <a:solidFill>
                <a:schemeClr val="tx1"/>
              </a:solidFill>
              <a:latin typeface="+mn-lt"/>
            </a:endParaRPr>
          </a:p>
          <a:p>
            <a:r>
              <a:rPr lang="en-US" dirty="0" smtClean="0">
                <a:solidFill>
                  <a:schemeClr val="tx1"/>
                </a:solidFill>
                <a:latin typeface="+mn-lt"/>
              </a:rPr>
              <a:t>Are at higher </a:t>
            </a:r>
            <a:r>
              <a:rPr lang="en-US" dirty="0">
                <a:solidFill>
                  <a:schemeClr val="tx1"/>
                </a:solidFill>
                <a:latin typeface="+mn-lt"/>
              </a:rPr>
              <a:t>risk for </a:t>
            </a:r>
            <a:r>
              <a:rPr lang="en-US" dirty="0" smtClean="0">
                <a:solidFill>
                  <a:schemeClr val="tx1"/>
                </a:solidFill>
                <a:latin typeface="+mn-lt"/>
              </a:rPr>
              <a:t>potential infection </a:t>
            </a:r>
            <a:r>
              <a:rPr lang="en-US" dirty="0">
                <a:solidFill>
                  <a:schemeClr val="tx1"/>
                </a:solidFill>
                <a:latin typeface="+mn-lt"/>
              </a:rPr>
              <a:t>through </a:t>
            </a:r>
            <a:r>
              <a:rPr lang="en-US" dirty="0" smtClean="0">
                <a:solidFill>
                  <a:schemeClr val="tx1"/>
                </a:solidFill>
                <a:latin typeface="+mn-lt"/>
              </a:rPr>
              <a:t>exposure</a:t>
            </a:r>
            <a:r>
              <a:rPr lang="en-US" dirty="0" smtClean="0"/>
              <a:t>—</a:t>
            </a:r>
            <a:r>
              <a:rPr lang="en-US" dirty="0" smtClean="0">
                <a:solidFill>
                  <a:schemeClr val="tx1"/>
                </a:solidFill>
                <a:latin typeface="+mn-lt"/>
              </a:rPr>
              <a:t> </a:t>
            </a:r>
          </a:p>
          <a:p>
            <a:pPr lvl="1"/>
            <a:r>
              <a:rPr lang="en-US" dirty="0" smtClean="0">
                <a:solidFill>
                  <a:schemeClr val="tx1"/>
                </a:solidFill>
                <a:latin typeface="+mn-lt"/>
              </a:rPr>
              <a:t>Through patient-to-patient contact</a:t>
            </a:r>
          </a:p>
          <a:p>
            <a:pPr lvl="1"/>
            <a:r>
              <a:rPr lang="en-US" dirty="0" smtClean="0">
                <a:solidFill>
                  <a:schemeClr val="tx1"/>
                </a:solidFill>
                <a:latin typeface="+mn-lt"/>
              </a:rPr>
              <a:t>Through contact </a:t>
            </a:r>
            <a:r>
              <a:rPr lang="en-US" dirty="0">
                <a:solidFill>
                  <a:schemeClr val="tx1"/>
                </a:solidFill>
                <a:latin typeface="+mn-lt"/>
              </a:rPr>
              <a:t>with contaminated sources, such as environmental surfaces, </a:t>
            </a:r>
            <a:r>
              <a:rPr lang="en-US" dirty="0" smtClean="0">
                <a:solidFill>
                  <a:schemeClr val="tx1"/>
                </a:solidFill>
                <a:latin typeface="+mn-lt"/>
              </a:rPr>
              <a:t>equipment, or </a:t>
            </a:r>
            <a:r>
              <a:rPr lang="en-US" dirty="0">
                <a:solidFill>
                  <a:schemeClr val="tx1"/>
                </a:solidFill>
                <a:latin typeface="+mn-lt"/>
              </a:rPr>
              <a:t>supplies</a:t>
            </a:r>
          </a:p>
          <a:p>
            <a:pPr lvl="1"/>
            <a:r>
              <a:rPr lang="en-US" dirty="0" smtClean="0">
                <a:solidFill>
                  <a:schemeClr val="tx1"/>
                </a:solidFill>
                <a:latin typeface="+mn-lt"/>
              </a:rPr>
              <a:t>From health </a:t>
            </a:r>
            <a:r>
              <a:rPr lang="en-US" dirty="0">
                <a:solidFill>
                  <a:schemeClr val="tx1"/>
                </a:solidFill>
                <a:latin typeface="+mn-lt"/>
              </a:rPr>
              <a:t>care </a:t>
            </a:r>
            <a:r>
              <a:rPr lang="en-US" dirty="0" smtClean="0">
                <a:solidFill>
                  <a:schemeClr val="tx1"/>
                </a:solidFill>
                <a:latin typeface="+mn-lt"/>
              </a:rPr>
              <a:t>providers</a:t>
            </a:r>
            <a:r>
              <a:rPr lang="en-US" baseline="30000" dirty="0" smtClean="0">
                <a:solidFill>
                  <a:schemeClr val="tx1"/>
                </a:solidFill>
                <a:latin typeface="+mn-lt"/>
              </a:rPr>
              <a:t>4</a:t>
            </a:r>
            <a:r>
              <a:rPr lang="en-US" dirty="0" smtClean="0">
                <a:solidFill>
                  <a:schemeClr val="tx1"/>
                </a:solidFill>
                <a:latin typeface="+mn-lt"/>
              </a:rPr>
              <a:t> </a:t>
            </a:r>
            <a:endParaRPr lang="en-US" dirty="0">
              <a:solidFill>
                <a:schemeClr val="tx1"/>
              </a:solidFill>
              <a:latin typeface="+mn-lt"/>
            </a:endParaRPr>
          </a:p>
          <a:p>
            <a:endParaRPr lang="en-US" dirty="0"/>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5</a:t>
            </a:fld>
            <a:endParaRPr lang="en-US"/>
          </a:p>
        </p:txBody>
      </p:sp>
    </p:spTree>
    <p:extLst>
      <p:ext uri="{BB962C8B-B14F-4D97-AF65-F5344CB8AC3E}">
        <p14:creationId xmlns:p14="http://schemas.microsoft.com/office/powerpoint/2010/main" val="2264565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404" y="1334431"/>
            <a:ext cx="8501995" cy="785155"/>
          </a:xfrm>
        </p:spPr>
        <p:txBody>
          <a:bodyPr>
            <a:noAutofit/>
          </a:bodyPr>
          <a:lstStyle/>
          <a:p>
            <a:pPr algn="ctr"/>
            <a:r>
              <a:rPr lang="en-US" dirty="0">
                <a:latin typeface="+mj-lt"/>
              </a:rPr>
              <a:t>Results </a:t>
            </a:r>
            <a:r>
              <a:rPr lang="en-US" dirty="0" smtClean="0">
                <a:latin typeface="+mj-lt"/>
              </a:rPr>
              <a:t>From </a:t>
            </a:r>
            <a:r>
              <a:rPr lang="en-US" dirty="0">
                <a:latin typeface="+mj-lt"/>
              </a:rPr>
              <a:t>NOTICE </a:t>
            </a:r>
            <a:r>
              <a:rPr lang="en-US" dirty="0" smtClean="0">
                <a:latin typeface="+mj-lt"/>
              </a:rPr>
              <a:t>Infection </a:t>
            </a:r>
            <a:r>
              <a:rPr lang="en-US" dirty="0">
                <a:latin typeface="+mj-lt"/>
              </a:rPr>
              <a:t>C</a:t>
            </a:r>
            <a:r>
              <a:rPr lang="en-US" dirty="0" smtClean="0">
                <a:latin typeface="+mj-lt"/>
              </a:rPr>
              <a:t>are </a:t>
            </a:r>
            <a:r>
              <a:rPr lang="en-US" dirty="0">
                <a:latin typeface="+mj-lt"/>
              </a:rPr>
              <a:t>E</a:t>
            </a:r>
            <a:r>
              <a:rPr lang="en-US" dirty="0" smtClean="0">
                <a:latin typeface="+mj-lt"/>
              </a:rPr>
              <a:t>valuators</a:t>
            </a:r>
            <a:endParaRPr lang="en-US" dirty="0">
              <a:latin typeface="+mj-lt"/>
            </a:endParaRPr>
          </a:p>
        </p:txBody>
      </p:sp>
      <p:sp>
        <p:nvSpPr>
          <p:cNvPr id="3" name="Content Placeholder 2"/>
          <p:cNvSpPr>
            <a:spLocks noGrp="1"/>
          </p:cNvSpPr>
          <p:nvPr>
            <p:ph type="body" sz="quarter" idx="10"/>
          </p:nvPr>
        </p:nvSpPr>
        <p:spPr/>
        <p:txBody>
          <a:bodyPr>
            <a:normAutofit/>
          </a:bodyPr>
          <a:lstStyle/>
          <a:p>
            <a:pPr marL="0" indent="0">
              <a:buNone/>
            </a:pPr>
            <a:endParaRPr lang="en-US" sz="2000" dirty="0" smtClean="0"/>
          </a:p>
          <a:p>
            <a:pPr marL="0" indent="0">
              <a:buNone/>
            </a:pPr>
            <a:r>
              <a:rPr lang="en-US" sz="2000" dirty="0" smtClean="0">
                <a:latin typeface="+mn-lt"/>
              </a:rPr>
              <a:t>Some practices were associated </a:t>
            </a:r>
            <a:r>
              <a:rPr lang="en-US" sz="2000" dirty="0">
                <a:latin typeface="+mn-lt"/>
              </a:rPr>
              <a:t>with better infection </a:t>
            </a:r>
            <a:r>
              <a:rPr lang="en-US" sz="2000" dirty="0" smtClean="0">
                <a:latin typeface="+mn-lt"/>
              </a:rPr>
              <a:t>outcomes</a:t>
            </a:r>
          </a:p>
          <a:p>
            <a:pPr lvl="1"/>
            <a:r>
              <a:rPr lang="en-US" dirty="0">
                <a:latin typeface="+mn-lt"/>
              </a:rPr>
              <a:t>Good hand hygiene predicts avoidance of </a:t>
            </a:r>
            <a:r>
              <a:rPr lang="en-US" dirty="0" smtClean="0">
                <a:latin typeface="+mn-lt"/>
              </a:rPr>
              <a:t>infection</a:t>
            </a:r>
          </a:p>
          <a:p>
            <a:pPr lvl="1"/>
            <a:r>
              <a:rPr lang="en-US" sz="2000" dirty="0" smtClean="0">
                <a:latin typeface="+mn-lt"/>
              </a:rPr>
              <a:t>Appropriate cleaning of the </a:t>
            </a:r>
            <a:r>
              <a:rPr lang="en-US" sz="2000" dirty="0">
                <a:latin typeface="+mn-lt"/>
              </a:rPr>
              <a:t>injection </a:t>
            </a:r>
            <a:r>
              <a:rPr lang="en-US" sz="2000" dirty="0" smtClean="0">
                <a:latin typeface="+mn-lt"/>
              </a:rPr>
              <a:t>port</a:t>
            </a:r>
          </a:p>
          <a:p>
            <a:pPr lvl="1"/>
            <a:r>
              <a:rPr lang="en-US" sz="2000" dirty="0" smtClean="0">
                <a:latin typeface="+mn-lt"/>
              </a:rPr>
              <a:t>Proper </a:t>
            </a:r>
            <a:r>
              <a:rPr lang="en-US" sz="2000" dirty="0">
                <a:latin typeface="+mn-lt"/>
              </a:rPr>
              <a:t>needle </a:t>
            </a:r>
            <a:r>
              <a:rPr lang="en-US" sz="2000" dirty="0" smtClean="0">
                <a:latin typeface="+mn-lt"/>
              </a:rPr>
              <a:t>insertion</a:t>
            </a:r>
          </a:p>
          <a:p>
            <a:pPr lvl="1"/>
            <a:r>
              <a:rPr lang="en-US" sz="2000" dirty="0" smtClean="0">
                <a:latin typeface="+mn-lt"/>
              </a:rPr>
              <a:t>Proper </a:t>
            </a:r>
            <a:r>
              <a:rPr lang="en-US" sz="2000" dirty="0">
                <a:latin typeface="+mn-lt"/>
              </a:rPr>
              <a:t>assembly of </a:t>
            </a:r>
            <a:r>
              <a:rPr lang="en-US" sz="2000" dirty="0" smtClean="0">
                <a:latin typeface="+mn-lt"/>
              </a:rPr>
              <a:t>supplies </a:t>
            </a:r>
          </a:p>
          <a:p>
            <a:pPr lvl="1"/>
            <a:r>
              <a:rPr lang="en-US" sz="2000" dirty="0" smtClean="0">
                <a:latin typeface="+mn-lt"/>
              </a:rPr>
              <a:t>Applying </a:t>
            </a:r>
            <a:r>
              <a:rPr lang="en-US" sz="2000" dirty="0">
                <a:latin typeface="+mn-lt"/>
              </a:rPr>
              <a:t>a sterile dressing to the </a:t>
            </a:r>
            <a:r>
              <a:rPr lang="en-US" sz="2000" dirty="0" smtClean="0">
                <a:latin typeface="+mn-lt"/>
              </a:rPr>
              <a:t>CVC </a:t>
            </a:r>
            <a:r>
              <a:rPr lang="en-US" sz="2000" dirty="0">
                <a:latin typeface="+mn-lt"/>
              </a:rPr>
              <a:t>exit </a:t>
            </a:r>
            <a:r>
              <a:rPr lang="en-US" sz="2000" dirty="0" smtClean="0">
                <a:latin typeface="+mn-lt"/>
              </a:rPr>
              <a:t>site</a:t>
            </a:r>
            <a:endParaRPr lang="en-US" sz="2000"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6</a:t>
            </a:fld>
            <a:endParaRPr lang="en-US"/>
          </a:p>
        </p:txBody>
      </p:sp>
    </p:spTree>
    <p:extLst>
      <p:ext uri="{BB962C8B-B14F-4D97-AF65-F5344CB8AC3E}">
        <p14:creationId xmlns:p14="http://schemas.microsoft.com/office/powerpoint/2010/main" val="261734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295400"/>
            <a:ext cx="6400800" cy="785155"/>
          </a:xfrm>
        </p:spPr>
        <p:txBody>
          <a:bodyPr>
            <a:normAutofit/>
          </a:bodyPr>
          <a:lstStyle/>
          <a:p>
            <a:pPr algn="ctr"/>
            <a:r>
              <a:rPr lang="en-US" sz="3200" dirty="0" smtClean="0">
                <a:latin typeface="+mj-lt"/>
              </a:rPr>
              <a:t>   Why Do </a:t>
            </a:r>
            <a:r>
              <a:rPr lang="en-US" dirty="0">
                <a:latin typeface="+mj-lt"/>
              </a:rPr>
              <a:t>L</a:t>
            </a:r>
            <a:r>
              <a:rPr lang="en-US" sz="3200" dirty="0" smtClean="0">
                <a:latin typeface="+mj-lt"/>
              </a:rPr>
              <a:t>apses in </a:t>
            </a:r>
            <a:r>
              <a:rPr lang="en-US" dirty="0">
                <a:latin typeface="+mj-lt"/>
              </a:rPr>
              <a:t>B</a:t>
            </a:r>
            <a:r>
              <a:rPr lang="en-US" sz="3200" dirty="0" smtClean="0">
                <a:latin typeface="+mj-lt"/>
              </a:rPr>
              <a:t>ehavior </a:t>
            </a:r>
            <a:r>
              <a:rPr lang="en-US" dirty="0">
                <a:latin typeface="+mj-lt"/>
              </a:rPr>
              <a:t>O</a:t>
            </a:r>
            <a:r>
              <a:rPr lang="en-US" sz="3200" dirty="0" smtClean="0">
                <a:latin typeface="+mj-lt"/>
              </a:rPr>
              <a:t>ccur?</a:t>
            </a:r>
            <a:endParaRPr lang="en-US" sz="3200" dirty="0">
              <a:latin typeface="+mj-lt"/>
            </a:endParaRPr>
          </a:p>
        </p:txBody>
      </p:sp>
      <p:sp>
        <p:nvSpPr>
          <p:cNvPr id="3" name="Content Placeholder 2"/>
          <p:cNvSpPr>
            <a:spLocks noGrp="1"/>
          </p:cNvSpPr>
          <p:nvPr>
            <p:ph type="body" sz="quarter" idx="10"/>
          </p:nvPr>
        </p:nvSpPr>
        <p:spPr>
          <a:xfrm>
            <a:off x="990600" y="2133600"/>
            <a:ext cx="7713662" cy="3479165"/>
          </a:xfrm>
        </p:spPr>
        <p:txBody>
          <a:bodyPr>
            <a:normAutofit fontScale="92500" lnSpcReduction="10000"/>
          </a:bodyPr>
          <a:lstStyle/>
          <a:p>
            <a:pPr marL="0" indent="0">
              <a:buNone/>
            </a:pPr>
            <a:r>
              <a:rPr lang="en-US" sz="2800" dirty="0" smtClean="0">
                <a:latin typeface="+mn-lt"/>
              </a:rPr>
              <a:t>Do these factors play a role in lapses in dialysis facilities?</a:t>
            </a:r>
          </a:p>
          <a:p>
            <a:pPr lvl="1">
              <a:buFont typeface="Arial" panose="020B0604020202020204" pitchFamily="34" charset="0"/>
              <a:buChar char="•"/>
            </a:pPr>
            <a:r>
              <a:rPr lang="en-US" dirty="0" smtClean="0">
                <a:latin typeface="+mn-lt"/>
              </a:rPr>
              <a:t>Insufficient guidance, training, or reinforcement of proper procedures, protocols, and techniques</a:t>
            </a:r>
          </a:p>
          <a:p>
            <a:pPr lvl="1">
              <a:buFont typeface="Arial" panose="020B0604020202020204" pitchFamily="34" charset="0"/>
              <a:buChar char="•"/>
            </a:pPr>
            <a:r>
              <a:rPr lang="en-US" dirty="0">
                <a:latin typeface="+mn-lt"/>
              </a:rPr>
              <a:t>Unclear </a:t>
            </a:r>
            <a:r>
              <a:rPr lang="en-US" dirty="0" smtClean="0">
                <a:latin typeface="+mn-lt"/>
              </a:rPr>
              <a:t>or contradictory policies, protocols, or standards</a:t>
            </a:r>
            <a:endParaRPr lang="en-US" dirty="0">
              <a:latin typeface="+mn-lt"/>
            </a:endParaRPr>
          </a:p>
          <a:p>
            <a:pPr lvl="1">
              <a:buFont typeface="Arial" panose="020B0604020202020204" pitchFamily="34" charset="0"/>
              <a:buChar char="•"/>
            </a:pPr>
            <a:r>
              <a:rPr lang="en-US" dirty="0" smtClean="0">
                <a:latin typeface="+mn-lt"/>
              </a:rPr>
              <a:t>Insufficient or improper supplies and equipment</a:t>
            </a:r>
          </a:p>
          <a:p>
            <a:pPr lvl="1">
              <a:buFont typeface="Arial" panose="020B0604020202020204" pitchFamily="34" charset="0"/>
              <a:buChar char="•"/>
            </a:pPr>
            <a:r>
              <a:rPr lang="en-US" dirty="0" smtClean="0">
                <a:latin typeface="+mn-lt"/>
              </a:rPr>
              <a:t>Challenges in obtaining or accessing supplies and equipment</a:t>
            </a:r>
          </a:p>
          <a:p>
            <a:pPr lvl="1">
              <a:buFont typeface="Arial" panose="020B0604020202020204" pitchFamily="34" charset="0"/>
              <a:buChar char="•"/>
            </a:pPr>
            <a:r>
              <a:rPr lang="en-US" dirty="0" smtClean="0">
                <a:latin typeface="+mn-lt"/>
              </a:rPr>
              <a:t>Work environment distractions</a:t>
            </a:r>
            <a:endParaRPr lang="en-US" dirty="0">
              <a:latin typeface="+mn-lt"/>
            </a:endParaRPr>
          </a:p>
          <a:p>
            <a:pPr lvl="1">
              <a:buFont typeface="Arial" panose="020B0604020202020204" pitchFamily="34" charset="0"/>
              <a:buChar char="•"/>
            </a:pPr>
            <a:r>
              <a:rPr lang="en-US" dirty="0" smtClean="0">
                <a:latin typeface="+mn-lt"/>
              </a:rPr>
              <a:t>Insufficient </a:t>
            </a:r>
            <a:r>
              <a:rPr lang="en-US" dirty="0">
                <a:latin typeface="+mn-lt"/>
              </a:rPr>
              <a:t>or </a:t>
            </a:r>
            <a:r>
              <a:rPr lang="en-US" dirty="0" smtClean="0">
                <a:latin typeface="+mn-lt"/>
              </a:rPr>
              <a:t>overworked staff</a:t>
            </a:r>
          </a:p>
          <a:p>
            <a:pPr lvl="1">
              <a:buFont typeface="Arial" panose="020B0604020202020204" pitchFamily="34" charset="0"/>
              <a:buChar char="•"/>
            </a:pPr>
            <a:r>
              <a:rPr lang="en-US" dirty="0" smtClean="0">
                <a:latin typeface="+mn-lt"/>
              </a:rPr>
              <a:t>New </a:t>
            </a:r>
            <a:r>
              <a:rPr lang="en-US" dirty="0">
                <a:latin typeface="+mn-lt"/>
              </a:rPr>
              <a:t>or inexperienced </a:t>
            </a:r>
            <a:r>
              <a:rPr lang="en-US" dirty="0" smtClean="0">
                <a:latin typeface="+mn-lt"/>
              </a:rPr>
              <a:t>staff or high staff turnover</a:t>
            </a: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7</a:t>
            </a:fld>
            <a:endParaRPr lang="en-US"/>
          </a:p>
        </p:txBody>
      </p:sp>
    </p:spTree>
    <p:extLst>
      <p:ext uri="{BB962C8B-B14F-4D97-AF65-F5344CB8AC3E}">
        <p14:creationId xmlns:p14="http://schemas.microsoft.com/office/powerpoint/2010/main" val="3229233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371600"/>
            <a:ext cx="6858000" cy="785155"/>
          </a:xfrm>
        </p:spPr>
        <p:txBody>
          <a:bodyPr>
            <a:noAutofit/>
          </a:bodyPr>
          <a:lstStyle/>
          <a:p>
            <a:pPr algn="ctr"/>
            <a:r>
              <a:rPr lang="en-US" dirty="0" smtClean="0">
                <a:latin typeface="+mj-lt"/>
              </a:rPr>
              <a:t>Lapses </a:t>
            </a:r>
            <a:r>
              <a:rPr lang="en-US" dirty="0">
                <a:latin typeface="+mj-lt"/>
              </a:rPr>
              <a:t>P</a:t>
            </a:r>
            <a:r>
              <a:rPr lang="en-US" dirty="0" smtClean="0">
                <a:latin typeface="+mj-lt"/>
              </a:rPr>
              <a:t>ut Patients at Risk for VAIs</a:t>
            </a:r>
            <a:endParaRPr lang="en-US" dirty="0">
              <a:latin typeface="+mj-lt"/>
            </a:endParaRPr>
          </a:p>
        </p:txBody>
      </p:sp>
      <p:sp>
        <p:nvSpPr>
          <p:cNvPr id="3" name="Content Placeholder 2"/>
          <p:cNvSpPr>
            <a:spLocks noGrp="1"/>
          </p:cNvSpPr>
          <p:nvPr>
            <p:ph type="body" sz="quarter" idx="10"/>
          </p:nvPr>
        </p:nvSpPr>
        <p:spPr>
          <a:xfrm>
            <a:off x="1066800" y="2209800"/>
            <a:ext cx="7713662" cy="3748088"/>
          </a:xfrm>
        </p:spPr>
        <p:txBody>
          <a:bodyPr>
            <a:noAutofit/>
          </a:bodyPr>
          <a:lstStyle/>
          <a:p>
            <a:endParaRPr lang="en-US" sz="2000" dirty="0" smtClean="0"/>
          </a:p>
          <a:p>
            <a:r>
              <a:rPr lang="en-US" sz="2000" dirty="0" smtClean="0">
                <a:latin typeface="+mn-lt"/>
              </a:rPr>
              <a:t>Contamination </a:t>
            </a:r>
            <a:r>
              <a:rPr lang="en-US" sz="2000" dirty="0">
                <a:latin typeface="+mn-lt"/>
              </a:rPr>
              <a:t>of </a:t>
            </a:r>
            <a:r>
              <a:rPr lang="en-US" sz="2000" dirty="0" smtClean="0">
                <a:latin typeface="+mn-lt"/>
              </a:rPr>
              <a:t>work environment, clean workspace, or supplies</a:t>
            </a:r>
            <a:endParaRPr lang="en-US" sz="2000" dirty="0">
              <a:latin typeface="+mn-lt"/>
            </a:endParaRPr>
          </a:p>
          <a:p>
            <a:r>
              <a:rPr lang="en-US" sz="2000" dirty="0" smtClean="0">
                <a:latin typeface="+mn-lt"/>
              </a:rPr>
              <a:t>Inadequate </a:t>
            </a:r>
            <a:r>
              <a:rPr lang="en-US" sz="2000" dirty="0">
                <a:latin typeface="+mn-lt"/>
              </a:rPr>
              <a:t>or </a:t>
            </a:r>
            <a:r>
              <a:rPr lang="en-US" dirty="0" smtClean="0">
                <a:latin typeface="+mn-lt"/>
              </a:rPr>
              <a:t>no </a:t>
            </a:r>
            <a:r>
              <a:rPr lang="en-US" sz="2000" dirty="0" smtClean="0">
                <a:latin typeface="+mn-lt"/>
              </a:rPr>
              <a:t>hand hygiene performed</a:t>
            </a:r>
          </a:p>
          <a:p>
            <a:r>
              <a:rPr lang="en-US" sz="2000" dirty="0" smtClean="0">
                <a:latin typeface="+mn-lt"/>
              </a:rPr>
              <a:t>Improper preparation of area prior to connection and after disconnection</a:t>
            </a:r>
          </a:p>
          <a:p>
            <a:r>
              <a:rPr lang="en-US" sz="2000" dirty="0" smtClean="0">
                <a:latin typeface="+mn-lt"/>
              </a:rPr>
              <a:t>Contamination of needles, other sterile supplies, </a:t>
            </a:r>
            <a:r>
              <a:rPr lang="en-US" dirty="0" smtClean="0">
                <a:latin typeface="+mn-lt"/>
              </a:rPr>
              <a:t>or </a:t>
            </a:r>
            <a:r>
              <a:rPr lang="en-US" sz="2000" dirty="0" smtClean="0">
                <a:latin typeface="+mn-lt"/>
              </a:rPr>
              <a:t>equipment </a:t>
            </a:r>
          </a:p>
          <a:p>
            <a:r>
              <a:rPr lang="en-US" sz="2000" dirty="0" smtClean="0">
                <a:latin typeface="+mn-lt"/>
              </a:rPr>
              <a:t>Lack of infection symptoms recognition</a:t>
            </a:r>
            <a:endParaRPr lang="en-US" sz="2000" dirty="0">
              <a:latin typeface="+mn-lt"/>
            </a:endParaRPr>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8</a:t>
            </a:fld>
            <a:endParaRPr lang="en-US" dirty="0"/>
          </a:p>
        </p:txBody>
      </p:sp>
    </p:spTree>
    <p:extLst>
      <p:ext uri="{BB962C8B-B14F-4D97-AF65-F5344CB8AC3E}">
        <p14:creationId xmlns:p14="http://schemas.microsoft.com/office/powerpoint/2010/main" val="1580199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7620000" cy="785155"/>
          </a:xfrm>
        </p:spPr>
        <p:txBody>
          <a:bodyPr>
            <a:noAutofit/>
          </a:bodyPr>
          <a:lstStyle/>
          <a:p>
            <a:pPr algn="ctr"/>
            <a:r>
              <a:rPr lang="en-US" dirty="0" smtClean="0">
                <a:latin typeface="+mj-lt"/>
              </a:rPr>
              <a:t>          VAI Quality </a:t>
            </a:r>
            <a:r>
              <a:rPr lang="en-US" dirty="0">
                <a:latin typeface="+mj-lt"/>
              </a:rPr>
              <a:t>A</a:t>
            </a:r>
            <a:r>
              <a:rPr lang="en-US" dirty="0" smtClean="0">
                <a:latin typeface="+mj-lt"/>
              </a:rPr>
              <a:t>ssessment and </a:t>
            </a:r>
            <a:br>
              <a:rPr lang="en-US" dirty="0" smtClean="0">
                <a:latin typeface="+mj-lt"/>
              </a:rPr>
            </a:br>
            <a:r>
              <a:rPr lang="en-US" dirty="0" smtClean="0">
                <a:latin typeface="+mj-lt"/>
              </a:rPr>
              <a:t>        Performance </a:t>
            </a:r>
            <a:r>
              <a:rPr lang="en-US" dirty="0">
                <a:latin typeface="+mj-lt"/>
              </a:rPr>
              <a:t>I</a:t>
            </a:r>
            <a:r>
              <a:rPr lang="en-US" dirty="0" smtClean="0">
                <a:latin typeface="+mj-lt"/>
              </a:rPr>
              <a:t>mprovement</a:t>
            </a:r>
            <a:endParaRPr lang="en-US" dirty="0">
              <a:latin typeface="+mj-lt"/>
            </a:endParaRPr>
          </a:p>
        </p:txBody>
      </p:sp>
      <p:sp>
        <p:nvSpPr>
          <p:cNvPr id="3" name="Text Placeholder 2"/>
          <p:cNvSpPr>
            <a:spLocks noGrp="1"/>
          </p:cNvSpPr>
          <p:nvPr>
            <p:ph type="body" sz="quarter" idx="10"/>
          </p:nvPr>
        </p:nvSpPr>
        <p:spPr>
          <a:xfrm>
            <a:off x="928688" y="2362199"/>
            <a:ext cx="7713662" cy="3636963"/>
          </a:xfrm>
        </p:spPr>
        <p:txBody>
          <a:bodyPr/>
          <a:lstStyle/>
          <a:p>
            <a:r>
              <a:rPr lang="en-US" dirty="0" smtClean="0">
                <a:latin typeface="+mn-lt"/>
              </a:rPr>
              <a:t>Facility structures and processes affect care outcomes</a:t>
            </a:r>
          </a:p>
          <a:p>
            <a:r>
              <a:rPr lang="en-US" dirty="0">
                <a:latin typeface="+mn-lt"/>
              </a:rPr>
              <a:t>When the actual outcomes don't measure up to the preferred </a:t>
            </a:r>
            <a:r>
              <a:rPr lang="en-US" dirty="0" smtClean="0">
                <a:latin typeface="+mn-lt"/>
              </a:rPr>
              <a:t>outcomes, it is the facility’s duty to assess why and make necessary improvements</a:t>
            </a:r>
          </a:p>
          <a:p>
            <a:r>
              <a:rPr lang="en-US" dirty="0">
                <a:latin typeface="+mn-lt"/>
              </a:rPr>
              <a:t>NOTICE findings suggest that six main interventions reduce VAI </a:t>
            </a:r>
            <a:r>
              <a:rPr lang="en-US" dirty="0" smtClean="0">
                <a:latin typeface="+mn-lt"/>
              </a:rPr>
              <a:t>rates</a:t>
            </a:r>
          </a:p>
          <a:p>
            <a:r>
              <a:rPr lang="en-US" dirty="0" smtClean="0">
                <a:latin typeface="+mn-lt"/>
              </a:rPr>
              <a:t>Remember these interventions—CHARGE!</a:t>
            </a:r>
          </a:p>
          <a:p>
            <a:endParaRPr lang="en-US" dirty="0"/>
          </a:p>
        </p:txBody>
      </p:sp>
      <p:sp>
        <p:nvSpPr>
          <p:cNvPr id="4" name="Slide Number Placeholder 3"/>
          <p:cNvSpPr>
            <a:spLocks noGrp="1"/>
          </p:cNvSpPr>
          <p:nvPr>
            <p:ph type="sldNum" sz="quarter" idx="12"/>
          </p:nvPr>
        </p:nvSpPr>
        <p:spPr/>
        <p:txBody>
          <a:bodyPr/>
          <a:lstStyle/>
          <a:p>
            <a:pPr algn="ctr"/>
            <a:fld id="{C9C0A0FB-A731-4636-ABD1-E3AF0049C66C}" type="slidenum">
              <a:rPr lang="en-US" smtClean="0"/>
              <a:pPr algn="ctr"/>
              <a:t>9</a:t>
            </a:fld>
            <a:endParaRPr lang="en-US" dirty="0"/>
          </a:p>
        </p:txBody>
      </p:sp>
    </p:spTree>
    <p:extLst>
      <p:ext uri="{BB962C8B-B14F-4D97-AF65-F5344CB8AC3E}">
        <p14:creationId xmlns:p14="http://schemas.microsoft.com/office/powerpoint/2010/main" val="2866860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HAI Pag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I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4201</Words>
  <Application>Microsoft Office PowerPoint</Application>
  <PresentationFormat>On-screen Show (4:3)</PresentationFormat>
  <Paragraphs>643</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HAI Page 1</vt:lpstr>
      <vt:lpstr>HAI Page 2+</vt:lpstr>
      <vt:lpstr>Clinical Care of the Hemodialysis Patient </vt:lpstr>
      <vt:lpstr>Objectives</vt:lpstr>
      <vt:lpstr>Overview</vt:lpstr>
      <vt:lpstr>Background Review</vt:lpstr>
      <vt:lpstr>High-Risk Patients</vt:lpstr>
      <vt:lpstr>Results From NOTICE Infection Care Evaluators</vt:lpstr>
      <vt:lpstr>   Why Do Lapses in Behavior Occur?</vt:lpstr>
      <vt:lpstr>Lapses Put Patients at Risk for VAIs</vt:lpstr>
      <vt:lpstr>          VAI Quality Assessment and          Performance Improvement</vt:lpstr>
      <vt:lpstr>The CHARGE! model’s six interventions</vt:lpstr>
      <vt:lpstr>        CHARGE! — Culture of Safety</vt:lpstr>
      <vt:lpstr>           CHARGE! — Hand Hygiene</vt:lpstr>
      <vt:lpstr>POLL: Why Isn’t Hand Hygiene  Regularly Performed in Your Facility?</vt:lpstr>
      <vt:lpstr>      Methods of Hand Hygiene</vt:lpstr>
      <vt:lpstr>   Hand Hygiene Review</vt:lpstr>
      <vt:lpstr>             5 Moments for Hand Hygiene</vt:lpstr>
      <vt:lpstr>        Educating Staff</vt:lpstr>
      <vt:lpstr>CHARGE! — Access Site  Preparation and Cleansing</vt:lpstr>
      <vt:lpstr>Catheter Initiation Poll</vt:lpstr>
      <vt:lpstr>Access Site Care With an Arteriovenous Fistula (AV Fistula)</vt:lpstr>
      <vt:lpstr>AV Fistula or Graft  Initiation Poll</vt:lpstr>
      <vt:lpstr>Specific Interventions May Help</vt:lpstr>
      <vt:lpstr>        CHARGE! — Reduce and        Remove Catheters</vt:lpstr>
      <vt:lpstr> Poll: Do You Know the Percentage of Patients With Catheters in Your Facility?</vt:lpstr>
      <vt:lpstr>Barriers to Using Lowest Risk Access (i.e., Fistulas)</vt:lpstr>
      <vt:lpstr>   Barriers to Using Lowest Risk Access: Areas You Can Impact</vt:lpstr>
      <vt:lpstr>     Evaluate all Catheter Patients for an AV Fistula </vt:lpstr>
      <vt:lpstr>Offer Cannulation Training for Staff</vt:lpstr>
      <vt:lpstr>Educate Staff</vt:lpstr>
      <vt:lpstr>Educate Patients</vt:lpstr>
      <vt:lpstr>CHARGE! — Great Connection and Disconnection</vt:lpstr>
      <vt:lpstr>               Proper Protocol for Connection —  Catheter</vt:lpstr>
      <vt:lpstr> Proper Protocol for Disconnection — Catheters</vt:lpstr>
      <vt:lpstr>            Proper Protocol for Connection —      Fistula and Graft</vt:lpstr>
      <vt:lpstr>                 Proper Protocol for Disconnection —          Fistula and Graft9</vt:lpstr>
      <vt:lpstr>CHARGE! — Evaluation of Team  Infection Control Practices9</vt:lpstr>
      <vt:lpstr>       Review Data Monthly</vt:lpstr>
      <vt:lpstr>Provide Feedback to Your Facility </vt:lpstr>
      <vt:lpstr>     Incorporate Evaluation Into Existing Processes</vt:lpstr>
      <vt:lpstr>Next Steps</vt:lpstr>
      <vt:lpstr>References</vt:lpstr>
      <vt:lpstr>References</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AHRQ</dc:creator>
  <cp:lastModifiedBy>Windows User</cp:lastModifiedBy>
  <cp:revision>55</cp:revision>
  <dcterms:created xsi:type="dcterms:W3CDTF">2014-07-21T15:39:36Z</dcterms:created>
  <dcterms:modified xsi:type="dcterms:W3CDTF">2014-12-02T21:48:17Z</dcterms:modified>
</cp:coreProperties>
</file>