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enrich, Christine (AHRQ/OCKT) (CTR)" initials="HC" lastIdx="2" clrIdx="0"/>
  <p:cmAuthor id="1" name="Aaron Sandberg" initials="A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68498" autoAdjust="0"/>
  </p:normalViewPr>
  <p:slideViewPr>
    <p:cSldViewPr>
      <p:cViewPr>
        <p:scale>
          <a:sx n="57" d="100"/>
          <a:sy n="57" d="100"/>
        </p:scale>
        <p:origin x="-1524" y="-378"/>
      </p:cViewPr>
      <p:guideLst>
        <p:guide orient="horz" pos="2160"/>
        <p:guide pos="2880"/>
      </p:guideLst>
    </p:cSldViewPr>
  </p:slideViewPr>
  <p:outlineViewPr>
    <p:cViewPr>
      <p:scale>
        <a:sx n="33" d="100"/>
        <a:sy n="33" d="100"/>
      </p:scale>
      <p:origin x="24"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63424-9B08-4E4A-85D4-B8DB095C4A89}" type="doc">
      <dgm:prSet loTypeId="urn:microsoft.com/office/officeart/2005/8/layout/process2" loCatId="process" qsTypeId="urn:microsoft.com/office/officeart/2005/8/quickstyle/simple4" qsCatId="simple" csTypeId="urn:microsoft.com/office/officeart/2005/8/colors/accent1_2" csCatId="accent1" phldr="1"/>
      <dgm:spPr/>
    </dgm:pt>
    <dgm:pt modelId="{02A2E1C1-84D1-7D45-8772-030EB7124AC9}">
      <dgm:prSet phldrT="[Text]">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pPr algn="ctr"/>
          <a:endParaRPr lang="en-US" dirty="0">
            <a:latin typeface="Arial"/>
          </a:endParaRPr>
        </a:p>
      </dgm:t>
      <dgm:extLst>
        <a:ext uri="{E40237B7-FDA0-4F09-8148-C483321AD2D9}">
          <dgm14:cNvPr xmlns:dgm14="http://schemas.microsoft.com/office/drawing/2010/diagram" id="0" name="" descr="alt=&quot;&quot;"/>
        </a:ext>
      </dgm:extLst>
    </dgm:pt>
    <dgm:pt modelId="{1D8ED7AC-EBCD-9443-8756-58CAA7666222}" type="parTrans" cxnId="{63A71538-2E0B-EC4F-B39C-791E5D2D965D}">
      <dgm:prSet/>
      <dgm:spPr/>
      <dgm:t>
        <a:bodyPr/>
        <a:lstStyle/>
        <a:p>
          <a:endParaRPr lang="en-US"/>
        </a:p>
      </dgm:t>
    </dgm:pt>
    <dgm:pt modelId="{34D4514F-6D09-B244-A1F2-8E0167DEC0AD}" type="sibTrans" cxnId="{63A71538-2E0B-EC4F-B39C-791E5D2D965D}">
      <dgm:prSet/>
      <dgm:spPr/>
      <dgm:t>
        <a:bodyPr/>
        <a:lstStyle/>
        <a:p>
          <a:endParaRPr lang="en-US" dirty="0"/>
        </a:p>
      </dgm:t>
      <dgm:extLst>
        <a:ext uri="{E40237B7-FDA0-4F09-8148-C483321AD2D9}">
          <dgm14:cNvPr xmlns:dgm14="http://schemas.microsoft.com/office/drawing/2010/diagram" id="0" name="" descr="alt=&quot;&quot;"/>
        </a:ext>
      </dgm:extLst>
    </dgm:pt>
    <dgm:pt modelId="{E3451113-978A-694D-8B30-772A02112F85}">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dirty="0">
            <a:latin typeface="Arial"/>
          </a:endParaRPr>
        </a:p>
      </dgm:t>
      <dgm:extLst>
        <a:ext uri="{E40237B7-FDA0-4F09-8148-C483321AD2D9}">
          <dgm14:cNvPr xmlns:dgm14="http://schemas.microsoft.com/office/drawing/2010/diagram" id="0" name="" descr="alt=&quot;&quot;"/>
        </a:ext>
      </dgm:extLst>
    </dgm:pt>
    <dgm:pt modelId="{3A11E5F6-E8B8-BA46-9644-E93E69B2768B}" type="parTrans" cxnId="{CA8653FD-9BA5-C04C-BF1E-8C6081D2158E}">
      <dgm:prSet/>
      <dgm:spPr/>
      <dgm:t>
        <a:bodyPr/>
        <a:lstStyle/>
        <a:p>
          <a:endParaRPr lang="en-US"/>
        </a:p>
      </dgm:t>
    </dgm:pt>
    <dgm:pt modelId="{145191F1-69EE-3247-963F-E08F0FF1E3B8}" type="sibTrans" cxnId="{CA8653FD-9BA5-C04C-BF1E-8C6081D2158E}">
      <dgm:prSet/>
      <dgm:spPr/>
      <dgm:t>
        <a:bodyPr/>
        <a:lstStyle/>
        <a:p>
          <a:endParaRPr lang="en-US" dirty="0"/>
        </a:p>
      </dgm:t>
      <dgm:extLst>
        <a:ext uri="{E40237B7-FDA0-4F09-8148-C483321AD2D9}">
          <dgm14:cNvPr xmlns:dgm14="http://schemas.microsoft.com/office/drawing/2010/diagram" id="0" name="" descr="alt=&quot;&quot;"/>
        </a:ext>
      </dgm:extLst>
    </dgm:pt>
    <dgm:pt modelId="{3EA91D80-C36C-D144-A58F-B442B95E26ED}">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dirty="0">
            <a:latin typeface="Arial"/>
          </a:endParaRPr>
        </a:p>
      </dgm:t>
      <dgm:extLst>
        <a:ext uri="{E40237B7-FDA0-4F09-8148-C483321AD2D9}">
          <dgm14:cNvPr xmlns:dgm14="http://schemas.microsoft.com/office/drawing/2010/diagram" id="0" name="" descr="alt=&quot;&quot;"/>
        </a:ext>
      </dgm:extLst>
    </dgm:pt>
    <dgm:pt modelId="{CEC6FC07-2724-1449-9F1D-F85F265FF9F8}" type="parTrans" cxnId="{AB10D0E2-E0CC-1D41-BFC6-685AEAC7751E}">
      <dgm:prSet/>
      <dgm:spPr/>
      <dgm:t>
        <a:bodyPr/>
        <a:lstStyle/>
        <a:p>
          <a:endParaRPr lang="en-US"/>
        </a:p>
      </dgm:t>
    </dgm:pt>
    <dgm:pt modelId="{7E8AF3C1-A8C2-BB49-AC63-55D54744B18F}" type="sibTrans" cxnId="{AB10D0E2-E0CC-1D41-BFC6-685AEAC7751E}">
      <dgm:prSet/>
      <dgm:spPr/>
      <dgm:t>
        <a:bodyPr/>
        <a:lstStyle/>
        <a:p>
          <a:endParaRPr lang="en-US" dirty="0"/>
        </a:p>
      </dgm:t>
      <dgm:extLst>
        <a:ext uri="{E40237B7-FDA0-4F09-8148-C483321AD2D9}">
          <dgm14:cNvPr xmlns:dgm14="http://schemas.microsoft.com/office/drawing/2010/diagram" id="0" name="" descr="alt=&quot;&quot;"/>
        </a:ext>
      </dgm:extLst>
    </dgm:pt>
    <dgm:pt modelId="{F0B5B869-AA0B-3245-8210-73F875D71910}">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dirty="0">
            <a:latin typeface="Arial"/>
          </a:endParaRPr>
        </a:p>
      </dgm:t>
      <dgm:extLst>
        <a:ext uri="{E40237B7-FDA0-4F09-8148-C483321AD2D9}">
          <dgm14:cNvPr xmlns:dgm14="http://schemas.microsoft.com/office/drawing/2010/diagram" id="0" name="" descr="alt=&quot;&quot;"/>
        </a:ext>
      </dgm:extLst>
    </dgm:pt>
    <dgm:pt modelId="{52FEA3EB-7E24-FA4F-9152-8CF32DA131A8}" type="parTrans" cxnId="{38EE3D45-E63E-7B44-8FD2-7F11B38DBD6D}">
      <dgm:prSet/>
      <dgm:spPr/>
      <dgm:t>
        <a:bodyPr/>
        <a:lstStyle/>
        <a:p>
          <a:endParaRPr lang="en-US"/>
        </a:p>
      </dgm:t>
    </dgm:pt>
    <dgm:pt modelId="{82B4ACF6-BB06-5D40-A1F9-35BF6B9E3682}" type="sibTrans" cxnId="{38EE3D45-E63E-7B44-8FD2-7F11B38DBD6D}">
      <dgm:prSet/>
      <dgm:spPr/>
      <dgm:t>
        <a:bodyPr/>
        <a:lstStyle/>
        <a:p>
          <a:endParaRPr lang="en-US"/>
        </a:p>
      </dgm:t>
    </dgm:pt>
    <dgm:pt modelId="{41B3E84E-BD6C-B14A-94E1-DA32519FD083}" type="pres">
      <dgm:prSet presAssocID="{20163424-9B08-4E4A-85D4-B8DB095C4A89}" presName="linearFlow" presStyleCnt="0">
        <dgm:presLayoutVars>
          <dgm:resizeHandles val="exact"/>
        </dgm:presLayoutVars>
      </dgm:prSet>
      <dgm:spPr/>
    </dgm:pt>
    <dgm:pt modelId="{96C1789A-3BBF-A94D-9527-FD7816BDBC2D}" type="pres">
      <dgm:prSet presAssocID="{02A2E1C1-84D1-7D45-8772-030EB7124AC9}" presName="node" presStyleLbl="node1" presStyleIdx="0" presStyleCnt="4" custScaleX="336956" custScaleY="96530" custLinFactNeighborY="55182">
        <dgm:presLayoutVars>
          <dgm:bulletEnabled val="1"/>
        </dgm:presLayoutVars>
      </dgm:prSet>
      <dgm:spPr/>
      <dgm:t>
        <a:bodyPr/>
        <a:lstStyle/>
        <a:p>
          <a:endParaRPr lang="en-US"/>
        </a:p>
      </dgm:t>
    </dgm:pt>
    <dgm:pt modelId="{B106449B-99EE-DF49-AC82-C2CEB2B442D2}" type="pres">
      <dgm:prSet presAssocID="{34D4514F-6D09-B244-A1F2-8E0167DEC0AD}" presName="sibTrans" presStyleLbl="sibTrans2D1" presStyleIdx="0" presStyleCnt="3"/>
      <dgm:spPr/>
      <dgm:t>
        <a:bodyPr/>
        <a:lstStyle/>
        <a:p>
          <a:endParaRPr lang="en-US"/>
        </a:p>
      </dgm:t>
    </dgm:pt>
    <dgm:pt modelId="{57B45558-4EE2-1C42-8B9E-8EC0497DC343}" type="pres">
      <dgm:prSet presAssocID="{34D4514F-6D09-B244-A1F2-8E0167DEC0AD}" presName="connectorText" presStyleLbl="sibTrans2D1" presStyleIdx="0" presStyleCnt="3"/>
      <dgm:spPr/>
      <dgm:t>
        <a:bodyPr/>
        <a:lstStyle/>
        <a:p>
          <a:endParaRPr lang="en-US"/>
        </a:p>
      </dgm:t>
    </dgm:pt>
    <dgm:pt modelId="{CACEAF58-CD18-E741-8071-103AA3FF053C}" type="pres">
      <dgm:prSet presAssocID="{E3451113-978A-694D-8B30-772A02112F85}" presName="node" presStyleLbl="node1" presStyleIdx="1" presStyleCnt="4" custScaleX="336956" custLinFactNeighborY="36899">
        <dgm:presLayoutVars>
          <dgm:bulletEnabled val="1"/>
        </dgm:presLayoutVars>
      </dgm:prSet>
      <dgm:spPr/>
      <dgm:t>
        <a:bodyPr/>
        <a:lstStyle/>
        <a:p>
          <a:endParaRPr lang="en-US"/>
        </a:p>
      </dgm:t>
    </dgm:pt>
    <dgm:pt modelId="{5897D324-07FF-E744-8CE3-2B43FDE500F1}" type="pres">
      <dgm:prSet presAssocID="{145191F1-69EE-3247-963F-E08F0FF1E3B8}" presName="sibTrans" presStyleLbl="sibTrans2D1" presStyleIdx="1" presStyleCnt="3"/>
      <dgm:spPr/>
      <dgm:t>
        <a:bodyPr/>
        <a:lstStyle/>
        <a:p>
          <a:endParaRPr lang="en-US"/>
        </a:p>
      </dgm:t>
    </dgm:pt>
    <dgm:pt modelId="{8B759F46-81AF-F844-964E-92AB609AFBBD}" type="pres">
      <dgm:prSet presAssocID="{145191F1-69EE-3247-963F-E08F0FF1E3B8}" presName="connectorText" presStyleLbl="sibTrans2D1" presStyleIdx="1" presStyleCnt="3"/>
      <dgm:spPr/>
      <dgm:t>
        <a:bodyPr/>
        <a:lstStyle/>
        <a:p>
          <a:endParaRPr lang="en-US"/>
        </a:p>
      </dgm:t>
    </dgm:pt>
    <dgm:pt modelId="{EB406523-D94B-704A-A73D-4530576EA98B}" type="pres">
      <dgm:prSet presAssocID="{3EA91D80-C36C-D144-A58F-B442B95E26ED}" presName="node" presStyleLbl="node1" presStyleIdx="2" presStyleCnt="4" custScaleX="336956" custLinFactNeighborY="18616">
        <dgm:presLayoutVars>
          <dgm:bulletEnabled val="1"/>
        </dgm:presLayoutVars>
      </dgm:prSet>
      <dgm:spPr/>
      <dgm:t>
        <a:bodyPr/>
        <a:lstStyle/>
        <a:p>
          <a:endParaRPr lang="en-US"/>
        </a:p>
      </dgm:t>
    </dgm:pt>
    <dgm:pt modelId="{47ACE53D-EA89-F64E-928A-5898E54B29A7}" type="pres">
      <dgm:prSet presAssocID="{7E8AF3C1-A8C2-BB49-AC63-55D54744B18F}" presName="sibTrans" presStyleLbl="sibTrans2D1" presStyleIdx="2" presStyleCnt="3" custLinFactNeighborY="7109"/>
      <dgm:spPr/>
      <dgm:t>
        <a:bodyPr/>
        <a:lstStyle/>
        <a:p>
          <a:endParaRPr lang="en-US"/>
        </a:p>
      </dgm:t>
    </dgm:pt>
    <dgm:pt modelId="{3F243D05-8109-D544-A80E-DE23D5D6D984}" type="pres">
      <dgm:prSet presAssocID="{7E8AF3C1-A8C2-BB49-AC63-55D54744B18F}" presName="connectorText" presStyleLbl="sibTrans2D1" presStyleIdx="2" presStyleCnt="3"/>
      <dgm:spPr/>
      <dgm:t>
        <a:bodyPr/>
        <a:lstStyle/>
        <a:p>
          <a:endParaRPr lang="en-US"/>
        </a:p>
      </dgm:t>
    </dgm:pt>
    <dgm:pt modelId="{3D235A7B-0B86-4348-8AE4-3A7A62DA93AC}" type="pres">
      <dgm:prSet presAssocID="{F0B5B869-AA0B-3245-8210-73F875D71910}" presName="node" presStyleLbl="node1" presStyleIdx="3" presStyleCnt="4" custScaleX="336956">
        <dgm:presLayoutVars>
          <dgm:bulletEnabled val="1"/>
        </dgm:presLayoutVars>
      </dgm:prSet>
      <dgm:spPr/>
      <dgm:t>
        <a:bodyPr/>
        <a:lstStyle/>
        <a:p>
          <a:endParaRPr lang="en-US"/>
        </a:p>
      </dgm:t>
    </dgm:pt>
  </dgm:ptLst>
  <dgm:cxnLst>
    <dgm:cxn modelId="{79FA01BB-0200-4615-838C-63681DCE3894}" type="presOf" srcId="{02A2E1C1-84D1-7D45-8772-030EB7124AC9}" destId="{96C1789A-3BBF-A94D-9527-FD7816BDBC2D}" srcOrd="0" destOrd="0" presId="urn:microsoft.com/office/officeart/2005/8/layout/process2"/>
    <dgm:cxn modelId="{2C9AE2ED-39D1-4655-B4D0-2852A7A8D077}" type="presOf" srcId="{145191F1-69EE-3247-963F-E08F0FF1E3B8}" destId="{5897D324-07FF-E744-8CE3-2B43FDE500F1}" srcOrd="0" destOrd="0" presId="urn:microsoft.com/office/officeart/2005/8/layout/process2"/>
    <dgm:cxn modelId="{BEB71292-9E3C-43D2-BF99-B9AB81ACA856}" type="presOf" srcId="{34D4514F-6D09-B244-A1F2-8E0167DEC0AD}" destId="{B106449B-99EE-DF49-AC82-C2CEB2B442D2}" srcOrd="0" destOrd="0" presId="urn:microsoft.com/office/officeart/2005/8/layout/process2"/>
    <dgm:cxn modelId="{173E0658-4DAA-4292-AB3E-C9411B64E7D9}" type="presOf" srcId="{20163424-9B08-4E4A-85D4-B8DB095C4A89}" destId="{41B3E84E-BD6C-B14A-94E1-DA32519FD083}" srcOrd="0" destOrd="0" presId="urn:microsoft.com/office/officeart/2005/8/layout/process2"/>
    <dgm:cxn modelId="{AB10D0E2-E0CC-1D41-BFC6-685AEAC7751E}" srcId="{20163424-9B08-4E4A-85D4-B8DB095C4A89}" destId="{3EA91D80-C36C-D144-A58F-B442B95E26ED}" srcOrd="2" destOrd="0" parTransId="{CEC6FC07-2724-1449-9F1D-F85F265FF9F8}" sibTransId="{7E8AF3C1-A8C2-BB49-AC63-55D54744B18F}"/>
    <dgm:cxn modelId="{060D8510-98F6-46AD-AD66-08A81356378F}" type="presOf" srcId="{F0B5B869-AA0B-3245-8210-73F875D71910}" destId="{3D235A7B-0B86-4348-8AE4-3A7A62DA93AC}" srcOrd="0" destOrd="0" presId="urn:microsoft.com/office/officeart/2005/8/layout/process2"/>
    <dgm:cxn modelId="{43FB5ED2-7E54-4F6D-8757-9CA3D91057A3}" type="presOf" srcId="{7E8AF3C1-A8C2-BB49-AC63-55D54744B18F}" destId="{3F243D05-8109-D544-A80E-DE23D5D6D984}" srcOrd="1" destOrd="0" presId="urn:microsoft.com/office/officeart/2005/8/layout/process2"/>
    <dgm:cxn modelId="{63A71538-2E0B-EC4F-B39C-791E5D2D965D}" srcId="{20163424-9B08-4E4A-85D4-B8DB095C4A89}" destId="{02A2E1C1-84D1-7D45-8772-030EB7124AC9}" srcOrd="0" destOrd="0" parTransId="{1D8ED7AC-EBCD-9443-8756-58CAA7666222}" sibTransId="{34D4514F-6D09-B244-A1F2-8E0167DEC0AD}"/>
    <dgm:cxn modelId="{38EE3D45-E63E-7B44-8FD2-7F11B38DBD6D}" srcId="{20163424-9B08-4E4A-85D4-B8DB095C4A89}" destId="{F0B5B869-AA0B-3245-8210-73F875D71910}" srcOrd="3" destOrd="0" parTransId="{52FEA3EB-7E24-FA4F-9152-8CF32DA131A8}" sibTransId="{82B4ACF6-BB06-5D40-A1F9-35BF6B9E3682}"/>
    <dgm:cxn modelId="{95F8292F-8AC0-4202-A652-DC1DFBAF0CEF}" type="presOf" srcId="{145191F1-69EE-3247-963F-E08F0FF1E3B8}" destId="{8B759F46-81AF-F844-964E-92AB609AFBBD}" srcOrd="1" destOrd="0" presId="urn:microsoft.com/office/officeart/2005/8/layout/process2"/>
    <dgm:cxn modelId="{1A338D5F-9CA7-4405-8DB2-F56F5DA18FF8}" type="presOf" srcId="{E3451113-978A-694D-8B30-772A02112F85}" destId="{CACEAF58-CD18-E741-8071-103AA3FF053C}" srcOrd="0" destOrd="0" presId="urn:microsoft.com/office/officeart/2005/8/layout/process2"/>
    <dgm:cxn modelId="{F0BD1068-9461-4AEF-9985-BED826BFF554}" type="presOf" srcId="{34D4514F-6D09-B244-A1F2-8E0167DEC0AD}" destId="{57B45558-4EE2-1C42-8B9E-8EC0497DC343}" srcOrd="1" destOrd="0" presId="urn:microsoft.com/office/officeart/2005/8/layout/process2"/>
    <dgm:cxn modelId="{498C5EA4-46A8-43E7-9705-70FCDB5E5368}" type="presOf" srcId="{3EA91D80-C36C-D144-A58F-B442B95E26ED}" destId="{EB406523-D94B-704A-A73D-4530576EA98B}" srcOrd="0" destOrd="0" presId="urn:microsoft.com/office/officeart/2005/8/layout/process2"/>
    <dgm:cxn modelId="{CA8653FD-9BA5-C04C-BF1E-8C6081D2158E}" srcId="{20163424-9B08-4E4A-85D4-B8DB095C4A89}" destId="{E3451113-978A-694D-8B30-772A02112F85}" srcOrd="1" destOrd="0" parTransId="{3A11E5F6-E8B8-BA46-9644-E93E69B2768B}" sibTransId="{145191F1-69EE-3247-963F-E08F0FF1E3B8}"/>
    <dgm:cxn modelId="{7454E896-0107-4457-BE39-6CF6712DD5EB}" type="presOf" srcId="{7E8AF3C1-A8C2-BB49-AC63-55D54744B18F}" destId="{47ACE53D-EA89-F64E-928A-5898E54B29A7}" srcOrd="0" destOrd="0" presId="urn:microsoft.com/office/officeart/2005/8/layout/process2"/>
    <dgm:cxn modelId="{6060D9E9-3224-4FE5-A2F4-786C2D2CBDDA}" type="presParOf" srcId="{41B3E84E-BD6C-B14A-94E1-DA32519FD083}" destId="{96C1789A-3BBF-A94D-9527-FD7816BDBC2D}" srcOrd="0" destOrd="0" presId="urn:microsoft.com/office/officeart/2005/8/layout/process2"/>
    <dgm:cxn modelId="{94DA1AD0-9CF7-41AB-9BB7-5E130199634E}" type="presParOf" srcId="{41B3E84E-BD6C-B14A-94E1-DA32519FD083}" destId="{B106449B-99EE-DF49-AC82-C2CEB2B442D2}" srcOrd="1" destOrd="0" presId="urn:microsoft.com/office/officeart/2005/8/layout/process2"/>
    <dgm:cxn modelId="{3546FB16-A70F-449D-AC69-716A3DA1A130}" type="presParOf" srcId="{B106449B-99EE-DF49-AC82-C2CEB2B442D2}" destId="{57B45558-4EE2-1C42-8B9E-8EC0497DC343}" srcOrd="0" destOrd="0" presId="urn:microsoft.com/office/officeart/2005/8/layout/process2"/>
    <dgm:cxn modelId="{4D8D9105-CF23-486E-ADD1-2239D772F8D6}" type="presParOf" srcId="{41B3E84E-BD6C-B14A-94E1-DA32519FD083}" destId="{CACEAF58-CD18-E741-8071-103AA3FF053C}" srcOrd="2" destOrd="0" presId="urn:microsoft.com/office/officeart/2005/8/layout/process2"/>
    <dgm:cxn modelId="{36F6C07E-C358-43DF-812F-E53011473FDB}" type="presParOf" srcId="{41B3E84E-BD6C-B14A-94E1-DA32519FD083}" destId="{5897D324-07FF-E744-8CE3-2B43FDE500F1}" srcOrd="3" destOrd="0" presId="urn:microsoft.com/office/officeart/2005/8/layout/process2"/>
    <dgm:cxn modelId="{93A4AF38-BF61-4F98-AEB0-28AA6E5A82A8}" type="presParOf" srcId="{5897D324-07FF-E744-8CE3-2B43FDE500F1}" destId="{8B759F46-81AF-F844-964E-92AB609AFBBD}" srcOrd="0" destOrd="0" presId="urn:microsoft.com/office/officeart/2005/8/layout/process2"/>
    <dgm:cxn modelId="{79CE3167-6D2D-454C-9C03-7608B1F00A2F}" type="presParOf" srcId="{41B3E84E-BD6C-B14A-94E1-DA32519FD083}" destId="{EB406523-D94B-704A-A73D-4530576EA98B}" srcOrd="4" destOrd="0" presId="urn:microsoft.com/office/officeart/2005/8/layout/process2"/>
    <dgm:cxn modelId="{3FD88E34-C003-4496-B1A0-C2845147CE20}" type="presParOf" srcId="{41B3E84E-BD6C-B14A-94E1-DA32519FD083}" destId="{47ACE53D-EA89-F64E-928A-5898E54B29A7}" srcOrd="5" destOrd="0" presId="urn:microsoft.com/office/officeart/2005/8/layout/process2"/>
    <dgm:cxn modelId="{4C7B2301-2B4B-49BD-8B56-4FB2FD11FC3B}" type="presParOf" srcId="{47ACE53D-EA89-F64E-928A-5898E54B29A7}" destId="{3F243D05-8109-D544-A80E-DE23D5D6D984}" srcOrd="0" destOrd="0" presId="urn:microsoft.com/office/officeart/2005/8/layout/process2"/>
    <dgm:cxn modelId="{32F37407-69DF-4C7B-8771-58C2209CE809}" type="presParOf" srcId="{41B3E84E-BD6C-B14A-94E1-DA32519FD083}" destId="{3D235A7B-0B86-4348-8AE4-3A7A62DA93AC}" srcOrd="6"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F2BD2D-5F87-42DF-885C-1619B413D160}" type="doc">
      <dgm:prSet loTypeId="urn:microsoft.com/office/officeart/2005/8/layout/default" loCatId="list" qsTypeId="urn:microsoft.com/office/officeart/2005/8/quickstyle/simple2" qsCatId="simple" csTypeId="urn:microsoft.com/office/officeart/2005/8/colors/accent6_1" csCatId="accent6" phldr="1"/>
      <dgm:spPr/>
      <dgm:t>
        <a:bodyPr/>
        <a:lstStyle/>
        <a:p>
          <a:endParaRPr lang="en-US"/>
        </a:p>
      </dgm:t>
    </dgm:pt>
    <dgm:pt modelId="{9F7F9FAD-AD00-490F-9F46-B14494323E57}">
      <dgm:prSet phldrT="[Text]" custT="1"/>
      <dgm:spPr/>
      <dgm:t>
        <a:bodyPr/>
        <a:lstStyle/>
        <a:p>
          <a:r>
            <a:rPr lang="en-US" sz="4000" dirty="0" smtClean="0"/>
            <a:t>Complete</a:t>
          </a:r>
          <a:endParaRPr lang="en-US" sz="4000" dirty="0"/>
        </a:p>
      </dgm:t>
    </dgm:pt>
    <dgm:pt modelId="{330AF98F-E3E9-4922-A02F-D505C287FC60}" type="parTrans" cxnId="{2A1CFCED-ED29-4EC4-A1D9-A5C0AF4525A4}">
      <dgm:prSet/>
      <dgm:spPr/>
      <dgm:t>
        <a:bodyPr/>
        <a:lstStyle/>
        <a:p>
          <a:endParaRPr lang="en-US"/>
        </a:p>
      </dgm:t>
    </dgm:pt>
    <dgm:pt modelId="{1881C1DD-5806-408C-8DE4-0D63110B5826}" type="sibTrans" cxnId="{2A1CFCED-ED29-4EC4-A1D9-A5C0AF4525A4}">
      <dgm:prSet/>
      <dgm:spPr/>
      <dgm:t>
        <a:bodyPr/>
        <a:lstStyle/>
        <a:p>
          <a:endParaRPr lang="en-US"/>
        </a:p>
      </dgm:t>
    </dgm:pt>
    <dgm:pt modelId="{E6FE880B-3A17-4AEB-B30D-68B578DDBC9B}">
      <dgm:prSet phldrT="[Text]" custT="1"/>
      <dgm:spPr/>
      <dgm:t>
        <a:bodyPr/>
        <a:lstStyle/>
        <a:p>
          <a:r>
            <a:rPr lang="en-US" sz="4000" dirty="0" smtClean="0"/>
            <a:t>Clear</a:t>
          </a:r>
          <a:endParaRPr lang="en-US" sz="4000" dirty="0"/>
        </a:p>
      </dgm:t>
    </dgm:pt>
    <dgm:pt modelId="{16E49D81-609D-4B54-93F5-B57A346DA334}" type="parTrans" cxnId="{EA7434EB-D0B4-4DA6-A488-1F3B399E98D1}">
      <dgm:prSet/>
      <dgm:spPr/>
      <dgm:t>
        <a:bodyPr/>
        <a:lstStyle/>
        <a:p>
          <a:endParaRPr lang="en-US"/>
        </a:p>
      </dgm:t>
    </dgm:pt>
    <dgm:pt modelId="{D6289E4F-C955-4D7E-8B54-C1C0E08B5B66}" type="sibTrans" cxnId="{EA7434EB-D0B4-4DA6-A488-1F3B399E98D1}">
      <dgm:prSet/>
      <dgm:spPr/>
      <dgm:t>
        <a:bodyPr/>
        <a:lstStyle/>
        <a:p>
          <a:endParaRPr lang="en-US"/>
        </a:p>
      </dgm:t>
    </dgm:pt>
    <dgm:pt modelId="{D9C95936-F7E7-4ECF-8CA3-8F0BE4E31498}">
      <dgm:prSet phldrT="[Text]" custT="1"/>
      <dgm:spPr/>
      <dgm:t>
        <a:bodyPr/>
        <a:lstStyle/>
        <a:p>
          <a:r>
            <a:rPr lang="en-US" sz="4000" dirty="0" smtClean="0"/>
            <a:t>Brief</a:t>
          </a:r>
          <a:endParaRPr lang="en-US" sz="4000" dirty="0"/>
        </a:p>
      </dgm:t>
    </dgm:pt>
    <dgm:pt modelId="{5D26479D-82C7-45B1-A698-4934FDD3A225}" type="parTrans" cxnId="{730AD1B0-E9A2-495E-BDF7-FA4BE28BE39E}">
      <dgm:prSet/>
      <dgm:spPr/>
      <dgm:t>
        <a:bodyPr/>
        <a:lstStyle/>
        <a:p>
          <a:endParaRPr lang="en-US"/>
        </a:p>
      </dgm:t>
    </dgm:pt>
    <dgm:pt modelId="{722999ED-C6FB-4A56-994E-58A3B4139744}" type="sibTrans" cxnId="{730AD1B0-E9A2-495E-BDF7-FA4BE28BE39E}">
      <dgm:prSet/>
      <dgm:spPr/>
      <dgm:t>
        <a:bodyPr/>
        <a:lstStyle/>
        <a:p>
          <a:endParaRPr lang="en-US"/>
        </a:p>
      </dgm:t>
    </dgm:pt>
    <dgm:pt modelId="{6E3FBA1F-BF84-423C-BFD4-C6C407FC2910}">
      <dgm:prSet phldrT="[Text]" custT="1"/>
      <dgm:spPr/>
      <dgm:t>
        <a:bodyPr/>
        <a:lstStyle/>
        <a:p>
          <a:r>
            <a:rPr lang="en-US" sz="4000" dirty="0" smtClean="0"/>
            <a:t>Timely</a:t>
          </a:r>
          <a:endParaRPr lang="en-US" sz="4000" dirty="0"/>
        </a:p>
      </dgm:t>
    </dgm:pt>
    <dgm:pt modelId="{15D79BCB-C99E-427B-AD46-A90AAFE0AE1B}" type="parTrans" cxnId="{4C69E511-5182-4724-BE80-25F0901FD46B}">
      <dgm:prSet/>
      <dgm:spPr/>
      <dgm:t>
        <a:bodyPr/>
        <a:lstStyle/>
        <a:p>
          <a:endParaRPr lang="en-US"/>
        </a:p>
      </dgm:t>
    </dgm:pt>
    <dgm:pt modelId="{2195C1DA-B37D-4F71-AC60-E4EC06374447}" type="sibTrans" cxnId="{4C69E511-5182-4724-BE80-25F0901FD46B}">
      <dgm:prSet/>
      <dgm:spPr/>
      <dgm:t>
        <a:bodyPr/>
        <a:lstStyle/>
        <a:p>
          <a:endParaRPr lang="en-US"/>
        </a:p>
      </dgm:t>
    </dgm:pt>
    <dgm:pt modelId="{64AE7911-766A-497C-9A07-4D9CD942D63C}" type="pres">
      <dgm:prSet presAssocID="{04F2BD2D-5F87-42DF-885C-1619B413D160}" presName="diagram" presStyleCnt="0">
        <dgm:presLayoutVars>
          <dgm:dir/>
          <dgm:resizeHandles val="exact"/>
        </dgm:presLayoutVars>
      </dgm:prSet>
      <dgm:spPr/>
      <dgm:t>
        <a:bodyPr/>
        <a:lstStyle/>
        <a:p>
          <a:endParaRPr lang="en-US"/>
        </a:p>
      </dgm:t>
    </dgm:pt>
    <dgm:pt modelId="{B395ADA9-0B97-4BF2-812E-E193E99D5526}" type="pres">
      <dgm:prSet presAssocID="{9F7F9FAD-AD00-490F-9F46-B14494323E57}" presName="node" presStyleLbl="node1" presStyleIdx="0" presStyleCnt="4" custLinFactNeighborX="-7903" custLinFactNeighborY="390">
        <dgm:presLayoutVars>
          <dgm:bulletEnabled val="1"/>
        </dgm:presLayoutVars>
      </dgm:prSet>
      <dgm:spPr/>
      <dgm:t>
        <a:bodyPr/>
        <a:lstStyle/>
        <a:p>
          <a:endParaRPr lang="en-US"/>
        </a:p>
      </dgm:t>
    </dgm:pt>
    <dgm:pt modelId="{4D0F454C-700D-4111-BEDC-89A5CCE1385A}" type="pres">
      <dgm:prSet presAssocID="{1881C1DD-5806-408C-8DE4-0D63110B5826}" presName="sibTrans" presStyleCnt="0"/>
      <dgm:spPr/>
    </dgm:pt>
    <dgm:pt modelId="{F06D87A9-17EB-47B4-B403-9F658D9A9772}" type="pres">
      <dgm:prSet presAssocID="{E6FE880B-3A17-4AEB-B30D-68B578DDBC9B}" presName="node" presStyleLbl="node1" presStyleIdx="1" presStyleCnt="4">
        <dgm:presLayoutVars>
          <dgm:bulletEnabled val="1"/>
        </dgm:presLayoutVars>
      </dgm:prSet>
      <dgm:spPr/>
      <dgm:t>
        <a:bodyPr/>
        <a:lstStyle/>
        <a:p>
          <a:endParaRPr lang="en-US"/>
        </a:p>
      </dgm:t>
    </dgm:pt>
    <dgm:pt modelId="{12257E3C-8FCF-462B-8C1B-5CB11E149AC9}" type="pres">
      <dgm:prSet presAssocID="{D6289E4F-C955-4D7E-8B54-C1C0E08B5B66}" presName="sibTrans" presStyleCnt="0"/>
      <dgm:spPr/>
    </dgm:pt>
    <dgm:pt modelId="{CBBC58B8-D385-4A87-B661-E4AEF2DC2C77}" type="pres">
      <dgm:prSet presAssocID="{D9C95936-F7E7-4ECF-8CA3-8F0BE4E31498}" presName="node" presStyleLbl="node1" presStyleIdx="2" presStyleCnt="4">
        <dgm:presLayoutVars>
          <dgm:bulletEnabled val="1"/>
        </dgm:presLayoutVars>
      </dgm:prSet>
      <dgm:spPr/>
      <dgm:t>
        <a:bodyPr/>
        <a:lstStyle/>
        <a:p>
          <a:endParaRPr lang="en-US"/>
        </a:p>
      </dgm:t>
    </dgm:pt>
    <dgm:pt modelId="{AB745A3F-6871-4601-ACA8-D7486A6B34B7}" type="pres">
      <dgm:prSet presAssocID="{722999ED-C6FB-4A56-994E-58A3B4139744}" presName="sibTrans" presStyleCnt="0"/>
      <dgm:spPr/>
    </dgm:pt>
    <dgm:pt modelId="{EE1A404C-D0EC-43CB-83C3-BA71A15830D4}" type="pres">
      <dgm:prSet presAssocID="{6E3FBA1F-BF84-423C-BFD4-C6C407FC2910}" presName="node" presStyleLbl="node1" presStyleIdx="3" presStyleCnt="4">
        <dgm:presLayoutVars>
          <dgm:bulletEnabled val="1"/>
        </dgm:presLayoutVars>
      </dgm:prSet>
      <dgm:spPr/>
      <dgm:t>
        <a:bodyPr/>
        <a:lstStyle/>
        <a:p>
          <a:endParaRPr lang="en-US"/>
        </a:p>
      </dgm:t>
    </dgm:pt>
  </dgm:ptLst>
  <dgm:cxnLst>
    <dgm:cxn modelId="{4C69E511-5182-4724-BE80-25F0901FD46B}" srcId="{04F2BD2D-5F87-42DF-885C-1619B413D160}" destId="{6E3FBA1F-BF84-423C-BFD4-C6C407FC2910}" srcOrd="3" destOrd="0" parTransId="{15D79BCB-C99E-427B-AD46-A90AAFE0AE1B}" sibTransId="{2195C1DA-B37D-4F71-AC60-E4EC06374447}"/>
    <dgm:cxn modelId="{AB94EEFF-092C-4608-AF55-313A4EEF2C71}" type="presOf" srcId="{E6FE880B-3A17-4AEB-B30D-68B578DDBC9B}" destId="{F06D87A9-17EB-47B4-B403-9F658D9A9772}" srcOrd="0" destOrd="0" presId="urn:microsoft.com/office/officeart/2005/8/layout/default"/>
    <dgm:cxn modelId="{3BFE6165-8AE7-4FF0-8FDA-2382E89BFB99}" type="presOf" srcId="{D9C95936-F7E7-4ECF-8CA3-8F0BE4E31498}" destId="{CBBC58B8-D385-4A87-B661-E4AEF2DC2C77}" srcOrd="0" destOrd="0" presId="urn:microsoft.com/office/officeart/2005/8/layout/default"/>
    <dgm:cxn modelId="{EA7434EB-D0B4-4DA6-A488-1F3B399E98D1}" srcId="{04F2BD2D-5F87-42DF-885C-1619B413D160}" destId="{E6FE880B-3A17-4AEB-B30D-68B578DDBC9B}" srcOrd="1" destOrd="0" parTransId="{16E49D81-609D-4B54-93F5-B57A346DA334}" sibTransId="{D6289E4F-C955-4D7E-8B54-C1C0E08B5B66}"/>
    <dgm:cxn modelId="{4734044C-9D2D-4C32-B8E5-9424CAC7C17E}" type="presOf" srcId="{04F2BD2D-5F87-42DF-885C-1619B413D160}" destId="{64AE7911-766A-497C-9A07-4D9CD942D63C}" srcOrd="0" destOrd="0" presId="urn:microsoft.com/office/officeart/2005/8/layout/default"/>
    <dgm:cxn modelId="{84C7FC31-9CB3-4848-9905-336DACE62296}" type="presOf" srcId="{6E3FBA1F-BF84-423C-BFD4-C6C407FC2910}" destId="{EE1A404C-D0EC-43CB-83C3-BA71A15830D4}" srcOrd="0" destOrd="0" presId="urn:microsoft.com/office/officeart/2005/8/layout/default"/>
    <dgm:cxn modelId="{2A1CFCED-ED29-4EC4-A1D9-A5C0AF4525A4}" srcId="{04F2BD2D-5F87-42DF-885C-1619B413D160}" destId="{9F7F9FAD-AD00-490F-9F46-B14494323E57}" srcOrd="0" destOrd="0" parTransId="{330AF98F-E3E9-4922-A02F-D505C287FC60}" sibTransId="{1881C1DD-5806-408C-8DE4-0D63110B5826}"/>
    <dgm:cxn modelId="{0FFDD815-F73D-4048-B7EA-2B93800B337E}" type="presOf" srcId="{9F7F9FAD-AD00-490F-9F46-B14494323E57}" destId="{B395ADA9-0B97-4BF2-812E-E193E99D5526}" srcOrd="0" destOrd="0" presId="urn:microsoft.com/office/officeart/2005/8/layout/default"/>
    <dgm:cxn modelId="{730AD1B0-E9A2-495E-BDF7-FA4BE28BE39E}" srcId="{04F2BD2D-5F87-42DF-885C-1619B413D160}" destId="{D9C95936-F7E7-4ECF-8CA3-8F0BE4E31498}" srcOrd="2" destOrd="0" parTransId="{5D26479D-82C7-45B1-A698-4934FDD3A225}" sibTransId="{722999ED-C6FB-4A56-994E-58A3B4139744}"/>
    <dgm:cxn modelId="{4AED04DE-62C3-43E6-BD24-FAAF98BF399C}" type="presParOf" srcId="{64AE7911-766A-497C-9A07-4D9CD942D63C}" destId="{B395ADA9-0B97-4BF2-812E-E193E99D5526}" srcOrd="0" destOrd="0" presId="urn:microsoft.com/office/officeart/2005/8/layout/default"/>
    <dgm:cxn modelId="{23AAF6A6-5456-41A6-8A8C-FE07D98B3679}" type="presParOf" srcId="{64AE7911-766A-497C-9A07-4D9CD942D63C}" destId="{4D0F454C-700D-4111-BEDC-89A5CCE1385A}" srcOrd="1" destOrd="0" presId="urn:microsoft.com/office/officeart/2005/8/layout/default"/>
    <dgm:cxn modelId="{82E5EC71-00F1-425D-BB26-9DD4624F502E}" type="presParOf" srcId="{64AE7911-766A-497C-9A07-4D9CD942D63C}" destId="{F06D87A9-17EB-47B4-B403-9F658D9A9772}" srcOrd="2" destOrd="0" presId="urn:microsoft.com/office/officeart/2005/8/layout/default"/>
    <dgm:cxn modelId="{22FD9ADB-0C86-4DE6-BD20-B244A98BFCB7}" type="presParOf" srcId="{64AE7911-766A-497C-9A07-4D9CD942D63C}" destId="{12257E3C-8FCF-462B-8C1B-5CB11E149AC9}" srcOrd="3" destOrd="0" presId="urn:microsoft.com/office/officeart/2005/8/layout/default"/>
    <dgm:cxn modelId="{E06FDC9D-78CD-4A90-ACC1-8710B2C58C60}" type="presParOf" srcId="{64AE7911-766A-497C-9A07-4D9CD942D63C}" destId="{CBBC58B8-D385-4A87-B661-E4AEF2DC2C77}" srcOrd="4" destOrd="0" presId="urn:microsoft.com/office/officeart/2005/8/layout/default"/>
    <dgm:cxn modelId="{36EE944D-F64A-4E77-B9AD-B14F98B404EA}" type="presParOf" srcId="{64AE7911-766A-497C-9A07-4D9CD942D63C}" destId="{AB745A3F-6871-4601-ACA8-D7486A6B34B7}" srcOrd="5" destOrd="0" presId="urn:microsoft.com/office/officeart/2005/8/layout/default"/>
    <dgm:cxn modelId="{CFE1D222-9ED8-478A-B8A6-A431738A32C4}" type="presParOf" srcId="{64AE7911-766A-497C-9A07-4D9CD942D63C}" destId="{EE1A404C-D0EC-43CB-83C3-BA71A15830D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E72FF8-FDDC-4239-9231-00F786D233E5}"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A0A3853E-9EC9-47F6-AB7F-BB1EFDEA6C2B}">
      <dgm:prSet phldrT="[Text]" custT="1"/>
      <dgm:spPr/>
      <dgm:t>
        <a:bodyPr/>
        <a:lstStyle/>
        <a:p>
          <a:r>
            <a:rPr lang="en-US" sz="2000" dirty="0" smtClean="0">
              <a:latin typeface="+mn-lt"/>
              <a:cs typeface="Arial"/>
            </a:rPr>
            <a:t>1. What happened?</a:t>
          </a:r>
          <a:endParaRPr lang="en-US" sz="2000" dirty="0">
            <a:latin typeface="+mn-lt"/>
            <a:cs typeface="Arial"/>
          </a:endParaRPr>
        </a:p>
      </dgm:t>
    </dgm:pt>
    <dgm:pt modelId="{6D6D404B-4A27-4076-9146-5AD2A136337F}" type="parTrans" cxnId="{3A722CBD-9593-4429-805A-EF198534CFE6}">
      <dgm:prSet/>
      <dgm:spPr/>
      <dgm:t>
        <a:bodyPr/>
        <a:lstStyle/>
        <a:p>
          <a:endParaRPr lang="en-US" sz="2000">
            <a:latin typeface="Arial"/>
            <a:cs typeface="Arial"/>
          </a:endParaRPr>
        </a:p>
      </dgm:t>
    </dgm:pt>
    <dgm:pt modelId="{43A1C8D8-FC22-4A3D-88F5-57860CEE360C}" type="sibTrans" cxnId="{3A722CBD-9593-4429-805A-EF198534CFE6}">
      <dgm:prSet custT="1"/>
      <dgm:spPr/>
      <dgm:t>
        <a:bodyPr/>
        <a:lstStyle/>
        <a:p>
          <a:endParaRPr lang="en-US" sz="2000" dirty="0">
            <a:latin typeface="Arial"/>
            <a:cs typeface="Arial"/>
          </a:endParaRPr>
        </a:p>
      </dgm:t>
    </dgm:pt>
    <dgm:pt modelId="{A53E1317-B38E-46A2-8E26-4E5F7AEA6990}">
      <dgm:prSet phldrT="[Text]" custT="1"/>
      <dgm:spPr/>
      <dgm:t>
        <a:bodyPr/>
        <a:lstStyle/>
        <a:p>
          <a:r>
            <a:rPr lang="en-US" sz="2000" dirty="0" smtClean="0">
              <a:latin typeface="+mn-lt"/>
              <a:cs typeface="Arial"/>
            </a:rPr>
            <a:t>2. Why did it happen?</a:t>
          </a:r>
          <a:endParaRPr lang="en-US" sz="2000" dirty="0">
            <a:latin typeface="+mn-lt"/>
            <a:cs typeface="Arial"/>
          </a:endParaRPr>
        </a:p>
      </dgm:t>
    </dgm:pt>
    <dgm:pt modelId="{BF522FE4-7D7E-441C-A8B2-CC9FE6CE46D9}" type="parTrans" cxnId="{F217651F-00CE-447F-87A2-032ACEECA0EC}">
      <dgm:prSet/>
      <dgm:spPr/>
      <dgm:t>
        <a:bodyPr/>
        <a:lstStyle/>
        <a:p>
          <a:endParaRPr lang="en-US" sz="2000">
            <a:latin typeface="Arial"/>
            <a:cs typeface="Arial"/>
          </a:endParaRPr>
        </a:p>
      </dgm:t>
    </dgm:pt>
    <dgm:pt modelId="{83CA7B56-21AE-4BE9-8E11-1B17200752B4}" type="sibTrans" cxnId="{F217651F-00CE-447F-87A2-032ACEECA0EC}">
      <dgm:prSet custT="1"/>
      <dgm:spPr/>
      <dgm:t>
        <a:bodyPr/>
        <a:lstStyle/>
        <a:p>
          <a:endParaRPr lang="en-US" sz="2000" dirty="0">
            <a:latin typeface="Arial"/>
            <a:cs typeface="Arial"/>
          </a:endParaRPr>
        </a:p>
      </dgm:t>
    </dgm:pt>
    <dgm:pt modelId="{4CBBBC6A-00C3-4ABD-8BDD-6CEB55D1C5CA}">
      <dgm:prSet phldrT="[Text]" custT="1"/>
      <dgm:spPr/>
      <dgm:t>
        <a:bodyPr/>
        <a:lstStyle/>
        <a:p>
          <a:pPr marL="512763" indent="-512763"/>
          <a:r>
            <a:rPr lang="en-US" sz="2000" dirty="0" smtClean="0">
              <a:latin typeface="+mn-lt"/>
              <a:cs typeface="Arial"/>
            </a:rPr>
            <a:t>3. What will you do to reduce the risk of recurrence?</a:t>
          </a:r>
          <a:endParaRPr lang="en-US" sz="2000" dirty="0">
            <a:latin typeface="+mn-lt"/>
            <a:cs typeface="Arial"/>
          </a:endParaRPr>
        </a:p>
      </dgm:t>
    </dgm:pt>
    <dgm:pt modelId="{02441C66-60D8-4088-B8E8-4F1AFA911EF9}" type="parTrans" cxnId="{38692B0D-3E87-454F-8499-916CE0423389}">
      <dgm:prSet/>
      <dgm:spPr/>
      <dgm:t>
        <a:bodyPr/>
        <a:lstStyle/>
        <a:p>
          <a:endParaRPr lang="en-US" sz="2000">
            <a:latin typeface="Arial"/>
            <a:cs typeface="Arial"/>
          </a:endParaRPr>
        </a:p>
      </dgm:t>
    </dgm:pt>
    <dgm:pt modelId="{2224E1A7-CD05-40C4-9F57-21D32F4DE935}" type="sibTrans" cxnId="{38692B0D-3E87-454F-8499-916CE0423389}">
      <dgm:prSet custT="1"/>
      <dgm:spPr/>
      <dgm:t>
        <a:bodyPr/>
        <a:lstStyle/>
        <a:p>
          <a:endParaRPr lang="en-US" sz="2000" dirty="0">
            <a:latin typeface="Arial"/>
            <a:cs typeface="Arial"/>
          </a:endParaRPr>
        </a:p>
      </dgm:t>
    </dgm:pt>
    <dgm:pt modelId="{BFABB2C5-39F6-5B46-93CD-147B5293F779}">
      <dgm:prSet phldrT="[Text]" custT="1"/>
      <dgm:spPr/>
      <dgm:t>
        <a:bodyPr/>
        <a:lstStyle/>
        <a:p>
          <a:pPr marL="512064" indent="-512064"/>
          <a:r>
            <a:rPr lang="en-US" sz="2000" dirty="0" smtClean="0">
              <a:latin typeface="+mn-lt"/>
              <a:cs typeface="Arial"/>
            </a:rPr>
            <a:t>4. How will you know the risk is reduced?</a:t>
          </a:r>
          <a:endParaRPr lang="en-US" sz="2000" dirty="0">
            <a:latin typeface="+mn-lt"/>
            <a:cs typeface="Arial"/>
          </a:endParaRPr>
        </a:p>
      </dgm:t>
    </dgm:pt>
    <dgm:pt modelId="{1ACCEA21-7CA3-6545-ACD9-9AA566123892}" type="parTrans" cxnId="{B5B67211-464F-1745-B049-CF918A71A4D9}">
      <dgm:prSet/>
      <dgm:spPr/>
      <dgm:t>
        <a:bodyPr/>
        <a:lstStyle/>
        <a:p>
          <a:endParaRPr lang="en-US" sz="2000">
            <a:latin typeface="Arial"/>
            <a:cs typeface="Arial"/>
          </a:endParaRPr>
        </a:p>
      </dgm:t>
    </dgm:pt>
    <dgm:pt modelId="{40193694-3DB0-6941-8FD5-0A2EFB1060E4}" type="sibTrans" cxnId="{B5B67211-464F-1745-B049-CF918A71A4D9}">
      <dgm:prSet/>
      <dgm:spPr/>
      <dgm:t>
        <a:bodyPr/>
        <a:lstStyle/>
        <a:p>
          <a:endParaRPr lang="en-US" sz="2000">
            <a:latin typeface="Arial"/>
            <a:cs typeface="Arial"/>
          </a:endParaRPr>
        </a:p>
      </dgm:t>
    </dgm:pt>
    <dgm:pt modelId="{B36C9206-8A5E-41F8-B0E6-3E51473F866F}" type="pres">
      <dgm:prSet presAssocID="{87E72FF8-FDDC-4239-9231-00F786D233E5}" presName="outerComposite" presStyleCnt="0">
        <dgm:presLayoutVars>
          <dgm:chMax val="5"/>
          <dgm:dir/>
          <dgm:resizeHandles val="exact"/>
        </dgm:presLayoutVars>
      </dgm:prSet>
      <dgm:spPr/>
      <dgm:t>
        <a:bodyPr/>
        <a:lstStyle/>
        <a:p>
          <a:endParaRPr lang="en-US"/>
        </a:p>
      </dgm:t>
    </dgm:pt>
    <dgm:pt modelId="{6EAEF8F4-A819-4731-84CA-53D01B0DADC4}" type="pres">
      <dgm:prSet presAssocID="{87E72FF8-FDDC-4239-9231-00F786D233E5}" presName="dummyMaxCanvas" presStyleCnt="0">
        <dgm:presLayoutVars/>
      </dgm:prSet>
      <dgm:spPr/>
      <dgm:t>
        <a:bodyPr/>
        <a:lstStyle/>
        <a:p>
          <a:endParaRPr lang="en-US"/>
        </a:p>
      </dgm:t>
    </dgm:pt>
    <dgm:pt modelId="{4A712B3E-5ED8-2A40-B28E-DF1C61327259}" type="pres">
      <dgm:prSet presAssocID="{87E72FF8-FDDC-4239-9231-00F786D233E5}" presName="FourNodes_1" presStyleLbl="node1" presStyleIdx="0" presStyleCnt="4">
        <dgm:presLayoutVars>
          <dgm:bulletEnabled val="1"/>
        </dgm:presLayoutVars>
      </dgm:prSet>
      <dgm:spPr/>
      <dgm:t>
        <a:bodyPr/>
        <a:lstStyle/>
        <a:p>
          <a:endParaRPr lang="en-US"/>
        </a:p>
      </dgm:t>
    </dgm:pt>
    <dgm:pt modelId="{5EE8025D-A26E-5949-9EC1-8D6FB3ED07AF}" type="pres">
      <dgm:prSet presAssocID="{87E72FF8-FDDC-4239-9231-00F786D233E5}" presName="FourNodes_2" presStyleLbl="node1" presStyleIdx="1" presStyleCnt="4">
        <dgm:presLayoutVars>
          <dgm:bulletEnabled val="1"/>
        </dgm:presLayoutVars>
      </dgm:prSet>
      <dgm:spPr/>
      <dgm:t>
        <a:bodyPr/>
        <a:lstStyle/>
        <a:p>
          <a:endParaRPr lang="en-US"/>
        </a:p>
      </dgm:t>
    </dgm:pt>
    <dgm:pt modelId="{EF843C8D-421C-5B4F-9EDD-4054E33A0759}" type="pres">
      <dgm:prSet presAssocID="{87E72FF8-FDDC-4239-9231-00F786D233E5}" presName="FourNodes_3" presStyleLbl="node1" presStyleIdx="2" presStyleCnt="4">
        <dgm:presLayoutVars>
          <dgm:bulletEnabled val="1"/>
        </dgm:presLayoutVars>
      </dgm:prSet>
      <dgm:spPr/>
      <dgm:t>
        <a:bodyPr/>
        <a:lstStyle/>
        <a:p>
          <a:endParaRPr lang="en-US"/>
        </a:p>
      </dgm:t>
    </dgm:pt>
    <dgm:pt modelId="{F8035F43-C9A7-2741-900D-5187491C1991}" type="pres">
      <dgm:prSet presAssocID="{87E72FF8-FDDC-4239-9231-00F786D233E5}" presName="FourNodes_4" presStyleLbl="node1" presStyleIdx="3" presStyleCnt="4">
        <dgm:presLayoutVars>
          <dgm:bulletEnabled val="1"/>
        </dgm:presLayoutVars>
      </dgm:prSet>
      <dgm:spPr/>
      <dgm:t>
        <a:bodyPr/>
        <a:lstStyle/>
        <a:p>
          <a:endParaRPr lang="en-US"/>
        </a:p>
      </dgm:t>
    </dgm:pt>
    <dgm:pt modelId="{4B75A38D-10EC-5D40-87D6-F39C29ED9725}" type="pres">
      <dgm:prSet presAssocID="{87E72FF8-FDDC-4239-9231-00F786D233E5}" presName="FourConn_1-2" presStyleLbl="fgAccFollowNode1" presStyleIdx="0" presStyleCnt="3">
        <dgm:presLayoutVars>
          <dgm:bulletEnabled val="1"/>
        </dgm:presLayoutVars>
      </dgm:prSet>
      <dgm:spPr/>
      <dgm:t>
        <a:bodyPr/>
        <a:lstStyle/>
        <a:p>
          <a:endParaRPr lang="en-US"/>
        </a:p>
      </dgm:t>
    </dgm:pt>
    <dgm:pt modelId="{68E6AAE6-4A19-3842-BC4A-328D96FF54D5}" type="pres">
      <dgm:prSet presAssocID="{87E72FF8-FDDC-4239-9231-00F786D233E5}" presName="FourConn_2-3" presStyleLbl="fgAccFollowNode1" presStyleIdx="1" presStyleCnt="3">
        <dgm:presLayoutVars>
          <dgm:bulletEnabled val="1"/>
        </dgm:presLayoutVars>
      </dgm:prSet>
      <dgm:spPr/>
      <dgm:t>
        <a:bodyPr/>
        <a:lstStyle/>
        <a:p>
          <a:endParaRPr lang="en-US"/>
        </a:p>
      </dgm:t>
    </dgm:pt>
    <dgm:pt modelId="{A3D59200-A5FB-CD48-932F-E7E61833CFF2}" type="pres">
      <dgm:prSet presAssocID="{87E72FF8-FDDC-4239-9231-00F786D233E5}" presName="FourConn_3-4" presStyleLbl="fgAccFollowNode1" presStyleIdx="2" presStyleCnt="3">
        <dgm:presLayoutVars>
          <dgm:bulletEnabled val="1"/>
        </dgm:presLayoutVars>
      </dgm:prSet>
      <dgm:spPr/>
      <dgm:t>
        <a:bodyPr/>
        <a:lstStyle/>
        <a:p>
          <a:endParaRPr lang="en-US"/>
        </a:p>
      </dgm:t>
    </dgm:pt>
    <dgm:pt modelId="{329BB68B-19FD-C74E-BED9-E22F6260C27B}" type="pres">
      <dgm:prSet presAssocID="{87E72FF8-FDDC-4239-9231-00F786D233E5}" presName="FourNodes_1_text" presStyleLbl="node1" presStyleIdx="3" presStyleCnt="4">
        <dgm:presLayoutVars>
          <dgm:bulletEnabled val="1"/>
        </dgm:presLayoutVars>
      </dgm:prSet>
      <dgm:spPr/>
      <dgm:t>
        <a:bodyPr/>
        <a:lstStyle/>
        <a:p>
          <a:endParaRPr lang="en-US"/>
        </a:p>
      </dgm:t>
    </dgm:pt>
    <dgm:pt modelId="{6B13885B-D257-AA46-9DFD-B00A2C815A99}" type="pres">
      <dgm:prSet presAssocID="{87E72FF8-FDDC-4239-9231-00F786D233E5}" presName="FourNodes_2_text" presStyleLbl="node1" presStyleIdx="3" presStyleCnt="4">
        <dgm:presLayoutVars>
          <dgm:bulletEnabled val="1"/>
        </dgm:presLayoutVars>
      </dgm:prSet>
      <dgm:spPr/>
      <dgm:t>
        <a:bodyPr/>
        <a:lstStyle/>
        <a:p>
          <a:endParaRPr lang="en-US"/>
        </a:p>
      </dgm:t>
    </dgm:pt>
    <dgm:pt modelId="{D468DDD7-488B-DA44-9E38-2A3F9275B7A9}" type="pres">
      <dgm:prSet presAssocID="{87E72FF8-FDDC-4239-9231-00F786D233E5}" presName="FourNodes_3_text" presStyleLbl="node1" presStyleIdx="3" presStyleCnt="4">
        <dgm:presLayoutVars>
          <dgm:bulletEnabled val="1"/>
        </dgm:presLayoutVars>
      </dgm:prSet>
      <dgm:spPr/>
      <dgm:t>
        <a:bodyPr/>
        <a:lstStyle/>
        <a:p>
          <a:endParaRPr lang="en-US"/>
        </a:p>
      </dgm:t>
    </dgm:pt>
    <dgm:pt modelId="{B7EC8785-29B1-5044-B83F-3DA267DC4988}" type="pres">
      <dgm:prSet presAssocID="{87E72FF8-FDDC-4239-9231-00F786D233E5}" presName="FourNodes_4_text" presStyleLbl="node1" presStyleIdx="3" presStyleCnt="4">
        <dgm:presLayoutVars>
          <dgm:bulletEnabled val="1"/>
        </dgm:presLayoutVars>
      </dgm:prSet>
      <dgm:spPr/>
      <dgm:t>
        <a:bodyPr/>
        <a:lstStyle/>
        <a:p>
          <a:endParaRPr lang="en-US"/>
        </a:p>
      </dgm:t>
    </dgm:pt>
  </dgm:ptLst>
  <dgm:cxnLst>
    <dgm:cxn modelId="{7D35BB03-34AD-4D17-82D9-28553C7AFE2F}" type="presOf" srcId="{4CBBBC6A-00C3-4ABD-8BDD-6CEB55D1C5CA}" destId="{EF843C8D-421C-5B4F-9EDD-4054E33A0759}" srcOrd="0" destOrd="0" presId="urn:microsoft.com/office/officeart/2005/8/layout/vProcess5"/>
    <dgm:cxn modelId="{42E51FC3-E490-4114-B882-B3CB7C125068}" type="presOf" srcId="{2224E1A7-CD05-40C4-9F57-21D32F4DE935}" destId="{A3D59200-A5FB-CD48-932F-E7E61833CFF2}" srcOrd="0" destOrd="0" presId="urn:microsoft.com/office/officeart/2005/8/layout/vProcess5"/>
    <dgm:cxn modelId="{3D4EA5A7-506D-4ADA-861C-BDAB206219D1}" type="presOf" srcId="{A0A3853E-9EC9-47F6-AB7F-BB1EFDEA6C2B}" destId="{329BB68B-19FD-C74E-BED9-E22F6260C27B}" srcOrd="1" destOrd="0" presId="urn:microsoft.com/office/officeart/2005/8/layout/vProcess5"/>
    <dgm:cxn modelId="{C36B9B9D-9741-47C2-BEF7-EF6206CE007F}" type="presOf" srcId="{A53E1317-B38E-46A2-8E26-4E5F7AEA6990}" destId="{6B13885B-D257-AA46-9DFD-B00A2C815A99}" srcOrd="1" destOrd="0" presId="urn:microsoft.com/office/officeart/2005/8/layout/vProcess5"/>
    <dgm:cxn modelId="{F217651F-00CE-447F-87A2-032ACEECA0EC}" srcId="{87E72FF8-FDDC-4239-9231-00F786D233E5}" destId="{A53E1317-B38E-46A2-8E26-4E5F7AEA6990}" srcOrd="1" destOrd="0" parTransId="{BF522FE4-7D7E-441C-A8B2-CC9FE6CE46D9}" sibTransId="{83CA7B56-21AE-4BE9-8E11-1B17200752B4}"/>
    <dgm:cxn modelId="{3A722CBD-9593-4429-805A-EF198534CFE6}" srcId="{87E72FF8-FDDC-4239-9231-00F786D233E5}" destId="{A0A3853E-9EC9-47F6-AB7F-BB1EFDEA6C2B}" srcOrd="0" destOrd="0" parTransId="{6D6D404B-4A27-4076-9146-5AD2A136337F}" sibTransId="{43A1C8D8-FC22-4A3D-88F5-57860CEE360C}"/>
    <dgm:cxn modelId="{7CE2932D-E25F-46B8-89C2-A814CFF0098F}" type="presOf" srcId="{83CA7B56-21AE-4BE9-8E11-1B17200752B4}" destId="{68E6AAE6-4A19-3842-BC4A-328D96FF54D5}" srcOrd="0" destOrd="0" presId="urn:microsoft.com/office/officeart/2005/8/layout/vProcess5"/>
    <dgm:cxn modelId="{02B39A2F-2EBE-48E9-ACD9-86318E5AED4A}" type="presOf" srcId="{4CBBBC6A-00C3-4ABD-8BDD-6CEB55D1C5CA}" destId="{D468DDD7-488B-DA44-9E38-2A3F9275B7A9}" srcOrd="1" destOrd="0" presId="urn:microsoft.com/office/officeart/2005/8/layout/vProcess5"/>
    <dgm:cxn modelId="{D4AA7690-C4D0-4CEB-9B5C-E9C558CDE05D}" type="presOf" srcId="{43A1C8D8-FC22-4A3D-88F5-57860CEE360C}" destId="{4B75A38D-10EC-5D40-87D6-F39C29ED9725}" srcOrd="0" destOrd="0" presId="urn:microsoft.com/office/officeart/2005/8/layout/vProcess5"/>
    <dgm:cxn modelId="{19020426-BE82-4ABF-A752-313D078F6A96}" type="presOf" srcId="{A0A3853E-9EC9-47F6-AB7F-BB1EFDEA6C2B}" destId="{4A712B3E-5ED8-2A40-B28E-DF1C61327259}" srcOrd="0" destOrd="0" presId="urn:microsoft.com/office/officeart/2005/8/layout/vProcess5"/>
    <dgm:cxn modelId="{D9B1565E-F1D0-46E4-9DBF-77A8A100E2EE}" type="presOf" srcId="{A53E1317-B38E-46A2-8E26-4E5F7AEA6990}" destId="{5EE8025D-A26E-5949-9EC1-8D6FB3ED07AF}" srcOrd="0" destOrd="0" presId="urn:microsoft.com/office/officeart/2005/8/layout/vProcess5"/>
    <dgm:cxn modelId="{3ABEDDCA-11EC-4C58-865C-A14AB2A63F91}" type="presOf" srcId="{BFABB2C5-39F6-5B46-93CD-147B5293F779}" destId="{F8035F43-C9A7-2741-900D-5187491C1991}" srcOrd="0" destOrd="0" presId="urn:microsoft.com/office/officeart/2005/8/layout/vProcess5"/>
    <dgm:cxn modelId="{B5B67211-464F-1745-B049-CF918A71A4D9}" srcId="{87E72FF8-FDDC-4239-9231-00F786D233E5}" destId="{BFABB2C5-39F6-5B46-93CD-147B5293F779}" srcOrd="3" destOrd="0" parTransId="{1ACCEA21-7CA3-6545-ACD9-9AA566123892}" sibTransId="{40193694-3DB0-6941-8FD5-0A2EFB1060E4}"/>
    <dgm:cxn modelId="{022853AC-CE55-4DEA-B343-458F49290020}" type="presOf" srcId="{87E72FF8-FDDC-4239-9231-00F786D233E5}" destId="{B36C9206-8A5E-41F8-B0E6-3E51473F866F}" srcOrd="0" destOrd="0" presId="urn:microsoft.com/office/officeart/2005/8/layout/vProcess5"/>
    <dgm:cxn modelId="{38692B0D-3E87-454F-8499-916CE0423389}" srcId="{87E72FF8-FDDC-4239-9231-00F786D233E5}" destId="{4CBBBC6A-00C3-4ABD-8BDD-6CEB55D1C5CA}" srcOrd="2" destOrd="0" parTransId="{02441C66-60D8-4088-B8E8-4F1AFA911EF9}" sibTransId="{2224E1A7-CD05-40C4-9F57-21D32F4DE935}"/>
    <dgm:cxn modelId="{20AED3EA-BE8B-4947-9D2E-0777A41B65E0}" type="presOf" srcId="{BFABB2C5-39F6-5B46-93CD-147B5293F779}" destId="{B7EC8785-29B1-5044-B83F-3DA267DC4988}" srcOrd="1" destOrd="0" presId="urn:microsoft.com/office/officeart/2005/8/layout/vProcess5"/>
    <dgm:cxn modelId="{962198CA-58EC-4BED-B852-9E39FB021C24}" type="presParOf" srcId="{B36C9206-8A5E-41F8-B0E6-3E51473F866F}" destId="{6EAEF8F4-A819-4731-84CA-53D01B0DADC4}" srcOrd="0" destOrd="0" presId="urn:microsoft.com/office/officeart/2005/8/layout/vProcess5"/>
    <dgm:cxn modelId="{01192E4C-703C-44A3-A631-61519472271A}" type="presParOf" srcId="{B36C9206-8A5E-41F8-B0E6-3E51473F866F}" destId="{4A712B3E-5ED8-2A40-B28E-DF1C61327259}" srcOrd="1" destOrd="0" presId="urn:microsoft.com/office/officeart/2005/8/layout/vProcess5"/>
    <dgm:cxn modelId="{49CD726A-C312-4917-A9E7-709130C7B1D4}" type="presParOf" srcId="{B36C9206-8A5E-41F8-B0E6-3E51473F866F}" destId="{5EE8025D-A26E-5949-9EC1-8D6FB3ED07AF}" srcOrd="2" destOrd="0" presId="urn:microsoft.com/office/officeart/2005/8/layout/vProcess5"/>
    <dgm:cxn modelId="{9B0DA34F-DF56-4E8F-929C-BDC151921DBE}" type="presParOf" srcId="{B36C9206-8A5E-41F8-B0E6-3E51473F866F}" destId="{EF843C8D-421C-5B4F-9EDD-4054E33A0759}" srcOrd="3" destOrd="0" presId="urn:microsoft.com/office/officeart/2005/8/layout/vProcess5"/>
    <dgm:cxn modelId="{834592D4-CBD7-495C-87B7-166BED18BB7D}" type="presParOf" srcId="{B36C9206-8A5E-41F8-B0E6-3E51473F866F}" destId="{F8035F43-C9A7-2741-900D-5187491C1991}" srcOrd="4" destOrd="0" presId="urn:microsoft.com/office/officeart/2005/8/layout/vProcess5"/>
    <dgm:cxn modelId="{6C5CFC05-C584-41BE-9B85-1CCF1D189A38}" type="presParOf" srcId="{B36C9206-8A5E-41F8-B0E6-3E51473F866F}" destId="{4B75A38D-10EC-5D40-87D6-F39C29ED9725}" srcOrd="5" destOrd="0" presId="urn:microsoft.com/office/officeart/2005/8/layout/vProcess5"/>
    <dgm:cxn modelId="{E9E7EE5B-1DE7-4BAB-B71F-0E5337F8F17B}" type="presParOf" srcId="{B36C9206-8A5E-41F8-B0E6-3E51473F866F}" destId="{68E6AAE6-4A19-3842-BC4A-328D96FF54D5}" srcOrd="6" destOrd="0" presId="urn:microsoft.com/office/officeart/2005/8/layout/vProcess5"/>
    <dgm:cxn modelId="{9AC12688-DD97-4F0A-BB03-B9C2F8A00ADB}" type="presParOf" srcId="{B36C9206-8A5E-41F8-B0E6-3E51473F866F}" destId="{A3D59200-A5FB-CD48-932F-E7E61833CFF2}" srcOrd="7" destOrd="0" presId="urn:microsoft.com/office/officeart/2005/8/layout/vProcess5"/>
    <dgm:cxn modelId="{B7B8F59C-3577-43B7-BE69-C4DFD0FCA9B8}" type="presParOf" srcId="{B36C9206-8A5E-41F8-B0E6-3E51473F866F}" destId="{329BB68B-19FD-C74E-BED9-E22F6260C27B}" srcOrd="8" destOrd="0" presId="urn:microsoft.com/office/officeart/2005/8/layout/vProcess5"/>
    <dgm:cxn modelId="{021B8C17-EDAC-4AED-8B08-277395866D2A}" type="presParOf" srcId="{B36C9206-8A5E-41F8-B0E6-3E51473F866F}" destId="{6B13885B-D257-AA46-9DFD-B00A2C815A99}" srcOrd="9" destOrd="0" presId="urn:microsoft.com/office/officeart/2005/8/layout/vProcess5"/>
    <dgm:cxn modelId="{AABDEA7D-0065-45B5-A60C-67F927C2C267}" type="presParOf" srcId="{B36C9206-8A5E-41F8-B0E6-3E51473F866F}" destId="{D468DDD7-488B-DA44-9E38-2A3F9275B7A9}" srcOrd="10" destOrd="0" presId="urn:microsoft.com/office/officeart/2005/8/layout/vProcess5"/>
    <dgm:cxn modelId="{CF9F7857-8D6D-4228-8119-1F4F8B5FC5C3}" type="presParOf" srcId="{B36C9206-8A5E-41F8-B0E6-3E51473F866F}" destId="{B7EC8785-29B1-5044-B83F-3DA267DC4988}"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789A-3BBF-A94D-9527-FD7816BDBC2D}">
      <dsp:nvSpPr>
        <dsp:cNvPr id="0" name=""/>
        <dsp:cNvSpPr/>
      </dsp:nvSpPr>
      <dsp:spPr>
        <a:xfrm>
          <a:off x="0" y="239717"/>
          <a:ext cx="4812424" cy="833654"/>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dirty="0">
            <a:latin typeface="Arial"/>
          </a:endParaRPr>
        </a:p>
      </dsp:txBody>
      <dsp:txXfrm>
        <a:off x="24417" y="264134"/>
        <a:ext cx="4763590" cy="784820"/>
      </dsp:txXfrm>
    </dsp:sp>
    <dsp:sp modelId="{B106449B-99EE-DF49-AC82-C2CEB2B442D2}">
      <dsp:nvSpPr>
        <dsp:cNvPr id="0" name=""/>
        <dsp:cNvSpPr/>
      </dsp:nvSpPr>
      <dsp:spPr>
        <a:xfrm rot="5400000">
          <a:off x="2273888" y="1055488"/>
          <a:ext cx="264647" cy="38863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289623" y="1117479"/>
        <a:ext cx="233178" cy="185253"/>
      </dsp:txXfrm>
    </dsp:sp>
    <dsp:sp modelId="{CACEAF58-CD18-E741-8071-103AA3FF053C}">
      <dsp:nvSpPr>
        <dsp:cNvPr id="0" name=""/>
        <dsp:cNvSpPr/>
      </dsp:nvSpPr>
      <dsp:spPr>
        <a:xfrm>
          <a:off x="0" y="1426235"/>
          <a:ext cx="4812424" cy="863622"/>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dirty="0">
            <a:latin typeface="Arial"/>
          </a:endParaRPr>
        </a:p>
      </dsp:txBody>
      <dsp:txXfrm>
        <a:off x="25295" y="1451530"/>
        <a:ext cx="4761834" cy="813032"/>
      </dsp:txXfrm>
    </dsp:sp>
    <dsp:sp modelId="{5897D324-07FF-E744-8CE3-2B43FDE500F1}">
      <dsp:nvSpPr>
        <dsp:cNvPr id="0" name=""/>
        <dsp:cNvSpPr/>
      </dsp:nvSpPr>
      <dsp:spPr>
        <a:xfrm rot="5400000">
          <a:off x="2273888" y="2271974"/>
          <a:ext cx="264647" cy="38863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289623" y="2333965"/>
        <a:ext cx="233178" cy="185253"/>
      </dsp:txXfrm>
    </dsp:sp>
    <dsp:sp modelId="{EB406523-D94B-704A-A73D-4530576EA98B}">
      <dsp:nvSpPr>
        <dsp:cNvPr id="0" name=""/>
        <dsp:cNvSpPr/>
      </dsp:nvSpPr>
      <dsp:spPr>
        <a:xfrm>
          <a:off x="0" y="2642720"/>
          <a:ext cx="4812424" cy="863622"/>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dirty="0">
            <a:latin typeface="Arial"/>
          </a:endParaRPr>
        </a:p>
      </dsp:txBody>
      <dsp:txXfrm>
        <a:off x="25295" y="2668015"/>
        <a:ext cx="4761834" cy="813032"/>
      </dsp:txXfrm>
    </dsp:sp>
    <dsp:sp modelId="{47ACE53D-EA89-F64E-928A-5898E54B29A7}">
      <dsp:nvSpPr>
        <dsp:cNvPr id="0" name=""/>
        <dsp:cNvSpPr/>
      </dsp:nvSpPr>
      <dsp:spPr>
        <a:xfrm rot="5400000">
          <a:off x="2274427" y="3515368"/>
          <a:ext cx="263568" cy="38863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289622" y="3577899"/>
        <a:ext cx="233178" cy="184498"/>
      </dsp:txXfrm>
    </dsp:sp>
    <dsp:sp modelId="{3D235A7B-0B86-4348-8AE4-3A7A62DA93AC}">
      <dsp:nvSpPr>
        <dsp:cNvPr id="0" name=""/>
        <dsp:cNvSpPr/>
      </dsp:nvSpPr>
      <dsp:spPr>
        <a:xfrm>
          <a:off x="0" y="3857768"/>
          <a:ext cx="4812424" cy="863622"/>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n-US" sz="3900" kern="1200" dirty="0">
            <a:latin typeface="Arial"/>
          </a:endParaRPr>
        </a:p>
      </dsp:txBody>
      <dsp:txXfrm>
        <a:off x="25295" y="3883063"/>
        <a:ext cx="4761834" cy="813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12B3E-5ED8-2A40-B28E-DF1C61327259}">
      <dsp:nvSpPr>
        <dsp:cNvPr id="0" name=""/>
        <dsp:cNvSpPr/>
      </dsp:nvSpPr>
      <dsp:spPr>
        <a:xfrm>
          <a:off x="0" y="0"/>
          <a:ext cx="5920884" cy="95554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mn-lt"/>
              <a:cs typeface="Arial"/>
            </a:rPr>
            <a:t>1. What happened?</a:t>
          </a:r>
          <a:endParaRPr lang="en-US" sz="2000" kern="1200" dirty="0">
            <a:latin typeface="+mn-lt"/>
            <a:cs typeface="Arial"/>
          </a:endParaRPr>
        </a:p>
      </dsp:txBody>
      <dsp:txXfrm>
        <a:off x="27987" y="27987"/>
        <a:ext cx="4809029" cy="899574"/>
      </dsp:txXfrm>
    </dsp:sp>
    <dsp:sp modelId="{5EE8025D-A26E-5949-9EC1-8D6FB3ED07AF}">
      <dsp:nvSpPr>
        <dsp:cNvPr id="0" name=""/>
        <dsp:cNvSpPr/>
      </dsp:nvSpPr>
      <dsp:spPr>
        <a:xfrm>
          <a:off x="495874" y="1129284"/>
          <a:ext cx="5920884" cy="95554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mn-lt"/>
              <a:cs typeface="Arial"/>
            </a:rPr>
            <a:t>2. Why did it happen?</a:t>
          </a:r>
          <a:endParaRPr lang="en-US" sz="2000" kern="1200" dirty="0">
            <a:latin typeface="+mn-lt"/>
            <a:cs typeface="Arial"/>
          </a:endParaRPr>
        </a:p>
      </dsp:txBody>
      <dsp:txXfrm>
        <a:off x="523861" y="1157271"/>
        <a:ext cx="4747929" cy="899574"/>
      </dsp:txXfrm>
    </dsp:sp>
    <dsp:sp modelId="{EF843C8D-421C-5B4F-9EDD-4054E33A0759}">
      <dsp:nvSpPr>
        <dsp:cNvPr id="0" name=""/>
        <dsp:cNvSpPr/>
      </dsp:nvSpPr>
      <dsp:spPr>
        <a:xfrm>
          <a:off x="984346" y="2258568"/>
          <a:ext cx="5920884" cy="95554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512763" lvl="0" indent="-512763" algn="l" defTabSz="889000">
            <a:lnSpc>
              <a:spcPct val="90000"/>
            </a:lnSpc>
            <a:spcBef>
              <a:spcPct val="0"/>
            </a:spcBef>
            <a:spcAft>
              <a:spcPct val="35000"/>
            </a:spcAft>
          </a:pPr>
          <a:r>
            <a:rPr lang="en-US" sz="2000" kern="1200" dirty="0" smtClean="0">
              <a:latin typeface="+mn-lt"/>
              <a:cs typeface="Arial"/>
            </a:rPr>
            <a:t>3. What will you do to reduce the risk of recurrence?</a:t>
          </a:r>
          <a:endParaRPr lang="en-US" sz="2000" kern="1200" dirty="0">
            <a:latin typeface="+mn-lt"/>
            <a:cs typeface="Arial"/>
          </a:endParaRPr>
        </a:p>
      </dsp:txBody>
      <dsp:txXfrm>
        <a:off x="1012333" y="2286555"/>
        <a:ext cx="4755330" cy="899574"/>
      </dsp:txXfrm>
    </dsp:sp>
    <dsp:sp modelId="{F8035F43-C9A7-2741-900D-5187491C1991}">
      <dsp:nvSpPr>
        <dsp:cNvPr id="0" name=""/>
        <dsp:cNvSpPr/>
      </dsp:nvSpPr>
      <dsp:spPr>
        <a:xfrm>
          <a:off x="1480220" y="3387852"/>
          <a:ext cx="5920884" cy="95554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512064" lvl="0" indent="-512064" algn="l" defTabSz="889000">
            <a:lnSpc>
              <a:spcPct val="90000"/>
            </a:lnSpc>
            <a:spcBef>
              <a:spcPct val="0"/>
            </a:spcBef>
            <a:spcAft>
              <a:spcPct val="35000"/>
            </a:spcAft>
          </a:pPr>
          <a:r>
            <a:rPr lang="en-US" sz="2000" kern="1200" dirty="0" smtClean="0">
              <a:latin typeface="+mn-lt"/>
              <a:cs typeface="Arial"/>
            </a:rPr>
            <a:t>4. How will you know the risk is reduced?</a:t>
          </a:r>
          <a:endParaRPr lang="en-US" sz="2000" kern="1200" dirty="0">
            <a:latin typeface="+mn-lt"/>
            <a:cs typeface="Arial"/>
          </a:endParaRPr>
        </a:p>
      </dsp:txBody>
      <dsp:txXfrm>
        <a:off x="1508207" y="3415839"/>
        <a:ext cx="4747929" cy="899574"/>
      </dsp:txXfrm>
    </dsp:sp>
    <dsp:sp modelId="{4B75A38D-10EC-5D40-87D6-F39C29ED9725}">
      <dsp:nvSpPr>
        <dsp:cNvPr id="0" name=""/>
        <dsp:cNvSpPr/>
      </dsp:nvSpPr>
      <dsp:spPr>
        <a:xfrm>
          <a:off x="5299777" y="731862"/>
          <a:ext cx="621106" cy="621106"/>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latin typeface="Arial"/>
            <a:cs typeface="Arial"/>
          </a:endParaRPr>
        </a:p>
      </dsp:txBody>
      <dsp:txXfrm>
        <a:off x="5439526" y="731862"/>
        <a:ext cx="341608" cy="467382"/>
      </dsp:txXfrm>
    </dsp:sp>
    <dsp:sp modelId="{68E6AAE6-4A19-3842-BC4A-328D96FF54D5}">
      <dsp:nvSpPr>
        <dsp:cNvPr id="0" name=""/>
        <dsp:cNvSpPr/>
      </dsp:nvSpPr>
      <dsp:spPr>
        <a:xfrm>
          <a:off x="5795651" y="1861146"/>
          <a:ext cx="621106" cy="621106"/>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latin typeface="Arial"/>
            <a:cs typeface="Arial"/>
          </a:endParaRPr>
        </a:p>
      </dsp:txBody>
      <dsp:txXfrm>
        <a:off x="5935400" y="1861146"/>
        <a:ext cx="341608" cy="467382"/>
      </dsp:txXfrm>
    </dsp:sp>
    <dsp:sp modelId="{A3D59200-A5FB-CD48-932F-E7E61833CFF2}">
      <dsp:nvSpPr>
        <dsp:cNvPr id="0" name=""/>
        <dsp:cNvSpPr/>
      </dsp:nvSpPr>
      <dsp:spPr>
        <a:xfrm>
          <a:off x="6284124" y="2990430"/>
          <a:ext cx="621106" cy="621106"/>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latin typeface="Arial"/>
            <a:cs typeface="Arial"/>
          </a:endParaRPr>
        </a:p>
      </dsp:txBody>
      <dsp:txXfrm>
        <a:off x="6423873" y="2990430"/>
        <a:ext cx="341608" cy="4673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63D900-EBD7-4224-B87C-65C260DFD96D}"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ADFE14-492A-4119-8730-D3C74B3A927B}" type="slidenum">
              <a:rPr lang="en-US" smtClean="0"/>
              <a:t>‹#›</a:t>
            </a:fld>
            <a:endParaRPr lang="en-US"/>
          </a:p>
        </p:txBody>
      </p:sp>
    </p:spTree>
    <p:extLst>
      <p:ext uri="{BB962C8B-B14F-4D97-AF65-F5344CB8AC3E}">
        <p14:creationId xmlns:p14="http://schemas.microsoft.com/office/powerpoint/2010/main" val="31832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635EE-932C-4629-BEFD-26A361D18D86}" type="slidenum">
              <a:rPr lang="en-US" smtClean="0"/>
              <a:pPr/>
              <a:t>1</a:t>
            </a:fld>
            <a:endParaRPr lang="en-US" dirty="0"/>
          </a:p>
        </p:txBody>
      </p:sp>
    </p:spTree>
    <p:extLst>
      <p:ext uri="{BB962C8B-B14F-4D97-AF65-F5344CB8AC3E}">
        <p14:creationId xmlns:p14="http://schemas.microsoft.com/office/powerpoint/2010/main" val="268720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Every system is perfectly designed to achieve the end results it actually produces. This means that outcomes are always a result of the process being performed. If you want a different result, you must change the system. This is the same ideology behind the Quality Assurance and Performance Improvement (QAPI)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Safe design principles must be applied to technical work and teamwork. A culture of safety is useful for improving many facets of the workplace. For example, a culture of safety helps improve teamwork and communication, strengthening morale, which may result in less staff turnover and more staff innovations that stem from the increase in dialogue, mutual understanding, and respect. Science of safety can be used for any improvement project.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Teams make wise decisions when there is diverse and independent input. We encourage you to engage all of the facility staff in your quality improvement activities. Later on, you may use these same principles for additional projects.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10</a:t>
            </a:fld>
            <a:endParaRPr lang="en-US" dirty="0"/>
          </a:p>
        </p:txBody>
      </p:sp>
    </p:spTree>
    <p:extLst>
      <p:ext uri="{BB962C8B-B14F-4D97-AF65-F5344CB8AC3E}">
        <p14:creationId xmlns:p14="http://schemas.microsoft.com/office/powerpoint/2010/main" val="205976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Because outcomes are a result of the imperfect systems they come from, there are defects in our systems. </a:t>
            </a:r>
            <a:r>
              <a:rPr lang="en-US" sz="1200" b="0" kern="1200" dirty="0" smtClean="0">
                <a:solidFill>
                  <a:schemeClr val="tx1"/>
                </a:solidFill>
                <a:effectLst/>
                <a:latin typeface="+mn-lt"/>
                <a:ea typeface="+mn-ea"/>
                <a:cs typeface="+mn-cs"/>
              </a:rPr>
              <a:t>Defects,</a:t>
            </a:r>
            <a:r>
              <a:rPr lang="en-US" sz="1200" b="0" kern="1200" baseline="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errors in systems, lead to unwanted outcomes such as harms (harming a patient) or adverse events (anything unwanted, even if no harm is caused). </a:t>
            </a:r>
            <a:r>
              <a:rPr lang="en-US" sz="1200" kern="1200" dirty="0" smtClean="0">
                <a:solidFill>
                  <a:schemeClr val="tx1"/>
                </a:solidFill>
                <a:effectLst/>
                <a:latin typeface="+mn-lt"/>
                <a:ea typeface="+mn-ea"/>
                <a:cs typeface="+mn-cs"/>
              </a:rPr>
              <a:t>Maintaining a culture of safety in your dialysis facility is effective in reducing adverse events.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Select a few facts about the U.S. health care system on this slide to read aloud.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There are both preventable harms and unpreventable harms to patients. Our goal in quality improvement projects is to bring the number of preventable harms to zero.</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10852E7-27F9-4675-90B6-AA1A5ED28EEE}" type="slidenum">
              <a:rPr lang="en-US" smtClean="0"/>
              <a:pPr/>
              <a:t>11</a:t>
            </a:fld>
            <a:endParaRPr lang="en-US" dirty="0"/>
          </a:p>
        </p:txBody>
      </p:sp>
    </p:spTree>
    <p:extLst>
      <p:ext uri="{BB962C8B-B14F-4D97-AF65-F5344CB8AC3E}">
        <p14:creationId xmlns:p14="http://schemas.microsoft.com/office/powerpoint/2010/main" val="46967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Providers, executives, and managers need to understand why errors occur. The first step in comprehending why they happen is accepting that people are not perfect. Even the most knowledgeable and experienced provider is influenced by the environment in which he or she works and can be responsible for mistakes that harm patients and their families. In understanding and acknowledging this fallibility, providers can redesign care and delivery processes to improve patient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Defects can lead to errors. Defects are defined in this module as any error or process that keep you from meeting your quality improvement goals. In analyzing how errors occur, frontline providers must recognize the scientific nature of medicine. By treating medicine and care delivery as a science instead of an art, providers can scrutinize their processes using evidence-based practices. As a result, providers must increase their ability to learn from mistakes and implement procedures to help prevent serious errors from occurring again.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Errors also occur because systems frequently do not catch mistakes before they reach the patient. Standardizing procedures, such as applying checklists and creating independent assessments for key processes, further aids in the development of high-quality patient care by allowing providers to mitigate risks before a harmful event takes place.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12</a:t>
            </a:fld>
            <a:endParaRPr lang="en-US"/>
          </a:p>
        </p:txBody>
      </p:sp>
    </p:spTree>
    <p:extLst>
      <p:ext uri="{BB962C8B-B14F-4D97-AF65-F5344CB8AC3E}">
        <p14:creationId xmlns:p14="http://schemas.microsoft.com/office/powerpoint/2010/main" val="104714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principles of safe design consist of the following: Standardize processes, create independent checks, and learn from defects. These principles guide teams in scrutinizing their environment and the processes to deliver safe patient care. It is important that teams evaluate their processes and learn from defects and, when possible, share what they learn with other similar care settings.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learning from defects, teams identify: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happened?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Why did it happen?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will we do to reduce the recurrence?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will we know it worked?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determining what defect occurred, teams reconstruct the timeline of the event by placing themselves in the midst of the incident as it unfolded. Analyzing what happened and why it happened helps the team understand the contributing factors and processes. Through proposing, prioritizing, and implementing solutions, facility teams seek to minimize the chances the defect will reoccur. </a:t>
            </a:r>
          </a:p>
          <a:p>
            <a:r>
              <a:rPr lang="en-US" sz="1200" kern="1200" dirty="0" err="1" smtClean="0">
                <a:solidFill>
                  <a:schemeClr val="tx1"/>
                </a:solidFill>
                <a:effectLst/>
                <a:latin typeface="+mn-lt"/>
                <a:ea typeface="+mn-ea"/>
                <a:cs typeface="+mn-cs"/>
              </a:rPr>
              <a:t>Facilitywide</a:t>
            </a:r>
            <a:r>
              <a:rPr lang="en-US" sz="1200" kern="1200" dirty="0" smtClean="0">
                <a:solidFill>
                  <a:schemeClr val="tx1"/>
                </a:solidFill>
                <a:effectLst/>
                <a:latin typeface="+mn-lt"/>
                <a:ea typeface="+mn-ea"/>
                <a:cs typeface="+mn-cs"/>
              </a:rPr>
              <a:t> assessment of the effectiveness of the interventions allows the team to ensure effective solutions are sustained, ineffective solutions are revised, and frontline staff members are aware their input is critical to continual quality improvement as embodied by the Learning From Defects exercise.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13</a:t>
            </a:fld>
            <a:endParaRPr lang="en-US" dirty="0"/>
          </a:p>
        </p:txBody>
      </p:sp>
    </p:spTree>
    <p:extLst>
      <p:ext uri="{BB962C8B-B14F-4D97-AF65-F5344CB8AC3E}">
        <p14:creationId xmlns:p14="http://schemas.microsoft.com/office/powerpoint/2010/main" val="26510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Standardization is one principle of safe design that alleviates duplication of labor and resources, improving efficiency and preventing errors in health care. Protocols and checklists reduce patient harm through improved standardization and communication. Checklists and protocols improve outcomes by reducing variation and controlling processes. Performing critical tasks the same way every time can reduce human fallibility in the fast-paced environments of dialysis centers and other health care facilities. Standardized staff training in which all staff receive the same instructions for day-do-day tasks and protocols reduces the variation in operations, creating guidance for staff that may otherwise attempt to do the same tasks in a variety of ways.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14</a:t>
            </a:fld>
            <a:endParaRPr lang="en-US" dirty="0"/>
          </a:p>
        </p:txBody>
      </p:sp>
    </p:spTree>
    <p:extLst>
      <p:ext uri="{BB962C8B-B14F-4D97-AF65-F5344CB8AC3E}">
        <p14:creationId xmlns:p14="http://schemas.microsoft.com/office/powerpoint/2010/main" val="292663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Creating independent checks is another principle of safe design. QAPI teams are able to focus on patient care and have confidence that any accidental breach in protocol will be caught by a check or team alert when the break occurs. An example of an independent check that everyone is familiar with is the beeping noise a car makes when the driver does not buckle his or her seat belt, which is an automated reminder to buckle up. Similarly in facilities, machines beep and flash when there is a problem. Independent checks can be built into a process, such as an automated reminder in an electronic record or on a checklist.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10852E7-27F9-4675-90B6-AA1A5ED28EEE}" type="slidenum">
              <a:rPr lang="en-US" smtClean="0"/>
              <a:pPr/>
              <a:t>15</a:t>
            </a:fld>
            <a:endParaRPr lang="en-US" dirty="0"/>
          </a:p>
        </p:txBody>
      </p:sp>
    </p:spTree>
    <p:extLst>
      <p:ext uri="{BB962C8B-B14F-4D97-AF65-F5344CB8AC3E}">
        <p14:creationId xmlns:p14="http://schemas.microsoft.com/office/powerpoint/2010/main" val="419377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Learning from defects is the principle of safe design that allows your team to examine what went wrong and to determine how to prevent it in the future. When learning from defects, teams identify: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happened?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Why did it happen?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will we do to reduce the risk of recurrence?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will we know it worked?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identifying the defect or error, the team can engage in a multidisciplinary discussion of causes or contributing factors leading up to the error, and share findings to mitigate the future occurrence of error.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16</a:t>
            </a:fld>
            <a:endParaRPr lang="en-US" dirty="0"/>
          </a:p>
        </p:txBody>
      </p:sp>
    </p:spTree>
    <p:extLst>
      <p:ext uri="{BB962C8B-B14F-4D97-AF65-F5344CB8AC3E}">
        <p14:creationId xmlns:p14="http://schemas.microsoft.com/office/powerpoint/2010/main" val="238493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principles of safe design that were just reviewed apply to technical/clinical work and teamwork just as they do with other fields. Remember to standardize when you can by eliminating unnecessary steps and simplifying processes. An example of standardization is having hand-washing stations that are conveniently located with the needed supplies stocked.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Additionally, create independent checks to ensure processes are followed. Audits, along with checklists, are types of independent checks. These independent checks can prevent unnecessary procedures and medication errors that cause patient harm.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17</a:t>
            </a:fld>
            <a:endParaRPr lang="en-US" dirty="0"/>
          </a:p>
        </p:txBody>
      </p:sp>
    </p:spTree>
    <p:extLst>
      <p:ext uri="{BB962C8B-B14F-4D97-AF65-F5344CB8AC3E}">
        <p14:creationId xmlns:p14="http://schemas.microsoft.com/office/powerpoint/2010/main" val="204369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Teams make wiser decisions as a result of diverse and independent input. Input from providers and colleagues may vary drastically when compared with input from patients and patients’ family members, yet they are equally important at understanding how decisions will affect the big picture and the culture of safety for everyone. Appreciate the wisdom from crowds and unique insight that another team member may have, even if it differs from yours. Other viewpoints are necessary to making sure that no aspect needed to make a decision gets missed. Developing an environment where frontline providers, and not just doctors, can voice concerns, is ideal to improving the culture of safety in your facility. Acknowledging team members for speaking up and expressing concerns reinforces a culture of teamwork and communication and helps prevent errors that may have been missed if the team remained silent. All team members need to be active participants to improve the culture of safety at your facility.</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18</a:t>
            </a:fld>
            <a:endParaRPr lang="en-US" dirty="0"/>
          </a:p>
        </p:txBody>
      </p:sp>
    </p:spTree>
    <p:extLst>
      <p:ext uri="{BB962C8B-B14F-4D97-AF65-F5344CB8AC3E}">
        <p14:creationId xmlns:p14="http://schemas.microsoft.com/office/powerpoint/2010/main" val="3004688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To summarize key concepts of the Science of Safety, remember the following: every system is designed to achieve its observed results, so if you are not achieving the results you want, redesign your system. The principles of safe design are: standardize when you can, create independent checks, and learn from defects. The principles of safe design apply to technical/clinical work and teamwork, and teams make wise decisions when there is diverse and independent input.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10852E7-27F9-4675-90B6-AA1A5ED28EEE}" type="slidenum">
              <a:rPr lang="en-US" smtClean="0"/>
              <a:pPr/>
              <a:t>19</a:t>
            </a:fld>
            <a:endParaRPr lang="en-US" dirty="0"/>
          </a:p>
        </p:txBody>
      </p:sp>
    </p:spTree>
    <p:extLst>
      <p:ext uri="{BB962C8B-B14F-4D97-AF65-F5344CB8AC3E}">
        <p14:creationId xmlns:p14="http://schemas.microsoft.com/office/powerpoint/2010/main" val="19571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After viewing this module, you will be able to:</a:t>
            </a:r>
          </a:p>
          <a:p>
            <a:pPr lvl="0"/>
            <a:r>
              <a:rPr lang="en-US" sz="1200" kern="1200" dirty="0" smtClean="0">
                <a:solidFill>
                  <a:schemeClr val="tx1"/>
                </a:solidFill>
                <a:effectLst/>
                <a:latin typeface="+mn-lt"/>
                <a:ea typeface="+mn-ea"/>
                <a:cs typeface="+mn-cs"/>
              </a:rPr>
              <a:t>Discuss the elements of a comprehensive, unit-based approach to safety and its impact on improving patient care</a:t>
            </a:r>
          </a:p>
          <a:p>
            <a:pPr lvl="0"/>
            <a:r>
              <a:rPr lang="en-US" sz="1200" kern="1200" dirty="0" smtClean="0">
                <a:solidFill>
                  <a:schemeClr val="tx1"/>
                </a:solidFill>
                <a:effectLst/>
                <a:latin typeface="+mn-lt"/>
                <a:ea typeface="+mn-ea"/>
                <a:cs typeface="+mn-cs"/>
              </a:rPr>
              <a:t>Review team assembly and its impact on patient care</a:t>
            </a:r>
          </a:p>
          <a:p>
            <a:pPr lvl="0"/>
            <a:r>
              <a:rPr lang="en-US" sz="1200" kern="1200" dirty="0" smtClean="0">
                <a:solidFill>
                  <a:schemeClr val="tx1"/>
                </a:solidFill>
                <a:effectLst/>
                <a:latin typeface="+mn-lt"/>
                <a:ea typeface="+mn-ea"/>
                <a:cs typeface="+mn-cs"/>
              </a:rPr>
              <a:t>Name leadership engagement techniques</a:t>
            </a:r>
          </a:p>
          <a:p>
            <a:pPr lvl="0"/>
            <a:r>
              <a:rPr lang="en-US" sz="1200" kern="1200" dirty="0" smtClean="0">
                <a:solidFill>
                  <a:schemeClr val="tx1"/>
                </a:solidFill>
                <a:effectLst/>
                <a:latin typeface="+mn-lt"/>
                <a:ea typeface="+mn-ea"/>
                <a:cs typeface="+mn-cs"/>
              </a:rPr>
              <a:t>Review communication techniques that support patient-centered care </a:t>
            </a:r>
          </a:p>
          <a:p>
            <a:pPr lvl="0"/>
            <a:r>
              <a:rPr lang="en-US" sz="1200" kern="1200" dirty="0" smtClean="0">
                <a:solidFill>
                  <a:schemeClr val="tx1"/>
                </a:solidFill>
                <a:effectLst/>
                <a:latin typeface="+mn-lt"/>
                <a:ea typeface="+mn-ea"/>
                <a:cs typeface="+mn-cs"/>
              </a:rPr>
              <a:t>Assemble a team to lead culture of safety improvement efforts</a:t>
            </a:r>
          </a:p>
          <a:p>
            <a:pPr lvl="0"/>
            <a:r>
              <a:rPr lang="en-US" sz="1200" kern="1200" dirty="0" smtClean="0">
                <a:solidFill>
                  <a:schemeClr val="tx1"/>
                </a:solidFill>
                <a:effectLst/>
                <a:latin typeface="+mn-lt"/>
                <a:ea typeface="+mn-ea"/>
                <a:cs typeface="+mn-cs"/>
              </a:rPr>
              <a:t>Conduct a learning from defects exercise</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DB0635EE-932C-4629-BEFD-26A361D18D8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Team assembly will play a critical role in the success of your intervention. These next few slides will cover the importance of the improvement team to the success of the intervention; development of a strategy to build a successful team; identification of effective team characteristics and barriers to performance; and definition of roles and responsibilities of team members.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20</a:t>
            </a:fld>
            <a:endParaRPr lang="en-US" dirty="0"/>
          </a:p>
        </p:txBody>
      </p:sp>
    </p:spTree>
    <p:extLst>
      <p:ext uri="{BB962C8B-B14F-4D97-AF65-F5344CB8AC3E}">
        <p14:creationId xmlns:p14="http://schemas.microsoft.com/office/powerpoint/2010/main" val="138386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To ensure the CUSP initiative is successful, the team should be actively involved, willing to spread the intervention, and committed to sustaining the gains across the facility. Remember that achieving the goals of the intervention rests with the CUSP team.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encourage efficient implementation of the initiative, all team members should understand and apply the following concepts: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Culture is local.</a:t>
            </a:r>
          </a:p>
          <a:p>
            <a:r>
              <a:rPr lang="en-US" sz="1200" kern="1200" dirty="0" smtClean="0">
                <a:solidFill>
                  <a:schemeClr val="tx1"/>
                </a:solidFill>
                <a:effectLst/>
                <a:latin typeface="+mn-lt"/>
                <a:ea typeface="+mn-ea"/>
                <a:cs typeface="+mn-cs"/>
              </a:rPr>
              <a:t>The team is composed of engaged frontline providers who take ownership of patient safety.</a:t>
            </a:r>
          </a:p>
          <a:p>
            <a:r>
              <a:rPr lang="en-US" sz="1200" kern="1200" dirty="0" smtClean="0">
                <a:solidFill>
                  <a:schemeClr val="tx1"/>
                </a:solidFill>
                <a:effectLst/>
                <a:latin typeface="+mn-lt"/>
                <a:ea typeface="+mn-ea"/>
                <a:cs typeface="+mn-cs"/>
              </a:rPr>
              <a:t>The team includes members with different levels of experience.</a:t>
            </a:r>
          </a:p>
          <a:p>
            <a:r>
              <a:rPr lang="en-US" sz="1200" kern="1200" dirty="0" smtClean="0">
                <a:solidFill>
                  <a:schemeClr val="tx1"/>
                </a:solidFill>
                <a:effectLst/>
                <a:latin typeface="+mn-lt"/>
                <a:ea typeface="+mn-ea"/>
                <a:cs typeface="+mn-cs"/>
              </a:rPr>
              <a:t>The team is tailored to include members based on the clinical intervention.</a:t>
            </a:r>
          </a:p>
          <a:p>
            <a:r>
              <a:rPr lang="en-US" sz="1200" kern="1200" dirty="0" smtClean="0">
                <a:solidFill>
                  <a:schemeClr val="tx1"/>
                </a:solidFill>
                <a:effectLst/>
                <a:latin typeface="+mn-lt"/>
                <a:ea typeface="+mn-ea"/>
                <a:cs typeface="+mn-cs"/>
              </a:rPr>
              <a:t>The team meets regularly.</a:t>
            </a:r>
          </a:p>
          <a:p>
            <a:r>
              <a:rPr lang="en-US" sz="1200" kern="1200" dirty="0" smtClean="0">
                <a:solidFill>
                  <a:schemeClr val="tx1"/>
                </a:solidFill>
                <a:effectLst/>
                <a:latin typeface="+mn-lt"/>
                <a:ea typeface="+mn-ea"/>
                <a:cs typeface="+mn-cs"/>
              </a:rPr>
              <a:t>The team has access to resources necessary for the intervention.</a:t>
            </a:r>
          </a:p>
          <a:p>
            <a:r>
              <a:rPr lang="en-US" sz="1200" kern="1200" dirty="0" smtClean="0">
                <a:solidFill>
                  <a:schemeClr val="tx1"/>
                </a:solidFill>
                <a:effectLst/>
                <a:latin typeface="+mn-lt"/>
                <a:ea typeface="+mn-ea"/>
                <a:cs typeface="+mn-cs"/>
              </a:rPr>
              <a:t>The success of the CUSP initiative will depend on the team. The individuals that comprise the team are responsible for starting and sustaining the initiative, so their engagement and belief in the project will greatly contribute to positive results.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embody the local culture of the facility, the CUSP team should also include frontline providers with varying backgrounds and clinical expertise. For example, when collaborating to solve medication dosage errors, members of the CUSP team may find it helpful to invite the pharmacist to join their team. The members of the team will apply their wisdom and background to engage other team members, develop educational materials, and execute the project. The collaboration between numerous disciplines and experience levels will help staff successfully carry out the CUSP initiative on the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DB0635EE-932C-4629-BEFD-26A361D18D86}" type="slidenum">
              <a:rPr lang="en-US" smtClean="0"/>
              <a:pPr/>
              <a:t>21</a:t>
            </a:fld>
            <a:endParaRPr lang="en-US" dirty="0"/>
          </a:p>
        </p:txBody>
      </p:sp>
    </p:spTree>
    <p:extLst>
      <p:ext uri="{BB962C8B-B14F-4D97-AF65-F5344CB8AC3E}">
        <p14:creationId xmlns:p14="http://schemas.microsoft.com/office/powerpoint/2010/main" val="117608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Each team should include members playing some of the roles listed on the slide. Key team members include: nurses, dialysis technicians, nurse managers, facility leadership, and the patients and their families. While it is important that your team is multidisciplinary, all teams should include these individuals.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regard to facility leadership, it can be determined by the nature of your facility. The facility leadership are those staff members with decision-making power for the whole facility. For some facilities, this may be the nurse manager, in others it may be the administrator or regional manager. Your team will need to determine which is most appropriate for your facility. Once you begin assembling the key players for your team, your team will be comprehensive enough to develop and carry out a plan to eliminate harm at your facility.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22</a:t>
            </a:fld>
            <a:endParaRPr lang="en-US" dirty="0"/>
          </a:p>
        </p:txBody>
      </p:sp>
    </p:spTree>
    <p:extLst>
      <p:ext uri="{BB962C8B-B14F-4D97-AF65-F5344CB8AC3E}">
        <p14:creationId xmlns:p14="http://schemas.microsoft.com/office/powerpoint/2010/main" val="2399049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Barriers to teamwork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Inconsistent  team membership participation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Lack of time and information sharing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Hierarchy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Varying communication styles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Conflict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Lack of coordination and </a:t>
            </a:r>
            <a:r>
              <a:rPr lang="en-US" sz="1200" kern="1200" dirty="0" err="1" smtClean="0">
                <a:solidFill>
                  <a:schemeClr val="tx1"/>
                </a:solidFill>
                <a:effectLst/>
                <a:latin typeface="+mn-lt"/>
                <a:ea typeface="+mn-ea"/>
                <a:cs typeface="+mn-cs"/>
              </a:rPr>
              <a:t>followup</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Misinterpretation of cues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Lack of role clarity</a:t>
            </a:r>
          </a:p>
          <a:p>
            <a:r>
              <a:rPr lang="en-US" sz="1200" kern="1200" dirty="0" smtClean="0">
                <a:solidFill>
                  <a:schemeClr val="tx1"/>
                </a:solidFill>
                <a:effectLst/>
                <a:latin typeface="+mn-lt"/>
                <a:ea typeface="+mn-ea"/>
                <a:cs typeface="+mn-cs"/>
              </a:rPr>
              <a:t>Inconsistency in team membership limits the strength and resiliency of the team. Teams that lack sufficient structure with a wide variety of input or that lack fully involved members will encounter difficulties with their performance. Teams that do not or are unable to devote the necessary time and energy to the initiative will also run into challenges with functionality. Time commitments should be shared equally among team members.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Hierarchy may impede team success by limiting opportunities for communication and interaction. If team members feel intimidated, the outcome of the initiative will be diminished.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Additional barriers to successful teamwork are conflict, lack of coordination, misinterpretation of cues, and lack of role clarity. While disputes are common in groups with diverse opinions, it is important to remember that conflict resolution and team interaction will help strengthen the initiative. Maintaining clear roles and task coordination will alleviate task or labor duplication, further promoting the success of the initiative.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Can you provide examples of how some of these barriers might influence teamwork in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B0635EE-932C-4629-BEFD-26A361D18D86}" type="slidenum">
              <a:rPr lang="en-US" smtClean="0"/>
              <a:pPr/>
              <a:t>23</a:t>
            </a:fld>
            <a:endParaRPr lang="en-US" dirty="0"/>
          </a:p>
        </p:txBody>
      </p:sp>
    </p:spTree>
    <p:extLst>
      <p:ext uri="{BB962C8B-B14F-4D97-AF65-F5344CB8AC3E}">
        <p14:creationId xmlns:p14="http://schemas.microsoft.com/office/powerpoint/2010/main" val="1865019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An important component of your team will be to engage champions from each discipline. In their role on the team, champions will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Support your efforts and spread your project to others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Secure buy-in and operational support for your project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Mitigate teamwork barriers that hinder performance and project success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Champions are leaders for your project. They will work closely to engage others in your work and will help ensure that project efforts are successful to the overall vision and goal.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24</a:t>
            </a:fld>
            <a:endParaRPr lang="en-US" dirty="0"/>
          </a:p>
        </p:txBody>
      </p:sp>
    </p:spTree>
    <p:extLst>
      <p:ext uri="{BB962C8B-B14F-4D97-AF65-F5344CB8AC3E}">
        <p14:creationId xmlns:p14="http://schemas.microsoft.com/office/powerpoint/2010/main" val="2454153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4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engagement model will assist in identifying and recruiting team members. The 4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help teams implement patient safety interventions by focusing change efforts around technical and adaptive work. The model features four elements for starting and sustaining initiatives: engage, educate, execute, and evaluate. These four elements depict the primary means for engaging team members to ensure patient safety initiatives are carried out in a way that encourages sustainability. </a:t>
            </a:r>
          </a:p>
          <a:p>
            <a:r>
              <a:rPr lang="en-US" sz="1200" b="1" u="sng" kern="1200" dirty="0" smtClean="0">
                <a:solidFill>
                  <a:schemeClr val="tx1"/>
                </a:solidFill>
                <a:effectLst/>
                <a:latin typeface="+mn-lt"/>
                <a:ea typeface="+mn-ea"/>
                <a:cs typeface="+mn-cs"/>
              </a:rPr>
              <a:t>Engage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Engagement primarily embodies adaptive work, in which teams help staff understand the results of preventable harm caused by a clinical problem. This is done by sharing stories about patients affected by a problem and by estimating the number of patients harmed. Emphasizing team members’ involvement in improving the facility lends not only to the success of the initiative but also to the sustainability of the effort. </a:t>
            </a:r>
          </a:p>
          <a:p>
            <a:r>
              <a:rPr lang="en-US" sz="1200" b="1" u="sng" kern="1200" dirty="0" smtClean="0">
                <a:solidFill>
                  <a:schemeClr val="tx1"/>
                </a:solidFill>
                <a:effectLst/>
                <a:latin typeface="+mn-lt"/>
                <a:ea typeface="+mn-ea"/>
                <a:cs typeface="+mn-cs"/>
              </a:rPr>
              <a:t>Educate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Education uses predominantly technical work and requires teams to guarantee that staff and senior leaders understand what is necessary to prevent a given clinical problem. </a:t>
            </a:r>
          </a:p>
          <a:p>
            <a:r>
              <a:rPr lang="en-US" sz="1200" b="1" u="sng" kern="1200" dirty="0" smtClean="0">
                <a:solidFill>
                  <a:schemeClr val="tx1"/>
                </a:solidFill>
                <a:effectLst/>
                <a:latin typeface="+mn-lt"/>
                <a:ea typeface="+mn-ea"/>
                <a:cs typeface="+mn-cs"/>
              </a:rPr>
              <a:t>Execute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Execution of a sustainable intervention requires adaptive work. Team members will apply a plan of action based on the facility’s resources and culture and analyze their roles within the plan. </a:t>
            </a:r>
          </a:p>
          <a:p>
            <a:r>
              <a:rPr lang="en-US" sz="1200" b="1" u="sng" kern="1200" dirty="0" smtClean="0">
                <a:solidFill>
                  <a:schemeClr val="tx1"/>
                </a:solidFill>
                <a:effectLst/>
                <a:latin typeface="+mn-lt"/>
                <a:ea typeface="+mn-ea"/>
                <a:cs typeface="+mn-cs"/>
              </a:rPr>
              <a:t>Evaluate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Evaluation is technical work and requires that the team collect and submit data to analyze the success of an initiative. In addition to data submission, this work requires team members to ask themselves, “How do we know we improved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Think of a time when you needed to share an idea with a colleague. Re-create the encounter but use the 4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to convince him or her of the value of your idea and answer these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does this make the facility a better place?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we need to know?</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we need to do?</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25</a:t>
            </a:fld>
            <a:endParaRPr lang="en-US" dirty="0"/>
          </a:p>
        </p:txBody>
      </p:sp>
    </p:spTree>
    <p:extLst>
      <p:ext uri="{BB962C8B-B14F-4D97-AF65-F5344CB8AC3E}">
        <p14:creationId xmlns:p14="http://schemas.microsoft.com/office/powerpoint/2010/main" val="844234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One definition of engagement is “to involve oneself or become occupied; to participate fully and deeply.” Full engagement in this initiative will require teams to actively support the project and its goals.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exemplified by the upward sweeping arrow, the stages of engagement while assembling a team to participate in this project may include feeling uninvolved, aversion, apathy, and fully engaged. When teams are fully engaged in the program, their performance improves, and the overall likelihood of the initiative’s success increases.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How can you involve facility staff members in the initiative? How will you maintain their interest in and support of the project?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B0635EE-932C-4629-BEFD-26A361D18D86}" type="slidenum">
              <a:rPr lang="en-US" smtClean="0"/>
              <a:pPr/>
              <a:t>26</a:t>
            </a:fld>
            <a:endParaRPr lang="en-US" dirty="0"/>
          </a:p>
        </p:txBody>
      </p:sp>
    </p:spTree>
    <p:extLst>
      <p:ext uri="{BB962C8B-B14F-4D97-AF65-F5344CB8AC3E}">
        <p14:creationId xmlns:p14="http://schemas.microsoft.com/office/powerpoint/2010/main" val="2169717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Now we will explore each team members’ role. We will start with the project team leader. This individual will: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 a frontline provider—a staff nurse, nurse manager, nurse educator, or physician;</a:t>
            </a:r>
          </a:p>
          <a:p>
            <a:r>
              <a:rPr lang="en-US" sz="1200" kern="1200" dirty="0" smtClean="0">
                <a:solidFill>
                  <a:schemeClr val="tx1"/>
                </a:solidFill>
                <a:effectLst/>
                <a:latin typeface="+mn-lt"/>
                <a:ea typeface="+mn-ea"/>
                <a:cs typeface="+mn-cs"/>
              </a:rPr>
              <a:t>Encourage staff involvement in the initiative;</a:t>
            </a:r>
          </a:p>
          <a:p>
            <a:r>
              <a:rPr lang="en-US" sz="1200" kern="1200" dirty="0" smtClean="0">
                <a:solidFill>
                  <a:schemeClr val="tx1"/>
                </a:solidFill>
                <a:effectLst/>
                <a:latin typeface="+mn-lt"/>
                <a:ea typeface="+mn-ea"/>
                <a:cs typeface="+mn-cs"/>
              </a:rPr>
              <a:t>Obtain staff feedback;</a:t>
            </a:r>
          </a:p>
          <a:p>
            <a:r>
              <a:rPr lang="en-US" sz="1200" kern="1200" dirty="0" smtClean="0">
                <a:solidFill>
                  <a:schemeClr val="tx1"/>
                </a:solidFill>
                <a:effectLst/>
                <a:latin typeface="+mn-lt"/>
                <a:ea typeface="+mn-ea"/>
                <a:cs typeface="+mn-cs"/>
              </a:rPr>
              <a:t>Manage documentation of project activities; and</a:t>
            </a:r>
          </a:p>
          <a:p>
            <a:r>
              <a:rPr lang="en-US" sz="1200" kern="1200" dirty="0" smtClean="0">
                <a:solidFill>
                  <a:schemeClr val="tx1"/>
                </a:solidFill>
                <a:effectLst/>
                <a:latin typeface="+mn-lt"/>
                <a:ea typeface="+mn-ea"/>
                <a:cs typeface="+mn-cs"/>
              </a:rPr>
              <a:t>Educate staff about safety culture and quality improvement.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project team leader serves as the team’s primary contact within the project. This individual will organize and lead the team, articulate clear goals, make decisions using the collective input of team members, promote and facilitate good teamwork, and promptly disseminate information to the team members.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provider, the project leader should be familiar with the facility’s staff’s interests and needs. The project leader’s perspective on the initiative and its outcomes will endorse the sustainability of the project and provide other team members, such as senior leadership, with the opinions and needs of fellow providers. The project leader is responsible not only for recruiting facility staff to participate in the initiative, but also for maintaining facility staff interest and involvement after the initial excitement about the initiative has faded. The project leader will need to be aware of and attuned to the facility staff’s interests and needs. The project leader also will be accountable for obtaining and analyzing facility staff feedback related to the program.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Essentially, the project leader will be the public face of the initiative and will serve as another point of contact between the staff and the team.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Can you identify a potential project leader at your facility who fits these characteristics?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27</a:t>
            </a:fld>
            <a:endParaRPr lang="en-US" dirty="0"/>
          </a:p>
        </p:txBody>
      </p:sp>
    </p:spTree>
    <p:extLst>
      <p:ext uri="{BB962C8B-B14F-4D97-AF65-F5344CB8AC3E}">
        <p14:creationId xmlns:p14="http://schemas.microsoft.com/office/powerpoint/2010/main" val="2292432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kern="1200" dirty="0" smtClean="0">
                <a:solidFill>
                  <a:schemeClr val="tx1"/>
                </a:solidFill>
                <a:effectLst/>
                <a:latin typeface="+mn-lt"/>
                <a:ea typeface="+mn-ea"/>
                <a:cs typeface="+mn-cs"/>
              </a:rPr>
              <a:t>SAY: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senior leader: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Helps the team prioritize improvement efforts,</a:t>
            </a:r>
          </a:p>
          <a:p>
            <a:r>
              <a:rPr lang="en-US" sz="1200" kern="1200" dirty="0" smtClean="0">
                <a:solidFill>
                  <a:schemeClr val="tx1"/>
                </a:solidFill>
                <a:effectLst/>
                <a:latin typeface="+mn-lt"/>
                <a:ea typeface="+mn-ea"/>
                <a:cs typeface="+mn-cs"/>
              </a:rPr>
              <a:t>Helps the team navigate organizational bureaucracy,</a:t>
            </a:r>
          </a:p>
          <a:p>
            <a:r>
              <a:rPr lang="en-US" sz="1200" kern="1200" dirty="0" smtClean="0">
                <a:solidFill>
                  <a:schemeClr val="tx1"/>
                </a:solidFill>
                <a:effectLst/>
                <a:latin typeface="+mn-lt"/>
                <a:ea typeface="+mn-ea"/>
                <a:cs typeface="+mn-cs"/>
              </a:rPr>
              <a:t>Ensures the team has resources to fix problems, and</a:t>
            </a:r>
          </a:p>
          <a:p>
            <a:r>
              <a:rPr lang="en-US" sz="1200" kern="1200" dirty="0" smtClean="0">
                <a:solidFill>
                  <a:schemeClr val="tx1"/>
                </a:solidFill>
                <a:effectLst/>
                <a:latin typeface="+mn-lt"/>
                <a:ea typeface="+mn-ea"/>
                <a:cs typeface="+mn-cs"/>
              </a:rPr>
              <a:t>Makes rounds and meets monthly with members of the health care team on the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senior leader partners with the team and takes an active role in the initiative. Senior leadership members should possess the authority to mobilize the resources needed to help the team resolve its patient safety issues.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28</a:t>
            </a:fld>
            <a:endParaRPr lang="en-US" dirty="0"/>
          </a:p>
        </p:txBody>
      </p:sp>
    </p:spTree>
    <p:extLst>
      <p:ext uri="{BB962C8B-B14F-4D97-AF65-F5344CB8AC3E}">
        <p14:creationId xmlns:p14="http://schemas.microsoft.com/office/powerpoint/2010/main" val="2544730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nurse manager partners with the team and takes an active role in the initiative. The nurse manager on the team: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Supports team activities,</a:t>
            </a:r>
          </a:p>
          <a:p>
            <a:r>
              <a:rPr lang="en-US" sz="1200" kern="1200" dirty="0" smtClean="0">
                <a:solidFill>
                  <a:schemeClr val="tx1"/>
                </a:solidFill>
                <a:effectLst/>
                <a:latin typeface="+mn-lt"/>
                <a:ea typeface="+mn-ea"/>
                <a:cs typeface="+mn-cs"/>
              </a:rPr>
              <a:t>Ensures staff safety assessment results are shared with staff,</a:t>
            </a:r>
          </a:p>
          <a:p>
            <a:r>
              <a:rPr lang="en-US" sz="1200" kern="1200" dirty="0" smtClean="0">
                <a:solidFill>
                  <a:schemeClr val="tx1"/>
                </a:solidFill>
                <a:effectLst/>
                <a:latin typeface="+mn-lt"/>
                <a:ea typeface="+mn-ea"/>
                <a:cs typeface="+mn-cs"/>
              </a:rPr>
              <a:t>Assigns project leaders to interventions,</a:t>
            </a:r>
          </a:p>
          <a:p>
            <a:r>
              <a:rPr lang="en-US" sz="1200" kern="1200" dirty="0" smtClean="0">
                <a:solidFill>
                  <a:schemeClr val="tx1"/>
                </a:solidFill>
                <a:effectLst/>
                <a:latin typeface="+mn-lt"/>
                <a:ea typeface="+mn-ea"/>
                <a:cs typeface="+mn-cs"/>
              </a:rPr>
              <a:t>Assists with senior leader partnership, and</a:t>
            </a:r>
          </a:p>
          <a:p>
            <a:r>
              <a:rPr lang="en-US" sz="1200" kern="1200" dirty="0" smtClean="0">
                <a:solidFill>
                  <a:schemeClr val="tx1"/>
                </a:solidFill>
                <a:effectLst/>
                <a:latin typeface="+mn-lt"/>
                <a:ea typeface="+mn-ea"/>
                <a:cs typeface="+mn-cs"/>
              </a:rPr>
              <a:t>Manages local resources.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nurse manager supports project activities by communicating the team’s needs to the facility nurses. The nurse manager is likely the nurse opinion leader; accordingly, he or she already serves as the key contact for the nurses and helps empower them throughout the initiative. The nurse manager makes sure the staff safety assessment results are shared with staff and the team findings are shared at meetings.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 managers also oversee the distribution and maintenance of local resources. These resources may include staff time, supplies, or education and training, all of which greatly influence the outcome of the initiative.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29</a:t>
            </a:fld>
            <a:endParaRPr lang="en-US" dirty="0"/>
          </a:p>
        </p:txBody>
      </p:sp>
    </p:spTree>
    <p:extLst>
      <p:ext uri="{BB962C8B-B14F-4D97-AF65-F5344CB8AC3E}">
        <p14:creationId xmlns:p14="http://schemas.microsoft.com/office/powerpoint/2010/main" val="246287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This Culture of Safety module aims to provide you with a comprehensive overview of the importance of reducing harm in your facility and the key elements of the Comprehensive Unit-based Safety Program (CUSP) which include the science of safety, assembling a team, engaging senior leadership, teamwork and communication, and learning from defects. Finally, the module will discuss next steps you can take in your facility to create a culture of safety among employees.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a:t>
            </a:fld>
            <a:endParaRPr lang="en-US" dirty="0"/>
          </a:p>
        </p:txBody>
      </p:sp>
    </p:spTree>
    <p:extLst>
      <p:ext uri="{BB962C8B-B14F-4D97-AF65-F5344CB8AC3E}">
        <p14:creationId xmlns:p14="http://schemas.microsoft.com/office/powerpoint/2010/main" val="1343375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effective group processes of successful teams include: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Role clarity,</a:t>
            </a:r>
          </a:p>
          <a:p>
            <a:r>
              <a:rPr lang="en-US" sz="1200" kern="1200" dirty="0" smtClean="0">
                <a:solidFill>
                  <a:schemeClr val="tx1"/>
                </a:solidFill>
                <a:effectLst/>
                <a:latin typeface="+mn-lt"/>
                <a:ea typeface="+mn-ea"/>
                <a:cs typeface="+mn-cs"/>
              </a:rPr>
              <a:t>Effective team communication,</a:t>
            </a:r>
          </a:p>
          <a:p>
            <a:r>
              <a:rPr lang="en-US" sz="1200" kern="1200" dirty="0" smtClean="0">
                <a:solidFill>
                  <a:schemeClr val="tx1"/>
                </a:solidFill>
                <a:effectLst/>
                <a:latin typeface="+mn-lt"/>
                <a:ea typeface="+mn-ea"/>
                <a:cs typeface="+mn-cs"/>
              </a:rPr>
              <a:t>Conflict resolution,</a:t>
            </a:r>
          </a:p>
          <a:p>
            <a:r>
              <a:rPr lang="en-US" sz="1200" kern="1200" dirty="0" smtClean="0">
                <a:solidFill>
                  <a:schemeClr val="tx1"/>
                </a:solidFill>
                <a:effectLst/>
                <a:latin typeface="+mn-lt"/>
                <a:ea typeface="+mn-ea"/>
                <a:cs typeface="+mn-cs"/>
              </a:rPr>
              <a:t>Education and engagement, </a:t>
            </a:r>
          </a:p>
          <a:p>
            <a:r>
              <a:rPr lang="en-US" sz="1200" kern="1200" dirty="0" smtClean="0">
                <a:solidFill>
                  <a:schemeClr val="tx1"/>
                </a:solidFill>
                <a:effectLst/>
                <a:latin typeface="+mn-lt"/>
                <a:ea typeface="+mn-ea"/>
                <a:cs typeface="+mn-cs"/>
              </a:rPr>
              <a:t>Senior leadership buy-in, and support, and</a:t>
            </a:r>
          </a:p>
          <a:p>
            <a:r>
              <a:rPr lang="en-US" sz="1200" kern="1200" dirty="0" smtClean="0">
                <a:solidFill>
                  <a:schemeClr val="tx1"/>
                </a:solidFill>
                <a:effectLst/>
                <a:latin typeface="+mn-lt"/>
                <a:ea typeface="+mn-ea"/>
                <a:cs typeface="+mn-cs"/>
              </a:rPr>
              <a:t>Norms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Successful teams have reliable processes in place for team members to work and communicate efficiently. Effective group processes provide opportunities for teams to hone their skills in the areas of leadership, role clarity, and development of shared interests, as well as collaboration and feedback.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Effective group work requires that all members share responsibility for group decisions and group interaction while working together on the initiative.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Effective group work requires that all members share responsibility for group decisions and group interaction while working together on the initiative.</a:t>
            </a:r>
            <a:endParaRPr lang="en-US" dirty="0"/>
          </a:p>
        </p:txBody>
      </p:sp>
      <p:sp>
        <p:nvSpPr>
          <p:cNvPr id="4" name="Slide Number Placeholder 3"/>
          <p:cNvSpPr>
            <a:spLocks noGrp="1"/>
          </p:cNvSpPr>
          <p:nvPr>
            <p:ph type="sldNum" sz="quarter" idx="10"/>
          </p:nvPr>
        </p:nvSpPr>
        <p:spPr/>
        <p:txBody>
          <a:bodyPr/>
          <a:lstStyle/>
          <a:p>
            <a:fld id="{DB0635EE-932C-4629-BEFD-26A361D18D86}" type="slidenum">
              <a:rPr lang="en-US" smtClean="0"/>
              <a:pPr/>
              <a:t>30</a:t>
            </a:fld>
            <a:endParaRPr lang="en-US" dirty="0"/>
          </a:p>
        </p:txBody>
      </p:sp>
    </p:spTree>
    <p:extLst>
      <p:ext uri="{BB962C8B-B14F-4D97-AF65-F5344CB8AC3E}">
        <p14:creationId xmlns:p14="http://schemas.microsoft.com/office/powerpoint/2010/main" val="4229317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Team performance will determine the effectiveness of the initiative. Bearing this in mind, the inputs, processes, and outputs the team encounters are interconnected and influential in team development.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team’s performance will be influenced by the: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Environment,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Facilities and context,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Team composition,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Task design.</a:t>
            </a:r>
          </a:p>
          <a:p>
            <a:r>
              <a:rPr lang="en-US" sz="1200" kern="1200" dirty="0" smtClean="0">
                <a:solidFill>
                  <a:schemeClr val="tx1"/>
                </a:solidFill>
                <a:effectLst/>
                <a:latin typeface="+mn-lt"/>
                <a:ea typeface="+mn-ea"/>
                <a:cs typeface="+mn-cs"/>
              </a:rPr>
              <a:t>Environmental factors affect the implementation and sustainability of the initiative.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Seeking team members from varying clinical backgrounds and with different levels and types of experience will help tailor the initiative to the needs of the facility. Devoting attention to task design will contribute to the success of the initiative.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well as the inputs, processes alter the outcome of any initiative. These processes may require interactions that take place inside the team (internal) or outside the team (external) or involve team traits.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Internal team processes focus on the resources the team developed to organize and manage the workload at the organizational level. The qualities of the team and leadership will determine the results of the intervention within the facility, whether the intervention is successful or must be delayed, and the general direction of the initiative. Depending on the inputs and processes of the team, the team’s outputs effect a change in staff performance, attitudes, and behaviors.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Bearing in mind that team inputs, processes, and outcomes are interconnected, teams will be able to modify their initiative to fit the needs of their facility. In doing so, they are ensuring the sustainability of the initiative and developing processes that will help support its goal.</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31</a:t>
            </a:fld>
            <a:endParaRPr lang="en-US" dirty="0"/>
          </a:p>
        </p:txBody>
      </p:sp>
    </p:spTree>
    <p:extLst>
      <p:ext uri="{BB962C8B-B14F-4D97-AF65-F5344CB8AC3E}">
        <p14:creationId xmlns:p14="http://schemas.microsoft.com/office/powerpoint/2010/main" val="84562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 summary, successful teams: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Include health care providers, support and leadership staff</a:t>
            </a:r>
          </a:p>
          <a:p>
            <a:r>
              <a:rPr lang="en-US" sz="1200" kern="1200" dirty="0" smtClean="0">
                <a:solidFill>
                  <a:schemeClr val="tx1"/>
                </a:solidFill>
                <a:effectLst/>
                <a:latin typeface="+mn-lt"/>
                <a:ea typeface="+mn-ea"/>
                <a:cs typeface="+mn-cs"/>
              </a:rPr>
              <a:t>2. Use the 4Es to recruit team members</a:t>
            </a:r>
          </a:p>
          <a:p>
            <a:r>
              <a:rPr lang="en-US" sz="1200" kern="1200" dirty="0" smtClean="0">
                <a:solidFill>
                  <a:schemeClr val="tx1"/>
                </a:solidFill>
                <a:effectLst/>
                <a:latin typeface="+mn-lt"/>
                <a:ea typeface="+mn-ea"/>
                <a:cs typeface="+mn-cs"/>
              </a:rPr>
              <a:t>3. Collectively identify barriers and collaborate to address them </a:t>
            </a:r>
          </a:p>
          <a:p>
            <a:r>
              <a:rPr lang="en-US" sz="1200" kern="1200" dirty="0" smtClean="0">
                <a:solidFill>
                  <a:schemeClr val="tx1"/>
                </a:solidFill>
                <a:effectLst/>
                <a:latin typeface="+mn-lt"/>
                <a:ea typeface="+mn-ea"/>
                <a:cs typeface="+mn-cs"/>
              </a:rPr>
              <a:t>4. Have clearly defined roles and responsibilities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32</a:t>
            </a:fld>
            <a:endParaRPr lang="en-US" dirty="0"/>
          </a:p>
        </p:txBody>
      </p:sp>
    </p:spTree>
    <p:extLst>
      <p:ext uri="{BB962C8B-B14F-4D97-AF65-F5344CB8AC3E}">
        <p14:creationId xmlns:p14="http://schemas.microsoft.com/office/powerpoint/2010/main" val="3960353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Facility leadership is crucial to intervention success. Without senior leadership support, it is difficult to create and sustain change in your facility. Engaging leadership at your facility will ensure that: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efforts have leadership buy-in. Buy-in from top staff has the direct effect of trickling down into facility culture and can impact overall policy and process changes to improve safety culture in your facility.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organization supports your work. It can be very challenging to make any change without the support of the organization.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team will have adequate resources to complete necessary tasks. With the right support, leadership can allocate resources to get the job done. Resources may be in the form of providing extra staff to assist in quality improvement work or extra money in the budget to spend on staff training.</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33</a:t>
            </a:fld>
            <a:endParaRPr lang="en-US" dirty="0"/>
          </a:p>
        </p:txBody>
      </p:sp>
    </p:spTree>
    <p:extLst>
      <p:ext uri="{BB962C8B-B14F-4D97-AF65-F5344CB8AC3E}">
        <p14:creationId xmlns:p14="http://schemas.microsoft.com/office/powerpoint/2010/main" val="902974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For many of you, it will be easy to identify who your senior leader is. This may be the leader who is responsible for your other QAPI projects. However, the following guidelines are used to determine a potential leader when one isn’t identified. </a:t>
            </a:r>
          </a:p>
          <a:p>
            <a:r>
              <a:rPr lang="en-US" sz="1200" kern="1200" dirty="0" smtClean="0">
                <a:solidFill>
                  <a:schemeClr val="tx1"/>
                </a:solidFill>
                <a:effectLst/>
                <a:latin typeface="+mn-lt"/>
                <a:ea typeface="+mn-ea"/>
                <a:cs typeface="+mn-cs"/>
              </a:rPr>
              <a:t>For the team and the project to function at optimal effectiveness, the senior leader should be: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Someone with decision-making power;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Actively engaged;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Interested in clinical care;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Willing to listen, learn, and work with staff to improve patient safety and the quality of health care delivery in the unit. </a:t>
            </a:r>
          </a:p>
          <a:p>
            <a:r>
              <a:rPr lang="en-US" sz="1200" kern="1200" dirty="0" smtClean="0">
                <a:solidFill>
                  <a:schemeClr val="tx1"/>
                </a:solidFill>
                <a:effectLst/>
                <a:latin typeface="+mn-lt"/>
                <a:ea typeface="+mn-ea"/>
                <a:cs typeface="+mn-cs"/>
              </a:rPr>
              <a:t>The senior leader is unique among the senior team members and works with the team to improve quality of care. Senior team members need to be in a high enough position to authorize the use of required resources to help facility-based teams resolve their patient safety issues. Senior leaders should be familiar and comfortable with the goals of the project. Senior team members who have a vested interest in the quality of care make great team members. </a:t>
            </a:r>
          </a:p>
        </p:txBody>
      </p:sp>
      <p:sp>
        <p:nvSpPr>
          <p:cNvPr id="4" name="Slide Number Placeholder 3"/>
          <p:cNvSpPr>
            <a:spLocks noGrp="1"/>
          </p:cNvSpPr>
          <p:nvPr>
            <p:ph type="sldNum" sz="quarter" idx="10"/>
          </p:nvPr>
        </p:nvSpPr>
        <p:spPr/>
        <p:txBody>
          <a:bodyPr/>
          <a:lstStyle/>
          <a:p>
            <a:fld id="{DB0635EE-932C-4629-BEFD-26A361D18D86}" type="slidenum">
              <a:rPr lang="en-US" smtClean="0"/>
              <a:pPr/>
              <a:t>34</a:t>
            </a:fld>
            <a:endParaRPr lang="en-US" dirty="0"/>
          </a:p>
        </p:txBody>
      </p:sp>
    </p:spTree>
    <p:extLst>
      <p:ext uri="{BB962C8B-B14F-4D97-AF65-F5344CB8AC3E}">
        <p14:creationId xmlns:p14="http://schemas.microsoft.com/office/powerpoint/2010/main" val="1054930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senior team member will be responsible for:</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Participating in efforts to improve communication,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Meeting with the team monthly,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Understanding and supporting the technical and adaptive work of change,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Collaborating with others to develop and put into effect a plan that addresses the safety issues the facility staff and other sources identify,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Holding all staff accountable for carrying out agreed-upon activities designed to reduce patient harms.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there senior leaders in your facility who you believe would take on these responsibilities?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35</a:t>
            </a:fld>
            <a:endParaRPr lang="en-US" dirty="0"/>
          </a:p>
        </p:txBody>
      </p:sp>
    </p:spTree>
    <p:extLst>
      <p:ext uri="{BB962C8B-B14F-4D97-AF65-F5344CB8AC3E}">
        <p14:creationId xmlns:p14="http://schemas.microsoft.com/office/powerpoint/2010/main" val="267567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 addition, senior leaders are responsible for considering patient risks and involving frontline providers in creating new ways to mitigate those risks, reviewing data with the team and working to establish an improvement plan, and holding staff accountable for risks.  When holding staff accountable for reducing infection risks, the senior leader expects resistance and is prepared to address it, and therefore holds all team members, including senior leaders, accountable for implementing the plan.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36</a:t>
            </a:fld>
            <a:endParaRPr lang="en-US" dirty="0"/>
          </a:p>
        </p:txBody>
      </p:sp>
    </p:spTree>
    <p:extLst>
      <p:ext uri="{BB962C8B-B14F-4D97-AF65-F5344CB8AC3E}">
        <p14:creationId xmlns:p14="http://schemas.microsoft.com/office/powerpoint/2010/main" val="4077361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Leadership and frontline providers serve different roles within the facility. As a result, their interests in the program and the skills they will contribute to the initiative will vary greatly.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begin, present senior leadership with the benefits of participation in the project. Remember to appeal to the senior leader’s interest in maintaining patient safety, as well as the facility’s financial gains that will result from participating in the initiative. Display statistics that show how the initiative may reduce both patient harm and the aggregate costs of treating harms for the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Next, increase the visibility of the leader. By simply posting a photo and the name of your team’s leader on a bulletin board, you are creating a tool for all staff members to readily identify their senior leadership team member.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B0635EE-932C-4629-BEFD-26A361D18D86}" type="slidenum">
              <a:rPr lang="en-US" smtClean="0"/>
              <a:pPr/>
              <a:t>37</a:t>
            </a:fld>
            <a:endParaRPr lang="en-US" dirty="0"/>
          </a:p>
        </p:txBody>
      </p:sp>
    </p:spTree>
    <p:extLst>
      <p:ext uri="{BB962C8B-B14F-4D97-AF65-F5344CB8AC3E}">
        <p14:creationId xmlns:p14="http://schemas.microsoft.com/office/powerpoint/2010/main" val="1180924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By taking the time to engage in effective communication, team members can contribute to the safety of their facility for their colleagues and patients. Effective teamwork has a positive effect on improving the quality of care for patients and their family members, better patient outcomes, a greater ability to meet family member needs, and improved patient satisfaction scores. Facility teams also benefit by having strong teamwork and communication, which improves staff satisfaction by empowering staff in their roles.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t>38</a:t>
            </a:fld>
            <a:endParaRPr lang="en-US"/>
          </a:p>
        </p:txBody>
      </p:sp>
    </p:spTree>
    <p:extLst>
      <p:ext uri="{BB962C8B-B14F-4D97-AF65-F5344CB8AC3E}">
        <p14:creationId xmlns:p14="http://schemas.microsoft.com/office/powerpoint/2010/main" val="150135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Several elements can affect communication and information exchange.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Interruptions limit the ability of team members to discuss and comprehend necessary information. Staff communication which excludes other team members reduces task focus and absorption. Verbal abuse creates a hostile environment in which team members do not feel comfortable sharing ideas or collaborating to solve an issue.</a:t>
            </a:r>
          </a:p>
          <a:p>
            <a:r>
              <a:rPr lang="en-US" sz="1200" kern="1200" dirty="0" smtClean="0">
                <a:solidFill>
                  <a:schemeClr val="tx1"/>
                </a:solidFill>
                <a:effectLst/>
                <a:latin typeface="+mn-lt"/>
                <a:ea typeface="+mn-ea"/>
                <a:cs typeface="+mn-cs"/>
              </a:rPr>
              <a:t>Fatigue decreases the level of attention and energy that team members can devote to the project. Ambiguous orders or instructions cloud expectations and plans. Changes in team memberships strain existing work relationships between established team members and the newest additions to the team. Heavy workloads hinder clear communication by reducing opportunities for interaction.</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t>39</a:t>
            </a:fld>
            <a:endParaRPr lang="en-US"/>
          </a:p>
        </p:txBody>
      </p:sp>
    </p:spTree>
    <p:extLst>
      <p:ext uri="{BB962C8B-B14F-4D97-AF65-F5344CB8AC3E}">
        <p14:creationId xmlns:p14="http://schemas.microsoft.com/office/powerpoint/2010/main" val="213653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Reducing harm at the facility level is important. As we begin this module, think about what it is like to be a patient at your facility.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Would you want to be a patient in the facility where you work? Can you say with 100 percent certainty that your facility does all it can to protect its patients from infections and other harms?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If not, then improvement is a priority.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b="1" u="sng" kern="1200" dirty="0" err="1" smtClean="0">
                <a:solidFill>
                  <a:schemeClr val="tx1"/>
                </a:solidFill>
                <a:effectLst/>
                <a:latin typeface="+mn-lt"/>
                <a:ea typeface="+mn-ea"/>
                <a:cs typeface="+mn-cs"/>
              </a:rPr>
              <a:t>TeamSTEPPS</a:t>
            </a:r>
            <a:r>
              <a:rPr lang="en-US" sz="1200" b="1" u="sng" kern="1200" dirty="0" smtClean="0">
                <a:solidFill>
                  <a:schemeClr val="tx1"/>
                </a:solidFill>
                <a:effectLst/>
                <a:latin typeface="+mn-lt"/>
                <a:ea typeface="+mn-ea"/>
                <a:cs typeface="+mn-cs"/>
              </a:rPr>
              <a:t> - review</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 all communication is effective communication. Many times, delivered messages will not have the intended effect upon a receiver after interpretation. A message can be misconstrued and incorrectly understood in many ways, which wastes time and resources and threatens patient safety in the clinical environment.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Effective communication consists of the following components: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communication must be </a:t>
            </a:r>
            <a:r>
              <a:rPr lang="en-US" sz="1200" i="1" kern="1200" dirty="0" smtClean="0">
                <a:solidFill>
                  <a:schemeClr val="tx1"/>
                </a:solidFill>
                <a:effectLst/>
                <a:latin typeface="+mn-lt"/>
                <a:ea typeface="+mn-ea"/>
                <a:cs typeface="+mn-cs"/>
              </a:rPr>
              <a:t>complete</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Communicate all relevant information.</a:t>
            </a:r>
          </a:p>
          <a:p>
            <a:r>
              <a:rPr lang="en-US" sz="1200" kern="1200" dirty="0" smtClean="0">
                <a:solidFill>
                  <a:schemeClr val="tx1"/>
                </a:solidFill>
                <a:effectLst/>
                <a:latin typeface="+mn-lt"/>
                <a:ea typeface="+mn-ea"/>
                <a:cs typeface="+mn-cs"/>
              </a:rPr>
              <a:t>The communication must be </a:t>
            </a:r>
            <a:r>
              <a:rPr lang="en-US" sz="1200" i="1" kern="1200" dirty="0" smtClean="0">
                <a:solidFill>
                  <a:schemeClr val="tx1"/>
                </a:solidFill>
                <a:effectLst/>
                <a:latin typeface="+mn-lt"/>
                <a:ea typeface="+mn-ea"/>
                <a:cs typeface="+mn-cs"/>
              </a:rPr>
              <a:t>clear</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Convey information that is plainly understood.</a:t>
            </a:r>
          </a:p>
          <a:p>
            <a:r>
              <a:rPr lang="en-US" sz="1200" kern="1200" dirty="0" smtClean="0">
                <a:solidFill>
                  <a:schemeClr val="tx1"/>
                </a:solidFill>
                <a:effectLst/>
                <a:latin typeface="+mn-lt"/>
                <a:ea typeface="+mn-ea"/>
                <a:cs typeface="+mn-cs"/>
              </a:rPr>
              <a:t>The communication must be </a:t>
            </a:r>
            <a:r>
              <a:rPr lang="en-US" sz="1200" i="1" kern="1200" dirty="0" smtClean="0">
                <a:solidFill>
                  <a:schemeClr val="tx1"/>
                </a:solidFill>
                <a:effectLst/>
                <a:latin typeface="+mn-lt"/>
                <a:ea typeface="+mn-ea"/>
                <a:cs typeface="+mn-cs"/>
              </a:rPr>
              <a:t>brief</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Communicate the information in a concise manner.</a:t>
            </a:r>
          </a:p>
          <a:p>
            <a:r>
              <a:rPr lang="en-US" sz="1200" kern="1200" dirty="0" smtClean="0">
                <a:solidFill>
                  <a:schemeClr val="tx1"/>
                </a:solidFill>
                <a:effectLst/>
                <a:latin typeface="+mn-lt"/>
                <a:ea typeface="+mn-ea"/>
                <a:cs typeface="+mn-cs"/>
              </a:rPr>
              <a:t>The communication must be </a:t>
            </a:r>
            <a:r>
              <a:rPr lang="en-US" sz="1200" i="1" kern="1200" dirty="0" smtClean="0">
                <a:solidFill>
                  <a:schemeClr val="tx1"/>
                </a:solidFill>
                <a:effectLst/>
                <a:latin typeface="+mn-lt"/>
                <a:ea typeface="+mn-ea"/>
                <a:cs typeface="+mn-cs"/>
              </a:rPr>
              <a:t>timely</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Offer and request information in an appropriate timeframe.</a:t>
            </a:r>
          </a:p>
        </p:txBody>
      </p:sp>
      <p:sp>
        <p:nvSpPr>
          <p:cNvPr id="4" name="Slide Number Placeholder 3"/>
          <p:cNvSpPr>
            <a:spLocks noGrp="1"/>
          </p:cNvSpPr>
          <p:nvPr>
            <p:ph type="sldNum" sz="quarter" idx="10"/>
          </p:nvPr>
        </p:nvSpPr>
        <p:spPr/>
        <p:txBody>
          <a:bodyPr/>
          <a:lstStyle/>
          <a:p>
            <a:fld id="{510852E7-27F9-4675-90B6-AA1A5ED28EEE}" type="slidenum">
              <a:rPr lang="en-US" smtClean="0"/>
              <a:pPr/>
              <a:t>40</a:t>
            </a:fld>
            <a:endParaRPr lang="en-US"/>
          </a:p>
        </p:txBody>
      </p:sp>
    </p:spTree>
    <p:extLst>
      <p:ext uri="{BB962C8B-B14F-4D97-AF65-F5344CB8AC3E}">
        <p14:creationId xmlns:p14="http://schemas.microsoft.com/office/powerpoint/2010/main" val="415818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As mentioned previously, several barriers may exist in a dialysis facility that can prevent effective teamwork.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Working conditions, such as poor communication during shift changes, misinterpretation of cues, and lack of coordination or </a:t>
            </a:r>
            <a:r>
              <a:rPr lang="en-US" sz="1200" kern="1200" dirty="0" err="1" smtClean="0">
                <a:solidFill>
                  <a:schemeClr val="tx1"/>
                </a:solidFill>
                <a:effectLst/>
                <a:latin typeface="+mn-lt"/>
                <a:ea typeface="+mn-ea"/>
                <a:cs typeface="+mn-cs"/>
              </a:rPr>
              <a:t>followup</a:t>
            </a:r>
            <a:r>
              <a:rPr lang="en-US" sz="1200" kern="1200" dirty="0" smtClean="0">
                <a:solidFill>
                  <a:schemeClr val="tx1"/>
                </a:solidFill>
                <a:effectLst/>
                <a:latin typeface="+mn-lt"/>
                <a:ea typeface="+mn-ea"/>
                <a:cs typeface="+mn-cs"/>
              </a:rPr>
              <a:t>, can undermine the culture of safety at your facility. A lack of necessary resources, including technology or standardized processes, can also prevent effective teamwork by preventing your team from communicating effectively. Problems in team composition, such as staff fatigue, different communication styles, and lack of role clarity, may also play a role. Identifying key barriers to effective teamwork on your team is the first step to determining ways to improve.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barriers to communicating effectively does your team face?</a:t>
            </a: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510852E7-27F9-4675-90B6-AA1A5ED28EEE}" type="slidenum">
              <a:rPr lang="en-US" smtClean="0"/>
              <a:pPr/>
              <a:t>41</a:t>
            </a:fld>
            <a:endParaRPr lang="en-US"/>
          </a:p>
        </p:txBody>
      </p:sp>
    </p:spTree>
    <p:extLst>
      <p:ext uri="{BB962C8B-B14F-4D97-AF65-F5344CB8AC3E}">
        <p14:creationId xmlns:p14="http://schemas.microsoft.com/office/powerpoint/2010/main" val="2602292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efficient teamwork and communication environment consists of an understanding and willing team attuned to the needs of its patients and fellow team members. Effective teams identify barriers, differences in personality styles, and areas where communication may fall through the gaps, while making sure to:</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Protect each other from work overload situations by assisting in tasks; </a:t>
            </a:r>
          </a:p>
          <a:p>
            <a:pPr lvl="0"/>
            <a:r>
              <a:rPr lang="en-US" sz="1200" kern="1200" dirty="0" smtClean="0">
                <a:solidFill>
                  <a:schemeClr val="tx1"/>
                </a:solidFill>
                <a:effectLst/>
                <a:latin typeface="+mn-lt"/>
                <a:ea typeface="+mn-ea"/>
                <a:cs typeface="+mn-cs"/>
              </a:rPr>
              <a:t>Place all offers and requests for assistance in the context of patient safety; and</a:t>
            </a:r>
          </a:p>
          <a:p>
            <a:pPr lvl="0"/>
            <a:r>
              <a:rPr lang="en-US" sz="1200" kern="1200" dirty="0" smtClean="0">
                <a:solidFill>
                  <a:schemeClr val="tx1"/>
                </a:solidFill>
                <a:effectLst/>
                <a:latin typeface="+mn-lt"/>
                <a:ea typeface="+mn-ea"/>
                <a:cs typeface="+mn-cs"/>
              </a:rPr>
              <a:t>Foster a climate where it is expected that assistance will be actively sought and offered.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member of an effective team feels comfortable asking for help, as well as offering help to their peers.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t>42</a:t>
            </a:fld>
            <a:endParaRPr lang="en-US"/>
          </a:p>
        </p:txBody>
      </p:sp>
    </p:spTree>
    <p:extLst>
      <p:ext uri="{BB962C8B-B14F-4D97-AF65-F5344CB8AC3E}">
        <p14:creationId xmlns:p14="http://schemas.microsoft.com/office/powerpoint/2010/main" val="324419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Feedback, as a form of mutual support, is information provided for the purpose of improving team performance. To be effective and to promote a supportive climate, feedback must be: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Timely</a:t>
            </a:r>
            <a:r>
              <a:rPr lang="en-US" sz="1200" kern="1200" dirty="0" smtClean="0">
                <a:solidFill>
                  <a:schemeClr val="tx1"/>
                </a:solidFill>
                <a:effectLst/>
                <a:latin typeface="+mn-lt"/>
                <a:ea typeface="+mn-ea"/>
                <a:cs typeface="+mn-cs"/>
              </a:rPr>
              <a:t>, and given soon after the target behavior has occurred in order for the information presented to have the most effect;</a:t>
            </a:r>
          </a:p>
          <a:p>
            <a:r>
              <a:rPr lang="en-US" sz="1200" i="1" kern="1200" dirty="0" smtClean="0">
                <a:solidFill>
                  <a:schemeClr val="tx1"/>
                </a:solidFill>
                <a:effectLst/>
                <a:latin typeface="+mn-lt"/>
                <a:ea typeface="+mn-ea"/>
                <a:cs typeface="+mn-cs"/>
              </a:rPr>
              <a:t>Respectful</a:t>
            </a:r>
            <a:r>
              <a:rPr lang="en-US" sz="1200" kern="1200" dirty="0" smtClean="0">
                <a:solidFill>
                  <a:schemeClr val="tx1"/>
                </a:solidFill>
                <a:effectLst/>
                <a:latin typeface="+mn-lt"/>
                <a:ea typeface="+mn-ea"/>
                <a:cs typeface="+mn-cs"/>
              </a:rPr>
              <a:t>, focusing on the behaviors, not personal attributes;</a:t>
            </a:r>
          </a:p>
          <a:p>
            <a:r>
              <a:rPr lang="en-US" sz="1200" i="1" kern="1200" dirty="0" smtClean="0">
                <a:solidFill>
                  <a:schemeClr val="tx1"/>
                </a:solidFill>
                <a:effectLst/>
                <a:latin typeface="+mn-lt"/>
                <a:ea typeface="+mn-ea"/>
                <a:cs typeface="+mn-cs"/>
              </a:rPr>
              <a:t>Specific</a:t>
            </a:r>
            <a:r>
              <a:rPr lang="en-US" sz="1200" kern="1200" dirty="0" smtClean="0">
                <a:solidFill>
                  <a:schemeClr val="tx1"/>
                </a:solidFill>
                <a:effectLst/>
                <a:latin typeface="+mn-lt"/>
                <a:ea typeface="+mn-ea"/>
                <a:cs typeface="+mn-cs"/>
              </a:rPr>
              <a:t> to the behavior that needs correcting and not overall behavioral patterns, et cetera;</a:t>
            </a:r>
          </a:p>
          <a:p>
            <a:r>
              <a:rPr lang="en-US" sz="1200" i="1" kern="1200" dirty="0" smtClean="0">
                <a:solidFill>
                  <a:schemeClr val="tx1"/>
                </a:solidFill>
                <a:effectLst/>
                <a:latin typeface="+mn-lt"/>
                <a:ea typeface="+mn-ea"/>
                <a:cs typeface="+mn-cs"/>
              </a:rPr>
              <a:t>Directed toward improvement </a:t>
            </a:r>
            <a:r>
              <a:rPr lang="en-US" sz="1200" kern="1200" dirty="0" smtClean="0">
                <a:solidFill>
                  <a:schemeClr val="tx1"/>
                </a:solidFill>
                <a:effectLst/>
                <a:latin typeface="+mn-lt"/>
                <a:ea typeface="+mn-ea"/>
                <a:cs typeface="+mn-cs"/>
              </a:rPr>
              <a:t>by providing directions for future improvement; and</a:t>
            </a:r>
          </a:p>
          <a:p>
            <a:r>
              <a:rPr lang="en-US" sz="1200" i="1" kern="1200" dirty="0" smtClean="0">
                <a:solidFill>
                  <a:schemeClr val="tx1"/>
                </a:solidFill>
                <a:effectLst/>
                <a:latin typeface="+mn-lt"/>
                <a:ea typeface="+mn-ea"/>
                <a:cs typeface="+mn-cs"/>
              </a:rPr>
              <a:t>Considerate </a:t>
            </a:r>
            <a:r>
              <a:rPr lang="en-US" sz="1200" kern="1200" dirty="0" smtClean="0">
                <a:solidFill>
                  <a:schemeClr val="tx1"/>
                </a:solidFill>
                <a:effectLst/>
                <a:latin typeface="+mn-lt"/>
                <a:ea typeface="+mn-ea"/>
                <a:cs typeface="+mn-cs"/>
              </a:rPr>
              <a:t>of the team members’ feelings by delivering negative information with fairness and respect.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t>43</a:t>
            </a:fld>
            <a:endParaRPr lang="en-US"/>
          </a:p>
        </p:txBody>
      </p:sp>
    </p:spTree>
    <p:extLst>
      <p:ext uri="{BB962C8B-B14F-4D97-AF65-F5344CB8AC3E}">
        <p14:creationId xmlns:p14="http://schemas.microsoft.com/office/powerpoint/2010/main" val="3510933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summary, effective communication plays an integral role in the delivery of high-quality, patient-centered care. Barriers to efficient teamwork and communication are abundant and can have a negative influence on the outcomes of the team. Research supports the connection between communication errors and patient care delivery. Easy-to-use tools and strategies can be implemented to improve the effectiveness of teamwork and communication in dialysis facilities.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t>44</a:t>
            </a:fld>
            <a:endParaRPr lang="en-US"/>
          </a:p>
        </p:txBody>
      </p:sp>
    </p:spTree>
    <p:extLst>
      <p:ext uri="{BB962C8B-B14F-4D97-AF65-F5344CB8AC3E}">
        <p14:creationId xmlns:p14="http://schemas.microsoft.com/office/powerpoint/2010/main" val="2019642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you learned in the Culture of Safety module, every system is perfectly designed to achieve its end results. This means that outcomes are always a result of the process being performed. Within processes, there are always areas for improvement and barriers to attaining the outcomes you desire.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defect is any error or process that stands in the way of meeting your quality improvement goals. An example of a defect is anything in your facility that increases patient risk for VAIs, such as inappropriate hand hygiene or unwillingness of staff members to assist others.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10852E7-27F9-4675-90B6-AA1A5ED28EEE}" type="slidenum">
              <a:rPr lang="en-US" smtClean="0"/>
              <a:pPr/>
              <a:t>45</a:t>
            </a:fld>
            <a:endParaRPr lang="en-US"/>
          </a:p>
        </p:txBody>
      </p:sp>
    </p:spTree>
    <p:extLst>
      <p:ext uri="{BB962C8B-B14F-4D97-AF65-F5344CB8AC3E}">
        <p14:creationId xmlns:p14="http://schemas.microsoft.com/office/powerpoint/2010/main" val="2002908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table in this slide lists examples of defects in dialysis centers and ways to intervene to improve upon the defect.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a:t>
            </a:r>
          </a:p>
          <a:p>
            <a:r>
              <a:rPr lang="en-US" sz="1200" kern="1200" dirty="0" smtClean="0">
                <a:solidFill>
                  <a:schemeClr val="tx1"/>
                </a:solidFill>
                <a:effectLst/>
                <a:latin typeface="+mn-lt"/>
                <a:ea typeface="+mn-ea"/>
                <a:cs typeface="+mn-cs"/>
              </a:rPr>
              <a:t>Read the following defect examples individually or as a team and brainstorm how you would intervene to improve patient safety around that harm.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What defects exist in my dialysis facility?</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46</a:t>
            </a:fld>
            <a:endParaRPr lang="en-US"/>
          </a:p>
        </p:txBody>
      </p:sp>
    </p:spTree>
    <p:extLst>
      <p:ext uri="{BB962C8B-B14F-4D97-AF65-F5344CB8AC3E}">
        <p14:creationId xmlns:p14="http://schemas.microsoft.com/office/powerpoint/2010/main" val="2819622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combating defects, the facility staff must understand where and how breakdowns in safety occur. The Swiss cheese model portrays how defects permeate the facility-level systems and contribute to patient harm. The cheese itself represents the facility-level systems, and the holes that are synonymous with Swiss cheese symbolize the opportunities for defects to permeate established systems and cause patient harm. As exemplified on the previous slide, defects can be found everywhere. Bearing this in mind, facility staff members are responsible for being aware of their patients and the environment to prevent defects from permeating their systems and contributing to patient harm.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a:t>
            </a:r>
          </a:p>
          <a:p>
            <a:r>
              <a:rPr lang="en-US" sz="1200" kern="1200" dirty="0" smtClean="0">
                <a:solidFill>
                  <a:schemeClr val="tx1"/>
                </a:solidFill>
                <a:effectLst/>
                <a:latin typeface="+mn-lt"/>
                <a:ea typeface="+mn-ea"/>
                <a:cs typeface="+mn-cs"/>
              </a:rPr>
              <a:t>Using one of the defects listed on the previous slide, work through how a defect could occur using the Swiss cheese model.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47</a:t>
            </a:fld>
            <a:endParaRPr lang="en-US"/>
          </a:p>
        </p:txBody>
      </p:sp>
    </p:spTree>
    <p:extLst>
      <p:ext uri="{BB962C8B-B14F-4D97-AF65-F5344CB8AC3E}">
        <p14:creationId xmlns:p14="http://schemas.microsoft.com/office/powerpoint/2010/main" val="304891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Several tools can help your facility team identify and learn from defects. These include: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Learning From Defects Form</a:t>
            </a:r>
          </a:p>
          <a:p>
            <a:r>
              <a:rPr lang="en-US" sz="1200" kern="1200" dirty="0" smtClean="0">
                <a:solidFill>
                  <a:schemeClr val="tx1"/>
                </a:solidFill>
                <a:effectLst/>
                <a:latin typeface="+mn-lt"/>
                <a:ea typeface="+mn-ea"/>
                <a:cs typeface="+mn-cs"/>
              </a:rPr>
              <a:t>2. Staff Safety Assessment</a:t>
            </a:r>
          </a:p>
          <a:p>
            <a:r>
              <a:rPr lang="en-US" sz="1200" kern="1200" dirty="0" smtClean="0">
                <a:solidFill>
                  <a:schemeClr val="tx1"/>
                </a:solidFill>
                <a:effectLst/>
                <a:latin typeface="+mn-lt"/>
                <a:ea typeface="+mn-ea"/>
                <a:cs typeface="+mn-cs"/>
              </a:rPr>
              <a:t>3. Safety Issues Worksheet for Senior Executive Partnership</a:t>
            </a:r>
          </a:p>
          <a:p>
            <a:r>
              <a:rPr lang="en-US" sz="1200" kern="1200" dirty="0" smtClean="0">
                <a:solidFill>
                  <a:schemeClr val="tx1"/>
                </a:solidFill>
                <a:effectLst/>
                <a:latin typeface="+mn-lt"/>
                <a:ea typeface="+mn-ea"/>
                <a:cs typeface="+mn-cs"/>
              </a:rPr>
              <a:t>4. Root Cause Analysis</a:t>
            </a:r>
          </a:p>
          <a:p>
            <a:r>
              <a:rPr lang="en-US" sz="1200" kern="1200" dirty="0" smtClean="0">
                <a:solidFill>
                  <a:schemeClr val="tx1"/>
                </a:solidFill>
                <a:effectLst/>
                <a:latin typeface="+mn-lt"/>
                <a:ea typeface="+mn-ea"/>
                <a:cs typeface="+mn-cs"/>
              </a:rPr>
              <a:t>5. Other Tools Used in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tools, if any, do you already use in your facility to identify and learn from defects?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10852E7-27F9-4675-90B6-AA1A5ED28EEE}" type="slidenum">
              <a:rPr lang="en-US" smtClean="0"/>
              <a:pPr/>
              <a:t>48</a:t>
            </a:fld>
            <a:endParaRPr lang="en-US"/>
          </a:p>
        </p:txBody>
      </p:sp>
    </p:spTree>
    <p:extLst>
      <p:ext uri="{BB962C8B-B14F-4D97-AF65-F5344CB8AC3E}">
        <p14:creationId xmlns:p14="http://schemas.microsoft.com/office/powerpoint/2010/main" val="1913567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This short video shows many ways to undermine a culture of safety in a dialysis center. Think about the defects you see in this video while reviewing content in the next few slides.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Play the video.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49</a:t>
            </a:fld>
            <a:endParaRPr lang="en-US"/>
          </a:p>
        </p:txBody>
      </p:sp>
    </p:spTree>
    <p:extLst>
      <p:ext uri="{BB962C8B-B14F-4D97-AF65-F5344CB8AC3E}">
        <p14:creationId xmlns:p14="http://schemas.microsoft.com/office/powerpoint/2010/main" val="113915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Clinical changes are not enough to influence patient care. Sustainable, highly reliable change must occur at the unit or systems level to ensure that patients receive the best care possible.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any given time, several system factors simultaneously influence facility culture and patient safety.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you view this diagram, remember that it is not just the interactions between a group and the patient but how communication and policies within a level impact members of that tier and the levels above and below it. These intra-level factors also impact patient care. For instance, a patient care team may interact directly with a patient, which impacts care, but the way the team members interact with one another and communicate concerns can indirectly affect care.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discuss a few levels in this diagram:</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One factor is patient characteristics. Patient characteristics, such as medical history, acuity, primary language, and the ability to participate in the development of the care plan, can influence patient safety. In dialysis facilities, we see a large variation in patients and patient capacity, which can impact care. Additionally, with many patients, family or personal caregivers play important roles in day-to-day activities. </a:t>
            </a:r>
          </a:p>
          <a:p>
            <a:pPr lvl="0"/>
            <a:r>
              <a:rPr lang="en-US" sz="1200" kern="1200" dirty="0" smtClean="0">
                <a:solidFill>
                  <a:schemeClr val="tx1"/>
                </a:solidFill>
                <a:effectLst/>
                <a:latin typeface="+mn-lt"/>
                <a:ea typeface="+mn-ea"/>
                <a:cs typeface="+mn-cs"/>
              </a:rPr>
              <a:t>Another system factor is the individual staff. Providers should understand the relationship between their own knowledge, skills, and attitudes, and ways these factors may benefit or detract from the quality of care patients receive. Providers should be comfortable speaking up if they do not agree with task assignments and protocols or when they see patient safety risks. Evidence suggests a direct relationship between the willingness of staff to speak up and some patient outcomes.</a:t>
            </a:r>
          </a:p>
          <a:p>
            <a:pPr lvl="0"/>
            <a:r>
              <a:rPr lang="en-US" sz="1200" kern="1200" dirty="0" smtClean="0">
                <a:solidFill>
                  <a:schemeClr val="tx1"/>
                </a:solidFill>
                <a:effectLst/>
                <a:latin typeface="+mn-lt"/>
                <a:ea typeface="+mn-ea"/>
                <a:cs typeface="+mn-cs"/>
              </a:rPr>
              <a:t>Team factors are equally important. Team factors may involve issues with teamwork, communication, inadequate supervision, and training. </a:t>
            </a:r>
          </a:p>
          <a:p>
            <a:pPr lvl="0"/>
            <a:r>
              <a:rPr lang="en-US" sz="1200" kern="1200" dirty="0" smtClean="0">
                <a:solidFill>
                  <a:schemeClr val="tx1"/>
                </a:solidFill>
                <a:effectLst/>
                <a:latin typeface="+mn-lt"/>
                <a:ea typeface="+mn-ea"/>
                <a:cs typeface="+mn-cs"/>
              </a:rPr>
              <a:t>The work environment can be a major factor. Noisy, dirty, distracting, and poorly lit work environments can wreak havoc on the delivery of high-quality patient care and should be addressed when attempting to diagnose system-level influences on patient care. </a:t>
            </a:r>
          </a:p>
          <a:p>
            <a:pPr lvl="0"/>
            <a:r>
              <a:rPr lang="en-US" sz="1200" kern="1200" dirty="0" smtClean="0">
                <a:solidFill>
                  <a:schemeClr val="tx1"/>
                </a:solidFill>
                <a:effectLst/>
                <a:latin typeface="+mn-lt"/>
                <a:ea typeface="+mn-ea"/>
                <a:cs typeface="+mn-cs"/>
              </a:rPr>
              <a:t>Besides unit factors, there are administrative factors. When staffing issues, admission policies, and protocols prove to be insufficient for the needs of the patient and provider, they will affect the quality of care. Staffing and coverage shortages cause patients to suffer through missing the attention necessary to recover. Additionally, staffing and coverage issues can increase the likelihood of medication or health care procedure errors, downgrading the type of care patients receive. The facility type and budget limitations may affect a patient’s care plan. While these factors are the furthest removed from the patient, they continually alter care delivered during hospital recovery.</a:t>
            </a:r>
          </a:p>
          <a:p>
            <a:pPr lvl="0"/>
            <a:r>
              <a:rPr lang="en-US" sz="1200" kern="1200" dirty="0" smtClean="0">
                <a:solidFill>
                  <a:schemeClr val="tx1"/>
                </a:solidFill>
                <a:effectLst/>
                <a:latin typeface="+mn-lt"/>
                <a:ea typeface="+mn-ea"/>
                <a:cs typeface="+mn-cs"/>
              </a:rPr>
              <a:t>And last are regulatory factors. Regulations such as federal mandates affect how care is delivered. Once again, these factors are removed from the patient yet continually alter care delivered.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a:t>
            </a:fld>
            <a:endParaRPr lang="en-US"/>
          </a:p>
        </p:txBody>
      </p:sp>
    </p:spTree>
    <p:extLst>
      <p:ext uri="{BB962C8B-B14F-4D97-AF65-F5344CB8AC3E}">
        <p14:creationId xmlns:p14="http://schemas.microsoft.com/office/powerpoint/2010/main" val="3811038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When learning from defects, use the following questions to guide the assessment and understanding of the event.</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What happened?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1. Reconstruct the timeline to understand what happened.</a:t>
            </a:r>
          </a:p>
          <a:p>
            <a:r>
              <a:rPr lang="en-US" sz="1200" kern="1200" dirty="0" smtClean="0">
                <a:solidFill>
                  <a:schemeClr val="tx1"/>
                </a:solidFill>
                <a:effectLst/>
                <a:latin typeface="+mn-lt"/>
                <a:ea typeface="+mn-ea"/>
                <a:cs typeface="+mn-cs"/>
              </a:rPr>
              <a:t>Step 2. Put yourself in the place of those involved and in the middle of the event as it was unfolding.</a:t>
            </a:r>
          </a:p>
          <a:p>
            <a:r>
              <a:rPr lang="en-US" sz="1200" kern="1200" dirty="0" smtClean="0">
                <a:solidFill>
                  <a:schemeClr val="tx1"/>
                </a:solidFill>
                <a:effectLst/>
                <a:latin typeface="+mn-lt"/>
                <a:ea typeface="+mn-ea"/>
                <a:cs typeface="+mn-cs"/>
              </a:rPr>
              <a:t>Step 3. Try to understand the thinking and reasoning behind their actions and decisions.</a:t>
            </a:r>
          </a:p>
          <a:p>
            <a:r>
              <a:rPr lang="en-US" sz="1200" kern="1200" dirty="0" smtClean="0">
                <a:solidFill>
                  <a:schemeClr val="tx1"/>
                </a:solidFill>
                <a:effectLst/>
                <a:latin typeface="+mn-lt"/>
                <a:ea typeface="+mn-ea"/>
                <a:cs typeface="+mn-cs"/>
              </a:rPr>
              <a:t>Step 4. Try to view the world as they did when the event occurred.</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Why did it happen?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1. Visualize the factors that led to the event.</a:t>
            </a:r>
          </a:p>
          <a:p>
            <a:r>
              <a:rPr lang="en-US" sz="1200" kern="1200" dirty="0" smtClean="0">
                <a:solidFill>
                  <a:schemeClr val="tx1"/>
                </a:solidFill>
                <a:effectLst/>
                <a:latin typeface="+mn-lt"/>
                <a:ea typeface="+mn-ea"/>
                <a:cs typeface="+mn-cs"/>
              </a:rPr>
              <a:t>Step 2. Identify the contributing factors.</a:t>
            </a:r>
          </a:p>
          <a:p>
            <a:r>
              <a:rPr lang="en-US" sz="1200" kern="1200" dirty="0" smtClean="0">
                <a:solidFill>
                  <a:schemeClr val="tx1"/>
                </a:solidFill>
                <a:effectLst/>
                <a:latin typeface="+mn-lt"/>
                <a:ea typeface="+mn-ea"/>
                <a:cs typeface="+mn-cs"/>
              </a:rPr>
              <a:t>Step 3. Prioritize the contributing factors.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What will you do to reduce the risk of recurrence?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1. Develop interventions for two to five of the most important factors.</a:t>
            </a:r>
          </a:p>
          <a:p>
            <a:r>
              <a:rPr lang="en-US" sz="1200" kern="1200" dirty="0" smtClean="0">
                <a:solidFill>
                  <a:schemeClr val="tx1"/>
                </a:solidFill>
                <a:effectLst/>
                <a:latin typeface="+mn-lt"/>
                <a:ea typeface="+mn-ea"/>
                <a:cs typeface="+mn-cs"/>
              </a:rPr>
              <a:t>Step 2. Rate the interventions on level of importance to your facility.</a:t>
            </a:r>
          </a:p>
          <a:p>
            <a:r>
              <a:rPr lang="en-US" sz="1200" kern="1200" dirty="0" smtClean="0">
                <a:solidFill>
                  <a:schemeClr val="tx1"/>
                </a:solidFill>
                <a:effectLst/>
                <a:latin typeface="+mn-lt"/>
                <a:ea typeface="+mn-ea"/>
                <a:cs typeface="+mn-cs"/>
              </a:rPr>
              <a:t>Step 3. Select the highest rated interventions.</a:t>
            </a:r>
          </a:p>
          <a:p>
            <a:r>
              <a:rPr lang="en-US" sz="1200" kern="1200" dirty="0" smtClean="0">
                <a:solidFill>
                  <a:schemeClr val="tx1"/>
                </a:solidFill>
                <a:effectLst/>
                <a:latin typeface="+mn-lt"/>
                <a:ea typeface="+mn-ea"/>
                <a:cs typeface="+mn-cs"/>
              </a:rPr>
              <a:t>Step 4. Develop an action plan for implementation.</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How will you know the risk is reduced?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Question 1. Did you create a policy or procedure (rate strong or weak)?</a:t>
            </a:r>
          </a:p>
          <a:p>
            <a:r>
              <a:rPr lang="en-US" sz="1200" kern="1200" dirty="0" smtClean="0">
                <a:solidFill>
                  <a:schemeClr val="tx1"/>
                </a:solidFill>
                <a:effectLst/>
                <a:latin typeface="+mn-lt"/>
                <a:ea typeface="+mn-ea"/>
                <a:cs typeface="+mn-cs"/>
              </a:rPr>
              <a:t>Question 2. Do staff members know about the policy or procedure?</a:t>
            </a:r>
          </a:p>
          <a:p>
            <a:r>
              <a:rPr lang="en-US" sz="1200" kern="1200" dirty="0" smtClean="0">
                <a:solidFill>
                  <a:schemeClr val="tx1"/>
                </a:solidFill>
                <a:effectLst/>
                <a:latin typeface="+mn-lt"/>
                <a:ea typeface="+mn-ea"/>
                <a:cs typeface="+mn-cs"/>
              </a:rPr>
              <a:t>Question 3. Are staff members using the procedure as intended?</a:t>
            </a:r>
          </a:p>
          <a:p>
            <a:r>
              <a:rPr lang="en-US" sz="1200" kern="1200" dirty="0" smtClean="0">
                <a:solidFill>
                  <a:schemeClr val="tx1"/>
                </a:solidFill>
                <a:effectLst/>
                <a:latin typeface="+mn-lt"/>
                <a:ea typeface="+mn-ea"/>
                <a:cs typeface="+mn-cs"/>
              </a:rPr>
              <a:t>Question 4. Do staff members believe risks were reduced?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Identify one defect in the video. Use the four questions to walk through a discussion of that defect.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50</a:t>
            </a:fld>
            <a:endParaRPr lang="en-US"/>
          </a:p>
        </p:txBody>
      </p:sp>
    </p:spTree>
    <p:extLst>
      <p:ext uri="{BB962C8B-B14F-4D97-AF65-F5344CB8AC3E}">
        <p14:creationId xmlns:p14="http://schemas.microsoft.com/office/powerpoint/2010/main" val="1940975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Staff Safety Assessment helps teams ask three simple questions about patient safety and is designed for all health care providers. Staff should provide as much detail as possible when completing the assessment, especially the second question. The objective of this form is to access the knowledge at the frontlines of patient care to determine risks that have jeopardized or could jeopardize patient safety. Frontline staff members are the eyes and ears of patient safety. Data they provide can be used to prepare a list of improvement opportunities that has face validity and creates a focus for Safety Culture activities.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Team members can use the Staff Safety Assessment results to:</a:t>
            </a:r>
          </a:p>
          <a:p>
            <a:pPr lvl="0"/>
            <a:r>
              <a:rPr lang="en-US" sz="1200" kern="1200" dirty="0" smtClean="0">
                <a:solidFill>
                  <a:schemeClr val="tx1"/>
                </a:solidFill>
                <a:effectLst/>
                <a:latin typeface="+mn-lt"/>
                <a:ea typeface="+mn-ea"/>
                <a:cs typeface="+mn-cs"/>
              </a:rPr>
              <a:t>Report defects to staff and the senior executive,</a:t>
            </a:r>
          </a:p>
          <a:p>
            <a:pPr lvl="0"/>
            <a:r>
              <a:rPr lang="en-US" sz="1200" kern="1200" dirty="0" smtClean="0">
                <a:solidFill>
                  <a:schemeClr val="tx1"/>
                </a:solidFill>
                <a:effectLst/>
                <a:latin typeface="+mn-lt"/>
                <a:ea typeface="+mn-ea"/>
                <a:cs typeface="+mn-cs"/>
              </a:rPr>
              <a:t>Prioritize defects by the potential level of risk to one or more patients,</a:t>
            </a:r>
          </a:p>
          <a:p>
            <a:pPr lvl="0"/>
            <a:r>
              <a:rPr lang="en-US" sz="1200" kern="1200" dirty="0" smtClean="0">
                <a:solidFill>
                  <a:schemeClr val="tx1"/>
                </a:solidFill>
                <a:effectLst/>
                <a:latin typeface="+mn-lt"/>
                <a:ea typeface="+mn-ea"/>
                <a:cs typeface="+mn-cs"/>
              </a:rPr>
              <a:t>Select one defect to address with the support of the senior executive,</a:t>
            </a:r>
          </a:p>
          <a:p>
            <a:pPr lvl="0"/>
            <a:r>
              <a:rPr lang="en-US" sz="1200" kern="1200" dirty="0" smtClean="0">
                <a:solidFill>
                  <a:schemeClr val="tx1"/>
                </a:solidFill>
                <a:effectLst/>
                <a:latin typeface="+mn-lt"/>
                <a:ea typeface="+mn-ea"/>
                <a:cs typeface="+mn-cs"/>
              </a:rPr>
              <a:t>Develop a plan for addressing the selected defect, and</a:t>
            </a:r>
          </a:p>
          <a:p>
            <a:pPr lvl="0"/>
            <a:r>
              <a:rPr lang="en-US" sz="1200" kern="1200" dirty="0" smtClean="0">
                <a:solidFill>
                  <a:schemeClr val="tx1"/>
                </a:solidFill>
                <a:effectLst/>
                <a:latin typeface="+mn-lt"/>
                <a:ea typeface="+mn-ea"/>
                <a:cs typeface="+mn-cs"/>
              </a:rPr>
              <a:t>Ensure identification of defects is an ongoing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Ask the three questions on the slide.</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51</a:t>
            </a:fld>
            <a:endParaRPr lang="en-US"/>
          </a:p>
        </p:txBody>
      </p:sp>
    </p:spTree>
    <p:extLst>
      <p:ext uri="{BB962C8B-B14F-4D97-AF65-F5344CB8AC3E}">
        <p14:creationId xmlns:p14="http://schemas.microsoft.com/office/powerpoint/2010/main" val="1212380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An audit tool serves as an observation tool for staff to document the implementation of proper clinical processes that have a direct effect on patient safety. The NOTICE audit tool includes observation of catheter insertion, catheter termination, catheter exit site care, arteriovenous (AV) access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initiation and AV access termination. The objective of this form is to access the knowledge at the frontlines of patient care to determine which risks are present that have jeopardized or could jeopardize patient safety. Frontline staff members are the eyes and ears of patient safety. Data they provide can be used to prepare a list of improvement opportunities that has face validity and creates a focus for safety culture activities. The audit tool can be modified depending on your facility and common focal processes that have the ability to impact patient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Team members can use audit tool results to: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Report defects to staff and the senior leader,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Prioritize defects by the potential level of risk to one or more patients,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one defect to address with the support of the senior leader,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 a plan for the selected defect,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Ensure identification of defects is an ongoing process.</a:t>
            </a:r>
          </a:p>
          <a:p>
            <a:pPr marL="0" indent="0">
              <a:buFontTx/>
              <a:buNone/>
            </a:pPr>
            <a:r>
              <a:rPr lang="en-US" sz="1200" kern="1200" dirty="0" smtClean="0">
                <a:solidFill>
                  <a:schemeClr val="tx1"/>
                </a:solidFill>
                <a:effectLst/>
                <a:latin typeface="+mn-lt"/>
                <a:ea typeface="+mn-ea"/>
                <a:cs typeface="+mn-cs"/>
              </a:rPr>
              <a:t> </a:t>
            </a:r>
          </a:p>
          <a:p>
            <a:pPr marL="0" indent="0">
              <a:buFontTx/>
              <a:buNone/>
            </a:pPr>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Ask the three questions on the slide. Share copies of the NOTICE audit tool for staff to review.</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52</a:t>
            </a:fld>
            <a:endParaRPr lang="en-US"/>
          </a:p>
        </p:txBody>
      </p:sp>
    </p:spTree>
    <p:extLst>
      <p:ext uri="{BB962C8B-B14F-4D97-AF65-F5344CB8AC3E}">
        <p14:creationId xmlns:p14="http://schemas.microsoft.com/office/powerpoint/2010/main" val="2177304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After working through the learning from defects processes, teams will be able to summarize and share their findings with their colleagues and senior management. This should be done on a routine basis to keep leadership and staff abreast of current defects in processes and progress in improvements. Sharing information with colleagues and senior leaders helps promote a culture of safety by being honest about areas of improvement and allowing the team to learn from examples of defects – not only from an internal team, but from other teams within the facility or organization.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53</a:t>
            </a:fld>
            <a:endParaRPr lang="en-US"/>
          </a:p>
        </p:txBody>
      </p:sp>
    </p:spTree>
    <p:extLst>
      <p:ext uri="{BB962C8B-B14F-4D97-AF65-F5344CB8AC3E}">
        <p14:creationId xmlns:p14="http://schemas.microsoft.com/office/powerpoint/2010/main" val="202645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In</a:t>
            </a:r>
            <a:r>
              <a:rPr lang="en-US" baseline="0" dirty="0" smtClean="0"/>
              <a:t> summary, d</a:t>
            </a:r>
            <a:r>
              <a:rPr lang="en-US" dirty="0" smtClean="0"/>
              <a:t>efects are defined here as any error or process that keeps you from</a:t>
            </a:r>
            <a:r>
              <a:rPr lang="en-US" baseline="0" dirty="0" smtClean="0"/>
              <a:t> meeting your quality improvement goal. </a:t>
            </a:r>
            <a:r>
              <a:rPr lang="en-US" sz="1200" kern="1200" dirty="0" smtClean="0">
                <a:solidFill>
                  <a:schemeClr val="tx1"/>
                </a:solidFill>
                <a:effectLst/>
                <a:latin typeface="+mn-lt"/>
                <a:ea typeface="+mn-ea"/>
                <a:cs typeface="+mn-cs"/>
              </a:rPr>
              <a:t>The tools listed in this module can help teams identify defects and ways to keep them from reoccurring. Learning from defects is an ongoing process, and sharing examples helps colleagues and senior leaders share in the learning process of improving the culture of safety within your facility.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54</a:t>
            </a:fld>
            <a:endParaRPr lang="en-US"/>
          </a:p>
        </p:txBody>
      </p:sp>
    </p:spTree>
    <p:extLst>
      <p:ext uri="{BB962C8B-B14F-4D97-AF65-F5344CB8AC3E}">
        <p14:creationId xmlns:p14="http://schemas.microsoft.com/office/powerpoint/2010/main" val="1809752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Begin your journey creating a positive culture of safety in your facility with these next steps: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Create your team with attention to who is on the team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 your plan for implementing the 4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with your team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Determine who your senior leader should be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how the leader will work with staff to bring about sustainable change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 a plan so that all staff in your facility understand the three principles of safe design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opportunities to improve teamwork and communication by reviewing barriers the team identified while learning from a safety defect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a tool that best addresses providers’ concerns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55</a:t>
            </a:fld>
            <a:endParaRPr lang="en-US" dirty="0"/>
          </a:p>
        </p:txBody>
      </p:sp>
    </p:spTree>
    <p:extLst>
      <p:ext uri="{BB962C8B-B14F-4D97-AF65-F5344CB8AC3E}">
        <p14:creationId xmlns:p14="http://schemas.microsoft.com/office/powerpoint/2010/main" val="2819924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Tools discussed in this module are available on the AHRQ Web site.</a:t>
            </a:r>
          </a:p>
          <a:p>
            <a:r>
              <a:rPr lang="en-US" sz="1200" kern="1200" dirty="0" smtClean="0">
                <a:solidFill>
                  <a:schemeClr val="tx1"/>
                </a:solidFill>
                <a:effectLst/>
                <a:latin typeface="+mn-lt"/>
                <a:ea typeface="+mn-ea"/>
                <a:cs typeface="+mn-cs"/>
              </a:rPr>
              <a:t>These additional resources may be helpful for your teams as you implement quality improvement in your facilities:</a:t>
            </a:r>
          </a:p>
          <a:p>
            <a:pPr marL="171450" lvl="0" indent="-171450">
              <a:buFont typeface="Arial" panose="020B0604020202020204" pitchFamily="34" charset="0"/>
              <a:buChar char="•"/>
            </a:pPr>
            <a:r>
              <a:rPr lang="en-US" sz="1200" u="none" kern="1200" dirty="0" smtClean="0">
                <a:solidFill>
                  <a:schemeClr val="tx1"/>
                </a:solidFill>
                <a:effectLst/>
                <a:latin typeface="+mn-lt"/>
                <a:ea typeface="+mn-ea"/>
                <a:cs typeface="+mn-cs"/>
              </a:rPr>
              <a:t>CUSP Toolkit</a:t>
            </a:r>
          </a:p>
          <a:p>
            <a:pPr marL="171450" lvl="0" indent="-171450">
              <a:buFont typeface="Arial" panose="020B0604020202020204" pitchFamily="34" charset="0"/>
              <a:buChar char="•"/>
            </a:pPr>
            <a:r>
              <a:rPr lang="en-US" sz="1200" u="none" kern="1200" dirty="0" err="1" smtClean="0">
                <a:solidFill>
                  <a:schemeClr val="tx1"/>
                </a:solidFill>
                <a:effectLst/>
                <a:latin typeface="+mn-lt"/>
                <a:ea typeface="+mn-ea"/>
                <a:cs typeface="+mn-cs"/>
              </a:rPr>
              <a:t>TeamSTEPPS</a:t>
            </a:r>
            <a:r>
              <a:rPr lang="en-US" sz="1200" u="none"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u="none" kern="1200" dirty="0" smtClean="0">
                <a:solidFill>
                  <a:schemeClr val="tx1"/>
                </a:solidFill>
                <a:effectLst/>
                <a:latin typeface="+mn-lt"/>
                <a:ea typeface="+mn-ea"/>
                <a:cs typeface="+mn-cs"/>
              </a:rPr>
              <a:t>5 Diamonds</a:t>
            </a:r>
          </a:p>
          <a:p>
            <a:pPr marL="171450" lvl="0" indent="-171450">
              <a:buFont typeface="Arial" panose="020B0604020202020204" pitchFamily="34" charset="0"/>
              <a:buChar char="•"/>
            </a:pPr>
            <a:r>
              <a:rPr lang="en-US" sz="1200" u="none" kern="1200" dirty="0" smtClean="0">
                <a:solidFill>
                  <a:schemeClr val="tx1"/>
                </a:solidFill>
                <a:effectLst/>
                <a:latin typeface="+mn-lt"/>
                <a:ea typeface="+mn-ea"/>
                <a:cs typeface="+mn-cs"/>
              </a:rPr>
              <a:t>QAPI</a:t>
            </a:r>
          </a:p>
          <a:p>
            <a:r>
              <a:rPr lang="en-US" sz="1200" i="1" u="none" kern="1200" dirty="0" smtClean="0">
                <a:solidFill>
                  <a:schemeClr val="tx1"/>
                </a:solidFill>
                <a:effectLst/>
                <a:latin typeface="+mn-lt"/>
                <a:ea typeface="+mn-ea"/>
                <a:cs typeface="+mn-cs"/>
              </a:rPr>
              <a:t> </a:t>
            </a:r>
            <a:endParaRPr lang="en-US" sz="1200" u="none"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module modified existing CUSP Toolkit materials for the hemodialysis setting. The CUSP and </a:t>
            </a:r>
            <a:r>
              <a:rPr lang="en-US" sz="1200" i="1" kern="1200" dirty="0" err="1" smtClean="0">
                <a:solidFill>
                  <a:schemeClr val="tx1"/>
                </a:solidFill>
                <a:effectLst/>
                <a:latin typeface="+mn-lt"/>
                <a:ea typeface="+mn-ea"/>
                <a:cs typeface="+mn-cs"/>
              </a:rPr>
              <a:t>TeamSTEPPS</a:t>
            </a:r>
            <a:r>
              <a:rPr lang="en-US" sz="1200" i="1" kern="1200" dirty="0" smtClean="0">
                <a:solidFill>
                  <a:schemeClr val="tx1"/>
                </a:solidFill>
                <a:effectLst/>
                <a:latin typeface="+mn-lt"/>
                <a:ea typeface="+mn-ea"/>
                <a:cs typeface="+mn-cs"/>
              </a:rPr>
              <a:t> models were not specifically designed for hemodialysis settings and they will need to be modified to accommodate your clinical environment.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0852E7-27F9-4675-90B6-AA1A5ED28EEE}" type="slidenum">
              <a:rPr lang="en-US" smtClean="0"/>
              <a:pPr/>
              <a:t>56</a:t>
            </a:fld>
            <a:endParaRPr lang="en-US"/>
          </a:p>
        </p:txBody>
      </p:sp>
    </p:spTree>
    <p:extLst>
      <p:ext uri="{BB962C8B-B14F-4D97-AF65-F5344CB8AC3E}">
        <p14:creationId xmlns:p14="http://schemas.microsoft.com/office/powerpoint/2010/main" val="1490934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B0635EE-932C-4629-BEFD-26A361D18D86}" type="slidenum">
              <a:rPr lang="en-US" smtClean="0"/>
              <a:pPr/>
              <a:t>57</a:t>
            </a:fld>
            <a:endParaRPr lang="en-US" dirty="0"/>
          </a:p>
        </p:txBody>
      </p:sp>
    </p:spTree>
    <p:extLst>
      <p:ext uri="{BB962C8B-B14F-4D97-AF65-F5344CB8AC3E}">
        <p14:creationId xmlns:p14="http://schemas.microsoft.com/office/powerpoint/2010/main" val="1490153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B0635EE-932C-4629-BEFD-26A361D18D86}" type="slidenum">
              <a:rPr lang="en-US" smtClean="0"/>
              <a:pPr/>
              <a:t>58</a:t>
            </a:fld>
            <a:endParaRPr lang="en-US" dirty="0"/>
          </a:p>
        </p:txBody>
      </p:sp>
    </p:spTree>
    <p:extLst>
      <p:ext uri="{BB962C8B-B14F-4D97-AF65-F5344CB8AC3E}">
        <p14:creationId xmlns:p14="http://schemas.microsoft.com/office/powerpoint/2010/main" val="149015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System-level factors are important. Ignoring system-level factors will decrease the sustainability and impact of change efforts, staff morale, and patient care.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assessing the sustainability of change efforts, it is important to take into consideration the likelihood the staff will adapt to change. Asking if the intervention will last is important to ensure that teams are able to determine the next steps for the project. When assessing the impact of change efforts, staff can assess the spread of the intervention and next steps to ensure project sustainability. When examining staff morale, special consideration should be taken to include assessments of feelings or interests related to the project.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acronym CUSP stands for Comprehensive Unit-based Safety Program. The framework is comprehensive as it calls attention to all factors that contribute to defects and patient harm. The framework is unit-based because it respects the local wisdom of frontline providers and considers harm prevention a team-based effort.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CUSP model was originally developed with funding from the Agency for Healthcare Research and Quality, or AHRQ, a national safety innovator.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CUSP dovetails with and supports a range of quality and safety improvement models.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CUSP consists of five components to change culture at a unit or facility level. CUSP aligns with and supports a wide range of safety tools and approaches. Improving culture within the health care setting requires the culture model to be based on the understanding that all culture is local and that work to reform culture must be owned at the unit level. The CUSP framework accomplishes this through stressing the fact that patient harm is not an acceptable cost of doing business. Additionally, CUSP is unique in that it can be applied by anyone, anywhere, in any unit, at any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Patient safety pioneers recognized early that communication and culture were key to creating safer, error-free systems. These pioneers borrowed from other high-reliability fields, like nuclear power and commercial aviation, which uses checklists and guided communication tools to reduce lapses in team functioning, errors, and the likelihood of harm.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infection reduction project of the Michigan Health and Hospital Association Keystone Center for Patient Safety proved that CUSP was successful in improving the safety culture. In 2003, the Michigan Keystone Center launched an AHRQ-funded project to reduce central line-associated bloodstream infections in select Michigan intensive care units. The project was extremely successful, and the participating Michigan ICUs continue to sustain central line-associated bloodstream infections, or CLABSI, rates of zero percent, even today.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CUSP works best when partnered with technical components, such as the clinical changes suggested in the Clinical Care module  of this toolkit.</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0635EE-932C-4629-BEFD-26A361D18D86}" type="slidenum">
              <a:rPr lang="en-US" smtClean="0"/>
              <a:pPr/>
              <a:t>8</a:t>
            </a:fld>
            <a:endParaRPr lang="en-US" dirty="0"/>
          </a:p>
        </p:txBody>
      </p:sp>
    </p:spTree>
    <p:extLst>
      <p:ext uri="{BB962C8B-B14F-4D97-AF65-F5344CB8AC3E}">
        <p14:creationId xmlns:p14="http://schemas.microsoft.com/office/powerpoint/2010/main" val="160539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CUSP comprises the following key elements, each addressed within the framework: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Understanding the Science of Safety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Team Assembly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Leadership Engagement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Communication and Teamwork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Learning From Defects or Errors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B0635EE-932C-4629-BEFD-26A361D18D86}" type="slidenum">
              <a:rPr lang="en-US" smtClean="0"/>
              <a:pPr/>
              <a:t>9</a:t>
            </a:fld>
            <a:endParaRPr lang="en-US" dirty="0"/>
          </a:p>
        </p:txBody>
      </p:sp>
    </p:spTree>
    <p:extLst>
      <p:ext uri="{BB962C8B-B14F-4D97-AF65-F5344CB8AC3E}">
        <p14:creationId xmlns:p14="http://schemas.microsoft.com/office/powerpoint/2010/main" val="3325364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50645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17415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752601"/>
            <a:ext cx="6019800" cy="40386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41896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4320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703941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108949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2329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38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838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B62B2A-852F-4130-B788-7B69A36ACC42}"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55912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62B2A-852F-4130-B788-7B69A36ACC42}"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819042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2B2A-852F-4130-B788-7B69A36ACC42}"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575898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858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16743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028844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25821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85342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66928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chemeClr val="accent5">
                    <a:lumMod val="75000"/>
                  </a:schemeClr>
                </a:solidFill>
                <a:latin typeface="Arial"/>
                <a:cs typeface="Arial"/>
              </a:defRPr>
            </a:lvl1pPr>
          </a:lstStyle>
          <a:p>
            <a:r>
              <a:rPr lang="en-US" dirty="0" smtClean="0"/>
              <a:t>Click to edit Slide Title </a:t>
            </a:r>
            <a:endParaRPr lang="en-US" dirty="0"/>
          </a:p>
        </p:txBody>
      </p:sp>
      <p:sp>
        <p:nvSpPr>
          <p:cNvPr id="9" name="Text Placeholder 8"/>
          <p:cNvSpPr>
            <a:spLocks noGrp="1"/>
          </p:cNvSpPr>
          <p:nvPr>
            <p:ph type="body" sz="quarter" idx="10"/>
          </p:nvPr>
        </p:nvSpPr>
        <p:spPr>
          <a:xfrm>
            <a:off x="928688" y="2251075"/>
            <a:ext cx="7713662" cy="3748088"/>
          </a:xfrm>
          <a:prstGeom prst="rect">
            <a:avLst/>
          </a:prstGeom>
        </p:spPr>
        <p:txBody>
          <a:bodyPr vert="horz"/>
          <a:lstStyle>
            <a:lvl1pPr>
              <a:defRPr sz="20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8055429" y="6528816"/>
            <a:ext cx="1066800" cy="329184"/>
          </a:xfrm>
          <a:prstGeom prst="rect">
            <a:avLst/>
          </a:prstGeom>
        </p:spPr>
        <p:txBody>
          <a:bodyPr/>
          <a:lstStyle>
            <a:lvl1pPr algn="ctr">
              <a:defRPr>
                <a:solidFill>
                  <a:schemeClr val="bg1"/>
                </a:solidFill>
              </a:defRPr>
            </a:lvl1pPr>
          </a:lstStyle>
          <a:p>
            <a:fld id="{C9C0A0FB-A731-4636-ABD1-E3AF0049C66C}" type="slidenum">
              <a:rPr lang="en-US" smtClean="0"/>
              <a:pPr/>
              <a:t>‹#›</a:t>
            </a:fld>
            <a:endParaRPr lang="en-US" dirty="0"/>
          </a:p>
        </p:txBody>
      </p:sp>
      <p:sp>
        <p:nvSpPr>
          <p:cNvPr id="2" name="TextBox 1"/>
          <p:cNvSpPr txBox="1"/>
          <p:nvPr userDrawn="1"/>
        </p:nvSpPr>
        <p:spPr>
          <a:xfrm>
            <a:off x="7086600" y="6567755"/>
            <a:ext cx="1371600" cy="276999"/>
          </a:xfrm>
          <a:prstGeom prst="rect">
            <a:avLst/>
          </a:prstGeom>
          <a:noFill/>
        </p:spPr>
        <p:txBody>
          <a:bodyPr wrap="square" rtlCol="0">
            <a:spAutoFit/>
          </a:bodyPr>
          <a:lstStyle/>
          <a:p>
            <a:r>
              <a:rPr lang="en-US" sz="1200" dirty="0" smtClean="0">
                <a:solidFill>
                  <a:schemeClr val="bg1"/>
                </a:solidFill>
              </a:rPr>
              <a:t>Culture of Safety</a:t>
            </a:r>
            <a:endParaRPr lang="en-US" sz="1200" dirty="0">
              <a:solidFill>
                <a:schemeClr val="bg1"/>
              </a:solidFill>
            </a:endParaRPr>
          </a:p>
        </p:txBody>
      </p:sp>
    </p:spTree>
    <p:extLst>
      <p:ext uri="{BB962C8B-B14F-4D97-AF65-F5344CB8AC3E}">
        <p14:creationId xmlns:p14="http://schemas.microsoft.com/office/powerpoint/2010/main" val="12876789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ext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chemeClr val="accent5">
                    <a:lumMod val="75000"/>
                  </a:schemeClr>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3905250" cy="3748088"/>
          </a:xfrm>
          <a:prstGeom prst="rect">
            <a:avLst/>
          </a:prstGeom>
        </p:spPr>
        <p:txBody>
          <a:bodyPr vert="horz"/>
          <a:lstStyle>
            <a:lvl1pPr>
              <a:defRPr sz="20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quarter" idx="11"/>
          </p:nvPr>
        </p:nvSpPr>
        <p:spPr>
          <a:xfrm>
            <a:off x="4957763" y="2251075"/>
            <a:ext cx="3684587" cy="3748088"/>
          </a:xfrm>
          <a:prstGeom prst="rect">
            <a:avLst/>
          </a:prstGeom>
        </p:spPr>
        <p:txBody>
          <a:bodyPr vert="horz"/>
          <a:lstStyle>
            <a:lvl1pPr>
              <a:defRPr sz="20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049986" y="6528816"/>
            <a:ext cx="1066800" cy="329184"/>
          </a:xfrm>
          <a:prstGeom prst="rect">
            <a:avLst/>
          </a:prstGeom>
        </p:spPr>
        <p:txBody>
          <a:bodyPr/>
          <a:lstStyle>
            <a:lvl1pPr algn="ctr">
              <a:defRPr>
                <a:solidFill>
                  <a:schemeClr val="bg1"/>
                </a:solidFill>
              </a:defRPr>
            </a:lvl1pPr>
          </a:lstStyle>
          <a:p>
            <a:fld id="{C9C0A0FB-A731-4636-ABD1-E3AF0049C66C}" type="slidenum">
              <a:rPr lang="en-US" smtClean="0"/>
              <a:pPr/>
              <a:t>‹#›</a:t>
            </a:fld>
            <a:endParaRPr lang="en-US" dirty="0"/>
          </a:p>
        </p:txBody>
      </p:sp>
    </p:spTree>
    <p:extLst>
      <p:ext uri="{BB962C8B-B14F-4D97-AF65-F5344CB8AC3E}">
        <p14:creationId xmlns:p14="http://schemas.microsoft.com/office/powerpoint/2010/main" val="3584943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03422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58651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133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819400"/>
            <a:ext cx="4040188"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2133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819399"/>
            <a:ext cx="4041775"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2111017-B146-4B0E-8206-D6BFF3372E1F}"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31901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11017-B146-4B0E-8206-D6BFF3372E1F}"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37605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11017-B146-4B0E-8206-D6BFF3372E1F}"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54369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3008313"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752601"/>
            <a:ext cx="511175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3124199"/>
            <a:ext cx="3008313" cy="26670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5250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752599"/>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01483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371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86001"/>
            <a:ext cx="8229600" cy="3200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7912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11017-B146-4B0E-8206-D6BFF3372E1F}" type="datetimeFigureOut">
              <a:rPr lang="en-US" smtClean="0"/>
              <a:t>12/2/2014</a:t>
            </a:fld>
            <a:endParaRPr lang="en-US" dirty="0"/>
          </a:p>
        </p:txBody>
      </p:sp>
      <p:sp>
        <p:nvSpPr>
          <p:cNvPr id="5" name="Footer Placeholder 4"/>
          <p:cNvSpPr>
            <a:spLocks noGrp="1"/>
          </p:cNvSpPr>
          <p:nvPr>
            <p:ph type="ftr" sz="quarter" idx="3"/>
          </p:nvPr>
        </p:nvSpPr>
        <p:spPr>
          <a:xfrm>
            <a:off x="3124200" y="57912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5725AEF-1959-46CC-AC66-420FB475D009}" type="slidenum">
              <a:rPr lang="en-US" smtClean="0"/>
              <a:pPr/>
              <a:t>‹#›</a:t>
            </a:fld>
            <a:endParaRPr lang="en-US" dirty="0"/>
          </a:p>
        </p:txBody>
      </p:sp>
    </p:spTree>
    <p:extLst>
      <p:ext uri="{BB962C8B-B14F-4D97-AF65-F5344CB8AC3E}">
        <p14:creationId xmlns:p14="http://schemas.microsoft.com/office/powerpoint/2010/main" val="3102912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62B2A-852F-4130-B788-7B69A36ACC42}" type="datetimeFigureOut">
              <a:rPr lang="en-US" smtClean="0"/>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2A12BDBB-2981-4CE6-B36C-433BE2389802}" type="slidenum">
              <a:rPr lang="en-US" smtClean="0"/>
              <a:pPr/>
              <a:t>‹#›</a:t>
            </a:fld>
            <a:endParaRPr lang="en-US" dirty="0"/>
          </a:p>
        </p:txBody>
      </p:sp>
    </p:spTree>
    <p:extLst>
      <p:ext uri="{BB962C8B-B14F-4D97-AF65-F5344CB8AC3E}">
        <p14:creationId xmlns:p14="http://schemas.microsoft.com/office/powerpoint/2010/main" val="282430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hyperlink" Target="file:///\\pklnfs04.itsc.hhs-itsc.local\AHRQ-Group1\OCKT\Shared\ESRD%20Videos-CQuIPS\Windows%20Media%20Captioned\Bad%20Culture%20cc.wm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hyperlink" Target="http://www.ahrq.gov/teamsteppstools/instructor/index.html.%20Sept%203"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543800" cy="1676400"/>
          </a:xfrm>
        </p:spPr>
        <p:txBody>
          <a:bodyPr/>
          <a:lstStyle/>
          <a:p>
            <a:pPr algn="l"/>
            <a:r>
              <a:rPr lang="en-US" sz="4000" b="1" cap="none" dirty="0" smtClean="0">
                <a:solidFill>
                  <a:srgbClr val="28ACBA"/>
                </a:solidFill>
                <a:latin typeface="+mn-lt"/>
                <a:cs typeface="Arial" panose="020B0604020202020204" pitchFamily="34" charset="0"/>
              </a:rPr>
              <a:t>Culture of Safety in Hemodialysis Facilities</a:t>
            </a:r>
            <a:endParaRPr lang="en-US" sz="4000" b="1" cap="none" dirty="0">
              <a:solidFill>
                <a:srgbClr val="28ACBA"/>
              </a:solidFill>
              <a:latin typeface="+mn-lt"/>
              <a:cs typeface="Arial" panose="020B0604020202020204" pitchFamily="34" charset="0"/>
            </a:endParaRPr>
          </a:p>
        </p:txBody>
      </p:sp>
      <p:sp>
        <p:nvSpPr>
          <p:cNvPr id="3" name="Subtitle 2"/>
          <p:cNvSpPr>
            <a:spLocks noGrp="1"/>
          </p:cNvSpPr>
          <p:nvPr>
            <p:ph type="subTitle" idx="1"/>
          </p:nvPr>
        </p:nvSpPr>
        <p:spPr>
          <a:xfrm>
            <a:off x="685800" y="4343400"/>
            <a:ext cx="6400800" cy="1295400"/>
          </a:xfrm>
        </p:spPr>
        <p:txBody>
          <a:bodyPr>
            <a:normAutofit fontScale="92500" lnSpcReduction="20000"/>
          </a:bodyPr>
          <a:lstStyle/>
          <a:p>
            <a:pPr algn="l"/>
            <a:r>
              <a:rPr lang="en-US" dirty="0">
                <a:solidFill>
                  <a:schemeClr val="tx1"/>
                </a:solidFill>
              </a:rPr>
              <a:t>An Adaptation of </a:t>
            </a:r>
            <a:r>
              <a:rPr lang="en-US" dirty="0" smtClean="0">
                <a:solidFill>
                  <a:schemeClr val="tx1"/>
                </a:solidFill>
              </a:rPr>
              <a:t>“Introduction </a:t>
            </a:r>
            <a:r>
              <a:rPr lang="en-US" dirty="0">
                <a:solidFill>
                  <a:schemeClr val="tx1"/>
                </a:solidFill>
              </a:rPr>
              <a:t>to </a:t>
            </a:r>
            <a:r>
              <a:rPr lang="en-US" dirty="0" smtClean="0">
                <a:solidFill>
                  <a:schemeClr val="tx1"/>
                </a:solidFill>
              </a:rPr>
              <a:t>Comprehensive Unit-based Safety Program (CUSP)” </a:t>
            </a:r>
            <a:r>
              <a:rPr lang="en-US" dirty="0">
                <a:solidFill>
                  <a:schemeClr val="tx1"/>
                </a:solidFill>
              </a:rPr>
              <a:t>for Dialysis Facilities</a:t>
            </a:r>
          </a:p>
        </p:txBody>
      </p:sp>
    </p:spTree>
    <p:extLst>
      <p:ext uri="{BB962C8B-B14F-4D97-AF65-F5344CB8AC3E}">
        <p14:creationId xmlns:p14="http://schemas.microsoft.com/office/powerpoint/2010/main" val="322302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259CA9"/>
                </a:solidFill>
                <a:latin typeface="+mj-lt"/>
              </a:rPr>
              <a:t>The Science of Safety</a:t>
            </a:r>
            <a:endParaRPr lang="en-US" dirty="0">
              <a:solidFill>
                <a:srgbClr val="259CA9"/>
              </a:solidFill>
              <a:latin typeface="+mj-lt"/>
            </a:endParaRPr>
          </a:p>
        </p:txBody>
      </p:sp>
      <p:sp>
        <p:nvSpPr>
          <p:cNvPr id="3" name="Content Placeholder 2"/>
          <p:cNvSpPr>
            <a:spLocks noGrp="1"/>
          </p:cNvSpPr>
          <p:nvPr>
            <p:ph type="body" sz="quarter" idx="10"/>
          </p:nvPr>
        </p:nvSpPr>
        <p:spPr>
          <a:xfrm>
            <a:off x="880446" y="2164556"/>
            <a:ext cx="7713662" cy="3748088"/>
          </a:xfrm>
        </p:spPr>
        <p:txBody>
          <a:bodyPr/>
          <a:lstStyle/>
          <a:p>
            <a:pPr>
              <a:lnSpc>
                <a:spcPct val="114000"/>
              </a:lnSpc>
            </a:pPr>
            <a:r>
              <a:rPr lang="en-US" dirty="0" smtClean="0">
                <a:solidFill>
                  <a:schemeClr val="tx1"/>
                </a:solidFill>
                <a:latin typeface="+mn-lt"/>
                <a:ea typeface="ＭＳ Ｐゴシック"/>
                <a:cs typeface="Arial" pitchFamily="34" charset="0"/>
              </a:rPr>
              <a:t>Every system is perfectly designed to achieve the end results it produces</a:t>
            </a:r>
          </a:p>
          <a:p>
            <a:pPr>
              <a:lnSpc>
                <a:spcPct val="114000"/>
              </a:lnSpc>
            </a:pPr>
            <a:r>
              <a:rPr lang="en-US" dirty="0" smtClean="0">
                <a:solidFill>
                  <a:schemeClr val="tx1"/>
                </a:solidFill>
                <a:latin typeface="+mn-lt"/>
                <a:ea typeface="ＭＳ Ｐゴシック"/>
                <a:cs typeface="Arial" pitchFamily="34" charset="0"/>
              </a:rPr>
              <a:t>Safe design principles must be applied to technical/clinical work and teamwork	</a:t>
            </a:r>
          </a:p>
          <a:p>
            <a:pPr>
              <a:lnSpc>
                <a:spcPct val="114000"/>
              </a:lnSpc>
            </a:pPr>
            <a:r>
              <a:rPr lang="en-US" dirty="0" smtClean="0">
                <a:solidFill>
                  <a:schemeClr val="tx1"/>
                </a:solidFill>
                <a:latin typeface="+mn-lt"/>
                <a:ea typeface="ＭＳ Ｐゴシック"/>
                <a:cs typeface="Arial" pitchFamily="34" charset="0"/>
              </a:rPr>
              <a:t>Teams make wise decisions when there is diverse and independent input</a:t>
            </a:r>
          </a:p>
        </p:txBody>
      </p:sp>
      <p:pic>
        <p:nvPicPr>
          <p:cNvPr id="5" name="Picture 4" descr="Clip art of team members conferring in a group."/>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81400" y="4114800"/>
            <a:ext cx="1721978" cy="3236708"/>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10</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033207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Health Care Defects</a:t>
            </a:r>
            <a:endParaRPr lang="en-US" dirty="0">
              <a:solidFill>
                <a:srgbClr val="259CA9"/>
              </a:solidFill>
              <a:latin typeface="+mj-lt"/>
            </a:endParaRPr>
          </a:p>
        </p:txBody>
      </p:sp>
      <p:sp>
        <p:nvSpPr>
          <p:cNvPr id="7" name="Text Placeholder 6"/>
          <p:cNvSpPr>
            <a:spLocks noGrp="1"/>
          </p:cNvSpPr>
          <p:nvPr>
            <p:ph type="body" sz="quarter" idx="10"/>
          </p:nvPr>
        </p:nvSpPr>
        <p:spPr>
          <a:xfrm>
            <a:off x="928688" y="1981200"/>
            <a:ext cx="7713662" cy="3748088"/>
          </a:xfrm>
        </p:spPr>
        <p:txBody>
          <a:bodyPr>
            <a:normAutofit lnSpcReduction="10000"/>
          </a:bodyPr>
          <a:lstStyle/>
          <a:p>
            <a:pPr marL="0" indent="0">
              <a:buNone/>
            </a:pPr>
            <a:r>
              <a:rPr lang="en-US" dirty="0" smtClean="0">
                <a:solidFill>
                  <a:schemeClr val="tx1"/>
                </a:solidFill>
                <a:latin typeface="+mn-lt"/>
              </a:rPr>
              <a:t>In the U.S. health care system:</a:t>
            </a:r>
          </a:p>
          <a:p>
            <a:pPr>
              <a:buFont typeface="Arial" panose="020B0604020202020204" pitchFamily="34" charset="0"/>
              <a:buChar char="•"/>
            </a:pPr>
            <a:r>
              <a:rPr lang="en-US" dirty="0" smtClean="0">
                <a:solidFill>
                  <a:schemeClr val="tx1"/>
                </a:solidFill>
                <a:latin typeface="+mn-lt"/>
              </a:rPr>
              <a:t>7 percent of hospital patients suffer a medication error </a:t>
            </a:r>
            <a:r>
              <a:rPr lang="en-US" baseline="30000" dirty="0" smtClean="0">
                <a:solidFill>
                  <a:schemeClr val="tx1"/>
                </a:solidFill>
                <a:latin typeface="+mn-lt"/>
              </a:rPr>
              <a:t>2</a:t>
            </a:r>
            <a:r>
              <a:rPr lang="en-US" dirty="0" smtClean="0">
                <a:solidFill>
                  <a:schemeClr val="tx1"/>
                </a:solidFill>
                <a:latin typeface="+mn-lt"/>
              </a:rPr>
              <a:t> </a:t>
            </a:r>
            <a:endParaRPr lang="en-US" dirty="0">
              <a:solidFill>
                <a:schemeClr val="tx1"/>
              </a:solidFill>
              <a:latin typeface="+mn-lt"/>
            </a:endParaRPr>
          </a:p>
          <a:p>
            <a:pPr>
              <a:buFont typeface="Arial" panose="020B0604020202020204" pitchFamily="34" charset="0"/>
              <a:buChar char="•"/>
            </a:pPr>
            <a:r>
              <a:rPr lang="en-US" dirty="0">
                <a:solidFill>
                  <a:schemeClr val="tx1"/>
                </a:solidFill>
                <a:latin typeface="+mn-lt"/>
              </a:rPr>
              <a:t>Rates in hemodialysis facilities are unknown, but one chain found a </a:t>
            </a:r>
            <a:r>
              <a:rPr lang="en-US" dirty="0" smtClean="0">
                <a:solidFill>
                  <a:schemeClr val="tx1"/>
                </a:solidFill>
                <a:latin typeface="+mn-lt"/>
              </a:rPr>
              <a:t>12.5 percent </a:t>
            </a:r>
            <a:r>
              <a:rPr lang="en-US" dirty="0">
                <a:solidFill>
                  <a:schemeClr val="tx1"/>
                </a:solidFill>
                <a:latin typeface="+mn-lt"/>
              </a:rPr>
              <a:t>error </a:t>
            </a:r>
            <a:r>
              <a:rPr lang="en-US" dirty="0" smtClean="0">
                <a:solidFill>
                  <a:schemeClr val="tx1"/>
                </a:solidFill>
                <a:latin typeface="+mn-lt"/>
              </a:rPr>
              <a:t>rate</a:t>
            </a:r>
            <a:r>
              <a:rPr lang="en-US" baseline="30000" dirty="0" smtClean="0">
                <a:solidFill>
                  <a:schemeClr val="tx1"/>
                </a:solidFill>
                <a:latin typeface="+mn-lt"/>
              </a:rPr>
              <a:t>3</a:t>
            </a:r>
            <a:endParaRPr lang="en-US" dirty="0" smtClean="0">
              <a:solidFill>
                <a:schemeClr val="tx1"/>
              </a:solidFill>
              <a:latin typeface="+mn-lt"/>
            </a:endParaRPr>
          </a:p>
          <a:p>
            <a:pPr>
              <a:buFont typeface="Arial" panose="020B0604020202020204" pitchFamily="34" charset="0"/>
              <a:buChar char="•"/>
            </a:pPr>
            <a:r>
              <a:rPr lang="en-US" dirty="0" smtClean="0">
                <a:solidFill>
                  <a:schemeClr val="tx1"/>
                </a:solidFill>
                <a:latin typeface="+mn-lt"/>
              </a:rPr>
              <a:t>On average, every patient admitted to an intensive care unit suffers an adverse event</a:t>
            </a:r>
            <a:r>
              <a:rPr lang="en-US" baseline="30000" dirty="0" smtClean="0">
                <a:solidFill>
                  <a:schemeClr val="tx1"/>
                </a:solidFill>
                <a:latin typeface="+mn-lt"/>
              </a:rPr>
              <a:t>3,4</a:t>
            </a:r>
            <a:endParaRPr lang="en-US" dirty="0" smtClean="0">
              <a:solidFill>
                <a:schemeClr val="tx1"/>
              </a:solidFill>
              <a:latin typeface="+mn-lt"/>
            </a:endParaRPr>
          </a:p>
          <a:p>
            <a:pPr>
              <a:buFont typeface="Arial" panose="020B0604020202020204" pitchFamily="34" charset="0"/>
              <a:buChar char="•"/>
            </a:pPr>
            <a:r>
              <a:rPr lang="en-US" dirty="0" smtClean="0">
                <a:solidFill>
                  <a:schemeClr val="tx1"/>
                </a:solidFill>
                <a:latin typeface="+mn-lt"/>
              </a:rPr>
              <a:t>44,000 to 99,000 people die in hospitals each year from medical errors</a:t>
            </a:r>
            <a:r>
              <a:rPr lang="en-US" baseline="30000" dirty="0" smtClean="0">
                <a:solidFill>
                  <a:schemeClr val="tx1"/>
                </a:solidFill>
                <a:latin typeface="+mn-lt"/>
              </a:rPr>
              <a:t>5</a:t>
            </a:r>
            <a:endParaRPr lang="en-US" dirty="0" smtClean="0">
              <a:solidFill>
                <a:schemeClr val="tx1"/>
              </a:solidFill>
              <a:latin typeface="+mn-lt"/>
            </a:endParaRPr>
          </a:p>
          <a:p>
            <a:pPr>
              <a:buFont typeface="Arial" panose="020B0604020202020204" pitchFamily="34" charset="0"/>
              <a:buChar char="•"/>
            </a:pPr>
            <a:r>
              <a:rPr lang="en-US" dirty="0" smtClean="0">
                <a:solidFill>
                  <a:schemeClr val="tx1"/>
                </a:solidFill>
                <a:latin typeface="+mn-lt"/>
              </a:rPr>
              <a:t>The total death rate due to infection is 76 per 1,000 patient-years in hemodialysis patients, with sepsis being responsible for three quarters of these infection-related deaths</a:t>
            </a:r>
            <a:r>
              <a:rPr lang="en-US" baseline="30000" dirty="0" smtClean="0">
                <a:solidFill>
                  <a:schemeClr val="tx1"/>
                </a:solidFill>
                <a:latin typeface="+mn-lt"/>
              </a:rPr>
              <a:t>6</a:t>
            </a:r>
            <a:r>
              <a:rPr lang="en-US" dirty="0" smtClean="0">
                <a:solidFill>
                  <a:schemeClr val="tx1"/>
                </a:solidFill>
                <a:latin typeface="+mn-lt"/>
              </a:rPr>
              <a:t> </a:t>
            </a:r>
          </a:p>
        </p:txBody>
      </p:sp>
      <p:sp>
        <p:nvSpPr>
          <p:cNvPr id="4" name="Slide Number Placeholder 3"/>
          <p:cNvSpPr>
            <a:spLocks noGrp="1"/>
          </p:cNvSpPr>
          <p:nvPr>
            <p:ph type="sldNum" sz="quarter" idx="12"/>
          </p:nvPr>
        </p:nvSpPr>
        <p:spPr/>
        <p:txBody>
          <a:bodyPr/>
          <a:lstStyle/>
          <a:p>
            <a:fld id="{C9C0A0FB-A731-4636-ABD1-E3AF0049C66C}" type="slidenum">
              <a:rPr lang="en-US" smtClean="0"/>
              <a:pPr/>
              <a:t>11</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960169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8229600" cy="785155"/>
          </a:xfrm>
        </p:spPr>
        <p:txBody>
          <a:bodyPr/>
          <a:lstStyle/>
          <a:p>
            <a:pPr algn="ctr"/>
            <a:r>
              <a:rPr lang="en-US" dirty="0" smtClean="0">
                <a:solidFill>
                  <a:srgbClr val="259CA9"/>
                </a:solidFill>
                <a:latin typeface="+mj-lt"/>
              </a:rPr>
              <a:t>How Do Errors Happen?</a:t>
            </a:r>
            <a:endParaRPr lang="en-US" dirty="0">
              <a:solidFill>
                <a:srgbClr val="259CA9"/>
              </a:solidFill>
              <a:latin typeface="+mj-lt"/>
            </a:endParaRPr>
          </a:p>
        </p:txBody>
      </p:sp>
      <p:sp>
        <p:nvSpPr>
          <p:cNvPr id="3" name="Text Placeholder 2"/>
          <p:cNvSpPr>
            <a:spLocks noGrp="1"/>
          </p:cNvSpPr>
          <p:nvPr>
            <p:ph type="body" sz="quarter" idx="10"/>
          </p:nvPr>
        </p:nvSpPr>
        <p:spPr/>
        <p:txBody>
          <a:bodyPr/>
          <a:lstStyle/>
          <a:p>
            <a:pPr lvl="0">
              <a:lnSpc>
                <a:spcPct val="114000"/>
              </a:lnSpc>
              <a:spcBef>
                <a:spcPts val="480"/>
              </a:spcBef>
              <a:defRPr/>
            </a:pPr>
            <a:r>
              <a:rPr lang="en-US" dirty="0">
                <a:solidFill>
                  <a:schemeClr val="tx1"/>
                </a:solidFill>
                <a:latin typeface="+mn-lt"/>
                <a:ea typeface="ＭＳ Ｐゴシック"/>
                <a:cs typeface="Arial" pitchFamily="34" charset="0"/>
              </a:rPr>
              <a:t>People are fallible</a:t>
            </a:r>
          </a:p>
          <a:p>
            <a:pPr lvl="0">
              <a:lnSpc>
                <a:spcPct val="114000"/>
              </a:lnSpc>
              <a:spcBef>
                <a:spcPts val="480"/>
              </a:spcBef>
              <a:defRPr/>
            </a:pPr>
            <a:r>
              <a:rPr lang="en-US" dirty="0">
                <a:solidFill>
                  <a:schemeClr val="tx1"/>
                </a:solidFill>
                <a:latin typeface="+mn-lt"/>
                <a:ea typeface="ＭＳ Ｐゴシック"/>
                <a:cs typeface="Arial" pitchFamily="34" charset="0"/>
              </a:rPr>
              <a:t>Medicine is still treated as an art, not a science</a:t>
            </a:r>
          </a:p>
          <a:p>
            <a:pPr lvl="0">
              <a:lnSpc>
                <a:spcPct val="114000"/>
              </a:lnSpc>
              <a:spcBef>
                <a:spcPts val="480"/>
              </a:spcBef>
              <a:defRPr/>
            </a:pPr>
            <a:r>
              <a:rPr lang="en-US" dirty="0">
                <a:solidFill>
                  <a:schemeClr val="tx1"/>
                </a:solidFill>
                <a:latin typeface="+mn-lt"/>
                <a:ea typeface="ＭＳ Ｐゴシック"/>
                <a:cs typeface="Arial" pitchFamily="34" charset="0"/>
              </a:rPr>
              <a:t>Systems do not catch mistakes before they reach the </a:t>
            </a:r>
            <a:r>
              <a:rPr lang="en-US" dirty="0" smtClean="0">
                <a:solidFill>
                  <a:schemeClr val="tx1"/>
                </a:solidFill>
                <a:latin typeface="+mn-lt"/>
                <a:ea typeface="ＭＳ Ｐゴシック"/>
                <a:cs typeface="Arial" pitchFamily="34" charset="0"/>
              </a:rPr>
              <a:t>patient</a:t>
            </a:r>
          </a:p>
          <a:p>
            <a:pPr lvl="0">
              <a:lnSpc>
                <a:spcPct val="114000"/>
              </a:lnSpc>
              <a:spcBef>
                <a:spcPts val="480"/>
              </a:spcBef>
              <a:defRPr/>
            </a:pPr>
            <a:r>
              <a:rPr lang="en-US" dirty="0" smtClean="0">
                <a:solidFill>
                  <a:schemeClr val="tx1"/>
                </a:solidFill>
                <a:latin typeface="+mn-lt"/>
                <a:ea typeface="ＭＳ Ｐゴシック"/>
                <a:cs typeface="Arial" pitchFamily="34" charset="0"/>
              </a:rPr>
              <a:t>Defects in the system lead to errors</a:t>
            </a:r>
            <a:endParaRPr lang="en-US" dirty="0">
              <a:solidFill>
                <a:schemeClr val="tx1"/>
              </a:solidFill>
              <a:latin typeface="+mn-lt"/>
              <a:ea typeface="ＭＳ Ｐゴシック"/>
              <a:cs typeface="Arial" pitchFamily="34" charset="0"/>
            </a:endParaRPr>
          </a:p>
          <a:p>
            <a:pPr marL="0" indent="0">
              <a:buNone/>
            </a:pPr>
            <a:endParaRPr lang="en-US" dirty="0"/>
          </a:p>
        </p:txBody>
      </p:sp>
      <p:pic>
        <p:nvPicPr>
          <p:cNvPr id="6" name="Content Placeholder 5" descr="Clip art showing a sign indicating a wet floor is removed while the floor is still wet. As a result, a patient slips on the floor.  "/>
          <p:cNvPicPr>
            <a:picLocks noGrp="1" noChangeAspect="1"/>
          </p:cNvPicPr>
          <p:nvPr>
            <p:ph idx="4294967295"/>
          </p:nvPr>
        </p:nvPicPr>
        <p:blipFill>
          <a:blip r:embed="rId3" cstate="print"/>
          <a:stretch>
            <a:fillRect/>
          </a:stretch>
        </p:blipFill>
        <p:spPr>
          <a:xfrm>
            <a:off x="1219200" y="3124200"/>
            <a:ext cx="6502400" cy="4876800"/>
          </a:xfrm>
          <a:prstGeom prst="rect">
            <a:avLst/>
          </a:prstGeom>
        </p:spPr>
      </p:pic>
      <p:sp>
        <p:nvSpPr>
          <p:cNvPr id="5" name="Slide Number Placeholder 3"/>
          <p:cNvSpPr>
            <a:spLocks noGrp="1"/>
          </p:cNvSpPr>
          <p:nvPr>
            <p:ph type="sldNum" sz="quarter" idx="12"/>
          </p:nvPr>
        </p:nvSpPr>
        <p:spPr>
          <a:xfrm>
            <a:off x="8055429" y="6528816"/>
            <a:ext cx="1066800" cy="329184"/>
          </a:xfrm>
        </p:spPr>
        <p:txBody>
          <a:bodyPr/>
          <a:lstStyle/>
          <a:p>
            <a:fld id="{C9C0A0FB-A731-4636-ABD1-E3AF0049C66C}" type="slidenum">
              <a:rPr lang="en-US" smtClean="0"/>
              <a:pPr/>
              <a:t>12</a:t>
            </a:fld>
            <a:endParaRPr lang="en-US" dirty="0"/>
          </a:p>
        </p:txBody>
      </p:sp>
      <p:grpSp>
        <p:nvGrpSpPr>
          <p:cNvPr id="10" name="Group 9" descr="The CUSP logo with the words As seen in CUSP"/>
          <p:cNvGrpSpPr/>
          <p:nvPr/>
        </p:nvGrpSpPr>
        <p:grpSpPr>
          <a:xfrm>
            <a:off x="6629400" y="152400"/>
            <a:ext cx="2382520" cy="717151"/>
            <a:chOff x="5638800" y="-188067"/>
            <a:chExt cx="4734105" cy="2122698"/>
          </a:xfrm>
        </p:grpSpPr>
        <p:pic>
          <p:nvPicPr>
            <p:cNvPr id="11"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42969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8229600" cy="785155"/>
          </a:xfrm>
        </p:spPr>
        <p:txBody>
          <a:bodyPr/>
          <a:lstStyle/>
          <a:p>
            <a:pPr algn="ctr"/>
            <a:r>
              <a:rPr lang="en-US" dirty="0" smtClean="0">
                <a:solidFill>
                  <a:srgbClr val="259CA9"/>
                </a:solidFill>
                <a:latin typeface="+mj-lt"/>
              </a:rPr>
              <a:t>Principles of Safe Design</a:t>
            </a:r>
            <a:endParaRPr lang="en-US" dirty="0">
              <a:solidFill>
                <a:srgbClr val="259CA9"/>
              </a:solidFill>
              <a:latin typeface="+mj-lt"/>
            </a:endParaRPr>
          </a:p>
        </p:txBody>
      </p:sp>
      <p:grpSp>
        <p:nvGrpSpPr>
          <p:cNvPr id="4" name="Group 14" descr="Three large color buttons showing three principles of safe design: standardize, create independent checks, learn from defects."/>
          <p:cNvGrpSpPr>
            <a:grpSpLocks noGrp="1"/>
          </p:cNvGrpSpPr>
          <p:nvPr/>
        </p:nvGrpSpPr>
        <p:grpSpPr>
          <a:xfrm>
            <a:off x="685800" y="2362200"/>
            <a:ext cx="7848600" cy="2286000"/>
            <a:chOff x="990600" y="2057400"/>
            <a:chExt cx="5413248" cy="1889221"/>
          </a:xfrm>
          <a:solidFill>
            <a:schemeClr val="accent6">
              <a:lumMod val="75000"/>
            </a:schemeClr>
          </a:solidFill>
        </p:grpSpPr>
        <p:sp>
          <p:nvSpPr>
            <p:cNvPr id="5" name="Freeform 4"/>
            <p:cNvSpPr/>
            <p:nvPr/>
          </p:nvSpPr>
          <p:spPr>
            <a:xfrm>
              <a:off x="9906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grpFill/>
          </p:spPr>
          <p:style>
            <a:lnRef idx="0">
              <a:schemeClr val="accent3"/>
            </a:lnRef>
            <a:fillRef idx="3">
              <a:schemeClr val="accent3"/>
            </a:fillRef>
            <a:effectRef idx="3">
              <a:schemeClr val="accent3"/>
            </a:effectRef>
            <a:fontRef idx="minor">
              <a:schemeClr val="lt1"/>
            </a:fontRef>
          </p:style>
          <p:txBody>
            <a:bodyPr spcFirstLastPara="0" vert="horz" wrap="square" lIns="90767" tIns="90767" rIns="90767" bIns="90767" numCol="1" spcCol="1270" anchor="ctr" anchorCtr="0">
              <a:noAutofit/>
            </a:bodyPr>
            <a:lstStyle/>
            <a:p>
              <a:pPr lvl="0" algn="ctr" defTabSz="488950">
                <a:lnSpc>
                  <a:spcPct val="90000"/>
                </a:lnSpc>
                <a:spcBef>
                  <a:spcPct val="0"/>
                </a:spcBef>
                <a:spcAft>
                  <a:spcPct val="35000"/>
                </a:spcAft>
              </a:pPr>
              <a:r>
                <a:rPr lang="en-US" sz="2000" dirty="0" smtClean="0">
                  <a:latin typeface="+mj-lt"/>
                  <a:ea typeface="ＭＳ Ｐゴシック"/>
                  <a:cs typeface="Arial" pitchFamily="34" charset="0"/>
                </a:rPr>
                <a:t>Standardize</a:t>
              </a:r>
              <a:endParaRPr lang="en-US" sz="2000" kern="1200" dirty="0">
                <a:latin typeface="+mj-lt"/>
                <a:cs typeface="Arial"/>
              </a:endParaRPr>
            </a:p>
          </p:txBody>
        </p:sp>
        <p:sp>
          <p:nvSpPr>
            <p:cNvPr id="6" name="Freeform 5"/>
            <p:cNvSpPr/>
            <p:nvPr/>
          </p:nvSpPr>
          <p:spPr>
            <a:xfrm>
              <a:off x="28194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grpFill/>
          </p:spPr>
          <p:style>
            <a:lnRef idx="0">
              <a:schemeClr val="accent3"/>
            </a:lnRef>
            <a:fillRef idx="3">
              <a:schemeClr val="accent3"/>
            </a:fillRef>
            <a:effectRef idx="3">
              <a:schemeClr val="accent3"/>
            </a:effectRef>
            <a:fontRef idx="minor">
              <a:schemeClr val="lt1"/>
            </a:fontRef>
          </p:style>
          <p:txBody>
            <a:bodyPr spcFirstLastPara="0" vert="horz" wrap="square" lIns="90767" tIns="90767" rIns="90767" bIns="90767" numCol="1" spcCol="1270" anchor="ctr" anchorCtr="0">
              <a:noAutofit/>
            </a:bodyPr>
            <a:lstStyle/>
            <a:p>
              <a:pPr algn="ctr"/>
              <a:r>
                <a:rPr lang="en-US" sz="2000" dirty="0" smtClean="0">
                  <a:latin typeface="+mj-lt"/>
                  <a:ea typeface="ＭＳ Ｐゴシック"/>
                  <a:cs typeface="Arial" pitchFamily="34" charset="0"/>
                </a:rPr>
                <a:t>Create independent checks</a:t>
              </a:r>
            </a:p>
          </p:txBody>
        </p:sp>
        <p:sp>
          <p:nvSpPr>
            <p:cNvPr id="7" name="Freeform 6"/>
            <p:cNvSpPr/>
            <p:nvPr/>
          </p:nvSpPr>
          <p:spPr>
            <a:xfrm>
              <a:off x="46482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grpFill/>
          </p:spPr>
          <p:style>
            <a:lnRef idx="0">
              <a:schemeClr val="accent3"/>
            </a:lnRef>
            <a:fillRef idx="3">
              <a:schemeClr val="accent3"/>
            </a:fillRef>
            <a:effectRef idx="3">
              <a:schemeClr val="accent3"/>
            </a:effectRef>
            <a:fontRef idx="minor">
              <a:schemeClr val="lt1"/>
            </a:fontRef>
          </p:style>
          <p:txBody>
            <a:bodyPr spcFirstLastPara="0" vert="horz" wrap="square" lIns="90767" tIns="90767" rIns="90767" bIns="90767" numCol="1" spcCol="1270" anchor="ctr" anchorCtr="0">
              <a:noAutofit/>
            </a:bodyPr>
            <a:lstStyle/>
            <a:p>
              <a:pPr algn="ctr"/>
              <a:r>
                <a:rPr lang="en-US" sz="2000" dirty="0" smtClean="0">
                  <a:latin typeface="+mj-lt"/>
                  <a:ea typeface="ＭＳ Ｐゴシック"/>
                  <a:cs typeface="Arial" pitchFamily="34" charset="0"/>
                </a:rPr>
                <a:t>Learn from defects</a:t>
              </a:r>
            </a:p>
          </p:txBody>
        </p:sp>
      </p:grpSp>
      <p:sp>
        <p:nvSpPr>
          <p:cNvPr id="3" name="Slide Number Placeholder 2"/>
          <p:cNvSpPr>
            <a:spLocks noGrp="1"/>
          </p:cNvSpPr>
          <p:nvPr>
            <p:ph type="sldNum" sz="quarter" idx="12"/>
          </p:nvPr>
        </p:nvSpPr>
        <p:spPr/>
        <p:txBody>
          <a:bodyPr/>
          <a:lstStyle/>
          <a:p>
            <a:fld id="{C9C0A0FB-A731-4636-ABD1-E3AF0049C66C}" type="slidenum">
              <a:rPr lang="en-US" smtClean="0"/>
              <a:pPr/>
              <a:t>13</a:t>
            </a:fld>
            <a:endParaRPr lang="en-US" dirty="0"/>
          </a:p>
        </p:txBody>
      </p:sp>
      <p:grpSp>
        <p:nvGrpSpPr>
          <p:cNvPr id="11" name="Group 10" descr="The CUSP logo with the words As seen in CUSP"/>
          <p:cNvGrpSpPr/>
          <p:nvPr/>
        </p:nvGrpSpPr>
        <p:grpSpPr>
          <a:xfrm>
            <a:off x="6629400" y="152400"/>
            <a:ext cx="2382520" cy="717151"/>
            <a:chOff x="5638800" y="-188067"/>
            <a:chExt cx="4734105" cy="2122698"/>
          </a:xfrm>
        </p:grpSpPr>
        <p:pic>
          <p:nvPicPr>
            <p:cNvPr id="12"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532171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7467600" cy="785155"/>
          </a:xfrm>
        </p:spPr>
        <p:txBody>
          <a:bodyPr/>
          <a:lstStyle/>
          <a:p>
            <a:pPr algn="ctr"/>
            <a:r>
              <a:rPr lang="en-US" dirty="0" smtClean="0">
                <a:solidFill>
                  <a:srgbClr val="28ACBA"/>
                </a:solidFill>
                <a:latin typeface="+mj-lt"/>
              </a:rPr>
              <a:t>Standardize When You Can</a:t>
            </a:r>
            <a:endParaRPr lang="en-US" dirty="0">
              <a:solidFill>
                <a:srgbClr val="28ACBA"/>
              </a:solidFill>
              <a:latin typeface="+mj-lt"/>
            </a:endParaRPr>
          </a:p>
        </p:txBody>
      </p:sp>
      <p:sp>
        <p:nvSpPr>
          <p:cNvPr id="3" name="Text Placeholder 2"/>
          <p:cNvSpPr>
            <a:spLocks noGrp="1"/>
          </p:cNvSpPr>
          <p:nvPr>
            <p:ph type="body" sz="quarter" idx="10"/>
          </p:nvPr>
        </p:nvSpPr>
        <p:spPr/>
        <p:txBody>
          <a:bodyPr/>
          <a:lstStyle/>
          <a:p>
            <a:r>
              <a:rPr lang="en-US" dirty="0" smtClean="0">
                <a:solidFill>
                  <a:schemeClr val="tx1"/>
                </a:solidFill>
                <a:latin typeface="+mn-lt"/>
              </a:rPr>
              <a:t>Standardization alleviates duplication of labor and resources</a:t>
            </a:r>
          </a:p>
          <a:p>
            <a:r>
              <a:rPr lang="en-US" dirty="0" smtClean="0">
                <a:solidFill>
                  <a:schemeClr val="tx1"/>
                </a:solidFill>
                <a:latin typeface="+mn-lt"/>
              </a:rPr>
              <a:t>Examples include</a:t>
            </a:r>
            <a:r>
              <a:rPr lang="en-US" dirty="0" smtClean="0"/>
              <a:t>—</a:t>
            </a:r>
            <a:endParaRPr lang="en-US" dirty="0" smtClean="0">
              <a:solidFill>
                <a:schemeClr val="tx1"/>
              </a:solidFill>
              <a:latin typeface="+mn-lt"/>
            </a:endParaRPr>
          </a:p>
          <a:p>
            <a:pPr lvl="1"/>
            <a:r>
              <a:rPr lang="en-US" dirty="0" smtClean="0">
                <a:solidFill>
                  <a:schemeClr val="tx1"/>
                </a:solidFill>
                <a:latin typeface="+mn-lt"/>
              </a:rPr>
              <a:t>Checklists</a:t>
            </a:r>
          </a:p>
          <a:p>
            <a:pPr lvl="1"/>
            <a:r>
              <a:rPr lang="en-US" dirty="0" smtClean="0">
                <a:solidFill>
                  <a:schemeClr val="tx1"/>
                </a:solidFill>
                <a:latin typeface="+mn-lt"/>
              </a:rPr>
              <a:t>Standardized staff training</a:t>
            </a:r>
            <a:endParaRPr lang="en-US" dirty="0">
              <a:solidFill>
                <a:schemeClr val="tx1"/>
              </a:solidFill>
              <a:latin typeface="+mn-lt"/>
            </a:endParaRPr>
          </a:p>
        </p:txBody>
      </p:sp>
      <p:pic>
        <p:nvPicPr>
          <p:cNvPr id="8" name="Picture 7" descr="Clip art showing a team conferring at a table.&#10;"/>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89401" y="3276600"/>
            <a:ext cx="6502399" cy="4876800"/>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14</a:t>
            </a:fld>
            <a:endParaRPr lang="en-US" dirty="0"/>
          </a:p>
        </p:txBody>
      </p:sp>
      <p:grpSp>
        <p:nvGrpSpPr>
          <p:cNvPr id="10" name="Group 9" descr="The CUSP logo with the words As seen in CUSP"/>
          <p:cNvGrpSpPr/>
          <p:nvPr/>
        </p:nvGrpSpPr>
        <p:grpSpPr>
          <a:xfrm>
            <a:off x="6629400" y="152400"/>
            <a:ext cx="2382520" cy="717151"/>
            <a:chOff x="5638800" y="-188067"/>
            <a:chExt cx="4734105" cy="2122698"/>
          </a:xfrm>
        </p:grpSpPr>
        <p:pic>
          <p:nvPicPr>
            <p:cNvPr id="11"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568298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7315200" cy="785155"/>
          </a:xfrm>
        </p:spPr>
        <p:txBody>
          <a:bodyPr/>
          <a:lstStyle/>
          <a:p>
            <a:pPr algn="ctr"/>
            <a:r>
              <a:rPr lang="en-US" dirty="0" smtClean="0">
                <a:solidFill>
                  <a:srgbClr val="28ACBA"/>
                </a:solidFill>
                <a:latin typeface="+mj-lt"/>
              </a:rPr>
              <a:t>Create Independent Checks</a:t>
            </a:r>
            <a:endParaRPr lang="en-US" dirty="0">
              <a:solidFill>
                <a:srgbClr val="28ACBA"/>
              </a:solidFill>
              <a:latin typeface="+mj-lt"/>
            </a:endParaRPr>
          </a:p>
        </p:txBody>
      </p:sp>
      <p:sp>
        <p:nvSpPr>
          <p:cNvPr id="3" name="Text Placeholder 2"/>
          <p:cNvSpPr>
            <a:spLocks noGrp="1"/>
          </p:cNvSpPr>
          <p:nvPr>
            <p:ph type="body" sz="quarter" idx="10"/>
          </p:nvPr>
        </p:nvSpPr>
        <p:spPr/>
        <p:txBody>
          <a:bodyPr/>
          <a:lstStyle/>
          <a:p>
            <a:r>
              <a:rPr lang="en-US" dirty="0" smtClean="0">
                <a:solidFill>
                  <a:schemeClr val="tx1"/>
                </a:solidFill>
                <a:latin typeface="+mn-lt"/>
              </a:rPr>
              <a:t>Independent checks ensure high-quality patient care</a:t>
            </a:r>
          </a:p>
          <a:p>
            <a:r>
              <a:rPr lang="en-US" dirty="0" smtClean="0">
                <a:solidFill>
                  <a:schemeClr val="tx1"/>
                </a:solidFill>
                <a:latin typeface="+mn-lt"/>
              </a:rPr>
              <a:t>Examples include</a:t>
            </a:r>
            <a:r>
              <a:rPr lang="en-US" dirty="0" smtClean="0"/>
              <a:t>—</a:t>
            </a:r>
            <a:endParaRPr lang="en-US" dirty="0" smtClean="0">
              <a:solidFill>
                <a:schemeClr val="tx1"/>
              </a:solidFill>
              <a:latin typeface="+mn-lt"/>
            </a:endParaRPr>
          </a:p>
          <a:p>
            <a:pPr lvl="1">
              <a:buFont typeface="Calibri" panose="020F0502020204030204" pitchFamily="34" charset="0"/>
              <a:buChar char="–"/>
            </a:pPr>
            <a:r>
              <a:rPr lang="en-US" dirty="0" smtClean="0">
                <a:solidFill>
                  <a:schemeClr val="tx1"/>
                </a:solidFill>
                <a:latin typeface="+mn-lt"/>
              </a:rPr>
              <a:t>Protocols, or set of rules to explain a procedure</a:t>
            </a:r>
          </a:p>
          <a:p>
            <a:pPr lvl="1">
              <a:buFont typeface="Calibri" panose="020F0502020204030204" pitchFamily="34" charset="0"/>
              <a:buChar char="–"/>
            </a:pPr>
            <a:r>
              <a:rPr lang="en-US" dirty="0" smtClean="0">
                <a:solidFill>
                  <a:schemeClr val="tx1"/>
                </a:solidFill>
                <a:latin typeface="+mn-lt"/>
              </a:rPr>
              <a:t>Automated reminders in electronic records </a:t>
            </a:r>
          </a:p>
          <a:p>
            <a:pPr lvl="1">
              <a:buFont typeface="Calibri" panose="020F0502020204030204" pitchFamily="34" charset="0"/>
              <a:buChar char="–"/>
            </a:pPr>
            <a:r>
              <a:rPr lang="en-US" dirty="0" smtClean="0">
                <a:solidFill>
                  <a:schemeClr val="tx1"/>
                </a:solidFill>
                <a:latin typeface="+mn-lt"/>
              </a:rPr>
              <a:t>Use of checklists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15</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664895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Learn From Defects</a:t>
            </a:r>
            <a:endParaRPr lang="en-US" dirty="0">
              <a:solidFill>
                <a:srgbClr val="28ACBA"/>
              </a:solidFill>
              <a:latin typeface="+mj-lt"/>
            </a:endParaRPr>
          </a:p>
        </p:txBody>
      </p:sp>
      <p:sp>
        <p:nvSpPr>
          <p:cNvPr id="3" name="Text Placeholder 2"/>
          <p:cNvSpPr>
            <a:spLocks noGrp="1"/>
          </p:cNvSpPr>
          <p:nvPr>
            <p:ph type="body" sz="quarter" idx="10"/>
          </p:nvPr>
        </p:nvSpPr>
        <p:spPr>
          <a:xfrm>
            <a:off x="914400" y="1981200"/>
            <a:ext cx="7713662" cy="3748088"/>
          </a:xfrm>
        </p:spPr>
        <p:txBody>
          <a:bodyPr/>
          <a:lstStyle/>
          <a:p>
            <a:r>
              <a:rPr lang="en-US" dirty="0" smtClean="0">
                <a:solidFill>
                  <a:schemeClr val="tx1"/>
                </a:solidFill>
                <a:latin typeface="+mn-lt"/>
              </a:rPr>
              <a:t>Identification of defects or system errors </a:t>
            </a:r>
          </a:p>
          <a:p>
            <a:r>
              <a:rPr lang="en-US" dirty="0" smtClean="0">
                <a:solidFill>
                  <a:schemeClr val="tx1"/>
                </a:solidFill>
                <a:latin typeface="+mn-lt"/>
              </a:rPr>
              <a:t>Multidisciplinary discussion of causes or contributing factors</a:t>
            </a:r>
          </a:p>
          <a:p>
            <a:r>
              <a:rPr lang="en-US" dirty="0" smtClean="0">
                <a:solidFill>
                  <a:schemeClr val="tx1"/>
                </a:solidFill>
                <a:latin typeface="+mn-lt"/>
              </a:rPr>
              <a:t>Sharing of findings to mitigate future occurrence of error </a:t>
            </a:r>
          </a:p>
          <a:p>
            <a:r>
              <a:rPr lang="en-US" dirty="0" smtClean="0">
                <a:solidFill>
                  <a:schemeClr val="tx1"/>
                </a:solidFill>
                <a:latin typeface="+mn-lt"/>
              </a:rPr>
              <a:t>Ask your team four questions:</a:t>
            </a:r>
          </a:p>
          <a:p>
            <a:pPr lvl="1">
              <a:buFont typeface="Calibri" panose="020F0502020204030204" pitchFamily="34" charset="0"/>
              <a:buChar char="–"/>
            </a:pPr>
            <a:r>
              <a:rPr lang="en-US" dirty="0" smtClean="0">
                <a:solidFill>
                  <a:schemeClr val="tx1"/>
                </a:solidFill>
                <a:latin typeface="+mn-lt"/>
              </a:rPr>
              <a:t>What happened?</a:t>
            </a:r>
          </a:p>
          <a:p>
            <a:pPr lvl="1">
              <a:buFont typeface="Calibri" panose="020F0502020204030204" pitchFamily="34" charset="0"/>
              <a:buChar char="–"/>
            </a:pPr>
            <a:r>
              <a:rPr lang="en-US" dirty="0" smtClean="0">
                <a:solidFill>
                  <a:schemeClr val="tx1"/>
                </a:solidFill>
                <a:latin typeface="+mn-lt"/>
              </a:rPr>
              <a:t>Why did it happen?</a:t>
            </a:r>
          </a:p>
          <a:p>
            <a:pPr lvl="1">
              <a:buFont typeface="Calibri" panose="020F0502020204030204" pitchFamily="34" charset="0"/>
              <a:buChar char="–"/>
            </a:pPr>
            <a:r>
              <a:rPr lang="en-US" dirty="0" smtClean="0">
                <a:solidFill>
                  <a:schemeClr val="tx1"/>
                </a:solidFill>
                <a:latin typeface="+mn-lt"/>
              </a:rPr>
              <a:t>What will we do to reduce the risk of recurrence?</a:t>
            </a:r>
          </a:p>
          <a:p>
            <a:pPr lvl="1">
              <a:buFont typeface="Calibri" panose="020F0502020204030204" pitchFamily="34" charset="0"/>
              <a:buChar char="–"/>
            </a:pPr>
            <a:r>
              <a:rPr lang="en-US" dirty="0" smtClean="0">
                <a:solidFill>
                  <a:schemeClr val="tx1"/>
                </a:solidFill>
                <a:latin typeface="+mn-lt"/>
              </a:rPr>
              <a:t>How will we know we reduced </a:t>
            </a:r>
            <a:r>
              <a:rPr lang="en-US" dirty="0">
                <a:solidFill>
                  <a:schemeClr val="tx1"/>
                </a:solidFill>
                <a:latin typeface="+mn-lt"/>
              </a:rPr>
              <a:t>the </a:t>
            </a:r>
            <a:r>
              <a:rPr lang="en-US" dirty="0" smtClean="0">
                <a:solidFill>
                  <a:schemeClr val="tx1"/>
                </a:solidFill>
                <a:latin typeface="+mn-lt"/>
              </a:rPr>
              <a:t>recurrence risk?</a:t>
            </a:r>
          </a:p>
        </p:txBody>
      </p:sp>
      <p:sp>
        <p:nvSpPr>
          <p:cNvPr id="4" name="Slide Number Placeholder 3"/>
          <p:cNvSpPr>
            <a:spLocks noGrp="1"/>
          </p:cNvSpPr>
          <p:nvPr>
            <p:ph type="sldNum" sz="quarter" idx="12"/>
          </p:nvPr>
        </p:nvSpPr>
        <p:spPr/>
        <p:txBody>
          <a:bodyPr/>
          <a:lstStyle/>
          <a:p>
            <a:fld id="{C9C0A0FB-A731-4636-ABD1-E3AF0049C66C}" type="slidenum">
              <a:rPr lang="en-US" smtClean="0"/>
              <a:pPr/>
              <a:t>16</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59091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7620000" cy="990600"/>
          </a:xfrm>
        </p:spPr>
        <p:txBody>
          <a:bodyPr>
            <a:noAutofit/>
          </a:bodyPr>
          <a:lstStyle/>
          <a:p>
            <a:pPr algn="ctr"/>
            <a:r>
              <a:rPr lang="en-US" dirty="0" smtClean="0">
                <a:solidFill>
                  <a:srgbClr val="28ACBA"/>
                </a:solidFill>
                <a:latin typeface="+mj-lt"/>
              </a:rPr>
              <a:t>Principles of Safe Design Apply to </a:t>
            </a:r>
            <a:br>
              <a:rPr lang="en-US" dirty="0" smtClean="0">
                <a:solidFill>
                  <a:srgbClr val="28ACBA"/>
                </a:solidFill>
                <a:latin typeface="+mj-lt"/>
              </a:rPr>
            </a:br>
            <a:r>
              <a:rPr lang="en-US" dirty="0" smtClean="0">
                <a:solidFill>
                  <a:srgbClr val="28ACBA"/>
                </a:solidFill>
                <a:latin typeface="+mj-lt"/>
              </a:rPr>
              <a:t>Technical/Clinical Work and Teamwork</a:t>
            </a:r>
            <a:endParaRPr lang="en-US" dirty="0">
              <a:solidFill>
                <a:srgbClr val="28ACBA"/>
              </a:solidFill>
              <a:latin typeface="+mj-lt"/>
            </a:endParaRPr>
          </a:p>
        </p:txBody>
      </p:sp>
      <p:sp>
        <p:nvSpPr>
          <p:cNvPr id="3" name="Text Placeholder 2"/>
          <p:cNvSpPr>
            <a:spLocks noGrp="1"/>
          </p:cNvSpPr>
          <p:nvPr>
            <p:ph type="body" sz="quarter" idx="10"/>
          </p:nvPr>
        </p:nvSpPr>
        <p:spPr>
          <a:xfrm>
            <a:off x="914400" y="2514600"/>
            <a:ext cx="7713662" cy="3748088"/>
          </a:xfrm>
        </p:spPr>
        <p:txBody>
          <a:bodyPr/>
          <a:lstStyle/>
          <a:p>
            <a:r>
              <a:rPr lang="en-US" dirty="0" smtClean="0">
                <a:solidFill>
                  <a:schemeClr val="tx1"/>
                </a:solidFill>
                <a:latin typeface="+mn-lt"/>
              </a:rPr>
              <a:t>Standardize when you can </a:t>
            </a:r>
          </a:p>
          <a:p>
            <a:pPr lvl="1"/>
            <a:r>
              <a:rPr lang="en-US" dirty="0" smtClean="0">
                <a:solidFill>
                  <a:schemeClr val="tx1"/>
                </a:solidFill>
                <a:latin typeface="+mn-lt"/>
              </a:rPr>
              <a:t>To eliminate unnecessary or repetitive steps and simplify processes for complying with evidence or protocols</a:t>
            </a:r>
          </a:p>
          <a:p>
            <a:r>
              <a:rPr lang="en-US" dirty="0" smtClean="0">
                <a:solidFill>
                  <a:schemeClr val="tx1"/>
                </a:solidFill>
                <a:latin typeface="+mn-lt"/>
              </a:rPr>
              <a:t>Create independent checks</a:t>
            </a:r>
          </a:p>
          <a:p>
            <a:pPr lvl="1"/>
            <a:r>
              <a:rPr lang="en-US" dirty="0" smtClean="0">
                <a:solidFill>
                  <a:schemeClr val="tx1"/>
                </a:solidFill>
                <a:latin typeface="+mn-lt"/>
              </a:rPr>
              <a:t>This ranges from increasing regulation to streamlining workflow processes. These independent checks can prevent unnecessary procedures and medication errors that result in patient harm.</a:t>
            </a:r>
            <a:endParaRPr lang="en-US" dirty="0">
              <a:solidFill>
                <a:schemeClr val="tx1"/>
              </a:solidFill>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17</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4092626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918" y="1447800"/>
            <a:ext cx="6742682" cy="785155"/>
          </a:xfrm>
        </p:spPr>
        <p:txBody>
          <a:bodyPr>
            <a:normAutofit fontScale="90000"/>
          </a:bodyPr>
          <a:lstStyle/>
          <a:p>
            <a:pPr algn="ctr"/>
            <a:r>
              <a:rPr lang="en-US" sz="3000" dirty="0" smtClean="0">
                <a:latin typeface="+mj-lt"/>
              </a:rPr>
              <a:t>         </a:t>
            </a:r>
            <a:r>
              <a:rPr lang="en-US" sz="3000" dirty="0" smtClean="0">
                <a:solidFill>
                  <a:srgbClr val="28ACBA"/>
                </a:solidFill>
                <a:latin typeface="+mj-lt"/>
              </a:rPr>
              <a:t>Teams Make Wise Decisions as a </a:t>
            </a:r>
            <a:br>
              <a:rPr lang="en-US" sz="3000" dirty="0" smtClean="0">
                <a:solidFill>
                  <a:srgbClr val="28ACBA"/>
                </a:solidFill>
                <a:latin typeface="+mj-lt"/>
              </a:rPr>
            </a:br>
            <a:r>
              <a:rPr lang="en-US" sz="3000" dirty="0" smtClean="0">
                <a:solidFill>
                  <a:srgbClr val="28ACBA"/>
                </a:solidFill>
                <a:latin typeface="+mj-lt"/>
              </a:rPr>
              <a:t>Result of Diverse and Independent Input</a:t>
            </a:r>
            <a:endParaRPr lang="en-US" sz="3000" dirty="0">
              <a:solidFill>
                <a:srgbClr val="28ACBA"/>
              </a:solidFill>
              <a:latin typeface="+mj-lt"/>
            </a:endParaRPr>
          </a:p>
        </p:txBody>
      </p:sp>
      <p:sp>
        <p:nvSpPr>
          <p:cNvPr id="3" name="Content Placeholder 2"/>
          <p:cNvSpPr>
            <a:spLocks noGrp="1"/>
          </p:cNvSpPr>
          <p:nvPr>
            <p:ph type="body" sz="quarter" idx="10"/>
          </p:nvPr>
        </p:nvSpPr>
        <p:spPr>
          <a:xfrm>
            <a:off x="533400" y="2514600"/>
            <a:ext cx="8108950" cy="3626644"/>
          </a:xfrm>
        </p:spPr>
        <p:txBody>
          <a:bodyPr/>
          <a:lstStyle/>
          <a:p>
            <a:r>
              <a:rPr lang="en-US" dirty="0" smtClean="0">
                <a:solidFill>
                  <a:schemeClr val="tx1"/>
                </a:solidFill>
                <a:latin typeface="+mn-lt"/>
              </a:rPr>
              <a:t>Appreciate the wisdom of crowds</a:t>
            </a:r>
          </a:p>
          <a:p>
            <a:r>
              <a:rPr lang="en-US" dirty="0" smtClean="0">
                <a:solidFill>
                  <a:schemeClr val="tx1"/>
                </a:solidFill>
                <a:latin typeface="+mn-lt"/>
              </a:rPr>
              <a:t>Emphasize that health care is a team effort</a:t>
            </a:r>
          </a:p>
          <a:p>
            <a:r>
              <a:rPr lang="en-US" dirty="0" smtClean="0">
                <a:solidFill>
                  <a:schemeClr val="tx1"/>
                </a:solidFill>
                <a:latin typeface="+mn-lt"/>
              </a:rPr>
              <a:t>Develop an environment where frontline providers can voice concerns, and are acknowledged when they express concerns</a:t>
            </a:r>
          </a:p>
          <a:p>
            <a:r>
              <a:rPr lang="en-US" dirty="0" smtClean="0">
                <a:solidFill>
                  <a:schemeClr val="tx1"/>
                </a:solidFill>
                <a:latin typeface="+mn-lt"/>
              </a:rPr>
              <a:t>Gather as many viewpoints as possible</a:t>
            </a:r>
          </a:p>
        </p:txBody>
      </p:sp>
      <p:pic>
        <p:nvPicPr>
          <p:cNvPr id="5" name="Picture 4" descr="Clip art showing team members conferring in a group."/>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33800" y="4468586"/>
            <a:ext cx="1721978" cy="3008108"/>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18</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726457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428" y="1295400"/>
            <a:ext cx="7100944" cy="785155"/>
          </a:xfrm>
        </p:spPr>
        <p:txBody>
          <a:bodyPr>
            <a:normAutofit/>
          </a:bodyPr>
          <a:lstStyle/>
          <a:p>
            <a:pPr algn="ctr"/>
            <a:r>
              <a:rPr lang="en-US" dirty="0" smtClean="0"/>
              <a:t>  </a:t>
            </a:r>
            <a:r>
              <a:rPr lang="en-US" dirty="0" smtClean="0">
                <a:solidFill>
                  <a:srgbClr val="259CA9"/>
                </a:solidFill>
              </a:rPr>
              <a:t>Keys to the Science of Safety</a:t>
            </a:r>
            <a:endParaRPr lang="en-US" dirty="0">
              <a:solidFill>
                <a:srgbClr val="259CA9"/>
              </a:solidFill>
            </a:endParaRPr>
          </a:p>
        </p:txBody>
      </p:sp>
      <p:sp>
        <p:nvSpPr>
          <p:cNvPr id="3" name="Content Placeholder 2"/>
          <p:cNvSpPr>
            <a:spLocks noGrp="1"/>
          </p:cNvSpPr>
          <p:nvPr>
            <p:ph type="body" sz="quarter" idx="10"/>
          </p:nvPr>
        </p:nvSpPr>
        <p:spPr>
          <a:xfrm>
            <a:off x="914400" y="2057400"/>
            <a:ext cx="7713662" cy="3748088"/>
          </a:xfrm>
        </p:spPr>
        <p:txBody>
          <a:bodyPr/>
          <a:lstStyle/>
          <a:p>
            <a:r>
              <a:rPr lang="en-US" dirty="0" smtClean="0">
                <a:solidFill>
                  <a:schemeClr val="tx1"/>
                </a:solidFill>
                <a:latin typeface="+mn-lt"/>
                <a:cs typeface="Arial" pitchFamily="34" charset="0"/>
              </a:rPr>
              <a:t>Every system is designed to achieve the results it produces</a:t>
            </a:r>
          </a:p>
          <a:p>
            <a:r>
              <a:rPr lang="en-US" dirty="0" smtClean="0">
                <a:solidFill>
                  <a:schemeClr val="tx1"/>
                </a:solidFill>
                <a:latin typeface="+mn-lt"/>
                <a:cs typeface="Arial" pitchFamily="34" charset="0"/>
              </a:rPr>
              <a:t>The principles of safe design are standardize when you can, create independent checks, and learn from defects</a:t>
            </a:r>
          </a:p>
          <a:p>
            <a:r>
              <a:rPr lang="en-US" dirty="0" smtClean="0">
                <a:solidFill>
                  <a:schemeClr val="tx1"/>
                </a:solidFill>
                <a:latin typeface="+mn-lt"/>
                <a:cs typeface="Arial" pitchFamily="34" charset="0"/>
              </a:rPr>
              <a:t>The principles of safe design apply to technical/clinical work and teamwork</a:t>
            </a:r>
          </a:p>
          <a:p>
            <a:r>
              <a:rPr lang="en-US" dirty="0" smtClean="0">
                <a:solidFill>
                  <a:schemeClr val="tx1"/>
                </a:solidFill>
                <a:latin typeface="+mn-lt"/>
                <a:ea typeface="ＭＳ Ｐゴシック"/>
                <a:cs typeface="Arial" pitchFamily="34" charset="0"/>
              </a:rPr>
              <a:t>Teams make wise decisions when there is diverse and independent input</a:t>
            </a:r>
          </a:p>
        </p:txBody>
      </p:sp>
      <p:sp>
        <p:nvSpPr>
          <p:cNvPr id="4" name="Slide Number Placeholder 3"/>
          <p:cNvSpPr>
            <a:spLocks noGrp="1"/>
          </p:cNvSpPr>
          <p:nvPr>
            <p:ph type="sldNum" sz="quarter" idx="12"/>
          </p:nvPr>
        </p:nvSpPr>
        <p:spPr/>
        <p:txBody>
          <a:bodyPr/>
          <a:lstStyle/>
          <a:p>
            <a:fld id="{C9C0A0FB-A731-4636-ABD1-E3AF0049C66C}" type="slidenum">
              <a:rPr lang="en-US" smtClean="0"/>
              <a:pPr/>
              <a:t>19</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744710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n-lt"/>
              </a:rPr>
              <a:t>Objectives</a:t>
            </a:r>
            <a:endParaRPr lang="en-US" dirty="0">
              <a:solidFill>
                <a:srgbClr val="28ACBA"/>
              </a:solidFill>
              <a:latin typeface="+mn-lt"/>
            </a:endParaRPr>
          </a:p>
        </p:txBody>
      </p:sp>
      <p:sp>
        <p:nvSpPr>
          <p:cNvPr id="3" name="Content Placeholder 2"/>
          <p:cNvSpPr>
            <a:spLocks noGrp="1"/>
          </p:cNvSpPr>
          <p:nvPr>
            <p:ph type="body" sz="quarter" idx="10"/>
          </p:nvPr>
        </p:nvSpPr>
        <p:spPr>
          <a:xfrm>
            <a:off x="914400" y="2057400"/>
            <a:ext cx="7713662" cy="3748088"/>
          </a:xfrm>
        </p:spPr>
        <p:txBody>
          <a:bodyPr/>
          <a:lstStyle/>
          <a:p>
            <a:r>
              <a:rPr lang="en-US" dirty="0" smtClean="0">
                <a:solidFill>
                  <a:schemeClr val="tx1"/>
                </a:solidFill>
                <a:latin typeface="+mn-lt"/>
              </a:rPr>
              <a:t>Discuss the elements of a comprehensive, unit-based approach to safety (CUSP) and its </a:t>
            </a:r>
            <a:r>
              <a:rPr lang="en-US" dirty="0">
                <a:solidFill>
                  <a:schemeClr val="tx1"/>
                </a:solidFill>
                <a:latin typeface="+mn-lt"/>
              </a:rPr>
              <a:t>impact on improving patient </a:t>
            </a:r>
            <a:r>
              <a:rPr lang="en-US" dirty="0" smtClean="0">
                <a:solidFill>
                  <a:schemeClr val="tx1"/>
                </a:solidFill>
                <a:latin typeface="+mn-lt"/>
              </a:rPr>
              <a:t>care</a:t>
            </a:r>
          </a:p>
          <a:p>
            <a:r>
              <a:rPr lang="en-US" dirty="0" smtClean="0">
                <a:solidFill>
                  <a:schemeClr val="tx1"/>
                </a:solidFill>
                <a:latin typeface="+mn-lt"/>
              </a:rPr>
              <a:t>Review team assembly and its impact on patient care</a:t>
            </a:r>
          </a:p>
          <a:p>
            <a:r>
              <a:rPr lang="en-US" dirty="0" smtClean="0">
                <a:solidFill>
                  <a:schemeClr val="tx1"/>
                </a:solidFill>
                <a:latin typeface="+mn-lt"/>
              </a:rPr>
              <a:t>Name leadership engagement techniques</a:t>
            </a:r>
          </a:p>
          <a:p>
            <a:r>
              <a:rPr lang="en-US" dirty="0" smtClean="0">
                <a:solidFill>
                  <a:schemeClr val="tx1"/>
                </a:solidFill>
                <a:latin typeface="+mn-lt"/>
              </a:rPr>
              <a:t>Review communication techniques that support patient-centered care </a:t>
            </a:r>
          </a:p>
          <a:p>
            <a:r>
              <a:rPr lang="en-US" dirty="0" smtClean="0">
                <a:solidFill>
                  <a:schemeClr val="tx1"/>
                </a:solidFill>
                <a:latin typeface="+mn-lt"/>
              </a:rPr>
              <a:t>Assemble a team to lead culture of safety improvement efforts</a:t>
            </a:r>
          </a:p>
          <a:p>
            <a:r>
              <a:rPr lang="en-US" dirty="0" smtClean="0">
                <a:solidFill>
                  <a:schemeClr val="tx1"/>
                </a:solidFill>
                <a:latin typeface="+mn-lt"/>
              </a:rPr>
              <a:t>Conduct a learning from defects exercise</a:t>
            </a:r>
            <a:endParaRPr lang="en-US" dirty="0">
              <a:solidFill>
                <a:schemeClr val="tx1"/>
              </a:solidFill>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Assembling the Team</a:t>
            </a:r>
            <a:endParaRPr lang="en-US" dirty="0">
              <a:solidFill>
                <a:srgbClr val="28ACBA"/>
              </a:solidFill>
              <a:latin typeface="+mj-lt"/>
            </a:endParaRPr>
          </a:p>
        </p:txBody>
      </p:sp>
      <p:sp>
        <p:nvSpPr>
          <p:cNvPr id="3" name="Content Placeholder 2"/>
          <p:cNvSpPr>
            <a:spLocks noGrp="1"/>
          </p:cNvSpPr>
          <p:nvPr>
            <p:ph type="body" sz="quarter" idx="10"/>
          </p:nvPr>
        </p:nvSpPr>
        <p:spPr/>
        <p:txBody>
          <a:bodyPr/>
          <a:lstStyle/>
          <a:p>
            <a:pPr lvl="0"/>
            <a:r>
              <a:rPr lang="en-US" dirty="0" smtClean="0">
                <a:solidFill>
                  <a:schemeClr val="tx1"/>
                </a:solidFill>
                <a:latin typeface="+mn-lt"/>
              </a:rPr>
              <a:t>Understand the importance of your improvement team</a:t>
            </a:r>
          </a:p>
          <a:p>
            <a:pPr lvl="0"/>
            <a:r>
              <a:rPr lang="en-US" dirty="0" smtClean="0">
                <a:solidFill>
                  <a:schemeClr val="tx1"/>
                </a:solidFill>
                <a:latin typeface="+mn-lt"/>
              </a:rPr>
              <a:t>Develop a strategy to build a successful team</a:t>
            </a:r>
          </a:p>
          <a:p>
            <a:pPr lvl="0"/>
            <a:r>
              <a:rPr lang="en-US" dirty="0" smtClean="0">
                <a:solidFill>
                  <a:schemeClr val="tx1"/>
                </a:solidFill>
                <a:latin typeface="+mn-lt"/>
              </a:rPr>
              <a:t>Identify characteristics of effective teams and barriers to team performance </a:t>
            </a:r>
          </a:p>
          <a:p>
            <a:pPr lvl="0"/>
            <a:r>
              <a:rPr lang="en-US" dirty="0" smtClean="0">
                <a:solidFill>
                  <a:schemeClr val="tx1"/>
                </a:solidFill>
                <a:latin typeface="+mn-lt"/>
              </a:rPr>
              <a:t>Define roles and responsibilities of team members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20</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solidFill>
                  <a:srgbClr val="28ACBA"/>
                </a:solidFill>
                <a:latin typeface="+mj-lt"/>
              </a:rPr>
              <a:t>Overview of the Unit- or Facility-Based Team</a:t>
            </a:r>
            <a:endParaRPr lang="en-US" dirty="0">
              <a:solidFill>
                <a:srgbClr val="28ACBA"/>
              </a:solidFill>
              <a:latin typeface="+mj-lt"/>
            </a:endParaRPr>
          </a:p>
        </p:txBody>
      </p:sp>
      <p:sp>
        <p:nvSpPr>
          <p:cNvPr id="3" name="Content Placeholder 2"/>
          <p:cNvSpPr>
            <a:spLocks noGrp="1"/>
          </p:cNvSpPr>
          <p:nvPr>
            <p:ph type="body" sz="quarter" idx="10"/>
          </p:nvPr>
        </p:nvSpPr>
        <p:spPr>
          <a:xfrm>
            <a:off x="914400" y="2438400"/>
            <a:ext cx="7713662" cy="3748088"/>
          </a:xfrm>
        </p:spPr>
        <p:txBody>
          <a:bodyPr/>
          <a:lstStyle/>
          <a:p>
            <a:pPr>
              <a:buSzPct val="100000"/>
            </a:pPr>
            <a:r>
              <a:rPr lang="en-US" dirty="0" smtClean="0">
                <a:solidFill>
                  <a:schemeClr val="tx1"/>
                </a:solidFill>
                <a:latin typeface="+mn-lt"/>
              </a:rPr>
              <a:t>Understands that patient safety culture is local</a:t>
            </a:r>
          </a:p>
          <a:p>
            <a:pPr>
              <a:buSzPct val="100000"/>
            </a:pPr>
            <a:r>
              <a:rPr lang="en-US" dirty="0" smtClean="0">
                <a:solidFill>
                  <a:schemeClr val="tx1"/>
                </a:solidFill>
                <a:latin typeface="+mn-lt"/>
              </a:rPr>
              <a:t>Composed of engaged frontline providers who take ownership of patient safety</a:t>
            </a:r>
          </a:p>
          <a:p>
            <a:pPr>
              <a:buSzPct val="100000"/>
            </a:pPr>
            <a:r>
              <a:rPr lang="en-US" dirty="0" smtClean="0">
                <a:solidFill>
                  <a:schemeClr val="tx1"/>
                </a:solidFill>
                <a:latin typeface="+mn-lt"/>
              </a:rPr>
              <a:t>Includes staff members who have different levels of experience</a:t>
            </a:r>
          </a:p>
          <a:p>
            <a:pPr>
              <a:buSzPct val="100000"/>
            </a:pPr>
            <a:r>
              <a:rPr lang="en-US" dirty="0" smtClean="0">
                <a:solidFill>
                  <a:schemeClr val="tx1"/>
                </a:solidFill>
                <a:latin typeface="+mn-lt"/>
              </a:rPr>
              <a:t>Tailored to include members based on clinical intervention</a:t>
            </a:r>
          </a:p>
          <a:p>
            <a:pPr>
              <a:buSzPct val="100000"/>
            </a:pPr>
            <a:r>
              <a:rPr lang="en-US" dirty="0" smtClean="0">
                <a:solidFill>
                  <a:schemeClr val="tx1"/>
                </a:solidFill>
                <a:latin typeface="+mn-lt"/>
              </a:rPr>
              <a:t>Meets regularly (weekly or at least monthly)</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21</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Team Members</a:t>
            </a:r>
            <a:endParaRPr lang="en-US" dirty="0">
              <a:solidFill>
                <a:srgbClr val="28ACBA"/>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Nurses</a:t>
            </a:r>
          </a:p>
          <a:p>
            <a:r>
              <a:rPr lang="en-US" dirty="0" smtClean="0">
                <a:solidFill>
                  <a:schemeClr val="tx1"/>
                </a:solidFill>
                <a:latin typeface="+mn-lt"/>
              </a:rPr>
              <a:t>Dialysis technicians</a:t>
            </a:r>
          </a:p>
          <a:p>
            <a:r>
              <a:rPr lang="en-US" dirty="0" smtClean="0">
                <a:solidFill>
                  <a:schemeClr val="tx1"/>
                </a:solidFill>
                <a:latin typeface="+mn-lt"/>
              </a:rPr>
              <a:t>Nurse managers</a:t>
            </a:r>
          </a:p>
          <a:p>
            <a:r>
              <a:rPr lang="en-US" dirty="0" smtClean="0">
                <a:solidFill>
                  <a:schemeClr val="tx1"/>
                </a:solidFill>
                <a:latin typeface="+mn-lt"/>
              </a:rPr>
              <a:t>Physicians</a:t>
            </a:r>
          </a:p>
          <a:p>
            <a:r>
              <a:rPr lang="en-US" dirty="0" smtClean="0">
                <a:solidFill>
                  <a:schemeClr val="tx1"/>
                </a:solidFill>
                <a:latin typeface="+mn-lt"/>
              </a:rPr>
              <a:t>Administrators</a:t>
            </a:r>
          </a:p>
          <a:p>
            <a:r>
              <a:rPr lang="en-US" dirty="0" smtClean="0">
                <a:solidFill>
                  <a:schemeClr val="tx1"/>
                </a:solidFill>
                <a:latin typeface="+mn-lt"/>
              </a:rPr>
              <a:t>Facility leadership</a:t>
            </a:r>
            <a:endParaRPr lang="en-US" dirty="0">
              <a:solidFill>
                <a:schemeClr val="tx1"/>
              </a:solidFill>
              <a:latin typeface="+mn-lt"/>
            </a:endParaRPr>
          </a:p>
          <a:p>
            <a:r>
              <a:rPr lang="en-US" dirty="0" smtClean="0">
                <a:solidFill>
                  <a:schemeClr val="tx1"/>
                </a:solidFill>
                <a:latin typeface="+mn-lt"/>
              </a:rPr>
              <a:t>Patients </a:t>
            </a:r>
            <a:r>
              <a:rPr lang="en-US" dirty="0">
                <a:solidFill>
                  <a:schemeClr val="tx1"/>
                </a:solidFill>
                <a:latin typeface="+mn-lt"/>
              </a:rPr>
              <a:t>and their </a:t>
            </a:r>
            <a:r>
              <a:rPr lang="en-US" dirty="0" smtClean="0">
                <a:solidFill>
                  <a:schemeClr val="tx1"/>
                </a:solidFill>
                <a:latin typeface="+mn-lt"/>
              </a:rPr>
              <a:t>families</a:t>
            </a:r>
            <a:endParaRPr lang="en-US" dirty="0">
              <a:solidFill>
                <a:schemeClr val="tx1"/>
              </a:solidFill>
              <a:latin typeface="+mn-lt"/>
            </a:endParaRPr>
          </a:p>
          <a:p>
            <a:r>
              <a:rPr lang="en-US" dirty="0" smtClean="0">
                <a:solidFill>
                  <a:schemeClr val="tx1"/>
                </a:solidFill>
                <a:latin typeface="+mn-lt"/>
              </a:rPr>
              <a:t>Cleaning </a:t>
            </a:r>
            <a:r>
              <a:rPr lang="en-US" dirty="0">
                <a:solidFill>
                  <a:schemeClr val="tx1"/>
                </a:solidFill>
                <a:latin typeface="+mn-lt"/>
              </a:rPr>
              <a:t>staff</a:t>
            </a:r>
          </a:p>
          <a:p>
            <a:r>
              <a:rPr lang="en-US" dirty="0" smtClean="0">
                <a:solidFill>
                  <a:schemeClr val="tx1"/>
                </a:solidFill>
                <a:latin typeface="+mn-lt"/>
              </a:rPr>
              <a:t>Support staff</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22</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Teamwork Barriers</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pPr lvl="0">
              <a:buSzPct val="100000"/>
            </a:pPr>
            <a:r>
              <a:rPr lang="en-US" dirty="0" smtClean="0">
                <a:solidFill>
                  <a:schemeClr val="tx1"/>
                </a:solidFill>
                <a:latin typeface="+mn-lt"/>
                <a:cs typeface="Arial"/>
              </a:rPr>
              <a:t>Inconsistency in team membership participation</a:t>
            </a:r>
          </a:p>
          <a:p>
            <a:pPr lvl="0">
              <a:buSzPct val="100000"/>
            </a:pPr>
            <a:r>
              <a:rPr lang="en-US" dirty="0" smtClean="0">
                <a:solidFill>
                  <a:schemeClr val="tx1"/>
                </a:solidFill>
                <a:latin typeface="+mn-lt"/>
                <a:cs typeface="Arial"/>
              </a:rPr>
              <a:t>Lack of time</a:t>
            </a:r>
          </a:p>
          <a:p>
            <a:pPr lvl="0">
              <a:buSzPct val="100000"/>
            </a:pPr>
            <a:r>
              <a:rPr lang="en-US" dirty="0" smtClean="0">
                <a:solidFill>
                  <a:schemeClr val="tx1"/>
                </a:solidFill>
                <a:latin typeface="+mn-lt"/>
                <a:cs typeface="Arial"/>
              </a:rPr>
              <a:t>Lack of information sharing</a:t>
            </a:r>
          </a:p>
          <a:p>
            <a:pPr lvl="0">
              <a:buSzPct val="100000"/>
            </a:pPr>
            <a:r>
              <a:rPr lang="en-US" dirty="0" smtClean="0">
                <a:solidFill>
                  <a:schemeClr val="tx1"/>
                </a:solidFill>
                <a:latin typeface="+mn-lt"/>
                <a:cs typeface="Arial"/>
              </a:rPr>
              <a:t>Hierarchy</a:t>
            </a:r>
          </a:p>
          <a:p>
            <a:pPr lvl="0">
              <a:buSzPct val="100000"/>
            </a:pPr>
            <a:r>
              <a:rPr lang="en-US" dirty="0" smtClean="0">
                <a:solidFill>
                  <a:schemeClr val="tx1"/>
                </a:solidFill>
                <a:latin typeface="+mn-lt"/>
                <a:cs typeface="Arial"/>
              </a:rPr>
              <a:t>Varying communication styles</a:t>
            </a:r>
          </a:p>
          <a:p>
            <a:pPr lvl="0">
              <a:buSzPct val="100000"/>
            </a:pPr>
            <a:r>
              <a:rPr lang="en-US" dirty="0" smtClean="0">
                <a:solidFill>
                  <a:schemeClr val="tx1"/>
                </a:solidFill>
                <a:latin typeface="+mn-lt"/>
                <a:cs typeface="Arial"/>
              </a:rPr>
              <a:t>Presence of conflict</a:t>
            </a:r>
          </a:p>
          <a:p>
            <a:pPr lvl="0">
              <a:buSzPct val="100000"/>
            </a:pPr>
            <a:r>
              <a:rPr lang="en-US" dirty="0" smtClean="0">
                <a:solidFill>
                  <a:schemeClr val="tx1"/>
                </a:solidFill>
                <a:latin typeface="+mn-lt"/>
                <a:cs typeface="Arial"/>
              </a:rPr>
              <a:t>Lack of coordination and </a:t>
            </a:r>
            <a:r>
              <a:rPr lang="en-US" dirty="0" err="1" smtClean="0">
                <a:solidFill>
                  <a:schemeClr val="tx1"/>
                </a:solidFill>
                <a:latin typeface="+mn-lt"/>
                <a:cs typeface="Arial"/>
              </a:rPr>
              <a:t>followup</a:t>
            </a:r>
            <a:r>
              <a:rPr lang="en-US" dirty="0" smtClean="0">
                <a:solidFill>
                  <a:schemeClr val="tx1"/>
                </a:solidFill>
                <a:latin typeface="+mn-lt"/>
                <a:cs typeface="Arial"/>
              </a:rPr>
              <a:t> </a:t>
            </a:r>
          </a:p>
          <a:p>
            <a:pPr lvl="0">
              <a:buSzPct val="100000"/>
            </a:pPr>
            <a:r>
              <a:rPr lang="en-US" dirty="0" smtClean="0">
                <a:solidFill>
                  <a:schemeClr val="tx1"/>
                </a:solidFill>
                <a:latin typeface="+mn-lt"/>
                <a:cs typeface="Arial"/>
              </a:rPr>
              <a:t>Misinterpretation of cues</a:t>
            </a:r>
          </a:p>
          <a:p>
            <a:pPr lvl="0">
              <a:buSzPct val="100000"/>
            </a:pPr>
            <a:r>
              <a:rPr lang="en-US" dirty="0" smtClean="0">
                <a:solidFill>
                  <a:schemeClr val="tx1"/>
                </a:solidFill>
                <a:latin typeface="+mn-lt"/>
                <a:cs typeface="Arial"/>
              </a:rPr>
              <a:t>Lack of role clarity</a:t>
            </a:r>
          </a:p>
        </p:txBody>
      </p:sp>
      <p:pic>
        <p:nvPicPr>
          <p:cNvPr id="5" name="Picture 4" descr="Clip art of a team member standing before a brick wa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009899"/>
            <a:ext cx="6553200" cy="4914901"/>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23</a:t>
            </a:fld>
            <a:endParaRPr lang="en-US" dirty="0"/>
          </a:p>
        </p:txBody>
      </p:sp>
      <p:sp>
        <p:nvSpPr>
          <p:cNvPr id="8" name="TextBox 22"/>
          <p:cNvSpPr txBox="1"/>
          <p:nvPr/>
        </p:nvSpPr>
        <p:spPr>
          <a:xfrm>
            <a:off x="6715305" y="750344"/>
            <a:ext cx="3657600"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000" i="1" dirty="0" smtClean="0">
                <a:solidFill>
                  <a:schemeClr val="bg1"/>
                </a:solidFill>
              </a:rPr>
              <a:t>As seen in CUSP</a:t>
            </a:r>
            <a:r>
              <a:rPr lang="en-US" sz="2000" i="1" baseline="30000" dirty="0" smtClean="0">
                <a:solidFill>
                  <a:schemeClr val="bg1"/>
                </a:solidFill>
              </a:rPr>
              <a:t>®</a:t>
            </a:r>
            <a:endParaRPr lang="en-US" sz="2000" i="1" baseline="30000" dirty="0">
              <a:solidFill>
                <a:schemeClr val="bg1"/>
              </a:solidFill>
            </a:endParaRPr>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620000" cy="785155"/>
          </a:xfrm>
        </p:spPr>
        <p:txBody>
          <a:bodyPr/>
          <a:lstStyle/>
          <a:p>
            <a:pPr algn="ctr"/>
            <a:r>
              <a:rPr lang="en-US" sz="3000" dirty="0" smtClean="0">
                <a:solidFill>
                  <a:srgbClr val="28ACBA"/>
                </a:solidFill>
                <a:latin typeface="+mj-lt"/>
              </a:rPr>
              <a:t>Engaging Champions for Your Team</a:t>
            </a:r>
            <a:endParaRPr lang="en-US" sz="3000" dirty="0">
              <a:solidFill>
                <a:srgbClr val="28ACBA"/>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Champions support your efforts and will help spread your project to others</a:t>
            </a:r>
          </a:p>
          <a:p>
            <a:r>
              <a:rPr lang="en-US" dirty="0" smtClean="0">
                <a:solidFill>
                  <a:schemeClr val="tx1"/>
                </a:solidFill>
                <a:latin typeface="+mn-lt"/>
              </a:rPr>
              <a:t>Once recruited, champions will help secure buy-in or operational support for your efforts</a:t>
            </a:r>
          </a:p>
          <a:p>
            <a:r>
              <a:rPr lang="en-US" dirty="0" smtClean="0">
                <a:solidFill>
                  <a:schemeClr val="tx1"/>
                </a:solidFill>
                <a:latin typeface="+mn-lt"/>
              </a:rPr>
              <a:t>Champions help mitigate teamwork barriers</a:t>
            </a:r>
            <a:endParaRPr lang="en-US" dirty="0">
              <a:solidFill>
                <a:schemeClr val="tx1"/>
              </a:solidFill>
              <a:latin typeface="+mn-lt"/>
            </a:endParaRPr>
          </a:p>
        </p:txBody>
      </p:sp>
      <p:pic>
        <p:nvPicPr>
          <p:cNvPr id="5" name="Picture 4" descr="Clip art of a senior executive and a team member standing next to each other. "/>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52600" y="3810000"/>
            <a:ext cx="5791199" cy="4343400"/>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24</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xfrm>
            <a:off x="381000" y="1099708"/>
            <a:ext cx="8229600" cy="785155"/>
          </a:xfrm>
        </p:spPr>
        <p:txBody>
          <a:bodyPr>
            <a:normAutofit fontScale="90000"/>
          </a:bodyPr>
          <a:lstStyle/>
          <a:p>
            <a:pPr algn="ctr"/>
            <a:r>
              <a:rPr lang="en-US" dirty="0" smtClean="0">
                <a:cs typeface="Tahoma" pitchFamily="34" charset="0"/>
              </a:rPr>
              <a:t>       </a:t>
            </a:r>
            <a:r>
              <a:rPr lang="en-US" sz="3600" dirty="0" smtClean="0">
                <a:solidFill>
                  <a:srgbClr val="28ACBA"/>
                </a:solidFill>
                <a:latin typeface="+mj-lt"/>
                <a:cs typeface="Tahoma" pitchFamily="34" charset="0"/>
              </a:rPr>
              <a:t>Engage </a:t>
            </a:r>
            <a:r>
              <a:rPr lang="en-US" sz="3600" dirty="0">
                <a:solidFill>
                  <a:srgbClr val="28ACBA"/>
                </a:solidFill>
                <a:latin typeface="+mj-lt"/>
                <a:cs typeface="Tahoma" pitchFamily="34" charset="0"/>
              </a:rPr>
              <a:t>Team </a:t>
            </a:r>
            <a:r>
              <a:rPr lang="en-US" sz="3600" dirty="0" smtClean="0">
                <a:solidFill>
                  <a:srgbClr val="28ACBA"/>
                </a:solidFill>
                <a:latin typeface="+mj-lt"/>
                <a:cs typeface="Tahoma" pitchFamily="34" charset="0"/>
              </a:rPr>
              <a:t>Members Using </a:t>
            </a:r>
            <a:r>
              <a:rPr lang="en-US" sz="3600" dirty="0">
                <a:solidFill>
                  <a:srgbClr val="28ACBA"/>
                </a:solidFill>
                <a:latin typeface="+mj-lt"/>
                <a:cs typeface="Tahoma" pitchFamily="34" charset="0"/>
              </a:rPr>
              <a:t>the 4 </a:t>
            </a:r>
            <a:r>
              <a:rPr lang="en-US" sz="3600" dirty="0" smtClean="0">
                <a:solidFill>
                  <a:srgbClr val="28ACBA"/>
                </a:solidFill>
                <a:latin typeface="+mj-lt"/>
                <a:cs typeface="Tahoma" pitchFamily="34" charset="0"/>
              </a:rPr>
              <a:t>Es</a:t>
            </a:r>
            <a:r>
              <a:rPr lang="en-US" sz="3600" baseline="30000" dirty="0" smtClean="0">
                <a:solidFill>
                  <a:srgbClr val="28ACBA"/>
                </a:solidFill>
                <a:latin typeface="+mj-lt"/>
                <a:cs typeface="Tahoma" pitchFamily="34" charset="0"/>
              </a:rPr>
              <a:t>7</a:t>
            </a:r>
            <a:r>
              <a:rPr lang="en-US" sz="3600" dirty="0">
                <a:solidFill>
                  <a:srgbClr val="28ACBA"/>
                </a:solidFill>
                <a:latin typeface="+mj-lt"/>
              </a:rPr>
              <a:t/>
            </a:r>
            <a:br>
              <a:rPr lang="en-US" sz="3600" dirty="0">
                <a:solidFill>
                  <a:srgbClr val="28ACBA"/>
                </a:solidFill>
                <a:latin typeface="+mj-lt"/>
              </a:rPr>
            </a:br>
            <a:endParaRPr lang="en-US" sz="3600" dirty="0">
              <a:solidFill>
                <a:srgbClr val="28ACBA"/>
              </a:solidFill>
              <a:latin typeface="+mj-lt"/>
            </a:endParaRPr>
          </a:p>
        </p:txBody>
      </p:sp>
      <p:grpSp>
        <p:nvGrpSpPr>
          <p:cNvPr id="3" name="Group 42" descr="The roles of staff, team leaders and senior leaders are interconnected when unit teams apply the 4 E’s.  The 4 E’s require teams and their leaders to Educate, Engage, Execute and Evaluate their involvement in the CUSP program.&#10;&#10;Gears symbolizing the roles of staff, unit team leaders and senior leadership depict the interconnected and dependent relationship that exists between each aspect of the unit team.       &#10;"/>
          <p:cNvGrpSpPr/>
          <p:nvPr/>
        </p:nvGrpSpPr>
        <p:grpSpPr>
          <a:xfrm>
            <a:off x="381000" y="1759675"/>
            <a:ext cx="8458200" cy="4722826"/>
            <a:chOff x="304800" y="1103532"/>
            <a:chExt cx="8839200" cy="4950376"/>
          </a:xfrm>
        </p:grpSpPr>
        <p:grpSp>
          <p:nvGrpSpPr>
            <p:cNvPr id="4" name="Group 41"/>
            <p:cNvGrpSpPr/>
            <p:nvPr/>
          </p:nvGrpSpPr>
          <p:grpSpPr>
            <a:xfrm>
              <a:off x="304800" y="1103532"/>
              <a:ext cx="5029200" cy="4950376"/>
              <a:chOff x="304800" y="1103532"/>
              <a:chExt cx="5029200" cy="4950376"/>
            </a:xfrm>
          </p:grpSpPr>
          <p:graphicFrame>
            <p:nvGraphicFramePr>
              <p:cNvPr id="16" name="Diagram 15" descr="The roles of Staff, Team Leaders and Senior Leaders are interconnected when unit teams apply the 4 E’s.  The 4 E’s require teams and their leaders to Educate, Engage, Execute and Evaluate their involvement in the CUSP program.  Gears symbolizing the roles of staff, unit team leaders and senior leadership depict the interconnected and dependent relationship that exists between each aspect of the unit team." title="The 4 Es"/>
              <p:cNvGraphicFramePr/>
              <p:nvPr>
                <p:extLst>
                  <p:ext uri="{D42A27DB-BD31-4B8C-83A1-F6EECF244321}">
                    <p14:modId xmlns:p14="http://schemas.microsoft.com/office/powerpoint/2010/main" val="1306457700"/>
                  </p:ext>
                </p:extLst>
              </p:nvPr>
            </p:nvGraphicFramePr>
            <p:xfrm>
              <a:off x="304800" y="1103532"/>
              <a:ext cx="5029200" cy="4950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p:cNvSpPr txBox="1"/>
              <p:nvPr/>
            </p:nvSpPr>
            <p:spPr>
              <a:xfrm>
                <a:off x="723900" y="1425713"/>
                <a:ext cx="1447800" cy="741993"/>
              </a:xfrm>
              <a:prstGeom prst="rect">
                <a:avLst/>
              </a:prstGeom>
              <a:noFill/>
            </p:spPr>
            <p:txBody>
              <a:bodyPr wrap="square" rtlCol="0">
                <a:spAutoFit/>
              </a:bodyPr>
              <a:lstStyle/>
              <a:p>
                <a:pPr lvl="0" algn="ctr"/>
                <a:r>
                  <a:rPr lang="en-US" sz="2000" dirty="0" smtClean="0">
                    <a:solidFill>
                      <a:schemeClr val="bg1"/>
                    </a:solidFill>
                  </a:rPr>
                  <a:t>Engage (adaptive)</a:t>
                </a:r>
                <a:endParaRPr lang="en-US" sz="2000" dirty="0">
                  <a:solidFill>
                    <a:schemeClr val="bg1"/>
                  </a:solidFill>
                </a:endParaRPr>
              </a:p>
            </p:txBody>
          </p:sp>
          <p:sp>
            <p:nvSpPr>
              <p:cNvPr id="18" name="TextBox 17"/>
              <p:cNvSpPr txBox="1"/>
              <p:nvPr/>
            </p:nvSpPr>
            <p:spPr>
              <a:xfrm>
                <a:off x="2514599" y="1457974"/>
                <a:ext cx="2667000" cy="709732"/>
              </a:xfrm>
              <a:prstGeom prst="rect">
                <a:avLst/>
              </a:prstGeom>
              <a:noFill/>
            </p:spPr>
            <p:txBody>
              <a:bodyPr wrap="square" rtlCol="0">
                <a:spAutoFit/>
              </a:bodyPr>
              <a:lstStyle/>
              <a:p>
                <a:pPr lvl="0" algn="ctr"/>
                <a:r>
                  <a:rPr lang="en-US" sz="1900" dirty="0">
                    <a:solidFill>
                      <a:schemeClr val="bg1"/>
                    </a:solidFill>
                  </a:rPr>
                  <a:t>How does this make the world a better place?</a:t>
                </a:r>
              </a:p>
            </p:txBody>
          </p:sp>
          <p:sp>
            <p:nvSpPr>
              <p:cNvPr id="19" name="TextBox 18"/>
              <p:cNvSpPr txBox="1"/>
              <p:nvPr/>
            </p:nvSpPr>
            <p:spPr>
              <a:xfrm>
                <a:off x="685800" y="2721114"/>
                <a:ext cx="1524000" cy="741993"/>
              </a:xfrm>
              <a:prstGeom prst="rect">
                <a:avLst/>
              </a:prstGeom>
              <a:noFill/>
            </p:spPr>
            <p:txBody>
              <a:bodyPr wrap="square" rtlCol="0">
                <a:spAutoFit/>
              </a:bodyPr>
              <a:lstStyle/>
              <a:p>
                <a:pPr algn="ctr"/>
                <a:r>
                  <a:rPr lang="en-US" sz="2000" dirty="0" smtClean="0">
                    <a:solidFill>
                      <a:schemeClr val="bg1"/>
                    </a:solidFill>
                    <a:cs typeface="Arial" pitchFamily="34" charset="0"/>
                  </a:rPr>
                  <a:t>Educate </a:t>
                </a:r>
              </a:p>
              <a:p>
                <a:pPr algn="ctr"/>
                <a:r>
                  <a:rPr lang="en-US" sz="2000" dirty="0" smtClean="0">
                    <a:solidFill>
                      <a:schemeClr val="bg1"/>
                    </a:solidFill>
                    <a:cs typeface="Arial" pitchFamily="34" charset="0"/>
                  </a:rPr>
                  <a:t>(technical)</a:t>
                </a:r>
                <a:endParaRPr lang="en-US" sz="2000" dirty="0">
                  <a:solidFill>
                    <a:schemeClr val="bg1"/>
                  </a:solidFill>
                  <a:cs typeface="Arial" pitchFamily="34" charset="0"/>
                </a:endParaRPr>
              </a:p>
            </p:txBody>
          </p:sp>
          <p:sp>
            <p:nvSpPr>
              <p:cNvPr id="20" name="TextBox 19"/>
              <p:cNvSpPr txBox="1"/>
              <p:nvPr/>
            </p:nvSpPr>
            <p:spPr>
              <a:xfrm>
                <a:off x="2438399" y="2721114"/>
                <a:ext cx="2895600" cy="709732"/>
              </a:xfrm>
              <a:prstGeom prst="rect">
                <a:avLst/>
              </a:prstGeom>
              <a:noFill/>
            </p:spPr>
            <p:txBody>
              <a:bodyPr wrap="square" rtlCol="0">
                <a:spAutoFit/>
              </a:bodyPr>
              <a:lstStyle/>
              <a:p>
                <a:pPr lvl="0" algn="ctr"/>
                <a:r>
                  <a:rPr lang="en-US" sz="1900" dirty="0" smtClean="0">
                    <a:solidFill>
                      <a:schemeClr val="bg1"/>
                    </a:solidFill>
                  </a:rPr>
                  <a:t>What do we need to know?</a:t>
                </a:r>
                <a:endParaRPr lang="en-US" sz="1900" dirty="0">
                  <a:solidFill>
                    <a:schemeClr val="bg1"/>
                  </a:solidFill>
                </a:endParaRPr>
              </a:p>
            </p:txBody>
          </p:sp>
          <p:sp>
            <p:nvSpPr>
              <p:cNvPr id="21" name="TextBox 20"/>
              <p:cNvSpPr txBox="1"/>
              <p:nvPr/>
            </p:nvSpPr>
            <p:spPr>
              <a:xfrm>
                <a:off x="723900" y="3989457"/>
                <a:ext cx="1447800" cy="741993"/>
              </a:xfrm>
              <a:prstGeom prst="rect">
                <a:avLst/>
              </a:prstGeom>
              <a:noFill/>
            </p:spPr>
            <p:txBody>
              <a:bodyPr wrap="square" rtlCol="0">
                <a:spAutoFit/>
              </a:bodyPr>
              <a:lstStyle/>
              <a:p>
                <a:pPr lvl="0" algn="ctr"/>
                <a:r>
                  <a:rPr lang="en-US" sz="2000" dirty="0" smtClean="0">
                    <a:solidFill>
                      <a:schemeClr val="bg1"/>
                    </a:solidFill>
                  </a:rPr>
                  <a:t>Execute (adaptive</a:t>
                </a:r>
                <a:r>
                  <a:rPr lang="en-US" sz="2000" dirty="0" smtClean="0">
                    <a:solidFill>
                      <a:schemeClr val="bg1"/>
                    </a:solidFill>
                    <a:latin typeface="Arial"/>
                  </a:rPr>
                  <a:t>)</a:t>
                </a:r>
                <a:endParaRPr lang="en-US" sz="2000" dirty="0">
                  <a:solidFill>
                    <a:schemeClr val="bg1"/>
                  </a:solidFill>
                  <a:latin typeface="Arial"/>
                </a:endParaRPr>
              </a:p>
            </p:txBody>
          </p:sp>
          <p:sp>
            <p:nvSpPr>
              <p:cNvPr id="22" name="TextBox 21"/>
              <p:cNvSpPr txBox="1"/>
              <p:nvPr/>
            </p:nvSpPr>
            <p:spPr>
              <a:xfrm>
                <a:off x="2362200" y="3891433"/>
                <a:ext cx="2971800" cy="967817"/>
              </a:xfrm>
              <a:prstGeom prst="rect">
                <a:avLst/>
              </a:prstGeom>
              <a:noFill/>
            </p:spPr>
            <p:txBody>
              <a:bodyPr wrap="square" rtlCol="0">
                <a:spAutoFit/>
              </a:bodyPr>
              <a:lstStyle/>
              <a:p>
                <a:pPr lvl="0" algn="ctr"/>
                <a:r>
                  <a:rPr lang="en-US" dirty="0" smtClean="0">
                    <a:solidFill>
                      <a:schemeClr val="bg1"/>
                    </a:solidFill>
                  </a:rPr>
                  <a:t>What do we need to do?  What can we do with our resources and culture?</a:t>
                </a:r>
                <a:endParaRPr lang="en-US" dirty="0">
                  <a:solidFill>
                    <a:schemeClr val="bg1"/>
                  </a:solidFill>
                </a:endParaRPr>
              </a:p>
            </p:txBody>
          </p:sp>
          <p:sp>
            <p:nvSpPr>
              <p:cNvPr id="23" name="TextBox 22"/>
              <p:cNvSpPr txBox="1"/>
              <p:nvPr/>
            </p:nvSpPr>
            <p:spPr>
              <a:xfrm>
                <a:off x="682171" y="5311914"/>
                <a:ext cx="1447800" cy="741993"/>
              </a:xfrm>
              <a:prstGeom prst="rect">
                <a:avLst/>
              </a:prstGeom>
              <a:noFill/>
            </p:spPr>
            <p:txBody>
              <a:bodyPr wrap="square" rtlCol="0">
                <a:spAutoFit/>
              </a:bodyPr>
              <a:lstStyle/>
              <a:p>
                <a:pPr lvl="0" algn="ctr"/>
                <a:r>
                  <a:rPr lang="en-US" sz="2000" dirty="0" smtClean="0">
                    <a:solidFill>
                      <a:schemeClr val="bg1"/>
                    </a:solidFill>
                  </a:rPr>
                  <a:t>Evaluate (technical)</a:t>
                </a:r>
                <a:endParaRPr lang="en-US" sz="2000" dirty="0">
                  <a:solidFill>
                    <a:schemeClr val="bg1"/>
                  </a:solidFill>
                </a:endParaRPr>
              </a:p>
            </p:txBody>
          </p:sp>
          <p:sp>
            <p:nvSpPr>
              <p:cNvPr id="24" name="TextBox 23"/>
              <p:cNvSpPr txBox="1"/>
              <p:nvPr/>
            </p:nvSpPr>
            <p:spPr>
              <a:xfrm>
                <a:off x="2514600" y="5311914"/>
                <a:ext cx="2743200" cy="741993"/>
              </a:xfrm>
              <a:prstGeom prst="rect">
                <a:avLst/>
              </a:prstGeom>
              <a:noFill/>
            </p:spPr>
            <p:txBody>
              <a:bodyPr wrap="square" rtlCol="0">
                <a:spAutoFit/>
              </a:bodyPr>
              <a:lstStyle/>
              <a:p>
                <a:pPr lvl="0" algn="ctr"/>
                <a:r>
                  <a:rPr lang="en-US" sz="2000" dirty="0" smtClean="0">
                    <a:solidFill>
                      <a:schemeClr val="bg1"/>
                    </a:solidFill>
                  </a:rPr>
                  <a:t>How do we know we improved safety?</a:t>
                </a:r>
                <a:endParaRPr lang="en-US" sz="2000" dirty="0">
                  <a:solidFill>
                    <a:schemeClr val="bg1"/>
                  </a:solidFill>
                </a:endParaRPr>
              </a:p>
            </p:txBody>
          </p:sp>
        </p:grpSp>
        <p:grpSp>
          <p:nvGrpSpPr>
            <p:cNvPr id="5" name="Group 39"/>
            <p:cNvGrpSpPr/>
            <p:nvPr/>
          </p:nvGrpSpPr>
          <p:grpSpPr>
            <a:xfrm>
              <a:off x="5562600" y="1639555"/>
              <a:ext cx="3581400" cy="3940840"/>
              <a:chOff x="5562600" y="1323087"/>
              <a:chExt cx="3581400" cy="3940840"/>
            </a:xfrm>
          </p:grpSpPr>
          <p:grpSp>
            <p:nvGrpSpPr>
              <p:cNvPr id="6" name="Group 40"/>
              <p:cNvGrpSpPr/>
              <p:nvPr/>
            </p:nvGrpSpPr>
            <p:grpSpPr>
              <a:xfrm>
                <a:off x="5638800" y="1323087"/>
                <a:ext cx="3260284" cy="3733800"/>
                <a:chOff x="5638800" y="1323087"/>
                <a:chExt cx="3260284" cy="3733800"/>
              </a:xfrm>
            </p:grpSpPr>
            <p:sp>
              <p:nvSpPr>
                <p:cNvPr id="12" name="Freeform 11" descr="alt=&quot;&quot;"/>
                <p:cNvSpPr/>
                <p:nvPr/>
              </p:nvSpPr>
              <p:spPr>
                <a:xfrm>
                  <a:off x="6474652" y="1459649"/>
                  <a:ext cx="1599468" cy="1577515"/>
                </a:xfrm>
                <a:custGeom>
                  <a:avLst/>
                  <a:gdLst>
                    <a:gd name="connsiteX0" fmla="*/ 1161981 w 1552937"/>
                    <a:gd name="connsiteY0" fmla="*/ 393320 h 1552937"/>
                    <a:gd name="connsiteX1" fmla="*/ 1391092 w 1552937"/>
                    <a:gd name="connsiteY1" fmla="*/ 324271 h 1552937"/>
                    <a:gd name="connsiteX2" fmla="*/ 1475396 w 1552937"/>
                    <a:gd name="connsiteY2" fmla="*/ 470291 h 1552937"/>
                    <a:gd name="connsiteX3" fmla="*/ 1301042 w 1552937"/>
                    <a:gd name="connsiteY3" fmla="*/ 634181 h 1552937"/>
                    <a:gd name="connsiteX4" fmla="*/ 1301042 w 1552937"/>
                    <a:gd name="connsiteY4" fmla="*/ 918757 h 1552937"/>
                    <a:gd name="connsiteX5" fmla="*/ 1475396 w 1552937"/>
                    <a:gd name="connsiteY5" fmla="*/ 1082646 h 1552937"/>
                    <a:gd name="connsiteX6" fmla="*/ 1391092 w 1552937"/>
                    <a:gd name="connsiteY6" fmla="*/ 1228666 h 1552937"/>
                    <a:gd name="connsiteX7" fmla="*/ 1161981 w 1552937"/>
                    <a:gd name="connsiteY7" fmla="*/ 1159617 h 1552937"/>
                    <a:gd name="connsiteX8" fmla="*/ 915529 w 1552937"/>
                    <a:gd name="connsiteY8" fmla="*/ 1301906 h 1552937"/>
                    <a:gd name="connsiteX9" fmla="*/ 860773 w 1552937"/>
                    <a:gd name="connsiteY9" fmla="*/ 1534847 h 1552937"/>
                    <a:gd name="connsiteX10" fmla="*/ 692164 w 1552937"/>
                    <a:gd name="connsiteY10" fmla="*/ 1534847 h 1552937"/>
                    <a:gd name="connsiteX11" fmla="*/ 637407 w 1552937"/>
                    <a:gd name="connsiteY11" fmla="*/ 1301906 h 1552937"/>
                    <a:gd name="connsiteX12" fmla="*/ 390955 w 1552937"/>
                    <a:gd name="connsiteY12" fmla="*/ 1159617 h 1552937"/>
                    <a:gd name="connsiteX13" fmla="*/ 161845 w 1552937"/>
                    <a:gd name="connsiteY13" fmla="*/ 1228666 h 1552937"/>
                    <a:gd name="connsiteX14" fmla="*/ 77541 w 1552937"/>
                    <a:gd name="connsiteY14" fmla="*/ 1082646 h 1552937"/>
                    <a:gd name="connsiteX15" fmla="*/ 251895 w 1552937"/>
                    <a:gd name="connsiteY15" fmla="*/ 918756 h 1552937"/>
                    <a:gd name="connsiteX16" fmla="*/ 251895 w 1552937"/>
                    <a:gd name="connsiteY16" fmla="*/ 634180 h 1552937"/>
                    <a:gd name="connsiteX17" fmla="*/ 77541 w 1552937"/>
                    <a:gd name="connsiteY17" fmla="*/ 470291 h 1552937"/>
                    <a:gd name="connsiteX18" fmla="*/ 161845 w 1552937"/>
                    <a:gd name="connsiteY18" fmla="*/ 324271 h 1552937"/>
                    <a:gd name="connsiteX19" fmla="*/ 390956 w 1552937"/>
                    <a:gd name="connsiteY19" fmla="*/ 393320 h 1552937"/>
                    <a:gd name="connsiteX20" fmla="*/ 637408 w 1552937"/>
                    <a:gd name="connsiteY20" fmla="*/ 251031 h 1552937"/>
                    <a:gd name="connsiteX21" fmla="*/ 692164 w 1552937"/>
                    <a:gd name="connsiteY21" fmla="*/ 18090 h 1552937"/>
                    <a:gd name="connsiteX22" fmla="*/ 860773 w 1552937"/>
                    <a:gd name="connsiteY22" fmla="*/ 18090 h 1552937"/>
                    <a:gd name="connsiteX23" fmla="*/ 915530 w 1552937"/>
                    <a:gd name="connsiteY23" fmla="*/ 251031 h 1552937"/>
                    <a:gd name="connsiteX24" fmla="*/ 1161981 w 1552937"/>
                    <a:gd name="connsiteY24" fmla="*/ 393320 h 155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2937" h="1552937">
                      <a:moveTo>
                        <a:pt x="999544" y="392821"/>
                      </a:moveTo>
                      <a:lnTo>
                        <a:pt x="1165646" y="289947"/>
                      </a:lnTo>
                      <a:lnTo>
                        <a:pt x="1262992" y="387293"/>
                      </a:lnTo>
                      <a:lnTo>
                        <a:pt x="1160117" y="553395"/>
                      </a:lnTo>
                      <a:cubicBezTo>
                        <a:pt x="1199740" y="621539"/>
                        <a:pt x="1220497" y="699007"/>
                        <a:pt x="1220255" y="777832"/>
                      </a:cubicBezTo>
                      <a:lnTo>
                        <a:pt x="1392398" y="870242"/>
                      </a:lnTo>
                      <a:lnTo>
                        <a:pt x="1356767" y="1003220"/>
                      </a:lnTo>
                      <a:lnTo>
                        <a:pt x="1161481" y="997180"/>
                      </a:lnTo>
                      <a:cubicBezTo>
                        <a:pt x="1122278" y="1065567"/>
                        <a:pt x="1065567" y="1122278"/>
                        <a:pt x="997180" y="1161481"/>
                      </a:cubicBezTo>
                      <a:lnTo>
                        <a:pt x="1003221" y="1356767"/>
                      </a:lnTo>
                      <a:lnTo>
                        <a:pt x="870244" y="1392398"/>
                      </a:lnTo>
                      <a:lnTo>
                        <a:pt x="777832" y="1220255"/>
                      </a:lnTo>
                      <a:cubicBezTo>
                        <a:pt x="699006" y="1220497"/>
                        <a:pt x="621537" y="1199739"/>
                        <a:pt x="553393" y="1160117"/>
                      </a:cubicBezTo>
                      <a:lnTo>
                        <a:pt x="387291" y="1262990"/>
                      </a:lnTo>
                      <a:lnTo>
                        <a:pt x="289945" y="1165644"/>
                      </a:lnTo>
                      <a:lnTo>
                        <a:pt x="392820" y="999542"/>
                      </a:lnTo>
                      <a:cubicBezTo>
                        <a:pt x="353197" y="931398"/>
                        <a:pt x="332440" y="853930"/>
                        <a:pt x="332682" y="775105"/>
                      </a:cubicBezTo>
                      <a:lnTo>
                        <a:pt x="160539" y="682695"/>
                      </a:lnTo>
                      <a:lnTo>
                        <a:pt x="196170" y="549717"/>
                      </a:lnTo>
                      <a:lnTo>
                        <a:pt x="391456" y="555757"/>
                      </a:lnTo>
                      <a:cubicBezTo>
                        <a:pt x="430659" y="487371"/>
                        <a:pt x="487370" y="430660"/>
                        <a:pt x="555757" y="391456"/>
                      </a:cubicBezTo>
                      <a:lnTo>
                        <a:pt x="549716" y="196170"/>
                      </a:lnTo>
                      <a:lnTo>
                        <a:pt x="682693" y="160539"/>
                      </a:lnTo>
                      <a:lnTo>
                        <a:pt x="775105" y="332682"/>
                      </a:lnTo>
                      <a:cubicBezTo>
                        <a:pt x="853931" y="332440"/>
                        <a:pt x="931400" y="353198"/>
                        <a:pt x="999544" y="392821"/>
                      </a:cubicBezTo>
                      <a:close/>
                    </a:path>
                  </a:pathLst>
                </a:custGeom>
                <a:gradFill flip="none" rotWithShape="1">
                  <a:gsLst>
                    <a:gs pos="0">
                      <a:srgbClr val="781614"/>
                    </a:gs>
                    <a:gs pos="100000">
                      <a:srgbClr val="A21D1C"/>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7973" tIns="537973" rIns="537972" bIns="537972" numCol="1" spcCol="1270" anchor="ctr" anchorCtr="0">
                  <a:noAutofit/>
                </a:bodyPr>
                <a:lstStyle/>
                <a:p>
                  <a:pPr lvl="0" algn="ctr" defTabSz="800100">
                    <a:lnSpc>
                      <a:spcPct val="90000"/>
                    </a:lnSpc>
                    <a:spcBef>
                      <a:spcPct val="0"/>
                    </a:spcBef>
                    <a:spcAft>
                      <a:spcPct val="35000"/>
                    </a:spcAft>
                  </a:pPr>
                  <a:endParaRPr lang="en-US" sz="1600" kern="1200" dirty="0">
                    <a:latin typeface="Arial"/>
                  </a:endParaRPr>
                </a:p>
              </p:txBody>
            </p:sp>
            <p:sp>
              <p:nvSpPr>
                <p:cNvPr id="10" name="Freeform 9" descr="alt=&quot;&quot;"/>
                <p:cNvSpPr/>
                <p:nvPr/>
              </p:nvSpPr>
              <p:spPr>
                <a:xfrm>
                  <a:off x="6941164" y="3166096"/>
                  <a:ext cx="1448235" cy="1580042"/>
                </a:xfrm>
                <a:custGeom>
                  <a:avLst/>
                  <a:gdLst>
                    <a:gd name="connsiteX0" fmla="*/ 1546892 w 2179320"/>
                    <a:gd name="connsiteY0" fmla="*/ 347468 h 2179320"/>
                    <a:gd name="connsiteX1" fmla="*/ 1716409 w 2179320"/>
                    <a:gd name="connsiteY1" fmla="*/ 205220 h 2179320"/>
                    <a:gd name="connsiteX2" fmla="*/ 1851833 w 2179320"/>
                    <a:gd name="connsiteY2" fmla="*/ 318855 h 2179320"/>
                    <a:gd name="connsiteX3" fmla="*/ 1741181 w 2179320"/>
                    <a:gd name="connsiteY3" fmla="*/ 510497 h 2179320"/>
                    <a:gd name="connsiteX4" fmla="*/ 1916992 w 2179320"/>
                    <a:gd name="connsiteY4" fmla="*/ 815012 h 2179320"/>
                    <a:gd name="connsiteX5" fmla="*/ 2138285 w 2179320"/>
                    <a:gd name="connsiteY5" fmla="*/ 815006 h 2179320"/>
                    <a:gd name="connsiteX6" fmla="*/ 2168983 w 2179320"/>
                    <a:gd name="connsiteY6" fmla="*/ 989104 h 2179320"/>
                    <a:gd name="connsiteX7" fmla="*/ 1961033 w 2179320"/>
                    <a:gd name="connsiteY7" fmla="*/ 1064785 h 2179320"/>
                    <a:gd name="connsiteX8" fmla="*/ 1899974 w 2179320"/>
                    <a:gd name="connsiteY8" fmla="*/ 1411064 h 2179320"/>
                    <a:gd name="connsiteX9" fmla="*/ 2069498 w 2179320"/>
                    <a:gd name="connsiteY9" fmla="*/ 1553304 h 2179320"/>
                    <a:gd name="connsiteX10" fmla="*/ 1981106 w 2179320"/>
                    <a:gd name="connsiteY10" fmla="*/ 1706403 h 2179320"/>
                    <a:gd name="connsiteX11" fmla="*/ 1773161 w 2179320"/>
                    <a:gd name="connsiteY11" fmla="*/ 1630711 h 2179320"/>
                    <a:gd name="connsiteX12" fmla="*/ 1503802 w 2179320"/>
                    <a:gd name="connsiteY12" fmla="*/ 1856730 h 2179320"/>
                    <a:gd name="connsiteX13" fmla="*/ 1542235 w 2179320"/>
                    <a:gd name="connsiteY13" fmla="*/ 2074660 h 2179320"/>
                    <a:gd name="connsiteX14" fmla="*/ 1376112 w 2179320"/>
                    <a:gd name="connsiteY14" fmla="*/ 2135123 h 2179320"/>
                    <a:gd name="connsiteX15" fmla="*/ 1265471 w 2179320"/>
                    <a:gd name="connsiteY15" fmla="*/ 1943475 h 2179320"/>
                    <a:gd name="connsiteX16" fmla="*/ 913848 w 2179320"/>
                    <a:gd name="connsiteY16" fmla="*/ 1943475 h 2179320"/>
                    <a:gd name="connsiteX17" fmla="*/ 803208 w 2179320"/>
                    <a:gd name="connsiteY17" fmla="*/ 2135123 h 2179320"/>
                    <a:gd name="connsiteX18" fmla="*/ 637085 w 2179320"/>
                    <a:gd name="connsiteY18" fmla="*/ 2074660 h 2179320"/>
                    <a:gd name="connsiteX19" fmla="*/ 675518 w 2179320"/>
                    <a:gd name="connsiteY19" fmla="*/ 1856730 h 2179320"/>
                    <a:gd name="connsiteX20" fmla="*/ 406159 w 2179320"/>
                    <a:gd name="connsiteY20" fmla="*/ 1630711 h 2179320"/>
                    <a:gd name="connsiteX21" fmla="*/ 198214 w 2179320"/>
                    <a:gd name="connsiteY21" fmla="*/ 1706403 h 2179320"/>
                    <a:gd name="connsiteX22" fmla="*/ 109822 w 2179320"/>
                    <a:gd name="connsiteY22" fmla="*/ 1553304 h 2179320"/>
                    <a:gd name="connsiteX23" fmla="*/ 279346 w 2179320"/>
                    <a:gd name="connsiteY23" fmla="*/ 1411064 h 2179320"/>
                    <a:gd name="connsiteX24" fmla="*/ 218288 w 2179320"/>
                    <a:gd name="connsiteY24" fmla="*/ 1064785 h 2179320"/>
                    <a:gd name="connsiteX25" fmla="*/ 10337 w 2179320"/>
                    <a:gd name="connsiteY25" fmla="*/ 989104 h 2179320"/>
                    <a:gd name="connsiteX26" fmla="*/ 41035 w 2179320"/>
                    <a:gd name="connsiteY26" fmla="*/ 815006 h 2179320"/>
                    <a:gd name="connsiteX27" fmla="*/ 262328 w 2179320"/>
                    <a:gd name="connsiteY27" fmla="*/ 815012 h 2179320"/>
                    <a:gd name="connsiteX28" fmla="*/ 438140 w 2179320"/>
                    <a:gd name="connsiteY28" fmla="*/ 510498 h 2179320"/>
                    <a:gd name="connsiteX29" fmla="*/ 327487 w 2179320"/>
                    <a:gd name="connsiteY29" fmla="*/ 318855 h 2179320"/>
                    <a:gd name="connsiteX30" fmla="*/ 462911 w 2179320"/>
                    <a:gd name="connsiteY30" fmla="*/ 205220 h 2179320"/>
                    <a:gd name="connsiteX31" fmla="*/ 632428 w 2179320"/>
                    <a:gd name="connsiteY31" fmla="*/ 347468 h 2179320"/>
                    <a:gd name="connsiteX32" fmla="*/ 962846 w 2179320"/>
                    <a:gd name="connsiteY32" fmla="*/ 227206 h 2179320"/>
                    <a:gd name="connsiteX33" fmla="*/ 1001267 w 2179320"/>
                    <a:gd name="connsiteY33" fmla="*/ 9273 h 2179320"/>
                    <a:gd name="connsiteX34" fmla="*/ 1178053 w 2179320"/>
                    <a:gd name="connsiteY34" fmla="*/ 9273 h 2179320"/>
                    <a:gd name="connsiteX35" fmla="*/ 1216474 w 2179320"/>
                    <a:gd name="connsiteY35" fmla="*/ 227205 h 2179320"/>
                    <a:gd name="connsiteX36" fmla="*/ 1546891 w 2179320"/>
                    <a:gd name="connsiteY36" fmla="*/ 347467 h 2179320"/>
                    <a:gd name="connsiteX37" fmla="*/ 1546892 w 2179320"/>
                    <a:gd name="connsiteY37" fmla="*/ 347468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9320" h="2179320">
                      <a:moveTo>
                        <a:pt x="1546892" y="347468"/>
                      </a:moveTo>
                      <a:lnTo>
                        <a:pt x="1716409" y="205220"/>
                      </a:lnTo>
                      <a:lnTo>
                        <a:pt x="1851833" y="318855"/>
                      </a:lnTo>
                      <a:lnTo>
                        <a:pt x="1741181" y="510497"/>
                      </a:lnTo>
                      <a:cubicBezTo>
                        <a:pt x="1819860" y="599006"/>
                        <a:pt x="1879681" y="702619"/>
                        <a:pt x="1916992" y="815012"/>
                      </a:cubicBezTo>
                      <a:lnTo>
                        <a:pt x="2138285" y="815006"/>
                      </a:lnTo>
                      <a:lnTo>
                        <a:pt x="2168983" y="989104"/>
                      </a:lnTo>
                      <a:lnTo>
                        <a:pt x="1961033" y="1064785"/>
                      </a:lnTo>
                      <a:cubicBezTo>
                        <a:pt x="1964412" y="1183161"/>
                        <a:pt x="1943637" y="1300983"/>
                        <a:pt x="1899974" y="1411064"/>
                      </a:cubicBezTo>
                      <a:lnTo>
                        <a:pt x="2069498" y="1553304"/>
                      </a:lnTo>
                      <a:lnTo>
                        <a:pt x="1981106" y="1706403"/>
                      </a:lnTo>
                      <a:lnTo>
                        <a:pt x="1773161" y="1630711"/>
                      </a:lnTo>
                      <a:cubicBezTo>
                        <a:pt x="1699659" y="1723565"/>
                        <a:pt x="1608008" y="1800469"/>
                        <a:pt x="1503802" y="1856730"/>
                      </a:cubicBezTo>
                      <a:lnTo>
                        <a:pt x="1542235" y="2074660"/>
                      </a:lnTo>
                      <a:lnTo>
                        <a:pt x="1376112" y="2135123"/>
                      </a:lnTo>
                      <a:lnTo>
                        <a:pt x="1265471" y="1943475"/>
                      </a:lnTo>
                      <a:cubicBezTo>
                        <a:pt x="1149480" y="1967359"/>
                        <a:pt x="1029839" y="1967359"/>
                        <a:pt x="913848" y="1943475"/>
                      </a:cubicBezTo>
                      <a:lnTo>
                        <a:pt x="803208" y="2135123"/>
                      </a:lnTo>
                      <a:lnTo>
                        <a:pt x="637085" y="2074660"/>
                      </a:lnTo>
                      <a:lnTo>
                        <a:pt x="675518" y="1856730"/>
                      </a:lnTo>
                      <a:cubicBezTo>
                        <a:pt x="571311" y="1800469"/>
                        <a:pt x="479661" y="1723565"/>
                        <a:pt x="406159" y="1630711"/>
                      </a:cubicBezTo>
                      <a:lnTo>
                        <a:pt x="198214" y="1706403"/>
                      </a:lnTo>
                      <a:lnTo>
                        <a:pt x="109822" y="1553304"/>
                      </a:lnTo>
                      <a:lnTo>
                        <a:pt x="279346" y="1411064"/>
                      </a:lnTo>
                      <a:cubicBezTo>
                        <a:pt x="235684" y="1300983"/>
                        <a:pt x="214908" y="1183160"/>
                        <a:pt x="218288" y="1064785"/>
                      </a:cubicBezTo>
                      <a:lnTo>
                        <a:pt x="10337" y="989104"/>
                      </a:lnTo>
                      <a:lnTo>
                        <a:pt x="41035" y="815006"/>
                      </a:lnTo>
                      <a:lnTo>
                        <a:pt x="262328" y="815012"/>
                      </a:lnTo>
                      <a:cubicBezTo>
                        <a:pt x="299639" y="702619"/>
                        <a:pt x="359460" y="599007"/>
                        <a:pt x="438140" y="510498"/>
                      </a:cubicBezTo>
                      <a:lnTo>
                        <a:pt x="327487" y="318855"/>
                      </a:lnTo>
                      <a:lnTo>
                        <a:pt x="462911" y="205220"/>
                      </a:lnTo>
                      <a:lnTo>
                        <a:pt x="632428" y="347468"/>
                      </a:lnTo>
                      <a:cubicBezTo>
                        <a:pt x="733255" y="285353"/>
                        <a:pt x="845681" y="244434"/>
                        <a:pt x="962846" y="227206"/>
                      </a:cubicBezTo>
                      <a:lnTo>
                        <a:pt x="1001267" y="9273"/>
                      </a:lnTo>
                      <a:lnTo>
                        <a:pt x="1178053" y="9273"/>
                      </a:lnTo>
                      <a:lnTo>
                        <a:pt x="1216474" y="227205"/>
                      </a:lnTo>
                      <a:cubicBezTo>
                        <a:pt x="1333639" y="244433"/>
                        <a:pt x="1446064" y="285352"/>
                        <a:pt x="1546891" y="347467"/>
                      </a:cubicBezTo>
                      <a:lnTo>
                        <a:pt x="1546892" y="347468"/>
                      </a:lnTo>
                      <a:close/>
                    </a:path>
                  </a:pathLst>
                </a:custGeom>
                <a:gradFill flip="none" rotWithShape="1">
                  <a:gsLst>
                    <a:gs pos="0">
                      <a:srgbClr val="B94A00"/>
                    </a:gs>
                    <a:gs pos="100000">
                      <a:srgbClr val="FF6600"/>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68619" tIns="540977" rIns="468619" bIns="579089" numCol="1" spcCol="1270" anchor="ctr" anchorCtr="0">
                  <a:noAutofit/>
                </a:bodyPr>
                <a:lstStyle/>
                <a:p>
                  <a:pPr lvl="0" algn="ctr" defTabSz="1066800">
                    <a:lnSpc>
                      <a:spcPct val="90000"/>
                    </a:lnSpc>
                    <a:spcBef>
                      <a:spcPct val="0"/>
                    </a:spcBef>
                    <a:spcAft>
                      <a:spcPct val="35000"/>
                    </a:spcAft>
                  </a:pPr>
                  <a:endParaRPr lang="en-US" sz="2000" kern="1200" dirty="0">
                    <a:latin typeface="Arial"/>
                  </a:endParaRPr>
                </a:p>
              </p:txBody>
            </p:sp>
            <p:sp>
              <p:nvSpPr>
                <p:cNvPr id="11" name="Freeform 10" descr="alt=&quot;&quot;"/>
                <p:cNvSpPr/>
                <p:nvPr/>
              </p:nvSpPr>
              <p:spPr>
                <a:xfrm>
                  <a:off x="5874853" y="2511326"/>
                  <a:ext cx="1332889" cy="1314595"/>
                </a:xfrm>
                <a:custGeom>
                  <a:avLst/>
                  <a:gdLst>
                    <a:gd name="connsiteX0" fmla="*/ 1185942 w 1584960"/>
                    <a:gd name="connsiteY0" fmla="*/ 401431 h 1584960"/>
                    <a:gd name="connsiteX1" fmla="*/ 1419778 w 1584960"/>
                    <a:gd name="connsiteY1" fmla="*/ 330958 h 1584960"/>
                    <a:gd name="connsiteX2" fmla="*/ 1505820 w 1584960"/>
                    <a:gd name="connsiteY2" fmla="*/ 479988 h 1584960"/>
                    <a:gd name="connsiteX3" fmla="*/ 1327870 w 1584960"/>
                    <a:gd name="connsiteY3" fmla="*/ 647258 h 1584960"/>
                    <a:gd name="connsiteX4" fmla="*/ 1327870 w 1584960"/>
                    <a:gd name="connsiteY4" fmla="*/ 937702 h 1584960"/>
                    <a:gd name="connsiteX5" fmla="*/ 1505820 w 1584960"/>
                    <a:gd name="connsiteY5" fmla="*/ 1104972 h 1584960"/>
                    <a:gd name="connsiteX6" fmla="*/ 1419778 w 1584960"/>
                    <a:gd name="connsiteY6" fmla="*/ 1254002 h 1584960"/>
                    <a:gd name="connsiteX7" fmla="*/ 1185942 w 1584960"/>
                    <a:gd name="connsiteY7" fmla="*/ 1183529 h 1584960"/>
                    <a:gd name="connsiteX8" fmla="*/ 934408 w 1584960"/>
                    <a:gd name="connsiteY8" fmla="*/ 1328752 h 1584960"/>
                    <a:gd name="connsiteX9" fmla="*/ 878523 w 1584960"/>
                    <a:gd name="connsiteY9" fmla="*/ 1566496 h 1584960"/>
                    <a:gd name="connsiteX10" fmla="*/ 706437 w 1584960"/>
                    <a:gd name="connsiteY10" fmla="*/ 1566496 h 1584960"/>
                    <a:gd name="connsiteX11" fmla="*/ 650551 w 1584960"/>
                    <a:gd name="connsiteY11" fmla="*/ 1328753 h 1584960"/>
                    <a:gd name="connsiteX12" fmla="*/ 399017 w 1584960"/>
                    <a:gd name="connsiteY12" fmla="*/ 1183530 h 1584960"/>
                    <a:gd name="connsiteX13" fmla="*/ 165182 w 1584960"/>
                    <a:gd name="connsiteY13" fmla="*/ 1254002 h 1584960"/>
                    <a:gd name="connsiteX14" fmla="*/ 79140 w 1584960"/>
                    <a:gd name="connsiteY14" fmla="*/ 1104972 h 1584960"/>
                    <a:gd name="connsiteX15" fmla="*/ 257090 w 1584960"/>
                    <a:gd name="connsiteY15" fmla="*/ 937702 h 1584960"/>
                    <a:gd name="connsiteX16" fmla="*/ 257090 w 1584960"/>
                    <a:gd name="connsiteY16" fmla="*/ 647258 h 1584960"/>
                    <a:gd name="connsiteX17" fmla="*/ 79140 w 1584960"/>
                    <a:gd name="connsiteY17" fmla="*/ 479988 h 1584960"/>
                    <a:gd name="connsiteX18" fmla="*/ 165182 w 1584960"/>
                    <a:gd name="connsiteY18" fmla="*/ 330958 h 1584960"/>
                    <a:gd name="connsiteX19" fmla="*/ 399018 w 1584960"/>
                    <a:gd name="connsiteY19" fmla="*/ 401431 h 1584960"/>
                    <a:gd name="connsiteX20" fmla="*/ 650552 w 1584960"/>
                    <a:gd name="connsiteY20" fmla="*/ 256208 h 1584960"/>
                    <a:gd name="connsiteX21" fmla="*/ 706437 w 1584960"/>
                    <a:gd name="connsiteY21" fmla="*/ 18464 h 1584960"/>
                    <a:gd name="connsiteX22" fmla="*/ 878523 w 1584960"/>
                    <a:gd name="connsiteY22" fmla="*/ 18464 h 1584960"/>
                    <a:gd name="connsiteX23" fmla="*/ 934409 w 1584960"/>
                    <a:gd name="connsiteY23" fmla="*/ 256207 h 1584960"/>
                    <a:gd name="connsiteX24" fmla="*/ 1185943 w 1584960"/>
                    <a:gd name="connsiteY24" fmla="*/ 401431 h 1584960"/>
                    <a:gd name="connsiteX25" fmla="*/ 1185942 w 1584960"/>
                    <a:gd name="connsiteY25" fmla="*/ 401431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4960" h="1584960">
                      <a:moveTo>
                        <a:pt x="1185942" y="401431"/>
                      </a:moveTo>
                      <a:lnTo>
                        <a:pt x="1419778" y="330958"/>
                      </a:lnTo>
                      <a:lnTo>
                        <a:pt x="1505820" y="479988"/>
                      </a:lnTo>
                      <a:lnTo>
                        <a:pt x="1327870" y="647258"/>
                      </a:lnTo>
                      <a:cubicBezTo>
                        <a:pt x="1353664" y="742355"/>
                        <a:pt x="1353664" y="842606"/>
                        <a:pt x="1327870" y="937702"/>
                      </a:cubicBezTo>
                      <a:lnTo>
                        <a:pt x="1505820" y="1104972"/>
                      </a:lnTo>
                      <a:lnTo>
                        <a:pt x="1419778" y="1254002"/>
                      </a:lnTo>
                      <a:lnTo>
                        <a:pt x="1185942" y="1183529"/>
                      </a:lnTo>
                      <a:cubicBezTo>
                        <a:pt x="1116483" y="1253417"/>
                        <a:pt x="1029662" y="1303542"/>
                        <a:pt x="934408" y="1328752"/>
                      </a:cubicBezTo>
                      <a:lnTo>
                        <a:pt x="878523" y="1566496"/>
                      </a:lnTo>
                      <a:lnTo>
                        <a:pt x="706437" y="1566496"/>
                      </a:lnTo>
                      <a:lnTo>
                        <a:pt x="650551" y="1328753"/>
                      </a:lnTo>
                      <a:cubicBezTo>
                        <a:pt x="555297" y="1303543"/>
                        <a:pt x="468477" y="1253417"/>
                        <a:pt x="399017" y="1183530"/>
                      </a:cubicBezTo>
                      <a:lnTo>
                        <a:pt x="165182" y="1254002"/>
                      </a:lnTo>
                      <a:lnTo>
                        <a:pt x="79140" y="1104972"/>
                      </a:lnTo>
                      <a:lnTo>
                        <a:pt x="257090" y="937702"/>
                      </a:lnTo>
                      <a:cubicBezTo>
                        <a:pt x="231295" y="842605"/>
                        <a:pt x="231295" y="742354"/>
                        <a:pt x="257090" y="647258"/>
                      </a:cubicBezTo>
                      <a:lnTo>
                        <a:pt x="79140" y="479988"/>
                      </a:lnTo>
                      <a:lnTo>
                        <a:pt x="165182" y="330958"/>
                      </a:lnTo>
                      <a:lnTo>
                        <a:pt x="399018" y="401431"/>
                      </a:lnTo>
                      <a:cubicBezTo>
                        <a:pt x="468477" y="331543"/>
                        <a:pt x="555298" y="281418"/>
                        <a:pt x="650552" y="256208"/>
                      </a:cubicBezTo>
                      <a:lnTo>
                        <a:pt x="706437" y="18464"/>
                      </a:lnTo>
                      <a:lnTo>
                        <a:pt x="878523" y="18464"/>
                      </a:lnTo>
                      <a:lnTo>
                        <a:pt x="934409" y="256207"/>
                      </a:lnTo>
                      <a:cubicBezTo>
                        <a:pt x="1029663" y="281417"/>
                        <a:pt x="1116483" y="331543"/>
                        <a:pt x="1185943" y="401431"/>
                      </a:cubicBezTo>
                      <a:lnTo>
                        <a:pt x="1185942" y="401431"/>
                      </a:lnTo>
                      <a:close/>
                    </a:path>
                  </a:pathLst>
                </a:custGeom>
                <a:gradFill flip="none" rotWithShape="1">
                  <a:gsLst>
                    <a:gs pos="0">
                      <a:srgbClr val="FC4B21"/>
                    </a:gs>
                    <a:gs pos="100000">
                      <a:srgbClr val="FF390E"/>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19338" tIns="421751" rIns="419338" bIns="421751" numCol="1" spcCol="1270" anchor="ctr" anchorCtr="0">
                  <a:noAutofit/>
                </a:bodyPr>
                <a:lstStyle/>
                <a:p>
                  <a:pPr lvl="0" algn="ctr" defTabSz="711200">
                    <a:lnSpc>
                      <a:spcPct val="90000"/>
                    </a:lnSpc>
                    <a:spcBef>
                      <a:spcPct val="0"/>
                    </a:spcBef>
                    <a:spcAft>
                      <a:spcPct val="35000"/>
                    </a:spcAft>
                  </a:pPr>
                  <a:endParaRPr lang="en-US" sz="1600" kern="1200" dirty="0">
                    <a:latin typeface="Arial"/>
                  </a:endParaRPr>
                </a:p>
              </p:txBody>
            </p:sp>
            <p:sp>
              <p:nvSpPr>
                <p:cNvPr id="13" name="Circular Arrow 12"/>
                <p:cNvSpPr/>
                <p:nvPr/>
              </p:nvSpPr>
              <p:spPr>
                <a:xfrm>
                  <a:off x="6553200" y="2743200"/>
                  <a:ext cx="2345884" cy="2313687"/>
                </a:xfrm>
                <a:prstGeom prst="circularArrow">
                  <a:avLst>
                    <a:gd name="adj1" fmla="val 4687"/>
                    <a:gd name="adj2" fmla="val 299029"/>
                    <a:gd name="adj3" fmla="val 2510492"/>
                    <a:gd name="adj4" fmla="val 16778837"/>
                    <a:gd name="adj5" fmla="val 5469"/>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4" name="Shape 13"/>
                <p:cNvSpPr/>
                <p:nvPr/>
              </p:nvSpPr>
              <p:spPr>
                <a:xfrm>
                  <a:off x="5638800" y="2221281"/>
                  <a:ext cx="1704431" cy="168103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5" name="Circular Arrow 14"/>
                <p:cNvSpPr/>
                <p:nvPr/>
              </p:nvSpPr>
              <p:spPr>
                <a:xfrm>
                  <a:off x="6319324" y="1323087"/>
                  <a:ext cx="1837720" cy="1812498"/>
                </a:xfrm>
                <a:prstGeom prst="circularArrow">
                  <a:avLst>
                    <a:gd name="adj1" fmla="val 5984"/>
                    <a:gd name="adj2" fmla="val 471662"/>
                    <a:gd name="adj3" fmla="val 13313824"/>
                    <a:gd name="adj4" fmla="val 10508221"/>
                    <a:gd name="adj5" fmla="val 6981"/>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7" name="TextBox 6"/>
              <p:cNvSpPr txBox="1"/>
              <p:nvPr/>
            </p:nvSpPr>
            <p:spPr>
              <a:xfrm>
                <a:off x="7696200" y="1905000"/>
                <a:ext cx="1447800" cy="677472"/>
              </a:xfrm>
              <a:prstGeom prst="rect">
                <a:avLst/>
              </a:prstGeom>
              <a:noFill/>
            </p:spPr>
            <p:txBody>
              <a:bodyPr wrap="square" rtlCol="0">
                <a:spAutoFit/>
              </a:bodyPr>
              <a:lstStyle/>
              <a:p>
                <a:pPr lvl="0" algn="ctr" defTabSz="800100">
                  <a:lnSpc>
                    <a:spcPct val="90000"/>
                  </a:lnSpc>
                  <a:spcBef>
                    <a:spcPct val="0"/>
                  </a:spcBef>
                  <a:spcAft>
                    <a:spcPct val="35000"/>
                  </a:spcAft>
                </a:pPr>
                <a:r>
                  <a:rPr lang="en-US" sz="2000" dirty="0" smtClean="0"/>
                  <a:t>Senior leaders</a:t>
                </a:r>
                <a:endParaRPr lang="en-US" sz="2000" dirty="0"/>
              </a:p>
            </p:txBody>
          </p:sp>
          <p:sp>
            <p:nvSpPr>
              <p:cNvPr id="8" name="TextBox 7"/>
              <p:cNvSpPr txBox="1"/>
              <p:nvPr/>
            </p:nvSpPr>
            <p:spPr>
              <a:xfrm>
                <a:off x="7315200" y="4876800"/>
                <a:ext cx="990600" cy="387127"/>
              </a:xfrm>
              <a:prstGeom prst="rect">
                <a:avLst/>
              </a:prstGeom>
              <a:noFill/>
            </p:spPr>
            <p:txBody>
              <a:bodyPr wrap="square" rtlCol="0">
                <a:spAutoFit/>
              </a:bodyPr>
              <a:lstStyle/>
              <a:p>
                <a:pPr lvl="0" algn="ctr" defTabSz="1066800">
                  <a:lnSpc>
                    <a:spcPct val="90000"/>
                  </a:lnSpc>
                  <a:spcBef>
                    <a:spcPct val="0"/>
                  </a:spcBef>
                  <a:spcAft>
                    <a:spcPct val="35000"/>
                  </a:spcAft>
                </a:pPr>
                <a:r>
                  <a:rPr lang="en-US" sz="2000" dirty="0" smtClean="0"/>
                  <a:t>Staff</a:t>
                </a:r>
                <a:endParaRPr lang="en-US" sz="2000" dirty="0"/>
              </a:p>
            </p:txBody>
          </p:sp>
          <p:sp>
            <p:nvSpPr>
              <p:cNvPr id="9" name="TextBox 8"/>
              <p:cNvSpPr txBox="1"/>
              <p:nvPr/>
            </p:nvSpPr>
            <p:spPr>
              <a:xfrm>
                <a:off x="5562600" y="3886200"/>
                <a:ext cx="1219200" cy="677472"/>
              </a:xfrm>
              <a:prstGeom prst="rect">
                <a:avLst/>
              </a:prstGeom>
              <a:noFill/>
            </p:spPr>
            <p:txBody>
              <a:bodyPr wrap="square" rtlCol="0">
                <a:spAutoFit/>
              </a:bodyPr>
              <a:lstStyle/>
              <a:p>
                <a:pPr lvl="0" algn="ctr" defTabSz="711200">
                  <a:lnSpc>
                    <a:spcPct val="90000"/>
                  </a:lnSpc>
                  <a:spcBef>
                    <a:spcPct val="0"/>
                  </a:spcBef>
                  <a:spcAft>
                    <a:spcPct val="35000"/>
                  </a:spcAft>
                </a:pPr>
                <a:r>
                  <a:rPr lang="en-US" sz="2000" dirty="0" smtClean="0"/>
                  <a:t>Team leaders</a:t>
                </a:r>
                <a:endParaRPr lang="en-US" sz="2000" dirty="0"/>
              </a:p>
            </p:txBody>
          </p:sp>
        </p:grpSp>
      </p:grpSp>
      <p:sp>
        <p:nvSpPr>
          <p:cNvPr id="2" name="Slide Number Placeholder 1"/>
          <p:cNvSpPr>
            <a:spLocks noGrp="1"/>
          </p:cNvSpPr>
          <p:nvPr>
            <p:ph type="sldNum" sz="quarter" idx="12"/>
          </p:nvPr>
        </p:nvSpPr>
        <p:spPr/>
        <p:txBody>
          <a:bodyPr/>
          <a:lstStyle/>
          <a:p>
            <a:fld id="{C9C0A0FB-A731-4636-ABD1-E3AF0049C66C}" type="slidenum">
              <a:rPr lang="en-US" smtClean="0"/>
              <a:pPr/>
              <a:t>25</a:t>
            </a:fld>
            <a:endParaRPr lang="en-US" dirty="0"/>
          </a:p>
        </p:txBody>
      </p:sp>
      <p:grpSp>
        <p:nvGrpSpPr>
          <p:cNvPr id="30" name="Group 29" descr="The CUSP logo with the words As seen in CUSP"/>
          <p:cNvGrpSpPr/>
          <p:nvPr/>
        </p:nvGrpSpPr>
        <p:grpSpPr>
          <a:xfrm>
            <a:off x="6629400" y="152400"/>
            <a:ext cx="2382520" cy="717151"/>
            <a:chOff x="5638800" y="-188067"/>
            <a:chExt cx="4734105" cy="2122698"/>
          </a:xfrm>
        </p:grpSpPr>
        <p:pic>
          <p:nvPicPr>
            <p:cNvPr id="31" name="Picture 2" descr="The CUSP logo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57" y="1216277"/>
            <a:ext cx="8229600" cy="785155"/>
          </a:xfrm>
        </p:spPr>
        <p:txBody>
          <a:bodyPr>
            <a:normAutofit/>
          </a:bodyPr>
          <a:lstStyle/>
          <a:p>
            <a:pPr algn="ctr"/>
            <a:r>
              <a:rPr lang="en-US" dirty="0" smtClean="0">
                <a:solidFill>
                  <a:srgbClr val="28ACBA"/>
                </a:solidFill>
                <a:latin typeface="+mj-lt"/>
              </a:rPr>
              <a:t>Engagement Stages </a:t>
            </a:r>
            <a:endParaRPr lang="en-US" dirty="0">
              <a:solidFill>
                <a:srgbClr val="28ACBA"/>
              </a:solidFill>
              <a:latin typeface="+mj-lt"/>
            </a:endParaRPr>
          </a:p>
        </p:txBody>
      </p:sp>
      <p:sp>
        <p:nvSpPr>
          <p:cNvPr id="18" name="Content Placeholder 17"/>
          <p:cNvSpPr>
            <a:spLocks noGrp="1"/>
          </p:cNvSpPr>
          <p:nvPr>
            <p:ph type="body" sz="quarter" idx="10"/>
          </p:nvPr>
        </p:nvSpPr>
        <p:spPr>
          <a:xfrm>
            <a:off x="533400" y="2068622"/>
            <a:ext cx="7713662" cy="3748088"/>
          </a:xfrm>
        </p:spPr>
        <p:txBody>
          <a:bodyPr>
            <a:normAutofit/>
          </a:bodyPr>
          <a:lstStyle/>
          <a:p>
            <a:pPr marL="0" indent="0">
              <a:spcAft>
                <a:spcPts val="600"/>
              </a:spcAft>
              <a:buSzPct val="100000"/>
              <a:buNone/>
            </a:pPr>
            <a:r>
              <a:rPr lang="en-US" sz="2000" dirty="0" smtClean="0">
                <a:solidFill>
                  <a:schemeClr val="tx1"/>
                </a:solidFill>
                <a:latin typeface="+mn-lt"/>
                <a:ea typeface="ＭＳ Ｐゴシック" pitchFamily="-111" charset="-128"/>
              </a:rPr>
              <a:t>Engagement: “To involve oneself or become occupied; to participate fully and deeply”</a:t>
            </a:r>
          </a:p>
          <a:p>
            <a:pPr>
              <a:spcAft>
                <a:spcPts val="600"/>
              </a:spcAft>
              <a:buSzPct val="100000"/>
            </a:pPr>
            <a:r>
              <a:rPr lang="en-US" sz="2000" dirty="0" smtClean="0">
                <a:solidFill>
                  <a:schemeClr val="tx1"/>
                </a:solidFill>
                <a:latin typeface="+mn-lt"/>
                <a:ea typeface="ＭＳ Ｐゴシック" pitchFamily="-111" charset="-128"/>
              </a:rPr>
              <a:t>Active support of the project</a:t>
            </a:r>
          </a:p>
        </p:txBody>
      </p:sp>
      <p:grpSp>
        <p:nvGrpSpPr>
          <p:cNvPr id="20" name="Content Placeholder 19" descr="The range of engagement for CUSP team members encompasses: uninvolved, aversion, apathy, and engaged. The graphic is an arrow swooshing upward and labeled with the four stages of engagement from uninvolved at the bottom to engaged at the top.  "/>
          <p:cNvGrpSpPr>
            <a:grpSpLocks noGrp="1"/>
          </p:cNvGrpSpPr>
          <p:nvPr/>
        </p:nvGrpSpPr>
        <p:grpSpPr>
          <a:xfrm>
            <a:off x="2653057" y="1792075"/>
            <a:ext cx="6019800" cy="5184776"/>
            <a:chOff x="109964" y="502847"/>
            <a:chExt cx="5605036" cy="6248400"/>
          </a:xfrm>
        </p:grpSpPr>
        <p:grpSp>
          <p:nvGrpSpPr>
            <p:cNvPr id="21" name="Group 12"/>
            <p:cNvGrpSpPr/>
            <p:nvPr/>
          </p:nvGrpSpPr>
          <p:grpSpPr>
            <a:xfrm>
              <a:off x="109964" y="502847"/>
              <a:ext cx="3905250" cy="6248400"/>
              <a:chOff x="109964" y="502847"/>
              <a:chExt cx="3905250" cy="6248400"/>
            </a:xfrm>
          </p:grpSpPr>
          <p:sp>
            <p:nvSpPr>
              <p:cNvPr id="26" name=" 3"/>
              <p:cNvSpPr/>
              <p:nvPr/>
            </p:nvSpPr>
            <p:spPr>
              <a:xfrm rot="6713976" flipH="1">
                <a:off x="-1061611" y="1674422"/>
                <a:ext cx="6248400" cy="3905250"/>
              </a:xfrm>
              <a:prstGeom prst="swooshArrow">
                <a:avLst>
                  <a:gd name="adj1" fmla="val 25000"/>
                  <a:gd name="adj2" fmla="val 25000"/>
                </a:avLst>
              </a:prstGeom>
            </p:spPr>
            <p:style>
              <a:lnRef idx="3">
                <a:schemeClr val="lt1"/>
              </a:lnRef>
              <a:fillRef idx="1">
                <a:schemeClr val="accent2"/>
              </a:fillRef>
              <a:effectRef idx="1">
                <a:schemeClr val="accent2"/>
              </a:effectRef>
              <a:fontRef idx="minor">
                <a:schemeClr val="lt1"/>
              </a:fontRef>
            </p:style>
            <p:txBody>
              <a:bodyPr/>
              <a:lstStyle/>
              <a:p>
                <a:endParaRPr lang="en-US" dirty="0"/>
              </a:p>
            </p:txBody>
          </p:sp>
          <p:sp>
            <p:nvSpPr>
              <p:cNvPr id="27" name="Oval 26"/>
              <p:cNvSpPr/>
              <p:nvPr/>
            </p:nvSpPr>
            <p:spPr>
              <a:xfrm>
                <a:off x="3276600" y="2209800"/>
                <a:ext cx="443636" cy="443636"/>
              </a:xfrm>
              <a:prstGeom prst="ellipse">
                <a:avLst/>
              </a:prstGeom>
            </p:spPr>
            <p:style>
              <a:lnRef idx="3">
                <a:schemeClr val="lt1"/>
              </a:lnRef>
              <a:fillRef idx="1">
                <a:schemeClr val="accent2"/>
              </a:fillRef>
              <a:effectRef idx="1">
                <a:schemeClr val="accent2"/>
              </a:effectRef>
              <a:fontRef idx="minor">
                <a:schemeClr val="lt1"/>
              </a:fontRef>
            </p:style>
          </p:sp>
          <p:sp>
            <p:nvSpPr>
              <p:cNvPr id="28" name="Oval 27"/>
              <p:cNvSpPr/>
              <p:nvPr/>
            </p:nvSpPr>
            <p:spPr>
              <a:xfrm>
                <a:off x="2640635" y="3250235"/>
                <a:ext cx="331165" cy="331165"/>
              </a:xfrm>
              <a:prstGeom prst="ellipse">
                <a:avLst/>
              </a:prstGeom>
            </p:spPr>
            <p:style>
              <a:lnRef idx="3">
                <a:schemeClr val="lt1"/>
              </a:lnRef>
              <a:fillRef idx="1">
                <a:schemeClr val="accent2"/>
              </a:fillRef>
              <a:effectRef idx="1">
                <a:schemeClr val="accent2"/>
              </a:effectRef>
              <a:fontRef idx="minor">
                <a:schemeClr val="lt1"/>
              </a:fontRef>
            </p:style>
          </p:sp>
          <p:sp>
            <p:nvSpPr>
              <p:cNvPr id="29" name="Oval 28"/>
              <p:cNvSpPr/>
              <p:nvPr/>
            </p:nvSpPr>
            <p:spPr>
              <a:xfrm>
                <a:off x="1981200" y="4093464"/>
                <a:ext cx="249936" cy="249936"/>
              </a:xfrm>
              <a:prstGeom prst="ellipse">
                <a:avLst/>
              </a:prstGeom>
            </p:spPr>
            <p:style>
              <a:lnRef idx="3">
                <a:schemeClr val="lt1"/>
              </a:lnRef>
              <a:fillRef idx="1">
                <a:schemeClr val="accent2"/>
              </a:fillRef>
              <a:effectRef idx="1">
                <a:schemeClr val="accent2"/>
              </a:effectRef>
              <a:fontRef idx="minor">
                <a:schemeClr val="lt1"/>
              </a:fontRef>
            </p:style>
          </p:sp>
          <p:sp>
            <p:nvSpPr>
              <p:cNvPr id="30" name="Oval 29"/>
              <p:cNvSpPr/>
              <p:nvPr/>
            </p:nvSpPr>
            <p:spPr>
              <a:xfrm>
                <a:off x="1219200" y="4809287"/>
                <a:ext cx="143713" cy="143713"/>
              </a:xfrm>
              <a:prstGeom prst="ellipse">
                <a:avLst/>
              </a:prstGeom>
            </p:spPr>
            <p:style>
              <a:lnRef idx="3">
                <a:schemeClr val="lt1"/>
              </a:lnRef>
              <a:fillRef idx="1">
                <a:schemeClr val="accent2"/>
              </a:fillRef>
              <a:effectRef idx="1">
                <a:schemeClr val="accent2"/>
              </a:effectRef>
              <a:fontRef idx="minor">
                <a:schemeClr val="lt1"/>
              </a:fontRef>
            </p:style>
          </p:sp>
        </p:grpSp>
        <p:sp>
          <p:nvSpPr>
            <p:cNvPr id="22" name="TextBox 21"/>
            <p:cNvSpPr txBox="1"/>
            <p:nvPr/>
          </p:nvSpPr>
          <p:spPr>
            <a:xfrm>
              <a:off x="3657600" y="2514600"/>
              <a:ext cx="20574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t>Engaged</a:t>
              </a:r>
              <a:endParaRPr lang="en-US" sz="2000" dirty="0"/>
            </a:p>
          </p:txBody>
        </p:sp>
        <p:sp>
          <p:nvSpPr>
            <p:cNvPr id="23" name="TextBox 22"/>
            <p:cNvSpPr txBox="1"/>
            <p:nvPr/>
          </p:nvSpPr>
          <p:spPr>
            <a:xfrm>
              <a:off x="2971800" y="3581400"/>
              <a:ext cx="20574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t>Apathy</a:t>
              </a:r>
              <a:endParaRPr lang="en-US" sz="2000" dirty="0"/>
            </a:p>
          </p:txBody>
        </p:sp>
        <p:sp>
          <p:nvSpPr>
            <p:cNvPr id="24" name="TextBox 23"/>
            <p:cNvSpPr txBox="1"/>
            <p:nvPr/>
          </p:nvSpPr>
          <p:spPr>
            <a:xfrm>
              <a:off x="2286000" y="4343400"/>
              <a:ext cx="20574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t>Aversion</a:t>
              </a:r>
              <a:endParaRPr lang="en-US" sz="2000" dirty="0"/>
            </a:p>
          </p:txBody>
        </p:sp>
        <p:sp>
          <p:nvSpPr>
            <p:cNvPr id="25" name="TextBox 24"/>
            <p:cNvSpPr txBox="1"/>
            <p:nvPr/>
          </p:nvSpPr>
          <p:spPr>
            <a:xfrm>
              <a:off x="1371600" y="4953000"/>
              <a:ext cx="20574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t>Uninvolved</a:t>
              </a:r>
              <a:endParaRPr lang="en-US" sz="2000" dirty="0"/>
            </a:p>
          </p:txBody>
        </p:sp>
      </p:grpSp>
      <p:sp>
        <p:nvSpPr>
          <p:cNvPr id="3" name="Slide Number Placeholder 2"/>
          <p:cNvSpPr>
            <a:spLocks noGrp="1"/>
          </p:cNvSpPr>
          <p:nvPr>
            <p:ph type="sldNum" sz="quarter" idx="12"/>
          </p:nvPr>
        </p:nvSpPr>
        <p:spPr/>
        <p:txBody>
          <a:bodyPr/>
          <a:lstStyle/>
          <a:p>
            <a:fld id="{C9C0A0FB-A731-4636-ABD1-E3AF0049C66C}" type="slidenum">
              <a:rPr lang="en-US" smtClean="0"/>
              <a:pPr/>
              <a:t>26</a:t>
            </a:fld>
            <a:endParaRPr lang="en-US" dirty="0"/>
          </a:p>
        </p:txBody>
      </p:sp>
      <p:grpSp>
        <p:nvGrpSpPr>
          <p:cNvPr id="31" name="Group 30" descr="The CUSP logo with the words As seen in CUSP"/>
          <p:cNvGrpSpPr/>
          <p:nvPr/>
        </p:nvGrpSpPr>
        <p:grpSpPr>
          <a:xfrm>
            <a:off x="6629400" y="152400"/>
            <a:ext cx="2382520" cy="717151"/>
            <a:chOff x="5638800" y="-188067"/>
            <a:chExt cx="4734105" cy="2122698"/>
          </a:xfrm>
        </p:grpSpPr>
        <p:pic>
          <p:nvPicPr>
            <p:cNvPr id="32"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Project Leader’s Role</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Encourages facility staff involvement</a:t>
            </a:r>
          </a:p>
          <a:p>
            <a:r>
              <a:rPr lang="en-US" dirty="0" smtClean="0">
                <a:solidFill>
                  <a:schemeClr val="tx1"/>
                </a:solidFill>
                <a:latin typeface="+mn-lt"/>
              </a:rPr>
              <a:t>Obtains staff feedback</a:t>
            </a:r>
          </a:p>
          <a:p>
            <a:r>
              <a:rPr lang="en-US" dirty="0" smtClean="0">
                <a:solidFill>
                  <a:schemeClr val="tx1"/>
                </a:solidFill>
                <a:latin typeface="+mn-lt"/>
              </a:rPr>
              <a:t>Manages documentation of improvement activities</a:t>
            </a:r>
          </a:p>
          <a:p>
            <a:r>
              <a:rPr lang="en-US" dirty="0" smtClean="0">
                <a:solidFill>
                  <a:schemeClr val="tx1"/>
                </a:solidFill>
                <a:latin typeface="+mn-lt"/>
              </a:rPr>
              <a:t>Educates staff about project</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27</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Senior Leader’s Role</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Helps the team prioritize improvement efforts</a:t>
            </a:r>
          </a:p>
          <a:p>
            <a:r>
              <a:rPr lang="en-US" dirty="0" smtClean="0">
                <a:solidFill>
                  <a:schemeClr val="tx1"/>
                </a:solidFill>
                <a:latin typeface="+mn-lt"/>
              </a:rPr>
              <a:t>Helps the team navigate organizational bureaucracy</a:t>
            </a:r>
          </a:p>
          <a:p>
            <a:r>
              <a:rPr lang="en-US" dirty="0" smtClean="0">
                <a:solidFill>
                  <a:schemeClr val="tx1"/>
                </a:solidFill>
                <a:latin typeface="+mn-lt"/>
              </a:rPr>
              <a:t>Ensures the improvement team has resources to fix problems</a:t>
            </a:r>
          </a:p>
          <a:p>
            <a:r>
              <a:rPr lang="en-US" dirty="0" smtClean="0">
                <a:solidFill>
                  <a:schemeClr val="tx1"/>
                </a:solidFill>
                <a:latin typeface="+mn-lt"/>
              </a:rPr>
              <a:t>Makes rounds and meets monthly with members of health care team in the facility</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Nurse </a:t>
            </a:r>
            <a:r>
              <a:rPr lang="en-US" dirty="0">
                <a:solidFill>
                  <a:srgbClr val="259CA9"/>
                </a:solidFill>
                <a:latin typeface="+mj-lt"/>
              </a:rPr>
              <a:t>M</a:t>
            </a:r>
            <a:r>
              <a:rPr lang="en-US" dirty="0" smtClean="0">
                <a:solidFill>
                  <a:srgbClr val="259CA9"/>
                </a:solidFill>
                <a:latin typeface="+mj-lt"/>
              </a:rPr>
              <a:t>anager’s </a:t>
            </a:r>
            <a:r>
              <a:rPr lang="en-US" dirty="0">
                <a:solidFill>
                  <a:srgbClr val="259CA9"/>
                </a:solidFill>
                <a:latin typeface="+mj-lt"/>
              </a:rPr>
              <a:t>R</a:t>
            </a:r>
            <a:r>
              <a:rPr lang="en-US" dirty="0" smtClean="0">
                <a:solidFill>
                  <a:srgbClr val="259CA9"/>
                </a:solidFill>
                <a:latin typeface="+mj-lt"/>
              </a:rPr>
              <a:t>ole</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Supports improvement activities</a:t>
            </a:r>
          </a:p>
          <a:p>
            <a:r>
              <a:rPr lang="en-US" dirty="0" smtClean="0">
                <a:solidFill>
                  <a:schemeClr val="tx1"/>
                </a:solidFill>
                <a:latin typeface="+mn-lt"/>
              </a:rPr>
              <a:t>Ensures safety assessment results are shared with staff</a:t>
            </a:r>
          </a:p>
          <a:p>
            <a:r>
              <a:rPr lang="en-US" dirty="0" smtClean="0">
                <a:solidFill>
                  <a:schemeClr val="tx1"/>
                </a:solidFill>
                <a:latin typeface="+mn-lt"/>
              </a:rPr>
              <a:t>Assigns project leaders to interventions</a:t>
            </a:r>
          </a:p>
          <a:p>
            <a:r>
              <a:rPr lang="en-US" dirty="0" smtClean="0">
                <a:solidFill>
                  <a:schemeClr val="tx1"/>
                </a:solidFill>
                <a:latin typeface="+mn-lt"/>
              </a:rPr>
              <a:t>Assists with scheduling senior partnership</a:t>
            </a:r>
          </a:p>
          <a:p>
            <a:r>
              <a:rPr lang="en-US" dirty="0" smtClean="0">
                <a:solidFill>
                  <a:schemeClr val="tx1"/>
                </a:solidFill>
                <a:latin typeface="+mn-lt"/>
              </a:rPr>
              <a:t>Manages local resources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29</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n-lt"/>
              </a:rPr>
              <a:t>Overview</a:t>
            </a:r>
            <a:endParaRPr lang="en-US" dirty="0">
              <a:solidFill>
                <a:srgbClr val="259CA9"/>
              </a:solidFill>
              <a:latin typeface="+mn-lt"/>
            </a:endParaRPr>
          </a:p>
        </p:txBody>
      </p:sp>
      <p:sp>
        <p:nvSpPr>
          <p:cNvPr id="3" name="Text Placeholder 2"/>
          <p:cNvSpPr>
            <a:spLocks noGrp="1"/>
          </p:cNvSpPr>
          <p:nvPr>
            <p:ph type="body" sz="quarter" idx="10"/>
          </p:nvPr>
        </p:nvSpPr>
        <p:spPr>
          <a:xfrm>
            <a:off x="914400" y="2133600"/>
            <a:ext cx="7713662" cy="3748088"/>
          </a:xfrm>
        </p:spPr>
        <p:txBody>
          <a:bodyPr/>
          <a:lstStyle/>
          <a:p>
            <a:r>
              <a:rPr lang="en-US" dirty="0" smtClean="0">
                <a:solidFill>
                  <a:schemeClr val="tx1"/>
                </a:solidFill>
                <a:latin typeface="+mn-lt"/>
              </a:rPr>
              <a:t>The importance of reducing </a:t>
            </a:r>
            <a:r>
              <a:rPr lang="en-US" dirty="0">
                <a:solidFill>
                  <a:schemeClr val="tx1"/>
                </a:solidFill>
                <a:latin typeface="+mn-lt"/>
              </a:rPr>
              <a:t>h</a:t>
            </a:r>
            <a:r>
              <a:rPr lang="en-US" dirty="0" smtClean="0">
                <a:solidFill>
                  <a:schemeClr val="tx1"/>
                </a:solidFill>
                <a:latin typeface="+mn-lt"/>
              </a:rPr>
              <a:t>arm</a:t>
            </a:r>
          </a:p>
          <a:p>
            <a:r>
              <a:rPr lang="en-US" dirty="0" smtClean="0">
                <a:solidFill>
                  <a:schemeClr val="tx1"/>
                </a:solidFill>
                <a:latin typeface="+mn-lt"/>
              </a:rPr>
              <a:t>Key elements of comprehensive </a:t>
            </a:r>
            <a:r>
              <a:rPr lang="en-US" dirty="0">
                <a:solidFill>
                  <a:schemeClr val="tx1"/>
                </a:solidFill>
                <a:latin typeface="+mn-lt"/>
              </a:rPr>
              <a:t>u</a:t>
            </a:r>
            <a:r>
              <a:rPr lang="en-US" dirty="0" smtClean="0">
                <a:solidFill>
                  <a:schemeClr val="tx1"/>
                </a:solidFill>
                <a:latin typeface="+mn-lt"/>
              </a:rPr>
              <a:t>nit-based safety</a:t>
            </a:r>
            <a:endParaRPr lang="en-US" dirty="0">
              <a:solidFill>
                <a:schemeClr val="tx1"/>
              </a:solidFill>
              <a:latin typeface="+mn-lt"/>
            </a:endParaRPr>
          </a:p>
          <a:p>
            <a:pPr lvl="1"/>
            <a:r>
              <a:rPr lang="en-US" dirty="0" smtClean="0">
                <a:solidFill>
                  <a:schemeClr val="tx1"/>
                </a:solidFill>
                <a:latin typeface="+mn-lt"/>
              </a:rPr>
              <a:t>Understand </a:t>
            </a:r>
            <a:r>
              <a:rPr lang="en-US" dirty="0">
                <a:solidFill>
                  <a:schemeClr val="tx1"/>
                </a:solidFill>
                <a:latin typeface="+mn-lt"/>
              </a:rPr>
              <a:t>the Science of </a:t>
            </a:r>
            <a:r>
              <a:rPr lang="en-US" dirty="0" smtClean="0">
                <a:solidFill>
                  <a:schemeClr val="tx1"/>
                </a:solidFill>
                <a:latin typeface="+mn-lt"/>
              </a:rPr>
              <a:t>Safety</a:t>
            </a:r>
          </a:p>
          <a:p>
            <a:pPr lvl="1"/>
            <a:r>
              <a:rPr lang="en-US" dirty="0" smtClean="0">
                <a:solidFill>
                  <a:schemeClr val="tx1"/>
                </a:solidFill>
                <a:latin typeface="+mn-lt"/>
              </a:rPr>
              <a:t>Assemble </a:t>
            </a:r>
            <a:r>
              <a:rPr lang="en-US" dirty="0">
                <a:solidFill>
                  <a:schemeClr val="tx1"/>
                </a:solidFill>
                <a:latin typeface="+mn-lt"/>
              </a:rPr>
              <a:t>the </a:t>
            </a:r>
            <a:r>
              <a:rPr lang="en-US" dirty="0" smtClean="0">
                <a:solidFill>
                  <a:schemeClr val="tx1"/>
                </a:solidFill>
                <a:latin typeface="+mn-lt"/>
              </a:rPr>
              <a:t>Team</a:t>
            </a:r>
          </a:p>
          <a:p>
            <a:pPr lvl="1"/>
            <a:r>
              <a:rPr lang="en-US" dirty="0" smtClean="0">
                <a:solidFill>
                  <a:schemeClr val="tx1"/>
                </a:solidFill>
                <a:latin typeface="+mn-lt"/>
              </a:rPr>
              <a:t>Engage </a:t>
            </a:r>
            <a:r>
              <a:rPr lang="en-US" dirty="0">
                <a:solidFill>
                  <a:schemeClr val="tx1"/>
                </a:solidFill>
                <a:latin typeface="+mn-lt"/>
              </a:rPr>
              <a:t>Senior </a:t>
            </a:r>
            <a:r>
              <a:rPr lang="en-US" dirty="0" smtClean="0">
                <a:solidFill>
                  <a:schemeClr val="tx1"/>
                </a:solidFill>
                <a:latin typeface="+mn-lt"/>
              </a:rPr>
              <a:t>Leadership</a:t>
            </a:r>
          </a:p>
          <a:p>
            <a:pPr lvl="1"/>
            <a:r>
              <a:rPr lang="en-US" dirty="0" smtClean="0">
                <a:solidFill>
                  <a:schemeClr val="tx1"/>
                </a:solidFill>
                <a:latin typeface="+mn-lt"/>
              </a:rPr>
              <a:t>Implement </a:t>
            </a:r>
            <a:r>
              <a:rPr lang="en-US" dirty="0">
                <a:solidFill>
                  <a:schemeClr val="tx1"/>
                </a:solidFill>
                <a:latin typeface="+mn-lt"/>
              </a:rPr>
              <a:t>Teamwork and </a:t>
            </a:r>
            <a:r>
              <a:rPr lang="en-US" dirty="0" smtClean="0">
                <a:solidFill>
                  <a:schemeClr val="tx1"/>
                </a:solidFill>
                <a:latin typeface="+mn-lt"/>
              </a:rPr>
              <a:t>Communication</a:t>
            </a:r>
          </a:p>
          <a:p>
            <a:pPr lvl="1"/>
            <a:r>
              <a:rPr lang="en-US" dirty="0" smtClean="0">
                <a:solidFill>
                  <a:schemeClr val="tx1"/>
                </a:solidFill>
                <a:latin typeface="+mn-lt"/>
              </a:rPr>
              <a:t>Learn </a:t>
            </a:r>
            <a:r>
              <a:rPr lang="en-US" dirty="0">
                <a:solidFill>
                  <a:schemeClr val="tx1"/>
                </a:solidFill>
                <a:latin typeface="+mn-lt"/>
              </a:rPr>
              <a:t>From Defects</a:t>
            </a:r>
          </a:p>
          <a:p>
            <a:r>
              <a:rPr lang="en-US" dirty="0" smtClean="0">
                <a:solidFill>
                  <a:schemeClr val="tx1"/>
                </a:solidFill>
                <a:latin typeface="+mn-lt"/>
              </a:rPr>
              <a:t>Next steps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a:t>
            </a:fld>
            <a:endParaRPr lang="en-US" dirty="0"/>
          </a:p>
        </p:txBody>
      </p:sp>
    </p:spTree>
    <p:extLst>
      <p:ext uri="{BB962C8B-B14F-4D97-AF65-F5344CB8AC3E}">
        <p14:creationId xmlns:p14="http://schemas.microsoft.com/office/powerpoint/2010/main" val="913376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30" y="990600"/>
            <a:ext cx="8229600" cy="785155"/>
          </a:xfrm>
        </p:spPr>
        <p:txBody>
          <a:bodyPr/>
          <a:lstStyle/>
          <a:p>
            <a:pPr algn="ctr"/>
            <a:r>
              <a:rPr lang="en-US" dirty="0" smtClean="0"/>
              <a:t> </a:t>
            </a:r>
            <a:r>
              <a:rPr lang="en-US" dirty="0" smtClean="0">
                <a:solidFill>
                  <a:srgbClr val="28ACBA"/>
                </a:solidFill>
                <a:latin typeface="+mj-lt"/>
              </a:rPr>
              <a:t>Characteristics of a Strong Team</a:t>
            </a:r>
            <a:endParaRPr lang="en-US" dirty="0">
              <a:solidFill>
                <a:srgbClr val="28ACBA"/>
              </a:solidFill>
              <a:latin typeface="+mj-lt"/>
            </a:endParaRPr>
          </a:p>
        </p:txBody>
      </p:sp>
      <p:grpSp>
        <p:nvGrpSpPr>
          <p:cNvPr id="4" name="Group 10" descr="Effective group processes include: role clarity, effective team communication, conflict resolution, education and engagement, leadership buy-in and support and norms. The graphic shows the term Effective Group Processes in the center with the six processes each listed in surrounding circles. "/>
          <p:cNvGrpSpPr/>
          <p:nvPr/>
        </p:nvGrpSpPr>
        <p:grpSpPr>
          <a:xfrm>
            <a:off x="1828800" y="1676400"/>
            <a:ext cx="5410200" cy="4876800"/>
            <a:chOff x="2267904" y="1423664"/>
            <a:chExt cx="4802648" cy="5307217"/>
          </a:xfrm>
          <a:solidFill>
            <a:srgbClr val="BD3632">
              <a:alpha val="83000"/>
            </a:srgbClr>
          </a:solidFill>
        </p:grpSpPr>
        <p:sp>
          <p:nvSpPr>
            <p:cNvPr id="5" name="Freeform 4"/>
            <p:cNvSpPr/>
            <p:nvPr/>
          </p:nvSpPr>
          <p:spPr>
            <a:xfrm>
              <a:off x="3383061" y="2680410"/>
              <a:ext cx="2606476" cy="2891037"/>
            </a:xfrm>
            <a:custGeom>
              <a:avLst/>
              <a:gdLst>
                <a:gd name="connsiteX0" fmla="*/ 0 w 2606476"/>
                <a:gd name="connsiteY0" fmla="*/ 1303238 h 2606476"/>
                <a:gd name="connsiteX1" fmla="*/ 381711 w 2606476"/>
                <a:gd name="connsiteY1" fmla="*/ 381710 h 2606476"/>
                <a:gd name="connsiteX2" fmla="*/ 1303240 w 2606476"/>
                <a:gd name="connsiteY2" fmla="*/ 2 h 2606476"/>
                <a:gd name="connsiteX3" fmla="*/ 2224768 w 2606476"/>
                <a:gd name="connsiteY3" fmla="*/ 381713 h 2606476"/>
                <a:gd name="connsiteX4" fmla="*/ 2606476 w 2606476"/>
                <a:gd name="connsiteY4" fmla="*/ 1303242 h 2606476"/>
                <a:gd name="connsiteX5" fmla="*/ 2224766 w 2606476"/>
                <a:gd name="connsiteY5" fmla="*/ 2224771 h 2606476"/>
                <a:gd name="connsiteX6" fmla="*/ 1303237 w 2606476"/>
                <a:gd name="connsiteY6" fmla="*/ 2606480 h 2606476"/>
                <a:gd name="connsiteX7" fmla="*/ 381709 w 2606476"/>
                <a:gd name="connsiteY7" fmla="*/ 2224770 h 2606476"/>
                <a:gd name="connsiteX8" fmla="*/ 0 w 2606476"/>
                <a:gd name="connsiteY8" fmla="*/ 1303241 h 2606476"/>
                <a:gd name="connsiteX9" fmla="*/ 0 w 2606476"/>
                <a:gd name="connsiteY9" fmla="*/ 1303238 h 260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6476" h="2606476">
                  <a:moveTo>
                    <a:pt x="0" y="1303238"/>
                  </a:moveTo>
                  <a:cubicBezTo>
                    <a:pt x="0" y="957598"/>
                    <a:pt x="137306" y="626114"/>
                    <a:pt x="381711" y="381710"/>
                  </a:cubicBezTo>
                  <a:cubicBezTo>
                    <a:pt x="626116" y="137306"/>
                    <a:pt x="957600" y="1"/>
                    <a:pt x="1303240" y="2"/>
                  </a:cubicBezTo>
                  <a:cubicBezTo>
                    <a:pt x="1648880" y="2"/>
                    <a:pt x="1980364" y="137308"/>
                    <a:pt x="2224768" y="381713"/>
                  </a:cubicBezTo>
                  <a:cubicBezTo>
                    <a:pt x="2469172" y="626118"/>
                    <a:pt x="2606477" y="957602"/>
                    <a:pt x="2606476" y="1303242"/>
                  </a:cubicBezTo>
                  <a:cubicBezTo>
                    <a:pt x="2606476" y="1648882"/>
                    <a:pt x="2469171" y="1980366"/>
                    <a:pt x="2224766" y="2224771"/>
                  </a:cubicBezTo>
                  <a:cubicBezTo>
                    <a:pt x="1980361" y="2469176"/>
                    <a:pt x="1648877" y="2606481"/>
                    <a:pt x="1303237" y="2606480"/>
                  </a:cubicBezTo>
                  <a:cubicBezTo>
                    <a:pt x="957597" y="2606480"/>
                    <a:pt x="626113" y="2469174"/>
                    <a:pt x="381709" y="2224770"/>
                  </a:cubicBezTo>
                  <a:cubicBezTo>
                    <a:pt x="137305" y="1980365"/>
                    <a:pt x="0" y="1648881"/>
                    <a:pt x="0" y="1303241"/>
                  </a:cubicBezTo>
                  <a:lnTo>
                    <a:pt x="0" y="1303238"/>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424890" tIns="424889" rIns="424890" bIns="424889" numCol="1" spcCol="1270" anchor="ctr" anchorCtr="0">
              <a:noAutofit/>
            </a:bodyPr>
            <a:lstStyle/>
            <a:p>
              <a:pPr lvl="0" algn="ctr" defTabSz="1511300">
                <a:lnSpc>
                  <a:spcPct val="90000"/>
                </a:lnSpc>
                <a:spcBef>
                  <a:spcPct val="0"/>
                </a:spcBef>
                <a:spcAft>
                  <a:spcPct val="35000"/>
                </a:spcAft>
              </a:pPr>
              <a:r>
                <a:rPr lang="en-US" sz="2800" kern="1200" dirty="0" smtClean="0">
                  <a:solidFill>
                    <a:schemeClr val="tx1"/>
                  </a:solidFill>
                  <a:cs typeface="Arial" pitchFamily="34" charset="0"/>
                </a:rPr>
                <a:t>Effective Group Processes</a:t>
              </a:r>
              <a:endParaRPr lang="en-US" sz="2800" kern="1200" dirty="0">
                <a:solidFill>
                  <a:schemeClr val="tx1"/>
                </a:solidFill>
                <a:cs typeface="Arial" pitchFamily="34" charset="0"/>
              </a:endParaRPr>
            </a:p>
          </p:txBody>
        </p:sp>
        <p:sp>
          <p:nvSpPr>
            <p:cNvPr id="6" name="Freeform 5"/>
            <p:cNvSpPr/>
            <p:nvPr/>
          </p:nvSpPr>
          <p:spPr>
            <a:xfrm>
              <a:off x="2267904" y="2331478"/>
              <a:ext cx="1779032" cy="1826800"/>
            </a:xfrm>
            <a:custGeom>
              <a:avLst/>
              <a:gdLst>
                <a:gd name="connsiteX0" fmla="*/ 0 w 1303238"/>
                <a:gd name="connsiteY0" fmla="*/ 651619 h 1303238"/>
                <a:gd name="connsiteX1" fmla="*/ 190855 w 1303238"/>
                <a:gd name="connsiteY1" fmla="*/ 190855 h 1303238"/>
                <a:gd name="connsiteX2" fmla="*/ 651620 w 1303238"/>
                <a:gd name="connsiteY2" fmla="*/ 1 h 1303238"/>
                <a:gd name="connsiteX3" fmla="*/ 1112384 w 1303238"/>
                <a:gd name="connsiteY3" fmla="*/ 190856 h 1303238"/>
                <a:gd name="connsiteX4" fmla="*/ 1303238 w 1303238"/>
                <a:gd name="connsiteY4" fmla="*/ 651621 h 1303238"/>
                <a:gd name="connsiteX5" fmla="*/ 1112383 w 1303238"/>
                <a:gd name="connsiteY5" fmla="*/ 1112385 h 1303238"/>
                <a:gd name="connsiteX6" fmla="*/ 651619 w 1303238"/>
                <a:gd name="connsiteY6" fmla="*/ 1303240 h 1303238"/>
                <a:gd name="connsiteX7" fmla="*/ 190855 w 1303238"/>
                <a:gd name="connsiteY7" fmla="*/ 1112385 h 1303238"/>
                <a:gd name="connsiteX8" fmla="*/ 1 w 1303238"/>
                <a:gd name="connsiteY8" fmla="*/ 651620 h 1303238"/>
                <a:gd name="connsiteX9" fmla="*/ 0 w 1303238"/>
                <a:gd name="connsiteY9" fmla="*/ 651619 h 13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38" h="1303238">
                  <a:moveTo>
                    <a:pt x="0" y="651619"/>
                  </a:moveTo>
                  <a:cubicBezTo>
                    <a:pt x="0" y="478799"/>
                    <a:pt x="68653" y="313057"/>
                    <a:pt x="190855" y="190855"/>
                  </a:cubicBezTo>
                  <a:cubicBezTo>
                    <a:pt x="313057" y="68653"/>
                    <a:pt x="478800" y="1"/>
                    <a:pt x="651620" y="1"/>
                  </a:cubicBezTo>
                  <a:cubicBezTo>
                    <a:pt x="824440" y="1"/>
                    <a:pt x="990182" y="68654"/>
                    <a:pt x="1112384" y="190856"/>
                  </a:cubicBezTo>
                  <a:cubicBezTo>
                    <a:pt x="1234586" y="313058"/>
                    <a:pt x="1303238" y="478801"/>
                    <a:pt x="1303238" y="651621"/>
                  </a:cubicBezTo>
                  <a:cubicBezTo>
                    <a:pt x="1303238" y="824441"/>
                    <a:pt x="1234585" y="990183"/>
                    <a:pt x="1112383" y="1112385"/>
                  </a:cubicBezTo>
                  <a:cubicBezTo>
                    <a:pt x="990181" y="1234587"/>
                    <a:pt x="824439" y="1303240"/>
                    <a:pt x="651619" y="1303240"/>
                  </a:cubicBezTo>
                  <a:cubicBezTo>
                    <a:pt x="478799" y="1303240"/>
                    <a:pt x="313057" y="1234587"/>
                    <a:pt x="190855" y="1112385"/>
                  </a:cubicBezTo>
                  <a:cubicBezTo>
                    <a:pt x="68653" y="990183"/>
                    <a:pt x="0" y="824441"/>
                    <a:pt x="1" y="651620"/>
                  </a:cubicBezTo>
                  <a:lnTo>
                    <a:pt x="0" y="651619"/>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13715" tIns="213715" rIns="213715" bIns="213715" numCol="1" spcCol="1270" anchor="ctr" anchorCtr="0">
              <a:noAutofit/>
            </a:bodyPr>
            <a:lstStyle/>
            <a:p>
              <a:pPr lvl="0" algn="ctr" defTabSz="800100">
                <a:lnSpc>
                  <a:spcPct val="90000"/>
                </a:lnSpc>
                <a:spcBef>
                  <a:spcPct val="0"/>
                </a:spcBef>
                <a:spcAft>
                  <a:spcPct val="35000"/>
                </a:spcAft>
              </a:pPr>
              <a:r>
                <a:rPr lang="en-US" sz="2000" kern="1200" dirty="0" smtClean="0">
                  <a:solidFill>
                    <a:schemeClr val="tx1"/>
                  </a:solidFill>
                  <a:cs typeface="Arial" pitchFamily="34" charset="0"/>
                </a:rPr>
                <a:t>Norms</a:t>
              </a:r>
              <a:endParaRPr lang="en-US" sz="2000" kern="1200" dirty="0">
                <a:solidFill>
                  <a:schemeClr val="tx1"/>
                </a:solidFill>
                <a:cs typeface="Arial" pitchFamily="34" charset="0"/>
              </a:endParaRPr>
            </a:p>
          </p:txBody>
        </p:sp>
        <p:sp>
          <p:nvSpPr>
            <p:cNvPr id="7" name="Freeform 6"/>
            <p:cNvSpPr/>
            <p:nvPr/>
          </p:nvSpPr>
          <p:spPr>
            <a:xfrm>
              <a:off x="3779712" y="1423664"/>
              <a:ext cx="1779032" cy="1826800"/>
            </a:xfrm>
            <a:custGeom>
              <a:avLst/>
              <a:gdLst>
                <a:gd name="connsiteX0" fmla="*/ 0 w 1447806"/>
                <a:gd name="connsiteY0" fmla="*/ 719518 h 1439035"/>
                <a:gd name="connsiteX1" fmla="*/ 213584 w 1447806"/>
                <a:gd name="connsiteY1" fmla="*/ 209199 h 1439035"/>
                <a:gd name="connsiteX2" fmla="*/ 723904 w 1447806"/>
                <a:gd name="connsiteY2" fmla="*/ 1 h 1439035"/>
                <a:gd name="connsiteX3" fmla="*/ 1234223 w 1447806"/>
                <a:gd name="connsiteY3" fmla="*/ 209200 h 1439035"/>
                <a:gd name="connsiteX4" fmla="*/ 1447806 w 1447806"/>
                <a:gd name="connsiteY4" fmla="*/ 719520 h 1439035"/>
                <a:gd name="connsiteX5" fmla="*/ 1234222 w 1447806"/>
                <a:gd name="connsiteY5" fmla="*/ 1229839 h 1439035"/>
                <a:gd name="connsiteX6" fmla="*/ 723902 w 1447806"/>
                <a:gd name="connsiteY6" fmla="*/ 1439038 h 1439035"/>
                <a:gd name="connsiteX7" fmla="*/ 213583 w 1447806"/>
                <a:gd name="connsiteY7" fmla="*/ 1229839 h 1439035"/>
                <a:gd name="connsiteX8" fmla="*/ 0 w 1447806"/>
                <a:gd name="connsiteY8" fmla="*/ 719519 h 1439035"/>
                <a:gd name="connsiteX9" fmla="*/ 0 w 1447806"/>
                <a:gd name="connsiteY9" fmla="*/ 719518 h 14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6" h="1439035">
                  <a:moveTo>
                    <a:pt x="0" y="719518"/>
                  </a:moveTo>
                  <a:cubicBezTo>
                    <a:pt x="0" y="527932"/>
                    <a:pt x="76874" y="344258"/>
                    <a:pt x="213584" y="209199"/>
                  </a:cubicBezTo>
                  <a:cubicBezTo>
                    <a:pt x="349214" y="75208"/>
                    <a:pt x="532675" y="1"/>
                    <a:pt x="723904" y="1"/>
                  </a:cubicBezTo>
                  <a:cubicBezTo>
                    <a:pt x="915133" y="1"/>
                    <a:pt x="1098594" y="75209"/>
                    <a:pt x="1234223" y="209200"/>
                  </a:cubicBezTo>
                  <a:cubicBezTo>
                    <a:pt x="1370933" y="344260"/>
                    <a:pt x="1447806" y="527934"/>
                    <a:pt x="1447806" y="719520"/>
                  </a:cubicBezTo>
                  <a:cubicBezTo>
                    <a:pt x="1447806" y="911106"/>
                    <a:pt x="1370933" y="1094780"/>
                    <a:pt x="1234222" y="1229839"/>
                  </a:cubicBezTo>
                  <a:cubicBezTo>
                    <a:pt x="1098592" y="1363830"/>
                    <a:pt x="915132" y="1439038"/>
                    <a:pt x="723902" y="1439038"/>
                  </a:cubicBezTo>
                  <a:cubicBezTo>
                    <a:pt x="532673" y="1439038"/>
                    <a:pt x="349212" y="1363830"/>
                    <a:pt x="213583" y="1229839"/>
                  </a:cubicBezTo>
                  <a:cubicBezTo>
                    <a:pt x="76873" y="1094780"/>
                    <a:pt x="0" y="911105"/>
                    <a:pt x="0" y="719519"/>
                  </a:cubicBezTo>
                  <a:lnTo>
                    <a:pt x="0" y="719518"/>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34886" tIns="233602" rIns="234886" bIns="233602" numCol="1" spcCol="1270" anchor="ctr" anchorCtr="0">
              <a:noAutofit/>
            </a:bodyPr>
            <a:lstStyle/>
            <a:p>
              <a:pPr lvl="0" algn="ctr" defTabSz="800100">
                <a:lnSpc>
                  <a:spcPct val="90000"/>
                </a:lnSpc>
                <a:spcBef>
                  <a:spcPct val="0"/>
                </a:spcBef>
                <a:spcAft>
                  <a:spcPct val="35000"/>
                </a:spcAft>
              </a:pPr>
              <a:r>
                <a:rPr lang="en-US" sz="2000" kern="1200" dirty="0" smtClean="0">
                  <a:solidFill>
                    <a:schemeClr val="tx1"/>
                  </a:solidFill>
                  <a:cs typeface="Arial" pitchFamily="34" charset="0"/>
                </a:rPr>
                <a:t>Role Clarity</a:t>
              </a:r>
              <a:endParaRPr lang="en-US" sz="2000" kern="1200" dirty="0">
                <a:solidFill>
                  <a:schemeClr val="tx1"/>
                </a:solidFill>
                <a:cs typeface="Arial" pitchFamily="34" charset="0"/>
              </a:endParaRPr>
            </a:p>
          </p:txBody>
        </p:sp>
        <p:sp>
          <p:nvSpPr>
            <p:cNvPr id="8" name="Freeform 7"/>
            <p:cNvSpPr/>
            <p:nvPr/>
          </p:nvSpPr>
          <p:spPr>
            <a:xfrm>
              <a:off x="5228528" y="2331478"/>
              <a:ext cx="1779032" cy="1826800"/>
            </a:xfrm>
            <a:custGeom>
              <a:avLst/>
              <a:gdLst>
                <a:gd name="connsiteX0" fmla="*/ 0 w 1303238"/>
                <a:gd name="connsiteY0" fmla="*/ 651619 h 1303238"/>
                <a:gd name="connsiteX1" fmla="*/ 190855 w 1303238"/>
                <a:gd name="connsiteY1" fmla="*/ 190855 h 1303238"/>
                <a:gd name="connsiteX2" fmla="*/ 651620 w 1303238"/>
                <a:gd name="connsiteY2" fmla="*/ 1 h 1303238"/>
                <a:gd name="connsiteX3" fmla="*/ 1112384 w 1303238"/>
                <a:gd name="connsiteY3" fmla="*/ 190856 h 1303238"/>
                <a:gd name="connsiteX4" fmla="*/ 1303238 w 1303238"/>
                <a:gd name="connsiteY4" fmla="*/ 651621 h 1303238"/>
                <a:gd name="connsiteX5" fmla="*/ 1112383 w 1303238"/>
                <a:gd name="connsiteY5" fmla="*/ 1112385 h 1303238"/>
                <a:gd name="connsiteX6" fmla="*/ 651619 w 1303238"/>
                <a:gd name="connsiteY6" fmla="*/ 1303240 h 1303238"/>
                <a:gd name="connsiteX7" fmla="*/ 190855 w 1303238"/>
                <a:gd name="connsiteY7" fmla="*/ 1112385 h 1303238"/>
                <a:gd name="connsiteX8" fmla="*/ 1 w 1303238"/>
                <a:gd name="connsiteY8" fmla="*/ 651620 h 1303238"/>
                <a:gd name="connsiteX9" fmla="*/ 0 w 1303238"/>
                <a:gd name="connsiteY9" fmla="*/ 651619 h 13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38" h="1303238">
                  <a:moveTo>
                    <a:pt x="0" y="651619"/>
                  </a:moveTo>
                  <a:cubicBezTo>
                    <a:pt x="0" y="478799"/>
                    <a:pt x="68653" y="313057"/>
                    <a:pt x="190855" y="190855"/>
                  </a:cubicBezTo>
                  <a:cubicBezTo>
                    <a:pt x="313057" y="68653"/>
                    <a:pt x="478800" y="1"/>
                    <a:pt x="651620" y="1"/>
                  </a:cubicBezTo>
                  <a:cubicBezTo>
                    <a:pt x="824440" y="1"/>
                    <a:pt x="990182" y="68654"/>
                    <a:pt x="1112384" y="190856"/>
                  </a:cubicBezTo>
                  <a:cubicBezTo>
                    <a:pt x="1234586" y="313058"/>
                    <a:pt x="1303238" y="478801"/>
                    <a:pt x="1303238" y="651621"/>
                  </a:cubicBezTo>
                  <a:cubicBezTo>
                    <a:pt x="1303238" y="824441"/>
                    <a:pt x="1234585" y="990183"/>
                    <a:pt x="1112383" y="1112385"/>
                  </a:cubicBezTo>
                  <a:cubicBezTo>
                    <a:pt x="990181" y="1234587"/>
                    <a:pt x="824439" y="1303240"/>
                    <a:pt x="651619" y="1303240"/>
                  </a:cubicBezTo>
                  <a:cubicBezTo>
                    <a:pt x="478799" y="1303240"/>
                    <a:pt x="313057" y="1234587"/>
                    <a:pt x="190855" y="1112385"/>
                  </a:cubicBezTo>
                  <a:cubicBezTo>
                    <a:pt x="68653" y="990183"/>
                    <a:pt x="0" y="824441"/>
                    <a:pt x="1" y="651620"/>
                  </a:cubicBezTo>
                  <a:lnTo>
                    <a:pt x="0" y="651619"/>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91440" tIns="91440" rIns="91440" bIns="91440" numCol="1" spcCol="1270" anchor="ctr" anchorCtr="0">
              <a:noAutofit/>
            </a:bodyPr>
            <a:lstStyle/>
            <a:p>
              <a:pPr lvl="0" algn="ctr" defTabSz="0">
                <a:lnSpc>
                  <a:spcPct val="90000"/>
                </a:lnSpc>
                <a:spcBef>
                  <a:spcPct val="0"/>
                </a:spcBef>
              </a:pPr>
              <a:r>
                <a:rPr lang="en-US" sz="2000" kern="1200" dirty="0" smtClean="0">
                  <a:solidFill>
                    <a:schemeClr val="tx1"/>
                  </a:solidFill>
                  <a:cs typeface="Arial" pitchFamily="34" charset="0"/>
                </a:rPr>
                <a:t>Effective Team </a:t>
              </a:r>
            </a:p>
            <a:p>
              <a:pPr lvl="0" algn="ctr" defTabSz="0">
                <a:lnSpc>
                  <a:spcPct val="90000"/>
                </a:lnSpc>
                <a:spcBef>
                  <a:spcPct val="0"/>
                </a:spcBef>
              </a:pPr>
              <a:r>
                <a:rPr lang="en-US" sz="2000" kern="1200" dirty="0" smtClean="0">
                  <a:solidFill>
                    <a:schemeClr val="tx1"/>
                  </a:solidFill>
                  <a:cs typeface="Arial" pitchFamily="34" charset="0"/>
                </a:rPr>
                <a:t>Communicati</a:t>
              </a:r>
              <a:r>
                <a:rPr lang="en-US" sz="2000" kern="1200" dirty="0" smtClean="0">
                  <a:solidFill>
                    <a:schemeClr val="tx1"/>
                  </a:solidFill>
                  <a:latin typeface="Arial" pitchFamily="34" charset="0"/>
                  <a:cs typeface="Arial" pitchFamily="34" charset="0"/>
                </a:rPr>
                <a:t>on</a:t>
              </a:r>
              <a:endParaRPr lang="en-US" sz="2000" kern="1200" dirty="0">
                <a:solidFill>
                  <a:schemeClr val="tx1"/>
                </a:solidFill>
                <a:latin typeface="Arial" pitchFamily="34" charset="0"/>
                <a:cs typeface="Arial" pitchFamily="34" charset="0"/>
              </a:endParaRPr>
            </a:p>
          </p:txBody>
        </p:sp>
        <p:sp>
          <p:nvSpPr>
            <p:cNvPr id="9" name="Freeform 8"/>
            <p:cNvSpPr/>
            <p:nvPr/>
          </p:nvSpPr>
          <p:spPr>
            <a:xfrm>
              <a:off x="5291520" y="4147104"/>
              <a:ext cx="1779032" cy="1826800"/>
            </a:xfrm>
            <a:custGeom>
              <a:avLst/>
              <a:gdLst>
                <a:gd name="connsiteX0" fmla="*/ 0 w 1303238"/>
                <a:gd name="connsiteY0" fmla="*/ 651619 h 1303238"/>
                <a:gd name="connsiteX1" fmla="*/ 190855 w 1303238"/>
                <a:gd name="connsiteY1" fmla="*/ 190855 h 1303238"/>
                <a:gd name="connsiteX2" fmla="*/ 651620 w 1303238"/>
                <a:gd name="connsiteY2" fmla="*/ 1 h 1303238"/>
                <a:gd name="connsiteX3" fmla="*/ 1112384 w 1303238"/>
                <a:gd name="connsiteY3" fmla="*/ 190856 h 1303238"/>
                <a:gd name="connsiteX4" fmla="*/ 1303238 w 1303238"/>
                <a:gd name="connsiteY4" fmla="*/ 651621 h 1303238"/>
                <a:gd name="connsiteX5" fmla="*/ 1112383 w 1303238"/>
                <a:gd name="connsiteY5" fmla="*/ 1112385 h 1303238"/>
                <a:gd name="connsiteX6" fmla="*/ 651619 w 1303238"/>
                <a:gd name="connsiteY6" fmla="*/ 1303240 h 1303238"/>
                <a:gd name="connsiteX7" fmla="*/ 190855 w 1303238"/>
                <a:gd name="connsiteY7" fmla="*/ 1112385 h 1303238"/>
                <a:gd name="connsiteX8" fmla="*/ 1 w 1303238"/>
                <a:gd name="connsiteY8" fmla="*/ 651620 h 1303238"/>
                <a:gd name="connsiteX9" fmla="*/ 0 w 1303238"/>
                <a:gd name="connsiteY9" fmla="*/ 651619 h 13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38" h="1303238">
                  <a:moveTo>
                    <a:pt x="0" y="651619"/>
                  </a:moveTo>
                  <a:cubicBezTo>
                    <a:pt x="0" y="478799"/>
                    <a:pt x="68653" y="313057"/>
                    <a:pt x="190855" y="190855"/>
                  </a:cubicBezTo>
                  <a:cubicBezTo>
                    <a:pt x="313057" y="68653"/>
                    <a:pt x="478800" y="1"/>
                    <a:pt x="651620" y="1"/>
                  </a:cubicBezTo>
                  <a:cubicBezTo>
                    <a:pt x="824440" y="1"/>
                    <a:pt x="990182" y="68654"/>
                    <a:pt x="1112384" y="190856"/>
                  </a:cubicBezTo>
                  <a:cubicBezTo>
                    <a:pt x="1234586" y="313058"/>
                    <a:pt x="1303238" y="478801"/>
                    <a:pt x="1303238" y="651621"/>
                  </a:cubicBezTo>
                  <a:cubicBezTo>
                    <a:pt x="1303238" y="824441"/>
                    <a:pt x="1234585" y="990183"/>
                    <a:pt x="1112383" y="1112385"/>
                  </a:cubicBezTo>
                  <a:cubicBezTo>
                    <a:pt x="990181" y="1234587"/>
                    <a:pt x="824439" y="1303240"/>
                    <a:pt x="651619" y="1303240"/>
                  </a:cubicBezTo>
                  <a:cubicBezTo>
                    <a:pt x="478799" y="1303240"/>
                    <a:pt x="313057" y="1234587"/>
                    <a:pt x="190855" y="1112385"/>
                  </a:cubicBezTo>
                  <a:cubicBezTo>
                    <a:pt x="68653" y="990183"/>
                    <a:pt x="0" y="824441"/>
                    <a:pt x="1" y="651620"/>
                  </a:cubicBezTo>
                  <a:lnTo>
                    <a:pt x="0" y="651619"/>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13715" tIns="213715" rIns="213715" bIns="213715" numCol="1" spcCol="1270" anchor="ctr" anchorCtr="0">
              <a:noAutofit/>
            </a:bodyPr>
            <a:lstStyle/>
            <a:p>
              <a:pPr lvl="0" algn="ctr" defTabSz="800100">
                <a:lnSpc>
                  <a:spcPct val="90000"/>
                </a:lnSpc>
                <a:spcBef>
                  <a:spcPct val="0"/>
                </a:spcBef>
                <a:spcAft>
                  <a:spcPct val="35000"/>
                </a:spcAft>
              </a:pPr>
              <a:r>
                <a:rPr lang="en-US" sz="2000" kern="1200" dirty="0" smtClean="0">
                  <a:solidFill>
                    <a:schemeClr val="tx1"/>
                  </a:solidFill>
                  <a:cs typeface="Arial" pitchFamily="34" charset="0"/>
                </a:rPr>
                <a:t>Conflict Resolution</a:t>
              </a:r>
              <a:endParaRPr lang="en-US" sz="2000" kern="1200" dirty="0">
                <a:solidFill>
                  <a:schemeClr val="tx1"/>
                </a:solidFill>
                <a:cs typeface="Arial" pitchFamily="34" charset="0"/>
              </a:endParaRPr>
            </a:p>
          </p:txBody>
        </p:sp>
        <p:sp>
          <p:nvSpPr>
            <p:cNvPr id="10" name="Freeform 9"/>
            <p:cNvSpPr/>
            <p:nvPr/>
          </p:nvSpPr>
          <p:spPr>
            <a:xfrm>
              <a:off x="3779712" y="4904081"/>
              <a:ext cx="1779032" cy="1826800"/>
            </a:xfrm>
            <a:custGeom>
              <a:avLst/>
              <a:gdLst>
                <a:gd name="connsiteX0" fmla="*/ 0 w 1303238"/>
                <a:gd name="connsiteY0" fmla="*/ 651619 h 1303238"/>
                <a:gd name="connsiteX1" fmla="*/ 190855 w 1303238"/>
                <a:gd name="connsiteY1" fmla="*/ 190855 h 1303238"/>
                <a:gd name="connsiteX2" fmla="*/ 651620 w 1303238"/>
                <a:gd name="connsiteY2" fmla="*/ 1 h 1303238"/>
                <a:gd name="connsiteX3" fmla="*/ 1112384 w 1303238"/>
                <a:gd name="connsiteY3" fmla="*/ 190856 h 1303238"/>
                <a:gd name="connsiteX4" fmla="*/ 1303238 w 1303238"/>
                <a:gd name="connsiteY4" fmla="*/ 651621 h 1303238"/>
                <a:gd name="connsiteX5" fmla="*/ 1112383 w 1303238"/>
                <a:gd name="connsiteY5" fmla="*/ 1112385 h 1303238"/>
                <a:gd name="connsiteX6" fmla="*/ 651619 w 1303238"/>
                <a:gd name="connsiteY6" fmla="*/ 1303240 h 1303238"/>
                <a:gd name="connsiteX7" fmla="*/ 190855 w 1303238"/>
                <a:gd name="connsiteY7" fmla="*/ 1112385 h 1303238"/>
                <a:gd name="connsiteX8" fmla="*/ 1 w 1303238"/>
                <a:gd name="connsiteY8" fmla="*/ 651620 h 1303238"/>
                <a:gd name="connsiteX9" fmla="*/ 0 w 1303238"/>
                <a:gd name="connsiteY9" fmla="*/ 651619 h 13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38" h="1303238">
                  <a:moveTo>
                    <a:pt x="0" y="651619"/>
                  </a:moveTo>
                  <a:cubicBezTo>
                    <a:pt x="0" y="478799"/>
                    <a:pt x="68653" y="313057"/>
                    <a:pt x="190855" y="190855"/>
                  </a:cubicBezTo>
                  <a:cubicBezTo>
                    <a:pt x="313057" y="68653"/>
                    <a:pt x="478800" y="1"/>
                    <a:pt x="651620" y="1"/>
                  </a:cubicBezTo>
                  <a:cubicBezTo>
                    <a:pt x="824440" y="1"/>
                    <a:pt x="990182" y="68654"/>
                    <a:pt x="1112384" y="190856"/>
                  </a:cubicBezTo>
                  <a:cubicBezTo>
                    <a:pt x="1234586" y="313058"/>
                    <a:pt x="1303238" y="478801"/>
                    <a:pt x="1303238" y="651621"/>
                  </a:cubicBezTo>
                  <a:cubicBezTo>
                    <a:pt x="1303238" y="824441"/>
                    <a:pt x="1234585" y="990183"/>
                    <a:pt x="1112383" y="1112385"/>
                  </a:cubicBezTo>
                  <a:cubicBezTo>
                    <a:pt x="990181" y="1234587"/>
                    <a:pt x="824439" y="1303240"/>
                    <a:pt x="651619" y="1303240"/>
                  </a:cubicBezTo>
                  <a:cubicBezTo>
                    <a:pt x="478799" y="1303240"/>
                    <a:pt x="313057" y="1234587"/>
                    <a:pt x="190855" y="1112385"/>
                  </a:cubicBezTo>
                  <a:cubicBezTo>
                    <a:pt x="68653" y="990183"/>
                    <a:pt x="0" y="824441"/>
                    <a:pt x="1" y="651620"/>
                  </a:cubicBezTo>
                  <a:lnTo>
                    <a:pt x="0" y="651619"/>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91440" tIns="91440" rIns="91440" bIns="91440" numCol="1" spcCol="1270" anchor="ctr" anchorCtr="0">
              <a:noAutofit/>
            </a:bodyPr>
            <a:lstStyle/>
            <a:p>
              <a:pPr lvl="0" algn="ctr" defTabSz="711200">
                <a:lnSpc>
                  <a:spcPct val="90000"/>
                </a:lnSpc>
                <a:spcBef>
                  <a:spcPct val="0"/>
                </a:spcBef>
              </a:pPr>
              <a:r>
                <a:rPr lang="en-US" sz="2000" kern="1200" dirty="0" smtClean="0">
                  <a:solidFill>
                    <a:schemeClr val="tx1"/>
                  </a:solidFill>
                  <a:latin typeface="Arial" pitchFamily="34" charset="0"/>
                  <a:cs typeface="Arial" pitchFamily="34" charset="0"/>
                </a:rPr>
                <a:t>Education </a:t>
              </a:r>
            </a:p>
            <a:p>
              <a:pPr lvl="0" algn="ctr" defTabSz="973138">
                <a:lnSpc>
                  <a:spcPct val="90000"/>
                </a:lnSpc>
                <a:spcBef>
                  <a:spcPct val="0"/>
                </a:spcBef>
              </a:pPr>
              <a:r>
                <a:rPr lang="en-US" sz="2000" kern="1200" dirty="0" smtClean="0">
                  <a:solidFill>
                    <a:schemeClr val="tx1"/>
                  </a:solidFill>
                  <a:latin typeface="Arial" pitchFamily="34" charset="0"/>
                  <a:cs typeface="Arial" pitchFamily="34" charset="0"/>
                </a:rPr>
                <a:t>and Engagement</a:t>
              </a:r>
              <a:endParaRPr lang="en-US" sz="2000" kern="1200" dirty="0">
                <a:solidFill>
                  <a:schemeClr val="tx1"/>
                </a:solidFill>
                <a:latin typeface="Arial" pitchFamily="34" charset="0"/>
                <a:cs typeface="Arial" pitchFamily="34" charset="0"/>
              </a:endParaRPr>
            </a:p>
          </p:txBody>
        </p:sp>
        <p:sp>
          <p:nvSpPr>
            <p:cNvPr id="11" name="Freeform 10"/>
            <p:cNvSpPr/>
            <p:nvPr/>
          </p:nvSpPr>
          <p:spPr>
            <a:xfrm>
              <a:off x="2267904" y="4147104"/>
              <a:ext cx="1779032" cy="1826800"/>
            </a:xfrm>
            <a:custGeom>
              <a:avLst/>
              <a:gdLst>
                <a:gd name="connsiteX0" fmla="*/ 0 w 1303238"/>
                <a:gd name="connsiteY0" fmla="*/ 651619 h 1303238"/>
                <a:gd name="connsiteX1" fmla="*/ 190855 w 1303238"/>
                <a:gd name="connsiteY1" fmla="*/ 190855 h 1303238"/>
                <a:gd name="connsiteX2" fmla="*/ 651620 w 1303238"/>
                <a:gd name="connsiteY2" fmla="*/ 1 h 1303238"/>
                <a:gd name="connsiteX3" fmla="*/ 1112384 w 1303238"/>
                <a:gd name="connsiteY3" fmla="*/ 190856 h 1303238"/>
                <a:gd name="connsiteX4" fmla="*/ 1303238 w 1303238"/>
                <a:gd name="connsiteY4" fmla="*/ 651621 h 1303238"/>
                <a:gd name="connsiteX5" fmla="*/ 1112383 w 1303238"/>
                <a:gd name="connsiteY5" fmla="*/ 1112385 h 1303238"/>
                <a:gd name="connsiteX6" fmla="*/ 651619 w 1303238"/>
                <a:gd name="connsiteY6" fmla="*/ 1303240 h 1303238"/>
                <a:gd name="connsiteX7" fmla="*/ 190855 w 1303238"/>
                <a:gd name="connsiteY7" fmla="*/ 1112385 h 1303238"/>
                <a:gd name="connsiteX8" fmla="*/ 1 w 1303238"/>
                <a:gd name="connsiteY8" fmla="*/ 651620 h 1303238"/>
                <a:gd name="connsiteX9" fmla="*/ 0 w 1303238"/>
                <a:gd name="connsiteY9" fmla="*/ 651619 h 13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38" h="1303238">
                  <a:moveTo>
                    <a:pt x="0" y="651619"/>
                  </a:moveTo>
                  <a:cubicBezTo>
                    <a:pt x="0" y="478799"/>
                    <a:pt x="68653" y="313057"/>
                    <a:pt x="190855" y="190855"/>
                  </a:cubicBezTo>
                  <a:cubicBezTo>
                    <a:pt x="313057" y="68653"/>
                    <a:pt x="478800" y="1"/>
                    <a:pt x="651620" y="1"/>
                  </a:cubicBezTo>
                  <a:cubicBezTo>
                    <a:pt x="824440" y="1"/>
                    <a:pt x="990182" y="68654"/>
                    <a:pt x="1112384" y="190856"/>
                  </a:cubicBezTo>
                  <a:cubicBezTo>
                    <a:pt x="1234586" y="313058"/>
                    <a:pt x="1303238" y="478801"/>
                    <a:pt x="1303238" y="651621"/>
                  </a:cubicBezTo>
                  <a:cubicBezTo>
                    <a:pt x="1303238" y="824441"/>
                    <a:pt x="1234585" y="990183"/>
                    <a:pt x="1112383" y="1112385"/>
                  </a:cubicBezTo>
                  <a:cubicBezTo>
                    <a:pt x="990181" y="1234587"/>
                    <a:pt x="824439" y="1303240"/>
                    <a:pt x="651619" y="1303240"/>
                  </a:cubicBezTo>
                  <a:cubicBezTo>
                    <a:pt x="478799" y="1303240"/>
                    <a:pt x="313057" y="1234587"/>
                    <a:pt x="190855" y="1112385"/>
                  </a:cubicBezTo>
                  <a:cubicBezTo>
                    <a:pt x="68653" y="990183"/>
                    <a:pt x="0" y="824441"/>
                    <a:pt x="1" y="651620"/>
                  </a:cubicBezTo>
                  <a:lnTo>
                    <a:pt x="0" y="651619"/>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08635" tIns="208635" rIns="208635" bIns="208635" numCol="1" spcCol="1270" anchor="ctr" anchorCtr="0">
              <a:noAutofit/>
            </a:bodyPr>
            <a:lstStyle/>
            <a:p>
              <a:pPr lvl="0" algn="ctr" defTabSz="622300">
                <a:lnSpc>
                  <a:spcPct val="90000"/>
                </a:lnSpc>
                <a:spcBef>
                  <a:spcPct val="0"/>
                </a:spcBef>
              </a:pPr>
              <a:r>
                <a:rPr lang="en-US" sz="2000" kern="1200" dirty="0" smtClean="0">
                  <a:solidFill>
                    <a:schemeClr val="tx1"/>
                  </a:solidFill>
                  <a:cs typeface="Arial" pitchFamily="34" charset="0"/>
                </a:rPr>
                <a:t>Leadership </a:t>
              </a:r>
            </a:p>
            <a:p>
              <a:pPr lvl="0" algn="ctr" defTabSz="622300">
                <a:lnSpc>
                  <a:spcPct val="90000"/>
                </a:lnSpc>
                <a:spcBef>
                  <a:spcPct val="0"/>
                </a:spcBef>
              </a:pPr>
              <a:r>
                <a:rPr lang="en-US" sz="2000" kern="1200" dirty="0" smtClean="0">
                  <a:solidFill>
                    <a:schemeClr val="tx1"/>
                  </a:solidFill>
                  <a:cs typeface="Arial" pitchFamily="34" charset="0"/>
                </a:rPr>
                <a:t>Buy-in and Support</a:t>
              </a:r>
              <a:endParaRPr lang="en-US" sz="2000" kern="1200" dirty="0">
                <a:solidFill>
                  <a:schemeClr val="tx1"/>
                </a:solidFill>
                <a:cs typeface="Arial" pitchFamily="34" charset="0"/>
              </a:endParaRPr>
            </a:p>
          </p:txBody>
        </p:sp>
      </p:grpSp>
      <p:sp>
        <p:nvSpPr>
          <p:cNvPr id="3" name="Slide Number Placeholder 2"/>
          <p:cNvSpPr>
            <a:spLocks noGrp="1"/>
          </p:cNvSpPr>
          <p:nvPr>
            <p:ph type="sldNum" sz="quarter" idx="12"/>
          </p:nvPr>
        </p:nvSpPr>
        <p:spPr/>
        <p:txBody>
          <a:bodyPr/>
          <a:lstStyle/>
          <a:p>
            <a:fld id="{C9C0A0FB-A731-4636-ABD1-E3AF0049C66C}" type="slidenum">
              <a:rPr lang="en-US" smtClean="0"/>
              <a:pPr/>
              <a:t>30</a:t>
            </a:fld>
            <a:endParaRPr lang="en-US" dirty="0"/>
          </a:p>
        </p:txBody>
      </p:sp>
      <p:grpSp>
        <p:nvGrpSpPr>
          <p:cNvPr id="15" name="Group 14" descr="The CUSP logo with the words As seen in CUSP"/>
          <p:cNvGrpSpPr/>
          <p:nvPr/>
        </p:nvGrpSpPr>
        <p:grpSpPr>
          <a:xfrm>
            <a:off x="6629400" y="152400"/>
            <a:ext cx="2382520" cy="717151"/>
            <a:chOff x="5638800" y="-188067"/>
            <a:chExt cx="4734105" cy="2122698"/>
          </a:xfrm>
        </p:grpSpPr>
        <p:pic>
          <p:nvPicPr>
            <p:cNvPr id="16"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pPr lvl="0" algn="ctr"/>
            <a:r>
              <a:rPr lang="en-US" dirty="0" smtClean="0">
                <a:solidFill>
                  <a:srgbClr val="259CA9"/>
                </a:solidFill>
                <a:latin typeface="+mj-lt"/>
              </a:rPr>
              <a:t>Team Performance</a:t>
            </a:r>
            <a:br>
              <a:rPr lang="en-US" dirty="0" smtClean="0">
                <a:solidFill>
                  <a:srgbClr val="259CA9"/>
                </a:solidFill>
                <a:latin typeface="+mj-lt"/>
              </a:rPr>
            </a:br>
            <a:endParaRPr lang="en-US" dirty="0">
              <a:solidFill>
                <a:srgbClr val="259CA9"/>
              </a:solidFill>
              <a:latin typeface="+mj-lt"/>
            </a:endParaRPr>
          </a:p>
        </p:txBody>
      </p:sp>
      <p:grpSp>
        <p:nvGrpSpPr>
          <p:cNvPr id="3" name="Group 15" descr="Inputs into team performance include environment, hospital unit and context, team composition and task design,  &#10;&#10;Processes that are developed as a result of the inputs impact events that take place within the team, outside of the team and influence team traits.  &#10;&#10;Outputs from the inputs and processes produce a change in performance, attitudes and behaviors that influence team performance.  &#10;&#10;The graphic shows Inputs listed in a rectangle with an arrow pointing to a circle listing Processes and another arrow pointing to the Outputs, listed in a rectangle. &#10;"/>
          <p:cNvGrpSpPr/>
          <p:nvPr/>
        </p:nvGrpSpPr>
        <p:grpSpPr>
          <a:xfrm>
            <a:off x="457200" y="2247900"/>
            <a:ext cx="8305800" cy="3581400"/>
            <a:chOff x="381000" y="1981200"/>
            <a:chExt cx="8305800" cy="3581400"/>
          </a:xfrm>
        </p:grpSpPr>
        <p:sp>
          <p:nvSpPr>
            <p:cNvPr id="5" name="Rounded Rectangle 4"/>
            <p:cNvSpPr/>
            <p:nvPr/>
          </p:nvSpPr>
          <p:spPr>
            <a:xfrm>
              <a:off x="381000" y="1981200"/>
              <a:ext cx="2362200" cy="31242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0" name="Right Arrow 9"/>
            <p:cNvSpPr/>
            <p:nvPr/>
          </p:nvSpPr>
          <p:spPr>
            <a:xfrm>
              <a:off x="2819400" y="3864429"/>
              <a:ext cx="381000" cy="2286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 name="Oval 7"/>
            <p:cNvSpPr/>
            <p:nvPr/>
          </p:nvSpPr>
          <p:spPr>
            <a:xfrm>
              <a:off x="3200400" y="2247900"/>
              <a:ext cx="2857500" cy="27813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tIns="91440" rtlCol="0" anchor="ctr"/>
            <a:lstStyle/>
            <a:p>
              <a:pPr algn="ctr"/>
              <a:endParaRPr lang="en-US" sz="2000" b="1" dirty="0" smtClean="0">
                <a:solidFill>
                  <a:schemeClr val="accent2"/>
                </a:solidFill>
                <a:latin typeface="Arial" pitchFamily="34" charset="0"/>
                <a:cs typeface="Arial" pitchFamily="34" charset="0"/>
              </a:endParaRPr>
            </a:p>
            <a:p>
              <a:pPr algn="ctr"/>
              <a:r>
                <a:rPr lang="en-US" sz="2000" b="1" dirty="0" smtClean="0">
                  <a:solidFill>
                    <a:schemeClr val="accent2"/>
                  </a:solidFill>
                  <a:cs typeface="Arial" pitchFamily="34" charset="0"/>
                </a:rPr>
                <a:t>Processes</a:t>
              </a:r>
            </a:p>
            <a:p>
              <a:pPr algn="ctr"/>
              <a:endParaRPr lang="en-US" sz="1400" b="1" dirty="0" smtClean="0">
                <a:solidFill>
                  <a:srgbClr val="0070C0"/>
                </a:solidFill>
                <a:cs typeface="Arial" pitchFamily="34" charset="0"/>
              </a:endParaRPr>
            </a:p>
            <a:p>
              <a:pPr marL="169863" indent="-169863">
                <a:spcAft>
                  <a:spcPts val="600"/>
                </a:spcAft>
                <a:buFont typeface="Arial" pitchFamily="34" charset="0"/>
                <a:buChar char="•"/>
              </a:pPr>
              <a:r>
                <a:rPr lang="en-US" sz="2000" dirty="0" smtClean="0">
                  <a:cs typeface="Arial" pitchFamily="34" charset="0"/>
                </a:rPr>
                <a:t>Inside team</a:t>
              </a:r>
            </a:p>
            <a:p>
              <a:pPr marL="169863" indent="-169863">
                <a:spcAft>
                  <a:spcPts val="600"/>
                </a:spcAft>
                <a:buFont typeface="Arial" pitchFamily="34" charset="0"/>
                <a:buChar char="•"/>
              </a:pPr>
              <a:r>
                <a:rPr lang="en-US" sz="2000" dirty="0" smtClean="0">
                  <a:cs typeface="Arial" pitchFamily="34" charset="0"/>
                </a:rPr>
                <a:t>Outside team</a:t>
              </a:r>
            </a:p>
            <a:p>
              <a:pPr marL="169863" indent="-169863">
                <a:spcAft>
                  <a:spcPts val="600"/>
                </a:spcAft>
                <a:buFont typeface="Arial" pitchFamily="34" charset="0"/>
                <a:buChar char="•"/>
              </a:pPr>
              <a:r>
                <a:rPr lang="en-US" sz="2000" dirty="0" smtClean="0">
                  <a:cs typeface="Arial" pitchFamily="34" charset="0"/>
                </a:rPr>
                <a:t>Team traits</a:t>
              </a:r>
            </a:p>
            <a:p>
              <a:pPr algn="ctr"/>
              <a:endParaRPr lang="en-US" dirty="0">
                <a:latin typeface="Arial" pitchFamily="34" charset="0"/>
                <a:cs typeface="Arial" pitchFamily="34" charset="0"/>
              </a:endParaRPr>
            </a:p>
          </p:txBody>
        </p:sp>
        <p:sp>
          <p:nvSpPr>
            <p:cNvPr id="9" name="Right Arrow 8"/>
            <p:cNvSpPr/>
            <p:nvPr/>
          </p:nvSpPr>
          <p:spPr>
            <a:xfrm>
              <a:off x="6019800" y="3962400"/>
              <a:ext cx="381000" cy="2286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Arial" pitchFamily="34" charset="0"/>
                <a:cs typeface="Arial" pitchFamily="34" charset="0"/>
              </a:endParaRPr>
            </a:p>
          </p:txBody>
        </p:sp>
        <p:sp>
          <p:nvSpPr>
            <p:cNvPr id="4" name="Rounded Rectangle 3"/>
            <p:cNvSpPr/>
            <p:nvPr/>
          </p:nvSpPr>
          <p:spPr>
            <a:xfrm>
              <a:off x="6400800" y="1981200"/>
              <a:ext cx="2209800" cy="3048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 name="TextBox 5"/>
            <p:cNvSpPr txBox="1"/>
            <p:nvPr/>
          </p:nvSpPr>
          <p:spPr>
            <a:xfrm>
              <a:off x="533400" y="2057400"/>
              <a:ext cx="2133600" cy="27853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smtClean="0">
                  <a:solidFill>
                    <a:schemeClr val="bg1"/>
                  </a:solidFill>
                  <a:cs typeface="Arial" pitchFamily="34" charset="0"/>
                </a:rPr>
                <a:t>Inputs</a:t>
              </a:r>
            </a:p>
            <a:p>
              <a:pPr algn="ctr"/>
              <a:endParaRPr lang="en-US" sz="2000" b="1" dirty="0" smtClean="0">
                <a:solidFill>
                  <a:schemeClr val="bg1"/>
                </a:solidFill>
                <a:cs typeface="Arial" pitchFamily="34" charset="0"/>
              </a:endParaRPr>
            </a:p>
            <a:p>
              <a:pPr marL="233363" indent="-233363">
                <a:spcAft>
                  <a:spcPts val="600"/>
                </a:spcAft>
                <a:buFont typeface="Arial" pitchFamily="34" charset="0"/>
                <a:buChar char="•"/>
              </a:pPr>
              <a:r>
                <a:rPr lang="en-US" sz="2000" dirty="0" smtClean="0">
                  <a:solidFill>
                    <a:schemeClr val="bg1"/>
                  </a:solidFill>
                  <a:cs typeface="Arial" pitchFamily="34" charset="0"/>
                </a:rPr>
                <a:t>Environment</a:t>
              </a:r>
            </a:p>
            <a:p>
              <a:pPr marL="233363" indent="-233363">
                <a:spcAft>
                  <a:spcPts val="600"/>
                </a:spcAft>
                <a:buFont typeface="Arial" pitchFamily="34" charset="0"/>
                <a:buChar char="•"/>
              </a:pPr>
              <a:r>
                <a:rPr lang="en-US" sz="2000" dirty="0" smtClean="0">
                  <a:solidFill>
                    <a:schemeClr val="bg1"/>
                  </a:solidFill>
                  <a:cs typeface="Arial" pitchFamily="34" charset="0"/>
                </a:rPr>
                <a:t>Dialysis facility and context</a:t>
              </a:r>
            </a:p>
            <a:p>
              <a:pPr marL="233363" indent="-233363">
                <a:spcAft>
                  <a:spcPts val="600"/>
                </a:spcAft>
                <a:buFont typeface="Arial" pitchFamily="34" charset="0"/>
                <a:buChar char="•"/>
              </a:pPr>
              <a:r>
                <a:rPr lang="en-US" sz="2000" dirty="0" smtClean="0">
                  <a:solidFill>
                    <a:schemeClr val="bg1"/>
                  </a:solidFill>
                  <a:cs typeface="Arial" pitchFamily="34" charset="0"/>
                </a:rPr>
                <a:t>Team composition</a:t>
              </a:r>
            </a:p>
            <a:p>
              <a:pPr marL="233363" indent="-233363">
                <a:spcAft>
                  <a:spcPts val="600"/>
                </a:spcAft>
                <a:buFont typeface="Arial" pitchFamily="34" charset="0"/>
                <a:buChar char="•"/>
              </a:pPr>
              <a:r>
                <a:rPr lang="en-US" sz="2000" dirty="0" smtClean="0">
                  <a:solidFill>
                    <a:schemeClr val="bg1"/>
                  </a:solidFill>
                  <a:cs typeface="Arial" pitchFamily="34" charset="0"/>
                </a:rPr>
                <a:t>Task design</a:t>
              </a:r>
              <a:endParaRPr lang="en-US" sz="2000" dirty="0">
                <a:solidFill>
                  <a:schemeClr val="bg1"/>
                </a:solidFill>
                <a:cs typeface="Arial" pitchFamily="34" charset="0"/>
              </a:endParaRPr>
            </a:p>
          </p:txBody>
        </p:sp>
        <p:sp>
          <p:nvSpPr>
            <p:cNvPr id="7" name="TextBox 6"/>
            <p:cNvSpPr txBox="1"/>
            <p:nvPr/>
          </p:nvSpPr>
          <p:spPr>
            <a:xfrm>
              <a:off x="6553200" y="2053947"/>
              <a:ext cx="2133600" cy="350865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Aft>
                  <a:spcPts val="600"/>
                </a:spcAft>
              </a:pPr>
              <a:r>
                <a:rPr lang="en-US" sz="2000" b="1" dirty="0" smtClean="0">
                  <a:solidFill>
                    <a:schemeClr val="bg1"/>
                  </a:solidFill>
                  <a:cs typeface="Arial" pitchFamily="34" charset="0"/>
                </a:rPr>
                <a:t>Outputs</a:t>
              </a:r>
            </a:p>
            <a:p>
              <a:pPr algn="ctr">
                <a:spcAft>
                  <a:spcPts val="0"/>
                </a:spcAft>
              </a:pPr>
              <a:endParaRPr lang="en-US" sz="2000" b="1" dirty="0" smtClean="0">
                <a:solidFill>
                  <a:schemeClr val="bg1"/>
                </a:solidFill>
                <a:cs typeface="Arial" pitchFamily="34" charset="0"/>
              </a:endParaRPr>
            </a:p>
            <a:p>
              <a:pPr>
                <a:spcAft>
                  <a:spcPts val="600"/>
                </a:spcAft>
              </a:pPr>
              <a:r>
                <a:rPr lang="en-US" sz="2000" dirty="0" smtClean="0">
                  <a:solidFill>
                    <a:schemeClr val="bg1"/>
                  </a:solidFill>
                  <a:cs typeface="Arial" pitchFamily="34" charset="0"/>
                </a:rPr>
                <a:t>Change in:</a:t>
              </a:r>
            </a:p>
            <a:p>
              <a:pPr marL="233363" indent="-233363">
                <a:spcAft>
                  <a:spcPts val="600"/>
                </a:spcAft>
                <a:buFont typeface="Arial" pitchFamily="34" charset="0"/>
                <a:buChar char="•"/>
              </a:pPr>
              <a:r>
                <a:rPr lang="en-US" sz="2000" dirty="0" smtClean="0">
                  <a:solidFill>
                    <a:schemeClr val="bg1"/>
                  </a:solidFill>
                  <a:cs typeface="Arial" pitchFamily="34" charset="0"/>
                </a:rPr>
                <a:t>Performance</a:t>
              </a:r>
            </a:p>
            <a:p>
              <a:pPr marL="233363" indent="-233363">
                <a:spcAft>
                  <a:spcPts val="600"/>
                </a:spcAft>
                <a:buFont typeface="Arial" pitchFamily="34" charset="0"/>
                <a:buChar char="•"/>
              </a:pPr>
              <a:r>
                <a:rPr lang="en-US" sz="2000" dirty="0" smtClean="0">
                  <a:solidFill>
                    <a:schemeClr val="bg1"/>
                  </a:solidFill>
                  <a:cs typeface="Arial" pitchFamily="34" charset="0"/>
                </a:rPr>
                <a:t>Attitudes</a:t>
              </a:r>
            </a:p>
            <a:p>
              <a:pPr marL="233363" indent="-233363">
                <a:spcAft>
                  <a:spcPts val="600"/>
                </a:spcAft>
                <a:buFont typeface="Arial" pitchFamily="34" charset="0"/>
                <a:buChar char="•"/>
              </a:pPr>
              <a:r>
                <a:rPr lang="en-US" sz="2000" dirty="0" smtClean="0">
                  <a:solidFill>
                    <a:schemeClr val="bg1"/>
                  </a:solidFill>
                  <a:cs typeface="Arial" pitchFamily="34" charset="0"/>
                </a:rPr>
                <a:t>Behaviors</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p:txBody>
        </p:sp>
      </p:grpSp>
      <p:sp>
        <p:nvSpPr>
          <p:cNvPr id="2" name="Slide Number Placeholder 1"/>
          <p:cNvSpPr>
            <a:spLocks noGrp="1"/>
          </p:cNvSpPr>
          <p:nvPr>
            <p:ph type="sldNum" sz="quarter" idx="12"/>
          </p:nvPr>
        </p:nvSpPr>
        <p:spPr/>
        <p:txBody>
          <a:bodyPr/>
          <a:lstStyle/>
          <a:p>
            <a:fld id="{C9C0A0FB-A731-4636-ABD1-E3AF0049C66C}"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     </a:t>
            </a:r>
            <a:r>
              <a:rPr lang="en-US" dirty="0" smtClean="0">
                <a:solidFill>
                  <a:srgbClr val="28ACBA"/>
                </a:solidFill>
                <a:latin typeface="+mj-lt"/>
              </a:rPr>
              <a:t>Keys to a Successful Team </a:t>
            </a:r>
            <a:endParaRPr lang="en-US" dirty="0">
              <a:solidFill>
                <a:srgbClr val="28ACBA"/>
              </a:solidFill>
              <a:latin typeface="+mj-lt"/>
            </a:endParaRPr>
          </a:p>
        </p:txBody>
      </p:sp>
      <p:sp>
        <p:nvSpPr>
          <p:cNvPr id="3" name="Content Placeholder 2"/>
          <p:cNvSpPr>
            <a:spLocks noGrp="1"/>
          </p:cNvSpPr>
          <p:nvPr>
            <p:ph type="body" sz="quarter" idx="10"/>
          </p:nvPr>
        </p:nvSpPr>
        <p:spPr/>
        <p:txBody>
          <a:bodyPr/>
          <a:lstStyle/>
          <a:p>
            <a:pPr lvl="0">
              <a:lnSpc>
                <a:spcPct val="90000"/>
              </a:lnSpc>
              <a:spcBef>
                <a:spcPts val="600"/>
              </a:spcBef>
              <a:spcAft>
                <a:spcPts val="600"/>
              </a:spcAft>
              <a:buSzPct val="100000"/>
            </a:pPr>
            <a:r>
              <a:rPr lang="en-US" dirty="0" smtClean="0">
                <a:solidFill>
                  <a:schemeClr val="tx1"/>
                </a:solidFill>
                <a:latin typeface="+mn-lt"/>
              </a:rPr>
              <a:t>The improvement team will include health care providers, support staff, and leadership staff</a:t>
            </a:r>
          </a:p>
          <a:p>
            <a:pPr lvl="0">
              <a:lnSpc>
                <a:spcPct val="90000"/>
              </a:lnSpc>
              <a:spcBef>
                <a:spcPts val="600"/>
              </a:spcBef>
              <a:spcAft>
                <a:spcPts val="600"/>
              </a:spcAft>
              <a:buSzPct val="100000"/>
            </a:pPr>
            <a:r>
              <a:rPr lang="en-US" dirty="0" smtClean="0">
                <a:solidFill>
                  <a:schemeClr val="tx1"/>
                </a:solidFill>
                <a:latin typeface="+mn-lt"/>
              </a:rPr>
              <a:t>The “4 </a:t>
            </a:r>
            <a:r>
              <a:rPr lang="en-US" dirty="0" err="1" smtClean="0">
                <a:solidFill>
                  <a:schemeClr val="tx1"/>
                </a:solidFill>
                <a:latin typeface="+mn-lt"/>
              </a:rPr>
              <a:t>Es</a:t>
            </a:r>
            <a:r>
              <a:rPr lang="en-US" dirty="0" smtClean="0">
                <a:solidFill>
                  <a:schemeClr val="tx1"/>
                </a:solidFill>
                <a:latin typeface="+mn-lt"/>
              </a:rPr>
              <a:t>” is a highly effective tool for recruiting team members</a:t>
            </a:r>
          </a:p>
          <a:p>
            <a:pPr lvl="0">
              <a:lnSpc>
                <a:spcPct val="90000"/>
              </a:lnSpc>
              <a:spcBef>
                <a:spcPts val="600"/>
              </a:spcBef>
              <a:spcAft>
                <a:spcPts val="600"/>
              </a:spcAft>
              <a:buSzPct val="100000"/>
            </a:pPr>
            <a:r>
              <a:rPr lang="en-US" dirty="0" smtClean="0">
                <a:solidFill>
                  <a:schemeClr val="tx1"/>
                </a:solidFill>
                <a:latin typeface="+mn-lt"/>
              </a:rPr>
              <a:t>Team members work together to identify barriers and address them as a group</a:t>
            </a:r>
          </a:p>
          <a:p>
            <a:pPr lvl="0">
              <a:lnSpc>
                <a:spcPct val="90000"/>
              </a:lnSpc>
              <a:spcBef>
                <a:spcPts val="600"/>
              </a:spcBef>
              <a:spcAft>
                <a:spcPts val="600"/>
              </a:spcAft>
              <a:buSzPct val="100000"/>
            </a:pPr>
            <a:r>
              <a:rPr lang="en-US" dirty="0" smtClean="0">
                <a:solidFill>
                  <a:schemeClr val="tx1"/>
                </a:solidFill>
                <a:latin typeface="+mn-lt"/>
              </a:rPr>
              <a:t>For teams to be successful, the roles and responsibilities of team members need to be clearly defined</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32</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295400"/>
            <a:ext cx="8229600" cy="785155"/>
          </a:xfrm>
        </p:spPr>
        <p:txBody>
          <a:bodyPr/>
          <a:lstStyle/>
          <a:p>
            <a:pPr algn="ctr"/>
            <a:r>
              <a:rPr lang="en-US" dirty="0" smtClean="0"/>
              <a:t>        </a:t>
            </a:r>
            <a:r>
              <a:rPr lang="en-US" dirty="0" smtClean="0">
                <a:solidFill>
                  <a:srgbClr val="259CA9"/>
                </a:solidFill>
                <a:latin typeface="+mj-lt"/>
              </a:rPr>
              <a:t>Engaging Senior Leadership</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Engaging leadership at your facility will ensure that</a:t>
            </a:r>
            <a:r>
              <a:rPr lang="en-US" dirty="0" smtClean="0"/>
              <a:t>—</a:t>
            </a:r>
            <a:endParaRPr lang="en-US" dirty="0" smtClean="0">
              <a:solidFill>
                <a:schemeClr val="tx1"/>
              </a:solidFill>
              <a:latin typeface="+mn-lt"/>
            </a:endParaRPr>
          </a:p>
          <a:p>
            <a:pPr lvl="1">
              <a:buFont typeface="Calibri" panose="020F0502020204030204" pitchFamily="34" charset="0"/>
              <a:buChar char="–"/>
            </a:pPr>
            <a:r>
              <a:rPr lang="en-US" dirty="0" smtClean="0">
                <a:solidFill>
                  <a:schemeClr val="tx1"/>
                </a:solidFill>
                <a:latin typeface="+mn-lt"/>
              </a:rPr>
              <a:t>Your efforts have leadership buy-in</a:t>
            </a:r>
          </a:p>
          <a:p>
            <a:pPr lvl="1">
              <a:buFont typeface="Calibri" panose="020F0502020204030204" pitchFamily="34" charset="0"/>
              <a:buChar char="–"/>
            </a:pPr>
            <a:r>
              <a:rPr lang="en-US" dirty="0">
                <a:solidFill>
                  <a:schemeClr val="tx1"/>
                </a:solidFill>
                <a:latin typeface="+mn-lt"/>
              </a:rPr>
              <a:t>The organization supports the team's </a:t>
            </a:r>
            <a:r>
              <a:rPr lang="en-US" dirty="0" smtClean="0">
                <a:solidFill>
                  <a:schemeClr val="tx1"/>
                </a:solidFill>
                <a:latin typeface="+mn-lt"/>
              </a:rPr>
              <a:t>work</a:t>
            </a:r>
          </a:p>
          <a:p>
            <a:pPr lvl="1">
              <a:buFont typeface="Calibri" panose="020F0502020204030204" pitchFamily="34" charset="0"/>
              <a:buChar char="–"/>
            </a:pPr>
            <a:r>
              <a:rPr lang="en-US" dirty="0" smtClean="0">
                <a:solidFill>
                  <a:schemeClr val="tx1"/>
                </a:solidFill>
                <a:latin typeface="+mn-lt"/>
              </a:rPr>
              <a:t>Your team will have adequate resources to complete necessary tasks</a:t>
            </a:r>
            <a:endParaRPr lang="en-US" dirty="0">
              <a:solidFill>
                <a:schemeClr val="tx1"/>
              </a:solidFill>
              <a:latin typeface="+mn-lt"/>
            </a:endParaRPr>
          </a:p>
        </p:txBody>
      </p:sp>
      <p:pic>
        <p:nvPicPr>
          <p:cNvPr id="5" name="Picture 4" descr="Clip art of a senior executive and a team member standing next to each other. "/>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52600" y="3657600"/>
            <a:ext cx="5791199" cy="4343400"/>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33</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841420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572" y="1371600"/>
            <a:ext cx="7543800" cy="785155"/>
          </a:xfrm>
        </p:spPr>
        <p:txBody>
          <a:bodyPr>
            <a:normAutofit/>
          </a:bodyPr>
          <a:lstStyle/>
          <a:p>
            <a:pPr algn="ctr"/>
            <a:r>
              <a:rPr lang="en-US" dirty="0" smtClean="0"/>
              <a:t>          </a:t>
            </a:r>
            <a:r>
              <a:rPr lang="en-US" dirty="0" smtClean="0">
                <a:solidFill>
                  <a:srgbClr val="28ACBA"/>
                </a:solidFill>
                <a:latin typeface="+mj-lt"/>
              </a:rPr>
              <a:t>Characteristics of a Senior Leader</a:t>
            </a:r>
            <a:endParaRPr lang="en-US" dirty="0">
              <a:solidFill>
                <a:srgbClr val="28ACBA"/>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ea typeface="ＭＳ Ｐゴシック" charset="-128"/>
              </a:rPr>
              <a:t>Has </a:t>
            </a:r>
            <a:r>
              <a:rPr lang="en-US" dirty="0" err="1" smtClean="0">
                <a:solidFill>
                  <a:schemeClr val="tx1"/>
                </a:solidFill>
                <a:latin typeface="+mn-lt"/>
                <a:ea typeface="ＭＳ Ｐゴシック" charset="-128"/>
              </a:rPr>
              <a:t>facilitywide</a:t>
            </a:r>
            <a:r>
              <a:rPr lang="en-US" dirty="0" smtClean="0">
                <a:solidFill>
                  <a:schemeClr val="tx1"/>
                </a:solidFill>
                <a:latin typeface="+mn-lt"/>
                <a:ea typeface="ＭＳ Ｐゴシック" charset="-128"/>
              </a:rPr>
              <a:t> decision-making authority</a:t>
            </a:r>
          </a:p>
          <a:p>
            <a:r>
              <a:rPr lang="en-US" dirty="0" smtClean="0">
                <a:solidFill>
                  <a:schemeClr val="tx1"/>
                </a:solidFill>
                <a:latin typeface="+mn-lt"/>
                <a:ea typeface="ＭＳ Ｐゴシック" charset="-128"/>
              </a:rPr>
              <a:t>Actively engaged in progress of project</a:t>
            </a:r>
          </a:p>
          <a:p>
            <a:r>
              <a:rPr lang="en-US" dirty="0" smtClean="0">
                <a:solidFill>
                  <a:schemeClr val="tx1"/>
                </a:solidFill>
                <a:latin typeface="+mn-lt"/>
                <a:ea typeface="ＭＳ Ｐゴシック" pitchFamily="-108" charset="-128"/>
                <a:cs typeface="Arial" pitchFamily="34" charset="0"/>
              </a:rPr>
              <a:t>Interested in clinical care but not required to be a clinician</a:t>
            </a:r>
            <a:endParaRPr lang="en-US" dirty="0">
              <a:solidFill>
                <a:schemeClr val="tx1"/>
              </a:solidFill>
              <a:latin typeface="+mn-lt"/>
              <a:ea typeface="ＭＳ Ｐゴシック" charset="-128"/>
            </a:endParaRPr>
          </a:p>
          <a:p>
            <a:r>
              <a:rPr lang="en-US" dirty="0" smtClean="0">
                <a:solidFill>
                  <a:schemeClr val="tx1"/>
                </a:solidFill>
                <a:latin typeface="+mn-lt"/>
                <a:ea typeface="ＭＳ Ｐゴシック" charset="-128"/>
              </a:rPr>
              <a:t>Willing to learn from, listen to, and work with staff to improve patient safety on the facility </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34</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229600" cy="785155"/>
          </a:xfrm>
        </p:spPr>
        <p:txBody>
          <a:bodyPr/>
          <a:lstStyle/>
          <a:p>
            <a:pPr algn="ctr"/>
            <a:r>
              <a:rPr lang="en-US" dirty="0" smtClean="0">
                <a:solidFill>
                  <a:srgbClr val="259CA9"/>
                </a:solidFill>
                <a:latin typeface="+mj-lt"/>
              </a:rPr>
              <a:t>  Responsibilities of a Senior Leader</a:t>
            </a:r>
            <a:endParaRPr lang="en-US" dirty="0">
              <a:solidFill>
                <a:srgbClr val="259CA9"/>
              </a:solidFill>
              <a:latin typeface="+mj-lt"/>
            </a:endParaRPr>
          </a:p>
        </p:txBody>
      </p:sp>
      <p:sp>
        <p:nvSpPr>
          <p:cNvPr id="3" name="Content Placeholder 2"/>
          <p:cNvSpPr>
            <a:spLocks noGrp="1"/>
          </p:cNvSpPr>
          <p:nvPr>
            <p:ph type="body" sz="quarter" idx="10"/>
          </p:nvPr>
        </p:nvSpPr>
        <p:spPr>
          <a:xfrm>
            <a:off x="914400" y="2133600"/>
            <a:ext cx="7713662" cy="3748088"/>
          </a:xfrm>
        </p:spPr>
        <p:txBody>
          <a:bodyPr>
            <a:normAutofit lnSpcReduction="10000"/>
          </a:bodyPr>
          <a:lstStyle/>
          <a:p>
            <a:r>
              <a:rPr lang="en-US" dirty="0" smtClean="0">
                <a:solidFill>
                  <a:schemeClr val="tx1"/>
                </a:solidFill>
                <a:latin typeface="+mn-lt"/>
              </a:rPr>
              <a:t>Emphasizes effective communication</a:t>
            </a:r>
          </a:p>
          <a:p>
            <a:pPr lvl="1"/>
            <a:r>
              <a:rPr lang="en-US" dirty="0" smtClean="0">
                <a:solidFill>
                  <a:schemeClr val="tx1"/>
                </a:solidFill>
                <a:latin typeface="+mn-lt"/>
              </a:rPr>
              <a:t>Encourages transparent communication </a:t>
            </a:r>
          </a:p>
          <a:p>
            <a:pPr lvl="1"/>
            <a:r>
              <a:rPr lang="en-US" dirty="0" smtClean="0">
                <a:solidFill>
                  <a:schemeClr val="tx1"/>
                </a:solidFill>
                <a:latin typeface="+mn-lt"/>
              </a:rPr>
              <a:t>Establishes clear goals for unit safety</a:t>
            </a:r>
          </a:p>
          <a:p>
            <a:pPr lvl="1"/>
            <a:r>
              <a:rPr lang="en-US" dirty="0" smtClean="0">
                <a:solidFill>
                  <a:schemeClr val="tx1"/>
                </a:solidFill>
                <a:latin typeface="+mn-lt"/>
              </a:rPr>
              <a:t>Outlines clear project goals and expectations for leaders and staff on teams</a:t>
            </a:r>
          </a:p>
          <a:p>
            <a:r>
              <a:rPr lang="en-US" dirty="0" smtClean="0">
                <a:solidFill>
                  <a:schemeClr val="tx1"/>
                </a:solidFill>
                <a:latin typeface="+mn-lt"/>
              </a:rPr>
              <a:t>Meets regularly with the National Opportunity to Improve Care in ESRD (NOTICE) team</a:t>
            </a:r>
          </a:p>
          <a:p>
            <a:r>
              <a:rPr lang="en-US" dirty="0" smtClean="0">
                <a:solidFill>
                  <a:schemeClr val="tx1"/>
                </a:solidFill>
                <a:latin typeface="+mn-lt"/>
              </a:rPr>
              <a:t>Supports the technical and adaptive work of change</a:t>
            </a:r>
          </a:p>
          <a:p>
            <a:r>
              <a:rPr lang="en-US" dirty="0" smtClean="0">
                <a:solidFill>
                  <a:schemeClr val="tx1"/>
                </a:solidFill>
                <a:latin typeface="+mn-lt"/>
              </a:rPr>
              <a:t>Collaborates to develop and implement a plan addressing safety issues</a:t>
            </a:r>
          </a:p>
          <a:p>
            <a:r>
              <a:rPr lang="en-US" dirty="0" smtClean="0">
                <a:solidFill>
                  <a:schemeClr val="tx1"/>
                </a:solidFill>
                <a:latin typeface="+mn-lt"/>
              </a:rPr>
              <a:t>Holds staff accountable for reducing patient harm</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35</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888" y="1295400"/>
            <a:ext cx="7239000" cy="785155"/>
          </a:xfrm>
        </p:spPr>
        <p:txBody>
          <a:bodyPr>
            <a:normAutofit/>
          </a:bodyPr>
          <a:lstStyle/>
          <a:p>
            <a:pPr algn="ctr"/>
            <a:r>
              <a:rPr lang="en-US" dirty="0" smtClean="0">
                <a:latin typeface="+mj-lt"/>
              </a:rPr>
              <a:t>    </a:t>
            </a:r>
            <a:r>
              <a:rPr lang="en-US" dirty="0" smtClean="0">
                <a:solidFill>
                  <a:srgbClr val="28ACBA"/>
                </a:solidFill>
                <a:latin typeface="+mj-lt"/>
              </a:rPr>
              <a:t>Responsibilities of </a:t>
            </a:r>
            <a:r>
              <a:rPr lang="en-US" dirty="0" smtClean="0">
                <a:solidFill>
                  <a:srgbClr val="259CA9"/>
                </a:solidFill>
                <a:latin typeface="+mj-lt"/>
              </a:rPr>
              <a:t>a</a:t>
            </a:r>
            <a:r>
              <a:rPr lang="en-US" dirty="0" smtClean="0">
                <a:solidFill>
                  <a:srgbClr val="28ACBA"/>
                </a:solidFill>
                <a:latin typeface="+mj-lt"/>
              </a:rPr>
              <a:t> Senior Leader </a:t>
            </a:r>
            <a:endParaRPr lang="en-US" dirty="0">
              <a:solidFill>
                <a:srgbClr val="FF0000"/>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rPr>
              <a:t>Considers patient risks and involves frontline personnel in creating approaches to mitigate those risks</a:t>
            </a:r>
          </a:p>
          <a:p>
            <a:r>
              <a:rPr lang="en-US" dirty="0" smtClean="0">
                <a:solidFill>
                  <a:schemeClr val="tx1"/>
                </a:solidFill>
                <a:latin typeface="+mn-lt"/>
              </a:rPr>
              <a:t>Reviews project data with team and works with direct care providers to establish an improvement plan</a:t>
            </a:r>
          </a:p>
          <a:p>
            <a:r>
              <a:rPr lang="en-US" dirty="0" smtClean="0">
                <a:solidFill>
                  <a:schemeClr val="tx1"/>
                </a:solidFill>
                <a:latin typeface="+mn-lt"/>
              </a:rPr>
              <a:t>Holds staff accountable for reducing infection risks</a:t>
            </a:r>
          </a:p>
          <a:p>
            <a:pPr lvl="1"/>
            <a:r>
              <a:rPr lang="en-US" dirty="0" smtClean="0">
                <a:solidFill>
                  <a:schemeClr val="tx1"/>
                </a:solidFill>
                <a:latin typeface="+mn-lt"/>
              </a:rPr>
              <a:t>Expects resistance and is prepared to address it</a:t>
            </a:r>
          </a:p>
          <a:p>
            <a:pPr lvl="1"/>
            <a:r>
              <a:rPr lang="en-US" dirty="0" smtClean="0">
                <a:solidFill>
                  <a:schemeClr val="tx1"/>
                </a:solidFill>
                <a:latin typeface="+mn-lt"/>
              </a:rPr>
              <a:t>Holds all team members, including senior leaders, accountable for implementing the plan</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36</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7010400" cy="785155"/>
          </a:xfrm>
        </p:spPr>
        <p:txBody>
          <a:bodyPr>
            <a:normAutofit/>
          </a:bodyPr>
          <a:lstStyle/>
          <a:p>
            <a:pPr algn="ctr"/>
            <a:r>
              <a:rPr lang="en-US" dirty="0" smtClean="0">
                <a:latin typeface="+mj-lt"/>
              </a:rPr>
              <a:t>             </a:t>
            </a:r>
            <a:r>
              <a:rPr lang="en-US" dirty="0" smtClean="0">
                <a:solidFill>
                  <a:srgbClr val="259CA9"/>
                </a:solidFill>
                <a:latin typeface="+mj-lt"/>
              </a:rPr>
              <a:t>How </a:t>
            </a:r>
            <a:r>
              <a:rPr lang="en-US" dirty="0">
                <a:solidFill>
                  <a:srgbClr val="259CA9"/>
                </a:solidFill>
                <a:latin typeface="+mj-lt"/>
              </a:rPr>
              <a:t>T</a:t>
            </a:r>
            <a:r>
              <a:rPr lang="en-US" dirty="0" smtClean="0">
                <a:solidFill>
                  <a:srgbClr val="259CA9"/>
                </a:solidFill>
                <a:latin typeface="+mj-lt"/>
              </a:rPr>
              <a:t>o Engage the Senior Leader</a:t>
            </a:r>
            <a:endParaRPr lang="en-US" dirty="0">
              <a:solidFill>
                <a:srgbClr val="259CA9"/>
              </a:solidFill>
              <a:latin typeface="+mj-lt"/>
            </a:endParaRPr>
          </a:p>
        </p:txBody>
      </p:sp>
      <p:sp>
        <p:nvSpPr>
          <p:cNvPr id="4" name="Content Placeholder 3"/>
          <p:cNvSpPr>
            <a:spLocks noGrp="1"/>
          </p:cNvSpPr>
          <p:nvPr>
            <p:ph type="body" sz="quarter" idx="10"/>
          </p:nvPr>
        </p:nvSpPr>
        <p:spPr/>
        <p:txBody>
          <a:bodyPr/>
          <a:lstStyle/>
          <a:p>
            <a:pPr>
              <a:buSzPct val="100000"/>
            </a:pPr>
            <a:r>
              <a:rPr lang="en-US" dirty="0">
                <a:solidFill>
                  <a:schemeClr val="tx1"/>
                </a:solidFill>
                <a:latin typeface="+mn-lt"/>
                <a:ea typeface="ＭＳ Ｐゴシック" charset="-128"/>
              </a:rPr>
              <a:t>Acknowledge the s</a:t>
            </a:r>
            <a:r>
              <a:rPr lang="en-US" dirty="0" smtClean="0">
                <a:solidFill>
                  <a:schemeClr val="tx1"/>
                </a:solidFill>
                <a:latin typeface="+mn-lt"/>
                <a:ea typeface="ＭＳ Ｐゴシック" charset="-128"/>
              </a:rPr>
              <a:t>enior leader’s perspective </a:t>
            </a:r>
            <a:r>
              <a:rPr lang="en-US" dirty="0">
                <a:solidFill>
                  <a:schemeClr val="tx1"/>
                </a:solidFill>
                <a:latin typeface="+mn-lt"/>
                <a:ea typeface="ＭＳ Ｐゴシック" charset="-128"/>
              </a:rPr>
              <a:t>(“What’s in it for me?”) </a:t>
            </a:r>
          </a:p>
          <a:p>
            <a:pPr>
              <a:buSzPct val="100000"/>
            </a:pPr>
            <a:r>
              <a:rPr lang="en-US" dirty="0">
                <a:solidFill>
                  <a:schemeClr val="tx1"/>
                </a:solidFill>
                <a:latin typeface="+mn-lt"/>
                <a:ea typeface="ＭＳ Ｐゴシック" charset="-128"/>
              </a:rPr>
              <a:t>Increase the visibility of your </a:t>
            </a:r>
            <a:r>
              <a:rPr lang="en-US" dirty="0" smtClean="0">
                <a:solidFill>
                  <a:schemeClr val="tx1"/>
                </a:solidFill>
                <a:latin typeface="+mn-lt"/>
                <a:ea typeface="ＭＳ Ｐゴシック" charset="-128"/>
              </a:rPr>
              <a:t>senior leader on your unit </a:t>
            </a:r>
            <a:endParaRPr lang="en-US" dirty="0">
              <a:solidFill>
                <a:schemeClr val="tx1"/>
              </a:solidFill>
              <a:latin typeface="+mn-lt"/>
              <a:ea typeface="ＭＳ Ｐゴシック" charset="-128"/>
            </a:endParaRPr>
          </a:p>
          <a:p>
            <a:pPr>
              <a:buSzPct val="100000"/>
            </a:pPr>
            <a:r>
              <a:rPr lang="en-US" dirty="0">
                <a:solidFill>
                  <a:schemeClr val="tx1"/>
                </a:solidFill>
                <a:latin typeface="+mn-lt"/>
                <a:ea typeface="ＭＳ Ｐゴシック" charset="-128"/>
              </a:rPr>
              <a:t>Ensure </a:t>
            </a:r>
            <a:r>
              <a:rPr lang="en-US" dirty="0" smtClean="0">
                <a:solidFill>
                  <a:schemeClr val="tx1"/>
                </a:solidFill>
                <a:latin typeface="+mn-lt"/>
                <a:ea typeface="ＭＳ Ｐゴシック" charset="-128"/>
              </a:rPr>
              <a:t>a senior leader is </a:t>
            </a:r>
            <a:r>
              <a:rPr lang="en-US" dirty="0">
                <a:solidFill>
                  <a:schemeClr val="tx1"/>
                </a:solidFill>
                <a:latin typeface="+mn-lt"/>
                <a:ea typeface="ＭＳ Ｐゴシック" charset="-128"/>
              </a:rPr>
              <a:t>assigned to each </a:t>
            </a:r>
            <a:r>
              <a:rPr lang="en-US" dirty="0" smtClean="0">
                <a:solidFill>
                  <a:schemeClr val="tx1"/>
                </a:solidFill>
                <a:latin typeface="+mn-lt"/>
                <a:ea typeface="ＭＳ Ｐゴシック" charset="-128"/>
              </a:rPr>
              <a:t>NOTICE </a:t>
            </a:r>
            <a:r>
              <a:rPr lang="en-US" dirty="0">
                <a:solidFill>
                  <a:schemeClr val="tx1"/>
                </a:solidFill>
                <a:latin typeface="+mn-lt"/>
                <a:ea typeface="ＭＳ Ｐゴシック" charset="-128"/>
              </a:rPr>
              <a:t>team and participates regularly in meetings</a:t>
            </a:r>
          </a:p>
          <a:p>
            <a:r>
              <a:rPr lang="en-US" dirty="0" smtClean="0">
                <a:solidFill>
                  <a:schemeClr val="tx1"/>
                </a:solidFill>
                <a:latin typeface="+mn-lt"/>
              </a:rPr>
              <a:t>Work closely with your senior leader to address identified safety issues on your unit </a:t>
            </a:r>
            <a:endParaRPr lang="en-US" dirty="0">
              <a:solidFill>
                <a:schemeClr val="tx1"/>
              </a:solidFill>
              <a:latin typeface="+mn-lt"/>
            </a:endParaRPr>
          </a:p>
        </p:txBody>
      </p:sp>
      <p:sp>
        <p:nvSpPr>
          <p:cNvPr id="3" name="Slide Number Placeholder 2"/>
          <p:cNvSpPr>
            <a:spLocks noGrp="1"/>
          </p:cNvSpPr>
          <p:nvPr>
            <p:ph type="sldNum" sz="quarter" idx="12"/>
          </p:nvPr>
        </p:nvSpPr>
        <p:spPr/>
        <p:txBody>
          <a:bodyPr/>
          <a:lstStyle/>
          <a:p>
            <a:fld id="{C9C0A0FB-A731-4636-ABD1-E3AF0049C66C}" type="slidenum">
              <a:rPr lang="en-US" smtClean="0"/>
              <a:pPr/>
              <a:t>37</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4" y="1334431"/>
            <a:ext cx="8578195" cy="785155"/>
          </a:xfrm>
        </p:spPr>
        <p:txBody>
          <a:bodyPr>
            <a:noAutofit/>
          </a:bodyPr>
          <a:lstStyle/>
          <a:p>
            <a:pPr algn="ctr"/>
            <a:r>
              <a:rPr lang="en-US" dirty="0" smtClean="0">
                <a:solidFill>
                  <a:srgbClr val="28ACBA"/>
                </a:solidFill>
                <a:latin typeface="+mj-lt"/>
              </a:rPr>
              <a:t>Strengthening Teamwork and Communication</a:t>
            </a:r>
            <a:r>
              <a:rPr lang="en-US" baseline="30000" dirty="0" smtClean="0">
                <a:solidFill>
                  <a:srgbClr val="28ACBA"/>
                </a:solidFill>
                <a:latin typeface="+mj-lt"/>
              </a:rPr>
              <a:t>7 </a:t>
            </a:r>
            <a:endParaRPr lang="en-US" dirty="0">
              <a:solidFill>
                <a:srgbClr val="28ACBA"/>
              </a:solidFill>
              <a:latin typeface="+mj-lt"/>
            </a:endParaRPr>
          </a:p>
        </p:txBody>
      </p:sp>
      <p:sp>
        <p:nvSpPr>
          <p:cNvPr id="3" name="Content Placeholder 2"/>
          <p:cNvSpPr>
            <a:spLocks noGrp="1"/>
          </p:cNvSpPr>
          <p:nvPr>
            <p:ph type="body" sz="quarter" idx="10"/>
          </p:nvPr>
        </p:nvSpPr>
        <p:spPr>
          <a:xfrm>
            <a:off x="838200" y="2362200"/>
            <a:ext cx="7804150" cy="3748088"/>
          </a:xfrm>
        </p:spPr>
        <p:txBody>
          <a:bodyPr/>
          <a:lstStyle/>
          <a:p>
            <a:pPr marL="0" indent="0">
              <a:buNone/>
            </a:pPr>
            <a:r>
              <a:rPr lang="en-US" dirty="0" smtClean="0">
                <a:solidFill>
                  <a:schemeClr val="tx1"/>
                </a:solidFill>
                <a:latin typeface="+mn-lt"/>
              </a:rPr>
              <a:t>Effective teamwork and communication strategies contribute to— </a:t>
            </a:r>
          </a:p>
          <a:p>
            <a:pPr>
              <a:buFont typeface="Arial" panose="020B0604020202020204" pitchFamily="34" charset="0"/>
              <a:buChar char="•"/>
            </a:pPr>
            <a:r>
              <a:rPr lang="en-US" dirty="0" smtClean="0">
                <a:solidFill>
                  <a:schemeClr val="tx1"/>
                </a:solidFill>
                <a:latin typeface="+mn-lt"/>
                <a:ea typeface="ＭＳ Ｐゴシック" pitchFamily="-108" charset="-128"/>
              </a:rPr>
              <a:t>Reduced </a:t>
            </a:r>
            <a:r>
              <a:rPr lang="en-US" dirty="0">
                <a:solidFill>
                  <a:schemeClr val="tx1"/>
                </a:solidFill>
                <a:latin typeface="+mn-lt"/>
                <a:ea typeface="ＭＳ Ｐゴシック" pitchFamily="-108" charset="-128"/>
              </a:rPr>
              <a:t>length of stay </a:t>
            </a:r>
            <a:endParaRPr lang="en-US" dirty="0" smtClean="0">
              <a:solidFill>
                <a:schemeClr val="tx1"/>
              </a:solidFill>
              <a:latin typeface="+mn-lt"/>
              <a:ea typeface="ＭＳ Ｐゴシック" pitchFamily="-108" charset="-128"/>
            </a:endParaRPr>
          </a:p>
          <a:p>
            <a:pPr>
              <a:buFont typeface="Arial" panose="020B0604020202020204" pitchFamily="34" charset="0"/>
              <a:buChar char="•"/>
            </a:pPr>
            <a:r>
              <a:rPr lang="en-US" dirty="0" smtClean="0">
                <a:solidFill>
                  <a:schemeClr val="tx1"/>
                </a:solidFill>
                <a:latin typeface="+mn-lt"/>
                <a:ea typeface="ＭＳ Ｐゴシック" pitchFamily="-108" charset="-128"/>
              </a:rPr>
              <a:t>Lower staff turnover</a:t>
            </a:r>
          </a:p>
          <a:p>
            <a:pPr>
              <a:buFont typeface="Arial" panose="020B0604020202020204" pitchFamily="34" charset="0"/>
              <a:buChar char="•"/>
            </a:pPr>
            <a:r>
              <a:rPr lang="en-US" dirty="0" smtClean="0">
                <a:solidFill>
                  <a:schemeClr val="tx1"/>
                </a:solidFill>
                <a:latin typeface="+mn-lt"/>
                <a:ea typeface="ＭＳ Ｐゴシック" pitchFamily="-108" charset="-128"/>
              </a:rPr>
              <a:t>Higher </a:t>
            </a:r>
            <a:r>
              <a:rPr lang="en-US" dirty="0">
                <a:solidFill>
                  <a:schemeClr val="tx1"/>
                </a:solidFill>
                <a:latin typeface="+mn-lt"/>
                <a:ea typeface="ＭＳ Ｐゴシック" pitchFamily="-108" charset="-128"/>
              </a:rPr>
              <a:t>quality of </a:t>
            </a:r>
            <a:r>
              <a:rPr lang="en-US" dirty="0" smtClean="0">
                <a:solidFill>
                  <a:schemeClr val="tx1"/>
                </a:solidFill>
                <a:latin typeface="+mn-lt"/>
                <a:ea typeface="ＭＳ Ｐゴシック" pitchFamily="-108" charset="-128"/>
              </a:rPr>
              <a:t>care</a:t>
            </a:r>
          </a:p>
          <a:p>
            <a:pPr>
              <a:buFont typeface="Arial" panose="020B0604020202020204" pitchFamily="34" charset="0"/>
              <a:buChar char="•"/>
            </a:pPr>
            <a:r>
              <a:rPr lang="en-US" dirty="0" smtClean="0">
                <a:solidFill>
                  <a:schemeClr val="tx1"/>
                </a:solidFill>
                <a:latin typeface="+mn-lt"/>
                <a:ea typeface="ＭＳ Ｐゴシック" pitchFamily="-108" charset="-128"/>
              </a:rPr>
              <a:t>Greater </a:t>
            </a:r>
            <a:r>
              <a:rPr lang="en-US" dirty="0">
                <a:solidFill>
                  <a:schemeClr val="tx1"/>
                </a:solidFill>
                <a:latin typeface="+mn-lt"/>
                <a:ea typeface="ＭＳ Ｐゴシック" pitchFamily="-108" charset="-128"/>
              </a:rPr>
              <a:t>ability to meet family member </a:t>
            </a:r>
            <a:r>
              <a:rPr lang="en-US" dirty="0" smtClean="0">
                <a:solidFill>
                  <a:schemeClr val="tx1"/>
                </a:solidFill>
                <a:latin typeface="+mn-lt"/>
                <a:ea typeface="ＭＳ Ｐゴシック" pitchFamily="-108" charset="-128"/>
              </a:rPr>
              <a:t>needs</a:t>
            </a:r>
          </a:p>
          <a:p>
            <a:pPr>
              <a:buFont typeface="Arial" panose="020B0604020202020204" pitchFamily="34" charset="0"/>
              <a:buChar char="•"/>
            </a:pPr>
            <a:r>
              <a:rPr lang="en-US" dirty="0" smtClean="0">
                <a:solidFill>
                  <a:schemeClr val="tx1"/>
                </a:solidFill>
                <a:latin typeface="+mn-lt"/>
                <a:ea typeface="ＭＳ Ｐゴシック" pitchFamily="-108" charset="-128"/>
              </a:rPr>
              <a:t>Better </a:t>
            </a:r>
            <a:r>
              <a:rPr lang="en-US" dirty="0">
                <a:solidFill>
                  <a:schemeClr val="tx1"/>
                </a:solidFill>
                <a:latin typeface="+mn-lt"/>
                <a:ea typeface="ＭＳ Ｐゴシック" pitchFamily="-108" charset="-128"/>
              </a:rPr>
              <a:t>patient </a:t>
            </a:r>
            <a:r>
              <a:rPr lang="en-US" dirty="0" smtClean="0">
                <a:solidFill>
                  <a:schemeClr val="tx1"/>
                </a:solidFill>
                <a:latin typeface="+mn-lt"/>
                <a:ea typeface="ＭＳ Ｐゴシック" pitchFamily="-108" charset="-128"/>
              </a:rPr>
              <a:t>outcomes</a:t>
            </a:r>
          </a:p>
          <a:p>
            <a:pPr>
              <a:buFont typeface="Arial" panose="020B0604020202020204" pitchFamily="34" charset="0"/>
              <a:buChar char="•"/>
            </a:pPr>
            <a:r>
              <a:rPr lang="en-US" dirty="0" smtClean="0">
                <a:solidFill>
                  <a:schemeClr val="tx1"/>
                </a:solidFill>
                <a:latin typeface="+mn-lt"/>
                <a:ea typeface="ＭＳ Ｐゴシック" pitchFamily="-108" charset="-128"/>
              </a:rPr>
              <a:t>Improved </a:t>
            </a:r>
            <a:r>
              <a:rPr lang="en-US" dirty="0">
                <a:solidFill>
                  <a:schemeClr val="tx1"/>
                </a:solidFill>
                <a:latin typeface="+mn-lt"/>
                <a:ea typeface="ＭＳ Ｐゴシック" pitchFamily="-108" charset="-128"/>
              </a:rPr>
              <a:t>patient experience with </a:t>
            </a:r>
            <a:r>
              <a:rPr lang="en-US" dirty="0">
                <a:solidFill>
                  <a:schemeClr val="tx1"/>
                </a:solidFill>
                <a:latin typeface="+mn-lt"/>
              </a:rPr>
              <a:t>improved patient satisfaction</a:t>
            </a:r>
            <a:r>
              <a:rPr lang="en-US" dirty="0" smtClean="0">
                <a:solidFill>
                  <a:schemeClr val="tx1"/>
                </a:solidFill>
                <a:latin typeface="+mn-lt"/>
                <a:ea typeface="ＭＳ Ｐゴシック" pitchFamily="-108" charset="-128"/>
              </a:rPr>
              <a:t> scores</a:t>
            </a:r>
            <a:endParaRPr lang="en-US" dirty="0" smtClean="0">
              <a:solidFill>
                <a:schemeClr val="tx1"/>
              </a:solidFill>
              <a:latin typeface="+mn-lt"/>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38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46478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0"/>
            <a:ext cx="8229600" cy="785155"/>
          </a:xfrm>
        </p:spPr>
        <p:txBody>
          <a:bodyPr/>
          <a:lstStyle/>
          <a:p>
            <a:pPr algn="ctr"/>
            <a:r>
              <a:rPr lang="en-US" dirty="0" smtClean="0">
                <a:solidFill>
                  <a:srgbClr val="259CA9"/>
                </a:solidFill>
                <a:latin typeface="+mj-lt"/>
              </a:rPr>
              <a:t>Factors Hindering Communication</a:t>
            </a:r>
            <a:endParaRPr lang="en-US" dirty="0">
              <a:solidFill>
                <a:srgbClr val="259CA9"/>
              </a:solidFill>
              <a:latin typeface="+mj-lt"/>
            </a:endParaRPr>
          </a:p>
        </p:txBody>
      </p:sp>
      <p:sp>
        <p:nvSpPr>
          <p:cNvPr id="3" name="Content Placeholder 2"/>
          <p:cNvSpPr>
            <a:spLocks noGrp="1"/>
          </p:cNvSpPr>
          <p:nvPr>
            <p:ph type="body" sz="quarter" idx="10"/>
          </p:nvPr>
        </p:nvSpPr>
        <p:spPr/>
        <p:txBody>
          <a:bodyPr/>
          <a:lstStyle/>
          <a:p>
            <a:r>
              <a:rPr lang="en-US" dirty="0" smtClean="0">
                <a:solidFill>
                  <a:schemeClr val="tx1"/>
                </a:solidFill>
                <a:latin typeface="+mn-lt"/>
                <a:ea typeface="ＭＳ Ｐゴシック" pitchFamily="-108" charset="-128"/>
              </a:rPr>
              <a:t>Interruptions</a:t>
            </a:r>
          </a:p>
          <a:p>
            <a:r>
              <a:rPr lang="en-US" dirty="0" smtClean="0">
                <a:solidFill>
                  <a:schemeClr val="tx1"/>
                </a:solidFill>
                <a:latin typeface="+mn-lt"/>
                <a:ea typeface="ＭＳ Ｐゴシック" pitchFamily="-108" charset="-128"/>
              </a:rPr>
              <a:t>Task absorption</a:t>
            </a:r>
          </a:p>
          <a:p>
            <a:r>
              <a:rPr lang="en-US" dirty="0" smtClean="0">
                <a:solidFill>
                  <a:schemeClr val="tx1"/>
                </a:solidFill>
                <a:latin typeface="+mn-lt"/>
                <a:ea typeface="ＭＳ Ｐゴシック" pitchFamily="-108" charset="-128"/>
              </a:rPr>
              <a:t>Verbal abuse</a:t>
            </a:r>
          </a:p>
          <a:p>
            <a:r>
              <a:rPr lang="en-US" dirty="0" smtClean="0">
                <a:solidFill>
                  <a:schemeClr val="tx1"/>
                </a:solidFill>
                <a:latin typeface="+mn-lt"/>
                <a:ea typeface="ＭＳ Ｐゴシック" pitchFamily="-108" charset="-128"/>
              </a:rPr>
              <a:t>Fatigue</a:t>
            </a:r>
          </a:p>
          <a:p>
            <a:r>
              <a:rPr lang="en-US" dirty="0" smtClean="0">
                <a:solidFill>
                  <a:schemeClr val="tx1"/>
                </a:solidFill>
                <a:latin typeface="+mn-lt"/>
                <a:ea typeface="ＭＳ Ｐゴシック" pitchFamily="-108" charset="-128"/>
              </a:rPr>
              <a:t>Not following plan of care</a:t>
            </a:r>
          </a:p>
          <a:p>
            <a:r>
              <a:rPr lang="en-US" dirty="0" smtClean="0">
                <a:solidFill>
                  <a:schemeClr val="tx1"/>
                </a:solidFill>
                <a:latin typeface="+mn-lt"/>
                <a:ea typeface="ＭＳ Ｐゴシック" pitchFamily="-108" charset="-128"/>
              </a:rPr>
              <a:t>Ambiguous orders or directions</a:t>
            </a:r>
          </a:p>
          <a:p>
            <a:r>
              <a:rPr lang="en-US" dirty="0" smtClean="0">
                <a:solidFill>
                  <a:schemeClr val="tx1"/>
                </a:solidFill>
                <a:latin typeface="+mn-lt"/>
                <a:ea typeface="ＭＳ Ｐゴシック" pitchFamily="-108" charset="-128"/>
              </a:rPr>
              <a:t>Change in team members</a:t>
            </a:r>
          </a:p>
          <a:p>
            <a:r>
              <a:rPr lang="en-US" dirty="0" smtClean="0">
                <a:solidFill>
                  <a:schemeClr val="tx1"/>
                </a:solidFill>
                <a:latin typeface="+mn-lt"/>
                <a:ea typeface="ＭＳ Ｐゴシック" pitchFamily="-108" charset="-128"/>
              </a:rPr>
              <a:t>Workload</a:t>
            </a:r>
          </a:p>
          <a:p>
            <a:pPr marL="0" indent="0">
              <a:buNone/>
            </a:pPr>
            <a:endParaRPr lang="en-US" dirty="0">
              <a:solidFill>
                <a:schemeClr val="tx1"/>
              </a:solidFill>
              <a:latin typeface="+mn-lt"/>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39</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545139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8229600" cy="785155"/>
          </a:xfrm>
        </p:spPr>
        <p:txBody>
          <a:bodyPr/>
          <a:lstStyle/>
          <a:p>
            <a:pPr algn="ctr"/>
            <a:r>
              <a:rPr lang="en-US" dirty="0" smtClean="0">
                <a:latin typeface="+mj-lt"/>
              </a:rPr>
              <a:t> </a:t>
            </a:r>
            <a:r>
              <a:rPr lang="en-US" dirty="0" smtClean="0">
                <a:solidFill>
                  <a:srgbClr val="259CA9"/>
                </a:solidFill>
                <a:latin typeface="+mj-lt"/>
              </a:rPr>
              <a:t>The Importance of Reducing Harm</a:t>
            </a:r>
            <a:endParaRPr lang="en-US" dirty="0">
              <a:solidFill>
                <a:srgbClr val="259CA9"/>
              </a:solidFill>
              <a:latin typeface="+mj-lt"/>
            </a:endParaRPr>
          </a:p>
        </p:txBody>
      </p:sp>
      <p:sp>
        <p:nvSpPr>
          <p:cNvPr id="3" name="Content Placeholder 2"/>
          <p:cNvSpPr>
            <a:spLocks noGrp="1"/>
          </p:cNvSpPr>
          <p:nvPr>
            <p:ph type="body" sz="quarter" idx="10"/>
          </p:nvPr>
        </p:nvSpPr>
        <p:spPr>
          <a:xfrm>
            <a:off x="914400" y="2133600"/>
            <a:ext cx="7713662" cy="3748088"/>
          </a:xfrm>
        </p:spPr>
        <p:txBody>
          <a:bodyPr/>
          <a:lstStyle/>
          <a:p>
            <a:pPr marL="0" indent="0">
              <a:buNone/>
            </a:pPr>
            <a:r>
              <a:rPr lang="en-US" dirty="0" smtClean="0">
                <a:solidFill>
                  <a:schemeClr val="tx1"/>
                </a:solidFill>
                <a:latin typeface="+mn-lt"/>
              </a:rPr>
              <a:t>Would you want a loved one to be a patient at your facility? On your shift?</a:t>
            </a:r>
          </a:p>
          <a:p>
            <a:endParaRPr lang="en-US" dirty="0" smtClean="0">
              <a:solidFill>
                <a:schemeClr val="tx1"/>
              </a:solidFill>
              <a:latin typeface="+mn-lt"/>
            </a:endParaRPr>
          </a:p>
          <a:p>
            <a:r>
              <a:rPr lang="en-US" dirty="0" smtClean="0">
                <a:solidFill>
                  <a:schemeClr val="tx1"/>
                </a:solidFill>
                <a:latin typeface="+mn-lt"/>
              </a:rPr>
              <a:t>Would you want to be a patient in the facility where you work?</a:t>
            </a:r>
          </a:p>
          <a:p>
            <a:r>
              <a:rPr lang="en-US" dirty="0" smtClean="0">
                <a:solidFill>
                  <a:schemeClr val="tx1"/>
                </a:solidFill>
                <a:latin typeface="+mn-lt"/>
              </a:rPr>
              <a:t>Can </a:t>
            </a:r>
            <a:r>
              <a:rPr lang="en-US" dirty="0">
                <a:solidFill>
                  <a:schemeClr val="tx1"/>
                </a:solidFill>
                <a:latin typeface="+mn-lt"/>
              </a:rPr>
              <a:t>you say with 100 percent certainty that your facility does all it can to protect patients from infections and other harms</a:t>
            </a:r>
            <a:r>
              <a:rPr lang="en-US" dirty="0" smtClean="0">
                <a:solidFill>
                  <a:schemeClr val="tx1"/>
                </a:solidFill>
                <a:latin typeface="+mn-lt"/>
              </a:rPr>
              <a:t>?</a:t>
            </a:r>
          </a:p>
          <a:p>
            <a:r>
              <a:rPr lang="en-US" dirty="0" smtClean="0">
                <a:solidFill>
                  <a:schemeClr val="tx1"/>
                </a:solidFill>
                <a:latin typeface="+mn-lt"/>
              </a:rPr>
              <a:t>If not, then improvement is a priority</a:t>
            </a:r>
          </a:p>
        </p:txBody>
      </p:sp>
      <p:sp>
        <p:nvSpPr>
          <p:cNvPr id="4" name="Slide Number Placeholder 3"/>
          <p:cNvSpPr>
            <a:spLocks noGrp="1"/>
          </p:cNvSpPr>
          <p:nvPr>
            <p:ph type="sldNum" sz="quarter" idx="12"/>
          </p:nvPr>
        </p:nvSpPr>
        <p:spPr/>
        <p:txBody>
          <a:bodyPr/>
          <a:lstStyle/>
          <a:p>
            <a:fld id="{C9C0A0FB-A731-4636-ABD1-E3AF0049C66C}"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719" y="1164080"/>
            <a:ext cx="8654395" cy="785155"/>
          </a:xfrm>
        </p:spPr>
        <p:txBody>
          <a:bodyPr>
            <a:noAutofit/>
          </a:bodyPr>
          <a:lstStyle/>
          <a:p>
            <a:pPr algn="ctr"/>
            <a:r>
              <a:rPr lang="en-US" dirty="0" smtClean="0">
                <a:solidFill>
                  <a:srgbClr val="28ACBA"/>
                </a:solidFill>
                <a:latin typeface="+mj-lt"/>
              </a:rPr>
              <a:t>Components of Effective</a:t>
            </a:r>
            <a:br>
              <a:rPr lang="en-US" dirty="0" smtClean="0">
                <a:solidFill>
                  <a:srgbClr val="28ACBA"/>
                </a:solidFill>
                <a:latin typeface="+mj-lt"/>
              </a:rPr>
            </a:br>
            <a:r>
              <a:rPr lang="en-US" dirty="0" smtClean="0">
                <a:solidFill>
                  <a:srgbClr val="28ACBA"/>
                </a:solidFill>
                <a:latin typeface="+mj-lt"/>
              </a:rPr>
              <a:t> Communication</a:t>
            </a:r>
            <a:r>
              <a:rPr lang="en-US" baseline="30000" dirty="0" smtClean="0">
                <a:solidFill>
                  <a:srgbClr val="28ACBA"/>
                </a:solidFill>
                <a:latin typeface="+mj-lt"/>
              </a:rPr>
              <a:t>8</a:t>
            </a:r>
            <a:endParaRPr lang="en-US" dirty="0">
              <a:solidFill>
                <a:srgbClr val="28ACBA"/>
              </a:solidFill>
              <a:latin typeface="+mj-lt"/>
            </a:endParaRPr>
          </a:p>
        </p:txBody>
      </p:sp>
      <p:graphicFrame>
        <p:nvGraphicFramePr>
          <p:cNvPr id="4" name="Diagram 3" descr="Components of effective communication are each listed in four boxes: complete, clear, brief, and timely. The complete and clear boxes are shown left to right, and underneath are the brief and timely boxes, shown left to right."/>
          <p:cNvGraphicFramePr/>
          <p:nvPr>
            <p:extLst>
              <p:ext uri="{D42A27DB-BD31-4B8C-83A1-F6EECF244321}">
                <p14:modId xmlns:p14="http://schemas.microsoft.com/office/powerpoint/2010/main" val="1945033704"/>
              </p:ext>
            </p:extLst>
          </p:nvPr>
        </p:nvGraphicFramePr>
        <p:xfrm>
          <a:off x="1447800" y="2133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40</a:t>
            </a:fld>
            <a:endParaRPr lang="en-US" dirty="0"/>
          </a:p>
        </p:txBody>
      </p:sp>
      <p:grpSp>
        <p:nvGrpSpPr>
          <p:cNvPr id="6" name="Group 5" descr="alt=&quot;&quot;"/>
          <p:cNvGrpSpPr/>
          <p:nvPr/>
        </p:nvGrpSpPr>
        <p:grpSpPr>
          <a:xfrm>
            <a:off x="6705600" y="232140"/>
            <a:ext cx="2438400" cy="533400"/>
            <a:chOff x="326043" y="5181600"/>
            <a:chExt cx="4682837" cy="1315720"/>
          </a:xfrm>
        </p:grpSpPr>
        <p:pic>
          <p:nvPicPr>
            <p:cNvPr id="7" name="Picture 6" descr="Alt=&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043" y="5181600"/>
              <a:ext cx="1351280" cy="1315720"/>
            </a:xfrm>
            <a:prstGeom prst="rect">
              <a:avLst/>
            </a:prstGeom>
          </p:spPr>
        </p:pic>
        <p:sp>
          <p:nvSpPr>
            <p:cNvPr id="8" name="TextBox 22"/>
            <p:cNvSpPr txBox="1"/>
            <p:nvPr/>
          </p:nvSpPr>
          <p:spPr>
            <a:xfrm>
              <a:off x="1351280" y="5190332"/>
              <a:ext cx="3657600" cy="129060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i="1" dirty="0" smtClean="0">
                  <a:solidFill>
                    <a:schemeClr val="bg1"/>
                  </a:solidFill>
                </a:rPr>
                <a:t>As seen in </a:t>
              </a:r>
              <a:r>
                <a:rPr lang="en-US" sz="1400" i="1" dirty="0" err="1" smtClean="0">
                  <a:solidFill>
                    <a:schemeClr val="bg1"/>
                  </a:solidFill>
                </a:rPr>
                <a:t>TeamSTEPPS</a:t>
              </a:r>
              <a:r>
                <a:rPr lang="en-US" sz="1400" i="1" baseline="30000" dirty="0" smtClean="0">
                  <a:solidFill>
                    <a:schemeClr val="bg1"/>
                  </a:solidFill>
                </a:rPr>
                <a:t>®</a:t>
              </a:r>
              <a:endParaRPr lang="en-US" sz="1400" i="1" baseline="30000" dirty="0">
                <a:solidFill>
                  <a:schemeClr val="bg1"/>
                </a:solidFill>
              </a:endParaRPr>
            </a:p>
          </p:txBody>
        </p:sp>
      </p:grpSp>
    </p:spTree>
    <p:extLst>
      <p:ext uri="{BB962C8B-B14F-4D97-AF65-F5344CB8AC3E}">
        <p14:creationId xmlns:p14="http://schemas.microsoft.com/office/powerpoint/2010/main" val="1020027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6781800" cy="785155"/>
          </a:xfrm>
        </p:spPr>
        <p:txBody>
          <a:bodyPr/>
          <a:lstStyle/>
          <a:p>
            <a:pPr algn="ctr"/>
            <a:r>
              <a:rPr lang="en-US" dirty="0" smtClean="0">
                <a:latin typeface="+mj-lt"/>
              </a:rPr>
              <a:t>        </a:t>
            </a:r>
            <a:r>
              <a:rPr lang="en-US" dirty="0" smtClean="0">
                <a:solidFill>
                  <a:srgbClr val="28ACBA"/>
                </a:solidFill>
                <a:latin typeface="+mj-lt"/>
              </a:rPr>
              <a:t>Barriers to Effective Teamwork</a:t>
            </a:r>
            <a:r>
              <a:rPr lang="en-US" baseline="30000" dirty="0" smtClean="0">
                <a:solidFill>
                  <a:srgbClr val="28ACBA"/>
                </a:solidFill>
                <a:latin typeface="+mj-lt"/>
              </a:rPr>
              <a:t>8 </a:t>
            </a:r>
            <a:endParaRPr lang="en-US" dirty="0">
              <a:solidFill>
                <a:srgbClr val="28ACBA"/>
              </a:solidFill>
              <a:latin typeface="+mj-lt"/>
            </a:endParaRPr>
          </a:p>
        </p:txBody>
      </p:sp>
      <p:grpSp>
        <p:nvGrpSpPr>
          <p:cNvPr id="5" name="Group 19" descr="Environmental barriers include: lack of coordination or follow up, distractions, misinterpretation of cues, hierarchy, lack of clarity on roles and responsibilities, physical proximity and shift changes.  &#10;Resource barriers include lack of time, workload, processes and technology. &#10;Team composition barriers include inconsistency in team membership, lack of role clarity, defensiveness, conventional thinking, conflict, fatigue, complacency, varying communication styles and personality.  &#10;&#10;The three types of barriers are each listed in rectangular boxes, from left to right, working conditions, resources, and team composition. The boxes are connected with arrows leading left to right.&#10;"/>
          <p:cNvGrpSpPr/>
          <p:nvPr/>
        </p:nvGrpSpPr>
        <p:grpSpPr>
          <a:xfrm>
            <a:off x="228600" y="1752600"/>
            <a:ext cx="8763000" cy="4272186"/>
            <a:chOff x="228600" y="1239296"/>
            <a:chExt cx="8763000" cy="4419719"/>
          </a:xfrm>
          <a:solidFill>
            <a:schemeClr val="accent4">
              <a:lumMod val="60000"/>
              <a:lumOff val="40000"/>
            </a:schemeClr>
          </a:solidFill>
        </p:grpSpPr>
        <p:sp>
          <p:nvSpPr>
            <p:cNvPr id="6" name="Freeform 5"/>
            <p:cNvSpPr/>
            <p:nvPr/>
          </p:nvSpPr>
          <p:spPr>
            <a:xfrm>
              <a:off x="5943601" y="1239296"/>
              <a:ext cx="3047999" cy="441971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8710 h 8710"/>
                <a:gd name="connsiteX1" fmla="*/ 0 w 10000"/>
                <a:gd name="connsiteY1" fmla="*/ 0 h 8710"/>
                <a:gd name="connsiteX2" fmla="*/ 10000 w 10000"/>
                <a:gd name="connsiteY2" fmla="*/ 710 h 8710"/>
                <a:gd name="connsiteX3" fmla="*/ 10000 w 10000"/>
                <a:gd name="connsiteY3" fmla="*/ 6710 h 8710"/>
                <a:gd name="connsiteX4" fmla="*/ 0 w 10000"/>
                <a:gd name="connsiteY4" fmla="*/ 8710 h 8710"/>
                <a:gd name="connsiteX0" fmla="*/ 0 w 10000"/>
                <a:gd name="connsiteY0" fmla="*/ 7708 h 7708"/>
                <a:gd name="connsiteX1" fmla="*/ 0 w 10000"/>
                <a:gd name="connsiteY1" fmla="*/ 0 h 7708"/>
                <a:gd name="connsiteX2" fmla="*/ 10000 w 10000"/>
                <a:gd name="connsiteY2" fmla="*/ 815 h 7708"/>
                <a:gd name="connsiteX3" fmla="*/ 10000 w 10000"/>
                <a:gd name="connsiteY3" fmla="*/ 7704 h 7708"/>
                <a:gd name="connsiteX4" fmla="*/ 0 w 10000"/>
                <a:gd name="connsiteY4" fmla="*/ 7708 h 7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708">
                  <a:moveTo>
                    <a:pt x="0" y="7708"/>
                  </a:moveTo>
                  <a:lnTo>
                    <a:pt x="0" y="0"/>
                  </a:lnTo>
                  <a:lnTo>
                    <a:pt x="10000" y="815"/>
                  </a:lnTo>
                  <a:lnTo>
                    <a:pt x="10000" y="7704"/>
                  </a:lnTo>
                  <a:lnTo>
                    <a:pt x="0" y="7708"/>
                  </a:lnTo>
                  <a:close/>
                </a:path>
              </a:pathLst>
            </a:custGeom>
            <a:grpFill/>
          </p:spPr>
          <p:style>
            <a:lnRef idx="3">
              <a:schemeClr val="lt1"/>
            </a:lnRef>
            <a:fillRef idx="1">
              <a:schemeClr val="accent3"/>
            </a:fillRef>
            <a:effectRef idx="1">
              <a:schemeClr val="accent3"/>
            </a:effectRef>
            <a:fontRef idx="minor">
              <a:schemeClr val="lt1"/>
            </a:fontRef>
          </p:style>
          <p:txBody>
            <a:bodyPr spcFirstLastPara="0" vert="horz" wrap="square" lIns="127000" tIns="457200" rIns="127000" bIns="960120" numCol="1" spcCol="1270" anchor="t" anchorCtr="0">
              <a:noAutofit/>
            </a:bodyPr>
            <a:lstStyle/>
            <a:p>
              <a:pPr lvl="0" algn="l" defTabSz="889000">
                <a:lnSpc>
                  <a:spcPct val="90000"/>
                </a:lnSpc>
                <a:spcBef>
                  <a:spcPct val="0"/>
                </a:spcBef>
                <a:spcAft>
                  <a:spcPct val="35000"/>
                </a:spcAft>
              </a:pPr>
              <a:r>
                <a:rPr lang="en-US" sz="2000" b="1" dirty="0" smtClean="0">
                  <a:cs typeface="Arial"/>
                </a:rPr>
                <a:t>Team Composition</a:t>
              </a:r>
              <a:endParaRPr lang="en-US" sz="2000" b="1" kern="1200" dirty="0">
                <a:cs typeface="Arial"/>
              </a:endParaRPr>
            </a:p>
            <a:p>
              <a:pPr marL="171450" lvl="1" indent="-171450" algn="l" defTabSz="711200">
                <a:lnSpc>
                  <a:spcPct val="90000"/>
                </a:lnSpc>
                <a:spcBef>
                  <a:spcPct val="0"/>
                </a:spcBef>
                <a:spcAft>
                  <a:spcPct val="15000"/>
                </a:spcAft>
                <a:buChar char="••"/>
              </a:pPr>
              <a:r>
                <a:rPr lang="en-US" sz="2000" kern="1200" dirty="0" smtClean="0">
                  <a:cs typeface="Arial"/>
                </a:rPr>
                <a:t>Inconsistency in team membership</a:t>
              </a:r>
            </a:p>
            <a:p>
              <a:pPr marL="171450" lvl="1" indent="-171450" algn="l" defTabSz="711200">
                <a:lnSpc>
                  <a:spcPct val="90000"/>
                </a:lnSpc>
                <a:spcBef>
                  <a:spcPct val="0"/>
                </a:spcBef>
                <a:spcAft>
                  <a:spcPct val="15000"/>
                </a:spcAft>
                <a:buChar char="••"/>
              </a:pPr>
              <a:r>
                <a:rPr lang="en-US" sz="2000" dirty="0" smtClean="0">
                  <a:cs typeface="Arial"/>
                </a:rPr>
                <a:t>Lack of role clarity</a:t>
              </a:r>
            </a:p>
            <a:p>
              <a:pPr marL="171450" lvl="1" indent="-171450" algn="l" defTabSz="711200">
                <a:lnSpc>
                  <a:spcPct val="90000"/>
                </a:lnSpc>
                <a:spcBef>
                  <a:spcPct val="0"/>
                </a:spcBef>
                <a:spcAft>
                  <a:spcPct val="15000"/>
                </a:spcAft>
                <a:buChar char="••"/>
              </a:pPr>
              <a:r>
                <a:rPr lang="en-US" sz="2000" dirty="0" smtClean="0">
                  <a:cs typeface="Arial"/>
                </a:rPr>
                <a:t>Defensiveness</a:t>
              </a:r>
            </a:p>
            <a:p>
              <a:pPr marL="171450" lvl="1" indent="-171450" algn="l" defTabSz="711200">
                <a:lnSpc>
                  <a:spcPct val="90000"/>
                </a:lnSpc>
                <a:spcBef>
                  <a:spcPct val="0"/>
                </a:spcBef>
                <a:spcAft>
                  <a:spcPct val="15000"/>
                </a:spcAft>
                <a:buChar char="••"/>
              </a:pPr>
              <a:r>
                <a:rPr lang="en-US" sz="2000" kern="1200" dirty="0" smtClean="0">
                  <a:cs typeface="Arial"/>
                </a:rPr>
                <a:t>Conventional thinking</a:t>
              </a:r>
            </a:p>
            <a:p>
              <a:pPr marL="171450" lvl="1" indent="-171450" algn="l" defTabSz="711200">
                <a:lnSpc>
                  <a:spcPct val="90000"/>
                </a:lnSpc>
                <a:spcBef>
                  <a:spcPct val="0"/>
                </a:spcBef>
                <a:spcAft>
                  <a:spcPct val="15000"/>
                </a:spcAft>
                <a:buChar char="••"/>
              </a:pPr>
              <a:r>
                <a:rPr lang="en-US" sz="2000" dirty="0" smtClean="0">
                  <a:cs typeface="Arial"/>
                </a:rPr>
                <a:t>Conflict</a:t>
              </a:r>
            </a:p>
            <a:p>
              <a:pPr marL="171450" lvl="1" indent="-171450" algn="l" defTabSz="711200">
                <a:lnSpc>
                  <a:spcPct val="90000"/>
                </a:lnSpc>
                <a:spcBef>
                  <a:spcPct val="0"/>
                </a:spcBef>
                <a:spcAft>
                  <a:spcPct val="15000"/>
                </a:spcAft>
                <a:buChar char="••"/>
              </a:pPr>
              <a:r>
                <a:rPr lang="en-US" sz="2000" kern="1200" dirty="0" smtClean="0">
                  <a:cs typeface="Arial"/>
                </a:rPr>
                <a:t>Fatigue</a:t>
              </a:r>
            </a:p>
            <a:p>
              <a:pPr marL="171450" lvl="1" indent="-171450" algn="l" defTabSz="711200">
                <a:lnSpc>
                  <a:spcPct val="90000"/>
                </a:lnSpc>
                <a:spcBef>
                  <a:spcPct val="0"/>
                </a:spcBef>
                <a:spcAft>
                  <a:spcPct val="15000"/>
                </a:spcAft>
                <a:buChar char="••"/>
              </a:pPr>
              <a:r>
                <a:rPr lang="en-US" sz="2000" kern="1200" dirty="0" smtClean="0">
                  <a:cs typeface="Arial"/>
                </a:rPr>
                <a:t>Complacency</a:t>
              </a:r>
            </a:p>
            <a:p>
              <a:pPr marL="171450" lvl="1" indent="-171450" algn="l" defTabSz="711200">
                <a:lnSpc>
                  <a:spcPct val="90000"/>
                </a:lnSpc>
                <a:spcBef>
                  <a:spcPct val="0"/>
                </a:spcBef>
                <a:spcAft>
                  <a:spcPct val="15000"/>
                </a:spcAft>
                <a:buChar char="••"/>
              </a:pPr>
              <a:r>
                <a:rPr lang="en-US" sz="2000" dirty="0" smtClean="0">
                  <a:cs typeface="Arial"/>
                </a:rPr>
                <a:t>Varying communication styles</a:t>
              </a:r>
            </a:p>
            <a:p>
              <a:pPr marL="171450" lvl="1" indent="-171450" algn="l" defTabSz="711200">
                <a:lnSpc>
                  <a:spcPct val="90000"/>
                </a:lnSpc>
                <a:spcBef>
                  <a:spcPct val="0"/>
                </a:spcBef>
                <a:spcAft>
                  <a:spcPct val="15000"/>
                </a:spcAft>
                <a:buChar char="••"/>
              </a:pPr>
              <a:r>
                <a:rPr lang="en-US" sz="2000" kern="1200" dirty="0" smtClean="0">
                  <a:cs typeface="Arial"/>
                </a:rPr>
                <a:t> </a:t>
              </a:r>
              <a:r>
                <a:rPr lang="en-US" sz="2000" kern="1200" dirty="0" smtClean="0">
                  <a:solidFill>
                    <a:schemeClr val="bg1"/>
                  </a:solidFill>
                  <a:cs typeface="Arial"/>
                </a:rPr>
                <a:t>Personalities</a:t>
              </a:r>
            </a:p>
            <a:p>
              <a:pPr marL="171450" lvl="1" indent="-171450" algn="l" defTabSz="711200">
                <a:lnSpc>
                  <a:spcPct val="90000"/>
                </a:lnSpc>
                <a:spcBef>
                  <a:spcPct val="0"/>
                </a:spcBef>
                <a:spcAft>
                  <a:spcPct val="15000"/>
                </a:spcAft>
              </a:pPr>
              <a:endParaRPr lang="en-US" sz="2000" kern="1200" dirty="0">
                <a:latin typeface="Arial"/>
                <a:cs typeface="Arial"/>
              </a:endParaRPr>
            </a:p>
          </p:txBody>
        </p:sp>
        <p:sp>
          <p:nvSpPr>
            <p:cNvPr id="7" name="Freeform 6"/>
            <p:cNvSpPr/>
            <p:nvPr/>
          </p:nvSpPr>
          <p:spPr>
            <a:xfrm>
              <a:off x="228600" y="1239520"/>
              <a:ext cx="2743200" cy="441949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9000 h 9000"/>
                <a:gd name="connsiteX1" fmla="*/ 0 w 10000"/>
                <a:gd name="connsiteY1" fmla="*/ 0 h 9000"/>
                <a:gd name="connsiteX2" fmla="*/ 10000 w 10000"/>
                <a:gd name="connsiteY2" fmla="*/ 1000 h 9000"/>
                <a:gd name="connsiteX3" fmla="*/ 10000 w 10000"/>
                <a:gd name="connsiteY3" fmla="*/ 7000 h 9000"/>
                <a:gd name="connsiteX4" fmla="*/ 0 w 10000"/>
                <a:gd name="connsiteY4" fmla="*/ 9000 h 9000"/>
                <a:gd name="connsiteX0" fmla="*/ 0 w 10000"/>
                <a:gd name="connsiteY0" fmla="*/ 7776 h 7778"/>
                <a:gd name="connsiteX1" fmla="*/ 0 w 10000"/>
                <a:gd name="connsiteY1" fmla="*/ 0 h 7778"/>
                <a:gd name="connsiteX2" fmla="*/ 10000 w 10000"/>
                <a:gd name="connsiteY2" fmla="*/ 1111 h 7778"/>
                <a:gd name="connsiteX3" fmla="*/ 10000 w 10000"/>
                <a:gd name="connsiteY3" fmla="*/ 7778 h 7778"/>
                <a:gd name="connsiteX4" fmla="*/ 0 w 10000"/>
                <a:gd name="connsiteY4" fmla="*/ 7776 h 7778"/>
                <a:gd name="connsiteX0" fmla="*/ 0 w 10000"/>
                <a:gd name="connsiteY0" fmla="*/ 9997 h 10000"/>
                <a:gd name="connsiteX1" fmla="*/ 0 w 10000"/>
                <a:gd name="connsiteY1" fmla="*/ 0 h 10000"/>
                <a:gd name="connsiteX2" fmla="*/ 10000 w 10000"/>
                <a:gd name="connsiteY2" fmla="*/ 862 h 10000"/>
                <a:gd name="connsiteX3" fmla="*/ 10000 w 10000"/>
                <a:gd name="connsiteY3" fmla="*/ 10000 h 10000"/>
                <a:gd name="connsiteX4" fmla="*/ 0 w 10000"/>
                <a:gd name="connsiteY4" fmla="*/ 99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997"/>
                  </a:moveTo>
                  <a:lnTo>
                    <a:pt x="0" y="0"/>
                  </a:lnTo>
                  <a:lnTo>
                    <a:pt x="10000" y="862"/>
                  </a:lnTo>
                  <a:lnTo>
                    <a:pt x="10000" y="10000"/>
                  </a:lnTo>
                  <a:lnTo>
                    <a:pt x="0" y="9997"/>
                  </a:lnTo>
                  <a:close/>
                </a:path>
              </a:pathLst>
            </a:custGeom>
            <a:grpFill/>
          </p:spPr>
          <p:style>
            <a:lnRef idx="3">
              <a:schemeClr val="lt1"/>
            </a:lnRef>
            <a:fillRef idx="1">
              <a:schemeClr val="accent3"/>
            </a:fillRef>
            <a:effectRef idx="1">
              <a:schemeClr val="accent3"/>
            </a:effectRef>
            <a:fontRef idx="minor">
              <a:schemeClr val="lt1"/>
            </a:fontRef>
          </p:style>
          <p:txBody>
            <a:bodyPr spcFirstLastPara="0" vert="horz" wrap="square" lIns="127000" tIns="457200" rIns="127000" bIns="960120" numCol="1" spcCol="1270" anchor="t" anchorCtr="0">
              <a:noAutofit/>
            </a:bodyPr>
            <a:lstStyle/>
            <a:p>
              <a:pPr lvl="0" defTabSz="889000">
                <a:lnSpc>
                  <a:spcPct val="90000"/>
                </a:lnSpc>
                <a:spcBef>
                  <a:spcPct val="0"/>
                </a:spcBef>
                <a:spcAft>
                  <a:spcPct val="35000"/>
                </a:spcAft>
              </a:pPr>
              <a:r>
                <a:rPr lang="en-US" sz="2000" b="1" kern="1200" dirty="0" smtClean="0">
                  <a:cs typeface="Arial"/>
                </a:rPr>
                <a:t>Working Conditions</a:t>
              </a:r>
            </a:p>
            <a:p>
              <a:pPr marL="171450" lvl="1" indent="-171450" algn="l" defTabSz="711200">
                <a:lnSpc>
                  <a:spcPct val="90000"/>
                </a:lnSpc>
                <a:spcBef>
                  <a:spcPct val="0"/>
                </a:spcBef>
                <a:spcAft>
                  <a:spcPct val="15000"/>
                </a:spcAft>
                <a:buChar char="••"/>
              </a:pPr>
              <a:r>
                <a:rPr lang="en-US" sz="2000" dirty="0" smtClean="0">
                  <a:cs typeface="Arial"/>
                </a:rPr>
                <a:t>Lack of coordination or </a:t>
              </a:r>
              <a:r>
                <a:rPr lang="en-US" sz="2000" dirty="0" err="1" smtClean="0">
                  <a:cs typeface="Arial"/>
                </a:rPr>
                <a:t>followup</a:t>
              </a:r>
              <a:endParaRPr lang="en-US" sz="2000" dirty="0" smtClean="0">
                <a:cs typeface="Arial"/>
              </a:endParaRPr>
            </a:p>
            <a:p>
              <a:pPr marL="171450" lvl="1" indent="-171450" algn="l" defTabSz="711200">
                <a:lnSpc>
                  <a:spcPct val="90000"/>
                </a:lnSpc>
                <a:spcBef>
                  <a:spcPct val="0"/>
                </a:spcBef>
                <a:spcAft>
                  <a:spcPct val="15000"/>
                </a:spcAft>
                <a:buChar char="••"/>
              </a:pPr>
              <a:r>
                <a:rPr lang="en-US" sz="2000" dirty="0" smtClean="0">
                  <a:cs typeface="Arial"/>
                </a:rPr>
                <a:t>Distractions</a:t>
              </a:r>
            </a:p>
            <a:p>
              <a:pPr marL="171450" lvl="1" indent="-171450" algn="l" defTabSz="711200">
                <a:lnSpc>
                  <a:spcPct val="90000"/>
                </a:lnSpc>
                <a:spcBef>
                  <a:spcPct val="0"/>
                </a:spcBef>
                <a:spcAft>
                  <a:spcPct val="15000"/>
                </a:spcAft>
                <a:buChar char="••"/>
              </a:pPr>
              <a:r>
                <a:rPr lang="en-US" sz="2000" kern="1200" dirty="0" smtClean="0">
                  <a:cs typeface="Arial"/>
                </a:rPr>
                <a:t>Misinterpretation of cues</a:t>
              </a:r>
            </a:p>
            <a:p>
              <a:pPr marL="171450" lvl="1" indent="-171450" algn="l" defTabSz="711200">
                <a:lnSpc>
                  <a:spcPct val="90000"/>
                </a:lnSpc>
                <a:spcBef>
                  <a:spcPct val="0"/>
                </a:spcBef>
                <a:spcAft>
                  <a:spcPct val="15000"/>
                </a:spcAft>
                <a:buChar char="••"/>
              </a:pPr>
              <a:r>
                <a:rPr lang="en-US" sz="2000" dirty="0" smtClean="0">
                  <a:cs typeface="Arial"/>
                </a:rPr>
                <a:t>Hierarchy</a:t>
              </a:r>
            </a:p>
            <a:p>
              <a:pPr marL="171450" lvl="1" indent="-171450" algn="l" defTabSz="711200">
                <a:lnSpc>
                  <a:spcPct val="90000"/>
                </a:lnSpc>
                <a:spcBef>
                  <a:spcPct val="0"/>
                </a:spcBef>
                <a:spcAft>
                  <a:spcPct val="15000"/>
                </a:spcAft>
                <a:buChar char="••"/>
              </a:pPr>
              <a:r>
                <a:rPr lang="en-US" sz="2000" dirty="0" smtClean="0">
                  <a:cs typeface="Arial"/>
                </a:rPr>
                <a:t>Physical proximity</a:t>
              </a:r>
            </a:p>
            <a:p>
              <a:pPr marL="171450" lvl="1" indent="-171450" algn="l" defTabSz="711200">
                <a:lnSpc>
                  <a:spcPct val="90000"/>
                </a:lnSpc>
                <a:spcBef>
                  <a:spcPct val="0"/>
                </a:spcBef>
                <a:spcAft>
                  <a:spcPct val="15000"/>
                </a:spcAft>
                <a:buChar char="••"/>
              </a:pPr>
              <a:r>
                <a:rPr lang="en-US" sz="2000" dirty="0" smtClean="0">
                  <a:cs typeface="Arial"/>
                </a:rPr>
                <a:t>Shift changes</a:t>
              </a:r>
            </a:p>
          </p:txBody>
        </p:sp>
        <p:sp>
          <p:nvSpPr>
            <p:cNvPr id="8" name="Freeform 7" descr="&#10;"/>
            <p:cNvSpPr/>
            <p:nvPr/>
          </p:nvSpPr>
          <p:spPr>
            <a:xfrm>
              <a:off x="3048000" y="1848875"/>
              <a:ext cx="2819399" cy="281964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8715 h 8715"/>
                <a:gd name="connsiteX1" fmla="*/ 0 w 10000"/>
                <a:gd name="connsiteY1" fmla="*/ 0 h 8715"/>
                <a:gd name="connsiteX2" fmla="*/ 10000 w 10000"/>
                <a:gd name="connsiteY2" fmla="*/ 715 h 8715"/>
                <a:gd name="connsiteX3" fmla="*/ 10000 w 10000"/>
                <a:gd name="connsiteY3" fmla="*/ 6715 h 8715"/>
                <a:gd name="connsiteX4" fmla="*/ 0 w 10000"/>
                <a:gd name="connsiteY4" fmla="*/ 8715 h 8715"/>
                <a:gd name="connsiteX0" fmla="*/ 0 w 10000"/>
                <a:gd name="connsiteY0" fmla="*/ 7703 h 7705"/>
                <a:gd name="connsiteX1" fmla="*/ 0 w 10000"/>
                <a:gd name="connsiteY1" fmla="*/ 0 h 7705"/>
                <a:gd name="connsiteX2" fmla="*/ 10000 w 10000"/>
                <a:gd name="connsiteY2" fmla="*/ 820 h 7705"/>
                <a:gd name="connsiteX3" fmla="*/ 10000 w 10000"/>
                <a:gd name="connsiteY3" fmla="*/ 7705 h 7705"/>
                <a:gd name="connsiteX4" fmla="*/ 0 w 10000"/>
                <a:gd name="connsiteY4" fmla="*/ 7703 h 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705">
                  <a:moveTo>
                    <a:pt x="0" y="7703"/>
                  </a:moveTo>
                  <a:lnTo>
                    <a:pt x="0" y="0"/>
                  </a:lnTo>
                  <a:lnTo>
                    <a:pt x="10000" y="820"/>
                  </a:lnTo>
                  <a:lnTo>
                    <a:pt x="10000" y="7705"/>
                  </a:lnTo>
                  <a:lnTo>
                    <a:pt x="0" y="7703"/>
                  </a:lnTo>
                  <a:close/>
                </a:path>
              </a:pathLst>
            </a:custGeom>
            <a:grpFill/>
          </p:spPr>
          <p:style>
            <a:lnRef idx="3">
              <a:schemeClr val="lt1"/>
            </a:lnRef>
            <a:fillRef idx="1">
              <a:schemeClr val="accent3"/>
            </a:fillRef>
            <a:effectRef idx="1">
              <a:schemeClr val="accent3"/>
            </a:effectRef>
            <a:fontRef idx="minor">
              <a:schemeClr val="lt1"/>
            </a:fontRef>
          </p:style>
          <p:txBody>
            <a:bodyPr spcFirstLastPara="0" vert="horz" wrap="square" lIns="127000" tIns="457200" rIns="127000" bIns="960120" numCol="1" spcCol="1270" anchor="t" anchorCtr="0">
              <a:noAutofit/>
            </a:bodyPr>
            <a:lstStyle/>
            <a:p>
              <a:pPr lvl="0" algn="l" defTabSz="889000">
                <a:lnSpc>
                  <a:spcPct val="90000"/>
                </a:lnSpc>
                <a:spcBef>
                  <a:spcPct val="0"/>
                </a:spcBef>
                <a:spcAft>
                  <a:spcPct val="35000"/>
                </a:spcAft>
              </a:pPr>
              <a:r>
                <a:rPr lang="en-US" sz="2000" b="1" dirty="0" smtClean="0">
                  <a:cs typeface="Arial"/>
                </a:rPr>
                <a:t>Resources</a:t>
              </a:r>
              <a:endParaRPr lang="en-US" sz="2000" b="1" kern="1200" dirty="0">
                <a:cs typeface="Arial"/>
              </a:endParaRPr>
            </a:p>
            <a:p>
              <a:pPr marL="171450" lvl="1" indent="-171450" algn="l" defTabSz="711200">
                <a:lnSpc>
                  <a:spcPct val="90000"/>
                </a:lnSpc>
                <a:spcBef>
                  <a:spcPct val="0"/>
                </a:spcBef>
                <a:spcAft>
                  <a:spcPct val="15000"/>
                </a:spcAft>
                <a:buChar char="••"/>
              </a:pPr>
              <a:r>
                <a:rPr lang="en-US" sz="2000" kern="1200" dirty="0" smtClean="0">
                  <a:cs typeface="Arial"/>
                </a:rPr>
                <a:t>Lack of time</a:t>
              </a:r>
            </a:p>
            <a:p>
              <a:pPr marL="171450" lvl="1" indent="-171450" algn="l" defTabSz="711200">
                <a:lnSpc>
                  <a:spcPct val="90000"/>
                </a:lnSpc>
                <a:spcBef>
                  <a:spcPct val="0"/>
                </a:spcBef>
                <a:spcAft>
                  <a:spcPct val="15000"/>
                </a:spcAft>
                <a:buChar char="••"/>
              </a:pPr>
              <a:r>
                <a:rPr lang="en-US" sz="2000" dirty="0" smtClean="0">
                  <a:cs typeface="Arial"/>
                </a:rPr>
                <a:t>Workload</a:t>
              </a:r>
            </a:p>
            <a:p>
              <a:pPr marL="171450" lvl="1" indent="-171450" algn="l" defTabSz="711200">
                <a:lnSpc>
                  <a:spcPct val="90000"/>
                </a:lnSpc>
                <a:spcBef>
                  <a:spcPct val="0"/>
                </a:spcBef>
                <a:spcAft>
                  <a:spcPct val="15000"/>
                </a:spcAft>
                <a:buChar char="••"/>
              </a:pPr>
              <a:r>
                <a:rPr lang="en-US" sz="2000" dirty="0" smtClean="0">
                  <a:cs typeface="Arial"/>
                </a:rPr>
                <a:t>Processes</a:t>
              </a:r>
            </a:p>
            <a:p>
              <a:pPr marL="171450" lvl="1" indent="-171450" algn="l" defTabSz="711200">
                <a:lnSpc>
                  <a:spcPct val="90000"/>
                </a:lnSpc>
                <a:spcBef>
                  <a:spcPct val="0"/>
                </a:spcBef>
                <a:spcAft>
                  <a:spcPct val="15000"/>
                </a:spcAft>
                <a:buChar char="••"/>
              </a:pPr>
              <a:r>
                <a:rPr lang="en-US" sz="2000" dirty="0" smtClean="0">
                  <a:cs typeface="Arial"/>
                </a:rPr>
                <a:t>Technology</a:t>
              </a:r>
            </a:p>
            <a:p>
              <a:pPr marL="171450" lvl="1" indent="-171450" algn="l" defTabSz="711200">
                <a:lnSpc>
                  <a:spcPct val="90000"/>
                </a:lnSpc>
                <a:spcBef>
                  <a:spcPct val="0"/>
                </a:spcBef>
                <a:spcAft>
                  <a:spcPct val="15000"/>
                </a:spcAft>
              </a:pPr>
              <a:endParaRPr lang="en-US" sz="2000" dirty="0" smtClean="0">
                <a:latin typeface="Arial"/>
                <a:cs typeface="Arial"/>
              </a:endParaRPr>
            </a:p>
          </p:txBody>
        </p:sp>
        <p:sp>
          <p:nvSpPr>
            <p:cNvPr id="9" name="Right Arrow 8"/>
            <p:cNvSpPr/>
            <p:nvPr/>
          </p:nvSpPr>
          <p:spPr>
            <a:xfrm>
              <a:off x="2862943" y="4133625"/>
              <a:ext cx="370114" cy="19050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41</a:t>
            </a:fld>
            <a:endParaRPr lang="en-US" dirty="0"/>
          </a:p>
        </p:txBody>
      </p:sp>
      <p:sp>
        <p:nvSpPr>
          <p:cNvPr id="15" name="Right Arrow 14" descr="alt=&quot;&quot;"/>
          <p:cNvSpPr/>
          <p:nvPr/>
        </p:nvSpPr>
        <p:spPr>
          <a:xfrm>
            <a:off x="5606144" y="4610643"/>
            <a:ext cx="370114" cy="18414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descr="The CUSP logo with the words As seen in CUSP"/>
          <p:cNvGrpSpPr/>
          <p:nvPr/>
        </p:nvGrpSpPr>
        <p:grpSpPr>
          <a:xfrm>
            <a:off x="6629400" y="152400"/>
            <a:ext cx="2382520" cy="717151"/>
            <a:chOff x="5638800" y="-188067"/>
            <a:chExt cx="4734105" cy="2122698"/>
          </a:xfrm>
        </p:grpSpPr>
        <p:pic>
          <p:nvPicPr>
            <p:cNvPr id="17"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650993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Task Assistance</a:t>
            </a:r>
            <a:endParaRPr lang="en-US" dirty="0">
              <a:solidFill>
                <a:srgbClr val="28ACBA"/>
              </a:solidFill>
              <a:latin typeface="+mj-lt"/>
            </a:endParaRPr>
          </a:p>
        </p:txBody>
      </p:sp>
      <p:sp>
        <p:nvSpPr>
          <p:cNvPr id="3" name="Content Placeholder 2"/>
          <p:cNvSpPr>
            <a:spLocks noGrp="1"/>
          </p:cNvSpPr>
          <p:nvPr>
            <p:ph type="body" sz="quarter" idx="10"/>
          </p:nvPr>
        </p:nvSpPr>
        <p:spPr>
          <a:xfrm>
            <a:off x="914400" y="2133600"/>
            <a:ext cx="7713662" cy="3748088"/>
          </a:xfrm>
        </p:spPr>
        <p:txBody>
          <a:bodyPr/>
          <a:lstStyle/>
          <a:p>
            <a:r>
              <a:rPr lang="en-US" dirty="0" smtClean="0">
                <a:solidFill>
                  <a:schemeClr val="tx1"/>
                </a:solidFill>
                <a:latin typeface="+mn-lt"/>
              </a:rPr>
              <a:t>Team members protect each other from work overload situations</a:t>
            </a:r>
          </a:p>
          <a:p>
            <a:r>
              <a:rPr lang="en-US" dirty="0" smtClean="0">
                <a:solidFill>
                  <a:schemeClr val="tx1"/>
                </a:solidFill>
                <a:latin typeface="+mn-lt"/>
              </a:rPr>
              <a:t>Effective teams place all offers and requests for assistance in the context of patient safety</a:t>
            </a:r>
          </a:p>
          <a:p>
            <a:r>
              <a:rPr lang="en-US" dirty="0" smtClean="0">
                <a:solidFill>
                  <a:schemeClr val="tx1"/>
                </a:solidFill>
                <a:latin typeface="+mn-lt"/>
              </a:rPr>
              <a:t>Team members foster a climate where it is expected that assistance will be actively sought and offered</a:t>
            </a:r>
            <a:endParaRPr lang="en-US" dirty="0">
              <a:solidFill>
                <a:schemeClr val="tx1"/>
              </a:solidFill>
              <a:latin typeface="+mn-lt"/>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42</a:t>
            </a:fld>
            <a:endParaRPr lang="en-US" dirty="0"/>
          </a:p>
        </p:txBody>
      </p:sp>
      <p:sp>
        <p:nvSpPr>
          <p:cNvPr id="7" name="TextBox 22"/>
          <p:cNvSpPr txBox="1"/>
          <p:nvPr/>
        </p:nvSpPr>
        <p:spPr>
          <a:xfrm>
            <a:off x="6715305" y="750344"/>
            <a:ext cx="3657600"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2000" i="1" dirty="0" smtClean="0">
                <a:solidFill>
                  <a:schemeClr val="bg1"/>
                </a:solidFill>
              </a:rPr>
              <a:t>As seen in CUSP</a:t>
            </a:r>
            <a:r>
              <a:rPr lang="en-US" sz="2000" i="1" baseline="30000" dirty="0" smtClean="0">
                <a:solidFill>
                  <a:schemeClr val="bg1"/>
                </a:solidFill>
              </a:rPr>
              <a:t>®</a:t>
            </a:r>
            <a:endParaRPr lang="en-US" sz="2000" i="1" baseline="30000" dirty="0">
              <a:solidFill>
                <a:schemeClr val="bg1"/>
              </a:solidFill>
            </a:endParaRPr>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965840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59CA9"/>
                </a:solidFill>
                <a:latin typeface="+mj-lt"/>
              </a:rPr>
              <a:t>Feedback</a:t>
            </a:r>
            <a:endParaRPr lang="en-US" dirty="0">
              <a:solidFill>
                <a:srgbClr val="259CA9"/>
              </a:solidFill>
              <a:latin typeface="+mj-lt"/>
            </a:endParaRPr>
          </a:p>
        </p:txBody>
      </p:sp>
      <p:sp>
        <p:nvSpPr>
          <p:cNvPr id="3" name="Content Placeholder 2"/>
          <p:cNvSpPr>
            <a:spLocks noGrp="1"/>
          </p:cNvSpPr>
          <p:nvPr>
            <p:ph type="body" sz="quarter" idx="10"/>
          </p:nvPr>
        </p:nvSpPr>
        <p:spPr>
          <a:xfrm>
            <a:off x="533400" y="2251075"/>
            <a:ext cx="7713662" cy="3748088"/>
          </a:xfrm>
        </p:spPr>
        <p:txBody>
          <a:bodyPr/>
          <a:lstStyle/>
          <a:p>
            <a:pPr marL="617220" lvl="1" indent="-342900">
              <a:buClrTx/>
              <a:buSzPct val="100000"/>
              <a:buFont typeface="Arial" pitchFamily="34" charset="0"/>
              <a:buChar char="•"/>
            </a:pPr>
            <a:r>
              <a:rPr lang="en-US" dirty="0" smtClean="0">
                <a:solidFill>
                  <a:schemeClr val="tx1"/>
                </a:solidFill>
                <a:latin typeface="+mn-lt"/>
              </a:rPr>
              <a:t>Timely—give soon after the target behavior has occurred</a:t>
            </a:r>
          </a:p>
          <a:p>
            <a:pPr marL="617220" lvl="1" indent="-342900">
              <a:buClrTx/>
              <a:buSzPct val="100000"/>
              <a:buFont typeface="Arial" pitchFamily="34" charset="0"/>
              <a:buChar char="•"/>
            </a:pPr>
            <a:r>
              <a:rPr lang="en-US" dirty="0" smtClean="0">
                <a:solidFill>
                  <a:schemeClr val="tx1"/>
                </a:solidFill>
                <a:latin typeface="+mn-lt"/>
              </a:rPr>
              <a:t>Respectful—focus on behaviors, not personal attributes</a:t>
            </a:r>
          </a:p>
          <a:p>
            <a:pPr marL="617220" lvl="1" indent="-342900">
              <a:buClrTx/>
              <a:buSzPct val="100000"/>
              <a:buFont typeface="Arial" pitchFamily="34" charset="0"/>
              <a:buChar char="•"/>
            </a:pPr>
            <a:r>
              <a:rPr lang="en-US" dirty="0" smtClean="0">
                <a:solidFill>
                  <a:schemeClr val="tx1"/>
                </a:solidFill>
                <a:latin typeface="+mn-lt"/>
              </a:rPr>
              <a:t>Specific—be specific about what behaviors need correcting</a:t>
            </a:r>
          </a:p>
          <a:p>
            <a:pPr marL="617220" lvl="1" indent="-342900">
              <a:buClrTx/>
              <a:buSzPct val="100000"/>
              <a:buFont typeface="Arial" pitchFamily="34" charset="0"/>
              <a:buChar char="•"/>
            </a:pPr>
            <a:r>
              <a:rPr lang="en-US" dirty="0" smtClean="0">
                <a:solidFill>
                  <a:schemeClr val="tx1"/>
                </a:solidFill>
                <a:latin typeface="+mn-lt"/>
              </a:rPr>
              <a:t>Directed toward improvement—provide directions for future improvement</a:t>
            </a:r>
          </a:p>
          <a:p>
            <a:pPr marL="617220" lvl="1" indent="-342900">
              <a:buClrTx/>
              <a:buSzPct val="100000"/>
              <a:buFont typeface="Arial" pitchFamily="34" charset="0"/>
              <a:buChar char="•"/>
            </a:pPr>
            <a:r>
              <a:rPr lang="en-US" dirty="0" smtClean="0">
                <a:solidFill>
                  <a:schemeClr val="tx1"/>
                </a:solidFill>
                <a:latin typeface="+mn-lt"/>
              </a:rPr>
              <a:t>Considerate—consider a team member’s feelings and deliver negative information with fairness and respect</a:t>
            </a: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43</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130070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229600" cy="785155"/>
          </a:xfrm>
        </p:spPr>
        <p:txBody>
          <a:bodyPr>
            <a:noAutofit/>
          </a:bodyPr>
          <a:lstStyle/>
          <a:p>
            <a:pPr algn="ctr"/>
            <a:r>
              <a:rPr lang="en-US" dirty="0" smtClean="0">
                <a:solidFill>
                  <a:srgbClr val="28ACBA"/>
                </a:solidFill>
                <a:latin typeface="+mj-lt"/>
              </a:rPr>
              <a:t>Teamwork and </a:t>
            </a:r>
            <a:br>
              <a:rPr lang="en-US" dirty="0" smtClean="0">
                <a:solidFill>
                  <a:srgbClr val="28ACBA"/>
                </a:solidFill>
                <a:latin typeface="+mj-lt"/>
              </a:rPr>
            </a:br>
            <a:r>
              <a:rPr lang="en-US" dirty="0" smtClean="0">
                <a:solidFill>
                  <a:srgbClr val="28ACBA"/>
                </a:solidFill>
                <a:latin typeface="+mj-lt"/>
              </a:rPr>
              <a:t>Communication Summary</a:t>
            </a:r>
            <a:endParaRPr lang="en-US" dirty="0">
              <a:solidFill>
                <a:srgbClr val="28ACBA"/>
              </a:solidFill>
              <a:latin typeface="+mj-lt"/>
            </a:endParaRPr>
          </a:p>
        </p:txBody>
      </p:sp>
      <p:sp>
        <p:nvSpPr>
          <p:cNvPr id="3" name="Content Placeholder 2"/>
          <p:cNvSpPr>
            <a:spLocks noGrp="1"/>
          </p:cNvSpPr>
          <p:nvPr>
            <p:ph type="body" sz="quarter" idx="10"/>
          </p:nvPr>
        </p:nvSpPr>
        <p:spPr>
          <a:xfrm>
            <a:off x="914400" y="2438400"/>
            <a:ext cx="7713662" cy="3748088"/>
          </a:xfrm>
        </p:spPr>
        <p:txBody>
          <a:bodyPr/>
          <a:lstStyle/>
          <a:p>
            <a:pPr>
              <a:buClrTx/>
              <a:buSzPct val="100000"/>
            </a:pPr>
            <a:r>
              <a:rPr lang="en-US" dirty="0" smtClean="0">
                <a:solidFill>
                  <a:schemeClr val="tx1"/>
                </a:solidFill>
                <a:latin typeface="+mn-lt"/>
              </a:rPr>
              <a:t>Effective communication plays an integral role in the delivery of high-quality, patient-centered care  </a:t>
            </a:r>
          </a:p>
          <a:p>
            <a:pPr>
              <a:buClrTx/>
              <a:buSzPct val="100000"/>
            </a:pPr>
            <a:r>
              <a:rPr lang="en-US" dirty="0" smtClean="0">
                <a:solidFill>
                  <a:schemeClr val="tx1"/>
                </a:solidFill>
                <a:latin typeface="+mn-lt"/>
              </a:rPr>
              <a:t>Barriers to efficient teamwork and communication influence the outcomes of the team  </a:t>
            </a:r>
          </a:p>
          <a:p>
            <a:pPr>
              <a:buClrTx/>
              <a:buSzPct val="100000"/>
            </a:pPr>
            <a:r>
              <a:rPr lang="en-US" dirty="0" smtClean="0">
                <a:solidFill>
                  <a:schemeClr val="tx1"/>
                </a:solidFill>
                <a:latin typeface="+mn-lt"/>
              </a:rPr>
              <a:t>Research supports the connection between communication errors and patient care delivery </a:t>
            </a:r>
          </a:p>
          <a:p>
            <a:pPr>
              <a:buClrTx/>
              <a:buSzPct val="100000"/>
            </a:pPr>
            <a:r>
              <a:rPr lang="en-US" dirty="0" smtClean="0">
                <a:solidFill>
                  <a:schemeClr val="tx1"/>
                </a:solidFill>
                <a:latin typeface="+mn-lt"/>
              </a:rPr>
              <a:t>Easy-to-use tools and strategies can be implemented to improve the effectiveness of teamwork and communication in dialysis facilities</a:t>
            </a:r>
          </a:p>
          <a:p>
            <a:pPr marL="0" indent="0">
              <a:buClrTx/>
              <a:buSzPct val="100000"/>
              <a:buNone/>
            </a:pPr>
            <a:endParaRPr lang="en-US" dirty="0"/>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44</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91873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91" y="1371600"/>
            <a:ext cx="8229600" cy="785155"/>
          </a:xfrm>
        </p:spPr>
        <p:txBody>
          <a:bodyPr/>
          <a:lstStyle/>
          <a:p>
            <a:pPr algn="ctr"/>
            <a:r>
              <a:rPr lang="en-US" dirty="0" smtClean="0">
                <a:solidFill>
                  <a:srgbClr val="259CA9"/>
                </a:solidFill>
                <a:latin typeface="+mj-lt"/>
              </a:rPr>
              <a:t>What is a Defect?</a:t>
            </a:r>
            <a:endParaRPr lang="en-US" dirty="0">
              <a:solidFill>
                <a:srgbClr val="259CA9"/>
              </a:solidFill>
              <a:latin typeface="+mj-lt"/>
            </a:endParaRPr>
          </a:p>
        </p:txBody>
      </p:sp>
      <p:sp>
        <p:nvSpPr>
          <p:cNvPr id="3" name="Text Placeholder 2"/>
          <p:cNvSpPr>
            <a:spLocks noGrp="1"/>
          </p:cNvSpPr>
          <p:nvPr>
            <p:ph type="body" sz="quarter" idx="10"/>
          </p:nvPr>
        </p:nvSpPr>
        <p:spPr>
          <a:xfrm>
            <a:off x="914400" y="2209800"/>
            <a:ext cx="7713662" cy="3748088"/>
          </a:xfrm>
        </p:spPr>
        <p:txBody>
          <a:bodyPr/>
          <a:lstStyle/>
          <a:p>
            <a:r>
              <a:rPr lang="en-US" dirty="0" smtClean="0">
                <a:solidFill>
                  <a:schemeClr val="tx1"/>
                </a:solidFill>
                <a:latin typeface="+mn-lt"/>
              </a:rPr>
              <a:t>A defect is any system error or process that inhibits meeting your quality improvement goals</a:t>
            </a:r>
          </a:p>
          <a:p>
            <a:r>
              <a:rPr lang="en-US" dirty="0" smtClean="0">
                <a:solidFill>
                  <a:schemeClr val="tx1"/>
                </a:solidFill>
                <a:latin typeface="+mn-lt"/>
              </a:rPr>
              <a:t>In this case, it is anything in your facility that increases patient risk for vascular access infections, such as inappropriate hand hygiene or unwillingness of staff members to assist others</a:t>
            </a:r>
            <a:endParaRPr lang="en-US" dirty="0">
              <a:solidFill>
                <a:schemeClr val="tx1"/>
              </a:solidFill>
              <a:latin typeface="+mn-lt"/>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45</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485848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8229600" cy="785155"/>
          </a:xfrm>
        </p:spPr>
        <p:txBody>
          <a:bodyPr>
            <a:noAutofit/>
          </a:bodyPr>
          <a:lstStyle/>
          <a:p>
            <a:pPr algn="ctr"/>
            <a:r>
              <a:rPr lang="en-US" dirty="0" smtClean="0">
                <a:solidFill>
                  <a:srgbClr val="28ACBA"/>
                </a:solidFill>
                <a:latin typeface="+mj-lt"/>
              </a:rPr>
              <a:t>Examples of Defects in Dialysis Facilities</a:t>
            </a:r>
            <a:endParaRPr lang="en-US" dirty="0">
              <a:solidFill>
                <a:srgbClr val="28ACBA"/>
              </a:solidFill>
              <a:latin typeface="+mj-lt"/>
            </a:endParaRPr>
          </a:p>
        </p:txBody>
      </p:sp>
      <p:graphicFrame>
        <p:nvGraphicFramePr>
          <p:cNvPr id="5" name="Table 4" descr="This is a table that describes examples of defects in dialysis facilities.&#10;&#10;A defect includes a patient care technician is unable to find cannulation site with his gloves on.  The patient care technician removes his gloves and palpates the site and then proceeds to insert the needle without hand hygiene or regloving.&#10;&#10;The intervention for this situation is the staff should be instructed to never remove gloves when cannulating the access.  If the staff member is unable to identify a site for cannulation, request assistance from an expert cannulator.&#10;&#10;A defect is catherters used routinely by facility due to staff preference and the intervention would be to train staff on benefits of fistula usage and proper fistula cannulation techniques.  &#10;&#10;The defect is alcohol based hand rub is not being used after glove removal.  The place alcohol based hand rub dispensers near trashcans and gloves to make it readily available. "/>
          <p:cNvGraphicFramePr>
            <a:graphicFrameLocks noGrp="1"/>
          </p:cNvGraphicFramePr>
          <p:nvPr>
            <p:extLst>
              <p:ext uri="{D42A27DB-BD31-4B8C-83A1-F6EECF244321}">
                <p14:modId xmlns:p14="http://schemas.microsoft.com/office/powerpoint/2010/main" val="3522879748"/>
              </p:ext>
            </p:extLst>
          </p:nvPr>
        </p:nvGraphicFramePr>
        <p:xfrm>
          <a:off x="457200" y="1828800"/>
          <a:ext cx="8153400" cy="4399834"/>
        </p:xfrm>
        <a:graphic>
          <a:graphicData uri="http://schemas.openxmlformats.org/drawingml/2006/table">
            <a:tbl>
              <a:tblPr firstRow="1" bandRow="1">
                <a:tableStyleId>{68D230F3-CF80-4859-8CE7-A43EE81993B5}</a:tableStyleId>
              </a:tblPr>
              <a:tblGrid>
                <a:gridCol w="4076700"/>
                <a:gridCol w="4076700"/>
              </a:tblGrid>
              <a:tr h="406748">
                <a:tc>
                  <a:txBody>
                    <a:bodyPr/>
                    <a:lstStyle/>
                    <a:p>
                      <a:pPr marL="0" marR="0" algn="ctr">
                        <a:spcBef>
                          <a:spcPts val="0"/>
                        </a:spcBef>
                        <a:spcAft>
                          <a:spcPts val="0"/>
                        </a:spcAft>
                      </a:pPr>
                      <a:r>
                        <a:rPr lang="en-US" sz="2000" dirty="0">
                          <a:effectLst/>
                          <a:latin typeface="+mn-lt"/>
                        </a:rPr>
                        <a:t>Defect</a:t>
                      </a:r>
                      <a:endParaRPr lang="en-US" sz="2000"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2000">
                          <a:effectLst/>
                          <a:latin typeface="+mn-lt"/>
                        </a:rPr>
                        <a:t>Intervention</a:t>
                      </a:r>
                      <a:endParaRPr lang="en-US" sz="2000">
                        <a:effectLst/>
                        <a:latin typeface="+mn-lt"/>
                        <a:ea typeface="Calibri"/>
                        <a:cs typeface="Times New Roman"/>
                      </a:endParaRPr>
                    </a:p>
                  </a:txBody>
                  <a:tcPr marL="68580" marR="68580" marT="0" marB="0"/>
                </a:tc>
              </a:tr>
              <a:tr h="1467565">
                <a:tc>
                  <a:txBody>
                    <a:bodyPr/>
                    <a:lstStyle/>
                    <a:p>
                      <a:pPr marL="0" marR="0">
                        <a:spcBef>
                          <a:spcPts val="0"/>
                        </a:spcBef>
                        <a:spcAft>
                          <a:spcPts val="0"/>
                        </a:spcAft>
                      </a:pPr>
                      <a:r>
                        <a:rPr lang="en-US" sz="2000" dirty="0">
                          <a:solidFill>
                            <a:schemeClr val="tx1"/>
                          </a:solidFill>
                          <a:effectLst/>
                          <a:latin typeface="+mn-lt"/>
                          <a:ea typeface="Calibri"/>
                          <a:cs typeface="Times New Roman"/>
                        </a:rPr>
                        <a:t>Patient Care Technician </a:t>
                      </a:r>
                      <a:r>
                        <a:rPr lang="en-US" sz="2000" dirty="0" smtClean="0">
                          <a:solidFill>
                            <a:schemeClr val="tx1"/>
                          </a:solidFill>
                          <a:effectLst/>
                          <a:latin typeface="+mn-lt"/>
                          <a:ea typeface="Calibri"/>
                          <a:cs typeface="Times New Roman"/>
                        </a:rPr>
                        <a:t>(PCT) is </a:t>
                      </a:r>
                      <a:r>
                        <a:rPr lang="en-US" sz="2000" dirty="0">
                          <a:solidFill>
                            <a:schemeClr val="tx1"/>
                          </a:solidFill>
                          <a:effectLst/>
                          <a:latin typeface="+mn-lt"/>
                          <a:ea typeface="Calibri"/>
                          <a:cs typeface="Times New Roman"/>
                        </a:rPr>
                        <a:t>unable to find cannulation site with </a:t>
                      </a:r>
                      <a:r>
                        <a:rPr lang="en-US" sz="2000" dirty="0" smtClean="0">
                          <a:solidFill>
                            <a:schemeClr val="tx1"/>
                          </a:solidFill>
                          <a:effectLst/>
                          <a:latin typeface="+mn-lt"/>
                          <a:ea typeface="Calibri"/>
                          <a:cs typeface="Times New Roman"/>
                        </a:rPr>
                        <a:t>gloves </a:t>
                      </a:r>
                      <a:r>
                        <a:rPr lang="en-US" sz="2000" dirty="0">
                          <a:solidFill>
                            <a:schemeClr val="tx1"/>
                          </a:solidFill>
                          <a:effectLst/>
                          <a:latin typeface="+mn-lt"/>
                          <a:ea typeface="Calibri"/>
                          <a:cs typeface="Times New Roman"/>
                        </a:rPr>
                        <a:t>on.  PCT removes </a:t>
                      </a:r>
                      <a:r>
                        <a:rPr lang="en-US" sz="2000" dirty="0" smtClean="0">
                          <a:solidFill>
                            <a:schemeClr val="tx1"/>
                          </a:solidFill>
                          <a:effectLst/>
                          <a:latin typeface="+mn-lt"/>
                          <a:ea typeface="Calibri"/>
                          <a:cs typeface="Times New Roman"/>
                        </a:rPr>
                        <a:t>gloves </a:t>
                      </a:r>
                      <a:r>
                        <a:rPr lang="en-US" sz="2000" dirty="0">
                          <a:solidFill>
                            <a:schemeClr val="tx1"/>
                          </a:solidFill>
                          <a:effectLst/>
                          <a:latin typeface="+mn-lt"/>
                          <a:ea typeface="Calibri"/>
                          <a:cs typeface="Times New Roman"/>
                        </a:rPr>
                        <a:t>and palpates the site and then proceeds to insert the needle without hand hygiene or </a:t>
                      </a:r>
                      <a:r>
                        <a:rPr lang="en-US" sz="2000" dirty="0" smtClean="0">
                          <a:solidFill>
                            <a:schemeClr val="tx1"/>
                          </a:solidFill>
                          <a:effectLst/>
                          <a:latin typeface="+mn-lt"/>
                          <a:ea typeface="Calibri"/>
                          <a:cs typeface="Times New Roman"/>
                        </a:rPr>
                        <a:t>re-gloving</a:t>
                      </a:r>
                      <a:r>
                        <a:rPr lang="en-US" sz="2000" dirty="0">
                          <a:solidFill>
                            <a:schemeClr val="tx1"/>
                          </a:solidFill>
                          <a:effectLst/>
                          <a:latin typeface="+mn-lt"/>
                          <a:ea typeface="Calibri"/>
                          <a:cs typeface="Times New Roman"/>
                        </a:rPr>
                        <a:t>.</a:t>
                      </a:r>
                    </a:p>
                  </a:txBody>
                  <a:tcPr marL="68580" marR="68580" marT="0" marB="0"/>
                </a:tc>
                <a:tc>
                  <a:txBody>
                    <a:bodyPr/>
                    <a:lstStyle/>
                    <a:p>
                      <a:pPr marL="0" marR="0">
                        <a:spcBef>
                          <a:spcPts val="0"/>
                        </a:spcBef>
                        <a:spcAft>
                          <a:spcPts val="0"/>
                        </a:spcAft>
                      </a:pPr>
                      <a:r>
                        <a:rPr lang="en-US" sz="2000" dirty="0">
                          <a:solidFill>
                            <a:schemeClr val="tx1"/>
                          </a:solidFill>
                          <a:effectLst/>
                          <a:latin typeface="+mn-lt"/>
                          <a:ea typeface="Calibri"/>
                          <a:cs typeface="Times New Roman"/>
                        </a:rPr>
                        <a:t>Staff should be instructed to never remove gloves when </a:t>
                      </a:r>
                      <a:r>
                        <a:rPr lang="en-US" sz="2000" dirty="0" err="1">
                          <a:solidFill>
                            <a:schemeClr val="tx1"/>
                          </a:solidFill>
                          <a:effectLst/>
                          <a:latin typeface="+mn-lt"/>
                          <a:ea typeface="Calibri"/>
                          <a:cs typeface="Times New Roman"/>
                        </a:rPr>
                        <a:t>cannulating</a:t>
                      </a:r>
                      <a:r>
                        <a:rPr lang="en-US" sz="2000" dirty="0">
                          <a:solidFill>
                            <a:schemeClr val="tx1"/>
                          </a:solidFill>
                          <a:effectLst/>
                          <a:latin typeface="+mn-lt"/>
                          <a:ea typeface="Calibri"/>
                          <a:cs typeface="Times New Roman"/>
                        </a:rPr>
                        <a:t> the </a:t>
                      </a:r>
                      <a:r>
                        <a:rPr lang="en-US" sz="2000" dirty="0" smtClean="0">
                          <a:solidFill>
                            <a:schemeClr val="tx1"/>
                          </a:solidFill>
                          <a:effectLst/>
                          <a:latin typeface="+mn-lt"/>
                          <a:ea typeface="Calibri"/>
                          <a:cs typeface="Times New Roman"/>
                        </a:rPr>
                        <a:t>access. If </a:t>
                      </a:r>
                      <a:r>
                        <a:rPr lang="en-US" sz="2000" dirty="0">
                          <a:solidFill>
                            <a:schemeClr val="tx1"/>
                          </a:solidFill>
                          <a:effectLst/>
                          <a:latin typeface="+mn-lt"/>
                          <a:ea typeface="Calibri"/>
                          <a:cs typeface="Times New Roman"/>
                        </a:rPr>
                        <a:t>the staff member is unable to identify a site for </a:t>
                      </a:r>
                      <a:r>
                        <a:rPr lang="en-US" sz="2000" dirty="0" err="1">
                          <a:solidFill>
                            <a:schemeClr val="tx1"/>
                          </a:solidFill>
                          <a:effectLst/>
                          <a:latin typeface="+mn-lt"/>
                          <a:ea typeface="Calibri"/>
                          <a:cs typeface="Times New Roman"/>
                        </a:rPr>
                        <a:t>cannulation</a:t>
                      </a:r>
                      <a:r>
                        <a:rPr lang="en-US" sz="2000" dirty="0">
                          <a:solidFill>
                            <a:schemeClr val="tx1"/>
                          </a:solidFill>
                          <a:effectLst/>
                          <a:latin typeface="+mn-lt"/>
                          <a:ea typeface="Calibri"/>
                          <a:cs typeface="Times New Roman"/>
                        </a:rPr>
                        <a:t>, request assistance from an expert </a:t>
                      </a:r>
                      <a:r>
                        <a:rPr lang="en-US" sz="2000" dirty="0" err="1">
                          <a:solidFill>
                            <a:schemeClr val="tx1"/>
                          </a:solidFill>
                          <a:effectLst/>
                          <a:latin typeface="+mn-lt"/>
                          <a:ea typeface="Calibri"/>
                          <a:cs typeface="Times New Roman"/>
                        </a:rPr>
                        <a:t>cannulator</a:t>
                      </a:r>
                      <a:r>
                        <a:rPr lang="en-US" sz="2000" dirty="0">
                          <a:solidFill>
                            <a:schemeClr val="tx1"/>
                          </a:solidFill>
                          <a:effectLst/>
                          <a:latin typeface="+mn-lt"/>
                          <a:ea typeface="Calibri"/>
                          <a:cs typeface="Times New Roman"/>
                        </a:rPr>
                        <a:t>.  </a:t>
                      </a:r>
                    </a:p>
                  </a:txBody>
                  <a:tcPr marL="68580" marR="68580" marT="0" marB="0"/>
                </a:tc>
              </a:tr>
              <a:tr h="1082143">
                <a:tc>
                  <a:txBody>
                    <a:bodyPr/>
                    <a:lstStyle/>
                    <a:p>
                      <a:pPr marL="0" marR="0">
                        <a:spcBef>
                          <a:spcPts val="0"/>
                        </a:spcBef>
                        <a:spcAft>
                          <a:spcPts val="0"/>
                        </a:spcAft>
                      </a:pPr>
                      <a:r>
                        <a:rPr lang="en-US" sz="2000" dirty="0" smtClean="0">
                          <a:solidFill>
                            <a:schemeClr val="tx1"/>
                          </a:solidFill>
                          <a:effectLst/>
                          <a:latin typeface="+mn-lt"/>
                        </a:rPr>
                        <a:t>Facility routinely uses catheters due to staff preference.</a:t>
                      </a:r>
                      <a:endParaRPr lang="en-US" sz="2000"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2000" dirty="0" smtClean="0">
                          <a:solidFill>
                            <a:schemeClr val="tx1"/>
                          </a:solidFill>
                          <a:effectLst/>
                          <a:latin typeface="+mn-lt"/>
                        </a:rPr>
                        <a:t>Train staff on benefits</a:t>
                      </a:r>
                      <a:r>
                        <a:rPr lang="en-US" sz="2000" baseline="0" dirty="0" smtClean="0">
                          <a:solidFill>
                            <a:schemeClr val="tx1"/>
                          </a:solidFill>
                          <a:effectLst/>
                          <a:latin typeface="+mn-lt"/>
                        </a:rPr>
                        <a:t> of fistula usage and proper fistula </a:t>
                      </a:r>
                      <a:r>
                        <a:rPr lang="en-US" sz="2000" baseline="0" dirty="0" err="1" smtClean="0">
                          <a:solidFill>
                            <a:schemeClr val="tx1"/>
                          </a:solidFill>
                          <a:effectLst/>
                          <a:latin typeface="+mn-lt"/>
                        </a:rPr>
                        <a:t>cannulation</a:t>
                      </a:r>
                      <a:r>
                        <a:rPr lang="en-US" sz="2000" baseline="0" dirty="0" smtClean="0">
                          <a:solidFill>
                            <a:schemeClr val="tx1"/>
                          </a:solidFill>
                          <a:effectLst/>
                          <a:latin typeface="+mn-lt"/>
                        </a:rPr>
                        <a:t> techniques.</a:t>
                      </a:r>
                      <a:endParaRPr lang="en-US" sz="2000" dirty="0">
                        <a:solidFill>
                          <a:schemeClr val="tx1"/>
                        </a:solidFill>
                        <a:effectLst/>
                        <a:latin typeface="+mn-lt"/>
                        <a:ea typeface="Calibri"/>
                        <a:cs typeface="Times New Roman"/>
                      </a:endParaRPr>
                    </a:p>
                  </a:txBody>
                  <a:tcPr marL="68580" marR="68580" marT="0" marB="0"/>
                </a:tc>
              </a:tr>
              <a:tr h="1082143">
                <a:tc>
                  <a:txBody>
                    <a:bodyPr/>
                    <a:lstStyle/>
                    <a:p>
                      <a:pPr marL="0" marR="0">
                        <a:spcBef>
                          <a:spcPts val="0"/>
                        </a:spcBef>
                        <a:spcAft>
                          <a:spcPts val="0"/>
                        </a:spcAft>
                      </a:pPr>
                      <a:r>
                        <a:rPr lang="en-US" sz="2000" dirty="0" smtClean="0">
                          <a:solidFill>
                            <a:schemeClr val="tx1"/>
                          </a:solidFill>
                          <a:effectLst/>
                          <a:latin typeface="+mn-lt"/>
                          <a:ea typeface="Calibri"/>
                          <a:cs typeface="Times New Roman"/>
                        </a:rPr>
                        <a:t>Alcohol</a:t>
                      </a:r>
                      <a:r>
                        <a:rPr lang="en-US" sz="2000" baseline="0" dirty="0" smtClean="0">
                          <a:solidFill>
                            <a:schemeClr val="tx1"/>
                          </a:solidFill>
                          <a:effectLst/>
                          <a:latin typeface="+mn-lt"/>
                          <a:ea typeface="Calibri"/>
                          <a:cs typeface="Times New Roman"/>
                        </a:rPr>
                        <a:t>-based hand rub (AHBR) is not being used after glove removal.</a:t>
                      </a:r>
                      <a:endParaRPr lang="en-US" sz="2000"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2000" dirty="0" smtClean="0">
                          <a:solidFill>
                            <a:schemeClr val="tx1"/>
                          </a:solidFill>
                          <a:effectLst/>
                          <a:latin typeface="+mn-lt"/>
                        </a:rPr>
                        <a:t>Place AHBR dispensers</a:t>
                      </a:r>
                      <a:r>
                        <a:rPr lang="en-US" sz="2000" baseline="0" dirty="0" smtClean="0">
                          <a:solidFill>
                            <a:schemeClr val="tx1"/>
                          </a:solidFill>
                          <a:effectLst/>
                          <a:latin typeface="+mn-lt"/>
                        </a:rPr>
                        <a:t> near trashcans and gloves to make it readily available.</a:t>
                      </a:r>
                      <a:endParaRPr lang="en-US" sz="2000" dirty="0">
                        <a:solidFill>
                          <a:schemeClr val="tx1"/>
                        </a:solidFill>
                        <a:effectLst/>
                        <a:latin typeface="+mn-lt"/>
                        <a:ea typeface="Calibri"/>
                        <a:cs typeface="Times New Roman"/>
                      </a:endParaRPr>
                    </a:p>
                  </a:txBody>
                  <a:tcPr marL="68580" marR="68580" marT="0" marB="0"/>
                </a:tc>
              </a:tr>
            </a:tbl>
          </a:graphicData>
        </a:graphic>
      </p:graphicFrame>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46</a:t>
            </a:fld>
            <a:endParaRPr lang="en-US" dirty="0"/>
          </a:p>
        </p:txBody>
      </p:sp>
    </p:spTree>
    <p:extLst>
      <p:ext uri="{BB962C8B-B14F-4D97-AF65-F5344CB8AC3E}">
        <p14:creationId xmlns:p14="http://schemas.microsoft.com/office/powerpoint/2010/main" val="2806697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6629400" cy="785155"/>
          </a:xfrm>
        </p:spPr>
        <p:txBody>
          <a:bodyPr>
            <a:normAutofit fontScale="90000"/>
          </a:bodyPr>
          <a:lstStyle/>
          <a:p>
            <a:pPr algn="ctr"/>
            <a:r>
              <a:rPr lang="en-US" dirty="0" smtClean="0">
                <a:latin typeface="+mj-lt"/>
              </a:rPr>
              <a:t>         </a:t>
            </a:r>
            <a:r>
              <a:rPr lang="en-US" dirty="0" smtClean="0">
                <a:solidFill>
                  <a:srgbClr val="259CA9"/>
                </a:solidFill>
                <a:latin typeface="+mj-lt"/>
              </a:rPr>
              <a:t>How Defects Impact Patient Harm</a:t>
            </a:r>
            <a:r>
              <a:rPr lang="en-US" baseline="30000" dirty="0" smtClean="0">
                <a:solidFill>
                  <a:srgbClr val="259CA9"/>
                </a:solidFill>
                <a:latin typeface="+mj-lt"/>
              </a:rPr>
              <a:t>9</a:t>
            </a:r>
            <a:r>
              <a:rPr lang="en-US" dirty="0" smtClean="0">
                <a:solidFill>
                  <a:srgbClr val="259CA9"/>
                </a:solidFill>
                <a:latin typeface="+mj-lt"/>
              </a:rPr>
              <a:t> </a:t>
            </a:r>
            <a:endParaRPr lang="en-US" dirty="0">
              <a:solidFill>
                <a:srgbClr val="259CA9"/>
              </a:solidFill>
              <a:latin typeface="+mj-lt"/>
            </a:endParaRPr>
          </a:p>
        </p:txBody>
      </p:sp>
      <p:pic>
        <p:nvPicPr>
          <p:cNvPr id="4" name="Content Placeholder 4" descr="Image showing pieces of Swiss cheese, with a red arrow through matching holes in the cheese showing how Hazards become Losses."/>
          <p:cNvPicPr>
            <a:picLocks noChangeAspect="1"/>
          </p:cNvPicPr>
          <p:nvPr/>
        </p:nvPicPr>
        <p:blipFill>
          <a:blip r:embed="rId3" cstate="print"/>
          <a:stretch>
            <a:fillRect/>
          </a:stretch>
        </p:blipFill>
        <p:spPr>
          <a:xfrm>
            <a:off x="1681843" y="1964870"/>
            <a:ext cx="6218129" cy="4052887"/>
          </a:xfrm>
          <a:prstGeom prst="rect">
            <a:avLst/>
          </a:prstGeom>
        </p:spPr>
      </p:pic>
      <p:sp>
        <p:nvSpPr>
          <p:cNvPr id="5"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47</a:t>
            </a:fld>
            <a:endParaRPr lang="en-US" dirty="0"/>
          </a:p>
        </p:txBody>
      </p:sp>
      <p:sp>
        <p:nvSpPr>
          <p:cNvPr id="3" name="Rectangle 2"/>
          <p:cNvSpPr/>
          <p:nvPr/>
        </p:nvSpPr>
        <p:spPr>
          <a:xfrm>
            <a:off x="304800" y="6044146"/>
            <a:ext cx="4572000" cy="553998"/>
          </a:xfrm>
          <a:prstGeom prst="rect">
            <a:avLst/>
          </a:prstGeom>
        </p:spPr>
        <p:txBody>
          <a:bodyPr>
            <a:spAutoFit/>
          </a:bodyPr>
          <a:lstStyle/>
          <a:p>
            <a:r>
              <a:rPr lang="en-US" baseline="-25000" dirty="0" smtClean="0"/>
              <a:t>Excerpted from the </a:t>
            </a:r>
            <a:r>
              <a:rPr lang="en-US" baseline="-25000" dirty="0"/>
              <a:t>“Swiss Cheese” Model – James Reason, </a:t>
            </a:r>
            <a:r>
              <a:rPr lang="en-US" baseline="-25000" dirty="0" smtClean="0"/>
              <a:t>1990.</a:t>
            </a:r>
            <a:r>
              <a:rPr lang="en-US" dirty="0" smtClean="0"/>
              <a:t> </a:t>
            </a:r>
            <a:r>
              <a:rPr lang="en-US" sz="1200" dirty="0"/>
              <a:t>Reason J. Human Error. Cambridge: University Press; </a:t>
            </a:r>
            <a:r>
              <a:rPr lang="en-US" sz="1200" dirty="0" smtClean="0"/>
              <a:t>1990.</a:t>
            </a:r>
            <a:endParaRPr lang="en-US" sz="1200" baseline="-25000"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563124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8229600" cy="785155"/>
          </a:xfrm>
        </p:spPr>
        <p:txBody>
          <a:bodyPr>
            <a:normAutofit fontScale="90000"/>
          </a:bodyPr>
          <a:lstStyle/>
          <a:p>
            <a:pPr algn="ctr"/>
            <a:r>
              <a:rPr lang="en-US" dirty="0" smtClean="0">
                <a:solidFill>
                  <a:srgbClr val="28ACBA"/>
                </a:solidFill>
                <a:latin typeface="+mj-lt"/>
              </a:rPr>
              <a:t>Tools To Identify and Learn </a:t>
            </a:r>
            <a:br>
              <a:rPr lang="en-US" dirty="0" smtClean="0">
                <a:solidFill>
                  <a:srgbClr val="28ACBA"/>
                </a:solidFill>
                <a:latin typeface="+mj-lt"/>
              </a:rPr>
            </a:br>
            <a:r>
              <a:rPr lang="en-US" dirty="0" smtClean="0">
                <a:solidFill>
                  <a:srgbClr val="28ACBA"/>
                </a:solidFill>
                <a:latin typeface="+mj-lt"/>
              </a:rPr>
              <a:t>From Defects</a:t>
            </a:r>
            <a:endParaRPr lang="en-US" dirty="0">
              <a:solidFill>
                <a:srgbClr val="28ACBA"/>
              </a:solidFill>
              <a:latin typeface="+mj-lt"/>
            </a:endParaRPr>
          </a:p>
        </p:txBody>
      </p:sp>
      <p:sp>
        <p:nvSpPr>
          <p:cNvPr id="3" name="Content Placeholder 2"/>
          <p:cNvSpPr>
            <a:spLocks noGrp="1"/>
          </p:cNvSpPr>
          <p:nvPr>
            <p:ph type="body" sz="quarter" idx="10"/>
          </p:nvPr>
        </p:nvSpPr>
        <p:spPr>
          <a:xfrm>
            <a:off x="914400" y="2362200"/>
            <a:ext cx="7713662" cy="3748088"/>
          </a:xfrm>
        </p:spPr>
        <p:txBody>
          <a:bodyPr/>
          <a:lstStyle/>
          <a:p>
            <a:r>
              <a:rPr lang="en-US" dirty="0" smtClean="0">
                <a:solidFill>
                  <a:schemeClr val="tx1"/>
                </a:solidFill>
                <a:latin typeface="+mn-lt"/>
              </a:rPr>
              <a:t>Learning from Defects Form</a:t>
            </a:r>
          </a:p>
          <a:p>
            <a:r>
              <a:rPr lang="en-US" dirty="0" smtClean="0">
                <a:solidFill>
                  <a:schemeClr val="tx1"/>
                </a:solidFill>
                <a:latin typeface="+mn-lt"/>
              </a:rPr>
              <a:t>Staff Safety Assessment</a:t>
            </a:r>
          </a:p>
          <a:p>
            <a:r>
              <a:rPr lang="en-US" dirty="0" smtClean="0">
                <a:solidFill>
                  <a:schemeClr val="tx1"/>
                </a:solidFill>
                <a:latin typeface="+mn-lt"/>
              </a:rPr>
              <a:t>Safety Issues Worksheet for Senior Executive Partnership</a:t>
            </a:r>
          </a:p>
          <a:p>
            <a:r>
              <a:rPr lang="en-US" dirty="0" smtClean="0">
                <a:solidFill>
                  <a:schemeClr val="tx1"/>
                </a:solidFill>
                <a:latin typeface="+mn-lt"/>
              </a:rPr>
              <a:t>Root Cause Analysis</a:t>
            </a:r>
          </a:p>
          <a:p>
            <a:r>
              <a:rPr lang="en-US" dirty="0" smtClean="0">
                <a:solidFill>
                  <a:schemeClr val="tx1"/>
                </a:solidFill>
                <a:latin typeface="+mn-lt"/>
              </a:rPr>
              <a:t>Other Tools Used in Your Facility</a:t>
            </a:r>
          </a:p>
          <a:p>
            <a:endParaRPr lang="en-US" dirty="0"/>
          </a:p>
          <a:p>
            <a:endParaRPr lang="en-US" dirty="0" smtClean="0"/>
          </a:p>
          <a:p>
            <a:pPr marL="0" indent="0">
              <a:buNone/>
            </a:pPr>
            <a:r>
              <a:rPr lang="en-US" sz="2400" dirty="0" smtClean="0">
                <a:solidFill>
                  <a:schemeClr val="tx1"/>
                </a:solidFill>
                <a:latin typeface="+mn-lt"/>
              </a:rPr>
              <a:t>Do you have tools you already use in your facility?</a:t>
            </a:r>
          </a:p>
          <a:p>
            <a:endParaRPr lang="en-US" dirty="0"/>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48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41612556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324600" cy="785155"/>
          </a:xfrm>
        </p:spPr>
        <p:txBody>
          <a:bodyPr>
            <a:normAutofit fontScale="90000"/>
          </a:bodyPr>
          <a:lstStyle/>
          <a:p>
            <a:pPr algn="ctr"/>
            <a:r>
              <a:rPr lang="en-US" dirty="0">
                <a:latin typeface="+mj-lt"/>
              </a:rPr>
              <a:t> </a:t>
            </a:r>
            <a:r>
              <a:rPr lang="en-US" dirty="0" smtClean="0">
                <a:latin typeface="+mj-lt"/>
              </a:rPr>
              <a:t>    </a:t>
            </a:r>
            <a:r>
              <a:rPr lang="en-US" dirty="0" smtClean="0">
                <a:solidFill>
                  <a:srgbClr val="259CA9"/>
                </a:solidFill>
                <a:latin typeface="+mj-lt"/>
              </a:rPr>
              <a:t>Undermining a Culture of Safety</a:t>
            </a:r>
            <a:r>
              <a:rPr lang="en-US" dirty="0">
                <a:solidFill>
                  <a:schemeClr val="tx1"/>
                </a:solidFill>
                <a:latin typeface="+mj-lt"/>
                <a:ea typeface="ＭＳ Ｐゴシック" pitchFamily="-111" charset="-128"/>
              </a:rPr>
              <a:t> </a:t>
            </a:r>
            <a:r>
              <a:rPr lang="en-US" dirty="0">
                <a:solidFill>
                  <a:srgbClr val="259CA9"/>
                </a:solidFill>
                <a:latin typeface="+mj-lt"/>
                <a:ea typeface="ＭＳ Ｐゴシック" pitchFamily="-111" charset="-128"/>
              </a:rPr>
              <a:t>—</a:t>
            </a:r>
            <a:r>
              <a:rPr lang="en-US" dirty="0" smtClean="0">
                <a:solidFill>
                  <a:srgbClr val="259CA9"/>
                </a:solidFill>
                <a:latin typeface="+mj-lt"/>
              </a:rPr>
              <a:t> Video</a:t>
            </a:r>
            <a:endParaRPr lang="en-US" dirty="0">
              <a:solidFill>
                <a:srgbClr val="259CA9"/>
              </a:solidFill>
              <a:latin typeface="+mj-lt"/>
            </a:endParaRPr>
          </a:p>
        </p:txBody>
      </p:sp>
      <p:sp>
        <p:nvSpPr>
          <p:cNvPr id="4" name="Slide Number Placeholder 2"/>
          <p:cNvSpPr>
            <a:spLocks noGrp="1"/>
          </p:cNvSpPr>
          <p:nvPr>
            <p:ph type="sldNum" sz="quarter" idx="12"/>
          </p:nvPr>
        </p:nvSpPr>
        <p:spPr>
          <a:xfrm>
            <a:off x="7171170" y="6553200"/>
            <a:ext cx="1951059" cy="304800"/>
          </a:xfrm>
        </p:spPr>
        <p:txBody>
          <a:bodyPr/>
          <a:lstStyle/>
          <a:p>
            <a:pPr algn="l"/>
            <a:r>
              <a:rPr lang="en-US" dirty="0" smtClean="0"/>
              <a:t>Culture of Safety      </a:t>
            </a:r>
            <a:fld id="{C9C0A0FB-A731-4636-ABD1-E3AF0049C66C}" type="slidenum">
              <a:rPr lang="en-US" smtClean="0"/>
              <a:pPr algn="l"/>
              <a:t>49</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pic>
        <p:nvPicPr>
          <p:cNvPr id="7" name="Content Placeholder 4" descr="alt= &quot;&quot;">
            <a:hlinkClick r:id="rId4" action="ppaction://hlinkfile"/>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066" y="2514600"/>
            <a:ext cx="4605867"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2907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9845"/>
            <a:ext cx="7467600" cy="785155"/>
          </a:xfrm>
        </p:spPr>
        <p:txBody>
          <a:bodyPr>
            <a:noAutofit/>
          </a:bodyPr>
          <a:lstStyle/>
          <a:p>
            <a:pPr algn="ctr"/>
            <a:r>
              <a:rPr lang="en-US" dirty="0" smtClean="0">
                <a:solidFill>
                  <a:srgbClr val="259CA9"/>
                </a:solidFill>
                <a:latin typeface="+mj-lt"/>
              </a:rPr>
              <a:t>System-Level Factors Influence </a:t>
            </a:r>
            <a:br>
              <a:rPr lang="en-US" dirty="0" smtClean="0">
                <a:solidFill>
                  <a:srgbClr val="259CA9"/>
                </a:solidFill>
                <a:latin typeface="+mj-lt"/>
              </a:rPr>
            </a:br>
            <a:r>
              <a:rPr lang="en-US" dirty="0" smtClean="0">
                <a:solidFill>
                  <a:srgbClr val="259CA9"/>
                </a:solidFill>
                <a:latin typeface="+mj-lt"/>
              </a:rPr>
              <a:t>Patient Care</a:t>
            </a:r>
            <a:r>
              <a:rPr lang="en-US" baseline="30000" dirty="0" smtClean="0">
                <a:solidFill>
                  <a:srgbClr val="259CA9"/>
                </a:solidFill>
                <a:latin typeface="+mj-lt"/>
              </a:rPr>
              <a:t>1</a:t>
            </a:r>
            <a:endParaRPr lang="en-US" dirty="0">
              <a:solidFill>
                <a:srgbClr val="259CA9"/>
              </a:solidFill>
              <a:latin typeface="+mj-lt"/>
            </a:endParaRPr>
          </a:p>
        </p:txBody>
      </p:sp>
      <p:pic>
        <p:nvPicPr>
          <p:cNvPr id="1026" name="Picture 2" descr="Diagram of system level factors with the patient at the core. Radiating out from the patient are other factors that influence them--family, individual staff, team, work environment, administrative, corporate/institutional, and regulatory fa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57400"/>
            <a:ext cx="4724400" cy="438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8055429" y="6528816"/>
            <a:ext cx="1066800" cy="329184"/>
          </a:xfrm>
        </p:spPr>
        <p:txBody>
          <a:bodyPr/>
          <a:lstStyle/>
          <a:p>
            <a:fld id="{C9C0A0FB-A731-4636-ABD1-E3AF0049C66C}" type="slidenum">
              <a:rPr lang="en-US" smtClean="0"/>
              <a:pPr/>
              <a:t>5</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16651183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785155"/>
          </a:xfrm>
        </p:spPr>
        <p:txBody>
          <a:bodyPr/>
          <a:lstStyle/>
          <a:p>
            <a:pPr algn="ctr"/>
            <a:r>
              <a:rPr lang="en-US" dirty="0" smtClean="0">
                <a:solidFill>
                  <a:srgbClr val="259CA9"/>
                </a:solidFill>
                <a:latin typeface="+mj-lt"/>
              </a:rPr>
              <a:t>Learn From Defects: 4 Questions</a:t>
            </a:r>
            <a:endParaRPr lang="en-US" dirty="0">
              <a:solidFill>
                <a:srgbClr val="259CA9"/>
              </a:solidFill>
              <a:latin typeface="+mj-lt"/>
            </a:endParaRPr>
          </a:p>
        </p:txBody>
      </p:sp>
      <p:graphicFrame>
        <p:nvGraphicFramePr>
          <p:cNvPr id="4" name="Content Placeholder 3" descr="Question 1: What happened?  &#10;Question 2: Why did it happen?&#10;Question 3: What will you do to reduce the risk of reoccurrence?  &#10;Question 4: How will you know it worked? &#10;"/>
          <p:cNvGraphicFramePr>
            <a:graphicFrameLocks noGrp="1"/>
          </p:cNvGraphicFramePr>
          <p:nvPr>
            <p:ph idx="4294967295"/>
            <p:extLst>
              <p:ext uri="{D42A27DB-BD31-4B8C-83A1-F6EECF244321}">
                <p14:modId xmlns:p14="http://schemas.microsoft.com/office/powerpoint/2010/main" val="198047639"/>
              </p:ext>
            </p:extLst>
          </p:nvPr>
        </p:nvGraphicFramePr>
        <p:xfrm>
          <a:off x="1143000" y="1828800"/>
          <a:ext cx="740110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50</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682944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38877" y="1066800"/>
            <a:ext cx="8229600" cy="785155"/>
          </a:xfrm>
        </p:spPr>
        <p:txBody>
          <a:bodyPr/>
          <a:lstStyle/>
          <a:p>
            <a:pPr algn="ctr"/>
            <a:r>
              <a:rPr lang="en-US" smtClean="0">
                <a:solidFill>
                  <a:srgbClr val="259CA9"/>
                </a:solidFill>
                <a:latin typeface="+mj-lt"/>
              </a:rPr>
              <a:t>Staff Safety Assessment</a:t>
            </a:r>
            <a:endParaRPr lang="en-US" dirty="0">
              <a:solidFill>
                <a:srgbClr val="259CA9"/>
              </a:solidFill>
              <a:latin typeface="+mj-lt"/>
            </a:endParaRPr>
          </a:p>
        </p:txBody>
      </p:sp>
      <p:grpSp>
        <p:nvGrpSpPr>
          <p:cNvPr id="4" name="Group 3" descr="Image of the Staff Safety Assessment Form.  Use the Staff Safety Assessment Form to first, identify clinical or operational problems that have or could have negatively impacted patient safety.  Second, describe how the next patient could be harmed. Then, lastly, describe what can be done to minimize patient harm or prevent this safety hazard. "/>
          <p:cNvGrpSpPr/>
          <p:nvPr/>
        </p:nvGrpSpPr>
        <p:grpSpPr>
          <a:xfrm>
            <a:off x="838201" y="2008290"/>
            <a:ext cx="7086599" cy="4211945"/>
            <a:chOff x="219637" y="1714995"/>
            <a:chExt cx="7751466" cy="4509160"/>
          </a:xfrm>
        </p:grpSpPr>
        <p:pic>
          <p:nvPicPr>
            <p:cNvPr id="5" name="Picture 4" descr="Alt&quot;&quot;"/>
            <p:cNvPicPr>
              <a:picLocks noChangeAspect="1"/>
            </p:cNvPicPr>
            <p:nvPr/>
          </p:nvPicPr>
          <p:blipFill>
            <a:blip r:embed="rId3" cstate="print"/>
            <a:stretch>
              <a:fillRect/>
            </a:stretch>
          </p:blipFill>
          <p:spPr>
            <a:xfrm rot="720000">
              <a:off x="4694664" y="1714995"/>
              <a:ext cx="3276439" cy="4206240"/>
            </a:xfrm>
            <a:prstGeom prst="rect">
              <a:avLst/>
            </a:prstGeom>
            <a:ln w="9525">
              <a:solidFill>
                <a:schemeClr val="tx1"/>
              </a:solidFill>
            </a:ln>
            <a:effectLst>
              <a:outerShdw blurRad="292100" dist="139700" dir="2700000" algn="tl" rotWithShape="0">
                <a:srgbClr val="333333">
                  <a:alpha val="65000"/>
                </a:srgbClr>
              </a:outerShdw>
            </a:effectLst>
          </p:spPr>
        </p:pic>
        <p:sp>
          <p:nvSpPr>
            <p:cNvPr id="6" name="Right Arrow 5" descr="Purple arrow with the words, &quot;Step 1. What are clinical or operational problems that have or could have jeopardized patient safety?&quot;&#10;"/>
            <p:cNvSpPr/>
            <p:nvPr/>
          </p:nvSpPr>
          <p:spPr>
            <a:xfrm>
              <a:off x="219638" y="1804555"/>
              <a:ext cx="4648200" cy="1853046"/>
            </a:xfrm>
            <a:prstGeom prst="rightArrow">
              <a:avLst>
                <a:gd name="adj1" fmla="val 72862"/>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1. What are clinical or operational problems that have or could have jeopardized patient safety?</a:t>
              </a:r>
              <a:endParaRPr lang="en-US" sz="2000" dirty="0">
                <a:cs typeface="Arial" pitchFamily="34" charset="0"/>
              </a:endParaRPr>
            </a:p>
          </p:txBody>
        </p:sp>
        <p:sp>
          <p:nvSpPr>
            <p:cNvPr id="7" name="Right Arrow 6" descr="Purple arrow with the words, &quot;Step 2. How might the next patient be harmed in our unit?&quot;&#10;"/>
            <p:cNvSpPr>
              <a:spLocks noChangeAspect="1"/>
            </p:cNvSpPr>
            <p:nvPr/>
          </p:nvSpPr>
          <p:spPr>
            <a:xfrm>
              <a:off x="219637" y="3176155"/>
              <a:ext cx="4645152" cy="1856232"/>
            </a:xfrm>
            <a:prstGeom prst="rightArrow">
              <a:avLst>
                <a:gd name="adj1" fmla="val 58114"/>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2. How might the next patient be harmed in our unit?</a:t>
              </a:r>
              <a:endParaRPr lang="en-US" sz="2000" dirty="0">
                <a:cs typeface="Arial" pitchFamily="34" charset="0"/>
              </a:endParaRPr>
            </a:p>
          </p:txBody>
        </p:sp>
        <p:sp>
          <p:nvSpPr>
            <p:cNvPr id="8" name="Right Arrow 7" descr="Purple arrow with the words, &quot;Step 3. What can be done to minimize harm or prevent safety hazards?&quot;&#10;"/>
            <p:cNvSpPr/>
            <p:nvPr/>
          </p:nvSpPr>
          <p:spPr>
            <a:xfrm>
              <a:off x="219637" y="4471889"/>
              <a:ext cx="4572000" cy="1752266"/>
            </a:xfrm>
            <a:prstGeom prst="rightArrow">
              <a:avLst>
                <a:gd name="adj1" fmla="val 61051"/>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3. What can be done to minimize harm or prevent safety hazards?</a:t>
              </a:r>
              <a:endParaRPr lang="en-US" sz="2000" dirty="0">
                <a:cs typeface="Arial" pitchFamily="34" charset="0"/>
              </a:endParaRPr>
            </a:p>
          </p:txBody>
        </p:sp>
      </p:grpSp>
      <p:sp>
        <p:nvSpPr>
          <p:cNvPr id="10"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51</a:t>
            </a:fld>
            <a:endParaRPr lang="en-US" dirty="0"/>
          </a:p>
        </p:txBody>
      </p:sp>
    </p:spTree>
    <p:extLst>
      <p:ext uri="{BB962C8B-B14F-4D97-AF65-F5344CB8AC3E}">
        <p14:creationId xmlns:p14="http://schemas.microsoft.com/office/powerpoint/2010/main" val="587613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785155"/>
          </a:xfrm>
        </p:spPr>
        <p:txBody>
          <a:bodyPr/>
          <a:lstStyle/>
          <a:p>
            <a:pPr algn="ctr"/>
            <a:r>
              <a:rPr lang="en-US" dirty="0" smtClean="0">
                <a:solidFill>
                  <a:srgbClr val="259CA9"/>
                </a:solidFill>
                <a:latin typeface="+mj-lt"/>
              </a:rPr>
              <a:t>Audit Tool Results</a:t>
            </a:r>
            <a:endParaRPr lang="en-US" dirty="0">
              <a:solidFill>
                <a:srgbClr val="259CA9"/>
              </a:solidFill>
              <a:latin typeface="+mj-lt"/>
            </a:endParaRPr>
          </a:p>
        </p:txBody>
      </p:sp>
      <p:pic>
        <p:nvPicPr>
          <p:cNvPr id="8" name="Content Placeholder 7" descr="This is a snapshot of the NOTICE Process checklist. Use it to first, identify clinical problems that have or could have negatively impacted patient safety.  Second, describe how the next patient could be harmed. Then, lastly, describe what can be done to minimize patient harm or prevent this safety hazard. "/>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8830" b="-8830"/>
          <a:stretch/>
        </p:blipFill>
        <p:spPr>
          <a:xfrm rot="851442">
            <a:off x="5392613" y="2031566"/>
            <a:ext cx="2747505" cy="37889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descr="Purple arrow with the words, &quot;Step 1. What are clinical problems that have or could have jeopardized patient safety?&quot;&#10;"/>
          <p:cNvSpPr/>
          <p:nvPr/>
        </p:nvSpPr>
        <p:spPr>
          <a:xfrm>
            <a:off x="778328" y="1981200"/>
            <a:ext cx="4419601" cy="1624446"/>
          </a:xfrm>
          <a:prstGeom prst="rightArrow">
            <a:avLst>
              <a:gd name="adj1" fmla="val 63933"/>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1. What are clinical problems that have or could have jeopardized patient safety?</a:t>
            </a:r>
            <a:endParaRPr lang="en-US" sz="2000" dirty="0">
              <a:cs typeface="Arial" pitchFamily="34" charset="0"/>
            </a:endParaRPr>
          </a:p>
        </p:txBody>
      </p:sp>
      <p:sp>
        <p:nvSpPr>
          <p:cNvPr id="6" name="Right Arrow 5" descr="Purple arrow with the words, &quot;Step 2. How might the next patient be harmed in our unit?&quot;&#10;"/>
          <p:cNvSpPr>
            <a:spLocks noChangeAspect="1"/>
          </p:cNvSpPr>
          <p:nvPr/>
        </p:nvSpPr>
        <p:spPr>
          <a:xfrm>
            <a:off x="778328" y="3200400"/>
            <a:ext cx="4416552" cy="1764882"/>
          </a:xfrm>
          <a:prstGeom prst="rightArrow">
            <a:avLst>
              <a:gd name="adj1" fmla="val 58114"/>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2. How might the next patient be harmed in our unit?</a:t>
            </a:r>
            <a:endParaRPr lang="en-US" sz="2000" dirty="0">
              <a:cs typeface="Arial" pitchFamily="34" charset="0"/>
            </a:endParaRPr>
          </a:p>
        </p:txBody>
      </p:sp>
      <p:sp>
        <p:nvSpPr>
          <p:cNvPr id="7" name="Right Arrow 6" descr="Purple arrow with the words, &quot;Step 3. What can be done to minimize harm or prevent safety hazards?&quot;&#10;"/>
          <p:cNvSpPr/>
          <p:nvPr/>
        </p:nvSpPr>
        <p:spPr>
          <a:xfrm>
            <a:off x="778328" y="4572000"/>
            <a:ext cx="4343400" cy="1524000"/>
          </a:xfrm>
          <a:prstGeom prst="rightArrow">
            <a:avLst>
              <a:gd name="adj1" fmla="val 61051"/>
              <a:gd name="adj2" fmla="val 50000"/>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cs typeface="Arial" pitchFamily="34" charset="0"/>
              </a:rPr>
              <a:t>Step 3. What can be done to minimize harm or prevent safety hazards?</a:t>
            </a:r>
            <a:endParaRPr lang="en-US" sz="2000" dirty="0">
              <a:cs typeface="Arial" pitchFamily="34" charset="0"/>
            </a:endParaRPr>
          </a:p>
        </p:txBody>
      </p:sp>
      <p:sp>
        <p:nvSpPr>
          <p:cNvPr id="9"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52</a:t>
            </a:fld>
            <a:endParaRPr lang="en-US" dirty="0"/>
          </a:p>
        </p:txBody>
      </p:sp>
    </p:spTree>
    <p:extLst>
      <p:ext uri="{BB962C8B-B14F-4D97-AF65-F5344CB8AC3E}">
        <p14:creationId xmlns:p14="http://schemas.microsoft.com/office/powerpoint/2010/main" val="39212406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4431"/>
            <a:ext cx="8762999" cy="785155"/>
          </a:xfrm>
        </p:spPr>
        <p:txBody>
          <a:bodyPr>
            <a:noAutofit/>
          </a:bodyPr>
          <a:lstStyle/>
          <a:p>
            <a:pPr algn="ctr"/>
            <a:r>
              <a:rPr lang="en-US" dirty="0" smtClean="0">
                <a:latin typeface="+mj-lt"/>
              </a:rPr>
              <a:t>    </a:t>
            </a:r>
            <a:r>
              <a:rPr lang="en-US" dirty="0" smtClean="0">
                <a:solidFill>
                  <a:srgbClr val="259CA9"/>
                </a:solidFill>
                <a:latin typeface="+mj-lt"/>
              </a:rPr>
              <a:t>Sharing and Communicating:</a:t>
            </a:r>
            <a:br>
              <a:rPr lang="en-US" dirty="0" smtClean="0">
                <a:solidFill>
                  <a:srgbClr val="259CA9"/>
                </a:solidFill>
                <a:latin typeface="+mj-lt"/>
              </a:rPr>
            </a:br>
            <a:r>
              <a:rPr lang="en-US" dirty="0" smtClean="0">
                <a:solidFill>
                  <a:srgbClr val="259CA9"/>
                </a:solidFill>
                <a:latin typeface="+mj-lt"/>
              </a:rPr>
              <a:t> Learnings and Solutions</a:t>
            </a:r>
            <a:endParaRPr lang="en-US" dirty="0">
              <a:solidFill>
                <a:srgbClr val="259CA9"/>
              </a:solidFill>
              <a:latin typeface="+mj-lt"/>
            </a:endParaRPr>
          </a:p>
        </p:txBody>
      </p:sp>
      <p:sp>
        <p:nvSpPr>
          <p:cNvPr id="3" name="Content Placeholder 2"/>
          <p:cNvSpPr>
            <a:spLocks noGrp="1"/>
          </p:cNvSpPr>
          <p:nvPr>
            <p:ph type="body" sz="quarter" idx="10"/>
          </p:nvPr>
        </p:nvSpPr>
        <p:spPr>
          <a:xfrm>
            <a:off x="914400" y="2362200"/>
            <a:ext cx="7713662" cy="3748088"/>
          </a:xfrm>
        </p:spPr>
        <p:txBody>
          <a:bodyPr/>
          <a:lstStyle/>
          <a:p>
            <a:pPr>
              <a:buSzPct val="100000"/>
            </a:pPr>
            <a:r>
              <a:rPr lang="en-US" dirty="0">
                <a:solidFill>
                  <a:schemeClr val="tx1"/>
                </a:solidFill>
                <a:latin typeface="+mn-lt"/>
                <a:ea typeface="ＭＳ Ｐゴシック" pitchFamily="-111" charset="-128"/>
              </a:rPr>
              <a:t>Team meetings —</a:t>
            </a:r>
            <a:r>
              <a:rPr lang="en-US" dirty="0" smtClean="0">
                <a:solidFill>
                  <a:schemeClr val="tx1"/>
                </a:solidFill>
                <a:latin typeface="+mn-lt"/>
                <a:ea typeface="ＭＳ Ｐゴシック" pitchFamily="-111" charset="-128"/>
              </a:rPr>
              <a:t> </a:t>
            </a:r>
            <a:r>
              <a:rPr lang="en-US" dirty="0">
                <a:solidFill>
                  <a:schemeClr val="tx1"/>
                </a:solidFill>
                <a:latin typeface="+mn-lt"/>
                <a:ea typeface="ＭＳ Ｐゴシック" pitchFamily="-111" charset="-128"/>
              </a:rPr>
              <a:t>monthly</a:t>
            </a:r>
          </a:p>
          <a:p>
            <a:pPr>
              <a:buSzPct val="100000"/>
            </a:pPr>
            <a:r>
              <a:rPr lang="en-US" dirty="0">
                <a:solidFill>
                  <a:schemeClr val="tx1"/>
                </a:solidFill>
                <a:latin typeface="+mn-lt"/>
                <a:ea typeface="ＭＳ Ｐゴシック" pitchFamily="-111" charset="-128"/>
              </a:rPr>
              <a:t>Meeting to review data — monthly</a:t>
            </a:r>
          </a:p>
          <a:p>
            <a:pPr>
              <a:buSzPct val="100000"/>
            </a:pPr>
            <a:r>
              <a:rPr lang="en-US" dirty="0">
                <a:solidFill>
                  <a:schemeClr val="tx1"/>
                </a:solidFill>
                <a:latin typeface="+mn-lt"/>
                <a:ea typeface="ＭＳ Ｐゴシック" pitchFamily="-111" charset="-128"/>
              </a:rPr>
              <a:t>Meeting with </a:t>
            </a:r>
            <a:r>
              <a:rPr lang="en-US" dirty="0" smtClean="0">
                <a:solidFill>
                  <a:schemeClr val="tx1"/>
                </a:solidFill>
                <a:latin typeface="+mn-lt"/>
                <a:ea typeface="ＭＳ Ｐゴシック" pitchFamily="-111" charset="-128"/>
              </a:rPr>
              <a:t>senior leaders </a:t>
            </a:r>
            <a:r>
              <a:rPr lang="en-US" dirty="0">
                <a:solidFill>
                  <a:schemeClr val="tx1"/>
                </a:solidFill>
                <a:latin typeface="+mn-lt"/>
                <a:ea typeface="ＭＳ Ｐゴシック" pitchFamily="-111" charset="-128"/>
              </a:rPr>
              <a:t>— monthly or more often</a:t>
            </a:r>
          </a:p>
          <a:p>
            <a:pPr>
              <a:buSzPct val="100000"/>
            </a:pPr>
            <a:r>
              <a:rPr lang="en-US" dirty="0" smtClean="0">
                <a:solidFill>
                  <a:schemeClr val="tx1"/>
                </a:solidFill>
                <a:latin typeface="+mn-lt"/>
                <a:ea typeface="ＭＳ Ｐゴシック" pitchFamily="-111" charset="-128"/>
              </a:rPr>
              <a:t>Senior leader </a:t>
            </a:r>
            <a:r>
              <a:rPr lang="en-US" dirty="0">
                <a:solidFill>
                  <a:schemeClr val="tx1"/>
                </a:solidFill>
                <a:latin typeface="+mn-lt"/>
                <a:ea typeface="ＭＳ Ｐゴシック" pitchFamily="-111" charset="-128"/>
              </a:rPr>
              <a:t>review of data — monthly</a:t>
            </a:r>
          </a:p>
          <a:p>
            <a:pPr>
              <a:buSzPct val="100000"/>
            </a:pPr>
            <a:r>
              <a:rPr lang="en-US" dirty="0">
                <a:solidFill>
                  <a:schemeClr val="tx1"/>
                </a:solidFill>
                <a:latin typeface="+mn-lt"/>
                <a:ea typeface="ＭＳ Ｐゴシック" pitchFamily="-111" charset="-128"/>
              </a:rPr>
              <a:t>Presentations to </a:t>
            </a:r>
            <a:r>
              <a:rPr lang="en-US" dirty="0" smtClean="0">
                <a:solidFill>
                  <a:schemeClr val="tx1"/>
                </a:solidFill>
                <a:latin typeface="+mn-lt"/>
                <a:ea typeface="ＭＳ Ｐゴシック" pitchFamily="-111" charset="-128"/>
              </a:rPr>
              <a:t>colleagues </a:t>
            </a:r>
            <a:r>
              <a:rPr lang="en-US" dirty="0">
                <a:solidFill>
                  <a:schemeClr val="tx1"/>
                </a:solidFill>
                <a:latin typeface="+mn-lt"/>
                <a:ea typeface="ＭＳ Ｐゴシック" pitchFamily="-111" charset="-128"/>
              </a:rPr>
              <a:t>as needed, including leadership, frontline staff, and </a:t>
            </a:r>
            <a:r>
              <a:rPr lang="en-US" dirty="0" smtClean="0">
                <a:solidFill>
                  <a:schemeClr val="tx1"/>
                </a:solidFill>
                <a:latin typeface="+mn-lt"/>
                <a:ea typeface="ＭＳ Ｐゴシック" pitchFamily="-111" charset="-128"/>
              </a:rPr>
              <a:t>business groups</a:t>
            </a:r>
            <a:endParaRPr lang="en-US" dirty="0">
              <a:solidFill>
                <a:schemeClr val="tx1"/>
              </a:solidFill>
              <a:latin typeface="+mn-lt"/>
              <a:ea typeface="ＭＳ Ｐゴシック" pitchFamily="-111" charset="-128"/>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53</a:t>
            </a:fld>
            <a:endParaRPr lang="en-US" dirty="0"/>
          </a:p>
        </p:txBody>
      </p:sp>
    </p:spTree>
    <p:extLst>
      <p:ext uri="{BB962C8B-B14F-4D97-AF65-F5344CB8AC3E}">
        <p14:creationId xmlns:p14="http://schemas.microsoft.com/office/powerpoint/2010/main" val="3348094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5" y="1334431"/>
            <a:ext cx="7587595" cy="785155"/>
          </a:xfrm>
        </p:spPr>
        <p:txBody>
          <a:bodyPr/>
          <a:lstStyle/>
          <a:p>
            <a:pPr algn="ctr"/>
            <a:r>
              <a:rPr lang="en-US" dirty="0" smtClean="0">
                <a:latin typeface="+mj-lt"/>
              </a:rPr>
              <a:t>            Learn From </a:t>
            </a:r>
            <a:r>
              <a:rPr lang="en-US" dirty="0">
                <a:latin typeface="+mj-lt"/>
              </a:rPr>
              <a:t>D</a:t>
            </a:r>
            <a:r>
              <a:rPr lang="en-US" dirty="0" smtClean="0">
                <a:latin typeface="+mj-lt"/>
              </a:rPr>
              <a:t>efects Summary</a:t>
            </a:r>
            <a:endParaRPr lang="en-US" dirty="0">
              <a:latin typeface="+mj-lt"/>
            </a:endParaRPr>
          </a:p>
        </p:txBody>
      </p:sp>
      <p:sp>
        <p:nvSpPr>
          <p:cNvPr id="3" name="Content Placeholder 2"/>
          <p:cNvSpPr>
            <a:spLocks noGrp="1"/>
          </p:cNvSpPr>
          <p:nvPr>
            <p:ph type="body" sz="quarter" idx="10"/>
          </p:nvPr>
        </p:nvSpPr>
        <p:spPr/>
        <p:txBody>
          <a:bodyPr/>
          <a:lstStyle/>
          <a:p>
            <a:pPr>
              <a:buSzPct val="100000"/>
            </a:pPr>
            <a:r>
              <a:rPr lang="en-US" dirty="0">
                <a:latin typeface="+mn-lt"/>
              </a:rPr>
              <a:t>Defects or failures are clinical or operational events that you do not want to happen </a:t>
            </a:r>
            <a:r>
              <a:rPr lang="en-US" dirty="0" smtClean="0">
                <a:latin typeface="+mn-lt"/>
              </a:rPr>
              <a:t>again</a:t>
            </a:r>
          </a:p>
          <a:p>
            <a:pPr>
              <a:buSzPct val="100000"/>
            </a:pPr>
            <a:r>
              <a:rPr lang="en-US" dirty="0" smtClean="0">
                <a:latin typeface="+mn-lt"/>
              </a:rPr>
              <a:t>Tools </a:t>
            </a:r>
            <a:r>
              <a:rPr lang="en-US" dirty="0">
                <a:latin typeface="+mn-lt"/>
              </a:rPr>
              <a:t>help teams identify defects and identify ways to </a:t>
            </a:r>
            <a:r>
              <a:rPr lang="en-US" dirty="0" smtClean="0">
                <a:latin typeface="+mn-lt"/>
              </a:rPr>
              <a:t>keep </a:t>
            </a:r>
            <a:r>
              <a:rPr lang="en-US" dirty="0">
                <a:latin typeface="+mn-lt"/>
              </a:rPr>
              <a:t>them from occurring in the future</a:t>
            </a:r>
          </a:p>
          <a:p>
            <a:r>
              <a:rPr lang="en-US" dirty="0" smtClean="0">
                <a:latin typeface="+mn-lt"/>
              </a:rPr>
              <a:t>Learning From Defects is an ongoing process</a:t>
            </a:r>
            <a:endParaRPr lang="en-US" dirty="0">
              <a:latin typeface="+mn-lt"/>
            </a:endParaRPr>
          </a:p>
        </p:txBody>
      </p:sp>
      <p:sp>
        <p:nvSpPr>
          <p:cNvPr id="4" name="Slide Number Placeholder 2"/>
          <p:cNvSpPr>
            <a:spLocks noGrp="1"/>
          </p:cNvSpPr>
          <p:nvPr>
            <p:ph type="sldNum" sz="quarter" idx="12"/>
          </p:nvPr>
        </p:nvSpPr>
        <p:spPr>
          <a:xfrm>
            <a:off x="8055429" y="6528816"/>
            <a:ext cx="1066800" cy="329184"/>
          </a:xfrm>
        </p:spPr>
        <p:txBody>
          <a:bodyPr/>
          <a:lstStyle/>
          <a:p>
            <a:fld id="{C9C0A0FB-A731-4636-ABD1-E3AF0049C66C}" type="slidenum">
              <a:rPr lang="en-US" smtClean="0"/>
              <a:pPr/>
              <a:t>54</a:t>
            </a:fld>
            <a:endParaRPr lang="en-US" dirty="0"/>
          </a:p>
        </p:txBody>
      </p:sp>
    </p:spTree>
    <p:extLst>
      <p:ext uri="{BB962C8B-B14F-4D97-AF65-F5344CB8AC3E}">
        <p14:creationId xmlns:p14="http://schemas.microsoft.com/office/powerpoint/2010/main" val="1213067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785155"/>
          </a:xfrm>
        </p:spPr>
        <p:txBody>
          <a:bodyPr/>
          <a:lstStyle/>
          <a:p>
            <a:pPr algn="ctr"/>
            <a:r>
              <a:rPr lang="en-US" dirty="0" smtClean="0">
                <a:solidFill>
                  <a:srgbClr val="28ACBA"/>
                </a:solidFill>
                <a:latin typeface="+mj-lt"/>
              </a:rPr>
              <a:t>Next Steps</a:t>
            </a:r>
            <a:endParaRPr lang="en-US" dirty="0">
              <a:solidFill>
                <a:srgbClr val="28ACBA"/>
              </a:solidFill>
              <a:latin typeface="+mj-lt"/>
            </a:endParaRPr>
          </a:p>
        </p:txBody>
      </p:sp>
      <p:sp>
        <p:nvSpPr>
          <p:cNvPr id="3" name="Text Placeholder 2"/>
          <p:cNvSpPr>
            <a:spLocks noGrp="1"/>
          </p:cNvSpPr>
          <p:nvPr>
            <p:ph type="body" sz="quarter" idx="10"/>
          </p:nvPr>
        </p:nvSpPr>
        <p:spPr>
          <a:xfrm>
            <a:off x="914400" y="1981200"/>
            <a:ext cx="7713662" cy="3824288"/>
          </a:xfrm>
        </p:spPr>
        <p:txBody>
          <a:bodyPr>
            <a:normAutofit/>
          </a:bodyPr>
          <a:lstStyle/>
          <a:p>
            <a:pPr>
              <a:lnSpc>
                <a:spcPct val="90000"/>
              </a:lnSpc>
              <a:spcBef>
                <a:spcPts val="600"/>
              </a:spcBef>
              <a:spcAft>
                <a:spcPts val="600"/>
              </a:spcAft>
              <a:buSzPct val="100000"/>
            </a:pPr>
            <a:r>
              <a:rPr lang="en-US" sz="1900" dirty="0">
                <a:solidFill>
                  <a:schemeClr val="tx1"/>
                </a:solidFill>
                <a:latin typeface="+mn-lt"/>
              </a:rPr>
              <a:t>Create your team with attention to who is on the </a:t>
            </a:r>
            <a:r>
              <a:rPr lang="en-US" sz="1900" dirty="0" smtClean="0">
                <a:solidFill>
                  <a:schemeClr val="tx1"/>
                </a:solidFill>
                <a:latin typeface="+mn-lt"/>
              </a:rPr>
              <a:t>team</a:t>
            </a:r>
            <a:endParaRPr lang="en-US" sz="1900" dirty="0">
              <a:solidFill>
                <a:schemeClr val="tx1"/>
              </a:solidFill>
              <a:latin typeface="+mn-lt"/>
            </a:endParaRPr>
          </a:p>
          <a:p>
            <a:pPr>
              <a:lnSpc>
                <a:spcPct val="90000"/>
              </a:lnSpc>
              <a:spcBef>
                <a:spcPts val="600"/>
              </a:spcBef>
              <a:spcAft>
                <a:spcPts val="600"/>
              </a:spcAft>
              <a:buSzPct val="100000"/>
            </a:pPr>
            <a:r>
              <a:rPr lang="en-US" sz="1900" dirty="0" smtClean="0">
                <a:solidFill>
                  <a:schemeClr val="tx1"/>
                </a:solidFill>
                <a:latin typeface="+mn-lt"/>
              </a:rPr>
              <a:t>Develop </a:t>
            </a:r>
            <a:r>
              <a:rPr lang="en-US" sz="1900" dirty="0">
                <a:solidFill>
                  <a:schemeClr val="tx1"/>
                </a:solidFill>
                <a:latin typeface="+mn-lt"/>
              </a:rPr>
              <a:t>your plan for implementing the 4 </a:t>
            </a:r>
            <a:r>
              <a:rPr lang="en-US" sz="1900" dirty="0" err="1" smtClean="0">
                <a:solidFill>
                  <a:schemeClr val="tx1"/>
                </a:solidFill>
                <a:latin typeface="+mn-lt"/>
              </a:rPr>
              <a:t>Es</a:t>
            </a:r>
            <a:r>
              <a:rPr lang="en-US" sz="1900" dirty="0" smtClean="0">
                <a:solidFill>
                  <a:schemeClr val="tx1"/>
                </a:solidFill>
                <a:latin typeface="+mn-lt"/>
              </a:rPr>
              <a:t> </a:t>
            </a:r>
            <a:r>
              <a:rPr lang="en-US" sz="1900" dirty="0">
                <a:solidFill>
                  <a:schemeClr val="tx1"/>
                </a:solidFill>
                <a:latin typeface="+mn-lt"/>
              </a:rPr>
              <a:t>with your team </a:t>
            </a:r>
            <a:r>
              <a:rPr lang="en-US" sz="1900" dirty="0" smtClean="0">
                <a:solidFill>
                  <a:schemeClr val="tx1"/>
                </a:solidFill>
                <a:latin typeface="+mn-lt"/>
              </a:rPr>
              <a:t>members</a:t>
            </a:r>
          </a:p>
          <a:p>
            <a:pPr>
              <a:buSzPct val="100000"/>
              <a:defRPr/>
            </a:pPr>
            <a:r>
              <a:rPr lang="en-US" sz="1900" dirty="0">
                <a:solidFill>
                  <a:schemeClr val="tx1"/>
                </a:solidFill>
                <a:latin typeface="+mn-lt"/>
              </a:rPr>
              <a:t>Determine who your senior leader should be</a:t>
            </a:r>
          </a:p>
          <a:p>
            <a:pPr>
              <a:buSzPct val="100000"/>
              <a:defRPr/>
            </a:pPr>
            <a:r>
              <a:rPr lang="en-US" sz="1900" dirty="0" smtClean="0">
                <a:solidFill>
                  <a:schemeClr val="tx1"/>
                </a:solidFill>
                <a:latin typeface="+mn-lt"/>
              </a:rPr>
              <a:t>Identify </a:t>
            </a:r>
            <a:r>
              <a:rPr lang="en-US" sz="1900" dirty="0">
                <a:solidFill>
                  <a:schemeClr val="tx1"/>
                </a:solidFill>
                <a:latin typeface="+mn-lt"/>
              </a:rPr>
              <a:t>how the leader will work with staff to bring about sustainable change</a:t>
            </a:r>
          </a:p>
          <a:p>
            <a:pPr>
              <a:lnSpc>
                <a:spcPct val="114000"/>
              </a:lnSpc>
            </a:pPr>
            <a:r>
              <a:rPr lang="en-US" sz="1900" dirty="0" smtClean="0">
                <a:solidFill>
                  <a:schemeClr val="tx1"/>
                </a:solidFill>
                <a:latin typeface="+mn-lt"/>
                <a:cs typeface="Arial" charset="0"/>
              </a:rPr>
              <a:t>Develop </a:t>
            </a:r>
            <a:r>
              <a:rPr lang="en-US" sz="1900" dirty="0">
                <a:solidFill>
                  <a:schemeClr val="tx1"/>
                </a:solidFill>
                <a:latin typeface="+mn-lt"/>
                <a:cs typeface="Arial" charset="0"/>
              </a:rPr>
              <a:t>a plan so all staff in your facility understand the three principles of safe </a:t>
            </a:r>
            <a:r>
              <a:rPr lang="en-US" sz="1900" dirty="0" smtClean="0">
                <a:solidFill>
                  <a:schemeClr val="tx1"/>
                </a:solidFill>
                <a:latin typeface="+mn-lt"/>
                <a:cs typeface="Arial" charset="0"/>
              </a:rPr>
              <a:t>design</a:t>
            </a:r>
          </a:p>
          <a:p>
            <a:pPr>
              <a:buClrTx/>
              <a:buSzTx/>
            </a:pPr>
            <a:r>
              <a:rPr lang="en-US" sz="1900" dirty="0">
                <a:solidFill>
                  <a:schemeClr val="tx1"/>
                </a:solidFill>
                <a:latin typeface="+mn-lt"/>
                <a:cs typeface="Arial" charset="0"/>
              </a:rPr>
              <a:t>Identify opportunities to improve teamwork and communication by reviewing barriers the team identified while learning from a safety defect</a:t>
            </a:r>
          </a:p>
          <a:p>
            <a:pPr>
              <a:buClrTx/>
              <a:buSzTx/>
            </a:pPr>
            <a:r>
              <a:rPr lang="en-US" sz="1900" dirty="0" smtClean="0">
                <a:solidFill>
                  <a:schemeClr val="tx1"/>
                </a:solidFill>
                <a:latin typeface="+mn-lt"/>
                <a:cs typeface="Arial" charset="0"/>
              </a:rPr>
              <a:t>Select </a:t>
            </a:r>
            <a:r>
              <a:rPr lang="en-US" sz="1900" dirty="0">
                <a:solidFill>
                  <a:schemeClr val="tx1"/>
                </a:solidFill>
                <a:latin typeface="+mn-lt"/>
                <a:cs typeface="Arial" charset="0"/>
              </a:rPr>
              <a:t>a tool that best addresses providers’ </a:t>
            </a:r>
            <a:r>
              <a:rPr lang="en-US" sz="1900" dirty="0" smtClean="0">
                <a:solidFill>
                  <a:schemeClr val="tx1"/>
                </a:solidFill>
                <a:latin typeface="+mn-lt"/>
                <a:cs typeface="Arial" charset="0"/>
              </a:rPr>
              <a:t>concerns</a:t>
            </a:r>
          </a:p>
          <a:p>
            <a:endParaRPr lang="en-US" sz="1900"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55</a:t>
            </a:fld>
            <a:endParaRPr lang="en-US" dirty="0"/>
          </a:p>
        </p:txBody>
      </p:sp>
    </p:spTree>
    <p:extLst>
      <p:ext uri="{BB962C8B-B14F-4D97-AF65-F5344CB8AC3E}">
        <p14:creationId xmlns:p14="http://schemas.microsoft.com/office/powerpoint/2010/main" val="34191956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85155"/>
          </a:xfrm>
        </p:spPr>
        <p:txBody>
          <a:bodyPr/>
          <a:lstStyle/>
          <a:p>
            <a:pPr algn="ctr"/>
            <a:r>
              <a:rPr lang="en-US" dirty="0" smtClean="0">
                <a:solidFill>
                  <a:srgbClr val="259CA9"/>
                </a:solidFill>
                <a:latin typeface="+mj-lt"/>
              </a:rPr>
              <a:t>Additional Resources and Tools </a:t>
            </a:r>
            <a:endParaRPr lang="en-US" dirty="0">
              <a:solidFill>
                <a:srgbClr val="259CA9"/>
              </a:solidFill>
              <a:latin typeface="+mj-lt"/>
            </a:endParaRPr>
          </a:p>
        </p:txBody>
      </p:sp>
      <p:sp>
        <p:nvSpPr>
          <p:cNvPr id="3" name="Content Placeholder 2"/>
          <p:cNvSpPr>
            <a:spLocks noGrp="1"/>
          </p:cNvSpPr>
          <p:nvPr>
            <p:ph type="body" sz="quarter" idx="10"/>
          </p:nvPr>
        </p:nvSpPr>
        <p:spPr>
          <a:xfrm>
            <a:off x="914400" y="2057400"/>
            <a:ext cx="7713662" cy="3505200"/>
          </a:xfrm>
        </p:spPr>
        <p:txBody>
          <a:bodyPr>
            <a:noAutofit/>
          </a:bodyPr>
          <a:lstStyle/>
          <a:p>
            <a:r>
              <a:rPr lang="en-US" dirty="0" smtClean="0">
                <a:solidFill>
                  <a:schemeClr val="tx1"/>
                </a:solidFill>
                <a:latin typeface="+mn-lt"/>
              </a:rPr>
              <a:t>Tools discussed in this module are available on the AHRQ </a:t>
            </a:r>
            <a:r>
              <a:rPr lang="en-US" dirty="0">
                <a:solidFill>
                  <a:schemeClr val="tx1"/>
                </a:solidFill>
                <a:latin typeface="+mn-lt"/>
              </a:rPr>
              <a:t>W</a:t>
            </a:r>
            <a:r>
              <a:rPr lang="en-US" dirty="0" smtClean="0">
                <a:solidFill>
                  <a:schemeClr val="tx1"/>
                </a:solidFill>
                <a:latin typeface="+mn-lt"/>
              </a:rPr>
              <a:t>eb site.</a:t>
            </a:r>
          </a:p>
          <a:p>
            <a:r>
              <a:rPr lang="en-US" dirty="0" smtClean="0">
                <a:solidFill>
                  <a:schemeClr val="tx1"/>
                </a:solidFill>
                <a:latin typeface="+mn-lt"/>
              </a:rPr>
              <a:t>These additional resources may be helpful for your teams as you implement quality improvement in your facilities:</a:t>
            </a:r>
          </a:p>
          <a:p>
            <a:pPr lvl="1"/>
            <a:r>
              <a:rPr lang="en-US" dirty="0" smtClean="0">
                <a:solidFill>
                  <a:schemeClr val="tx1"/>
                </a:solidFill>
                <a:latin typeface="+mn-lt"/>
              </a:rPr>
              <a:t>CUSP Toolkit</a:t>
            </a:r>
          </a:p>
          <a:p>
            <a:pPr lvl="1"/>
            <a:r>
              <a:rPr lang="en-US" dirty="0" smtClean="0">
                <a:solidFill>
                  <a:schemeClr val="tx1"/>
                </a:solidFill>
                <a:latin typeface="+mn-lt"/>
              </a:rPr>
              <a:t>TeamSTEPPS </a:t>
            </a:r>
          </a:p>
          <a:p>
            <a:pPr lvl="1"/>
            <a:r>
              <a:rPr lang="en-US" dirty="0" smtClean="0">
                <a:solidFill>
                  <a:schemeClr val="tx1"/>
                </a:solidFill>
                <a:latin typeface="+mn-lt"/>
              </a:rPr>
              <a:t>5 Diamonds</a:t>
            </a:r>
          </a:p>
          <a:p>
            <a:pPr lvl="1"/>
            <a:r>
              <a:rPr lang="en-US" dirty="0" smtClean="0">
                <a:solidFill>
                  <a:schemeClr val="tx1"/>
                </a:solidFill>
                <a:latin typeface="+mn-lt"/>
              </a:rPr>
              <a:t>Quality </a:t>
            </a:r>
            <a:r>
              <a:rPr lang="en-US" dirty="0">
                <a:solidFill>
                  <a:schemeClr val="tx1"/>
                </a:solidFill>
                <a:latin typeface="+mn-lt"/>
              </a:rPr>
              <a:t>Assurance and Performance Improvement </a:t>
            </a:r>
            <a:r>
              <a:rPr lang="en-US" dirty="0" smtClean="0">
                <a:solidFill>
                  <a:schemeClr val="tx1"/>
                </a:solidFill>
                <a:latin typeface="+mn-lt"/>
              </a:rPr>
              <a:t>(QAPI)</a:t>
            </a:r>
            <a:endParaRPr lang="en-US" i="1" dirty="0" smtClean="0">
              <a:solidFill>
                <a:schemeClr val="tx1"/>
              </a:solidFill>
              <a:latin typeface="+mn-lt"/>
            </a:endParaRPr>
          </a:p>
          <a:p>
            <a:pPr marL="0" indent="0">
              <a:buNone/>
            </a:pPr>
            <a:endParaRPr lang="en-US" i="1" dirty="0" smtClean="0">
              <a:latin typeface="+mn-lt"/>
            </a:endParaRPr>
          </a:p>
          <a:p>
            <a:pPr marL="0" indent="0">
              <a:buNone/>
            </a:pPr>
            <a:r>
              <a:rPr lang="en-US" i="1" dirty="0" smtClean="0">
                <a:latin typeface="+mn-lt"/>
              </a:rPr>
              <a:t>This </a:t>
            </a:r>
            <a:r>
              <a:rPr lang="en-US" i="1" dirty="0">
                <a:latin typeface="+mn-lt"/>
              </a:rPr>
              <a:t>module modified existing CUSP Toolkit materials for the hemodialysis setting. The CUSP and </a:t>
            </a:r>
            <a:r>
              <a:rPr lang="en-US" i="1" dirty="0" err="1">
                <a:latin typeface="+mn-lt"/>
              </a:rPr>
              <a:t>TeamSTEPPS</a:t>
            </a:r>
            <a:r>
              <a:rPr lang="en-US" i="1" dirty="0">
                <a:latin typeface="+mn-lt"/>
              </a:rPr>
              <a:t> models were not specifically designed for hemodialysis settings and they will need to be modified to accommodate your clinical environment.</a:t>
            </a:r>
            <a:endParaRPr lang="en-US" sz="1800" dirty="0">
              <a:latin typeface="+mn-lt"/>
            </a:endParaRPr>
          </a:p>
        </p:txBody>
      </p:sp>
    </p:spTree>
    <p:extLst>
      <p:ext uri="{BB962C8B-B14F-4D97-AF65-F5344CB8AC3E}">
        <p14:creationId xmlns:p14="http://schemas.microsoft.com/office/powerpoint/2010/main" val="2945844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References	</a:t>
            </a:r>
            <a:endParaRPr lang="en-US" dirty="0">
              <a:solidFill>
                <a:srgbClr val="28ACBA"/>
              </a:solidFill>
              <a:latin typeface="+mj-lt"/>
            </a:endParaRPr>
          </a:p>
        </p:txBody>
      </p:sp>
      <p:sp>
        <p:nvSpPr>
          <p:cNvPr id="3" name="Content Placeholder 2"/>
          <p:cNvSpPr>
            <a:spLocks noGrp="1"/>
          </p:cNvSpPr>
          <p:nvPr>
            <p:ph type="body" sz="quarter" idx="10"/>
          </p:nvPr>
        </p:nvSpPr>
        <p:spPr>
          <a:xfrm>
            <a:off x="304800" y="2057400"/>
            <a:ext cx="8610600" cy="4343400"/>
          </a:xfrm>
        </p:spPr>
        <p:txBody>
          <a:bodyPr>
            <a:noAutofit/>
          </a:bodyPr>
          <a:lstStyle/>
          <a:p>
            <a:pPr marL="349250" indent="-349250">
              <a:buFont typeface="+mj-lt"/>
              <a:buAutoNum type="arabicPeriod"/>
            </a:pPr>
            <a:r>
              <a:rPr lang="en-US" dirty="0" smtClean="0">
                <a:solidFill>
                  <a:schemeClr val="tx1"/>
                </a:solidFill>
                <a:latin typeface="+mn-lt"/>
              </a:rPr>
              <a:t>Figure adapted from Vincent C, Taylor-Adams S, Stanhope N. Framework for analyzing risk and safety in clinical medicine. BMJ. 1998;316:154–7.</a:t>
            </a:r>
          </a:p>
          <a:p>
            <a:pPr marL="349250" indent="-349250">
              <a:buFont typeface="+mj-lt"/>
              <a:buAutoNum type="arabicPeriod"/>
            </a:pPr>
            <a:r>
              <a:rPr lang="en-US" dirty="0" smtClean="0">
                <a:solidFill>
                  <a:schemeClr val="tx1"/>
                </a:solidFill>
                <a:latin typeface="+mn-lt"/>
              </a:rPr>
              <a:t> </a:t>
            </a:r>
            <a:r>
              <a:rPr lang="en-US" dirty="0">
                <a:solidFill>
                  <a:schemeClr val="tx1"/>
                </a:solidFill>
                <a:latin typeface="+mn-lt"/>
              </a:rPr>
              <a:t>Bates DW, Cullen DJ, Laird N, et al. Incidence of adverse drug events and potential adverse drug events. JAMA. </a:t>
            </a:r>
            <a:r>
              <a:rPr lang="en-US" dirty="0" smtClean="0">
                <a:solidFill>
                  <a:schemeClr val="tx1"/>
                </a:solidFill>
                <a:latin typeface="+mn-lt"/>
              </a:rPr>
              <a:t>1995;274(1):29-34. PMID: 7791255.</a:t>
            </a:r>
          </a:p>
          <a:p>
            <a:pPr marL="349250" indent="-349250">
              <a:buFont typeface="+mj-lt"/>
              <a:buAutoNum type="arabicPeriod"/>
            </a:pPr>
            <a:r>
              <a:rPr lang="en-US" dirty="0" err="1">
                <a:solidFill>
                  <a:schemeClr val="tx1"/>
                </a:solidFill>
                <a:latin typeface="+mn-lt"/>
              </a:rPr>
              <a:t>Capelli</a:t>
            </a:r>
            <a:r>
              <a:rPr lang="en-US" dirty="0">
                <a:solidFill>
                  <a:schemeClr val="tx1"/>
                </a:solidFill>
                <a:latin typeface="+mn-lt"/>
              </a:rPr>
              <a:t> JP, Jacoby M, </a:t>
            </a:r>
            <a:r>
              <a:rPr lang="en-US" dirty="0" err="1">
                <a:solidFill>
                  <a:schemeClr val="tx1"/>
                </a:solidFill>
                <a:latin typeface="+mn-lt"/>
              </a:rPr>
              <a:t>Taraschi</a:t>
            </a:r>
            <a:r>
              <a:rPr lang="en-US" dirty="0">
                <a:solidFill>
                  <a:schemeClr val="tx1"/>
                </a:solidFill>
                <a:latin typeface="+mn-lt"/>
              </a:rPr>
              <a:t> K. Enhancing dialysis services, revenue, quality, and efficiency through computerization. The impact of medication error reduction. Nephrology News &amp; Issues. 2002 December;16(13): 34-36, 38-41. PMID: 12596329. </a:t>
            </a:r>
            <a:endParaRPr lang="en-US" dirty="0" smtClean="0">
              <a:solidFill>
                <a:schemeClr val="tx1"/>
              </a:solidFill>
              <a:latin typeface="+mn-lt"/>
            </a:endParaRPr>
          </a:p>
          <a:p>
            <a:pPr marL="349250" indent="-349250">
              <a:buFont typeface="+mj-lt"/>
              <a:buAutoNum type="arabicPeriod"/>
            </a:pPr>
            <a:r>
              <a:rPr lang="en-US" dirty="0" err="1" smtClean="0">
                <a:solidFill>
                  <a:schemeClr val="tx1"/>
                </a:solidFill>
                <a:latin typeface="+mn-lt"/>
              </a:rPr>
              <a:t>Donchin</a:t>
            </a:r>
            <a:r>
              <a:rPr lang="en-US" dirty="0" smtClean="0">
                <a:solidFill>
                  <a:schemeClr val="tx1"/>
                </a:solidFill>
                <a:latin typeface="+mn-lt"/>
              </a:rPr>
              <a:t> </a:t>
            </a:r>
            <a:r>
              <a:rPr lang="en-US" dirty="0">
                <a:solidFill>
                  <a:schemeClr val="tx1"/>
                </a:solidFill>
                <a:latin typeface="+mn-lt"/>
              </a:rPr>
              <a:t>Y, Gopher D, Olin M, et al. A look into the nature and causes of human errors in the intensive care unit. Crit Care Med. </a:t>
            </a:r>
            <a:r>
              <a:rPr lang="en-US" dirty="0" smtClean="0">
                <a:solidFill>
                  <a:schemeClr val="tx1"/>
                </a:solidFill>
                <a:latin typeface="+mn-lt"/>
              </a:rPr>
              <a:t>1995;23:294-300. PMID:</a:t>
            </a:r>
            <a:r>
              <a:rPr lang="en-US" dirty="0">
                <a:latin typeface="+mn-lt"/>
              </a:rPr>
              <a:t> </a:t>
            </a:r>
            <a:r>
              <a:rPr lang="en-US" dirty="0" smtClean="0">
                <a:latin typeface="+mn-lt"/>
              </a:rPr>
              <a:t>12679512.</a:t>
            </a:r>
          </a:p>
        </p:txBody>
      </p:sp>
      <p:sp>
        <p:nvSpPr>
          <p:cNvPr id="4" name="Slide Number Placeholder 3"/>
          <p:cNvSpPr>
            <a:spLocks noGrp="1"/>
          </p:cNvSpPr>
          <p:nvPr>
            <p:ph type="sldNum" sz="quarter" idx="12"/>
          </p:nvPr>
        </p:nvSpPr>
        <p:spPr/>
        <p:txBody>
          <a:bodyPr/>
          <a:lstStyle/>
          <a:p>
            <a:fld id="{C9C0A0FB-A731-4636-ABD1-E3AF0049C66C}"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8ACBA"/>
                </a:solidFill>
                <a:latin typeface="+mj-lt"/>
              </a:rPr>
              <a:t>References	</a:t>
            </a:r>
            <a:endParaRPr lang="en-US" dirty="0">
              <a:solidFill>
                <a:srgbClr val="28ACBA"/>
              </a:solidFill>
              <a:latin typeface="+mj-lt"/>
            </a:endParaRPr>
          </a:p>
        </p:txBody>
      </p:sp>
      <p:sp>
        <p:nvSpPr>
          <p:cNvPr id="3" name="Content Placeholder 2"/>
          <p:cNvSpPr>
            <a:spLocks noGrp="1"/>
          </p:cNvSpPr>
          <p:nvPr>
            <p:ph type="body" sz="quarter" idx="10"/>
          </p:nvPr>
        </p:nvSpPr>
        <p:spPr>
          <a:xfrm>
            <a:off x="152400" y="2057400"/>
            <a:ext cx="8763000" cy="4267200"/>
          </a:xfrm>
        </p:spPr>
        <p:txBody>
          <a:bodyPr>
            <a:noAutofit/>
          </a:bodyPr>
          <a:lstStyle/>
          <a:p>
            <a:pPr>
              <a:buFont typeface="+mj-lt"/>
              <a:buAutoNum type="arabicPeriod" startAt="5"/>
            </a:pPr>
            <a:r>
              <a:rPr lang="en-US" sz="1800" dirty="0" smtClean="0">
                <a:solidFill>
                  <a:schemeClr val="tx1"/>
                </a:solidFill>
                <a:latin typeface="+mn-lt"/>
              </a:rPr>
              <a:t>Andrews LB, Stocking C, </a:t>
            </a:r>
            <a:r>
              <a:rPr lang="en-US" sz="1800" dirty="0" err="1" smtClean="0">
                <a:solidFill>
                  <a:schemeClr val="tx1"/>
                </a:solidFill>
                <a:latin typeface="+mn-lt"/>
              </a:rPr>
              <a:t>Krizek</a:t>
            </a:r>
            <a:r>
              <a:rPr lang="en-US" sz="1800" dirty="0" smtClean="0">
                <a:solidFill>
                  <a:schemeClr val="tx1"/>
                </a:solidFill>
                <a:latin typeface="+mn-lt"/>
              </a:rPr>
              <a:t> T, et al. An alternative strategy for studying adverse events in medical care.  Lancet. 1997 Feb 1;349(9048):309-313. PMID: 9024373. </a:t>
            </a:r>
          </a:p>
          <a:p>
            <a:pPr>
              <a:buFont typeface="+mj-lt"/>
              <a:buAutoNum type="arabicPeriod" startAt="5"/>
            </a:pPr>
            <a:r>
              <a:rPr lang="en-US" sz="1800" dirty="0" smtClean="0">
                <a:solidFill>
                  <a:schemeClr val="tx1"/>
                </a:solidFill>
                <a:latin typeface="+mn-lt"/>
              </a:rPr>
              <a:t>National Institutes of Health, National Institute of Diabetes and Digestive and Kidney Diseases. US Renal Data System, USRDS 2009 Annual Data Report: Atlas of Chronic Kidney Disease and End-Stage Renal Disease in the United States, 2009.</a:t>
            </a:r>
          </a:p>
          <a:p>
            <a:pPr>
              <a:buFont typeface="+mj-lt"/>
              <a:buAutoNum type="arabicPeriod" startAt="5"/>
            </a:pPr>
            <a:r>
              <a:rPr lang="en-US" sz="1800" dirty="0" err="1" smtClean="0">
                <a:solidFill>
                  <a:schemeClr val="tx1"/>
                </a:solidFill>
                <a:latin typeface="+mn-lt"/>
              </a:rPr>
              <a:t>Shortell</a:t>
            </a:r>
            <a:r>
              <a:rPr lang="en-US" sz="1800" dirty="0" smtClean="0">
                <a:solidFill>
                  <a:schemeClr val="tx1"/>
                </a:solidFill>
                <a:latin typeface="+mn-lt"/>
              </a:rPr>
              <a:t> SM, </a:t>
            </a:r>
            <a:r>
              <a:rPr lang="en-US" sz="1800" dirty="0" err="1" smtClean="0">
                <a:solidFill>
                  <a:schemeClr val="tx1"/>
                </a:solidFill>
                <a:latin typeface="+mn-lt"/>
              </a:rPr>
              <a:t>Marstellar</a:t>
            </a:r>
            <a:r>
              <a:rPr lang="en-US" sz="1800" dirty="0" smtClean="0">
                <a:solidFill>
                  <a:schemeClr val="tx1"/>
                </a:solidFill>
                <a:latin typeface="+mn-lt"/>
              </a:rPr>
              <a:t> JA, Lin M, et al. The role of perceived team effectiveness in improving chronic illness care. Med Care. 2004 Nov; 42:1040–1048.PMID: 15586830.</a:t>
            </a:r>
          </a:p>
          <a:p>
            <a:pPr>
              <a:buFont typeface="+mj-lt"/>
              <a:buAutoNum type="arabicPeriod" startAt="5"/>
            </a:pPr>
            <a:r>
              <a:rPr lang="en-US" sz="1800" dirty="0" smtClean="0">
                <a:solidFill>
                  <a:schemeClr val="tx1"/>
                </a:solidFill>
                <a:latin typeface="+mn-lt"/>
              </a:rPr>
              <a:t>Agency for Healthcare Research and Quality, U.S. Department of Defense. </a:t>
            </a:r>
            <a:r>
              <a:rPr lang="en-US" sz="1800" dirty="0" err="1" smtClean="0">
                <a:solidFill>
                  <a:schemeClr val="tx1"/>
                </a:solidFill>
                <a:latin typeface="+mn-lt"/>
              </a:rPr>
              <a:t>TeamSTEPPS</a:t>
            </a:r>
            <a:r>
              <a:rPr lang="en-US" sz="1800" dirty="0" smtClean="0">
                <a:solidFill>
                  <a:schemeClr val="tx1"/>
                </a:solidFill>
                <a:latin typeface="+mn-lt"/>
              </a:rPr>
              <a:t> 2.0: Core Curriculum. Agency for Healthcare Research and Quality; March 2014. </a:t>
            </a:r>
            <a:r>
              <a:rPr lang="en-US" sz="1800" dirty="0" smtClean="0">
                <a:solidFill>
                  <a:schemeClr val="tx1"/>
                </a:solidFill>
                <a:latin typeface="+mn-lt"/>
                <a:hlinkClick r:id="rId3"/>
              </a:rPr>
              <a:t>www.ahrq.gov/teamsteppstools/instructor/index.html. </a:t>
            </a:r>
            <a:r>
              <a:rPr lang="en-US" sz="1800" dirty="0" smtClean="0">
                <a:solidFill>
                  <a:schemeClr val="tx1"/>
                </a:solidFill>
                <a:latin typeface="+mn-lt"/>
              </a:rPr>
              <a:t>Accessed September 3, 2014.</a:t>
            </a:r>
          </a:p>
          <a:p>
            <a:pPr>
              <a:buFont typeface="+mj-lt"/>
              <a:buAutoNum type="arabicPeriod" startAt="5"/>
            </a:pPr>
            <a:r>
              <a:rPr lang="en-US" sz="1800" dirty="0" err="1" smtClean="0">
                <a:solidFill>
                  <a:schemeClr val="tx1"/>
                </a:solidFill>
                <a:latin typeface="+mn-lt"/>
              </a:rPr>
              <a:t>Pronovost</a:t>
            </a:r>
            <a:r>
              <a:rPr lang="en-US" sz="1800" dirty="0" smtClean="0">
                <a:solidFill>
                  <a:schemeClr val="tx1"/>
                </a:solidFill>
                <a:latin typeface="+mn-lt"/>
              </a:rPr>
              <a:t>  PJ, Wu AW, Sexton JB. Acute Decompensation after Removing a Central Line: Practical Approaches to Increasing Safety in the Intensive Care Unit. Annals of Internal Medicine. 2004 June;140(12): 1025-1033. PMID: 15197020.</a:t>
            </a:r>
            <a:endParaRPr lang="en-US" sz="1800" dirty="0">
              <a:solidFill>
                <a:schemeClr val="tx1"/>
              </a:solidFill>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58</a:t>
            </a:fld>
            <a:endParaRPr lang="en-US" dirty="0"/>
          </a:p>
        </p:txBody>
      </p:sp>
    </p:spTree>
    <p:extLst>
      <p:ext uri="{BB962C8B-B14F-4D97-AF65-F5344CB8AC3E}">
        <p14:creationId xmlns:p14="http://schemas.microsoft.com/office/powerpoint/2010/main" val="1767037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8229600" cy="785155"/>
          </a:xfrm>
        </p:spPr>
        <p:txBody>
          <a:bodyPr/>
          <a:lstStyle/>
          <a:p>
            <a:pPr algn="ctr"/>
            <a:r>
              <a:rPr lang="en-US" sz="3000" dirty="0" smtClean="0">
                <a:solidFill>
                  <a:srgbClr val="259CA9"/>
                </a:solidFill>
                <a:latin typeface="+mn-lt"/>
              </a:rPr>
              <a:t>Importance of System-Level Factors</a:t>
            </a:r>
            <a:endParaRPr lang="en-US" sz="3000" dirty="0">
              <a:solidFill>
                <a:srgbClr val="259CA9"/>
              </a:solidFill>
              <a:latin typeface="+mn-lt"/>
            </a:endParaRPr>
          </a:p>
        </p:txBody>
      </p:sp>
      <p:sp>
        <p:nvSpPr>
          <p:cNvPr id="3" name="Content Placeholder 2"/>
          <p:cNvSpPr>
            <a:spLocks noGrp="1"/>
          </p:cNvSpPr>
          <p:nvPr>
            <p:ph type="body" sz="quarter" idx="10"/>
          </p:nvPr>
        </p:nvSpPr>
        <p:spPr>
          <a:xfrm>
            <a:off x="730245" y="2471057"/>
            <a:ext cx="7713662" cy="3748088"/>
          </a:xfrm>
        </p:spPr>
        <p:txBody>
          <a:bodyPr/>
          <a:lstStyle/>
          <a:p>
            <a:pPr marL="400050" lvl="1" indent="0">
              <a:buNone/>
            </a:pPr>
            <a:r>
              <a:rPr lang="en-US" dirty="0" smtClean="0">
                <a:solidFill>
                  <a:schemeClr val="tx1"/>
                </a:solidFill>
                <a:latin typeface="+mn-lt"/>
              </a:rPr>
              <a:t>Ignoring system-level factors will influence</a:t>
            </a:r>
            <a:r>
              <a:rPr lang="en-US" dirty="0" smtClean="0"/>
              <a:t>—</a:t>
            </a:r>
            <a:endParaRPr lang="en-US" dirty="0" smtClean="0">
              <a:solidFill>
                <a:schemeClr val="tx1"/>
              </a:solidFill>
              <a:latin typeface="+mn-lt"/>
            </a:endParaRPr>
          </a:p>
          <a:p>
            <a:pPr lvl="1">
              <a:buFont typeface="Arial" panose="020B0604020202020204" pitchFamily="34" charset="0"/>
              <a:buChar char="•"/>
            </a:pPr>
            <a:r>
              <a:rPr lang="en-US" dirty="0" smtClean="0">
                <a:solidFill>
                  <a:schemeClr val="tx1"/>
                </a:solidFill>
                <a:latin typeface="+mn-lt"/>
              </a:rPr>
              <a:t>Sustainability of change efforts</a:t>
            </a:r>
          </a:p>
          <a:p>
            <a:pPr lvl="1">
              <a:buFont typeface="Arial" panose="020B0604020202020204" pitchFamily="34" charset="0"/>
              <a:buChar char="•"/>
            </a:pPr>
            <a:r>
              <a:rPr lang="en-US" dirty="0" smtClean="0">
                <a:solidFill>
                  <a:schemeClr val="tx1"/>
                </a:solidFill>
                <a:latin typeface="+mn-lt"/>
              </a:rPr>
              <a:t>Impact of change efforts</a:t>
            </a:r>
          </a:p>
          <a:p>
            <a:pPr lvl="1">
              <a:buFont typeface="Arial" panose="020B0604020202020204" pitchFamily="34" charset="0"/>
              <a:buChar char="•"/>
            </a:pPr>
            <a:r>
              <a:rPr lang="en-US" dirty="0" smtClean="0">
                <a:solidFill>
                  <a:schemeClr val="tx1"/>
                </a:solidFill>
                <a:latin typeface="+mn-lt"/>
              </a:rPr>
              <a:t>Staff morale</a:t>
            </a:r>
          </a:p>
          <a:p>
            <a:pPr lvl="1">
              <a:buFont typeface="Arial" panose="020B0604020202020204" pitchFamily="34" charset="0"/>
              <a:buChar char="•"/>
            </a:pPr>
            <a:r>
              <a:rPr lang="en-US" dirty="0" smtClean="0">
                <a:solidFill>
                  <a:schemeClr val="tx1"/>
                </a:solidFill>
                <a:latin typeface="+mn-lt"/>
              </a:rPr>
              <a:t>Patient care</a:t>
            </a:r>
          </a:p>
        </p:txBody>
      </p:sp>
      <p:pic>
        <p:nvPicPr>
          <p:cNvPr id="4" name="Picture 3" descr="Clip art of team members conferring in a group."/>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53200" y="2514600"/>
            <a:ext cx="1721978" cy="3236708"/>
          </a:xfrm>
          <a:prstGeom prst="rect">
            <a:avLst/>
          </a:prstGeom>
        </p:spPr>
      </p:pic>
      <p:sp>
        <p:nvSpPr>
          <p:cNvPr id="7" name="Slide Number Placeholder 6"/>
          <p:cNvSpPr>
            <a:spLocks noGrp="1"/>
          </p:cNvSpPr>
          <p:nvPr>
            <p:ph type="sldNum" sz="quarter" idx="12"/>
          </p:nvPr>
        </p:nvSpPr>
        <p:spPr/>
        <p:txBody>
          <a:bodyPr/>
          <a:lstStyle/>
          <a:p>
            <a:fld id="{C9C0A0FB-A731-4636-ABD1-E3AF0049C66C}"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259CA9"/>
                </a:solidFill>
                <a:latin typeface="+mn-lt"/>
              </a:rPr>
              <a:t>Overview of CUSP</a:t>
            </a:r>
            <a:endParaRPr lang="en-US" dirty="0">
              <a:solidFill>
                <a:srgbClr val="259CA9"/>
              </a:solidFill>
              <a:latin typeface="+mn-lt"/>
            </a:endParaRPr>
          </a:p>
        </p:txBody>
      </p:sp>
      <p:sp>
        <p:nvSpPr>
          <p:cNvPr id="3" name="Content Placeholder 2"/>
          <p:cNvSpPr>
            <a:spLocks noGrp="1"/>
          </p:cNvSpPr>
          <p:nvPr>
            <p:ph type="body" sz="quarter" idx="10"/>
          </p:nvPr>
        </p:nvSpPr>
        <p:spPr/>
        <p:txBody>
          <a:bodyPr/>
          <a:lstStyle/>
          <a:p>
            <a:pPr marL="0" indent="0">
              <a:buNone/>
            </a:pPr>
            <a:r>
              <a:rPr lang="en-US" dirty="0" smtClean="0">
                <a:solidFill>
                  <a:schemeClr val="tx1"/>
                </a:solidFill>
                <a:latin typeface="+mn-lt"/>
              </a:rPr>
              <a:t>CUSP is a comprehensive, unit-based safety program </a:t>
            </a:r>
          </a:p>
          <a:p>
            <a:pPr>
              <a:buFont typeface="Arial" panose="020B0604020202020204" pitchFamily="34" charset="0"/>
              <a:buChar char="•"/>
            </a:pPr>
            <a:r>
              <a:rPr lang="en-US" dirty="0">
                <a:solidFill>
                  <a:schemeClr val="tx1"/>
                </a:solidFill>
                <a:latin typeface="+mn-lt"/>
              </a:rPr>
              <a:t>C</a:t>
            </a:r>
            <a:r>
              <a:rPr lang="en-US" dirty="0" smtClean="0">
                <a:solidFill>
                  <a:schemeClr val="tx1"/>
                </a:solidFill>
                <a:latin typeface="+mn-lt"/>
              </a:rPr>
              <a:t>omprehensive: takes into account all factors contributing to defects and harm</a:t>
            </a:r>
          </a:p>
          <a:p>
            <a:pPr>
              <a:buFont typeface="Arial" panose="020B0604020202020204" pitchFamily="34" charset="0"/>
              <a:buChar char="•"/>
            </a:pPr>
            <a:r>
              <a:rPr lang="en-US" dirty="0" smtClean="0">
                <a:solidFill>
                  <a:schemeClr val="tx1"/>
                </a:solidFill>
                <a:latin typeface="+mn-lt"/>
              </a:rPr>
              <a:t>Unit-based: views harm prevention as a team-based effort, including the patient and his/her family as partners in care</a:t>
            </a:r>
          </a:p>
        </p:txBody>
      </p:sp>
      <p:sp>
        <p:nvSpPr>
          <p:cNvPr id="4" name="Slide Number Placeholder 3"/>
          <p:cNvSpPr>
            <a:spLocks noGrp="1"/>
          </p:cNvSpPr>
          <p:nvPr>
            <p:ph type="sldNum" sz="quarter" idx="12"/>
          </p:nvPr>
        </p:nvSpPr>
        <p:spPr/>
        <p:txBody>
          <a:bodyPr/>
          <a:lstStyle/>
          <a:p>
            <a:fld id="{C9C0A0FB-A731-4636-ABD1-E3AF0049C66C}" type="slidenum">
              <a:rPr lang="en-US" smtClean="0"/>
              <a:pPr/>
              <a:t>7</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229600" cy="785155"/>
          </a:xfrm>
        </p:spPr>
        <p:txBody>
          <a:bodyPr/>
          <a:lstStyle/>
          <a:p>
            <a:pPr algn="ctr"/>
            <a:r>
              <a:rPr lang="en-US" dirty="0">
                <a:latin typeface="+mj-lt"/>
              </a:rPr>
              <a:t>Overview of </a:t>
            </a:r>
            <a:r>
              <a:rPr lang="en-US" dirty="0" smtClean="0">
                <a:latin typeface="+mj-lt"/>
              </a:rPr>
              <a:t>CUSP, Continued</a:t>
            </a:r>
            <a:endParaRPr lang="en-US" dirty="0">
              <a:latin typeface="+mj-lt"/>
            </a:endParaRPr>
          </a:p>
        </p:txBody>
      </p:sp>
      <p:sp>
        <p:nvSpPr>
          <p:cNvPr id="3" name="Text Placeholder 2"/>
          <p:cNvSpPr>
            <a:spLocks noGrp="1"/>
          </p:cNvSpPr>
          <p:nvPr>
            <p:ph type="body" sz="quarter" idx="10"/>
          </p:nvPr>
        </p:nvSpPr>
        <p:spPr>
          <a:xfrm>
            <a:off x="914400" y="2133600"/>
            <a:ext cx="7713662" cy="3748088"/>
          </a:xfrm>
        </p:spPr>
        <p:txBody>
          <a:bodyPr/>
          <a:lstStyle/>
          <a:p>
            <a:r>
              <a:rPr lang="en-US" dirty="0" smtClean="0">
                <a:solidFill>
                  <a:schemeClr val="tx1"/>
                </a:solidFill>
                <a:latin typeface="+mn-lt"/>
              </a:rPr>
              <a:t>Five-step program to change culture at a unit or facility level</a:t>
            </a:r>
          </a:p>
          <a:p>
            <a:r>
              <a:rPr lang="en-US" dirty="0">
                <a:solidFill>
                  <a:schemeClr val="tx1"/>
                </a:solidFill>
                <a:latin typeface="+mn-lt"/>
              </a:rPr>
              <a:t>First used in a hospital intensive care unit (ICU) setting, has been adapted for other </a:t>
            </a:r>
            <a:r>
              <a:rPr lang="en-US" dirty="0" smtClean="0">
                <a:solidFill>
                  <a:schemeClr val="tx1"/>
                </a:solidFill>
                <a:latin typeface="+mn-lt"/>
              </a:rPr>
              <a:t>settings</a:t>
            </a:r>
          </a:p>
          <a:p>
            <a:r>
              <a:rPr lang="en-US" dirty="0" smtClean="0">
                <a:solidFill>
                  <a:schemeClr val="tx1"/>
                </a:solidFill>
                <a:latin typeface="+mn-lt"/>
              </a:rPr>
              <a:t>Successfully used in the Michigan Keystone Project, On the CUSP: Stop CLABSI to improve safety culture and reduce central line acquired bloodstream infection rates in ICUs</a:t>
            </a:r>
          </a:p>
          <a:p>
            <a:r>
              <a:rPr lang="en-US" dirty="0" smtClean="0">
                <a:solidFill>
                  <a:schemeClr val="tx1"/>
                </a:solidFill>
                <a:latin typeface="+mn-lt"/>
              </a:rPr>
              <a:t>Works best when partnered with a technical component such as the clinical changes suggested in the clinical modules of this toolkit</a:t>
            </a:r>
          </a:p>
        </p:txBody>
      </p:sp>
      <p:sp>
        <p:nvSpPr>
          <p:cNvPr id="4" name="Slide Number Placeholder 3"/>
          <p:cNvSpPr>
            <a:spLocks noGrp="1"/>
          </p:cNvSpPr>
          <p:nvPr>
            <p:ph type="sldNum" sz="quarter" idx="12"/>
          </p:nvPr>
        </p:nvSpPr>
        <p:spPr/>
        <p:txBody>
          <a:bodyPr/>
          <a:lstStyle/>
          <a:p>
            <a:fld id="{C9C0A0FB-A731-4636-ABD1-E3AF0049C66C}" type="slidenum">
              <a:rPr lang="en-US" smtClean="0"/>
              <a:pPr/>
              <a:t>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137885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259CA9"/>
                </a:solidFill>
                <a:latin typeface="+mj-lt"/>
              </a:rPr>
              <a:t>Key Elements of CUSP</a:t>
            </a:r>
            <a:endParaRPr lang="en-US" dirty="0">
              <a:solidFill>
                <a:srgbClr val="259CA9"/>
              </a:solidFill>
              <a:latin typeface="+mj-lt"/>
            </a:endParaRPr>
          </a:p>
        </p:txBody>
      </p:sp>
      <p:sp>
        <p:nvSpPr>
          <p:cNvPr id="3" name="Content Placeholder 2"/>
          <p:cNvSpPr>
            <a:spLocks noGrp="1"/>
          </p:cNvSpPr>
          <p:nvPr>
            <p:ph type="body" sz="quarter" idx="10"/>
          </p:nvPr>
        </p:nvSpPr>
        <p:spPr>
          <a:xfrm>
            <a:off x="533400" y="2251075"/>
            <a:ext cx="8305800" cy="3748088"/>
          </a:xfrm>
        </p:spPr>
        <p:txBody>
          <a:bodyPr/>
          <a:lstStyle/>
          <a:p>
            <a:pPr lvl="1">
              <a:buFont typeface="Arial" panose="020B0604020202020204" pitchFamily="34" charset="0"/>
              <a:buChar char="•"/>
            </a:pPr>
            <a:r>
              <a:rPr lang="en-US" dirty="0" smtClean="0">
                <a:solidFill>
                  <a:schemeClr val="tx1"/>
                </a:solidFill>
                <a:latin typeface="+mn-lt"/>
              </a:rPr>
              <a:t>Understand </a:t>
            </a:r>
            <a:r>
              <a:rPr lang="en-US" dirty="0">
                <a:solidFill>
                  <a:schemeClr val="tx1"/>
                </a:solidFill>
                <a:latin typeface="+mn-lt"/>
              </a:rPr>
              <a:t>the </a:t>
            </a:r>
            <a:r>
              <a:rPr lang="en-US" dirty="0" smtClean="0">
                <a:solidFill>
                  <a:schemeClr val="tx1"/>
                </a:solidFill>
                <a:latin typeface="+mn-lt"/>
              </a:rPr>
              <a:t>Science </a:t>
            </a:r>
            <a:r>
              <a:rPr lang="en-US" dirty="0">
                <a:solidFill>
                  <a:schemeClr val="tx1"/>
                </a:solidFill>
                <a:latin typeface="+mn-lt"/>
              </a:rPr>
              <a:t>of </a:t>
            </a:r>
            <a:r>
              <a:rPr lang="en-US" dirty="0" smtClean="0">
                <a:solidFill>
                  <a:schemeClr val="tx1"/>
                </a:solidFill>
                <a:latin typeface="+mn-lt"/>
              </a:rPr>
              <a:t>Safety</a:t>
            </a:r>
          </a:p>
          <a:p>
            <a:pPr lvl="1">
              <a:buFont typeface="Arial" panose="020B0604020202020204" pitchFamily="34" charset="0"/>
              <a:buChar char="•"/>
            </a:pPr>
            <a:r>
              <a:rPr lang="en-US" dirty="0" smtClean="0">
                <a:solidFill>
                  <a:schemeClr val="tx1"/>
                </a:solidFill>
                <a:latin typeface="+mn-lt"/>
              </a:rPr>
              <a:t>Assemble the Team</a:t>
            </a:r>
          </a:p>
          <a:p>
            <a:pPr lvl="1">
              <a:buFont typeface="Arial" panose="020B0604020202020204" pitchFamily="34" charset="0"/>
              <a:buChar char="•"/>
            </a:pPr>
            <a:r>
              <a:rPr lang="en-US" dirty="0" smtClean="0">
                <a:solidFill>
                  <a:schemeClr val="tx1"/>
                </a:solidFill>
                <a:latin typeface="+mn-lt"/>
              </a:rPr>
              <a:t>Engage Senior Leadership</a:t>
            </a:r>
          </a:p>
          <a:p>
            <a:pPr lvl="1">
              <a:buFont typeface="Arial" panose="020B0604020202020204" pitchFamily="34" charset="0"/>
              <a:buChar char="•"/>
            </a:pPr>
            <a:r>
              <a:rPr lang="en-US" dirty="0" smtClean="0">
                <a:solidFill>
                  <a:schemeClr val="tx1"/>
                </a:solidFill>
                <a:latin typeface="+mn-lt"/>
              </a:rPr>
              <a:t>Implement Teamwork and Communication</a:t>
            </a:r>
          </a:p>
          <a:p>
            <a:pPr lvl="1">
              <a:buFont typeface="Arial" panose="020B0604020202020204" pitchFamily="34" charset="0"/>
              <a:buChar char="•"/>
            </a:pPr>
            <a:r>
              <a:rPr lang="en-US" dirty="0" smtClean="0">
                <a:solidFill>
                  <a:schemeClr val="tx1"/>
                </a:solidFill>
                <a:latin typeface="+mn-lt"/>
              </a:rPr>
              <a:t>Learn From Defects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9</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HAI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I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5926</Words>
  <Application>Microsoft Office PowerPoint</Application>
  <PresentationFormat>On-screen Show (4:3)</PresentationFormat>
  <Paragraphs>1043</Paragraphs>
  <Slides>58</Slides>
  <Notes>58</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HAI Page 1</vt:lpstr>
      <vt:lpstr>HAI Page 2+</vt:lpstr>
      <vt:lpstr>Culture of Safety in Hemodialysis Facilities</vt:lpstr>
      <vt:lpstr>Objectives</vt:lpstr>
      <vt:lpstr>Overview</vt:lpstr>
      <vt:lpstr> The Importance of Reducing Harm</vt:lpstr>
      <vt:lpstr>System-Level Factors Influence  Patient Care1</vt:lpstr>
      <vt:lpstr>Importance of System-Level Factors</vt:lpstr>
      <vt:lpstr>Overview of CUSP</vt:lpstr>
      <vt:lpstr>Overview of CUSP, Continued</vt:lpstr>
      <vt:lpstr>Key Elements of CUSP</vt:lpstr>
      <vt:lpstr>The Science of Safety</vt:lpstr>
      <vt:lpstr>Health Care Defects</vt:lpstr>
      <vt:lpstr>How Do Errors Happen?</vt:lpstr>
      <vt:lpstr>Principles of Safe Design</vt:lpstr>
      <vt:lpstr>Standardize When You Can</vt:lpstr>
      <vt:lpstr>Create Independent Checks</vt:lpstr>
      <vt:lpstr>Learn From Defects</vt:lpstr>
      <vt:lpstr>Principles of Safe Design Apply to  Technical/Clinical Work and Teamwork</vt:lpstr>
      <vt:lpstr>         Teams Make Wise Decisions as a  Result of Diverse and Independent Input</vt:lpstr>
      <vt:lpstr>  Keys to the Science of Safety</vt:lpstr>
      <vt:lpstr>Assembling the Team</vt:lpstr>
      <vt:lpstr>Overview of the Unit- or Facility-Based Team</vt:lpstr>
      <vt:lpstr>Team Members</vt:lpstr>
      <vt:lpstr>Teamwork Barriers</vt:lpstr>
      <vt:lpstr>Engaging Champions for Your Team</vt:lpstr>
      <vt:lpstr>       Engage Team Members Using the 4 Es7 </vt:lpstr>
      <vt:lpstr>Engagement Stages </vt:lpstr>
      <vt:lpstr>Project Leader’s Role</vt:lpstr>
      <vt:lpstr>Senior Leader’s Role</vt:lpstr>
      <vt:lpstr>Nurse Manager’s Role</vt:lpstr>
      <vt:lpstr> Characteristics of a Strong Team</vt:lpstr>
      <vt:lpstr>Team Performance </vt:lpstr>
      <vt:lpstr>     Keys to a Successful Team </vt:lpstr>
      <vt:lpstr>        Engaging Senior Leadership</vt:lpstr>
      <vt:lpstr>          Characteristics of a Senior Leader</vt:lpstr>
      <vt:lpstr>  Responsibilities of a Senior Leader</vt:lpstr>
      <vt:lpstr>    Responsibilities of a Senior Leader </vt:lpstr>
      <vt:lpstr>             How To Engage the Senior Leader</vt:lpstr>
      <vt:lpstr>Strengthening Teamwork and Communication7 </vt:lpstr>
      <vt:lpstr>Factors Hindering Communication</vt:lpstr>
      <vt:lpstr>Components of Effective  Communication8</vt:lpstr>
      <vt:lpstr>        Barriers to Effective Teamwork8 </vt:lpstr>
      <vt:lpstr>Task Assistance</vt:lpstr>
      <vt:lpstr>Feedback</vt:lpstr>
      <vt:lpstr>Teamwork and  Communication Summary</vt:lpstr>
      <vt:lpstr>What is a Defect?</vt:lpstr>
      <vt:lpstr>Examples of Defects in Dialysis Facilities</vt:lpstr>
      <vt:lpstr>         How Defects Impact Patient Harm9 </vt:lpstr>
      <vt:lpstr>Tools To Identify and Learn  From Defects</vt:lpstr>
      <vt:lpstr>     Undermining a Culture of Safety — Video</vt:lpstr>
      <vt:lpstr>Learn From Defects: 4 Questions</vt:lpstr>
      <vt:lpstr>Staff Safety Assessment</vt:lpstr>
      <vt:lpstr>Audit Tool Results</vt:lpstr>
      <vt:lpstr>    Sharing and Communicating:  Learnings and Solutions</vt:lpstr>
      <vt:lpstr>            Learn From Defects Summary</vt:lpstr>
      <vt:lpstr>Next Steps</vt:lpstr>
      <vt:lpstr>Additional Resources and Tools </vt:lpstr>
      <vt:lpstr>References </vt:lpstr>
      <vt:lpstr>References </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AHRQ</dc:creator>
  <cp:lastModifiedBy>Windows User</cp:lastModifiedBy>
  <cp:revision>41</cp:revision>
  <dcterms:created xsi:type="dcterms:W3CDTF">2014-07-21T15:39:36Z</dcterms:created>
  <dcterms:modified xsi:type="dcterms:W3CDTF">2014-12-02T21:31:55Z</dcterms:modified>
</cp:coreProperties>
</file>