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aron Sandberg" initials="AS" lastIdx="2" clrIdx="0"/>
  <p:cmAuthor id="1" name="Heidenrich, Christine (AHRQ/OCKT) (CTR)" initials="H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546" autoAdjust="0"/>
  </p:normalViewPr>
  <p:slideViewPr>
    <p:cSldViewPr>
      <p:cViewPr>
        <p:scale>
          <a:sx n="70" d="100"/>
          <a:sy n="70" d="100"/>
        </p:scale>
        <p:origin x="-1164" y="-642"/>
      </p:cViewPr>
      <p:guideLst>
        <p:guide orient="horz" pos="2160"/>
        <p:guide pos="2880"/>
      </p:guideLst>
    </p:cSldViewPr>
  </p:slideViewPr>
  <p:outlineViewPr>
    <p:cViewPr>
      <p:scale>
        <a:sx n="33" d="100"/>
        <a:sy n="33" d="100"/>
      </p:scale>
      <p:origin x="0" y="83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6D66D0-DB39-4D4D-A5F7-0AC3C4DEA736}" type="doc">
      <dgm:prSet loTypeId="urn:microsoft.com/office/officeart/2009/3/layout/CircleRelationship" loCatId="relationship" qsTypeId="urn:microsoft.com/office/officeart/2005/8/quickstyle/simple1" qsCatId="simple" csTypeId="urn:microsoft.com/office/officeart/2005/8/colors/accent2_5" csCatId="accent2" phldr="1"/>
      <dgm:spPr/>
      <dgm:t>
        <a:bodyPr/>
        <a:lstStyle/>
        <a:p>
          <a:endParaRPr lang="en-US"/>
        </a:p>
      </dgm:t>
    </dgm:pt>
    <dgm:pt modelId="{A4366369-5C3D-4373-8219-DF489430D4A5}">
      <dgm:prSet phldrT="[Text]" custT="1"/>
      <dgm:spPr/>
      <dgm:t>
        <a:bodyPr/>
        <a:lstStyle/>
        <a:p>
          <a:r>
            <a:rPr lang="en-US" sz="2800" dirty="0" smtClean="0"/>
            <a:t>Patient</a:t>
          </a:r>
          <a:endParaRPr lang="en-US" sz="2800" dirty="0"/>
        </a:p>
      </dgm:t>
    </dgm:pt>
    <dgm:pt modelId="{876765BD-3E28-4B89-AD01-AE0CCEE5CA53}" type="parTrans" cxnId="{1FC8DC31-768E-424D-BD8B-1BE15808E28F}">
      <dgm:prSet/>
      <dgm:spPr/>
      <dgm:t>
        <a:bodyPr/>
        <a:lstStyle/>
        <a:p>
          <a:endParaRPr lang="en-US"/>
        </a:p>
      </dgm:t>
    </dgm:pt>
    <dgm:pt modelId="{A763F823-3B61-4CA9-A49A-3ACACEDE1176}" type="sibTrans" cxnId="{1FC8DC31-768E-424D-BD8B-1BE15808E28F}">
      <dgm:prSet/>
      <dgm:spPr/>
      <dgm:t>
        <a:bodyPr/>
        <a:lstStyle/>
        <a:p>
          <a:endParaRPr lang="en-US"/>
        </a:p>
      </dgm:t>
    </dgm:pt>
    <dgm:pt modelId="{0AF300B2-00D8-4D63-B80D-02D66D527EAB}">
      <dgm:prSet phldrT="[Text]" custT="1"/>
      <dgm:spPr/>
      <dgm:t>
        <a:bodyPr/>
        <a:lstStyle/>
        <a:p>
          <a:r>
            <a:rPr lang="en-US" sz="1800" dirty="0" smtClean="0"/>
            <a:t>Facility Staff</a:t>
          </a:r>
          <a:endParaRPr lang="en-US" sz="1800" dirty="0"/>
        </a:p>
      </dgm:t>
    </dgm:pt>
    <dgm:pt modelId="{E41FDA40-ABFC-47DE-8806-71E181C53E8A}" type="parTrans" cxnId="{CAB62983-7334-40F5-AFCB-20236F2C3361}">
      <dgm:prSet/>
      <dgm:spPr/>
      <dgm:t>
        <a:bodyPr/>
        <a:lstStyle/>
        <a:p>
          <a:endParaRPr lang="en-US"/>
        </a:p>
      </dgm:t>
    </dgm:pt>
    <dgm:pt modelId="{79A6A04A-A39B-4E0C-BF93-D6E223AEC6EB}" type="sibTrans" cxnId="{CAB62983-7334-40F5-AFCB-20236F2C3361}">
      <dgm:prSet/>
      <dgm:spPr/>
      <dgm:t>
        <a:bodyPr/>
        <a:lstStyle/>
        <a:p>
          <a:endParaRPr lang="en-US"/>
        </a:p>
      </dgm:t>
    </dgm:pt>
    <dgm:pt modelId="{19FC49BD-679C-477D-BCED-9E04E718C8B4}">
      <dgm:prSet phldrT="[Text]" custT="1"/>
      <dgm:spPr/>
      <dgm:t>
        <a:bodyPr/>
        <a:lstStyle/>
        <a:p>
          <a:r>
            <a:rPr lang="en-US" sz="1600" dirty="0" smtClean="0"/>
            <a:t>Family or informal care </a:t>
          </a:r>
          <a:r>
            <a:rPr lang="en-US" sz="1600" b="0" dirty="0" smtClean="0"/>
            <a:t>givers </a:t>
          </a:r>
          <a:r>
            <a:rPr lang="en-US" sz="1600" dirty="0" smtClean="0"/>
            <a:t>at the facility</a:t>
          </a:r>
          <a:endParaRPr lang="en-US" sz="1600" dirty="0"/>
        </a:p>
      </dgm:t>
    </dgm:pt>
    <dgm:pt modelId="{2A103F1B-C78B-4DE9-AEF5-2C996029AEA0}" type="parTrans" cxnId="{E9DE82CD-A636-4BDB-830D-D04145E1C483}">
      <dgm:prSet/>
      <dgm:spPr/>
      <dgm:t>
        <a:bodyPr/>
        <a:lstStyle/>
        <a:p>
          <a:endParaRPr lang="en-US"/>
        </a:p>
      </dgm:t>
    </dgm:pt>
    <dgm:pt modelId="{F1A52715-04C1-4E66-B366-02ECF1026E8A}" type="sibTrans" cxnId="{E9DE82CD-A636-4BDB-830D-D04145E1C483}">
      <dgm:prSet/>
      <dgm:spPr/>
      <dgm:t>
        <a:bodyPr/>
        <a:lstStyle/>
        <a:p>
          <a:endParaRPr lang="en-US"/>
        </a:p>
      </dgm:t>
    </dgm:pt>
    <dgm:pt modelId="{71E75162-8240-4597-BB8F-25C4F6635BC5}">
      <dgm:prSet phldrT="[Text]" custT="1"/>
      <dgm:spPr/>
      <dgm:t>
        <a:bodyPr/>
        <a:lstStyle/>
        <a:p>
          <a:r>
            <a:rPr lang="en-US" sz="1400" dirty="0" smtClean="0"/>
            <a:t>Family or care givers that may never be at the facility</a:t>
          </a:r>
          <a:endParaRPr lang="en-US" sz="1400" dirty="0"/>
        </a:p>
      </dgm:t>
    </dgm:pt>
    <dgm:pt modelId="{BDA75088-9863-457D-BFD1-ECED72D41287}" type="parTrans" cxnId="{1C84ABD7-BBC5-4023-ADBE-6FE6691861BE}">
      <dgm:prSet/>
      <dgm:spPr/>
      <dgm:t>
        <a:bodyPr/>
        <a:lstStyle/>
        <a:p>
          <a:endParaRPr lang="en-US"/>
        </a:p>
      </dgm:t>
    </dgm:pt>
    <dgm:pt modelId="{333544EE-AB4E-4EB5-8C81-6AAD1FCB1892}" type="sibTrans" cxnId="{1C84ABD7-BBC5-4023-ADBE-6FE6691861BE}">
      <dgm:prSet/>
      <dgm:spPr/>
      <dgm:t>
        <a:bodyPr/>
        <a:lstStyle/>
        <a:p>
          <a:endParaRPr lang="en-US"/>
        </a:p>
      </dgm:t>
    </dgm:pt>
    <dgm:pt modelId="{5ECC23F7-949D-4B2C-9E04-2A8E58E8E97F}" type="pres">
      <dgm:prSet presAssocID="{876D66D0-DB39-4D4D-A5F7-0AC3C4DEA736}" presName="Name0" presStyleCnt="0">
        <dgm:presLayoutVars>
          <dgm:chMax val="1"/>
          <dgm:chPref val="1"/>
        </dgm:presLayoutVars>
      </dgm:prSet>
      <dgm:spPr/>
      <dgm:t>
        <a:bodyPr/>
        <a:lstStyle/>
        <a:p>
          <a:endParaRPr lang="en-US"/>
        </a:p>
      </dgm:t>
    </dgm:pt>
    <dgm:pt modelId="{6D4ED8C5-9D04-4424-BB64-E4EB3ED4DFE3}" type="pres">
      <dgm:prSet presAssocID="{A4366369-5C3D-4373-8219-DF489430D4A5}" presName="Parent" presStyleLbl="node0" presStyleIdx="0" presStyleCnt="1" custLinFactNeighborX="3694" custLinFactNeighborY="-3363">
        <dgm:presLayoutVars>
          <dgm:chMax val="5"/>
          <dgm:chPref val="5"/>
        </dgm:presLayoutVars>
      </dgm:prSet>
      <dgm:spPr/>
      <dgm:t>
        <a:bodyPr/>
        <a:lstStyle/>
        <a:p>
          <a:endParaRPr lang="en-US"/>
        </a:p>
      </dgm:t>
    </dgm:pt>
    <dgm:pt modelId="{08F4C563-BDBA-46D1-BAD6-ED0C1EEA70E8}" type="pres">
      <dgm:prSet presAssocID="{A4366369-5C3D-4373-8219-DF489430D4A5}" presName="Accent1" presStyleLbl="node1" presStyleIdx="0" presStyleCnt="15"/>
      <dgm:spPr/>
    </dgm:pt>
    <dgm:pt modelId="{E384722F-3374-4628-B849-C4D753666197}" type="pres">
      <dgm:prSet presAssocID="{A4366369-5C3D-4373-8219-DF489430D4A5}" presName="Accent2" presStyleLbl="node1" presStyleIdx="1" presStyleCnt="15" custLinFactNeighborX="18671" custLinFactNeighborY="-62914"/>
      <dgm:spPr/>
    </dgm:pt>
    <dgm:pt modelId="{589AE5BD-F290-44E9-8420-3A8311ABC051}" type="pres">
      <dgm:prSet presAssocID="{A4366369-5C3D-4373-8219-DF489430D4A5}" presName="Accent3" presStyleLbl="node1" presStyleIdx="2" presStyleCnt="15" custLinFactX="-666371" custLinFactY="-179593" custLinFactNeighborX="-700000" custLinFactNeighborY="-200000"/>
      <dgm:spPr/>
    </dgm:pt>
    <dgm:pt modelId="{9E6E0DD8-C597-4876-9039-7E6C3049C65F}" type="pres">
      <dgm:prSet presAssocID="{A4366369-5C3D-4373-8219-DF489430D4A5}" presName="Accent4" presStyleLbl="node1" presStyleIdx="3" presStyleCnt="15" custLinFactY="-46043" custLinFactNeighborX="52864" custLinFactNeighborY="-100000"/>
      <dgm:spPr/>
    </dgm:pt>
    <dgm:pt modelId="{793B5B70-666C-450A-AED8-A7414F73E7C6}" type="pres">
      <dgm:prSet presAssocID="{A4366369-5C3D-4373-8219-DF489430D4A5}" presName="Accent5" presStyleLbl="node1" presStyleIdx="4" presStyleCnt="15"/>
      <dgm:spPr/>
    </dgm:pt>
    <dgm:pt modelId="{78D3D136-EF9C-438D-B475-4F0276F6F045}" type="pres">
      <dgm:prSet presAssocID="{A4366369-5C3D-4373-8219-DF489430D4A5}" presName="Accent6" presStyleLbl="node1" presStyleIdx="5" presStyleCnt="15" custLinFactX="563696" custLinFactY="200000" custLinFactNeighborX="600000" custLinFactNeighborY="272074"/>
      <dgm:spPr/>
    </dgm:pt>
    <dgm:pt modelId="{DA372A53-0502-4BA9-9D75-8B29141BC746}" type="pres">
      <dgm:prSet presAssocID="{0AF300B2-00D8-4D63-B80D-02D66D527EAB}" presName="Child1" presStyleLbl="node1" presStyleIdx="6" presStyleCnt="15" custLinFactX="100000" custLinFactNeighborX="183298" custLinFactNeighborY="66393">
        <dgm:presLayoutVars>
          <dgm:chMax val="0"/>
          <dgm:chPref val="0"/>
        </dgm:presLayoutVars>
      </dgm:prSet>
      <dgm:spPr/>
      <dgm:t>
        <a:bodyPr/>
        <a:lstStyle/>
        <a:p>
          <a:endParaRPr lang="en-US"/>
        </a:p>
      </dgm:t>
    </dgm:pt>
    <dgm:pt modelId="{FC5A9614-6DA6-4097-A920-E5E7B4C0ACD5}" type="pres">
      <dgm:prSet presAssocID="{0AF300B2-00D8-4D63-B80D-02D66D527EAB}" presName="Accent7" presStyleCnt="0"/>
      <dgm:spPr/>
    </dgm:pt>
    <dgm:pt modelId="{0AB407C8-6AC4-4F20-A616-94B947B71FD6}" type="pres">
      <dgm:prSet presAssocID="{0AF300B2-00D8-4D63-B80D-02D66D527EAB}" presName="AccentHold1" presStyleLbl="node1" presStyleIdx="7" presStyleCnt="15"/>
      <dgm:spPr/>
    </dgm:pt>
    <dgm:pt modelId="{BBBB9117-0183-4F10-95E3-202FE7BD80D0}" type="pres">
      <dgm:prSet presAssocID="{0AF300B2-00D8-4D63-B80D-02D66D527EAB}" presName="Accent8" presStyleCnt="0"/>
      <dgm:spPr/>
    </dgm:pt>
    <dgm:pt modelId="{4210CADB-D469-483B-A48F-1BA29EAE728F}" type="pres">
      <dgm:prSet presAssocID="{0AF300B2-00D8-4D63-B80D-02D66D527EAB}" presName="AccentHold2" presStyleLbl="node1" presStyleIdx="8" presStyleCnt="15" custLinFactNeighborX="-26012" custLinFactNeighborY="-19284"/>
      <dgm:spPr/>
    </dgm:pt>
    <dgm:pt modelId="{794501DE-8FF7-4547-893C-2576B9487319}" type="pres">
      <dgm:prSet presAssocID="{19FC49BD-679C-477D-BCED-9E04E718C8B4}" presName="Child2" presStyleLbl="node1" presStyleIdx="9" presStyleCnt="15" custScaleX="143592" custScaleY="146472" custLinFactNeighborX="-75369" custLinFactNeighborY="12725">
        <dgm:presLayoutVars>
          <dgm:chMax val="0"/>
          <dgm:chPref val="0"/>
        </dgm:presLayoutVars>
      </dgm:prSet>
      <dgm:spPr/>
      <dgm:t>
        <a:bodyPr/>
        <a:lstStyle/>
        <a:p>
          <a:endParaRPr lang="en-US"/>
        </a:p>
      </dgm:t>
    </dgm:pt>
    <dgm:pt modelId="{336F1182-7D2E-443E-9AEF-85BC6128001E}" type="pres">
      <dgm:prSet presAssocID="{19FC49BD-679C-477D-BCED-9E04E718C8B4}" presName="Accent9" presStyleCnt="0"/>
      <dgm:spPr/>
    </dgm:pt>
    <dgm:pt modelId="{AAD59C52-FECE-4E9C-A2C8-F6587739F035}" type="pres">
      <dgm:prSet presAssocID="{19FC49BD-679C-477D-BCED-9E04E718C8B4}" presName="AccentHold1" presStyleLbl="node1" presStyleIdx="10" presStyleCnt="15" custLinFactX="300000" custLinFactNeighborX="374940" custLinFactNeighborY="-93770"/>
      <dgm:spPr/>
    </dgm:pt>
    <dgm:pt modelId="{974D2AC2-4E2A-42E6-984A-69955C1ADF0E}" type="pres">
      <dgm:prSet presAssocID="{19FC49BD-679C-477D-BCED-9E04E718C8B4}" presName="Accent10" presStyleCnt="0"/>
      <dgm:spPr/>
    </dgm:pt>
    <dgm:pt modelId="{E4B97801-489A-4AF5-A452-DD0C520394AB}" type="pres">
      <dgm:prSet presAssocID="{19FC49BD-679C-477D-BCED-9E04E718C8B4}" presName="AccentHold2" presStyleLbl="node1" presStyleIdx="11" presStyleCnt="15"/>
      <dgm:spPr/>
    </dgm:pt>
    <dgm:pt modelId="{8F9669D7-77C3-4FC2-BF91-F4571EBAB0E2}" type="pres">
      <dgm:prSet presAssocID="{19FC49BD-679C-477D-BCED-9E04E718C8B4}" presName="Accent11" presStyleCnt="0"/>
      <dgm:spPr/>
    </dgm:pt>
    <dgm:pt modelId="{7A71CCF4-A1E2-4F90-81EC-740A8DC52FA4}" type="pres">
      <dgm:prSet presAssocID="{19FC49BD-679C-477D-BCED-9E04E718C8B4}" presName="AccentHold3" presStyleLbl="node1" presStyleIdx="12" presStyleCnt="15"/>
      <dgm:spPr/>
    </dgm:pt>
    <dgm:pt modelId="{4EE34544-D1E0-427C-927C-34ECDA83D02B}" type="pres">
      <dgm:prSet presAssocID="{71E75162-8240-4597-BB8F-25C4F6635BC5}" presName="Child3" presStyleLbl="node1" presStyleIdx="13" presStyleCnt="15" custScaleX="123747" custScaleY="127546" custLinFactX="-154330" custLinFactNeighborX="-200000" custLinFactNeighborY="-21693">
        <dgm:presLayoutVars>
          <dgm:chMax val="0"/>
          <dgm:chPref val="0"/>
        </dgm:presLayoutVars>
      </dgm:prSet>
      <dgm:spPr/>
      <dgm:t>
        <a:bodyPr/>
        <a:lstStyle/>
        <a:p>
          <a:endParaRPr lang="en-US"/>
        </a:p>
      </dgm:t>
    </dgm:pt>
    <dgm:pt modelId="{24644F11-9229-48F5-A146-C0651B3A1A9C}" type="pres">
      <dgm:prSet presAssocID="{71E75162-8240-4597-BB8F-25C4F6635BC5}" presName="Accent12" presStyleCnt="0"/>
      <dgm:spPr/>
    </dgm:pt>
    <dgm:pt modelId="{57B183CB-1D9C-42DE-9C81-A42004302D42}" type="pres">
      <dgm:prSet presAssocID="{71E75162-8240-4597-BB8F-25C4F6635BC5}" presName="AccentHold1" presStyleLbl="node1" presStyleIdx="14" presStyleCnt="15" custLinFactX="-853433" custLinFactY="-200000" custLinFactNeighborX="-900000" custLinFactNeighborY="-299303"/>
      <dgm:spPr/>
    </dgm:pt>
  </dgm:ptLst>
  <dgm:cxnLst>
    <dgm:cxn modelId="{E9DE82CD-A636-4BDB-830D-D04145E1C483}" srcId="{A4366369-5C3D-4373-8219-DF489430D4A5}" destId="{19FC49BD-679C-477D-BCED-9E04E718C8B4}" srcOrd="1" destOrd="0" parTransId="{2A103F1B-C78B-4DE9-AEF5-2C996029AEA0}" sibTransId="{F1A52715-04C1-4E66-B366-02ECF1026E8A}"/>
    <dgm:cxn modelId="{92068378-1347-4BBE-B3E0-140B3317773D}" type="presOf" srcId="{876D66D0-DB39-4D4D-A5F7-0AC3C4DEA736}" destId="{5ECC23F7-949D-4B2C-9E04-2A8E58E8E97F}" srcOrd="0" destOrd="0" presId="urn:microsoft.com/office/officeart/2009/3/layout/CircleRelationship"/>
    <dgm:cxn modelId="{1C84ABD7-BBC5-4023-ADBE-6FE6691861BE}" srcId="{A4366369-5C3D-4373-8219-DF489430D4A5}" destId="{71E75162-8240-4597-BB8F-25C4F6635BC5}" srcOrd="2" destOrd="0" parTransId="{BDA75088-9863-457D-BFD1-ECED72D41287}" sibTransId="{333544EE-AB4E-4EB5-8C81-6AAD1FCB1892}"/>
    <dgm:cxn modelId="{0EF0AD6C-79F8-43AB-A0A3-B8BE368426A8}" type="presOf" srcId="{A4366369-5C3D-4373-8219-DF489430D4A5}" destId="{6D4ED8C5-9D04-4424-BB64-E4EB3ED4DFE3}" srcOrd="0" destOrd="0" presId="urn:microsoft.com/office/officeart/2009/3/layout/CircleRelationship"/>
    <dgm:cxn modelId="{CEC7D7D7-E0B6-4203-8F34-16BA6DF6B153}" type="presOf" srcId="{19FC49BD-679C-477D-BCED-9E04E718C8B4}" destId="{794501DE-8FF7-4547-893C-2576B9487319}" srcOrd="0" destOrd="0" presId="urn:microsoft.com/office/officeart/2009/3/layout/CircleRelationship"/>
    <dgm:cxn modelId="{8511505D-695B-46F0-9F53-01DE253DBE7D}" type="presOf" srcId="{71E75162-8240-4597-BB8F-25C4F6635BC5}" destId="{4EE34544-D1E0-427C-927C-34ECDA83D02B}" srcOrd="0" destOrd="0" presId="urn:microsoft.com/office/officeart/2009/3/layout/CircleRelationship"/>
    <dgm:cxn modelId="{CAB62983-7334-40F5-AFCB-20236F2C3361}" srcId="{A4366369-5C3D-4373-8219-DF489430D4A5}" destId="{0AF300B2-00D8-4D63-B80D-02D66D527EAB}" srcOrd="0" destOrd="0" parTransId="{E41FDA40-ABFC-47DE-8806-71E181C53E8A}" sibTransId="{79A6A04A-A39B-4E0C-BF93-D6E223AEC6EB}"/>
    <dgm:cxn modelId="{3E0F847E-9A7C-4583-AD92-94795A4249F1}" type="presOf" srcId="{0AF300B2-00D8-4D63-B80D-02D66D527EAB}" destId="{DA372A53-0502-4BA9-9D75-8B29141BC746}" srcOrd="0" destOrd="0" presId="urn:microsoft.com/office/officeart/2009/3/layout/CircleRelationship"/>
    <dgm:cxn modelId="{1FC8DC31-768E-424D-BD8B-1BE15808E28F}" srcId="{876D66D0-DB39-4D4D-A5F7-0AC3C4DEA736}" destId="{A4366369-5C3D-4373-8219-DF489430D4A5}" srcOrd="0" destOrd="0" parTransId="{876765BD-3E28-4B89-AD01-AE0CCEE5CA53}" sibTransId="{A763F823-3B61-4CA9-A49A-3ACACEDE1176}"/>
    <dgm:cxn modelId="{6D3FC1FB-E2E7-441A-B184-079D8FC8060E}" type="presParOf" srcId="{5ECC23F7-949D-4B2C-9E04-2A8E58E8E97F}" destId="{6D4ED8C5-9D04-4424-BB64-E4EB3ED4DFE3}" srcOrd="0" destOrd="0" presId="urn:microsoft.com/office/officeart/2009/3/layout/CircleRelationship"/>
    <dgm:cxn modelId="{2E079605-968F-4AAE-9696-762A3AC66BB3}" type="presParOf" srcId="{5ECC23F7-949D-4B2C-9E04-2A8E58E8E97F}" destId="{08F4C563-BDBA-46D1-BAD6-ED0C1EEA70E8}" srcOrd="1" destOrd="0" presId="urn:microsoft.com/office/officeart/2009/3/layout/CircleRelationship"/>
    <dgm:cxn modelId="{FE76F736-D32F-41F7-A6BA-63A1B676C8D9}" type="presParOf" srcId="{5ECC23F7-949D-4B2C-9E04-2A8E58E8E97F}" destId="{E384722F-3374-4628-B849-C4D753666197}" srcOrd="2" destOrd="0" presId="urn:microsoft.com/office/officeart/2009/3/layout/CircleRelationship"/>
    <dgm:cxn modelId="{02B72E63-0A21-4099-BC0C-E3B44D9D8ED8}" type="presParOf" srcId="{5ECC23F7-949D-4B2C-9E04-2A8E58E8E97F}" destId="{589AE5BD-F290-44E9-8420-3A8311ABC051}" srcOrd="3" destOrd="0" presId="urn:microsoft.com/office/officeart/2009/3/layout/CircleRelationship"/>
    <dgm:cxn modelId="{4EEE726E-CF7A-4633-B37E-9761FEF203F1}" type="presParOf" srcId="{5ECC23F7-949D-4B2C-9E04-2A8E58E8E97F}" destId="{9E6E0DD8-C597-4876-9039-7E6C3049C65F}" srcOrd="4" destOrd="0" presId="urn:microsoft.com/office/officeart/2009/3/layout/CircleRelationship"/>
    <dgm:cxn modelId="{3F768B17-5EC4-4265-98C8-61D43DC8DFB6}" type="presParOf" srcId="{5ECC23F7-949D-4B2C-9E04-2A8E58E8E97F}" destId="{793B5B70-666C-450A-AED8-A7414F73E7C6}" srcOrd="5" destOrd="0" presId="urn:microsoft.com/office/officeart/2009/3/layout/CircleRelationship"/>
    <dgm:cxn modelId="{E69DADE4-B631-4E6C-B5D6-0297203BA215}" type="presParOf" srcId="{5ECC23F7-949D-4B2C-9E04-2A8E58E8E97F}" destId="{78D3D136-EF9C-438D-B475-4F0276F6F045}" srcOrd="6" destOrd="0" presId="urn:microsoft.com/office/officeart/2009/3/layout/CircleRelationship"/>
    <dgm:cxn modelId="{74B51DBA-4011-4586-A269-9C4D22E711B9}" type="presParOf" srcId="{5ECC23F7-949D-4B2C-9E04-2A8E58E8E97F}" destId="{DA372A53-0502-4BA9-9D75-8B29141BC746}" srcOrd="7" destOrd="0" presId="urn:microsoft.com/office/officeart/2009/3/layout/CircleRelationship"/>
    <dgm:cxn modelId="{984513F8-16AE-4A8B-80B6-73EF075AD26D}" type="presParOf" srcId="{5ECC23F7-949D-4B2C-9E04-2A8E58E8E97F}" destId="{FC5A9614-6DA6-4097-A920-E5E7B4C0ACD5}" srcOrd="8" destOrd="0" presId="urn:microsoft.com/office/officeart/2009/3/layout/CircleRelationship"/>
    <dgm:cxn modelId="{4489E7D6-A4C8-4865-B3EB-D894B451B543}" type="presParOf" srcId="{FC5A9614-6DA6-4097-A920-E5E7B4C0ACD5}" destId="{0AB407C8-6AC4-4F20-A616-94B947B71FD6}" srcOrd="0" destOrd="0" presId="urn:microsoft.com/office/officeart/2009/3/layout/CircleRelationship"/>
    <dgm:cxn modelId="{610ACE50-1315-4FC4-BEBA-C56D8E3E5BC9}" type="presParOf" srcId="{5ECC23F7-949D-4B2C-9E04-2A8E58E8E97F}" destId="{BBBB9117-0183-4F10-95E3-202FE7BD80D0}" srcOrd="9" destOrd="0" presId="urn:microsoft.com/office/officeart/2009/3/layout/CircleRelationship"/>
    <dgm:cxn modelId="{D5A26B81-4292-4507-A396-9A68C9A86A81}" type="presParOf" srcId="{BBBB9117-0183-4F10-95E3-202FE7BD80D0}" destId="{4210CADB-D469-483B-A48F-1BA29EAE728F}" srcOrd="0" destOrd="0" presId="urn:microsoft.com/office/officeart/2009/3/layout/CircleRelationship"/>
    <dgm:cxn modelId="{51611F3A-708E-4341-A850-E029F456FC8A}" type="presParOf" srcId="{5ECC23F7-949D-4B2C-9E04-2A8E58E8E97F}" destId="{794501DE-8FF7-4547-893C-2576B9487319}" srcOrd="10" destOrd="0" presId="urn:microsoft.com/office/officeart/2009/3/layout/CircleRelationship"/>
    <dgm:cxn modelId="{DE897E48-DCB8-47FA-B8A3-60CF7E3E2D87}" type="presParOf" srcId="{5ECC23F7-949D-4B2C-9E04-2A8E58E8E97F}" destId="{336F1182-7D2E-443E-9AEF-85BC6128001E}" srcOrd="11" destOrd="0" presId="urn:microsoft.com/office/officeart/2009/3/layout/CircleRelationship"/>
    <dgm:cxn modelId="{C3CC3E3C-E845-4766-9749-A8297F8A62F0}" type="presParOf" srcId="{336F1182-7D2E-443E-9AEF-85BC6128001E}" destId="{AAD59C52-FECE-4E9C-A2C8-F6587739F035}" srcOrd="0" destOrd="0" presId="urn:microsoft.com/office/officeart/2009/3/layout/CircleRelationship"/>
    <dgm:cxn modelId="{0815B801-41E1-42A4-805B-7B4740AC59FF}" type="presParOf" srcId="{5ECC23F7-949D-4B2C-9E04-2A8E58E8E97F}" destId="{974D2AC2-4E2A-42E6-984A-69955C1ADF0E}" srcOrd="12" destOrd="0" presId="urn:microsoft.com/office/officeart/2009/3/layout/CircleRelationship"/>
    <dgm:cxn modelId="{E21F5736-ADF2-48E4-8FD3-BA451AB21B93}" type="presParOf" srcId="{974D2AC2-4E2A-42E6-984A-69955C1ADF0E}" destId="{E4B97801-489A-4AF5-A452-DD0C520394AB}" srcOrd="0" destOrd="0" presId="urn:microsoft.com/office/officeart/2009/3/layout/CircleRelationship"/>
    <dgm:cxn modelId="{8830F52E-7735-46D5-B1E3-E0E0DD92E11A}" type="presParOf" srcId="{5ECC23F7-949D-4B2C-9E04-2A8E58E8E97F}" destId="{8F9669D7-77C3-4FC2-BF91-F4571EBAB0E2}" srcOrd="13" destOrd="0" presId="urn:microsoft.com/office/officeart/2009/3/layout/CircleRelationship"/>
    <dgm:cxn modelId="{965AAD8A-46BB-4350-8319-2463742EF2FC}" type="presParOf" srcId="{8F9669D7-77C3-4FC2-BF91-F4571EBAB0E2}" destId="{7A71CCF4-A1E2-4F90-81EC-740A8DC52FA4}" srcOrd="0" destOrd="0" presId="urn:microsoft.com/office/officeart/2009/3/layout/CircleRelationship"/>
    <dgm:cxn modelId="{CC2B628E-2573-4230-833C-1E989EBA4FF2}" type="presParOf" srcId="{5ECC23F7-949D-4B2C-9E04-2A8E58E8E97F}" destId="{4EE34544-D1E0-427C-927C-34ECDA83D02B}" srcOrd="14" destOrd="0" presId="urn:microsoft.com/office/officeart/2009/3/layout/CircleRelationship"/>
    <dgm:cxn modelId="{AE9A9C6E-C81F-4344-BEDC-8A11B6201AE8}" type="presParOf" srcId="{5ECC23F7-949D-4B2C-9E04-2A8E58E8E97F}" destId="{24644F11-9229-48F5-A146-C0651B3A1A9C}" srcOrd="15" destOrd="0" presId="urn:microsoft.com/office/officeart/2009/3/layout/CircleRelationship"/>
    <dgm:cxn modelId="{6CC7018B-76FC-42A2-B30E-630BDBE53DF3}" type="presParOf" srcId="{24644F11-9229-48F5-A146-C0651B3A1A9C}" destId="{57B183CB-1D9C-42DE-9C81-A42004302D42}"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7523FF-55A0-4D17-BFE4-F57AF6E54FDB}" type="doc">
      <dgm:prSet loTypeId="urn:microsoft.com/office/officeart/2005/8/layout/lProcess2" loCatId="list" qsTypeId="urn:microsoft.com/office/officeart/2005/8/quickstyle/simple2" qsCatId="simple" csTypeId="urn:microsoft.com/office/officeart/2005/8/colors/accent4_1" csCatId="accent4" phldr="1"/>
      <dgm:spPr/>
      <dgm:t>
        <a:bodyPr/>
        <a:lstStyle/>
        <a:p>
          <a:endParaRPr lang="en-US"/>
        </a:p>
      </dgm:t>
    </dgm:pt>
    <dgm:pt modelId="{520F9A47-BF5C-473B-A47F-8E3E4A4A5FE9}">
      <dgm:prSet phldrT="[Text]" custT="1"/>
      <dgm:spPr/>
      <dgm:t>
        <a:bodyPr/>
        <a:lstStyle/>
        <a:p>
          <a:r>
            <a:rPr lang="en-US" sz="2800" dirty="0" smtClean="0"/>
            <a:t>Variability</a:t>
          </a:r>
          <a:endParaRPr lang="en-US" sz="2800" dirty="0"/>
        </a:p>
      </dgm:t>
      <dgm:extLst>
        <a:ext uri="{E40237B7-FDA0-4F09-8148-C483321AD2D9}">
          <dgm14:cNvPr xmlns:dgm14="http://schemas.microsoft.com/office/drawing/2010/diagram" id="0" name="" descr="Variability - Each patient is different. Time - Engaging patients takes time.Ownership - Whose responsibility is it to engage patients?&#10;"/>
        </a:ext>
      </dgm:extLst>
    </dgm:pt>
    <dgm:pt modelId="{9832BC02-8C20-428B-904C-C3A151774704}" type="parTrans" cxnId="{6DAE5CAB-4AA1-4406-B54F-75EC129C4310}">
      <dgm:prSet/>
      <dgm:spPr/>
      <dgm:t>
        <a:bodyPr/>
        <a:lstStyle/>
        <a:p>
          <a:endParaRPr lang="en-US"/>
        </a:p>
      </dgm:t>
    </dgm:pt>
    <dgm:pt modelId="{CACB4825-7D07-4268-A25F-C9106D09BDA0}" type="sibTrans" cxnId="{6DAE5CAB-4AA1-4406-B54F-75EC129C4310}">
      <dgm:prSet/>
      <dgm:spPr/>
      <dgm:t>
        <a:bodyPr/>
        <a:lstStyle/>
        <a:p>
          <a:endParaRPr lang="en-US"/>
        </a:p>
      </dgm:t>
    </dgm:pt>
    <dgm:pt modelId="{22C6732D-7A3D-40C6-9FDF-F8CBC2810DFF}">
      <dgm:prSet phldrT="[Text]" custT="1"/>
      <dgm:spPr/>
      <dgm:t>
        <a:bodyPr/>
        <a:lstStyle/>
        <a:p>
          <a:r>
            <a:rPr lang="en-US" sz="2400" dirty="0" smtClean="0"/>
            <a:t>Each patient is different.</a:t>
          </a:r>
          <a:endParaRPr lang="en-US" sz="2400" dirty="0"/>
        </a:p>
      </dgm:t>
      <dgm:extLst>
        <a:ext uri="{E40237B7-FDA0-4F09-8148-C483321AD2D9}">
          <dgm14:cNvPr xmlns:dgm14="http://schemas.microsoft.com/office/drawing/2010/diagram" id="0" name="" descr="Variability - Each patient is different. Time - Engaging patients takes time.Ownership - Whose responsibility is it to engage patients?&#10;"/>
        </a:ext>
      </dgm:extLst>
    </dgm:pt>
    <dgm:pt modelId="{7CC666DD-CE1C-41F0-B180-437AE1788B57}" type="parTrans" cxnId="{5D90613A-3581-4737-8A22-0971E9464BBD}">
      <dgm:prSet/>
      <dgm:spPr/>
      <dgm:t>
        <a:bodyPr/>
        <a:lstStyle/>
        <a:p>
          <a:endParaRPr lang="en-US"/>
        </a:p>
      </dgm:t>
    </dgm:pt>
    <dgm:pt modelId="{FA8188C5-479A-4A32-AFFF-F1004D57114A}" type="sibTrans" cxnId="{5D90613A-3581-4737-8A22-0971E9464BBD}">
      <dgm:prSet/>
      <dgm:spPr/>
      <dgm:t>
        <a:bodyPr/>
        <a:lstStyle/>
        <a:p>
          <a:endParaRPr lang="en-US"/>
        </a:p>
      </dgm:t>
    </dgm:pt>
    <dgm:pt modelId="{A01751F0-4272-4607-8D6F-4532EEBB985C}">
      <dgm:prSet phldrT="[Text]" custT="1"/>
      <dgm:spPr/>
      <dgm:t>
        <a:bodyPr/>
        <a:lstStyle/>
        <a:p>
          <a:r>
            <a:rPr lang="en-US" sz="2800" dirty="0" smtClean="0"/>
            <a:t>Time</a:t>
          </a:r>
          <a:endParaRPr lang="en-US" sz="2800" dirty="0"/>
        </a:p>
      </dgm:t>
      <dgm:extLst>
        <a:ext uri="{E40237B7-FDA0-4F09-8148-C483321AD2D9}">
          <dgm14:cNvPr xmlns:dgm14="http://schemas.microsoft.com/office/drawing/2010/diagram" id="0" name="" descr="Variability - Each patient is different. Time - Engaging patients takes time.Ownership - Whose responsibility is it to engage patients?&#10;"/>
        </a:ext>
      </dgm:extLst>
    </dgm:pt>
    <dgm:pt modelId="{637E8AA1-644C-4BB8-88C0-A23273E936B8}" type="parTrans" cxnId="{54FBFBDA-69E2-4412-946C-97C21409D1EB}">
      <dgm:prSet/>
      <dgm:spPr/>
      <dgm:t>
        <a:bodyPr/>
        <a:lstStyle/>
        <a:p>
          <a:endParaRPr lang="en-US"/>
        </a:p>
      </dgm:t>
    </dgm:pt>
    <dgm:pt modelId="{382505D3-547F-42E8-BE14-5253283BC16E}" type="sibTrans" cxnId="{54FBFBDA-69E2-4412-946C-97C21409D1EB}">
      <dgm:prSet/>
      <dgm:spPr/>
      <dgm:t>
        <a:bodyPr/>
        <a:lstStyle/>
        <a:p>
          <a:endParaRPr lang="en-US"/>
        </a:p>
      </dgm:t>
    </dgm:pt>
    <dgm:pt modelId="{8BCD15B2-319E-473E-B4F6-E216C13FE39D}">
      <dgm:prSet phldrT="[Text]" custT="1"/>
      <dgm:spPr/>
      <dgm:t>
        <a:bodyPr/>
        <a:lstStyle/>
        <a:p>
          <a:r>
            <a:rPr lang="en-US" sz="2800" dirty="0" smtClean="0"/>
            <a:t>Ownership</a:t>
          </a:r>
          <a:endParaRPr lang="en-US" sz="2800" dirty="0"/>
        </a:p>
      </dgm:t>
      <dgm:extLst>
        <a:ext uri="{E40237B7-FDA0-4F09-8148-C483321AD2D9}">
          <dgm14:cNvPr xmlns:dgm14="http://schemas.microsoft.com/office/drawing/2010/diagram" id="0" name="" descr="Variability - Each patient is different. Time - Engaging patients takes time.Ownership - Whose responsibility is it to engage patients?&#10;"/>
        </a:ext>
      </dgm:extLst>
    </dgm:pt>
    <dgm:pt modelId="{168F382F-630C-481B-B574-E5B9ED25834C}" type="parTrans" cxnId="{2BE2C224-C896-4E46-AC16-875BDAA0BB5B}">
      <dgm:prSet/>
      <dgm:spPr/>
      <dgm:t>
        <a:bodyPr/>
        <a:lstStyle/>
        <a:p>
          <a:endParaRPr lang="en-US"/>
        </a:p>
      </dgm:t>
    </dgm:pt>
    <dgm:pt modelId="{F36154B0-074E-41AB-A176-C5136485A487}" type="sibTrans" cxnId="{2BE2C224-C896-4E46-AC16-875BDAA0BB5B}">
      <dgm:prSet/>
      <dgm:spPr/>
      <dgm:t>
        <a:bodyPr/>
        <a:lstStyle/>
        <a:p>
          <a:endParaRPr lang="en-US"/>
        </a:p>
      </dgm:t>
    </dgm:pt>
    <dgm:pt modelId="{F912B778-77CF-498C-9314-9FFDB7BDA67E}">
      <dgm:prSet phldrT="[Text]" custT="1"/>
      <dgm:spPr/>
      <dgm:t>
        <a:bodyPr/>
        <a:lstStyle/>
        <a:p>
          <a:r>
            <a:rPr lang="en-US" sz="2400" dirty="0" smtClean="0">
              <a:solidFill>
                <a:schemeClr val="tx1"/>
              </a:solidFill>
            </a:rPr>
            <a:t>It is unclear whose responsibility it is to engage patients.</a:t>
          </a:r>
          <a:endParaRPr lang="en-US" sz="2400" dirty="0">
            <a:solidFill>
              <a:schemeClr val="tx1"/>
            </a:solidFill>
          </a:endParaRPr>
        </a:p>
      </dgm:t>
      <dgm:extLst>
        <a:ext uri="{E40237B7-FDA0-4F09-8148-C483321AD2D9}">
          <dgm14:cNvPr xmlns:dgm14="http://schemas.microsoft.com/office/drawing/2010/diagram" id="0" name="" descr="Variability - Each patient is different. Time - Engaging patients takes time.Ownership - Whose responsibility is it to engage patients?&#10;"/>
        </a:ext>
      </dgm:extLst>
    </dgm:pt>
    <dgm:pt modelId="{4674EE25-4CF7-40AF-B6BA-3F9EEC9AC431}" type="parTrans" cxnId="{D9806CD5-0772-4760-B1DF-05CBB2B12017}">
      <dgm:prSet/>
      <dgm:spPr/>
      <dgm:t>
        <a:bodyPr/>
        <a:lstStyle/>
        <a:p>
          <a:endParaRPr lang="en-US"/>
        </a:p>
      </dgm:t>
    </dgm:pt>
    <dgm:pt modelId="{9B01E93B-7D15-48E3-8A7E-33BB99BC27BF}" type="sibTrans" cxnId="{D9806CD5-0772-4760-B1DF-05CBB2B12017}">
      <dgm:prSet/>
      <dgm:spPr/>
      <dgm:t>
        <a:bodyPr/>
        <a:lstStyle/>
        <a:p>
          <a:endParaRPr lang="en-US"/>
        </a:p>
      </dgm:t>
    </dgm:pt>
    <dgm:pt modelId="{CE0EF01D-5C7E-4EDC-97ED-E09A04B36707}">
      <dgm:prSet phldrT="[Text]" custT="1"/>
      <dgm:spPr/>
      <dgm:t>
        <a:bodyPr/>
        <a:lstStyle/>
        <a:p>
          <a:r>
            <a:rPr lang="en-US" sz="2400" dirty="0" smtClean="0"/>
            <a:t>Engaging patients takes time.</a:t>
          </a:r>
          <a:endParaRPr lang="en-US" sz="2400" dirty="0"/>
        </a:p>
      </dgm:t>
      <dgm:extLst>
        <a:ext uri="{E40237B7-FDA0-4F09-8148-C483321AD2D9}">
          <dgm14:cNvPr xmlns:dgm14="http://schemas.microsoft.com/office/drawing/2010/diagram" id="0" name="" descr="Variability - Each patient is different. Time - Engaging patients takes time.Ownership - Whose responsibility is it to engage patients?&#10;"/>
        </a:ext>
      </dgm:extLst>
    </dgm:pt>
    <dgm:pt modelId="{342D9A22-89C0-4CE8-88E4-CA00B8D56416}" type="parTrans" cxnId="{34FAF2F9-184E-4309-85B0-41F5811722F2}">
      <dgm:prSet/>
      <dgm:spPr/>
      <dgm:t>
        <a:bodyPr/>
        <a:lstStyle/>
        <a:p>
          <a:endParaRPr lang="en-US"/>
        </a:p>
      </dgm:t>
    </dgm:pt>
    <dgm:pt modelId="{B09E65BE-F4C4-4E79-B7A2-2ADA3DC69C9F}" type="sibTrans" cxnId="{34FAF2F9-184E-4309-85B0-41F5811722F2}">
      <dgm:prSet/>
      <dgm:spPr/>
      <dgm:t>
        <a:bodyPr/>
        <a:lstStyle/>
        <a:p>
          <a:endParaRPr lang="en-US"/>
        </a:p>
      </dgm:t>
    </dgm:pt>
    <dgm:pt modelId="{3BFDD247-1E32-4CDE-9CA4-379FFDA5426C}" type="pres">
      <dgm:prSet presAssocID="{3D7523FF-55A0-4D17-BFE4-F57AF6E54FDB}" presName="theList" presStyleCnt="0">
        <dgm:presLayoutVars>
          <dgm:dir/>
          <dgm:animLvl val="lvl"/>
          <dgm:resizeHandles val="exact"/>
        </dgm:presLayoutVars>
      </dgm:prSet>
      <dgm:spPr/>
      <dgm:t>
        <a:bodyPr/>
        <a:lstStyle/>
        <a:p>
          <a:endParaRPr lang="en-US"/>
        </a:p>
      </dgm:t>
    </dgm:pt>
    <dgm:pt modelId="{9484EBDD-FF52-437E-A103-6A85EB3AB7CF}" type="pres">
      <dgm:prSet presAssocID="{520F9A47-BF5C-473B-A47F-8E3E4A4A5FE9}" presName="compNode" presStyleCnt="0"/>
      <dgm:spPr/>
    </dgm:pt>
    <dgm:pt modelId="{F5F04719-9C14-4CAC-AB61-703C3F229859}" type="pres">
      <dgm:prSet presAssocID="{520F9A47-BF5C-473B-A47F-8E3E4A4A5FE9}" presName="aNode" presStyleLbl="bgShp" presStyleIdx="0" presStyleCnt="3"/>
      <dgm:spPr/>
      <dgm:t>
        <a:bodyPr/>
        <a:lstStyle/>
        <a:p>
          <a:endParaRPr lang="en-US"/>
        </a:p>
      </dgm:t>
    </dgm:pt>
    <dgm:pt modelId="{614D4A3A-2061-4E4C-9DBF-79D9FCD74A97}" type="pres">
      <dgm:prSet presAssocID="{520F9A47-BF5C-473B-A47F-8E3E4A4A5FE9}" presName="textNode" presStyleLbl="bgShp" presStyleIdx="0" presStyleCnt="3"/>
      <dgm:spPr/>
      <dgm:t>
        <a:bodyPr/>
        <a:lstStyle/>
        <a:p>
          <a:endParaRPr lang="en-US"/>
        </a:p>
      </dgm:t>
    </dgm:pt>
    <dgm:pt modelId="{3062C094-9BE6-418D-90BB-483D2332C2C4}" type="pres">
      <dgm:prSet presAssocID="{520F9A47-BF5C-473B-A47F-8E3E4A4A5FE9}" presName="compChildNode" presStyleCnt="0"/>
      <dgm:spPr/>
    </dgm:pt>
    <dgm:pt modelId="{731AD75E-9BE4-4193-9B85-1346D2CE7CEE}" type="pres">
      <dgm:prSet presAssocID="{520F9A47-BF5C-473B-A47F-8E3E4A4A5FE9}" presName="theInnerList" presStyleCnt="0"/>
      <dgm:spPr/>
    </dgm:pt>
    <dgm:pt modelId="{8B97BB70-5453-4409-B6C9-261EC2A61D68}" type="pres">
      <dgm:prSet presAssocID="{22C6732D-7A3D-40C6-9FDF-F8CBC2810DFF}" presName="childNode" presStyleLbl="node1" presStyleIdx="0" presStyleCnt="3">
        <dgm:presLayoutVars>
          <dgm:bulletEnabled val="1"/>
        </dgm:presLayoutVars>
      </dgm:prSet>
      <dgm:spPr/>
      <dgm:t>
        <a:bodyPr/>
        <a:lstStyle/>
        <a:p>
          <a:endParaRPr lang="en-US"/>
        </a:p>
      </dgm:t>
    </dgm:pt>
    <dgm:pt modelId="{BC8F4DF1-5EE3-4117-BF83-BA8D66D5290E}" type="pres">
      <dgm:prSet presAssocID="{520F9A47-BF5C-473B-A47F-8E3E4A4A5FE9}" presName="aSpace" presStyleCnt="0"/>
      <dgm:spPr/>
    </dgm:pt>
    <dgm:pt modelId="{116D0315-21FC-4E11-BE96-71C8D33E300A}" type="pres">
      <dgm:prSet presAssocID="{A01751F0-4272-4607-8D6F-4532EEBB985C}" presName="compNode" presStyleCnt="0"/>
      <dgm:spPr/>
    </dgm:pt>
    <dgm:pt modelId="{BF00603A-C661-4F8B-BB4F-35B6105A1C54}" type="pres">
      <dgm:prSet presAssocID="{A01751F0-4272-4607-8D6F-4532EEBB985C}" presName="aNode" presStyleLbl="bgShp" presStyleIdx="1" presStyleCnt="3"/>
      <dgm:spPr/>
      <dgm:t>
        <a:bodyPr/>
        <a:lstStyle/>
        <a:p>
          <a:endParaRPr lang="en-US"/>
        </a:p>
      </dgm:t>
    </dgm:pt>
    <dgm:pt modelId="{02833202-829F-4B8F-928B-6E03AB417775}" type="pres">
      <dgm:prSet presAssocID="{A01751F0-4272-4607-8D6F-4532EEBB985C}" presName="textNode" presStyleLbl="bgShp" presStyleIdx="1" presStyleCnt="3"/>
      <dgm:spPr/>
      <dgm:t>
        <a:bodyPr/>
        <a:lstStyle/>
        <a:p>
          <a:endParaRPr lang="en-US"/>
        </a:p>
      </dgm:t>
    </dgm:pt>
    <dgm:pt modelId="{D953FB1E-5F76-40DD-B273-DC5B3136EAD1}" type="pres">
      <dgm:prSet presAssocID="{A01751F0-4272-4607-8D6F-4532EEBB985C}" presName="compChildNode" presStyleCnt="0"/>
      <dgm:spPr/>
    </dgm:pt>
    <dgm:pt modelId="{607EF0D1-1741-458A-85A2-36001E61D92A}" type="pres">
      <dgm:prSet presAssocID="{A01751F0-4272-4607-8D6F-4532EEBB985C}" presName="theInnerList" presStyleCnt="0"/>
      <dgm:spPr/>
    </dgm:pt>
    <dgm:pt modelId="{85344456-A3AB-4E2C-85D8-24A5181557F6}" type="pres">
      <dgm:prSet presAssocID="{CE0EF01D-5C7E-4EDC-97ED-E09A04B36707}" presName="childNode" presStyleLbl="node1" presStyleIdx="1" presStyleCnt="3">
        <dgm:presLayoutVars>
          <dgm:bulletEnabled val="1"/>
        </dgm:presLayoutVars>
      </dgm:prSet>
      <dgm:spPr/>
      <dgm:t>
        <a:bodyPr/>
        <a:lstStyle/>
        <a:p>
          <a:endParaRPr lang="en-US"/>
        </a:p>
      </dgm:t>
    </dgm:pt>
    <dgm:pt modelId="{C776417D-A7BE-4CFA-BCBD-96239D0BA663}" type="pres">
      <dgm:prSet presAssocID="{A01751F0-4272-4607-8D6F-4532EEBB985C}" presName="aSpace" presStyleCnt="0"/>
      <dgm:spPr/>
    </dgm:pt>
    <dgm:pt modelId="{EA56E252-8E13-4537-B290-09996E08917D}" type="pres">
      <dgm:prSet presAssocID="{8BCD15B2-319E-473E-B4F6-E216C13FE39D}" presName="compNode" presStyleCnt="0"/>
      <dgm:spPr/>
    </dgm:pt>
    <dgm:pt modelId="{350B8B6E-F9E7-42DD-B045-E2A5227283F6}" type="pres">
      <dgm:prSet presAssocID="{8BCD15B2-319E-473E-B4F6-E216C13FE39D}" presName="aNode" presStyleLbl="bgShp" presStyleIdx="2" presStyleCnt="3"/>
      <dgm:spPr/>
      <dgm:t>
        <a:bodyPr/>
        <a:lstStyle/>
        <a:p>
          <a:endParaRPr lang="en-US"/>
        </a:p>
      </dgm:t>
    </dgm:pt>
    <dgm:pt modelId="{9EAEF700-4B24-43D9-A0F6-E30CAAD08232}" type="pres">
      <dgm:prSet presAssocID="{8BCD15B2-319E-473E-B4F6-E216C13FE39D}" presName="textNode" presStyleLbl="bgShp" presStyleIdx="2" presStyleCnt="3"/>
      <dgm:spPr/>
      <dgm:t>
        <a:bodyPr/>
        <a:lstStyle/>
        <a:p>
          <a:endParaRPr lang="en-US"/>
        </a:p>
      </dgm:t>
    </dgm:pt>
    <dgm:pt modelId="{8A7B3B8F-D548-4E69-917C-56460AF0EDE3}" type="pres">
      <dgm:prSet presAssocID="{8BCD15B2-319E-473E-B4F6-E216C13FE39D}" presName="compChildNode" presStyleCnt="0"/>
      <dgm:spPr/>
    </dgm:pt>
    <dgm:pt modelId="{A8F6FF36-E957-4EF6-A087-A609EBBA2EB6}" type="pres">
      <dgm:prSet presAssocID="{8BCD15B2-319E-473E-B4F6-E216C13FE39D}" presName="theInnerList" presStyleCnt="0"/>
      <dgm:spPr/>
    </dgm:pt>
    <dgm:pt modelId="{5050F8A1-E5F3-425C-9025-238031C01EC8}" type="pres">
      <dgm:prSet presAssocID="{F912B778-77CF-498C-9314-9FFDB7BDA67E}" presName="childNode" presStyleLbl="node1" presStyleIdx="2" presStyleCnt="3">
        <dgm:presLayoutVars>
          <dgm:bulletEnabled val="1"/>
        </dgm:presLayoutVars>
      </dgm:prSet>
      <dgm:spPr/>
      <dgm:t>
        <a:bodyPr/>
        <a:lstStyle/>
        <a:p>
          <a:endParaRPr lang="en-US"/>
        </a:p>
      </dgm:t>
    </dgm:pt>
  </dgm:ptLst>
  <dgm:cxnLst>
    <dgm:cxn modelId="{60C36514-514F-4202-908D-F9DB89CD6E8C}" type="presOf" srcId="{3D7523FF-55A0-4D17-BFE4-F57AF6E54FDB}" destId="{3BFDD247-1E32-4CDE-9CA4-379FFDA5426C}" srcOrd="0" destOrd="0" presId="urn:microsoft.com/office/officeart/2005/8/layout/lProcess2"/>
    <dgm:cxn modelId="{34FAF2F9-184E-4309-85B0-41F5811722F2}" srcId="{A01751F0-4272-4607-8D6F-4532EEBB985C}" destId="{CE0EF01D-5C7E-4EDC-97ED-E09A04B36707}" srcOrd="0" destOrd="0" parTransId="{342D9A22-89C0-4CE8-88E4-CA00B8D56416}" sibTransId="{B09E65BE-F4C4-4E79-B7A2-2ADA3DC69C9F}"/>
    <dgm:cxn modelId="{54FBFBDA-69E2-4412-946C-97C21409D1EB}" srcId="{3D7523FF-55A0-4D17-BFE4-F57AF6E54FDB}" destId="{A01751F0-4272-4607-8D6F-4532EEBB985C}" srcOrd="1" destOrd="0" parTransId="{637E8AA1-644C-4BB8-88C0-A23273E936B8}" sibTransId="{382505D3-547F-42E8-BE14-5253283BC16E}"/>
    <dgm:cxn modelId="{2B1A87AC-821A-4714-8C51-FFAE9384516B}" type="presOf" srcId="{8BCD15B2-319E-473E-B4F6-E216C13FE39D}" destId="{350B8B6E-F9E7-42DD-B045-E2A5227283F6}" srcOrd="0" destOrd="0" presId="urn:microsoft.com/office/officeart/2005/8/layout/lProcess2"/>
    <dgm:cxn modelId="{B5805FBC-1404-4AB7-BDBF-4CE7BF9F3030}" type="presOf" srcId="{F912B778-77CF-498C-9314-9FFDB7BDA67E}" destId="{5050F8A1-E5F3-425C-9025-238031C01EC8}" srcOrd="0" destOrd="0" presId="urn:microsoft.com/office/officeart/2005/8/layout/lProcess2"/>
    <dgm:cxn modelId="{9CF39399-1F0C-4203-B9C7-01E6C6C9CB1F}" type="presOf" srcId="{A01751F0-4272-4607-8D6F-4532EEBB985C}" destId="{02833202-829F-4B8F-928B-6E03AB417775}" srcOrd="1" destOrd="0" presId="urn:microsoft.com/office/officeart/2005/8/layout/lProcess2"/>
    <dgm:cxn modelId="{DA58916A-9BF7-4D8F-BCDE-F5A125A24096}" type="presOf" srcId="{520F9A47-BF5C-473B-A47F-8E3E4A4A5FE9}" destId="{F5F04719-9C14-4CAC-AB61-703C3F229859}" srcOrd="0" destOrd="0" presId="urn:microsoft.com/office/officeart/2005/8/layout/lProcess2"/>
    <dgm:cxn modelId="{F58345AC-DAB2-484B-852C-9362F85E3ADD}" type="presOf" srcId="{22C6732D-7A3D-40C6-9FDF-F8CBC2810DFF}" destId="{8B97BB70-5453-4409-B6C9-261EC2A61D68}" srcOrd="0" destOrd="0" presId="urn:microsoft.com/office/officeart/2005/8/layout/lProcess2"/>
    <dgm:cxn modelId="{D9806CD5-0772-4760-B1DF-05CBB2B12017}" srcId="{8BCD15B2-319E-473E-B4F6-E216C13FE39D}" destId="{F912B778-77CF-498C-9314-9FFDB7BDA67E}" srcOrd="0" destOrd="0" parTransId="{4674EE25-4CF7-40AF-B6BA-3F9EEC9AC431}" sibTransId="{9B01E93B-7D15-48E3-8A7E-33BB99BC27BF}"/>
    <dgm:cxn modelId="{6DAE5CAB-4AA1-4406-B54F-75EC129C4310}" srcId="{3D7523FF-55A0-4D17-BFE4-F57AF6E54FDB}" destId="{520F9A47-BF5C-473B-A47F-8E3E4A4A5FE9}" srcOrd="0" destOrd="0" parTransId="{9832BC02-8C20-428B-904C-C3A151774704}" sibTransId="{CACB4825-7D07-4268-A25F-C9106D09BDA0}"/>
    <dgm:cxn modelId="{95748900-D401-4B92-BD37-AFE8E2FA9E91}" type="presOf" srcId="{CE0EF01D-5C7E-4EDC-97ED-E09A04B36707}" destId="{85344456-A3AB-4E2C-85D8-24A5181557F6}" srcOrd="0" destOrd="0" presId="urn:microsoft.com/office/officeart/2005/8/layout/lProcess2"/>
    <dgm:cxn modelId="{B87E5230-7406-4B04-9524-68EDF1577D7D}" type="presOf" srcId="{520F9A47-BF5C-473B-A47F-8E3E4A4A5FE9}" destId="{614D4A3A-2061-4E4C-9DBF-79D9FCD74A97}" srcOrd="1" destOrd="0" presId="urn:microsoft.com/office/officeart/2005/8/layout/lProcess2"/>
    <dgm:cxn modelId="{D7DCD3DE-F999-4523-BE3A-D31B24A75C6E}" type="presOf" srcId="{8BCD15B2-319E-473E-B4F6-E216C13FE39D}" destId="{9EAEF700-4B24-43D9-A0F6-E30CAAD08232}" srcOrd="1" destOrd="0" presId="urn:microsoft.com/office/officeart/2005/8/layout/lProcess2"/>
    <dgm:cxn modelId="{2BE2C224-C896-4E46-AC16-875BDAA0BB5B}" srcId="{3D7523FF-55A0-4D17-BFE4-F57AF6E54FDB}" destId="{8BCD15B2-319E-473E-B4F6-E216C13FE39D}" srcOrd="2" destOrd="0" parTransId="{168F382F-630C-481B-B574-E5B9ED25834C}" sibTransId="{F36154B0-074E-41AB-A176-C5136485A487}"/>
    <dgm:cxn modelId="{98B9D4F8-C905-449F-A83A-4A3ADAAD235A}" type="presOf" srcId="{A01751F0-4272-4607-8D6F-4532EEBB985C}" destId="{BF00603A-C661-4F8B-BB4F-35B6105A1C54}" srcOrd="0" destOrd="0" presId="urn:microsoft.com/office/officeart/2005/8/layout/lProcess2"/>
    <dgm:cxn modelId="{5D90613A-3581-4737-8A22-0971E9464BBD}" srcId="{520F9A47-BF5C-473B-A47F-8E3E4A4A5FE9}" destId="{22C6732D-7A3D-40C6-9FDF-F8CBC2810DFF}" srcOrd="0" destOrd="0" parTransId="{7CC666DD-CE1C-41F0-B180-437AE1788B57}" sibTransId="{FA8188C5-479A-4A32-AFFF-F1004D57114A}"/>
    <dgm:cxn modelId="{F70DED82-E082-4B4C-8666-EC677DD00472}" type="presParOf" srcId="{3BFDD247-1E32-4CDE-9CA4-379FFDA5426C}" destId="{9484EBDD-FF52-437E-A103-6A85EB3AB7CF}" srcOrd="0" destOrd="0" presId="urn:microsoft.com/office/officeart/2005/8/layout/lProcess2"/>
    <dgm:cxn modelId="{ED3C3823-8D6E-4E25-887D-080F7F973131}" type="presParOf" srcId="{9484EBDD-FF52-437E-A103-6A85EB3AB7CF}" destId="{F5F04719-9C14-4CAC-AB61-703C3F229859}" srcOrd="0" destOrd="0" presId="urn:microsoft.com/office/officeart/2005/8/layout/lProcess2"/>
    <dgm:cxn modelId="{B6033E70-3F8F-419B-8921-D8AAA79ED126}" type="presParOf" srcId="{9484EBDD-FF52-437E-A103-6A85EB3AB7CF}" destId="{614D4A3A-2061-4E4C-9DBF-79D9FCD74A97}" srcOrd="1" destOrd="0" presId="urn:microsoft.com/office/officeart/2005/8/layout/lProcess2"/>
    <dgm:cxn modelId="{5EED1BE7-FCF4-4DB3-9A81-15AFCAC0603A}" type="presParOf" srcId="{9484EBDD-FF52-437E-A103-6A85EB3AB7CF}" destId="{3062C094-9BE6-418D-90BB-483D2332C2C4}" srcOrd="2" destOrd="0" presId="urn:microsoft.com/office/officeart/2005/8/layout/lProcess2"/>
    <dgm:cxn modelId="{0CCA789F-DA8C-4BAC-89F5-A3E885C05AAF}" type="presParOf" srcId="{3062C094-9BE6-418D-90BB-483D2332C2C4}" destId="{731AD75E-9BE4-4193-9B85-1346D2CE7CEE}" srcOrd="0" destOrd="0" presId="urn:microsoft.com/office/officeart/2005/8/layout/lProcess2"/>
    <dgm:cxn modelId="{AC06D948-3138-416E-8C30-1D05C28826A8}" type="presParOf" srcId="{731AD75E-9BE4-4193-9B85-1346D2CE7CEE}" destId="{8B97BB70-5453-4409-B6C9-261EC2A61D68}" srcOrd="0" destOrd="0" presId="urn:microsoft.com/office/officeart/2005/8/layout/lProcess2"/>
    <dgm:cxn modelId="{A5945895-00AD-4B5F-860B-CA1CAF01B158}" type="presParOf" srcId="{3BFDD247-1E32-4CDE-9CA4-379FFDA5426C}" destId="{BC8F4DF1-5EE3-4117-BF83-BA8D66D5290E}" srcOrd="1" destOrd="0" presId="urn:microsoft.com/office/officeart/2005/8/layout/lProcess2"/>
    <dgm:cxn modelId="{71DADB14-3D14-4B8F-9E55-83AADA37CF59}" type="presParOf" srcId="{3BFDD247-1E32-4CDE-9CA4-379FFDA5426C}" destId="{116D0315-21FC-4E11-BE96-71C8D33E300A}" srcOrd="2" destOrd="0" presId="urn:microsoft.com/office/officeart/2005/8/layout/lProcess2"/>
    <dgm:cxn modelId="{0968364A-47EA-4773-9C8C-20F7FA5D5434}" type="presParOf" srcId="{116D0315-21FC-4E11-BE96-71C8D33E300A}" destId="{BF00603A-C661-4F8B-BB4F-35B6105A1C54}" srcOrd="0" destOrd="0" presId="urn:microsoft.com/office/officeart/2005/8/layout/lProcess2"/>
    <dgm:cxn modelId="{2D1827C4-F569-4CB9-B95F-A9616D13732B}" type="presParOf" srcId="{116D0315-21FC-4E11-BE96-71C8D33E300A}" destId="{02833202-829F-4B8F-928B-6E03AB417775}" srcOrd="1" destOrd="0" presId="urn:microsoft.com/office/officeart/2005/8/layout/lProcess2"/>
    <dgm:cxn modelId="{CAA9025E-1A43-4F32-850C-388E4557C968}" type="presParOf" srcId="{116D0315-21FC-4E11-BE96-71C8D33E300A}" destId="{D953FB1E-5F76-40DD-B273-DC5B3136EAD1}" srcOrd="2" destOrd="0" presId="urn:microsoft.com/office/officeart/2005/8/layout/lProcess2"/>
    <dgm:cxn modelId="{3BB2891A-0EA3-47A7-A96E-837512A1394C}" type="presParOf" srcId="{D953FB1E-5F76-40DD-B273-DC5B3136EAD1}" destId="{607EF0D1-1741-458A-85A2-36001E61D92A}" srcOrd="0" destOrd="0" presId="urn:microsoft.com/office/officeart/2005/8/layout/lProcess2"/>
    <dgm:cxn modelId="{EAC225A8-6536-4541-A5DC-8F191F19B53B}" type="presParOf" srcId="{607EF0D1-1741-458A-85A2-36001E61D92A}" destId="{85344456-A3AB-4E2C-85D8-24A5181557F6}" srcOrd="0" destOrd="0" presId="urn:microsoft.com/office/officeart/2005/8/layout/lProcess2"/>
    <dgm:cxn modelId="{2E6D680C-88B5-47DB-A9BD-D44AD85723BA}" type="presParOf" srcId="{3BFDD247-1E32-4CDE-9CA4-379FFDA5426C}" destId="{C776417D-A7BE-4CFA-BCBD-96239D0BA663}" srcOrd="3" destOrd="0" presId="urn:microsoft.com/office/officeart/2005/8/layout/lProcess2"/>
    <dgm:cxn modelId="{72FC907E-C0AE-4691-8C4F-B937D209EBC0}" type="presParOf" srcId="{3BFDD247-1E32-4CDE-9CA4-379FFDA5426C}" destId="{EA56E252-8E13-4537-B290-09996E08917D}" srcOrd="4" destOrd="0" presId="urn:microsoft.com/office/officeart/2005/8/layout/lProcess2"/>
    <dgm:cxn modelId="{E1C82136-4533-44F7-9ADE-2C45C4C6DADD}" type="presParOf" srcId="{EA56E252-8E13-4537-B290-09996E08917D}" destId="{350B8B6E-F9E7-42DD-B045-E2A5227283F6}" srcOrd="0" destOrd="0" presId="urn:microsoft.com/office/officeart/2005/8/layout/lProcess2"/>
    <dgm:cxn modelId="{CCB88A89-62ED-4DA0-AF9D-5DAA0A698F49}" type="presParOf" srcId="{EA56E252-8E13-4537-B290-09996E08917D}" destId="{9EAEF700-4B24-43D9-A0F6-E30CAAD08232}" srcOrd="1" destOrd="0" presId="urn:microsoft.com/office/officeart/2005/8/layout/lProcess2"/>
    <dgm:cxn modelId="{385A3F85-1C41-4EBD-BF68-D9956957DF0D}" type="presParOf" srcId="{EA56E252-8E13-4537-B290-09996E08917D}" destId="{8A7B3B8F-D548-4E69-917C-56460AF0EDE3}" srcOrd="2" destOrd="0" presId="urn:microsoft.com/office/officeart/2005/8/layout/lProcess2"/>
    <dgm:cxn modelId="{90FF345C-F8FF-44A0-B2AD-7E4B9F4B6B54}" type="presParOf" srcId="{8A7B3B8F-D548-4E69-917C-56460AF0EDE3}" destId="{A8F6FF36-E957-4EF6-A087-A609EBBA2EB6}" srcOrd="0" destOrd="0" presId="urn:microsoft.com/office/officeart/2005/8/layout/lProcess2"/>
    <dgm:cxn modelId="{00EE7545-753F-4AAF-A66A-28B09497FED8}" type="presParOf" srcId="{A8F6FF36-E957-4EF6-A087-A609EBBA2EB6}" destId="{5050F8A1-E5F3-425C-9025-238031C01EC8}"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ED8C5-9D04-4424-BB64-E4EB3ED4DFE3}">
      <dsp:nvSpPr>
        <dsp:cNvPr id="0" name=""/>
        <dsp:cNvSpPr/>
      </dsp:nvSpPr>
      <dsp:spPr>
        <a:xfrm>
          <a:off x="1752599" y="76204"/>
          <a:ext cx="2934893" cy="2935224"/>
        </a:xfrm>
        <a:prstGeom prst="ellipse">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Patient</a:t>
          </a:r>
          <a:endParaRPr lang="en-US" sz="2800" kern="1200" dirty="0"/>
        </a:p>
      </dsp:txBody>
      <dsp:txXfrm>
        <a:off x="2182404" y="506058"/>
        <a:ext cx="2075283" cy="2075516"/>
      </dsp:txXfrm>
    </dsp:sp>
    <dsp:sp modelId="{08F4C563-BDBA-46D1-BAD6-ED0C1EEA70E8}">
      <dsp:nvSpPr>
        <dsp:cNvPr id="0" name=""/>
        <dsp:cNvSpPr/>
      </dsp:nvSpPr>
      <dsp:spPr>
        <a:xfrm>
          <a:off x="3319030" y="41185"/>
          <a:ext cx="326300" cy="326440"/>
        </a:xfrm>
        <a:prstGeom prst="ellipse">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4722F-3374-4628-B849-C4D753666197}">
      <dsp:nvSpPr>
        <dsp:cNvPr id="0" name=""/>
        <dsp:cNvSpPr/>
      </dsp:nvSpPr>
      <dsp:spPr>
        <a:xfrm>
          <a:off x="2590801" y="2743200"/>
          <a:ext cx="236597" cy="236601"/>
        </a:xfrm>
        <a:prstGeom prst="ellipse">
          <a:avLst/>
        </a:prstGeom>
        <a:solidFill>
          <a:schemeClr val="accent2">
            <a:alpha val="90000"/>
            <a:hueOff val="0"/>
            <a:satOff val="0"/>
            <a:lumOff val="0"/>
            <a:alphaOff val="-285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9AE5BD-F290-44E9-8420-3A8311ABC051}">
      <dsp:nvSpPr>
        <dsp:cNvPr id="0" name=""/>
        <dsp:cNvSpPr/>
      </dsp:nvSpPr>
      <dsp:spPr>
        <a:xfrm>
          <a:off x="1535314" y="468030"/>
          <a:ext cx="236597" cy="236601"/>
        </a:xfrm>
        <a:prstGeom prst="ellipse">
          <a:avLst/>
        </a:prstGeom>
        <a:solidFill>
          <a:schemeClr val="accent2">
            <a:alpha val="90000"/>
            <a:hueOff val="0"/>
            <a:satOff val="0"/>
            <a:lumOff val="0"/>
            <a:alphaOff val="-5714"/>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6E0DD8-C597-4876-9039-7E6C3049C65F}">
      <dsp:nvSpPr>
        <dsp:cNvPr id="0" name=""/>
        <dsp:cNvSpPr/>
      </dsp:nvSpPr>
      <dsp:spPr>
        <a:xfrm>
          <a:off x="3809999" y="2667000"/>
          <a:ext cx="326300" cy="326440"/>
        </a:xfrm>
        <a:prstGeom prst="ellipse">
          <a:avLst/>
        </a:prstGeom>
        <a:solidFill>
          <a:schemeClr val="accent2">
            <a:alpha val="90000"/>
            <a:hueOff val="0"/>
            <a:satOff val="0"/>
            <a:lumOff val="0"/>
            <a:alphaOff val="-8571"/>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3B5B70-666C-450A-AED8-A7414F73E7C6}">
      <dsp:nvSpPr>
        <dsp:cNvPr id="0" name=""/>
        <dsp:cNvSpPr/>
      </dsp:nvSpPr>
      <dsp:spPr>
        <a:xfrm>
          <a:off x="2612849" y="505129"/>
          <a:ext cx="236597" cy="236601"/>
        </a:xfrm>
        <a:prstGeom prst="ellipse">
          <a:avLst/>
        </a:prstGeom>
        <a:solidFill>
          <a:schemeClr val="accent2">
            <a:alpha val="90000"/>
            <a:hueOff val="0"/>
            <a:satOff val="0"/>
            <a:lumOff val="0"/>
            <a:alphaOff val="-11429"/>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D3D136-EF9C-438D-B475-4F0276F6F045}">
      <dsp:nvSpPr>
        <dsp:cNvPr id="0" name=""/>
        <dsp:cNvSpPr/>
      </dsp:nvSpPr>
      <dsp:spPr>
        <a:xfrm>
          <a:off x="4621416" y="2975487"/>
          <a:ext cx="236597" cy="236601"/>
        </a:xfrm>
        <a:prstGeom prst="ellipse">
          <a:avLst/>
        </a:prstGeom>
        <a:solidFill>
          <a:schemeClr val="accent2">
            <a:alpha val="90000"/>
            <a:hueOff val="0"/>
            <a:satOff val="0"/>
            <a:lumOff val="0"/>
            <a:alphaOff val="-14286"/>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372A53-0502-4BA9-9D75-8B29141BC746}">
      <dsp:nvSpPr>
        <dsp:cNvPr id="0" name=""/>
        <dsp:cNvSpPr/>
      </dsp:nvSpPr>
      <dsp:spPr>
        <a:xfrm>
          <a:off x="4107066" y="1496731"/>
          <a:ext cx="1193222" cy="1192949"/>
        </a:xfrm>
        <a:prstGeom prst="ellipse">
          <a:avLst/>
        </a:prstGeom>
        <a:solidFill>
          <a:schemeClr val="accent2">
            <a:alpha val="90000"/>
            <a:hueOff val="0"/>
            <a:satOff val="0"/>
            <a:lumOff val="0"/>
            <a:alphaOff val="-1714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Facility Staff</a:t>
          </a:r>
          <a:endParaRPr lang="en-US" sz="1800" kern="1200" dirty="0"/>
        </a:p>
      </dsp:txBody>
      <dsp:txXfrm>
        <a:off x="4281809" y="1671434"/>
        <a:ext cx="843736" cy="843543"/>
      </dsp:txXfrm>
    </dsp:sp>
    <dsp:sp modelId="{0AB407C8-6AC4-4F20-A616-94B947B71FD6}">
      <dsp:nvSpPr>
        <dsp:cNvPr id="0" name=""/>
        <dsp:cNvSpPr/>
      </dsp:nvSpPr>
      <dsp:spPr>
        <a:xfrm>
          <a:off x="2989118" y="515416"/>
          <a:ext cx="326300" cy="326440"/>
        </a:xfrm>
        <a:prstGeom prst="ellipse">
          <a:avLst/>
        </a:prstGeom>
        <a:solidFill>
          <a:schemeClr val="accent2">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10CADB-D469-483B-A48F-1BA29EAE728F}">
      <dsp:nvSpPr>
        <dsp:cNvPr id="0" name=""/>
        <dsp:cNvSpPr/>
      </dsp:nvSpPr>
      <dsp:spPr>
        <a:xfrm>
          <a:off x="685802" y="2133603"/>
          <a:ext cx="589988" cy="590130"/>
        </a:xfrm>
        <a:prstGeom prst="ellipse">
          <a:avLst/>
        </a:prstGeom>
        <a:solidFill>
          <a:schemeClr val="accent2">
            <a:alpha val="90000"/>
            <a:hueOff val="0"/>
            <a:satOff val="0"/>
            <a:lumOff val="0"/>
            <a:alphaOff val="-2285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4501DE-8FF7-4547-893C-2576B9487319}">
      <dsp:nvSpPr>
        <dsp:cNvPr id="0" name=""/>
        <dsp:cNvSpPr/>
      </dsp:nvSpPr>
      <dsp:spPr>
        <a:xfrm>
          <a:off x="3721300" y="17978"/>
          <a:ext cx="1713372" cy="1747336"/>
        </a:xfrm>
        <a:prstGeom prst="ellipse">
          <a:avLst/>
        </a:prstGeom>
        <a:solidFill>
          <a:schemeClr val="accent2">
            <a:alpha val="90000"/>
            <a:hueOff val="0"/>
            <a:satOff val="0"/>
            <a:lumOff val="0"/>
            <a:alphaOff val="-25714"/>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Family or informal care </a:t>
          </a:r>
          <a:r>
            <a:rPr lang="en-US" sz="1600" b="0" kern="1200" dirty="0" smtClean="0"/>
            <a:t>givers </a:t>
          </a:r>
          <a:r>
            <a:rPr lang="en-US" sz="1600" kern="1200" dirty="0" smtClean="0"/>
            <a:t>at the facility</a:t>
          </a:r>
          <a:endParaRPr lang="en-US" sz="1600" kern="1200" dirty="0"/>
        </a:p>
      </dsp:txBody>
      <dsp:txXfrm>
        <a:off x="3972218" y="273869"/>
        <a:ext cx="1211536" cy="1235554"/>
      </dsp:txXfrm>
    </dsp:sp>
    <dsp:sp modelId="{AAD59C52-FECE-4E9C-A2C8-F6587739F035}">
      <dsp:nvSpPr>
        <dsp:cNvPr id="0" name=""/>
        <dsp:cNvSpPr/>
      </dsp:nvSpPr>
      <dsp:spPr>
        <a:xfrm>
          <a:off x="6550228" y="660911"/>
          <a:ext cx="326300" cy="326440"/>
        </a:xfrm>
        <a:prstGeom prst="ellipse">
          <a:avLst/>
        </a:prstGeom>
        <a:solidFill>
          <a:schemeClr val="accent2">
            <a:alpha val="90000"/>
            <a:hueOff val="0"/>
            <a:satOff val="0"/>
            <a:lumOff val="0"/>
            <a:alphaOff val="-28571"/>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B97801-489A-4AF5-A452-DD0C520394AB}">
      <dsp:nvSpPr>
        <dsp:cNvPr id="0" name=""/>
        <dsp:cNvSpPr/>
      </dsp:nvSpPr>
      <dsp:spPr>
        <a:xfrm>
          <a:off x="614713" y="2949663"/>
          <a:ext cx="236597" cy="236601"/>
        </a:xfrm>
        <a:prstGeom prst="ellipse">
          <a:avLst/>
        </a:prstGeom>
        <a:solidFill>
          <a:schemeClr val="accent2">
            <a:alpha val="90000"/>
            <a:hueOff val="0"/>
            <a:satOff val="0"/>
            <a:lumOff val="0"/>
            <a:alphaOff val="-31429"/>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71CCF4-A1E2-4F90-81EC-740A8DC52FA4}">
      <dsp:nvSpPr>
        <dsp:cNvPr id="0" name=""/>
        <dsp:cNvSpPr/>
      </dsp:nvSpPr>
      <dsp:spPr>
        <a:xfrm>
          <a:off x="2972261" y="2612935"/>
          <a:ext cx="236597" cy="236601"/>
        </a:xfrm>
        <a:prstGeom prst="ellipse">
          <a:avLst/>
        </a:prstGeom>
        <a:solidFill>
          <a:schemeClr val="accent2">
            <a:alpha val="90000"/>
            <a:hueOff val="0"/>
            <a:satOff val="0"/>
            <a:lumOff val="0"/>
            <a:alphaOff val="-34286"/>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E34544-D1E0-427C-927C-34ECDA83D02B}">
      <dsp:nvSpPr>
        <dsp:cNvPr id="0" name=""/>
        <dsp:cNvSpPr/>
      </dsp:nvSpPr>
      <dsp:spPr>
        <a:xfrm>
          <a:off x="1072163" y="1782478"/>
          <a:ext cx="1476577" cy="1521558"/>
        </a:xfrm>
        <a:prstGeom prst="ellipse">
          <a:avLst/>
        </a:prstGeom>
        <a:solidFill>
          <a:schemeClr val="accent2">
            <a:alpha val="90000"/>
            <a:hueOff val="0"/>
            <a:satOff val="0"/>
            <a:lumOff val="0"/>
            <a:alphaOff val="-3714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Family or care givers that may never be at the facility</a:t>
          </a:r>
          <a:endParaRPr lang="en-US" sz="1400" kern="1200" dirty="0"/>
        </a:p>
      </dsp:txBody>
      <dsp:txXfrm>
        <a:off x="1288403" y="2005305"/>
        <a:ext cx="1044097" cy="1075904"/>
      </dsp:txXfrm>
    </dsp:sp>
    <dsp:sp modelId="{57B183CB-1D9C-42DE-9C81-A42004302D42}">
      <dsp:nvSpPr>
        <dsp:cNvPr id="0" name=""/>
        <dsp:cNvSpPr/>
      </dsp:nvSpPr>
      <dsp:spPr>
        <a:xfrm>
          <a:off x="956671" y="982380"/>
          <a:ext cx="236597" cy="236601"/>
        </a:xfrm>
        <a:prstGeom prst="ellipse">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04719-9C14-4CAC-AB61-703C3F229859}">
      <dsp:nvSpPr>
        <dsp:cNvPr id="0" name=""/>
        <dsp:cNvSpPr/>
      </dsp:nvSpPr>
      <dsp:spPr>
        <a:xfrm>
          <a:off x="1069" y="0"/>
          <a:ext cx="2781225" cy="39624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Variability</a:t>
          </a:r>
          <a:endParaRPr lang="en-US" sz="2800" kern="1200" dirty="0"/>
        </a:p>
      </dsp:txBody>
      <dsp:txXfrm>
        <a:off x="1069" y="0"/>
        <a:ext cx="2781225" cy="1188720"/>
      </dsp:txXfrm>
    </dsp:sp>
    <dsp:sp modelId="{8B97BB70-5453-4409-B6C9-261EC2A61D68}">
      <dsp:nvSpPr>
        <dsp:cNvPr id="0" name=""/>
        <dsp:cNvSpPr/>
      </dsp:nvSpPr>
      <dsp:spPr>
        <a:xfrm>
          <a:off x="279192" y="1188720"/>
          <a:ext cx="2224980" cy="2575560"/>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smtClean="0"/>
            <a:t>Each patient is different.</a:t>
          </a:r>
          <a:endParaRPr lang="en-US" sz="2400" kern="1200" dirty="0"/>
        </a:p>
      </dsp:txBody>
      <dsp:txXfrm>
        <a:off x="344359" y="1253887"/>
        <a:ext cx="2094646" cy="2445226"/>
      </dsp:txXfrm>
    </dsp:sp>
    <dsp:sp modelId="{BF00603A-C661-4F8B-BB4F-35B6105A1C54}">
      <dsp:nvSpPr>
        <dsp:cNvPr id="0" name=""/>
        <dsp:cNvSpPr/>
      </dsp:nvSpPr>
      <dsp:spPr>
        <a:xfrm>
          <a:off x="2990887" y="0"/>
          <a:ext cx="2781225" cy="39624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Time</a:t>
          </a:r>
          <a:endParaRPr lang="en-US" sz="2800" kern="1200" dirty="0"/>
        </a:p>
      </dsp:txBody>
      <dsp:txXfrm>
        <a:off x="2990887" y="0"/>
        <a:ext cx="2781225" cy="1188720"/>
      </dsp:txXfrm>
    </dsp:sp>
    <dsp:sp modelId="{85344456-A3AB-4E2C-85D8-24A5181557F6}">
      <dsp:nvSpPr>
        <dsp:cNvPr id="0" name=""/>
        <dsp:cNvSpPr/>
      </dsp:nvSpPr>
      <dsp:spPr>
        <a:xfrm>
          <a:off x="3269009" y="1188720"/>
          <a:ext cx="2224980" cy="2575560"/>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smtClean="0"/>
            <a:t>Engaging patients takes time.</a:t>
          </a:r>
          <a:endParaRPr lang="en-US" sz="2400" kern="1200" dirty="0"/>
        </a:p>
      </dsp:txBody>
      <dsp:txXfrm>
        <a:off x="3334176" y="1253887"/>
        <a:ext cx="2094646" cy="2445226"/>
      </dsp:txXfrm>
    </dsp:sp>
    <dsp:sp modelId="{350B8B6E-F9E7-42DD-B045-E2A5227283F6}">
      <dsp:nvSpPr>
        <dsp:cNvPr id="0" name=""/>
        <dsp:cNvSpPr/>
      </dsp:nvSpPr>
      <dsp:spPr>
        <a:xfrm>
          <a:off x="5980704" y="0"/>
          <a:ext cx="2781225" cy="39624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Ownership</a:t>
          </a:r>
          <a:endParaRPr lang="en-US" sz="2800" kern="1200" dirty="0"/>
        </a:p>
      </dsp:txBody>
      <dsp:txXfrm>
        <a:off x="5980704" y="0"/>
        <a:ext cx="2781225" cy="1188720"/>
      </dsp:txXfrm>
    </dsp:sp>
    <dsp:sp modelId="{5050F8A1-E5F3-425C-9025-238031C01EC8}">
      <dsp:nvSpPr>
        <dsp:cNvPr id="0" name=""/>
        <dsp:cNvSpPr/>
      </dsp:nvSpPr>
      <dsp:spPr>
        <a:xfrm>
          <a:off x="6258827" y="1188720"/>
          <a:ext cx="2224980" cy="2575560"/>
        </a:xfrm>
        <a:prstGeom prst="roundRect">
          <a:avLst>
            <a:gd name="adj" fmla="val 1000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It is unclear whose responsibility it is to engage patients.</a:t>
          </a:r>
          <a:endParaRPr lang="en-US" sz="2400" kern="1200" dirty="0">
            <a:solidFill>
              <a:schemeClr val="tx1"/>
            </a:solidFill>
          </a:endParaRPr>
        </a:p>
      </dsp:txBody>
      <dsp:txXfrm>
        <a:off x="6323994" y="1253887"/>
        <a:ext cx="2094646" cy="2445226"/>
      </dsp:txXfrm>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11820B-A48B-4139-9857-77739489C3E6}" type="datetimeFigureOut">
              <a:rPr lang="en-US" smtClean="0"/>
              <a:t>12/2/2014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D9D4F-4363-4F03-862B-A27E572B630E}" type="slidenum">
              <a:rPr lang="en-US" smtClean="0"/>
              <a:t>‹#›</a:t>
            </a:fld>
            <a:endParaRPr lang="en-US"/>
          </a:p>
        </p:txBody>
      </p:sp>
    </p:spTree>
    <p:extLst>
      <p:ext uri="{BB962C8B-B14F-4D97-AF65-F5344CB8AC3E}">
        <p14:creationId xmlns:p14="http://schemas.microsoft.com/office/powerpoint/2010/main" val="2890399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953CB-D21A-4B58-A109-E7FDDC3AF2E0}" type="slidenum">
              <a:rPr lang="en-US" smtClean="0"/>
              <a:t>1</a:t>
            </a:fld>
            <a:endParaRPr lang="en-US"/>
          </a:p>
        </p:txBody>
      </p:sp>
    </p:spTree>
    <p:extLst>
      <p:ext uri="{BB962C8B-B14F-4D97-AF65-F5344CB8AC3E}">
        <p14:creationId xmlns:p14="http://schemas.microsoft.com/office/powerpoint/2010/main" val="1399375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Time can act as a barrier due to the high volume of competing priorities, making it difficult to find the time to engage patients. Time is needed to understand the level of variability, time, and ownership that patients and families desire; to develop strategies for effectively engaging each patient and their family; and to coordinate engagement planning across facility staff and patients’ physicians.</a:t>
            </a:r>
          </a:p>
          <a:p>
            <a:r>
              <a:rPr lang="en-US" dirty="0"/>
              <a:t> </a:t>
            </a:r>
          </a:p>
          <a:p>
            <a:r>
              <a:rPr lang="en-US" dirty="0"/>
              <a:t>ASK: </a:t>
            </a:r>
          </a:p>
          <a:p>
            <a:r>
              <a:rPr lang="en-US" dirty="0"/>
              <a:t>Give an example of when time constraints have been a barrier for you.</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666953CB-D21A-4B58-A109-E7FDDC3AF2E0}" type="slidenum">
              <a:rPr lang="en-US" smtClean="0"/>
              <a:t>10</a:t>
            </a:fld>
            <a:endParaRPr lang="en-US"/>
          </a:p>
        </p:txBody>
      </p:sp>
    </p:spTree>
    <p:extLst>
      <p:ext uri="{BB962C8B-B14F-4D97-AF65-F5344CB8AC3E}">
        <p14:creationId xmlns:p14="http://schemas.microsoft.com/office/powerpoint/2010/main" val="270029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Ownership becomes an obstacle to patient engagement when it is unclear who among staff is responsible for engaging patients. This may happen because staff may not understand the importance of staff coordination in patient engagement efforts; may be conflicted or confused if staff don’t coordinate engagement efforts and are asking patients to do conflicting things; or may be conflicted or confused about their role, as well as the role of the patient and family.  Each staff member is responsible to other staff members and should also clearly understand their responsibility to their patients and family members that they care for. </a:t>
            </a:r>
          </a:p>
          <a:p>
            <a:r>
              <a:rPr lang="en-US" dirty="0"/>
              <a:t> </a:t>
            </a:r>
          </a:p>
          <a:p>
            <a:r>
              <a:rPr lang="en-US" dirty="0"/>
              <a:t>ASK: </a:t>
            </a:r>
          </a:p>
          <a:p>
            <a:r>
              <a:rPr lang="en-US" dirty="0"/>
              <a:t>Give an example of when ownership has been a barrier for you.</a:t>
            </a:r>
          </a:p>
          <a:p>
            <a:r>
              <a:rPr lang="en-US" dirty="0"/>
              <a:t> </a:t>
            </a:r>
          </a:p>
          <a:p>
            <a:endParaRPr lang="en-US" dirty="0"/>
          </a:p>
        </p:txBody>
      </p:sp>
      <p:sp>
        <p:nvSpPr>
          <p:cNvPr id="4" name="Slide Number Placeholder 3"/>
          <p:cNvSpPr>
            <a:spLocks noGrp="1"/>
          </p:cNvSpPr>
          <p:nvPr>
            <p:ph type="sldNum" sz="quarter" idx="10"/>
          </p:nvPr>
        </p:nvSpPr>
        <p:spPr/>
        <p:txBody>
          <a:bodyPr/>
          <a:lstStyle/>
          <a:p>
            <a:fld id="{666953CB-D21A-4B58-A109-E7FDDC3AF2E0}" type="slidenum">
              <a:rPr lang="en-US" smtClean="0"/>
              <a:t>11</a:t>
            </a:fld>
            <a:endParaRPr lang="en-US"/>
          </a:p>
        </p:txBody>
      </p:sp>
    </p:spTree>
    <p:extLst>
      <p:ext uri="{BB962C8B-B14F-4D97-AF65-F5344CB8AC3E}">
        <p14:creationId xmlns:p14="http://schemas.microsoft.com/office/powerpoint/2010/main" val="578605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The first thing that must be done to begin to overcome these barriers and obstacles is to make overcoming them a priority.  When patient and family engagement is not a priority in your facility, staff may continue to make excuses or shy away from engaging patients and families to their fullest potential. Take the initiative to discuss which of the barriers are most important and challenging to address in your facility. Using this information, determine and implement approaches to overcome them.</a:t>
            </a:r>
          </a:p>
        </p:txBody>
      </p:sp>
      <p:sp>
        <p:nvSpPr>
          <p:cNvPr id="4" name="Slide Number Placeholder 3"/>
          <p:cNvSpPr>
            <a:spLocks noGrp="1"/>
          </p:cNvSpPr>
          <p:nvPr>
            <p:ph type="sldNum" sz="quarter" idx="10"/>
          </p:nvPr>
        </p:nvSpPr>
        <p:spPr/>
        <p:txBody>
          <a:bodyPr/>
          <a:lstStyle/>
          <a:p>
            <a:fld id="{666953CB-D21A-4B58-A109-E7FDDC3AF2E0}" type="slidenum">
              <a:rPr lang="en-US" smtClean="0"/>
              <a:t>12</a:t>
            </a:fld>
            <a:endParaRPr lang="en-US"/>
          </a:p>
        </p:txBody>
      </p:sp>
    </p:spTree>
    <p:extLst>
      <p:ext uri="{BB962C8B-B14F-4D97-AF65-F5344CB8AC3E}">
        <p14:creationId xmlns:p14="http://schemas.microsoft.com/office/powerpoint/2010/main" val="2351984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The CHARGE mnemonic device stands for Culture of Safety, Hand Hygiene, Access Site (Preparation/Cleansing), Reduce and Remove Catheters, Great Connection/Disconnection Technique, and Evaluation of Team Infection Control Practices, all things that staff and patients can take part in to reduce infections in dialysis. We’ll walk through a few ways to engage patients in these processes. Not all of these approaches are appropriate for every patient, but many are appropriate for most patients. We will start with some general strategies to involve patients in creating a culture of safety and then focus on specific ways to engage patients</a:t>
            </a:r>
            <a:r>
              <a:rPr lang="en-US" dirty="0" smtClean="0"/>
              <a:t>. This video</a:t>
            </a:r>
            <a:r>
              <a:rPr lang="en-US" baseline="0" dirty="0" smtClean="0"/>
              <a:t> gives some examples of ways other facilities have engaged patients in their infection prevention efforts.</a:t>
            </a:r>
            <a:endParaRPr lang="en-US" dirty="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Show the “Patient Engagement in Infection Prevention” video.</a:t>
            </a:r>
            <a:endParaRPr lang="en-US" dirty="0" smtClean="0"/>
          </a:p>
          <a:p>
            <a:r>
              <a:rPr lang="en-US" dirty="0"/>
              <a:t> </a:t>
            </a:r>
          </a:p>
          <a:p>
            <a:r>
              <a:rPr lang="en-US" dirty="0" smtClean="0"/>
              <a:t>SAY:</a:t>
            </a:r>
          </a:p>
          <a:p>
            <a:r>
              <a:rPr lang="en-US" dirty="0" smtClean="0"/>
              <a:t>One </a:t>
            </a:r>
            <a:r>
              <a:rPr lang="en-US" dirty="0"/>
              <a:t>method of engagement is drafting care contracts between care providers and patients to formalize a path of care agreement. A care contract solidifies patient roles in care, encourages the patient’s adherence to recommendations given by facility staff members, and creates clear expectations for at-home care with guidelines written in plain language. It can also be used to stress respecting patients’ and providers’ rights, focusing on the relationship between the patient and the provider, and including the patient and the family on the care team.</a:t>
            </a:r>
          </a:p>
          <a:p>
            <a:endParaRPr lang="en-US" dirty="0"/>
          </a:p>
          <a:p>
            <a:endParaRPr lang="en-US" dirty="0" smtClean="0"/>
          </a:p>
        </p:txBody>
      </p:sp>
      <p:sp>
        <p:nvSpPr>
          <p:cNvPr id="4" name="Slide Number Placeholder 3"/>
          <p:cNvSpPr>
            <a:spLocks noGrp="1"/>
          </p:cNvSpPr>
          <p:nvPr>
            <p:ph type="sldNum" sz="quarter" idx="10"/>
          </p:nvPr>
        </p:nvSpPr>
        <p:spPr/>
        <p:txBody>
          <a:bodyPr/>
          <a:lstStyle/>
          <a:p>
            <a:fld id="{666953CB-D21A-4B58-A109-E7FDDC3AF2E0}" type="slidenum">
              <a:rPr lang="en-US" smtClean="0"/>
              <a:t>13</a:t>
            </a:fld>
            <a:endParaRPr lang="en-US"/>
          </a:p>
        </p:txBody>
      </p:sp>
    </p:spTree>
    <p:extLst>
      <p:ext uri="{BB962C8B-B14F-4D97-AF65-F5344CB8AC3E}">
        <p14:creationId xmlns:p14="http://schemas.microsoft.com/office/powerpoint/2010/main" val="755501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This is an example of a care contract. Care contracts can be modified as necessary to fit the needs of your facility and each specific patient and their families. Care contracts add accountability and clarity on both the patient and provider sides.</a:t>
            </a:r>
          </a:p>
          <a:p>
            <a:r>
              <a:rPr lang="en-US" dirty="0"/>
              <a:t> </a:t>
            </a:r>
          </a:p>
          <a:p>
            <a:r>
              <a:rPr lang="en-US" dirty="0"/>
              <a:t>DO: </a:t>
            </a:r>
          </a:p>
          <a:p>
            <a:r>
              <a:rPr lang="en-US" dirty="0"/>
              <a:t> </a:t>
            </a:r>
          </a:p>
          <a:p>
            <a:r>
              <a:rPr lang="en-US" dirty="0"/>
              <a:t>Read some of the components of the example care contract aloud. </a:t>
            </a:r>
          </a:p>
          <a:p>
            <a:r>
              <a:rPr lang="en-US" dirty="0"/>
              <a:t> </a:t>
            </a:r>
          </a:p>
          <a:p>
            <a:r>
              <a:rPr lang="en-US" dirty="0"/>
              <a:t>ASK: </a:t>
            </a:r>
          </a:p>
          <a:p>
            <a:r>
              <a:rPr lang="en-US" dirty="0"/>
              <a:t> </a:t>
            </a:r>
          </a:p>
          <a:p>
            <a:r>
              <a:rPr lang="en-US" dirty="0"/>
              <a:t>Do you use a care contract in your facility?</a:t>
            </a:r>
          </a:p>
          <a:p>
            <a:r>
              <a:rPr lang="en-US" dirty="0"/>
              <a:t> </a:t>
            </a:r>
          </a:p>
          <a:p>
            <a:r>
              <a:rPr lang="en-US" dirty="0"/>
              <a:t>If not, what statements would you include in your care contract? Create a sample care contract like the one above to reflect the way you wish to partner with your patients and families in their care.</a:t>
            </a:r>
          </a:p>
          <a:p>
            <a:r>
              <a:rPr lang="en-US" dirty="0"/>
              <a:t> </a:t>
            </a:r>
          </a:p>
        </p:txBody>
      </p:sp>
      <p:sp>
        <p:nvSpPr>
          <p:cNvPr id="4" name="Slide Number Placeholder 3"/>
          <p:cNvSpPr>
            <a:spLocks noGrp="1"/>
          </p:cNvSpPr>
          <p:nvPr>
            <p:ph type="sldNum" sz="quarter" idx="10"/>
          </p:nvPr>
        </p:nvSpPr>
        <p:spPr/>
        <p:txBody>
          <a:bodyPr/>
          <a:lstStyle/>
          <a:p>
            <a:fld id="{666953CB-D21A-4B58-A109-E7FDDC3AF2E0}" type="slidenum">
              <a:rPr lang="en-US" smtClean="0"/>
              <a:t>14</a:t>
            </a:fld>
            <a:endParaRPr lang="en-US"/>
          </a:p>
        </p:txBody>
      </p:sp>
    </p:spTree>
    <p:extLst>
      <p:ext uri="{BB962C8B-B14F-4D97-AF65-F5344CB8AC3E}">
        <p14:creationId xmlns:p14="http://schemas.microsoft.com/office/powerpoint/2010/main" val="2342838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Health literacy plays a major role in patient engagement. Health literacy is the degree to which individuals have the capacity to obtain, process, and understand basic health information and services needed to make appropriate health decisions, and is dependent on factors such as: culture, communication skills of patient and health-care provider, knowledge of health topics, and demands. According to the National Assessment of Adult Literacy, nearly 9 out of 10 adults may lack the skills needed to manage their health and prevent disease due to health literacy limitations.</a:t>
            </a:r>
          </a:p>
          <a:p>
            <a:r>
              <a:rPr lang="en-US" dirty="0"/>
              <a:t> </a:t>
            </a:r>
          </a:p>
          <a:p>
            <a:r>
              <a:rPr lang="en-US" dirty="0"/>
              <a:t>Use language accessible to your patients in discussions with them regarding their care. When we use words patients are not familiar with and do not define them or ensure understanding, it is like having a discussion in another language.  Unless patients fully understanding care concepts, it is unrealistic to expect their engagement. Low health literacy has been linked to poor health outcomes, including higher rates of hospitalization, less frequent use of preventive services, and higher health-care costs. </a:t>
            </a:r>
          </a:p>
        </p:txBody>
      </p:sp>
      <p:sp>
        <p:nvSpPr>
          <p:cNvPr id="4" name="Slide Number Placeholder 3"/>
          <p:cNvSpPr>
            <a:spLocks noGrp="1"/>
          </p:cNvSpPr>
          <p:nvPr>
            <p:ph type="sldNum" sz="quarter" idx="10"/>
          </p:nvPr>
        </p:nvSpPr>
        <p:spPr/>
        <p:txBody>
          <a:bodyPr/>
          <a:lstStyle/>
          <a:p>
            <a:fld id="{666953CB-D21A-4B58-A109-E7FDDC3AF2E0}" type="slidenum">
              <a:rPr lang="en-US" smtClean="0"/>
              <a:t>15</a:t>
            </a:fld>
            <a:endParaRPr lang="en-US"/>
          </a:p>
        </p:txBody>
      </p:sp>
    </p:spTree>
    <p:extLst>
      <p:ext uri="{BB962C8B-B14F-4D97-AF65-F5344CB8AC3E}">
        <p14:creationId xmlns:p14="http://schemas.microsoft.com/office/powerpoint/2010/main" val="2973497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There are ways to effectively communicate with low health literacy patients to assist them in understanding and participating in their care.</a:t>
            </a:r>
          </a:p>
          <a:p>
            <a:r>
              <a:rPr lang="en-US" dirty="0"/>
              <a:t> </a:t>
            </a:r>
          </a:p>
          <a:p>
            <a:r>
              <a:rPr lang="en-US" dirty="0"/>
              <a:t>Plain language is communication that users can understand the first time they read or hear it. With reasonable time and effort, a plain-language document is one in which people can find what they need, understand what they find, and act appropriately on that understanding.</a:t>
            </a:r>
          </a:p>
          <a:p>
            <a:r>
              <a:rPr lang="en-US" baseline="30000" dirty="0"/>
              <a:t> </a:t>
            </a:r>
            <a:endParaRPr lang="en-US" dirty="0"/>
          </a:p>
          <a:p>
            <a:r>
              <a:rPr lang="en-US" dirty="0"/>
              <a:t>Key elements of plain language include: organizing information so that the most important points come first, breaking complex information into understandable chunks, using simple language and defining technical terms, and using the active voice. Limiting content to small, necessary amounts is vital so that time can be spent ensuring that the patient understands everything. It may be easy to get frustrated when you feel like you’ve explained the same thing over and over again, but a friendly demeanor can be key to communication with people with low health literacy. If communication is friendly, patients are more likely to ask questions or let you know when they need more information. When you’re unsure whether the patient understands, use the teach back method. Ask the patient to explain what he or she just heard you say. These techniques are simple, but they require training yourself in a new approach. Practice using plain language and the teach back method with coworkers in team meetings by role-playing the patient and provider role to become more comfortable.</a:t>
            </a:r>
          </a:p>
          <a:p>
            <a:r>
              <a:rPr lang="en-US" dirty="0"/>
              <a:t> </a:t>
            </a:r>
            <a:endParaRPr lang="en-US" dirty="0" smtClean="0"/>
          </a:p>
          <a:p>
            <a:endParaRPr lang="en-US" dirty="0"/>
          </a:p>
        </p:txBody>
      </p:sp>
      <p:sp>
        <p:nvSpPr>
          <p:cNvPr id="4" name="Slide Number Placeholder 3"/>
          <p:cNvSpPr>
            <a:spLocks noGrp="1"/>
          </p:cNvSpPr>
          <p:nvPr>
            <p:ph type="sldNum" sz="quarter" idx="10"/>
          </p:nvPr>
        </p:nvSpPr>
        <p:spPr/>
        <p:txBody>
          <a:bodyPr/>
          <a:lstStyle/>
          <a:p>
            <a:fld id="{666953CB-D21A-4B58-A109-E7FDDC3AF2E0}" type="slidenum">
              <a:rPr lang="en-US" smtClean="0"/>
              <a:t>16</a:t>
            </a:fld>
            <a:endParaRPr lang="en-US"/>
          </a:p>
        </p:txBody>
      </p:sp>
    </p:spTree>
    <p:extLst>
      <p:ext uri="{BB962C8B-B14F-4D97-AF65-F5344CB8AC3E}">
        <p14:creationId xmlns:p14="http://schemas.microsoft.com/office/powerpoint/2010/main" val="755501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Educate patients about the World Health Organization (WHO) five steps of hand hygiene. Ask patients to be your second set of eyes by acknowledging when you do a great job and letting you know their concern when they notice you miss a step. Doing this includes patients in their care and can help health care workers remember to always practice good hand hygiene.</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666953CB-D21A-4B58-A109-E7FDDC3AF2E0}" type="slidenum">
              <a:rPr lang="en-US" smtClean="0"/>
              <a:t>17</a:t>
            </a:fld>
            <a:endParaRPr lang="en-US"/>
          </a:p>
        </p:txBody>
      </p:sp>
    </p:spTree>
    <p:extLst>
      <p:ext uri="{BB962C8B-B14F-4D97-AF65-F5344CB8AC3E}">
        <p14:creationId xmlns:p14="http://schemas.microsoft.com/office/powerpoint/2010/main" val="2454621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r>
              <a:rPr lang="en-US" dirty="0"/>
              <a:t> </a:t>
            </a:r>
          </a:p>
          <a:p>
            <a:r>
              <a:rPr lang="en-US" dirty="0"/>
              <a:t>Patients with fistulas can prepare their own access sites prior to initiation. Teach patients how to cleanse their fistulas and how proper cleansing helps to reduce vascular access infections (VAIs). Encourage patients to clean the site themselves prior to cannulation. Use the teach-back method to confirm patients understand all of the steps involved.</a:t>
            </a:r>
          </a:p>
          <a:p>
            <a:endParaRPr lang="en-US" dirty="0"/>
          </a:p>
        </p:txBody>
      </p:sp>
      <p:sp>
        <p:nvSpPr>
          <p:cNvPr id="4" name="Slide Number Placeholder 3"/>
          <p:cNvSpPr>
            <a:spLocks noGrp="1"/>
          </p:cNvSpPr>
          <p:nvPr>
            <p:ph type="sldNum" sz="quarter" idx="10"/>
          </p:nvPr>
        </p:nvSpPr>
        <p:spPr/>
        <p:txBody>
          <a:bodyPr/>
          <a:lstStyle/>
          <a:p>
            <a:fld id="{666953CB-D21A-4B58-A109-E7FDDC3AF2E0}" type="slidenum">
              <a:rPr lang="en-US" smtClean="0"/>
              <a:t>18</a:t>
            </a:fld>
            <a:endParaRPr lang="en-US"/>
          </a:p>
        </p:txBody>
      </p:sp>
    </p:spTree>
    <p:extLst>
      <p:ext uri="{BB962C8B-B14F-4D97-AF65-F5344CB8AC3E}">
        <p14:creationId xmlns:p14="http://schemas.microsoft.com/office/powerpoint/2010/main" val="753358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In alignment with Fistula First, a resource for vascular access management, educate patients about the benefits of fistulas, the hemodialysis gold standard. Fistula First also advises involving patients in the decision-making process. Facilities can also educate patients to improve quality of care and outcomes such as prepping puncture sites and applying pressure at needle sites, among other things.</a:t>
            </a:r>
          </a:p>
          <a:p>
            <a:r>
              <a:rPr lang="en-US" dirty="0"/>
              <a:t> </a:t>
            </a:r>
          </a:p>
          <a:p>
            <a:endParaRPr lang="en-US" dirty="0"/>
          </a:p>
        </p:txBody>
      </p:sp>
      <p:sp>
        <p:nvSpPr>
          <p:cNvPr id="4" name="Slide Number Placeholder 3"/>
          <p:cNvSpPr>
            <a:spLocks noGrp="1"/>
          </p:cNvSpPr>
          <p:nvPr>
            <p:ph type="sldNum" sz="quarter" idx="10"/>
          </p:nvPr>
        </p:nvSpPr>
        <p:spPr/>
        <p:txBody>
          <a:bodyPr/>
          <a:lstStyle/>
          <a:p>
            <a:fld id="{666953CB-D21A-4B58-A109-E7FDDC3AF2E0}" type="slidenum">
              <a:rPr lang="en-US" smtClean="0"/>
              <a:t>19</a:t>
            </a:fld>
            <a:endParaRPr lang="en-US"/>
          </a:p>
        </p:txBody>
      </p:sp>
    </p:spTree>
    <p:extLst>
      <p:ext uri="{BB962C8B-B14F-4D97-AF65-F5344CB8AC3E}">
        <p14:creationId xmlns:p14="http://schemas.microsoft.com/office/powerpoint/2010/main" val="1147553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r>
              <a:rPr lang="en-US" dirty="0"/>
              <a:t> </a:t>
            </a:r>
          </a:p>
          <a:p>
            <a:r>
              <a:rPr lang="en-US" dirty="0"/>
              <a:t>From reviewing this module, you will:</a:t>
            </a:r>
          </a:p>
          <a:p>
            <a:pPr marL="168244" indent="-168244">
              <a:buFont typeface="Arial" panose="020B0604020202020204" pitchFamily="34" charset="0"/>
              <a:buChar char="•"/>
            </a:pPr>
            <a:r>
              <a:rPr lang="en-US" dirty="0"/>
              <a:t>understand what patient and family engagement is in the context of </a:t>
            </a:r>
            <a:r>
              <a:rPr lang="en-US" dirty="0" smtClean="0"/>
              <a:t>end-stage</a:t>
            </a:r>
            <a:r>
              <a:rPr lang="en-US" baseline="0" dirty="0" smtClean="0"/>
              <a:t> rena</a:t>
            </a:r>
            <a:r>
              <a:rPr lang="en-US" dirty="0" smtClean="0"/>
              <a:t>l </a:t>
            </a:r>
            <a:r>
              <a:rPr lang="en-US" dirty="0"/>
              <a:t>disease;</a:t>
            </a:r>
          </a:p>
          <a:p>
            <a:pPr marL="168244" indent="-168244">
              <a:buFont typeface="Arial" panose="020B0604020202020204" pitchFamily="34" charset="0"/>
              <a:buChar char="•"/>
            </a:pPr>
            <a:r>
              <a:rPr lang="en-US" dirty="0"/>
              <a:t>learn how to recognize and overcome obstacles to engaging patients and their families;</a:t>
            </a:r>
          </a:p>
          <a:p>
            <a:pPr marL="168244" indent="-168244">
              <a:buFont typeface="Arial" panose="020B0604020202020204" pitchFamily="34" charset="0"/>
              <a:buChar char="•"/>
            </a:pPr>
            <a:r>
              <a:rPr lang="en-US" dirty="0"/>
              <a:t>equip your facility to engage patients in each of the six CHARGE! components; and</a:t>
            </a:r>
          </a:p>
          <a:p>
            <a:pPr marL="168244" indent="-168244">
              <a:buFont typeface="Arial" panose="020B0604020202020204" pitchFamily="34" charset="0"/>
              <a:buChar char="•"/>
            </a:pPr>
            <a:r>
              <a:rPr lang="en-US" dirty="0"/>
              <a:t>determine the next steps you’ll take to better engage patients and their families in your infection reduction efforts.</a:t>
            </a:r>
          </a:p>
          <a:p>
            <a:endParaRPr lang="en-US" dirty="0"/>
          </a:p>
        </p:txBody>
      </p:sp>
      <p:sp>
        <p:nvSpPr>
          <p:cNvPr id="4" name="Slide Number Placeholder 3"/>
          <p:cNvSpPr>
            <a:spLocks noGrp="1"/>
          </p:cNvSpPr>
          <p:nvPr>
            <p:ph type="sldNum" sz="quarter" idx="10"/>
          </p:nvPr>
        </p:nvSpPr>
        <p:spPr/>
        <p:txBody>
          <a:bodyPr/>
          <a:lstStyle/>
          <a:p>
            <a:fld id="{666953CB-D21A-4B58-A109-E7FDDC3AF2E0}" type="slidenum">
              <a:rPr lang="en-US" smtClean="0"/>
              <a:t>2</a:t>
            </a:fld>
            <a:endParaRPr lang="en-US"/>
          </a:p>
        </p:txBody>
      </p:sp>
    </p:spTree>
    <p:extLst>
      <p:ext uri="{BB962C8B-B14F-4D97-AF65-F5344CB8AC3E}">
        <p14:creationId xmlns:p14="http://schemas.microsoft.com/office/powerpoint/2010/main" val="716496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One way to engage patients in their care for this step is to involve patients in infection prevention techniques such as asking catheter patients to wear masks. Another way is to empower patients to assist in handling distractions. In this example, the patient works to handle distractions from family or caregivers by explaining to them the importance of a proper disconnection, which also frees the tech to focus.</a:t>
            </a:r>
          </a:p>
          <a:p>
            <a:r>
              <a:rPr lang="en-US" dirty="0"/>
              <a:t> </a:t>
            </a:r>
          </a:p>
          <a:p>
            <a:r>
              <a:rPr lang="en-US" dirty="0"/>
              <a:t>DO:</a:t>
            </a:r>
          </a:p>
          <a:p>
            <a:r>
              <a:rPr lang="en-US" dirty="0"/>
              <a:t>Play NOTICE Encouraging a Culture of Safety video. Ask staff to highlight times in the video where the patient encourages positive behaviors in staff.</a:t>
            </a:r>
          </a:p>
          <a:p>
            <a:r>
              <a:rPr lang="en-US" dirty="0"/>
              <a:t> </a:t>
            </a:r>
          </a:p>
          <a:p>
            <a:r>
              <a:rPr lang="en-US" dirty="0"/>
              <a:t>ASK:</a:t>
            </a:r>
          </a:p>
          <a:p>
            <a:r>
              <a:rPr lang="en-US" dirty="0"/>
              <a:t>What are some ways you will try to encourage engagement in your facility?</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666953CB-D21A-4B58-A109-E7FDDC3AF2E0}" type="slidenum">
              <a:rPr lang="en-US" smtClean="0"/>
              <a:t>20</a:t>
            </a:fld>
            <a:endParaRPr lang="en-US"/>
          </a:p>
        </p:txBody>
      </p:sp>
    </p:spTree>
    <p:extLst>
      <p:ext uri="{BB962C8B-B14F-4D97-AF65-F5344CB8AC3E}">
        <p14:creationId xmlns:p14="http://schemas.microsoft.com/office/powerpoint/2010/main" val="2322759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r>
              <a:rPr lang="en-US" dirty="0"/>
              <a:t> </a:t>
            </a:r>
          </a:p>
          <a:p>
            <a:r>
              <a:rPr lang="en-US" dirty="0"/>
              <a:t>Involving patients in the Quality Assurance and Performance Improvement process allows for the transparency of data between health-care providers and patients. Facilities can post infection rates in waiting rooms and other visible areas. Training videos can be shared via television or video feeds for patients. </a:t>
            </a:r>
          </a:p>
          <a:p>
            <a:r>
              <a:rPr lang="en-US" dirty="0"/>
              <a:t> </a:t>
            </a:r>
          </a:p>
          <a:p>
            <a:r>
              <a:rPr lang="en-US" dirty="0"/>
              <a:t>Other ways to include patients in the quality improvement process are asking patients to provide feedback on improvements in care and including patients as advisers when possible. Patients can be involved on QAPI teams to help learn from defects, defined here as any error or process that keep you from meeting your quality improvement goals.</a:t>
            </a:r>
          </a:p>
          <a:p>
            <a:r>
              <a:rPr lang="en-US" dirty="0"/>
              <a:t> </a:t>
            </a:r>
          </a:p>
          <a:p>
            <a:endParaRPr lang="en-US" dirty="0"/>
          </a:p>
        </p:txBody>
      </p:sp>
      <p:sp>
        <p:nvSpPr>
          <p:cNvPr id="4" name="Slide Number Placeholder 3"/>
          <p:cNvSpPr>
            <a:spLocks noGrp="1"/>
          </p:cNvSpPr>
          <p:nvPr>
            <p:ph type="sldNum" sz="quarter" idx="10"/>
          </p:nvPr>
        </p:nvSpPr>
        <p:spPr/>
        <p:txBody>
          <a:bodyPr/>
          <a:lstStyle/>
          <a:p>
            <a:fld id="{666953CB-D21A-4B58-A109-E7FDDC3AF2E0}" type="slidenum">
              <a:rPr lang="en-US" smtClean="0"/>
              <a:t>21</a:t>
            </a:fld>
            <a:endParaRPr lang="en-US"/>
          </a:p>
        </p:txBody>
      </p:sp>
    </p:spTree>
    <p:extLst>
      <p:ext uri="{BB962C8B-B14F-4D97-AF65-F5344CB8AC3E}">
        <p14:creationId xmlns:p14="http://schemas.microsoft.com/office/powerpoint/2010/main" val="2991778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You can take steps in your facility to improve patient and family engagement and communication. </a:t>
            </a:r>
          </a:p>
          <a:p>
            <a:r>
              <a:rPr lang="en-US" dirty="0"/>
              <a:t>These include:</a:t>
            </a:r>
          </a:p>
          <a:p>
            <a:r>
              <a:rPr lang="en-US" dirty="0"/>
              <a:t> </a:t>
            </a:r>
          </a:p>
          <a:p>
            <a:r>
              <a:rPr lang="en-US" dirty="0"/>
              <a:t>Meeting with your team to discuss how you will roll out the steps of patient engagement;</a:t>
            </a:r>
          </a:p>
          <a:p>
            <a:r>
              <a:rPr lang="en-US" dirty="0"/>
              <a:t> </a:t>
            </a:r>
          </a:p>
          <a:p>
            <a:r>
              <a:rPr lang="en-US" dirty="0"/>
              <a:t>Creating or modifying a draft Care Contract to meet your patient and provider specific needs;</a:t>
            </a:r>
          </a:p>
          <a:p>
            <a:r>
              <a:rPr lang="en-US" dirty="0"/>
              <a:t> </a:t>
            </a:r>
          </a:p>
          <a:p>
            <a:r>
              <a:rPr lang="en-US" dirty="0"/>
              <a:t>Sharing your Care Contract with patients to discuss;</a:t>
            </a:r>
          </a:p>
          <a:p>
            <a:r>
              <a:rPr lang="en-US" dirty="0"/>
              <a:t> </a:t>
            </a:r>
          </a:p>
          <a:p>
            <a:r>
              <a:rPr lang="en-US" dirty="0"/>
              <a:t>Practicing communication methods with your team members until you feel comfortable with the teach-back method and communicating in plain language; and</a:t>
            </a:r>
          </a:p>
          <a:p>
            <a:r>
              <a:rPr lang="en-US" dirty="0"/>
              <a:t> </a:t>
            </a:r>
          </a:p>
          <a:p>
            <a:r>
              <a:rPr lang="en-US" dirty="0"/>
              <a:t>Using communication methods discussed with patients.</a:t>
            </a:r>
          </a:p>
          <a:p>
            <a:r>
              <a:rPr lang="en-US" dirty="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66953CB-D21A-4B58-A109-E7FDDC3AF2E0}" type="slidenum">
              <a:rPr lang="en-US" smtClean="0"/>
              <a:t>22</a:t>
            </a:fld>
            <a:endParaRPr lang="en-US"/>
          </a:p>
        </p:txBody>
      </p:sp>
    </p:spTree>
    <p:extLst>
      <p:ext uri="{BB962C8B-B14F-4D97-AF65-F5344CB8AC3E}">
        <p14:creationId xmlns:p14="http://schemas.microsoft.com/office/powerpoint/2010/main" val="2527135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5A323-9286-4A92-A344-9973B2AC8B6B}" type="slidenum">
              <a:rPr lang="en-US" smtClean="0"/>
              <a:t>23</a:t>
            </a:fld>
            <a:endParaRPr lang="en-US"/>
          </a:p>
        </p:txBody>
      </p:sp>
    </p:spTree>
    <p:extLst>
      <p:ext uri="{BB962C8B-B14F-4D97-AF65-F5344CB8AC3E}">
        <p14:creationId xmlns:p14="http://schemas.microsoft.com/office/powerpoint/2010/main" val="293111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This presentation is meant to give you a comprehensive overview on how to engage patients and their families in hemodialysis facilities. It begins with a definition of patient engagement and its importance. You will learn common barriers to engaging patients and their families in care as well as strategies to overcome these challenges. Finally, the module will discuss next steps you can take to implement and improve engagement and communication.</a:t>
            </a:r>
          </a:p>
        </p:txBody>
      </p:sp>
      <p:sp>
        <p:nvSpPr>
          <p:cNvPr id="4" name="Slide Number Placeholder 3"/>
          <p:cNvSpPr>
            <a:spLocks noGrp="1"/>
          </p:cNvSpPr>
          <p:nvPr>
            <p:ph type="sldNum" sz="quarter" idx="10"/>
          </p:nvPr>
        </p:nvSpPr>
        <p:spPr/>
        <p:txBody>
          <a:bodyPr/>
          <a:lstStyle/>
          <a:p>
            <a:fld id="{666953CB-D21A-4B58-A109-E7FDDC3AF2E0}" type="slidenum">
              <a:rPr lang="en-US" smtClean="0"/>
              <a:t>3</a:t>
            </a:fld>
            <a:endParaRPr lang="en-US"/>
          </a:p>
        </p:txBody>
      </p:sp>
    </p:spTree>
    <p:extLst>
      <p:ext uri="{BB962C8B-B14F-4D97-AF65-F5344CB8AC3E}">
        <p14:creationId xmlns:p14="http://schemas.microsoft.com/office/powerpoint/2010/main" val="3152659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Patient engagement is the act of involving patients and their families as active partners in the planning, delivery and evaluation of patient care. The ultimate goal of patient and family engagement is to create a set of conditions that let patients, family members, clinicians and facility staff work together as partners to improve the quality and safety of care. This partnership is important because health care quality and safety directly affect patients and families. Patients and family members take part in changes and improvements by providing input from their point of view. It is valuable for the facility to invite patients and family members to give feedback about their experiences and ways they could improve.</a:t>
            </a:r>
          </a:p>
          <a:p>
            <a:r>
              <a:rPr lang="en-US" dirty="0"/>
              <a:t> </a:t>
            </a:r>
          </a:p>
          <a:p>
            <a:r>
              <a:rPr lang="en-US" dirty="0"/>
              <a:t>At any given time, several system factors simultaneously influence patient care. It’s important to remember that more people than just the patient and facility staff impact the quality of patient care. Some of these relationships are visible in the facility, such as the patient family members and informal patient caregivers who come to treatments. However, other family members and caregivers play important roles but will never come to the facility. It is paramount to acknowledge the role of these relationships on care and engage all players, as desired.</a:t>
            </a:r>
          </a:p>
          <a:p>
            <a:r>
              <a:rPr lang="en-US" dirty="0"/>
              <a:t> </a:t>
            </a:r>
          </a:p>
          <a:p>
            <a:pPr defTabSz="914350">
              <a:defRPr/>
            </a:pPr>
            <a:endParaRPr lang="en-US" dirty="0" smtClean="0"/>
          </a:p>
        </p:txBody>
      </p:sp>
      <p:sp>
        <p:nvSpPr>
          <p:cNvPr id="4" name="Slide Number Placeholder 3"/>
          <p:cNvSpPr>
            <a:spLocks noGrp="1"/>
          </p:cNvSpPr>
          <p:nvPr>
            <p:ph type="sldNum" sz="quarter" idx="10"/>
          </p:nvPr>
        </p:nvSpPr>
        <p:spPr/>
        <p:txBody>
          <a:bodyPr/>
          <a:lstStyle/>
          <a:p>
            <a:fld id="{666953CB-D21A-4B58-A109-E7FDDC3AF2E0}" type="slidenum">
              <a:rPr lang="en-US" smtClean="0"/>
              <a:t>4</a:t>
            </a:fld>
            <a:endParaRPr lang="en-US"/>
          </a:p>
        </p:txBody>
      </p:sp>
    </p:spTree>
    <p:extLst>
      <p:ext uri="{BB962C8B-B14F-4D97-AF65-F5344CB8AC3E}">
        <p14:creationId xmlns:p14="http://schemas.microsoft.com/office/powerpoint/2010/main" val="3684922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The principle that all patients and their families have the right to understand and participate in care planning and decision making drives patient and family engagement. Patient engagement positively affects treatment outcomes and facilitates the development of trust and cooperation with caregivers.</a:t>
            </a:r>
          </a:p>
          <a:p>
            <a:r>
              <a:rPr lang="en-US" dirty="0"/>
              <a:t> </a:t>
            </a:r>
          </a:p>
          <a:p>
            <a:r>
              <a:rPr lang="en-US" dirty="0"/>
              <a:t>The benefits of patient and family engagement are not only for the patients and families. Facilities benefit from engagement by improving overall quality of care, patient safety, morale, and patient outcomes. </a:t>
            </a:r>
          </a:p>
        </p:txBody>
      </p:sp>
      <p:sp>
        <p:nvSpPr>
          <p:cNvPr id="4" name="Slide Number Placeholder 3"/>
          <p:cNvSpPr>
            <a:spLocks noGrp="1"/>
          </p:cNvSpPr>
          <p:nvPr>
            <p:ph type="sldNum" sz="quarter" idx="10"/>
          </p:nvPr>
        </p:nvSpPr>
        <p:spPr/>
        <p:txBody>
          <a:bodyPr/>
          <a:lstStyle/>
          <a:p>
            <a:fld id="{666953CB-D21A-4B58-A109-E7FDDC3AF2E0}" type="slidenum">
              <a:rPr lang="en-US" smtClean="0"/>
              <a:t>5</a:t>
            </a:fld>
            <a:endParaRPr lang="en-US"/>
          </a:p>
        </p:txBody>
      </p:sp>
    </p:spTree>
    <p:extLst>
      <p:ext uri="{BB962C8B-B14F-4D97-AF65-F5344CB8AC3E}">
        <p14:creationId xmlns:p14="http://schemas.microsoft.com/office/powerpoint/2010/main" val="825678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Patient engagement, or lack thereof, can have significant impact in a hemodialysis setting. It can impact:</a:t>
            </a:r>
          </a:p>
          <a:p>
            <a:r>
              <a:rPr lang="en-US" dirty="0"/>
              <a:t> </a:t>
            </a:r>
          </a:p>
          <a:p>
            <a:r>
              <a:rPr lang="en-US" dirty="0"/>
              <a:t>Arriving for sessions on time - More engaged patients may be more likely to follow up with their scheduling and arrive to their sessions on time if they understand the importance of arriving on time and how it impacts their health and other patients;</a:t>
            </a:r>
          </a:p>
          <a:p>
            <a:r>
              <a:rPr lang="en-US" dirty="0"/>
              <a:t> </a:t>
            </a:r>
          </a:p>
          <a:p>
            <a:r>
              <a:rPr lang="en-US" dirty="0"/>
              <a:t>Diet and fluid intake compliance – More engaged patients may be more compliant with diet and fluid intake if they understand how it affects their health and their diagnosis;</a:t>
            </a:r>
          </a:p>
          <a:p>
            <a:r>
              <a:rPr lang="en-US" dirty="0"/>
              <a:t> </a:t>
            </a:r>
          </a:p>
          <a:p>
            <a:r>
              <a:rPr lang="en-US" dirty="0"/>
              <a:t>Other behaviors that can help or hinder dialysis process; and </a:t>
            </a:r>
          </a:p>
          <a:p>
            <a:r>
              <a:rPr lang="en-US" dirty="0"/>
              <a:t> </a:t>
            </a:r>
          </a:p>
          <a:p>
            <a:r>
              <a:rPr lang="en-US" dirty="0"/>
              <a:t>Behaviors specifically related to infection prevention such as cleansing access sites prior to treatment.</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666953CB-D21A-4B58-A109-E7FDDC3AF2E0}" type="slidenum">
              <a:rPr lang="en-US" smtClean="0"/>
              <a:t>6</a:t>
            </a:fld>
            <a:endParaRPr lang="en-US"/>
          </a:p>
        </p:txBody>
      </p:sp>
    </p:spTree>
    <p:extLst>
      <p:ext uri="{BB962C8B-B14F-4D97-AF65-F5344CB8AC3E}">
        <p14:creationId xmlns:p14="http://schemas.microsoft.com/office/powerpoint/2010/main" val="1393700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p>
          <a:p>
            <a:r>
              <a:rPr lang="en-US" dirty="0"/>
              <a:t> </a:t>
            </a:r>
          </a:p>
          <a:p>
            <a:r>
              <a:rPr lang="en-US" dirty="0"/>
              <a:t>To determine the level of patient and family engagement in your facility, read the following statements and ask participants to select the statements that apply to their facility by using an audience response system, discussion, or show of hands:</a:t>
            </a:r>
          </a:p>
          <a:p>
            <a:r>
              <a:rPr lang="en-US" dirty="0"/>
              <a:t> </a:t>
            </a:r>
          </a:p>
          <a:p>
            <a:r>
              <a:rPr lang="en-US" dirty="0"/>
              <a:t>Which of these statements apply to your facility?</a:t>
            </a:r>
          </a:p>
          <a:p>
            <a:r>
              <a:rPr lang="en-US" dirty="0"/>
              <a:t> </a:t>
            </a:r>
          </a:p>
          <a:p>
            <a:pPr marL="168244" indent="-168244">
              <a:buFont typeface="Arial" panose="020B0604020202020204" pitchFamily="34" charset="0"/>
              <a:buChar char="•"/>
            </a:pPr>
            <a:r>
              <a:rPr lang="en-US" dirty="0"/>
              <a:t>Our facility places a strong emphasis on patient and family engagement.</a:t>
            </a:r>
          </a:p>
          <a:p>
            <a:pPr marL="168244" indent="-168244">
              <a:buFont typeface="Arial" panose="020B0604020202020204" pitchFamily="34" charset="0"/>
              <a:buChar char="•"/>
            </a:pPr>
            <a:r>
              <a:rPr lang="en-US" dirty="0"/>
              <a:t>Staff are often frustrated with patients and their families for lack of compliance with recommended behaviors.</a:t>
            </a:r>
          </a:p>
          <a:p>
            <a:pPr marL="168244" indent="-168244">
              <a:buFont typeface="Arial" panose="020B0604020202020204" pitchFamily="34" charset="0"/>
              <a:buChar char="•"/>
            </a:pPr>
            <a:r>
              <a:rPr lang="en-US" dirty="0"/>
              <a:t>Most of our patients and families are eager to work with facility staff to obtain the best dialysis outcomes.</a:t>
            </a:r>
          </a:p>
          <a:p>
            <a:pPr marL="168244" indent="-168244">
              <a:buFont typeface="Arial" panose="020B0604020202020204" pitchFamily="34" charset="0"/>
              <a:buChar char="•"/>
            </a:pPr>
            <a:r>
              <a:rPr lang="en-US" dirty="0"/>
              <a:t>We have specific plans for how to engage patients and their families in our efforts to prevent infection.</a:t>
            </a:r>
          </a:p>
          <a:p>
            <a:r>
              <a:rPr lang="en-US" dirty="0"/>
              <a:t> </a:t>
            </a:r>
          </a:p>
          <a:p>
            <a:r>
              <a:rPr lang="en-US" dirty="0"/>
              <a:t>Use the statement you chose to think about how your facility engages patients and their family in your facility, and how you can improve.</a:t>
            </a:r>
          </a:p>
          <a:p>
            <a:r>
              <a:rPr lang="en-US" dirty="0"/>
              <a:t> </a:t>
            </a:r>
          </a:p>
          <a:p>
            <a:r>
              <a:rPr lang="en-US" dirty="0"/>
              <a:t>ASK:</a:t>
            </a:r>
          </a:p>
          <a:p>
            <a:r>
              <a:rPr lang="en-US" dirty="0"/>
              <a:t> </a:t>
            </a:r>
          </a:p>
          <a:p>
            <a:pPr marL="168244" indent="-168244">
              <a:buFont typeface="Arial" panose="020B0604020202020204" pitchFamily="34" charset="0"/>
              <a:buChar char="•"/>
            </a:pPr>
            <a:r>
              <a:rPr lang="en-US" dirty="0"/>
              <a:t>How does my facility engage patients and their families in their care?</a:t>
            </a:r>
          </a:p>
          <a:p>
            <a:pPr marL="168244" indent="-168244">
              <a:buFont typeface="Arial" panose="020B0604020202020204" pitchFamily="34" charset="0"/>
              <a:buChar char="•"/>
            </a:pPr>
            <a:r>
              <a:rPr lang="en-US" dirty="0"/>
              <a:t>What barriers does my facility face when engaging patients and families in their care?</a:t>
            </a:r>
          </a:p>
          <a:p>
            <a:pPr marL="168244" indent="-168244">
              <a:buFont typeface="Arial" panose="020B0604020202020204" pitchFamily="34" charset="0"/>
              <a:buChar char="•"/>
            </a:pPr>
            <a:r>
              <a:rPr lang="en-US" dirty="0"/>
              <a:t>Moving forward, how can my facility improve the way we engage patients and families in their care?</a:t>
            </a:r>
          </a:p>
        </p:txBody>
      </p:sp>
      <p:sp>
        <p:nvSpPr>
          <p:cNvPr id="4" name="Slide Number Placeholder 3"/>
          <p:cNvSpPr>
            <a:spLocks noGrp="1"/>
          </p:cNvSpPr>
          <p:nvPr>
            <p:ph type="sldNum" sz="quarter" idx="10"/>
          </p:nvPr>
        </p:nvSpPr>
        <p:spPr/>
        <p:txBody>
          <a:bodyPr/>
          <a:lstStyle/>
          <a:p>
            <a:fld id="{666953CB-D21A-4B58-A109-E7FDDC3AF2E0}" type="slidenum">
              <a:rPr lang="en-US" smtClean="0"/>
              <a:t>7</a:t>
            </a:fld>
            <a:endParaRPr lang="en-US"/>
          </a:p>
        </p:txBody>
      </p:sp>
    </p:spTree>
    <p:extLst>
      <p:ext uri="{BB962C8B-B14F-4D97-AF65-F5344CB8AC3E}">
        <p14:creationId xmlns:p14="http://schemas.microsoft.com/office/powerpoint/2010/main" val="1505087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Let’s talk about some of the barriers to engaging patients. Note the three distinct barriers that most facilities face in patient engagement:</a:t>
            </a:r>
          </a:p>
          <a:p>
            <a:r>
              <a:rPr lang="en-US" dirty="0"/>
              <a:t> </a:t>
            </a:r>
          </a:p>
          <a:p>
            <a:r>
              <a:rPr lang="en-US" dirty="0"/>
              <a:t>Variability–each patient is different and has different expectations and levels of interest in engagement.</a:t>
            </a:r>
          </a:p>
          <a:p>
            <a:r>
              <a:rPr lang="en-US" dirty="0"/>
              <a:t> </a:t>
            </a:r>
          </a:p>
          <a:p>
            <a:r>
              <a:rPr lang="en-US" dirty="0"/>
              <a:t>Time–patient engagement takes time, which can be difficult to come by in a busy dialysis facility.</a:t>
            </a:r>
          </a:p>
          <a:p>
            <a:r>
              <a:rPr lang="en-US" dirty="0"/>
              <a:t> </a:t>
            </a:r>
          </a:p>
          <a:p>
            <a:r>
              <a:rPr lang="en-US" dirty="0"/>
              <a:t>Ownership–Many staff members are unsure whose responsibility it is to engage patients. If roles are unclear, staff members may wrongly assume that other staff are leading the patient engagement communication.</a:t>
            </a:r>
          </a:p>
        </p:txBody>
      </p:sp>
      <p:sp>
        <p:nvSpPr>
          <p:cNvPr id="4" name="Slide Number Placeholder 3"/>
          <p:cNvSpPr>
            <a:spLocks noGrp="1"/>
          </p:cNvSpPr>
          <p:nvPr>
            <p:ph type="sldNum" sz="quarter" idx="10"/>
          </p:nvPr>
        </p:nvSpPr>
        <p:spPr/>
        <p:txBody>
          <a:bodyPr/>
          <a:lstStyle/>
          <a:p>
            <a:fld id="{666953CB-D21A-4B58-A109-E7FDDC3AF2E0}" type="slidenum">
              <a:rPr lang="en-US" smtClean="0"/>
              <a:t>8</a:t>
            </a:fld>
            <a:endParaRPr lang="en-US"/>
          </a:p>
        </p:txBody>
      </p:sp>
    </p:spTree>
    <p:extLst>
      <p:ext uri="{BB962C8B-B14F-4D97-AF65-F5344CB8AC3E}">
        <p14:creationId xmlns:p14="http://schemas.microsoft.com/office/powerpoint/2010/main" val="4073719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 </a:t>
            </a:r>
          </a:p>
          <a:p>
            <a:r>
              <a:rPr lang="en-US" dirty="0"/>
              <a:t>Variability exists in the basic desire that individuals wish to be engaged: Some patients want active roles, while others don’t think they are responsible for their care. If someone doesn’t want to be engaged or doesn’t think their care is their responsibility, it will be very difficult to engage them. </a:t>
            </a:r>
          </a:p>
          <a:p>
            <a:r>
              <a:rPr lang="en-US" dirty="0"/>
              <a:t> </a:t>
            </a:r>
          </a:p>
          <a:p>
            <a:r>
              <a:rPr lang="en-US" dirty="0"/>
              <a:t>Then, there are patient support structures: Some have no one, others have many people to call on for support. This plays a role in engagement, including how many family and caregivers can potentially be engaged. </a:t>
            </a:r>
          </a:p>
          <a:p>
            <a:r>
              <a:rPr lang="en-US" dirty="0"/>
              <a:t> </a:t>
            </a:r>
          </a:p>
          <a:p>
            <a:r>
              <a:rPr lang="en-US" dirty="0"/>
              <a:t>If patients have low levels of medical knowledge or low health literacy, it will take more effort to engage them. They may feign disinterest to hide a lack of knowledge. </a:t>
            </a:r>
          </a:p>
          <a:p>
            <a:r>
              <a:rPr lang="en-US" dirty="0"/>
              <a:t> </a:t>
            </a:r>
          </a:p>
          <a:p>
            <a:r>
              <a:rPr lang="en-US" dirty="0"/>
              <a:t>A variety of patients are on dialysis, and some may not have the levels of cognitive functioning necessary for engagement in their care. </a:t>
            </a:r>
          </a:p>
          <a:p>
            <a:r>
              <a:rPr lang="en-US" dirty="0"/>
              <a:t> </a:t>
            </a:r>
          </a:p>
          <a:p>
            <a:r>
              <a:rPr lang="en-US" dirty="0"/>
              <a:t>Other barriers relating to variability include levels of physical capacity and levels of trust for staff and the medical profession in general.</a:t>
            </a:r>
          </a:p>
          <a:p>
            <a:r>
              <a:rPr lang="en-US" dirty="0"/>
              <a:t> </a:t>
            </a:r>
          </a:p>
          <a:p>
            <a:r>
              <a:rPr lang="en-US" dirty="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6953CB-D21A-4B58-A109-E7FDDC3AF2E0}" type="slidenum">
              <a:rPr lang="en-US" smtClean="0"/>
              <a:t>9</a:t>
            </a:fld>
            <a:endParaRPr lang="en-US"/>
          </a:p>
        </p:txBody>
      </p:sp>
    </p:spTree>
    <p:extLst>
      <p:ext uri="{BB962C8B-B14F-4D97-AF65-F5344CB8AC3E}">
        <p14:creationId xmlns:p14="http://schemas.microsoft.com/office/powerpoint/2010/main" val="2838112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2111017-B146-4B0E-8206-D6BFF3372E1F}"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2506453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11017-B146-4B0E-8206-D6BFF3372E1F}"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417415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52600"/>
            <a:ext cx="2057400" cy="4373563"/>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752601"/>
            <a:ext cx="6019800" cy="403860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2111017-B146-4B0E-8206-D6BFF3372E1F}"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3418964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7200" y="1062914"/>
            <a:ext cx="7259145" cy="2098948"/>
          </a:xfrm>
          <a:prstGeom prst="rect">
            <a:avLst/>
          </a:prstGeom>
        </p:spPr>
        <p:txBody>
          <a:bodyPr vert="horz"/>
          <a:lstStyle>
            <a:lvl1pPr algn="l">
              <a:defRPr sz="4000">
                <a:solidFill>
                  <a:schemeClr val="bg1"/>
                </a:solidFill>
                <a:latin typeface="Arial"/>
                <a:cs typeface="Arial"/>
              </a:defRPr>
            </a:lvl1pPr>
          </a:lstStyle>
          <a:p>
            <a:r>
              <a:rPr lang="en-US" dirty="0" smtClean="0"/>
              <a:t>Click to edit Module Name</a:t>
            </a:r>
            <a:endParaRPr lang="en-US" dirty="0"/>
          </a:p>
        </p:txBody>
      </p:sp>
      <p:sp>
        <p:nvSpPr>
          <p:cNvPr id="3" name="Slide Number Placeholder 5"/>
          <p:cNvSpPr>
            <a:spLocks noGrp="1"/>
          </p:cNvSpPr>
          <p:nvPr>
            <p:ph type="sldNum" sz="quarter" idx="12"/>
          </p:nvPr>
        </p:nvSpPr>
        <p:spPr>
          <a:xfrm>
            <a:off x="8077200" y="6528816"/>
            <a:ext cx="1066800" cy="329184"/>
          </a:xfrm>
          <a:prstGeom prst="rect">
            <a:avLst/>
          </a:prstGeom>
        </p:spPr>
        <p:txBody>
          <a:bodyPr/>
          <a:lstStyle/>
          <a:p>
            <a:fld id="{C9C0A0FB-A731-4636-ABD1-E3AF0049C66C}" type="slidenum">
              <a:rPr lang="en-US" smtClean="0"/>
              <a:pPr/>
              <a:t>‹#›</a:t>
            </a:fld>
            <a:endParaRPr lang="en-US"/>
          </a:p>
        </p:txBody>
      </p:sp>
    </p:spTree>
    <p:extLst>
      <p:ext uri="{BB962C8B-B14F-4D97-AF65-F5344CB8AC3E}">
        <p14:creationId xmlns:p14="http://schemas.microsoft.com/office/powerpoint/2010/main" val="244525674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6B62B2A-852F-4130-B788-7B69A36ACC42}"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743202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62B2A-852F-4130-B788-7B69A36ACC42}"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1703941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62B2A-852F-4130-B788-7B69A36ACC42}"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1108949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4400"/>
            <a:ext cx="40386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40386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06B62B2A-852F-4130-B788-7B69A36ACC42}"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dirty="0" smtClean="0"/>
              <a:t>Patient and Family </a:t>
            </a:r>
            <a:fld id="{2A12BDBB-2981-4CE6-B36C-433BE2389802}" type="slidenum">
              <a:rPr lang="en-US" smtClean="0"/>
              <a:pPr/>
              <a:t>‹#›</a:t>
            </a:fld>
            <a:endParaRPr lang="en-US" dirty="0"/>
          </a:p>
        </p:txBody>
      </p:sp>
    </p:spTree>
    <p:extLst>
      <p:ext uri="{BB962C8B-B14F-4D97-AF65-F5344CB8AC3E}">
        <p14:creationId xmlns:p14="http://schemas.microsoft.com/office/powerpoint/2010/main" val="2423295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8382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00200"/>
            <a:ext cx="4040188"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8382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600200"/>
            <a:ext cx="4041775"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06B62B2A-852F-4130-B788-7B69A36ACC42}" type="datetimeFigureOut">
              <a:rPr lang="en-US" smtClean="0"/>
              <a:t>12/2/2014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r>
              <a:rPr lang="en-US" dirty="0" smtClean="0"/>
              <a:t>Patient and Family </a:t>
            </a:r>
            <a:fld id="{2A12BDBB-2981-4CE6-B36C-433BE2389802}" type="slidenum">
              <a:rPr lang="en-US" smtClean="0"/>
              <a:pPr/>
              <a:t>‹#›</a:t>
            </a:fld>
            <a:endParaRPr lang="en-US" dirty="0"/>
          </a:p>
        </p:txBody>
      </p:sp>
    </p:spTree>
    <p:extLst>
      <p:ext uri="{BB962C8B-B14F-4D97-AF65-F5344CB8AC3E}">
        <p14:creationId xmlns:p14="http://schemas.microsoft.com/office/powerpoint/2010/main" val="2455912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B62B2A-852F-4130-B788-7B69A36ACC42}" type="datetimeFigureOut">
              <a:rPr lang="en-US" smtClean="0"/>
              <a:t>12/2/2014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3819042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62B2A-852F-4130-B788-7B69A36ACC42}" type="datetimeFigureOut">
              <a:rPr lang="en-US" smtClean="0"/>
              <a:t>12/2/2014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3575898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11017-B146-4B0E-8206-D6BFF3372E1F}"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4028844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3008313" cy="1085850"/>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838200"/>
            <a:ext cx="5111750" cy="5287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6B62B2A-852F-4130-B788-7B69A36ACC42}"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167430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62B2A-852F-4130-B788-7B69A36ACC42}"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1258211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62B2A-852F-4130-B788-7B69A36ACC42}"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785342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62B2A-852F-4130-B788-7B69A36ACC42}"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669281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ext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13405" y="1334431"/>
            <a:ext cx="8229600" cy="785155"/>
          </a:xfrm>
          <a:prstGeom prst="rect">
            <a:avLst/>
          </a:prstGeom>
        </p:spPr>
        <p:txBody>
          <a:bodyPr vert="horz"/>
          <a:lstStyle>
            <a:lvl1pPr algn="l">
              <a:defRPr sz="3200" b="1" i="0">
                <a:solidFill>
                  <a:srgbClr val="0098AA"/>
                </a:solidFill>
                <a:latin typeface="Arial"/>
                <a:cs typeface="Arial"/>
              </a:defRPr>
            </a:lvl1pPr>
          </a:lstStyle>
          <a:p>
            <a:r>
              <a:rPr lang="en-US" dirty="0" smtClean="0"/>
              <a:t>Click to edit Slide Title</a:t>
            </a:r>
            <a:endParaRPr lang="en-US" dirty="0"/>
          </a:p>
        </p:txBody>
      </p:sp>
      <p:sp>
        <p:nvSpPr>
          <p:cNvPr id="9" name="Text Placeholder 8"/>
          <p:cNvSpPr>
            <a:spLocks noGrp="1"/>
          </p:cNvSpPr>
          <p:nvPr>
            <p:ph type="body" sz="quarter" idx="10"/>
          </p:nvPr>
        </p:nvSpPr>
        <p:spPr>
          <a:xfrm>
            <a:off x="928688" y="2251075"/>
            <a:ext cx="7713662" cy="3748088"/>
          </a:xfrm>
          <a:prstGeom prst="rect">
            <a:avLst/>
          </a:prstGeom>
        </p:spPr>
        <p:txBody>
          <a:bodyPr vert="horz"/>
          <a:lstStyle>
            <a:lvl1pPr>
              <a:defRPr sz="2000">
                <a:solidFill>
                  <a:schemeClr val="tx1"/>
                </a:solidFill>
                <a:latin typeface="Arial"/>
                <a:cs typeface="Arial"/>
              </a:defRPr>
            </a:lvl1pPr>
            <a:lvl2pPr>
              <a:defRPr sz="2000">
                <a:solidFill>
                  <a:schemeClr val="tx1"/>
                </a:solidFill>
                <a:latin typeface="Arial"/>
                <a:cs typeface="Arial"/>
              </a:defRPr>
            </a:lvl2pPr>
            <a:lvl3pPr>
              <a:defRPr sz="2000">
                <a:solidFill>
                  <a:schemeClr val="tx1"/>
                </a:solidFill>
                <a:latin typeface="Arial"/>
                <a:cs typeface="Arial"/>
              </a:defRPr>
            </a:lvl3pPr>
            <a:lvl4pPr>
              <a:defRPr sz="2000">
                <a:solidFill>
                  <a:schemeClr val="tx1"/>
                </a:solidFill>
                <a:latin typeface="Arial"/>
                <a:cs typeface="Arial"/>
              </a:defRPr>
            </a:lvl4pPr>
            <a:lvl5pPr>
              <a:defRPr sz="2000">
                <a:solidFill>
                  <a:schemeClr val="tx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2"/>
          </p:nvPr>
        </p:nvSpPr>
        <p:spPr>
          <a:xfrm>
            <a:off x="8686800" y="6528816"/>
            <a:ext cx="457200" cy="329184"/>
          </a:xfrm>
          <a:prstGeom prst="rect">
            <a:avLst/>
          </a:prstGeom>
        </p:spPr>
        <p:txBody>
          <a:bodyPr/>
          <a:lstStyle/>
          <a:p>
            <a:fld id="{C9C0A0FB-A731-4636-ABD1-E3AF0049C66C}" type="slidenum">
              <a:rPr lang="en-US" smtClean="0"/>
              <a:pPr/>
              <a:t>‹#›</a:t>
            </a:fld>
            <a:endParaRPr lang="en-US"/>
          </a:p>
        </p:txBody>
      </p:sp>
      <p:sp>
        <p:nvSpPr>
          <p:cNvPr id="2" name="TextBox 1"/>
          <p:cNvSpPr txBox="1"/>
          <p:nvPr userDrawn="1"/>
        </p:nvSpPr>
        <p:spPr>
          <a:xfrm>
            <a:off x="7239000" y="6558545"/>
            <a:ext cx="1524000" cy="292388"/>
          </a:xfrm>
          <a:prstGeom prst="rect">
            <a:avLst/>
          </a:prstGeom>
          <a:noFill/>
        </p:spPr>
        <p:txBody>
          <a:bodyPr wrap="square" rtlCol="0">
            <a:spAutoFit/>
          </a:bodyPr>
          <a:lstStyle/>
          <a:p>
            <a:r>
              <a:rPr lang="en-US" sz="1300" dirty="0" smtClean="0">
                <a:solidFill>
                  <a:schemeClr val="bg1"/>
                </a:solidFill>
              </a:rPr>
              <a:t>Patient and Family</a:t>
            </a:r>
            <a:endParaRPr lang="en-US" sz="1300" dirty="0">
              <a:solidFill>
                <a:schemeClr val="bg1"/>
              </a:solidFill>
            </a:endParaRPr>
          </a:p>
        </p:txBody>
      </p:sp>
    </p:spTree>
    <p:extLst>
      <p:ext uri="{BB962C8B-B14F-4D97-AF65-F5344CB8AC3E}">
        <p14:creationId xmlns:p14="http://schemas.microsoft.com/office/powerpoint/2010/main" val="128767895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ext and Imag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13405" y="1334431"/>
            <a:ext cx="8229600" cy="785155"/>
          </a:xfrm>
          <a:prstGeom prst="rect">
            <a:avLst/>
          </a:prstGeom>
        </p:spPr>
        <p:txBody>
          <a:bodyPr vert="horz"/>
          <a:lstStyle>
            <a:lvl1pPr algn="l">
              <a:defRPr sz="3200" b="1" i="0">
                <a:solidFill>
                  <a:srgbClr val="0098AA"/>
                </a:solidFill>
                <a:latin typeface="Arial"/>
                <a:cs typeface="Arial"/>
              </a:defRPr>
            </a:lvl1pPr>
          </a:lstStyle>
          <a:p>
            <a:r>
              <a:rPr lang="en-US" dirty="0" smtClean="0"/>
              <a:t>Click to edit Slide Title</a:t>
            </a:r>
            <a:endParaRPr lang="en-US" dirty="0"/>
          </a:p>
        </p:txBody>
      </p:sp>
      <p:sp>
        <p:nvSpPr>
          <p:cNvPr id="9" name="Text Placeholder 8"/>
          <p:cNvSpPr>
            <a:spLocks noGrp="1"/>
          </p:cNvSpPr>
          <p:nvPr>
            <p:ph type="body" sz="quarter" idx="10"/>
          </p:nvPr>
        </p:nvSpPr>
        <p:spPr>
          <a:xfrm>
            <a:off x="928688" y="2251075"/>
            <a:ext cx="3905250" cy="3748088"/>
          </a:xfrm>
          <a:prstGeom prst="rect">
            <a:avLst/>
          </a:prstGeom>
        </p:spPr>
        <p:txBody>
          <a:bodyPr vert="horz"/>
          <a:lstStyle>
            <a:lvl1pPr>
              <a:defRPr sz="2000">
                <a:solidFill>
                  <a:schemeClr val="tx1"/>
                </a:solidFill>
                <a:latin typeface="Arial"/>
                <a:cs typeface="Arial"/>
              </a:defRPr>
            </a:lvl1pPr>
            <a:lvl2pPr>
              <a:defRPr sz="2000">
                <a:solidFill>
                  <a:schemeClr val="tx1"/>
                </a:solidFill>
                <a:latin typeface="Arial"/>
                <a:cs typeface="Arial"/>
              </a:defRPr>
            </a:lvl2pPr>
            <a:lvl3pPr>
              <a:defRPr sz="2000">
                <a:solidFill>
                  <a:schemeClr val="tx1"/>
                </a:solidFill>
                <a:latin typeface="Arial"/>
                <a:cs typeface="Arial"/>
              </a:defRPr>
            </a:lvl3pPr>
            <a:lvl4pPr>
              <a:defRPr sz="2000">
                <a:solidFill>
                  <a:schemeClr val="tx1"/>
                </a:solidFill>
                <a:latin typeface="Arial"/>
                <a:cs typeface="Arial"/>
              </a:defRPr>
            </a:lvl4pPr>
            <a:lvl5pPr>
              <a:defRPr sz="2000">
                <a:solidFill>
                  <a:schemeClr val="tx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Picture Placeholder 3"/>
          <p:cNvSpPr>
            <a:spLocks noGrp="1"/>
          </p:cNvSpPr>
          <p:nvPr>
            <p:ph type="pic" sz="quarter" idx="11"/>
          </p:nvPr>
        </p:nvSpPr>
        <p:spPr>
          <a:xfrm>
            <a:off x="4940300" y="2251075"/>
            <a:ext cx="4046538" cy="3748088"/>
          </a:xfrm>
          <a:prstGeom prst="rect">
            <a:avLst/>
          </a:prstGeom>
        </p:spPr>
        <p:txBody>
          <a:bodyPr vert="horz"/>
          <a:lstStyle/>
          <a:p>
            <a:r>
              <a:rPr lang="en-US" smtClean="0"/>
              <a:t>Click icon to add picture</a:t>
            </a:r>
            <a:endParaRPr lang="en-US" dirty="0"/>
          </a:p>
        </p:txBody>
      </p:sp>
      <p:sp>
        <p:nvSpPr>
          <p:cNvPr id="6" name="Slide Number Placeholder 5"/>
          <p:cNvSpPr>
            <a:spLocks noGrp="1"/>
          </p:cNvSpPr>
          <p:nvPr>
            <p:ph type="sldNum" sz="quarter" idx="12"/>
          </p:nvPr>
        </p:nvSpPr>
        <p:spPr>
          <a:xfrm>
            <a:off x="8077200" y="6528816"/>
            <a:ext cx="1066800" cy="329184"/>
          </a:xfrm>
          <a:prstGeom prst="rect">
            <a:avLst/>
          </a:prstGeom>
        </p:spPr>
        <p:txBody>
          <a:bodyPr/>
          <a:lstStyle/>
          <a:p>
            <a:fld id="{C9C0A0FB-A731-4636-ABD1-E3AF0049C66C}" type="slidenum">
              <a:rPr lang="en-US" smtClean="0"/>
              <a:pPr/>
              <a:t>‹#›</a:t>
            </a:fld>
            <a:endParaRPr lang="en-US"/>
          </a:p>
        </p:txBody>
      </p:sp>
      <p:sp>
        <p:nvSpPr>
          <p:cNvPr id="8" name="TextBox 7"/>
          <p:cNvSpPr txBox="1"/>
          <p:nvPr userDrawn="1"/>
        </p:nvSpPr>
        <p:spPr>
          <a:xfrm>
            <a:off x="7010400" y="6558545"/>
            <a:ext cx="1524000" cy="292388"/>
          </a:xfrm>
          <a:prstGeom prst="rect">
            <a:avLst/>
          </a:prstGeom>
          <a:noFill/>
        </p:spPr>
        <p:txBody>
          <a:bodyPr wrap="square" rtlCol="0">
            <a:spAutoFit/>
          </a:bodyPr>
          <a:lstStyle/>
          <a:p>
            <a:r>
              <a:rPr lang="en-US" sz="1300" dirty="0" smtClean="0">
                <a:solidFill>
                  <a:schemeClr val="bg1"/>
                </a:solidFill>
              </a:rPr>
              <a:t>Patient and Family</a:t>
            </a:r>
            <a:endParaRPr lang="en-US" sz="1300" dirty="0">
              <a:solidFill>
                <a:schemeClr val="bg1"/>
              </a:solidFill>
            </a:endParaRPr>
          </a:p>
        </p:txBody>
      </p:sp>
    </p:spTree>
    <p:extLst>
      <p:ext uri="{BB962C8B-B14F-4D97-AF65-F5344CB8AC3E}">
        <p14:creationId xmlns:p14="http://schemas.microsoft.com/office/powerpoint/2010/main" val="112198124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ext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13405" y="1334431"/>
            <a:ext cx="8229600" cy="785155"/>
          </a:xfrm>
          <a:prstGeom prst="rect">
            <a:avLst/>
          </a:prstGeom>
        </p:spPr>
        <p:txBody>
          <a:bodyPr vert="horz"/>
          <a:lstStyle>
            <a:lvl1pPr algn="l">
              <a:defRPr sz="3200" b="1" i="0">
                <a:solidFill>
                  <a:srgbClr val="0098AA"/>
                </a:solidFill>
                <a:latin typeface="Arial"/>
                <a:cs typeface="Arial"/>
              </a:defRPr>
            </a:lvl1pPr>
          </a:lstStyle>
          <a:p>
            <a:r>
              <a:rPr lang="en-US" dirty="0" smtClean="0"/>
              <a:t>Click to edit Slide Title</a:t>
            </a:r>
            <a:endParaRPr lang="en-US" dirty="0"/>
          </a:p>
        </p:txBody>
      </p:sp>
      <p:sp>
        <p:nvSpPr>
          <p:cNvPr id="9" name="Text Placeholder 8"/>
          <p:cNvSpPr>
            <a:spLocks noGrp="1"/>
          </p:cNvSpPr>
          <p:nvPr>
            <p:ph type="body" sz="quarter" idx="10"/>
          </p:nvPr>
        </p:nvSpPr>
        <p:spPr>
          <a:xfrm>
            <a:off x="928688" y="2251075"/>
            <a:ext cx="3905250" cy="3748088"/>
          </a:xfrm>
          <a:prstGeom prst="rect">
            <a:avLst/>
          </a:prstGeom>
        </p:spPr>
        <p:txBody>
          <a:bodyPr vert="horz"/>
          <a:lstStyle>
            <a:lvl1pPr>
              <a:defRPr sz="2000">
                <a:solidFill>
                  <a:schemeClr val="tx1"/>
                </a:solidFill>
                <a:latin typeface="Arial"/>
                <a:cs typeface="Arial"/>
              </a:defRPr>
            </a:lvl1pPr>
            <a:lvl2pPr>
              <a:defRPr sz="2000">
                <a:solidFill>
                  <a:schemeClr val="tx1"/>
                </a:solidFill>
                <a:latin typeface="Arial"/>
                <a:cs typeface="Arial"/>
              </a:defRPr>
            </a:lvl2pPr>
            <a:lvl3pPr>
              <a:defRPr sz="2000">
                <a:solidFill>
                  <a:schemeClr val="tx1"/>
                </a:solidFill>
                <a:latin typeface="Arial"/>
                <a:cs typeface="Arial"/>
              </a:defRPr>
            </a:lvl3pPr>
            <a:lvl4pPr>
              <a:defRPr sz="2000">
                <a:solidFill>
                  <a:schemeClr val="tx1"/>
                </a:solidFill>
                <a:latin typeface="Arial"/>
                <a:cs typeface="Arial"/>
              </a:defRPr>
            </a:lvl4pPr>
            <a:lvl5pPr>
              <a:defRPr sz="2000">
                <a:solidFill>
                  <a:schemeClr val="tx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Content Placeholder 2"/>
          <p:cNvSpPr>
            <a:spLocks noGrp="1"/>
          </p:cNvSpPr>
          <p:nvPr>
            <p:ph sz="quarter" idx="11"/>
          </p:nvPr>
        </p:nvSpPr>
        <p:spPr>
          <a:xfrm>
            <a:off x="4957763" y="2251075"/>
            <a:ext cx="3684587" cy="3748088"/>
          </a:xfrm>
          <a:prstGeom prst="rect">
            <a:avLst/>
          </a:prstGeom>
        </p:spPr>
        <p:txBody>
          <a:bodyPr vert="horz"/>
          <a:lstStyle>
            <a:lvl1pPr>
              <a:defRPr sz="2000">
                <a:solidFill>
                  <a:schemeClr val="tx1"/>
                </a:solidFill>
                <a:latin typeface="Arial"/>
                <a:cs typeface="Arial"/>
              </a:defRPr>
            </a:lvl1pPr>
            <a:lvl2pPr>
              <a:defRPr sz="2000">
                <a:solidFill>
                  <a:schemeClr val="tx1"/>
                </a:solidFill>
                <a:latin typeface="Arial"/>
                <a:cs typeface="Arial"/>
              </a:defRPr>
            </a:lvl2pPr>
            <a:lvl3pPr>
              <a:defRPr sz="2000">
                <a:solidFill>
                  <a:schemeClr val="tx1"/>
                </a:solidFill>
                <a:latin typeface="Arial"/>
                <a:cs typeface="Arial"/>
              </a:defRPr>
            </a:lvl3pPr>
            <a:lvl4pPr>
              <a:defRPr sz="2000">
                <a:solidFill>
                  <a:schemeClr val="tx1"/>
                </a:solidFill>
                <a:latin typeface="Arial"/>
                <a:cs typeface="Arial"/>
              </a:defRPr>
            </a:lvl4pPr>
            <a:lvl5pPr>
              <a:defRPr sz="2000">
                <a:solidFill>
                  <a:schemeClr val="tx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053387" y="6528816"/>
            <a:ext cx="1066800" cy="329184"/>
          </a:xfrm>
          <a:prstGeom prst="rect">
            <a:avLst/>
          </a:prstGeom>
        </p:spPr>
        <p:txBody>
          <a:bodyPr/>
          <a:lstStyle/>
          <a:p>
            <a:fld id="{C9C0A0FB-A731-4636-ABD1-E3AF0049C66C}" type="slidenum">
              <a:rPr lang="en-US" smtClean="0"/>
              <a:pPr/>
              <a:t>‹#›</a:t>
            </a:fld>
            <a:endParaRPr lang="en-US"/>
          </a:p>
        </p:txBody>
      </p:sp>
      <p:sp>
        <p:nvSpPr>
          <p:cNvPr id="2" name="TextBox 1"/>
          <p:cNvSpPr txBox="1"/>
          <p:nvPr userDrawn="1"/>
        </p:nvSpPr>
        <p:spPr>
          <a:xfrm>
            <a:off x="7239000" y="6549240"/>
            <a:ext cx="1752600" cy="292388"/>
          </a:xfrm>
          <a:prstGeom prst="rect">
            <a:avLst/>
          </a:prstGeom>
          <a:noFill/>
        </p:spPr>
        <p:txBody>
          <a:bodyPr wrap="square" rtlCol="0">
            <a:spAutoFit/>
          </a:bodyPr>
          <a:lstStyle/>
          <a:p>
            <a:r>
              <a:rPr lang="en-US" sz="1300" dirty="0" smtClean="0">
                <a:solidFill>
                  <a:schemeClr val="bg1"/>
                </a:solidFill>
              </a:rPr>
              <a:t>Patient</a:t>
            </a:r>
            <a:r>
              <a:rPr lang="en-US" sz="1300" baseline="0" dirty="0" smtClean="0">
                <a:solidFill>
                  <a:schemeClr val="bg1"/>
                </a:solidFill>
              </a:rPr>
              <a:t> and Family</a:t>
            </a:r>
            <a:endParaRPr lang="en-US" sz="1300" dirty="0">
              <a:solidFill>
                <a:schemeClr val="bg1"/>
              </a:solidFill>
            </a:endParaRPr>
          </a:p>
        </p:txBody>
      </p:sp>
    </p:spTree>
    <p:extLst>
      <p:ext uri="{BB962C8B-B14F-4D97-AF65-F5344CB8AC3E}">
        <p14:creationId xmlns:p14="http://schemas.microsoft.com/office/powerpoint/2010/main" val="35849436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32111017-B146-4B0E-8206-D6BFF3372E1F}"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1034221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86001"/>
            <a:ext cx="40386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286001"/>
            <a:ext cx="40386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32111017-B146-4B0E-8206-D6BFF3372E1F}"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3586510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1336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819400"/>
            <a:ext cx="4040188"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21336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819399"/>
            <a:ext cx="4041775"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32111017-B146-4B0E-8206-D6BFF3372E1F}" type="datetimeFigureOut">
              <a:rPr lang="en-US" smtClean="0"/>
              <a:t>12/2/2014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2319016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111017-B146-4B0E-8206-D6BFF3372E1F}" type="datetimeFigureOut">
              <a:rPr lang="en-US" smtClean="0"/>
              <a:t>12/2/2014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1376054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111017-B146-4B0E-8206-D6BFF3372E1F}" type="datetimeFigureOut">
              <a:rPr lang="en-US" smtClean="0"/>
              <a:t>12/2/2014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1543693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3008313" cy="1162050"/>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752601"/>
            <a:ext cx="5111750" cy="4038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3124199"/>
            <a:ext cx="3008313" cy="26670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32111017-B146-4B0E-8206-D6BFF3372E1F}"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525044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1752599"/>
            <a:ext cx="5486400" cy="2974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423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32111017-B146-4B0E-8206-D6BFF3372E1F}"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3014839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ti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371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286001"/>
            <a:ext cx="8229600" cy="3200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57912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111017-B146-4B0E-8206-D6BFF3372E1F}" type="datetimeFigureOut">
              <a:rPr lang="en-US" smtClean="0"/>
              <a:t>12/2/2014</a:t>
            </a:fld>
            <a:endParaRPr lang="en-US" dirty="0"/>
          </a:p>
        </p:txBody>
      </p:sp>
      <p:sp>
        <p:nvSpPr>
          <p:cNvPr id="5" name="Footer Placeholder 4"/>
          <p:cNvSpPr>
            <a:spLocks noGrp="1"/>
          </p:cNvSpPr>
          <p:nvPr>
            <p:ph type="ftr" sz="quarter" idx="3"/>
          </p:nvPr>
        </p:nvSpPr>
        <p:spPr>
          <a:xfrm>
            <a:off x="3124200" y="57912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55725AEF-1959-46CC-AC66-420FB475D009}" type="slidenum">
              <a:rPr lang="en-US" smtClean="0"/>
              <a:pPr/>
              <a:t>‹#›</a:t>
            </a:fld>
            <a:endParaRPr lang="en-US" dirty="0"/>
          </a:p>
        </p:txBody>
      </p:sp>
    </p:spTree>
    <p:extLst>
      <p:ext uri="{BB962C8B-B14F-4D97-AF65-F5344CB8AC3E}">
        <p14:creationId xmlns:p14="http://schemas.microsoft.com/office/powerpoint/2010/main" val="3102912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62B2A-852F-4130-B788-7B69A36ACC42}" type="datetimeFigureOut">
              <a:rPr lang="en-US" smtClean="0"/>
              <a:t>12/2/2014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2A12BDBB-2981-4CE6-B36C-433BE2389802}" type="slidenum">
              <a:rPr lang="en-US" smtClean="0"/>
              <a:pPr/>
              <a:t>‹#›</a:t>
            </a:fld>
            <a:endParaRPr lang="en-US" dirty="0"/>
          </a:p>
        </p:txBody>
      </p:sp>
    </p:spTree>
    <p:extLst>
      <p:ext uri="{BB962C8B-B14F-4D97-AF65-F5344CB8AC3E}">
        <p14:creationId xmlns:p14="http://schemas.microsoft.com/office/powerpoint/2010/main" val="2824302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hyperlink" Target="http://www.npsf.org/wp-content/uploads/2012/02/Patient-Compact_PSAW-2012.pdf" TargetMode="External"/><Relationship Id="rId7" Type="http://schemas.openxmlformats.org/officeDocument/2006/relationships/hyperlink" Target="http://www.fistulafirst.org/HealthcareProfessionals/FFBIChangeConcepts/ChangeConcept10.aspx"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hyperlink" Target="http://www.cdc.gov/mmwr/pdf/rr/rr5110.pdf" TargetMode="External"/><Relationship Id="rId5" Type="http://schemas.openxmlformats.org/officeDocument/2006/relationships/hyperlink" Target="http://whqlibdoc.who.int/publications/2009/9789241597906_eng.pdf" TargetMode="External"/><Relationship Id="rId4" Type="http://schemas.openxmlformats.org/officeDocument/2006/relationships/hyperlink" Target="http://www.health.gov/communication/literacy/quickguide/factsbasic.ht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0"/>
            <a:ext cx="7259145" cy="1489348"/>
          </a:xfrm>
        </p:spPr>
        <p:txBody>
          <a:bodyPr/>
          <a:lstStyle/>
          <a:p>
            <a:r>
              <a:rPr lang="en-US" b="1" dirty="0" smtClean="0">
                <a:solidFill>
                  <a:srgbClr val="0098AA"/>
                </a:solidFill>
                <a:latin typeface="+mj-lt"/>
              </a:rPr>
              <a:t>Patient Engagement in Hemodialysis Facilities</a:t>
            </a:r>
            <a:endParaRPr lang="en-US" b="1" dirty="0">
              <a:solidFill>
                <a:srgbClr val="0098AA"/>
              </a:solidFill>
              <a:latin typeface="+mj-lt"/>
            </a:endParaRPr>
          </a:p>
        </p:txBody>
      </p:sp>
    </p:spTree>
    <p:extLst>
      <p:ext uri="{BB962C8B-B14F-4D97-AF65-F5344CB8AC3E}">
        <p14:creationId xmlns:p14="http://schemas.microsoft.com/office/powerpoint/2010/main" val="3223020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Time</a:t>
            </a:r>
            <a:endParaRPr lang="en-US" dirty="0">
              <a:latin typeface="+mj-lt"/>
            </a:endParaRPr>
          </a:p>
        </p:txBody>
      </p:sp>
      <p:sp>
        <p:nvSpPr>
          <p:cNvPr id="7" name="Text Placeholder 6"/>
          <p:cNvSpPr>
            <a:spLocks noGrp="1"/>
          </p:cNvSpPr>
          <p:nvPr>
            <p:ph type="body" sz="quarter" idx="10"/>
          </p:nvPr>
        </p:nvSpPr>
        <p:spPr/>
        <p:txBody>
          <a:bodyPr>
            <a:normAutofit/>
          </a:bodyPr>
          <a:lstStyle/>
          <a:p>
            <a:pPr marL="0" lvl="0" indent="0">
              <a:buNone/>
            </a:pPr>
            <a:r>
              <a:rPr lang="en-US" dirty="0">
                <a:latin typeface="+mn-lt"/>
              </a:rPr>
              <a:t>Time is needed </a:t>
            </a:r>
            <a:r>
              <a:rPr lang="en-US" dirty="0" smtClean="0">
                <a:latin typeface="+mn-lt"/>
              </a:rPr>
              <a:t>to</a:t>
            </a:r>
            <a:r>
              <a:rPr lang="en-US" dirty="0" smtClean="0"/>
              <a:t>—</a:t>
            </a:r>
            <a:r>
              <a:rPr lang="en-US" dirty="0" smtClean="0">
                <a:latin typeface="+mn-lt"/>
              </a:rPr>
              <a:t> </a:t>
            </a:r>
            <a:endParaRPr lang="en-US" dirty="0">
              <a:latin typeface="+mn-lt"/>
            </a:endParaRPr>
          </a:p>
          <a:p>
            <a:r>
              <a:rPr lang="en-US" dirty="0">
                <a:latin typeface="+mn-lt"/>
              </a:rPr>
              <a:t>Understand the level of variability, time and ownership that patients and families desire</a:t>
            </a:r>
          </a:p>
          <a:p>
            <a:r>
              <a:rPr lang="en-US" dirty="0">
                <a:latin typeface="+mn-lt"/>
              </a:rPr>
              <a:t>Develop strategies for effectively engaging each patient and their family</a:t>
            </a:r>
          </a:p>
          <a:p>
            <a:r>
              <a:rPr lang="en-US" dirty="0">
                <a:latin typeface="+mn-lt"/>
              </a:rPr>
              <a:t>Coordinate engagement planning across facility staff and patients’ physicians</a:t>
            </a:r>
          </a:p>
          <a:p>
            <a:endParaRPr lang="en-US" dirty="0"/>
          </a:p>
        </p:txBody>
      </p:sp>
      <p:sp>
        <p:nvSpPr>
          <p:cNvPr id="3" name="Slide Number Placeholder 2"/>
          <p:cNvSpPr>
            <a:spLocks noGrp="1"/>
          </p:cNvSpPr>
          <p:nvPr>
            <p:ph type="sldNum" sz="quarter" idx="12"/>
          </p:nvPr>
        </p:nvSpPr>
        <p:spPr/>
        <p:txBody>
          <a:bodyPr/>
          <a:lstStyle/>
          <a:p>
            <a:pPr algn="ctr"/>
            <a:fld id="{C9C0A0FB-A731-4636-ABD1-E3AF0049C66C}" type="slidenum">
              <a:rPr lang="en-US" smtClean="0">
                <a:solidFill>
                  <a:schemeClr val="bg1"/>
                </a:solidFill>
              </a:rPr>
              <a:pPr algn="ctr"/>
              <a:t>10</a:t>
            </a:fld>
            <a:endParaRPr lang="en-US" dirty="0">
              <a:solidFill>
                <a:schemeClr val="bg1"/>
              </a:solidFill>
            </a:endParaRPr>
          </a:p>
        </p:txBody>
      </p:sp>
    </p:spTree>
    <p:extLst>
      <p:ext uri="{BB962C8B-B14F-4D97-AF65-F5344CB8AC3E}">
        <p14:creationId xmlns:p14="http://schemas.microsoft.com/office/powerpoint/2010/main" val="879860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Ownership</a:t>
            </a:r>
            <a:endParaRPr lang="en-US" dirty="0">
              <a:latin typeface="+mj-lt"/>
            </a:endParaRPr>
          </a:p>
        </p:txBody>
      </p:sp>
      <p:sp>
        <p:nvSpPr>
          <p:cNvPr id="4" name="Text Placeholder 3"/>
          <p:cNvSpPr>
            <a:spLocks noGrp="1"/>
          </p:cNvSpPr>
          <p:nvPr>
            <p:ph type="body" sz="quarter" idx="10"/>
          </p:nvPr>
        </p:nvSpPr>
        <p:spPr/>
        <p:txBody>
          <a:bodyPr/>
          <a:lstStyle/>
          <a:p>
            <a:pPr marL="0" lvl="0" indent="0">
              <a:buNone/>
            </a:pPr>
            <a:r>
              <a:rPr lang="en-US" dirty="0">
                <a:latin typeface="+mn-lt"/>
              </a:rPr>
              <a:t>Factors that impact </a:t>
            </a:r>
            <a:r>
              <a:rPr lang="en-US" dirty="0" smtClean="0">
                <a:latin typeface="+mn-lt"/>
              </a:rPr>
              <a:t>ownership</a:t>
            </a:r>
            <a:endParaRPr lang="en-US" dirty="0">
              <a:latin typeface="+mn-lt"/>
            </a:endParaRPr>
          </a:p>
          <a:p>
            <a:r>
              <a:rPr lang="en-US" dirty="0">
                <a:latin typeface="+mn-lt"/>
              </a:rPr>
              <a:t>Responsibility for engaging patients unclear</a:t>
            </a:r>
          </a:p>
          <a:p>
            <a:r>
              <a:rPr lang="en-US" dirty="0">
                <a:latin typeface="+mn-lt"/>
              </a:rPr>
              <a:t>Importance of staff coordination in patient engagement efforts not understood</a:t>
            </a:r>
          </a:p>
          <a:p>
            <a:r>
              <a:rPr lang="en-US" dirty="0">
                <a:latin typeface="+mn-lt"/>
              </a:rPr>
              <a:t>Potential conflict or confusion if staff efforts uncoordinated</a:t>
            </a:r>
          </a:p>
          <a:p>
            <a:r>
              <a:rPr lang="en-US" dirty="0">
                <a:latin typeface="+mn-lt"/>
              </a:rPr>
              <a:t>Roles of the patient, family, and staff </a:t>
            </a:r>
            <a:r>
              <a:rPr lang="en-US" dirty="0" smtClean="0">
                <a:latin typeface="+mn-lt"/>
              </a:rPr>
              <a:t>unclear</a:t>
            </a:r>
            <a:r>
              <a:rPr lang="en-US" dirty="0" smtClean="0"/>
              <a:t>—</a:t>
            </a:r>
            <a:r>
              <a:rPr lang="en-US" dirty="0" smtClean="0">
                <a:latin typeface="+mn-lt"/>
              </a:rPr>
              <a:t>who </a:t>
            </a:r>
            <a:r>
              <a:rPr lang="en-US" dirty="0">
                <a:latin typeface="+mn-lt"/>
              </a:rPr>
              <a:t>owns what territory</a:t>
            </a:r>
          </a:p>
          <a:p>
            <a:endParaRPr lang="en-US" dirty="0"/>
          </a:p>
        </p:txBody>
      </p:sp>
      <p:sp>
        <p:nvSpPr>
          <p:cNvPr id="3" name="Slide Number Placeholder 2"/>
          <p:cNvSpPr>
            <a:spLocks noGrp="1"/>
          </p:cNvSpPr>
          <p:nvPr>
            <p:ph type="sldNum" sz="quarter" idx="12"/>
          </p:nvPr>
        </p:nvSpPr>
        <p:spPr/>
        <p:txBody>
          <a:bodyPr/>
          <a:lstStyle/>
          <a:p>
            <a:pPr algn="ctr"/>
            <a:fld id="{C9C0A0FB-A731-4636-ABD1-E3AF0049C66C}" type="slidenum">
              <a:rPr lang="en-US" smtClean="0">
                <a:solidFill>
                  <a:schemeClr val="bg1"/>
                </a:solidFill>
              </a:rPr>
              <a:pPr algn="ctr"/>
              <a:t>11</a:t>
            </a:fld>
            <a:endParaRPr lang="en-US" dirty="0">
              <a:solidFill>
                <a:schemeClr val="bg1"/>
              </a:solidFill>
            </a:endParaRPr>
          </a:p>
        </p:txBody>
      </p:sp>
    </p:spTree>
    <p:extLst>
      <p:ext uri="{BB962C8B-B14F-4D97-AF65-F5344CB8AC3E}">
        <p14:creationId xmlns:p14="http://schemas.microsoft.com/office/powerpoint/2010/main" val="12929863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latin typeface="+mj-lt"/>
              </a:rPr>
              <a:t>Strategies for </a:t>
            </a:r>
            <a:r>
              <a:rPr lang="en-US" dirty="0" smtClean="0">
                <a:latin typeface="+mj-lt"/>
              </a:rPr>
              <a:t>Overcoming Obstacles</a:t>
            </a:r>
            <a:endParaRPr lang="en-US" dirty="0">
              <a:latin typeface="+mj-lt"/>
            </a:endParaRPr>
          </a:p>
        </p:txBody>
      </p:sp>
      <p:sp>
        <p:nvSpPr>
          <p:cNvPr id="3" name="Text Placeholder 2"/>
          <p:cNvSpPr>
            <a:spLocks noGrp="1"/>
          </p:cNvSpPr>
          <p:nvPr>
            <p:ph type="body" sz="quarter" idx="10"/>
          </p:nvPr>
        </p:nvSpPr>
        <p:spPr/>
        <p:txBody>
          <a:bodyPr>
            <a:normAutofit lnSpcReduction="10000"/>
          </a:bodyPr>
          <a:lstStyle/>
          <a:p>
            <a:r>
              <a:rPr lang="en-US" dirty="0">
                <a:latin typeface="+mn-lt"/>
              </a:rPr>
              <a:t>Make overcoming </a:t>
            </a:r>
            <a:r>
              <a:rPr lang="en-US" dirty="0" smtClean="0">
                <a:latin typeface="+mn-lt"/>
              </a:rPr>
              <a:t>obstacles </a:t>
            </a:r>
            <a:r>
              <a:rPr lang="en-US" dirty="0">
                <a:latin typeface="+mn-lt"/>
              </a:rPr>
              <a:t>a priority</a:t>
            </a:r>
          </a:p>
          <a:p>
            <a:r>
              <a:rPr lang="en-US" dirty="0">
                <a:latin typeface="+mn-lt"/>
              </a:rPr>
              <a:t>Discuss which </a:t>
            </a:r>
            <a:r>
              <a:rPr lang="en-US" dirty="0" smtClean="0">
                <a:latin typeface="+mn-lt"/>
              </a:rPr>
              <a:t>barriers are </a:t>
            </a:r>
            <a:r>
              <a:rPr lang="en-US" dirty="0">
                <a:latin typeface="+mn-lt"/>
              </a:rPr>
              <a:t>most important and challenging to address in your facility</a:t>
            </a:r>
          </a:p>
          <a:p>
            <a:r>
              <a:rPr lang="en-US" dirty="0" smtClean="0">
                <a:latin typeface="+mn-lt"/>
              </a:rPr>
              <a:t>Determine and implement approaches to overcome each of these obstacles:</a:t>
            </a:r>
            <a:endParaRPr lang="en-US" dirty="0">
              <a:latin typeface="+mn-lt"/>
            </a:endParaRPr>
          </a:p>
          <a:p>
            <a:pPr lvl="3"/>
            <a:r>
              <a:rPr lang="en-US" dirty="0" smtClean="0">
                <a:latin typeface="+mn-lt"/>
              </a:rPr>
              <a:t>Variability</a:t>
            </a:r>
            <a:endParaRPr lang="en-US" dirty="0">
              <a:latin typeface="+mn-lt"/>
            </a:endParaRPr>
          </a:p>
          <a:p>
            <a:pPr lvl="3"/>
            <a:r>
              <a:rPr lang="en-US" dirty="0">
                <a:latin typeface="+mn-lt"/>
              </a:rPr>
              <a:t>Time</a:t>
            </a:r>
          </a:p>
          <a:p>
            <a:pPr lvl="3"/>
            <a:r>
              <a:rPr lang="en-US" dirty="0" smtClean="0">
                <a:latin typeface="+mn-lt"/>
              </a:rPr>
              <a:t>Ownership</a:t>
            </a:r>
            <a:endParaRPr lang="en-US" dirty="0">
              <a:latin typeface="+mn-lt"/>
            </a:endParaRPr>
          </a:p>
        </p:txBody>
      </p:sp>
      <p:pic>
        <p:nvPicPr>
          <p:cNvPr id="5" name="Picture Placeholder 4" descr="Clip art of people sitting at a long table"/>
          <p:cNvPicPr>
            <a:picLocks noGrp="1" noChangeAspect="1"/>
          </p:cNvPicPr>
          <p:nvPr>
            <p:ph type="pic" sz="quarter" idx="11"/>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l="9527" r="9527"/>
          <a:stretch>
            <a:fillRect/>
          </a:stretch>
        </p:blipFill>
        <p:spPr/>
      </p:pic>
      <p:sp>
        <p:nvSpPr>
          <p:cNvPr id="4" name="Slide Number Placeholder 3"/>
          <p:cNvSpPr>
            <a:spLocks noGrp="1"/>
          </p:cNvSpPr>
          <p:nvPr>
            <p:ph type="sldNum" sz="quarter" idx="12"/>
          </p:nvPr>
        </p:nvSpPr>
        <p:spPr/>
        <p:txBody>
          <a:bodyPr/>
          <a:lstStyle/>
          <a:p>
            <a:pPr algn="ctr"/>
            <a:fld id="{C9C0A0FB-A731-4636-ABD1-E3AF0049C66C}" type="slidenum">
              <a:rPr lang="en-US" smtClean="0">
                <a:solidFill>
                  <a:schemeClr val="bg1"/>
                </a:solidFill>
              </a:rPr>
              <a:pPr algn="ctr"/>
              <a:t>12</a:t>
            </a:fld>
            <a:endParaRPr lang="en-US" dirty="0">
              <a:solidFill>
                <a:schemeClr val="bg1"/>
              </a:solidFill>
            </a:endParaRPr>
          </a:p>
        </p:txBody>
      </p:sp>
    </p:spTree>
    <p:extLst>
      <p:ext uri="{BB962C8B-B14F-4D97-AF65-F5344CB8AC3E}">
        <p14:creationId xmlns:p14="http://schemas.microsoft.com/office/powerpoint/2010/main" val="2711697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95400"/>
            <a:ext cx="8229600" cy="785155"/>
          </a:xfrm>
        </p:spPr>
        <p:txBody>
          <a:bodyPr>
            <a:noAutofit/>
          </a:bodyPr>
          <a:lstStyle/>
          <a:p>
            <a:pPr algn="ctr"/>
            <a:r>
              <a:rPr lang="en-US" dirty="0" smtClean="0">
                <a:latin typeface="+mn-lt"/>
              </a:rPr>
              <a:t>Effectively Engaging Patients </a:t>
            </a:r>
            <a:br>
              <a:rPr lang="en-US" dirty="0" smtClean="0">
                <a:latin typeface="+mn-lt"/>
              </a:rPr>
            </a:br>
            <a:r>
              <a:rPr lang="en-US" dirty="0" smtClean="0">
                <a:latin typeface="+mn-lt"/>
              </a:rPr>
              <a:t>and their Families — Care Contracts</a:t>
            </a:r>
            <a:br>
              <a:rPr lang="en-US" dirty="0" smtClean="0">
                <a:latin typeface="+mn-lt"/>
              </a:rPr>
            </a:br>
            <a:endParaRPr lang="en-US" dirty="0">
              <a:latin typeface="+mn-lt"/>
            </a:endParaRPr>
          </a:p>
        </p:txBody>
      </p:sp>
      <p:sp>
        <p:nvSpPr>
          <p:cNvPr id="3" name="Text Placeholder 2"/>
          <p:cNvSpPr>
            <a:spLocks noGrp="1"/>
          </p:cNvSpPr>
          <p:nvPr>
            <p:ph type="body" sz="quarter" idx="10"/>
          </p:nvPr>
        </p:nvSpPr>
        <p:spPr>
          <a:xfrm>
            <a:off x="928688" y="2362199"/>
            <a:ext cx="7713662" cy="3636963"/>
          </a:xfrm>
        </p:spPr>
        <p:txBody>
          <a:bodyPr>
            <a:normAutofit lnSpcReduction="10000"/>
          </a:bodyPr>
          <a:lstStyle/>
          <a:p>
            <a:pPr marL="0" indent="0">
              <a:buNone/>
            </a:pPr>
            <a:r>
              <a:rPr lang="en-US" dirty="0" smtClean="0">
                <a:latin typeface="+mn-lt"/>
              </a:rPr>
              <a:t>Care Contract</a:t>
            </a:r>
            <a:r>
              <a:rPr lang="en-US" baseline="30000" dirty="0" smtClean="0">
                <a:latin typeface="+mn-lt"/>
              </a:rPr>
              <a:t>1</a:t>
            </a:r>
          </a:p>
          <a:p>
            <a:r>
              <a:rPr lang="en-US" dirty="0" smtClean="0">
                <a:latin typeface="+mn-lt"/>
              </a:rPr>
              <a:t>Solidifies patients’ roles in their care</a:t>
            </a:r>
          </a:p>
          <a:p>
            <a:r>
              <a:rPr lang="en-US" dirty="0" smtClean="0">
                <a:latin typeface="+mn-lt"/>
              </a:rPr>
              <a:t>Encourages the patient’s adherence to recommendations given by facility staff members</a:t>
            </a:r>
          </a:p>
          <a:p>
            <a:r>
              <a:rPr lang="en-US" dirty="0" smtClean="0">
                <a:latin typeface="+mn-lt"/>
              </a:rPr>
              <a:t>Creates clear expectations for at-home care with guidelines written in plain language</a:t>
            </a:r>
          </a:p>
          <a:p>
            <a:r>
              <a:rPr lang="en-US" dirty="0" smtClean="0">
                <a:latin typeface="+mn-lt"/>
              </a:rPr>
              <a:t>Respects </a:t>
            </a:r>
            <a:r>
              <a:rPr lang="en-US" dirty="0">
                <a:latin typeface="+mn-lt"/>
              </a:rPr>
              <a:t>the rights of patients and providers</a:t>
            </a:r>
          </a:p>
          <a:p>
            <a:r>
              <a:rPr lang="en-US" dirty="0" smtClean="0">
                <a:latin typeface="+mn-lt"/>
              </a:rPr>
              <a:t>Focuses </a:t>
            </a:r>
            <a:r>
              <a:rPr lang="en-US" dirty="0">
                <a:latin typeface="+mn-lt"/>
              </a:rPr>
              <a:t>on the relationship between the patient and the provider rather than just one side</a:t>
            </a:r>
          </a:p>
          <a:p>
            <a:r>
              <a:rPr lang="en-US" dirty="0" smtClean="0">
                <a:latin typeface="+mn-lt"/>
              </a:rPr>
              <a:t>Includes </a:t>
            </a:r>
            <a:r>
              <a:rPr lang="en-US" dirty="0">
                <a:latin typeface="+mn-lt"/>
              </a:rPr>
              <a:t>the patient and the family </a:t>
            </a:r>
            <a:r>
              <a:rPr lang="en-US" i="1" dirty="0">
                <a:latin typeface="+mn-lt"/>
              </a:rPr>
              <a:t>on</a:t>
            </a:r>
            <a:r>
              <a:rPr lang="en-US" dirty="0">
                <a:latin typeface="+mn-lt"/>
              </a:rPr>
              <a:t> the team rather than working with the </a:t>
            </a:r>
            <a:r>
              <a:rPr lang="en-US" dirty="0" smtClean="0">
                <a:latin typeface="+mn-lt"/>
              </a:rPr>
              <a:t>team</a:t>
            </a:r>
            <a:endParaRPr lang="en-US" dirty="0">
              <a:latin typeface="+mn-lt"/>
            </a:endParaRPr>
          </a:p>
        </p:txBody>
      </p:sp>
      <p:sp>
        <p:nvSpPr>
          <p:cNvPr id="5" name="Slide Number Placeholder 4"/>
          <p:cNvSpPr>
            <a:spLocks noGrp="1"/>
          </p:cNvSpPr>
          <p:nvPr>
            <p:ph type="sldNum" sz="quarter" idx="12"/>
          </p:nvPr>
        </p:nvSpPr>
        <p:spPr/>
        <p:txBody>
          <a:bodyPr/>
          <a:lstStyle/>
          <a:p>
            <a:pPr algn="ctr"/>
            <a:fld id="{C9C0A0FB-A731-4636-ABD1-E3AF0049C66C}" type="slidenum">
              <a:rPr lang="en-US" smtClean="0">
                <a:solidFill>
                  <a:schemeClr val="bg1"/>
                </a:solidFill>
              </a:rPr>
              <a:pPr algn="ctr"/>
              <a:t>13</a:t>
            </a:fld>
            <a:endParaRPr lang="en-US" dirty="0">
              <a:solidFill>
                <a:schemeClr val="bg1"/>
              </a:solidFill>
            </a:endParaRPr>
          </a:p>
        </p:txBody>
      </p:sp>
    </p:spTree>
    <p:extLst>
      <p:ext uri="{BB962C8B-B14F-4D97-AF65-F5344CB8AC3E}">
        <p14:creationId xmlns:p14="http://schemas.microsoft.com/office/powerpoint/2010/main" val="4161608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8200"/>
          </a:xfrm>
        </p:spPr>
        <p:txBody>
          <a:bodyPr>
            <a:normAutofit/>
          </a:bodyPr>
          <a:lstStyle/>
          <a:p>
            <a:pPr algn="ctr"/>
            <a:r>
              <a:rPr lang="en-US" sz="3200" b="1" dirty="0" smtClean="0">
                <a:solidFill>
                  <a:schemeClr val="accent5">
                    <a:lumMod val="75000"/>
                  </a:schemeClr>
                </a:solidFill>
              </a:rPr>
              <a:t>Example of a Care Contract</a:t>
            </a:r>
            <a:r>
              <a:rPr lang="en-US" sz="3200" b="1" baseline="30000" dirty="0" smtClean="0">
                <a:solidFill>
                  <a:schemeClr val="accent5">
                    <a:lumMod val="75000"/>
                  </a:schemeClr>
                </a:solidFill>
              </a:rPr>
              <a:t>1</a:t>
            </a:r>
            <a:endParaRPr lang="en-US" sz="3200" b="1" baseline="30000" dirty="0">
              <a:solidFill>
                <a:schemeClr val="accent5">
                  <a:lumMod val="75000"/>
                </a:schemeClr>
              </a:solidFill>
            </a:endParaRPr>
          </a:p>
        </p:txBody>
      </p:sp>
      <p:sp>
        <p:nvSpPr>
          <p:cNvPr id="6" name="Text Placeholder 5"/>
          <p:cNvSpPr>
            <a:spLocks noGrp="1"/>
          </p:cNvSpPr>
          <p:nvPr>
            <p:ph type="body" idx="1"/>
          </p:nvPr>
        </p:nvSpPr>
        <p:spPr>
          <a:xfrm>
            <a:off x="457200" y="1752600"/>
            <a:ext cx="4040188" cy="487362"/>
          </a:xfrm>
          <a:ln>
            <a:solidFill>
              <a:srgbClr val="00B0F0"/>
            </a:solidFill>
          </a:ln>
        </p:spPr>
        <p:txBody>
          <a:bodyPr>
            <a:normAutofit fontScale="92500"/>
          </a:bodyPr>
          <a:lstStyle/>
          <a:p>
            <a:r>
              <a:rPr lang="en-US" dirty="0">
                <a:latin typeface="+mj-lt"/>
              </a:rPr>
              <a:t>For Health Care Professionals	</a:t>
            </a:r>
          </a:p>
        </p:txBody>
      </p:sp>
      <p:sp>
        <p:nvSpPr>
          <p:cNvPr id="5" name="Content Placeholder 4"/>
          <p:cNvSpPr>
            <a:spLocks noGrp="1"/>
          </p:cNvSpPr>
          <p:nvPr>
            <p:ph sz="half" idx="2"/>
          </p:nvPr>
        </p:nvSpPr>
        <p:spPr>
          <a:xfrm>
            <a:off x="381000" y="2332037"/>
            <a:ext cx="4040188" cy="4525963"/>
          </a:xfrm>
        </p:spPr>
        <p:txBody>
          <a:bodyPr>
            <a:normAutofit/>
          </a:bodyPr>
          <a:lstStyle/>
          <a:p>
            <a:pPr marL="0" indent="0">
              <a:buNone/>
            </a:pPr>
            <a:r>
              <a:rPr lang="en-US" sz="2000" dirty="0" smtClean="0"/>
              <a:t>I </a:t>
            </a:r>
            <a:r>
              <a:rPr lang="en-US" sz="2000" dirty="0"/>
              <a:t>pledge to:</a:t>
            </a:r>
          </a:p>
          <a:p>
            <a:r>
              <a:rPr lang="en-US" sz="2000" dirty="0"/>
              <a:t>Treat my patients as I would want to be treated</a:t>
            </a:r>
          </a:p>
          <a:p>
            <a:r>
              <a:rPr lang="en-US" sz="2000" dirty="0"/>
              <a:t>Listen to my patient and family members’ concerns and answer all of their </a:t>
            </a:r>
            <a:r>
              <a:rPr lang="en-US" sz="2000" dirty="0" smtClean="0"/>
              <a:t>questions</a:t>
            </a:r>
          </a:p>
          <a:p>
            <a:r>
              <a:rPr lang="en-US" sz="2000" dirty="0" smtClean="0"/>
              <a:t>Engage patients in their care to the extent that they like</a:t>
            </a:r>
          </a:p>
          <a:p>
            <a:r>
              <a:rPr lang="en-US" sz="2000" dirty="0" smtClean="0"/>
              <a:t>Ensure that patients understand their treatment to the best of their availability</a:t>
            </a:r>
            <a:endParaRPr lang="en-US" sz="2000" dirty="0"/>
          </a:p>
        </p:txBody>
      </p:sp>
      <p:sp>
        <p:nvSpPr>
          <p:cNvPr id="4" name="Text Placeholder 3"/>
          <p:cNvSpPr>
            <a:spLocks noGrp="1"/>
          </p:cNvSpPr>
          <p:nvPr>
            <p:ph type="body" sz="quarter" idx="3"/>
          </p:nvPr>
        </p:nvSpPr>
        <p:spPr>
          <a:xfrm>
            <a:off x="4724400" y="1752600"/>
            <a:ext cx="4041775" cy="487362"/>
          </a:xfrm>
          <a:ln>
            <a:solidFill>
              <a:srgbClr val="00B0F0"/>
            </a:solidFill>
          </a:ln>
        </p:spPr>
        <p:txBody>
          <a:bodyPr>
            <a:normAutofit/>
          </a:bodyPr>
          <a:lstStyle/>
          <a:p>
            <a:pPr marL="0" indent="0">
              <a:buNone/>
            </a:pPr>
            <a:r>
              <a:rPr lang="en-US" sz="2200" dirty="0" smtClean="0">
                <a:latin typeface="+mj-lt"/>
              </a:rPr>
              <a:t>For Patients</a:t>
            </a:r>
          </a:p>
        </p:txBody>
      </p:sp>
      <p:sp>
        <p:nvSpPr>
          <p:cNvPr id="7" name="Content Placeholder 6"/>
          <p:cNvSpPr>
            <a:spLocks noGrp="1"/>
          </p:cNvSpPr>
          <p:nvPr>
            <p:ph sz="quarter" idx="4"/>
          </p:nvPr>
        </p:nvSpPr>
        <p:spPr>
          <a:xfrm>
            <a:off x="4648200" y="2438400"/>
            <a:ext cx="4041775" cy="3935736"/>
          </a:xfrm>
        </p:spPr>
        <p:txBody>
          <a:bodyPr>
            <a:normAutofit/>
          </a:bodyPr>
          <a:lstStyle/>
          <a:p>
            <a:pPr marL="0" indent="0">
              <a:buNone/>
            </a:pPr>
            <a:r>
              <a:rPr lang="en-US" sz="2000" dirty="0"/>
              <a:t>I pledge to:</a:t>
            </a:r>
          </a:p>
          <a:p>
            <a:r>
              <a:rPr lang="en-US" sz="2000" dirty="0"/>
              <a:t>Communicate my questions and concerns to </a:t>
            </a:r>
            <a:r>
              <a:rPr lang="en-US" sz="2000" dirty="0" smtClean="0"/>
              <a:t>dialysis staff</a:t>
            </a:r>
            <a:endParaRPr lang="en-US" sz="2000" dirty="0"/>
          </a:p>
          <a:p>
            <a:r>
              <a:rPr lang="en-US" sz="2000" dirty="0"/>
              <a:t>Be an active </a:t>
            </a:r>
            <a:r>
              <a:rPr lang="en-US" sz="2000" dirty="0" smtClean="0"/>
              <a:t>participant </a:t>
            </a:r>
            <a:r>
              <a:rPr lang="en-US" sz="2000" dirty="0"/>
              <a:t>in my </a:t>
            </a:r>
            <a:r>
              <a:rPr lang="en-US" sz="2000" dirty="0" smtClean="0"/>
              <a:t>hemodialysis treatment</a:t>
            </a:r>
          </a:p>
          <a:p>
            <a:r>
              <a:rPr lang="en-US" sz="2000" dirty="0" smtClean="0"/>
              <a:t>Arrive or reschedule dialysis appointments on time</a:t>
            </a:r>
          </a:p>
        </p:txBody>
      </p:sp>
      <p:sp>
        <p:nvSpPr>
          <p:cNvPr id="3" name="Slide Number Placeholder 2"/>
          <p:cNvSpPr>
            <a:spLocks noGrp="1"/>
          </p:cNvSpPr>
          <p:nvPr>
            <p:ph type="sldNum" sz="quarter" idx="12"/>
          </p:nvPr>
        </p:nvSpPr>
        <p:spPr>
          <a:xfrm>
            <a:off x="7010400" y="6481586"/>
            <a:ext cx="2133600" cy="365125"/>
          </a:xfrm>
        </p:spPr>
        <p:txBody>
          <a:bodyPr/>
          <a:lstStyle/>
          <a:p>
            <a:pPr algn="ctr"/>
            <a:r>
              <a:rPr lang="en-US" sz="1300" dirty="0" smtClean="0">
                <a:solidFill>
                  <a:schemeClr val="bg1"/>
                </a:solidFill>
              </a:rPr>
              <a:t> Patient and Family        </a:t>
            </a:r>
            <a:fld id="{C9C0A0FB-A731-4636-ABD1-E3AF0049C66C}" type="slidenum">
              <a:rPr lang="en-US" sz="1300" smtClean="0">
                <a:solidFill>
                  <a:schemeClr val="bg1"/>
                </a:solidFill>
              </a:rPr>
              <a:pPr algn="ctr"/>
              <a:t>14</a:t>
            </a:fld>
            <a:endParaRPr lang="en-US" sz="1300" dirty="0">
              <a:solidFill>
                <a:schemeClr val="bg1"/>
              </a:solidFill>
            </a:endParaRPr>
          </a:p>
        </p:txBody>
      </p:sp>
    </p:spTree>
    <p:extLst>
      <p:ext uri="{BB962C8B-B14F-4D97-AF65-F5344CB8AC3E}">
        <p14:creationId xmlns:p14="http://schemas.microsoft.com/office/powerpoint/2010/main" val="39290689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73" y="1143000"/>
            <a:ext cx="8763000" cy="1013755"/>
          </a:xfrm>
        </p:spPr>
        <p:txBody>
          <a:bodyPr>
            <a:noAutofit/>
          </a:bodyPr>
          <a:lstStyle/>
          <a:p>
            <a:pPr algn="ctr"/>
            <a:r>
              <a:rPr lang="en-US" dirty="0">
                <a:latin typeface="+mj-lt"/>
              </a:rPr>
              <a:t>Effectively Engaging Patients </a:t>
            </a:r>
            <a:r>
              <a:rPr lang="en-US" dirty="0" smtClean="0">
                <a:latin typeface="+mj-lt"/>
              </a:rPr>
              <a:t>and Families — Health </a:t>
            </a:r>
            <a:r>
              <a:rPr lang="en-US" dirty="0">
                <a:latin typeface="+mj-lt"/>
              </a:rPr>
              <a:t>Literacy</a:t>
            </a:r>
            <a:br>
              <a:rPr lang="en-US" dirty="0">
                <a:latin typeface="+mj-lt"/>
              </a:rPr>
            </a:br>
            <a:endParaRPr lang="en-US" dirty="0">
              <a:latin typeface="+mj-lt"/>
            </a:endParaRPr>
          </a:p>
        </p:txBody>
      </p:sp>
      <p:sp>
        <p:nvSpPr>
          <p:cNvPr id="3" name="Text Placeholder 2"/>
          <p:cNvSpPr>
            <a:spLocks noGrp="1"/>
          </p:cNvSpPr>
          <p:nvPr>
            <p:ph type="body" sz="quarter" idx="10"/>
          </p:nvPr>
        </p:nvSpPr>
        <p:spPr>
          <a:xfrm>
            <a:off x="762000" y="2286000"/>
            <a:ext cx="7843055" cy="1143000"/>
          </a:xfrm>
        </p:spPr>
        <p:txBody>
          <a:bodyPr/>
          <a:lstStyle/>
          <a:p>
            <a:pPr marL="0" indent="0">
              <a:buNone/>
            </a:pPr>
            <a:r>
              <a:rPr lang="en-US" dirty="0" smtClean="0">
                <a:latin typeface="+mn-lt"/>
              </a:rPr>
              <a:t>According </a:t>
            </a:r>
            <a:r>
              <a:rPr lang="en-US" dirty="0">
                <a:latin typeface="+mn-lt"/>
              </a:rPr>
              <a:t>to the National Assessment of Adult </a:t>
            </a:r>
            <a:r>
              <a:rPr lang="en-US" dirty="0" smtClean="0">
                <a:latin typeface="+mn-lt"/>
              </a:rPr>
              <a:t>Literacy, </a:t>
            </a:r>
            <a:r>
              <a:rPr lang="en-US" dirty="0">
                <a:latin typeface="+mn-lt"/>
              </a:rPr>
              <a:t>nearly </a:t>
            </a:r>
            <a:r>
              <a:rPr lang="en-US" dirty="0" smtClean="0">
                <a:latin typeface="+mn-lt"/>
              </a:rPr>
              <a:t>9 </a:t>
            </a:r>
            <a:r>
              <a:rPr lang="en-US" dirty="0">
                <a:latin typeface="+mn-lt"/>
              </a:rPr>
              <a:t>out of </a:t>
            </a:r>
            <a:r>
              <a:rPr lang="en-US" dirty="0" smtClean="0">
                <a:latin typeface="+mn-lt"/>
              </a:rPr>
              <a:t>10 </a:t>
            </a:r>
            <a:r>
              <a:rPr lang="en-US" dirty="0">
                <a:latin typeface="+mn-lt"/>
              </a:rPr>
              <a:t>adults may lack the skills needed to </a:t>
            </a:r>
            <a:r>
              <a:rPr lang="en-US" dirty="0" smtClean="0">
                <a:latin typeface="+mn-lt"/>
              </a:rPr>
              <a:t>manage their health and prevent disease due to health literacy levels.</a:t>
            </a:r>
            <a:r>
              <a:rPr lang="en-US" baseline="30000" dirty="0" smtClean="0">
                <a:latin typeface="+mn-lt"/>
              </a:rPr>
              <a:t>2</a:t>
            </a:r>
            <a:endParaRPr lang="en-US" baseline="30000" dirty="0">
              <a:latin typeface="+mn-lt"/>
            </a:endParaRPr>
          </a:p>
        </p:txBody>
      </p:sp>
      <p:grpSp>
        <p:nvGrpSpPr>
          <p:cNvPr id="14" name="Group 13" descr="Image of 10 stick figures, with nine in red and one in blue to illustrate that 9 out of 10 adults may lack skills to manage their health and prevent disease due to health literacy levels."/>
          <p:cNvGrpSpPr/>
          <p:nvPr/>
        </p:nvGrpSpPr>
        <p:grpSpPr>
          <a:xfrm>
            <a:off x="228600" y="4038600"/>
            <a:ext cx="8534400" cy="1752600"/>
            <a:chOff x="152400" y="3124200"/>
            <a:chExt cx="9896070" cy="1951228"/>
          </a:xfrm>
        </p:grpSpPr>
        <p:pic>
          <p:nvPicPr>
            <p:cNvPr id="4" name="Picture 3" descr="ALT=&quot;&quot;"/>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 y="3124200"/>
              <a:ext cx="958337" cy="1951227"/>
            </a:xfrm>
            <a:prstGeom prst="rect">
              <a:avLst/>
            </a:prstGeom>
          </p:spPr>
        </p:pic>
        <p:pic>
          <p:nvPicPr>
            <p:cNvPr id="5" name="Picture 4" descr="ALT=&quot;&quo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43000" y="3124200"/>
              <a:ext cx="980670" cy="1951228"/>
            </a:xfrm>
            <a:prstGeom prst="rect">
              <a:avLst/>
            </a:prstGeom>
          </p:spPr>
        </p:pic>
        <p:pic>
          <p:nvPicPr>
            <p:cNvPr id="6" name="Picture 5" descr="ALT=&quot;&quo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33600" y="3124200"/>
              <a:ext cx="980670" cy="1951228"/>
            </a:xfrm>
            <a:prstGeom prst="rect">
              <a:avLst/>
            </a:prstGeom>
          </p:spPr>
        </p:pic>
        <p:pic>
          <p:nvPicPr>
            <p:cNvPr id="7" name="Picture 6" descr="ALT=&quot;&quo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24200" y="3124200"/>
              <a:ext cx="980670" cy="1951228"/>
            </a:xfrm>
            <a:prstGeom prst="rect">
              <a:avLst/>
            </a:prstGeom>
          </p:spPr>
        </p:pic>
        <p:pic>
          <p:nvPicPr>
            <p:cNvPr id="8" name="Picture 7" descr="ALT=&quot;&quo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14800" y="3124200"/>
              <a:ext cx="980670" cy="1951228"/>
            </a:xfrm>
            <a:prstGeom prst="rect">
              <a:avLst/>
            </a:prstGeom>
          </p:spPr>
        </p:pic>
        <p:pic>
          <p:nvPicPr>
            <p:cNvPr id="9" name="Picture 8" descr="ALT=&quot;&quo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5400" y="3124200"/>
              <a:ext cx="980670" cy="1951228"/>
            </a:xfrm>
            <a:prstGeom prst="rect">
              <a:avLst/>
            </a:prstGeom>
          </p:spPr>
        </p:pic>
        <p:pic>
          <p:nvPicPr>
            <p:cNvPr id="10" name="Picture 9" descr="ALT=&quot;&quo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6000" y="3124200"/>
              <a:ext cx="980670" cy="1951228"/>
            </a:xfrm>
            <a:prstGeom prst="rect">
              <a:avLst/>
            </a:prstGeom>
          </p:spPr>
        </p:pic>
        <p:pic>
          <p:nvPicPr>
            <p:cNvPr id="11" name="Picture 10" descr="ALT=&quot;&quo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86600" y="3124200"/>
              <a:ext cx="980670" cy="1951228"/>
            </a:xfrm>
            <a:prstGeom prst="rect">
              <a:avLst/>
            </a:prstGeom>
          </p:spPr>
        </p:pic>
        <p:pic>
          <p:nvPicPr>
            <p:cNvPr id="12" name="Picture 11" descr="ALT=&quot;&quo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77200" y="3124200"/>
              <a:ext cx="980670" cy="1951228"/>
            </a:xfrm>
            <a:prstGeom prst="rect">
              <a:avLst/>
            </a:prstGeom>
          </p:spPr>
        </p:pic>
        <p:pic>
          <p:nvPicPr>
            <p:cNvPr id="13" name="Picture 12" descr="ALT=&quot;&quo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67800" y="3124200"/>
              <a:ext cx="980670" cy="1951228"/>
            </a:xfrm>
            <a:prstGeom prst="rect">
              <a:avLst/>
            </a:prstGeom>
          </p:spPr>
        </p:pic>
      </p:grpSp>
      <p:sp>
        <p:nvSpPr>
          <p:cNvPr id="16" name="Slide Number Placeholder 15"/>
          <p:cNvSpPr>
            <a:spLocks noGrp="1"/>
          </p:cNvSpPr>
          <p:nvPr>
            <p:ph type="sldNum" sz="quarter" idx="12"/>
          </p:nvPr>
        </p:nvSpPr>
        <p:spPr/>
        <p:txBody>
          <a:bodyPr/>
          <a:lstStyle/>
          <a:p>
            <a:pPr algn="ctr"/>
            <a:fld id="{C9C0A0FB-A731-4636-ABD1-E3AF0049C66C}" type="slidenum">
              <a:rPr lang="en-US" smtClean="0">
                <a:solidFill>
                  <a:schemeClr val="bg1"/>
                </a:solidFill>
              </a:rPr>
              <a:pPr algn="ctr"/>
              <a:t>15</a:t>
            </a:fld>
            <a:endParaRPr lang="en-US" dirty="0">
              <a:solidFill>
                <a:schemeClr val="bg1"/>
              </a:solidFill>
            </a:endParaRPr>
          </a:p>
        </p:txBody>
      </p:sp>
    </p:spTree>
    <p:extLst>
      <p:ext uri="{BB962C8B-B14F-4D97-AF65-F5344CB8AC3E}">
        <p14:creationId xmlns:p14="http://schemas.microsoft.com/office/powerpoint/2010/main" val="11237810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1295400"/>
            <a:ext cx="7239000" cy="785155"/>
          </a:xfrm>
        </p:spPr>
        <p:txBody>
          <a:bodyPr>
            <a:noAutofit/>
          </a:bodyPr>
          <a:lstStyle/>
          <a:p>
            <a:pPr algn="ctr"/>
            <a:r>
              <a:rPr lang="en-US" dirty="0" smtClean="0">
                <a:latin typeface="+mj-lt"/>
              </a:rPr>
              <a:t>Effectively </a:t>
            </a:r>
            <a:r>
              <a:rPr lang="en-US" dirty="0">
                <a:latin typeface="+mj-lt"/>
              </a:rPr>
              <a:t>Engaging Patients </a:t>
            </a:r>
            <a:r>
              <a:rPr lang="en-US" dirty="0" smtClean="0">
                <a:latin typeface="+mj-lt"/>
              </a:rPr>
              <a:t>and Families — Health Literacy</a:t>
            </a:r>
            <a:r>
              <a:rPr lang="en-US" baseline="30000" dirty="0" smtClean="0">
                <a:latin typeface="+mj-lt"/>
              </a:rPr>
              <a:t>2</a:t>
            </a:r>
            <a:r>
              <a:rPr lang="en-US" dirty="0">
                <a:latin typeface="+mj-lt"/>
              </a:rPr>
              <a:t/>
            </a:r>
            <a:br>
              <a:rPr lang="en-US" dirty="0">
                <a:latin typeface="+mj-lt"/>
              </a:rPr>
            </a:br>
            <a:endParaRPr lang="en-US" dirty="0">
              <a:latin typeface="+mj-lt"/>
            </a:endParaRPr>
          </a:p>
        </p:txBody>
      </p:sp>
      <p:sp>
        <p:nvSpPr>
          <p:cNvPr id="3" name="Text Placeholder 2"/>
          <p:cNvSpPr>
            <a:spLocks noGrp="1"/>
          </p:cNvSpPr>
          <p:nvPr>
            <p:ph type="body" sz="quarter" idx="10"/>
          </p:nvPr>
        </p:nvSpPr>
        <p:spPr>
          <a:xfrm>
            <a:off x="914400" y="2133600"/>
            <a:ext cx="7713662" cy="3581400"/>
          </a:xfrm>
        </p:spPr>
        <p:txBody>
          <a:bodyPr>
            <a:normAutofit/>
          </a:bodyPr>
          <a:lstStyle/>
          <a:p>
            <a:r>
              <a:rPr lang="en-US" dirty="0" smtClean="0">
                <a:latin typeface="+mn-lt"/>
              </a:rPr>
              <a:t>Low health literacy </a:t>
            </a:r>
            <a:r>
              <a:rPr lang="en-US" dirty="0">
                <a:latin typeface="+mn-lt"/>
              </a:rPr>
              <a:t>has been linked to poor health </a:t>
            </a:r>
            <a:r>
              <a:rPr lang="en-US" dirty="0" smtClean="0">
                <a:latin typeface="+mn-lt"/>
              </a:rPr>
              <a:t>outcomes:</a:t>
            </a:r>
          </a:p>
          <a:p>
            <a:pPr lvl="1"/>
            <a:r>
              <a:rPr lang="en-US" dirty="0" smtClean="0">
                <a:latin typeface="+mn-lt"/>
              </a:rPr>
              <a:t>Higher rates </a:t>
            </a:r>
            <a:r>
              <a:rPr lang="en-US" dirty="0">
                <a:latin typeface="+mn-lt"/>
              </a:rPr>
              <a:t>of </a:t>
            </a:r>
            <a:r>
              <a:rPr lang="en-US" dirty="0" smtClean="0">
                <a:latin typeface="+mn-lt"/>
              </a:rPr>
              <a:t>hospitalization</a:t>
            </a:r>
          </a:p>
          <a:p>
            <a:pPr lvl="1"/>
            <a:r>
              <a:rPr lang="en-US" dirty="0">
                <a:latin typeface="+mn-lt"/>
              </a:rPr>
              <a:t>L</a:t>
            </a:r>
            <a:r>
              <a:rPr lang="en-US" dirty="0" smtClean="0">
                <a:latin typeface="+mn-lt"/>
              </a:rPr>
              <a:t>ess </a:t>
            </a:r>
            <a:r>
              <a:rPr lang="en-US" dirty="0">
                <a:latin typeface="+mn-lt"/>
              </a:rPr>
              <a:t>frequent use of preventive </a:t>
            </a:r>
            <a:r>
              <a:rPr lang="en-US" dirty="0" smtClean="0">
                <a:latin typeface="+mn-lt"/>
              </a:rPr>
              <a:t>services </a:t>
            </a:r>
          </a:p>
          <a:p>
            <a:pPr lvl="1"/>
            <a:r>
              <a:rPr lang="en-US" dirty="0" smtClean="0">
                <a:latin typeface="+mn-lt"/>
              </a:rPr>
              <a:t>Higher health care costs</a:t>
            </a:r>
            <a:endParaRPr lang="en-US" baseline="30000" dirty="0">
              <a:latin typeface="+mn-lt"/>
            </a:endParaRPr>
          </a:p>
          <a:p>
            <a:r>
              <a:rPr lang="en-US" dirty="0" smtClean="0">
                <a:latin typeface="+mn-lt"/>
              </a:rPr>
              <a:t>Communication </a:t>
            </a:r>
            <a:r>
              <a:rPr lang="en-US" dirty="0">
                <a:latin typeface="+mn-lt"/>
              </a:rPr>
              <a:t>m</a:t>
            </a:r>
            <a:r>
              <a:rPr lang="en-US" dirty="0" smtClean="0">
                <a:latin typeface="+mn-lt"/>
              </a:rPr>
              <a:t>ethod</a:t>
            </a:r>
            <a:endParaRPr lang="en-US" dirty="0">
              <a:latin typeface="+mn-lt"/>
            </a:endParaRPr>
          </a:p>
          <a:p>
            <a:pPr lvl="1"/>
            <a:r>
              <a:rPr lang="en-US" dirty="0" smtClean="0">
                <a:latin typeface="+mn-lt"/>
              </a:rPr>
              <a:t>Use plain </a:t>
            </a:r>
            <a:r>
              <a:rPr lang="en-US" dirty="0">
                <a:latin typeface="+mn-lt"/>
              </a:rPr>
              <a:t>l</a:t>
            </a:r>
            <a:r>
              <a:rPr lang="en-US" dirty="0" smtClean="0">
                <a:latin typeface="+mn-lt"/>
              </a:rPr>
              <a:t>anguage </a:t>
            </a:r>
            <a:endParaRPr lang="en-US" dirty="0">
              <a:latin typeface="+mn-lt"/>
            </a:endParaRPr>
          </a:p>
          <a:p>
            <a:pPr lvl="1"/>
            <a:r>
              <a:rPr lang="en-US" dirty="0">
                <a:latin typeface="+mn-lt"/>
              </a:rPr>
              <a:t>Limit </a:t>
            </a:r>
            <a:r>
              <a:rPr lang="en-US" dirty="0" smtClean="0">
                <a:latin typeface="+mn-lt"/>
              </a:rPr>
              <a:t>content</a:t>
            </a:r>
            <a:endParaRPr lang="en-US" dirty="0">
              <a:latin typeface="+mn-lt"/>
            </a:endParaRPr>
          </a:p>
          <a:p>
            <a:pPr lvl="1"/>
            <a:r>
              <a:rPr lang="en-US" dirty="0" smtClean="0">
                <a:latin typeface="+mn-lt"/>
              </a:rPr>
              <a:t>Have friendly </a:t>
            </a:r>
            <a:r>
              <a:rPr lang="en-US" dirty="0">
                <a:latin typeface="+mn-lt"/>
              </a:rPr>
              <a:t>d</a:t>
            </a:r>
            <a:r>
              <a:rPr lang="en-US" dirty="0" smtClean="0">
                <a:latin typeface="+mn-lt"/>
              </a:rPr>
              <a:t>emeanor</a:t>
            </a:r>
            <a:endParaRPr lang="en-US" dirty="0">
              <a:latin typeface="+mn-lt"/>
            </a:endParaRPr>
          </a:p>
          <a:p>
            <a:pPr lvl="1"/>
            <a:r>
              <a:rPr lang="en-US" dirty="0" smtClean="0">
                <a:latin typeface="+mn-lt"/>
              </a:rPr>
              <a:t>Employ the teach </a:t>
            </a:r>
            <a:r>
              <a:rPr lang="en-US" dirty="0">
                <a:latin typeface="+mn-lt"/>
              </a:rPr>
              <a:t>b</a:t>
            </a:r>
            <a:r>
              <a:rPr lang="en-US" dirty="0" smtClean="0">
                <a:latin typeface="+mn-lt"/>
              </a:rPr>
              <a:t>ack method</a:t>
            </a:r>
            <a:endParaRPr lang="en-US" dirty="0">
              <a:latin typeface="+mn-lt"/>
            </a:endParaRPr>
          </a:p>
        </p:txBody>
      </p:sp>
      <p:sp>
        <p:nvSpPr>
          <p:cNvPr id="5" name="Slide Number Placeholder 4"/>
          <p:cNvSpPr>
            <a:spLocks noGrp="1"/>
          </p:cNvSpPr>
          <p:nvPr>
            <p:ph type="sldNum" sz="quarter" idx="12"/>
          </p:nvPr>
        </p:nvSpPr>
        <p:spPr/>
        <p:txBody>
          <a:bodyPr/>
          <a:lstStyle/>
          <a:p>
            <a:pPr algn="ctr"/>
            <a:fld id="{C9C0A0FB-A731-4636-ABD1-E3AF0049C66C}" type="slidenum">
              <a:rPr lang="en-US" smtClean="0">
                <a:solidFill>
                  <a:schemeClr val="bg1"/>
                </a:solidFill>
              </a:rPr>
              <a:pPr algn="ctr"/>
              <a:t>16</a:t>
            </a:fld>
            <a:endParaRPr lang="en-US" dirty="0">
              <a:solidFill>
                <a:schemeClr val="bg1"/>
              </a:solidFill>
            </a:endParaRPr>
          </a:p>
        </p:txBody>
      </p:sp>
    </p:spTree>
    <p:extLst>
      <p:ext uri="{BB962C8B-B14F-4D97-AF65-F5344CB8AC3E}">
        <p14:creationId xmlns:p14="http://schemas.microsoft.com/office/powerpoint/2010/main" val="25092506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19200"/>
            <a:ext cx="8229600" cy="785155"/>
          </a:xfrm>
        </p:spPr>
        <p:txBody>
          <a:bodyPr>
            <a:normAutofit fontScale="90000"/>
          </a:bodyPr>
          <a:lstStyle/>
          <a:p>
            <a:pPr algn="ctr"/>
            <a:r>
              <a:rPr lang="en-US" dirty="0">
                <a:latin typeface="+mj-lt"/>
              </a:rPr>
              <a:t>Patients and their Families </a:t>
            </a:r>
            <a:r>
              <a:rPr lang="en-US" dirty="0" smtClean="0">
                <a:latin typeface="+mj-lt"/>
              </a:rPr>
              <a:t>in CHARGE — Hand Hygiene </a:t>
            </a:r>
            <a:endParaRPr lang="en-US" dirty="0">
              <a:latin typeface="+mj-lt"/>
            </a:endParaRPr>
          </a:p>
        </p:txBody>
      </p:sp>
      <p:sp>
        <p:nvSpPr>
          <p:cNvPr id="3" name="Text Placeholder 2"/>
          <p:cNvSpPr>
            <a:spLocks noGrp="1"/>
          </p:cNvSpPr>
          <p:nvPr>
            <p:ph type="body" sz="quarter" idx="10"/>
          </p:nvPr>
        </p:nvSpPr>
        <p:spPr>
          <a:xfrm>
            <a:off x="338836" y="2362200"/>
            <a:ext cx="4038600" cy="3748088"/>
          </a:xfrm>
        </p:spPr>
        <p:txBody>
          <a:bodyPr/>
          <a:lstStyle/>
          <a:p>
            <a:r>
              <a:rPr lang="en-US" dirty="0" smtClean="0">
                <a:latin typeface="+mn-lt"/>
              </a:rPr>
              <a:t>Educate </a:t>
            </a:r>
            <a:r>
              <a:rPr lang="en-US" dirty="0">
                <a:latin typeface="+mn-lt"/>
              </a:rPr>
              <a:t>p</a:t>
            </a:r>
            <a:r>
              <a:rPr lang="en-US" dirty="0" smtClean="0">
                <a:latin typeface="+mn-lt"/>
              </a:rPr>
              <a:t>atients </a:t>
            </a:r>
            <a:r>
              <a:rPr lang="en-US" dirty="0">
                <a:latin typeface="+mn-lt"/>
              </a:rPr>
              <a:t>a</a:t>
            </a:r>
            <a:r>
              <a:rPr lang="en-US" dirty="0" smtClean="0">
                <a:latin typeface="+mn-lt"/>
              </a:rPr>
              <a:t>bout </a:t>
            </a:r>
            <a:r>
              <a:rPr lang="en-US" dirty="0">
                <a:latin typeface="+mn-lt"/>
              </a:rPr>
              <a:t>WHO 5 </a:t>
            </a:r>
            <a:r>
              <a:rPr lang="en-US" dirty="0" smtClean="0">
                <a:latin typeface="+mn-lt"/>
              </a:rPr>
              <a:t>steps </a:t>
            </a:r>
            <a:r>
              <a:rPr lang="en-US" dirty="0">
                <a:latin typeface="+mn-lt"/>
              </a:rPr>
              <a:t>of </a:t>
            </a:r>
            <a:r>
              <a:rPr lang="en-US" dirty="0" smtClean="0">
                <a:latin typeface="+mn-lt"/>
              </a:rPr>
              <a:t>hand </a:t>
            </a:r>
            <a:r>
              <a:rPr lang="en-US" dirty="0">
                <a:latin typeface="+mn-lt"/>
              </a:rPr>
              <a:t>h</a:t>
            </a:r>
            <a:r>
              <a:rPr lang="en-US" dirty="0" smtClean="0">
                <a:latin typeface="+mn-lt"/>
              </a:rPr>
              <a:t>ygiene</a:t>
            </a:r>
            <a:r>
              <a:rPr lang="en-US" baseline="30000" dirty="0" smtClean="0">
                <a:latin typeface="+mn-lt"/>
              </a:rPr>
              <a:t>3</a:t>
            </a:r>
            <a:endParaRPr lang="en-US" baseline="30000" dirty="0">
              <a:latin typeface="+mn-lt"/>
            </a:endParaRPr>
          </a:p>
          <a:p>
            <a:r>
              <a:rPr lang="en-US" dirty="0">
                <a:latin typeface="+mn-lt"/>
              </a:rPr>
              <a:t>Ask </a:t>
            </a:r>
            <a:r>
              <a:rPr lang="en-US" dirty="0" smtClean="0">
                <a:latin typeface="+mn-lt"/>
              </a:rPr>
              <a:t>patients </a:t>
            </a:r>
            <a:r>
              <a:rPr lang="en-US" dirty="0">
                <a:latin typeface="+mn-lt"/>
              </a:rPr>
              <a:t>to </a:t>
            </a:r>
            <a:r>
              <a:rPr lang="en-US" dirty="0" smtClean="0">
                <a:latin typeface="+mn-lt"/>
              </a:rPr>
              <a:t>be </a:t>
            </a:r>
            <a:r>
              <a:rPr lang="en-US" dirty="0">
                <a:latin typeface="+mn-lt"/>
              </a:rPr>
              <a:t>y</a:t>
            </a:r>
            <a:r>
              <a:rPr lang="en-US" dirty="0" smtClean="0">
                <a:latin typeface="+mn-lt"/>
              </a:rPr>
              <a:t>our </a:t>
            </a:r>
            <a:r>
              <a:rPr lang="en-US" dirty="0">
                <a:latin typeface="+mn-lt"/>
              </a:rPr>
              <a:t>s</a:t>
            </a:r>
            <a:r>
              <a:rPr lang="en-US" dirty="0" smtClean="0">
                <a:latin typeface="+mn-lt"/>
              </a:rPr>
              <a:t>econd </a:t>
            </a:r>
            <a:r>
              <a:rPr lang="en-US" dirty="0">
                <a:latin typeface="+mn-lt"/>
              </a:rPr>
              <a:t>s</a:t>
            </a:r>
            <a:r>
              <a:rPr lang="en-US" dirty="0" smtClean="0">
                <a:latin typeface="+mn-lt"/>
              </a:rPr>
              <a:t>et </a:t>
            </a:r>
            <a:r>
              <a:rPr lang="en-US" dirty="0">
                <a:latin typeface="+mn-lt"/>
              </a:rPr>
              <a:t>of e</a:t>
            </a:r>
            <a:r>
              <a:rPr lang="en-US" dirty="0" smtClean="0">
                <a:latin typeface="+mn-lt"/>
              </a:rPr>
              <a:t>yes</a:t>
            </a:r>
          </a:p>
          <a:p>
            <a:pPr lvl="1"/>
            <a:r>
              <a:rPr lang="en-US" dirty="0" smtClean="0">
                <a:latin typeface="+mn-lt"/>
              </a:rPr>
              <a:t>Acknowledge </a:t>
            </a:r>
            <a:r>
              <a:rPr lang="en-US" dirty="0">
                <a:latin typeface="+mn-lt"/>
              </a:rPr>
              <a:t>when you do a great </a:t>
            </a:r>
            <a:r>
              <a:rPr lang="en-US" dirty="0" smtClean="0">
                <a:latin typeface="+mn-lt"/>
              </a:rPr>
              <a:t>job</a:t>
            </a:r>
          </a:p>
          <a:p>
            <a:pPr lvl="1"/>
            <a:r>
              <a:rPr lang="en-US" dirty="0">
                <a:latin typeface="+mn-lt"/>
              </a:rPr>
              <a:t>L</a:t>
            </a:r>
            <a:r>
              <a:rPr lang="en-US" dirty="0" smtClean="0">
                <a:latin typeface="+mn-lt"/>
              </a:rPr>
              <a:t>et </a:t>
            </a:r>
            <a:r>
              <a:rPr lang="en-US" dirty="0">
                <a:latin typeface="+mn-lt"/>
              </a:rPr>
              <a:t>you know their concern when they notice you miss a </a:t>
            </a:r>
            <a:r>
              <a:rPr lang="en-US" dirty="0" smtClean="0">
                <a:latin typeface="+mn-lt"/>
              </a:rPr>
              <a:t>step</a:t>
            </a:r>
            <a:endParaRPr lang="en-US" dirty="0">
              <a:solidFill>
                <a:srgbClr val="FF0000"/>
              </a:solidFill>
              <a:latin typeface="+mn-lt"/>
            </a:endParaRPr>
          </a:p>
        </p:txBody>
      </p:sp>
      <p:pic>
        <p:nvPicPr>
          <p:cNvPr id="4" name="Content Placeholder 5" descr="Drawing of patient getting dialysis and arrows containing World Health Organization's five steps of hand hygiene: before touching a patient, before clean/aseptic procedure, after body fluid exposure risk, after touching a patient, and after touching patient surrounding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2199" y="2362200"/>
            <a:ext cx="4702904" cy="3581400"/>
          </a:xfrm>
          <a:prstGeom prst="rect">
            <a:avLst/>
          </a:prstGeom>
        </p:spPr>
      </p:pic>
      <p:sp>
        <p:nvSpPr>
          <p:cNvPr id="6" name="Slide Number Placeholder 5"/>
          <p:cNvSpPr>
            <a:spLocks noGrp="1"/>
          </p:cNvSpPr>
          <p:nvPr>
            <p:ph type="sldNum" sz="quarter" idx="12"/>
          </p:nvPr>
        </p:nvSpPr>
        <p:spPr/>
        <p:txBody>
          <a:bodyPr/>
          <a:lstStyle/>
          <a:p>
            <a:pPr algn="ctr"/>
            <a:fld id="{C9C0A0FB-A731-4636-ABD1-E3AF0049C66C}" type="slidenum">
              <a:rPr lang="en-US" smtClean="0">
                <a:solidFill>
                  <a:schemeClr val="bg1"/>
                </a:solidFill>
              </a:rPr>
              <a:pPr algn="ctr"/>
              <a:t>17</a:t>
            </a:fld>
            <a:endParaRPr lang="en-US" dirty="0">
              <a:solidFill>
                <a:schemeClr val="bg1"/>
              </a:solidFill>
            </a:endParaRPr>
          </a:p>
        </p:txBody>
      </p:sp>
    </p:spTree>
    <p:extLst>
      <p:ext uri="{BB962C8B-B14F-4D97-AF65-F5344CB8AC3E}">
        <p14:creationId xmlns:p14="http://schemas.microsoft.com/office/powerpoint/2010/main" val="7317887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19200"/>
            <a:ext cx="7315200" cy="785155"/>
          </a:xfrm>
        </p:spPr>
        <p:txBody>
          <a:bodyPr>
            <a:noAutofit/>
          </a:bodyPr>
          <a:lstStyle/>
          <a:p>
            <a:pPr algn="ctr"/>
            <a:r>
              <a:rPr lang="en-US" dirty="0">
                <a:latin typeface="+mj-lt"/>
              </a:rPr>
              <a:t>Patients and their Families in </a:t>
            </a:r>
            <a:r>
              <a:rPr lang="en-US" dirty="0" smtClean="0">
                <a:latin typeface="+mj-lt"/>
              </a:rPr>
              <a:t>CHARGE — </a:t>
            </a:r>
            <a:br>
              <a:rPr lang="en-US" dirty="0" smtClean="0">
                <a:latin typeface="+mj-lt"/>
              </a:rPr>
            </a:br>
            <a:r>
              <a:rPr lang="en-US" dirty="0" smtClean="0">
                <a:latin typeface="+mj-lt"/>
              </a:rPr>
              <a:t>Access Site (Preparation/Cleansing)</a:t>
            </a:r>
            <a:endParaRPr lang="en-US" dirty="0">
              <a:latin typeface="+mj-lt"/>
            </a:endParaRPr>
          </a:p>
        </p:txBody>
      </p:sp>
      <p:sp>
        <p:nvSpPr>
          <p:cNvPr id="3" name="Text Placeholder 2"/>
          <p:cNvSpPr>
            <a:spLocks noGrp="1"/>
          </p:cNvSpPr>
          <p:nvPr>
            <p:ph type="body" sz="quarter" idx="10"/>
          </p:nvPr>
        </p:nvSpPr>
        <p:spPr>
          <a:xfrm>
            <a:off x="457200" y="2438400"/>
            <a:ext cx="7713662" cy="3748088"/>
          </a:xfrm>
        </p:spPr>
        <p:txBody>
          <a:bodyPr/>
          <a:lstStyle/>
          <a:p>
            <a:pPr marL="0" indent="0">
              <a:buNone/>
            </a:pPr>
            <a:r>
              <a:rPr lang="en-US" dirty="0">
                <a:latin typeface="+mn-lt"/>
              </a:rPr>
              <a:t>Access </a:t>
            </a:r>
            <a:r>
              <a:rPr lang="en-US" dirty="0" smtClean="0">
                <a:latin typeface="+mn-lt"/>
              </a:rPr>
              <a:t>site (</a:t>
            </a:r>
            <a:r>
              <a:rPr lang="en-US" dirty="0">
                <a:latin typeface="+mn-lt"/>
              </a:rPr>
              <a:t>p</a:t>
            </a:r>
            <a:r>
              <a:rPr lang="en-US" dirty="0" smtClean="0">
                <a:latin typeface="+mn-lt"/>
              </a:rPr>
              <a:t>reparation/cleansing)</a:t>
            </a:r>
            <a:r>
              <a:rPr lang="en-US" baseline="30000" dirty="0" smtClean="0">
                <a:latin typeface="+mn-lt"/>
              </a:rPr>
              <a:t>4</a:t>
            </a:r>
            <a:endParaRPr lang="en-US" baseline="30000" dirty="0">
              <a:latin typeface="+mn-lt"/>
            </a:endParaRPr>
          </a:p>
          <a:p>
            <a:r>
              <a:rPr lang="en-US" dirty="0">
                <a:latin typeface="+mn-lt"/>
              </a:rPr>
              <a:t>Fistula c</a:t>
            </a:r>
            <a:r>
              <a:rPr lang="en-US" dirty="0" smtClean="0">
                <a:latin typeface="+mn-lt"/>
              </a:rPr>
              <a:t>leansing </a:t>
            </a:r>
          </a:p>
          <a:p>
            <a:pPr lvl="1"/>
            <a:r>
              <a:rPr lang="en-US" dirty="0" smtClean="0">
                <a:latin typeface="+mn-lt"/>
              </a:rPr>
              <a:t>Teach </a:t>
            </a:r>
            <a:r>
              <a:rPr lang="en-US" dirty="0">
                <a:latin typeface="+mn-lt"/>
              </a:rPr>
              <a:t>patients how to cleanse their fistulas and why it helps reduce </a:t>
            </a:r>
            <a:r>
              <a:rPr lang="en-US" dirty="0" smtClean="0">
                <a:latin typeface="+mn-lt"/>
              </a:rPr>
              <a:t>VAIs</a:t>
            </a:r>
          </a:p>
          <a:p>
            <a:pPr lvl="1"/>
            <a:r>
              <a:rPr lang="en-US" dirty="0" smtClean="0">
                <a:latin typeface="+mn-lt"/>
              </a:rPr>
              <a:t>Encourage </a:t>
            </a:r>
            <a:r>
              <a:rPr lang="en-US" dirty="0">
                <a:latin typeface="+mn-lt"/>
              </a:rPr>
              <a:t>them to clean the site themselves prior to </a:t>
            </a:r>
            <a:r>
              <a:rPr lang="en-US" dirty="0" smtClean="0">
                <a:latin typeface="+mn-lt"/>
              </a:rPr>
              <a:t>cannulation</a:t>
            </a:r>
            <a:endParaRPr lang="en-US" dirty="0">
              <a:latin typeface="+mn-lt"/>
            </a:endParaRPr>
          </a:p>
        </p:txBody>
      </p:sp>
      <p:pic>
        <p:nvPicPr>
          <p:cNvPr id="4" name="Picture 3" descr="Closeup photo of needle being placed into patient's ar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4572000"/>
            <a:ext cx="2599266" cy="14620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Slide Number Placeholder 5"/>
          <p:cNvSpPr>
            <a:spLocks noGrp="1"/>
          </p:cNvSpPr>
          <p:nvPr>
            <p:ph type="sldNum" sz="quarter" idx="12"/>
          </p:nvPr>
        </p:nvSpPr>
        <p:spPr/>
        <p:txBody>
          <a:bodyPr/>
          <a:lstStyle/>
          <a:p>
            <a:pPr algn="ctr"/>
            <a:fld id="{C9C0A0FB-A731-4636-ABD1-E3AF0049C66C}" type="slidenum">
              <a:rPr lang="en-US" smtClean="0">
                <a:solidFill>
                  <a:schemeClr val="bg1"/>
                </a:solidFill>
              </a:rPr>
              <a:pPr algn="ctr"/>
              <a:t>18</a:t>
            </a:fld>
            <a:endParaRPr lang="en-US" dirty="0">
              <a:solidFill>
                <a:schemeClr val="bg1"/>
              </a:solidFill>
            </a:endParaRPr>
          </a:p>
        </p:txBody>
      </p:sp>
    </p:spTree>
    <p:extLst>
      <p:ext uri="{BB962C8B-B14F-4D97-AF65-F5344CB8AC3E}">
        <p14:creationId xmlns:p14="http://schemas.microsoft.com/office/powerpoint/2010/main" val="7317887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1334431"/>
            <a:ext cx="7881004" cy="1027769"/>
          </a:xfrm>
        </p:spPr>
        <p:txBody>
          <a:bodyPr>
            <a:noAutofit/>
          </a:bodyPr>
          <a:lstStyle/>
          <a:p>
            <a:pPr algn="ctr"/>
            <a:r>
              <a:rPr lang="en-US" dirty="0" smtClean="0">
                <a:latin typeface="+mj-lt"/>
              </a:rPr>
              <a:t>Patients </a:t>
            </a:r>
            <a:r>
              <a:rPr lang="en-US" dirty="0">
                <a:latin typeface="+mj-lt"/>
              </a:rPr>
              <a:t>and their Families </a:t>
            </a:r>
            <a:r>
              <a:rPr lang="en-US" dirty="0" smtClean="0">
                <a:latin typeface="+mj-lt"/>
              </a:rPr>
              <a:t/>
            </a:r>
            <a:br>
              <a:rPr lang="en-US" dirty="0" smtClean="0">
                <a:latin typeface="+mj-lt"/>
              </a:rPr>
            </a:br>
            <a:r>
              <a:rPr lang="en-US" dirty="0" smtClean="0">
                <a:latin typeface="+mj-lt"/>
              </a:rPr>
              <a:t>in CHARGE — Reduce and Remove Catheters</a:t>
            </a:r>
            <a:endParaRPr lang="en-US" dirty="0">
              <a:latin typeface="+mj-lt"/>
            </a:endParaRPr>
          </a:p>
        </p:txBody>
      </p:sp>
      <p:sp>
        <p:nvSpPr>
          <p:cNvPr id="3" name="Text Placeholder 2"/>
          <p:cNvSpPr>
            <a:spLocks noGrp="1"/>
          </p:cNvSpPr>
          <p:nvPr>
            <p:ph type="body" sz="quarter" idx="10"/>
          </p:nvPr>
        </p:nvSpPr>
        <p:spPr>
          <a:xfrm>
            <a:off x="996950" y="3048000"/>
            <a:ext cx="7713662" cy="2646362"/>
          </a:xfrm>
        </p:spPr>
        <p:txBody>
          <a:bodyPr/>
          <a:lstStyle/>
          <a:p>
            <a:r>
              <a:rPr lang="en-US" dirty="0">
                <a:latin typeface="+mn-lt"/>
              </a:rPr>
              <a:t>Reduce and </a:t>
            </a:r>
            <a:r>
              <a:rPr lang="en-US" dirty="0" smtClean="0">
                <a:latin typeface="+mn-lt"/>
              </a:rPr>
              <a:t>remove catheters</a:t>
            </a:r>
            <a:r>
              <a:rPr lang="en-US" baseline="30000" dirty="0" smtClean="0">
                <a:latin typeface="+mn-lt"/>
              </a:rPr>
              <a:t>5</a:t>
            </a:r>
            <a:endParaRPr lang="en-US" dirty="0">
              <a:latin typeface="+mn-lt"/>
            </a:endParaRPr>
          </a:p>
          <a:p>
            <a:pPr lvl="1"/>
            <a:r>
              <a:rPr lang="en-US" dirty="0">
                <a:latin typeface="+mn-lt"/>
              </a:rPr>
              <a:t>Educate about benefits of fistulas</a:t>
            </a:r>
          </a:p>
          <a:p>
            <a:pPr lvl="1"/>
            <a:r>
              <a:rPr lang="en-US" dirty="0">
                <a:latin typeface="+mn-lt"/>
              </a:rPr>
              <a:t>Involve patients in decision </a:t>
            </a:r>
            <a:r>
              <a:rPr lang="en-US" dirty="0" smtClean="0">
                <a:latin typeface="+mn-lt"/>
              </a:rPr>
              <a:t>making</a:t>
            </a:r>
            <a:endParaRPr lang="en-US" dirty="0">
              <a:latin typeface="+mn-lt"/>
            </a:endParaRPr>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solidFill>
                  <a:schemeClr val="bg1"/>
                </a:solidFill>
              </a:rPr>
              <a:pPr algn="ctr"/>
              <a:t>19</a:t>
            </a:fld>
            <a:endParaRPr lang="en-US" dirty="0">
              <a:solidFill>
                <a:schemeClr val="bg1"/>
              </a:solidFill>
            </a:endParaRPr>
          </a:p>
        </p:txBody>
      </p:sp>
    </p:spTree>
    <p:extLst>
      <p:ext uri="{BB962C8B-B14F-4D97-AF65-F5344CB8AC3E}">
        <p14:creationId xmlns:p14="http://schemas.microsoft.com/office/powerpoint/2010/main" val="2893102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Objectives</a:t>
            </a:r>
            <a:endParaRPr lang="en-US" dirty="0">
              <a:latin typeface="+mj-lt"/>
            </a:endParaRPr>
          </a:p>
        </p:txBody>
      </p:sp>
      <p:sp>
        <p:nvSpPr>
          <p:cNvPr id="3" name="Text Placeholder 2"/>
          <p:cNvSpPr>
            <a:spLocks noGrp="1"/>
          </p:cNvSpPr>
          <p:nvPr>
            <p:ph type="body" sz="quarter" idx="10"/>
          </p:nvPr>
        </p:nvSpPr>
        <p:spPr/>
        <p:txBody>
          <a:bodyPr/>
          <a:lstStyle/>
          <a:p>
            <a:r>
              <a:rPr lang="en-US" dirty="0">
                <a:latin typeface="+mn-lt"/>
              </a:rPr>
              <a:t>Understand what patient and family engagement </a:t>
            </a:r>
            <a:r>
              <a:rPr lang="en-US" dirty="0" smtClean="0">
                <a:latin typeface="+mn-lt"/>
              </a:rPr>
              <a:t>is </a:t>
            </a:r>
            <a:r>
              <a:rPr lang="en-US" dirty="0">
                <a:latin typeface="+mn-lt"/>
              </a:rPr>
              <a:t>in the context of </a:t>
            </a:r>
            <a:r>
              <a:rPr lang="en-US" dirty="0" smtClean="0">
                <a:latin typeface="+mn-lt"/>
              </a:rPr>
              <a:t>end-stage renal </a:t>
            </a:r>
            <a:r>
              <a:rPr lang="en-US" dirty="0">
                <a:latin typeface="+mn-lt"/>
              </a:rPr>
              <a:t>d</a:t>
            </a:r>
            <a:r>
              <a:rPr lang="en-US" dirty="0" smtClean="0">
                <a:latin typeface="+mn-lt"/>
              </a:rPr>
              <a:t>isease (ESRD) </a:t>
            </a:r>
          </a:p>
          <a:p>
            <a:r>
              <a:rPr lang="en-US" dirty="0" smtClean="0">
                <a:latin typeface="+mn-lt"/>
              </a:rPr>
              <a:t>Learn </a:t>
            </a:r>
            <a:r>
              <a:rPr lang="en-US" dirty="0">
                <a:latin typeface="+mn-lt"/>
              </a:rPr>
              <a:t>how to recognize and overcome obstacles to engaging patients and their families</a:t>
            </a:r>
          </a:p>
          <a:p>
            <a:r>
              <a:rPr lang="en-US" dirty="0">
                <a:latin typeface="+mn-lt"/>
              </a:rPr>
              <a:t>Equip your facility to engage patients in each of the six CHARGE! components </a:t>
            </a:r>
          </a:p>
          <a:p>
            <a:r>
              <a:rPr lang="en-US" dirty="0">
                <a:latin typeface="+mn-lt"/>
              </a:rPr>
              <a:t>Determine the next steps you’ll take to better engage patients and their families in your infection reduction efforts</a:t>
            </a:r>
          </a:p>
        </p:txBody>
      </p:sp>
      <p:sp>
        <p:nvSpPr>
          <p:cNvPr id="5" name="Slide Number Placeholder 4"/>
          <p:cNvSpPr>
            <a:spLocks noGrp="1"/>
          </p:cNvSpPr>
          <p:nvPr>
            <p:ph type="sldNum" sz="quarter" idx="12"/>
          </p:nvPr>
        </p:nvSpPr>
        <p:spPr/>
        <p:txBody>
          <a:bodyPr/>
          <a:lstStyle/>
          <a:p>
            <a:pPr algn="ctr"/>
            <a:fld id="{C9C0A0FB-A731-4636-ABD1-E3AF0049C66C}" type="slidenum">
              <a:rPr lang="en-US" smtClean="0">
                <a:solidFill>
                  <a:schemeClr val="bg1"/>
                </a:solidFill>
              </a:rPr>
              <a:pPr algn="ctr"/>
              <a:t>2</a:t>
            </a:fld>
            <a:endParaRPr lang="en-US" dirty="0">
              <a:solidFill>
                <a:schemeClr val="bg1"/>
              </a:solidFill>
            </a:endParaRPr>
          </a:p>
        </p:txBody>
      </p:sp>
    </p:spTree>
    <p:extLst>
      <p:ext uri="{BB962C8B-B14F-4D97-AF65-F5344CB8AC3E}">
        <p14:creationId xmlns:p14="http://schemas.microsoft.com/office/powerpoint/2010/main" val="4237161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0"/>
            <a:ext cx="7924800" cy="785155"/>
          </a:xfrm>
        </p:spPr>
        <p:txBody>
          <a:bodyPr>
            <a:noAutofit/>
          </a:bodyPr>
          <a:lstStyle/>
          <a:p>
            <a:pPr algn="ctr"/>
            <a:r>
              <a:rPr lang="en-US" dirty="0">
                <a:latin typeface="+mj-lt"/>
              </a:rPr>
              <a:t>Patients and their Families in </a:t>
            </a:r>
            <a:r>
              <a:rPr lang="en-US" dirty="0" smtClean="0">
                <a:latin typeface="+mj-lt"/>
              </a:rPr>
              <a:t>CHARGE — </a:t>
            </a:r>
            <a:br>
              <a:rPr lang="en-US" dirty="0" smtClean="0">
                <a:latin typeface="+mj-lt"/>
              </a:rPr>
            </a:br>
            <a:r>
              <a:rPr lang="en-US" dirty="0" smtClean="0">
                <a:latin typeface="+mj-lt"/>
              </a:rPr>
              <a:t>Great Connection/Disconnection Technique</a:t>
            </a:r>
            <a:endParaRPr lang="en-US" dirty="0">
              <a:latin typeface="+mj-lt"/>
            </a:endParaRPr>
          </a:p>
        </p:txBody>
      </p:sp>
      <p:sp>
        <p:nvSpPr>
          <p:cNvPr id="3" name="Text Placeholder 2"/>
          <p:cNvSpPr>
            <a:spLocks noGrp="1"/>
          </p:cNvSpPr>
          <p:nvPr>
            <p:ph type="body" sz="quarter" idx="10"/>
          </p:nvPr>
        </p:nvSpPr>
        <p:spPr>
          <a:xfrm>
            <a:off x="928688" y="2743199"/>
            <a:ext cx="7713662" cy="3255963"/>
          </a:xfrm>
        </p:spPr>
        <p:txBody>
          <a:bodyPr/>
          <a:lstStyle/>
          <a:p>
            <a:pPr marL="0" lvl="0" indent="0">
              <a:buNone/>
            </a:pPr>
            <a:r>
              <a:rPr lang="en-US" dirty="0">
                <a:latin typeface="+mn-lt"/>
              </a:rPr>
              <a:t>Involve patients in infection prevention techniques</a:t>
            </a:r>
          </a:p>
          <a:p>
            <a:r>
              <a:rPr lang="en-US" dirty="0" smtClean="0">
                <a:latin typeface="+mn-lt"/>
              </a:rPr>
              <a:t>Example: Ask </a:t>
            </a:r>
            <a:r>
              <a:rPr lang="en-US" dirty="0">
                <a:latin typeface="+mn-lt"/>
              </a:rPr>
              <a:t>catheter patients to wear masks</a:t>
            </a:r>
          </a:p>
          <a:p>
            <a:pPr marL="0" lvl="0" indent="0">
              <a:buNone/>
            </a:pPr>
            <a:r>
              <a:rPr lang="en-US" dirty="0">
                <a:latin typeface="+mn-lt"/>
              </a:rPr>
              <a:t>Empower patients to assist in handling distractions</a:t>
            </a:r>
          </a:p>
          <a:p>
            <a:r>
              <a:rPr lang="en-US" dirty="0" smtClean="0">
                <a:latin typeface="+mn-lt"/>
              </a:rPr>
              <a:t>Example: Hurried family members </a:t>
            </a:r>
            <a:r>
              <a:rPr lang="en-US" dirty="0">
                <a:latin typeface="+mn-lt"/>
              </a:rPr>
              <a:t>or </a:t>
            </a:r>
            <a:r>
              <a:rPr lang="en-US" dirty="0" smtClean="0">
                <a:latin typeface="+mn-lt"/>
              </a:rPr>
              <a:t>caregivers </a:t>
            </a:r>
            <a:r>
              <a:rPr lang="en-US" dirty="0">
                <a:latin typeface="+mn-lt"/>
              </a:rPr>
              <a:t>may be more willing to relax and wait if the patient </a:t>
            </a:r>
            <a:r>
              <a:rPr lang="en-US" dirty="0" smtClean="0">
                <a:latin typeface="+mn-lt"/>
              </a:rPr>
              <a:t>explains </a:t>
            </a:r>
            <a:r>
              <a:rPr lang="en-US" dirty="0">
                <a:latin typeface="+mn-lt"/>
              </a:rPr>
              <a:t>the importance of a proper </a:t>
            </a:r>
            <a:r>
              <a:rPr lang="en-US" dirty="0" smtClean="0">
                <a:latin typeface="+mn-lt"/>
              </a:rPr>
              <a:t>disconnection, </a:t>
            </a:r>
            <a:r>
              <a:rPr lang="en-US" dirty="0">
                <a:latin typeface="+mn-lt"/>
              </a:rPr>
              <a:t>which also frees the tech to focus on proper </a:t>
            </a:r>
            <a:r>
              <a:rPr lang="en-US" dirty="0" smtClean="0">
                <a:latin typeface="+mn-lt"/>
              </a:rPr>
              <a:t>disconnection</a:t>
            </a:r>
            <a:endParaRPr lang="en-US" dirty="0">
              <a:latin typeface="+mn-lt"/>
            </a:endParaRPr>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solidFill>
                  <a:schemeClr val="bg1"/>
                </a:solidFill>
              </a:rPr>
              <a:pPr algn="ctr"/>
              <a:t>20</a:t>
            </a:fld>
            <a:endParaRPr lang="en-US" dirty="0">
              <a:solidFill>
                <a:schemeClr val="bg1"/>
              </a:solidFill>
            </a:endParaRPr>
          </a:p>
        </p:txBody>
      </p:sp>
    </p:spTree>
    <p:extLst>
      <p:ext uri="{BB962C8B-B14F-4D97-AF65-F5344CB8AC3E}">
        <p14:creationId xmlns:p14="http://schemas.microsoft.com/office/powerpoint/2010/main" val="28931028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404" y="1334431"/>
            <a:ext cx="8349595" cy="785155"/>
          </a:xfrm>
        </p:spPr>
        <p:txBody>
          <a:bodyPr>
            <a:noAutofit/>
          </a:bodyPr>
          <a:lstStyle/>
          <a:p>
            <a:pPr algn="ctr"/>
            <a:r>
              <a:rPr lang="en-US" dirty="0" smtClean="0">
                <a:latin typeface="+mj-lt"/>
              </a:rPr>
              <a:t>Patients </a:t>
            </a:r>
            <a:r>
              <a:rPr lang="en-US" dirty="0">
                <a:latin typeface="+mj-lt"/>
              </a:rPr>
              <a:t>and their Families in </a:t>
            </a:r>
            <a:r>
              <a:rPr lang="en-US" dirty="0" smtClean="0">
                <a:latin typeface="+mj-lt"/>
              </a:rPr>
              <a:t>CHARGE — Evaluation</a:t>
            </a:r>
            <a:endParaRPr lang="en-US" dirty="0">
              <a:latin typeface="+mj-lt"/>
            </a:endParaRPr>
          </a:p>
        </p:txBody>
      </p:sp>
      <p:sp>
        <p:nvSpPr>
          <p:cNvPr id="3" name="Text Placeholder 2"/>
          <p:cNvSpPr>
            <a:spLocks noGrp="1"/>
          </p:cNvSpPr>
          <p:nvPr>
            <p:ph type="body" sz="quarter" idx="10"/>
          </p:nvPr>
        </p:nvSpPr>
        <p:spPr>
          <a:xfrm>
            <a:off x="928688" y="2514599"/>
            <a:ext cx="7713662" cy="3484563"/>
          </a:xfrm>
        </p:spPr>
        <p:txBody>
          <a:bodyPr/>
          <a:lstStyle/>
          <a:p>
            <a:pPr marL="0" lvl="0" indent="0">
              <a:buNone/>
            </a:pPr>
            <a:r>
              <a:rPr lang="en-US" dirty="0">
                <a:latin typeface="+mn-lt"/>
              </a:rPr>
              <a:t>Involve patients in the Quality </a:t>
            </a:r>
            <a:r>
              <a:rPr lang="en-US" dirty="0" smtClean="0">
                <a:latin typeface="+mn-lt"/>
              </a:rPr>
              <a:t>Assurance and </a:t>
            </a:r>
            <a:r>
              <a:rPr lang="en-US" dirty="0">
                <a:latin typeface="+mn-lt"/>
              </a:rPr>
              <a:t>Performance Improvement (QAPI) process</a:t>
            </a:r>
          </a:p>
          <a:p>
            <a:r>
              <a:rPr lang="en-US" dirty="0">
                <a:latin typeface="+mn-lt"/>
              </a:rPr>
              <a:t>Share data with patients</a:t>
            </a:r>
          </a:p>
          <a:p>
            <a:r>
              <a:rPr lang="en-US" dirty="0">
                <a:latin typeface="+mn-lt"/>
              </a:rPr>
              <a:t>Ask patients to provide feedback on improvements</a:t>
            </a:r>
          </a:p>
          <a:p>
            <a:r>
              <a:rPr lang="en-US" dirty="0">
                <a:latin typeface="+mn-lt"/>
              </a:rPr>
              <a:t>Include patients as </a:t>
            </a:r>
            <a:r>
              <a:rPr lang="en-US" dirty="0" smtClean="0">
                <a:latin typeface="+mn-lt"/>
              </a:rPr>
              <a:t>advisers </a:t>
            </a:r>
            <a:r>
              <a:rPr lang="en-US" dirty="0">
                <a:latin typeface="+mn-lt"/>
              </a:rPr>
              <a:t>when </a:t>
            </a:r>
            <a:r>
              <a:rPr lang="en-US" dirty="0" smtClean="0">
                <a:latin typeface="+mn-lt"/>
              </a:rPr>
              <a:t>possible</a:t>
            </a:r>
            <a:endParaRPr lang="en-US" dirty="0">
              <a:latin typeface="+mn-lt"/>
            </a:endParaRPr>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solidFill>
                  <a:schemeClr val="bg1"/>
                </a:solidFill>
              </a:rPr>
              <a:pPr algn="ctr"/>
              <a:t>21</a:t>
            </a:fld>
            <a:endParaRPr lang="en-US" dirty="0">
              <a:solidFill>
                <a:schemeClr val="bg1"/>
              </a:solidFill>
            </a:endParaRPr>
          </a:p>
        </p:txBody>
      </p:sp>
    </p:spTree>
    <p:extLst>
      <p:ext uri="{BB962C8B-B14F-4D97-AF65-F5344CB8AC3E}">
        <p14:creationId xmlns:p14="http://schemas.microsoft.com/office/powerpoint/2010/main" val="35911409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Next Steps</a:t>
            </a:r>
            <a:endParaRPr lang="en-US" dirty="0">
              <a:latin typeface="+mj-lt"/>
            </a:endParaRPr>
          </a:p>
        </p:txBody>
      </p:sp>
      <p:sp>
        <p:nvSpPr>
          <p:cNvPr id="3" name="Text Placeholder 2"/>
          <p:cNvSpPr>
            <a:spLocks noGrp="1"/>
          </p:cNvSpPr>
          <p:nvPr>
            <p:ph type="body" sz="quarter" idx="10"/>
          </p:nvPr>
        </p:nvSpPr>
        <p:spPr/>
        <p:txBody>
          <a:bodyPr/>
          <a:lstStyle/>
          <a:p>
            <a:r>
              <a:rPr lang="en-US" dirty="0">
                <a:latin typeface="+mn-lt"/>
              </a:rPr>
              <a:t>Meet with your team to discuss how you will roll out the steps of patient engagement</a:t>
            </a:r>
          </a:p>
          <a:p>
            <a:r>
              <a:rPr lang="en-US" dirty="0">
                <a:latin typeface="+mn-lt"/>
              </a:rPr>
              <a:t>Modify draft Patient Contract to </a:t>
            </a:r>
            <a:r>
              <a:rPr lang="en-US" dirty="0" smtClean="0">
                <a:latin typeface="+mn-lt"/>
              </a:rPr>
              <a:t>meet </a:t>
            </a:r>
            <a:r>
              <a:rPr lang="en-US" dirty="0">
                <a:latin typeface="+mn-lt"/>
              </a:rPr>
              <a:t>y</a:t>
            </a:r>
            <a:r>
              <a:rPr lang="en-US" dirty="0" smtClean="0">
                <a:latin typeface="+mn-lt"/>
              </a:rPr>
              <a:t>our </a:t>
            </a:r>
            <a:r>
              <a:rPr lang="en-US" dirty="0">
                <a:latin typeface="+mn-lt"/>
              </a:rPr>
              <a:t>s</a:t>
            </a:r>
            <a:r>
              <a:rPr lang="en-US" dirty="0" smtClean="0">
                <a:latin typeface="+mn-lt"/>
              </a:rPr>
              <a:t>pecific needs</a:t>
            </a:r>
            <a:endParaRPr lang="en-US" dirty="0">
              <a:latin typeface="+mn-lt"/>
            </a:endParaRPr>
          </a:p>
          <a:p>
            <a:r>
              <a:rPr lang="en-US" dirty="0">
                <a:latin typeface="+mn-lt"/>
              </a:rPr>
              <a:t>Share and discuss the contract with </a:t>
            </a:r>
            <a:r>
              <a:rPr lang="en-US" dirty="0" smtClean="0">
                <a:latin typeface="+mn-lt"/>
              </a:rPr>
              <a:t>patients</a:t>
            </a:r>
          </a:p>
          <a:p>
            <a:r>
              <a:rPr lang="en-US" dirty="0" smtClean="0">
                <a:latin typeface="+mn-lt"/>
              </a:rPr>
              <a:t>Practice </a:t>
            </a:r>
            <a:r>
              <a:rPr lang="en-US" dirty="0">
                <a:latin typeface="+mn-lt"/>
              </a:rPr>
              <a:t>communication methods with your team members until you feel comfortable with the teach back method and communicating in plain language</a:t>
            </a:r>
          </a:p>
          <a:p>
            <a:r>
              <a:rPr lang="en-US" dirty="0" smtClean="0">
                <a:latin typeface="+mn-lt"/>
              </a:rPr>
              <a:t>Use </a:t>
            </a:r>
            <a:r>
              <a:rPr lang="en-US" dirty="0">
                <a:latin typeface="+mn-lt"/>
              </a:rPr>
              <a:t>communication methods discussed with </a:t>
            </a:r>
            <a:r>
              <a:rPr lang="en-US" dirty="0" smtClean="0">
                <a:latin typeface="+mn-lt"/>
              </a:rPr>
              <a:t>patients</a:t>
            </a:r>
            <a:endParaRPr lang="en-US" dirty="0">
              <a:latin typeface="+mn-lt"/>
            </a:endParaRPr>
          </a:p>
        </p:txBody>
      </p:sp>
      <p:sp>
        <p:nvSpPr>
          <p:cNvPr id="5" name="Slide Number Placeholder 4"/>
          <p:cNvSpPr>
            <a:spLocks noGrp="1"/>
          </p:cNvSpPr>
          <p:nvPr>
            <p:ph type="sldNum" sz="quarter" idx="12"/>
          </p:nvPr>
        </p:nvSpPr>
        <p:spPr/>
        <p:txBody>
          <a:bodyPr/>
          <a:lstStyle/>
          <a:p>
            <a:pPr algn="ctr"/>
            <a:fld id="{C9C0A0FB-A731-4636-ABD1-E3AF0049C66C}" type="slidenum">
              <a:rPr lang="en-US" smtClean="0">
                <a:solidFill>
                  <a:schemeClr val="bg1"/>
                </a:solidFill>
              </a:rPr>
              <a:pPr algn="ctr"/>
              <a:t>22</a:t>
            </a:fld>
            <a:endParaRPr lang="en-US" dirty="0">
              <a:solidFill>
                <a:schemeClr val="bg1"/>
              </a:solidFill>
            </a:endParaRPr>
          </a:p>
        </p:txBody>
      </p:sp>
    </p:spTree>
    <p:extLst>
      <p:ext uri="{BB962C8B-B14F-4D97-AF65-F5344CB8AC3E}">
        <p14:creationId xmlns:p14="http://schemas.microsoft.com/office/powerpoint/2010/main" val="35911409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785155"/>
          </a:xfrm>
        </p:spPr>
        <p:txBody>
          <a:bodyPr/>
          <a:lstStyle/>
          <a:p>
            <a:pPr algn="ctr"/>
            <a:r>
              <a:rPr lang="en-US" dirty="0" smtClean="0">
                <a:latin typeface="+mj-lt"/>
              </a:rPr>
              <a:t>References</a:t>
            </a:r>
            <a:endParaRPr lang="en-US" dirty="0">
              <a:latin typeface="+mj-lt"/>
            </a:endParaRPr>
          </a:p>
        </p:txBody>
      </p:sp>
      <p:sp>
        <p:nvSpPr>
          <p:cNvPr id="3" name="Text Placeholder 2"/>
          <p:cNvSpPr>
            <a:spLocks noGrp="1"/>
          </p:cNvSpPr>
          <p:nvPr>
            <p:ph type="body" sz="quarter" idx="10"/>
          </p:nvPr>
        </p:nvSpPr>
        <p:spPr>
          <a:xfrm>
            <a:off x="304800" y="1905000"/>
            <a:ext cx="8686800" cy="5105400"/>
          </a:xfrm>
        </p:spPr>
        <p:txBody>
          <a:bodyPr>
            <a:normAutofit/>
          </a:bodyPr>
          <a:lstStyle/>
          <a:p>
            <a:pPr>
              <a:buFont typeface="+mj-lt"/>
              <a:buAutoNum type="arabicPeriod"/>
            </a:pPr>
            <a:r>
              <a:rPr lang="en-US" sz="1700" dirty="0" smtClean="0">
                <a:latin typeface="+mn-lt"/>
              </a:rPr>
              <a:t>The </a:t>
            </a:r>
            <a:r>
              <a:rPr lang="en-US" sz="1700" dirty="0">
                <a:latin typeface="+mn-lt"/>
              </a:rPr>
              <a:t>Universal Patient Compact: Principles for Partnership. National Patient Safety Foundation. 2008. </a:t>
            </a:r>
            <a:r>
              <a:rPr lang="en-US" sz="1700" dirty="0">
                <a:latin typeface="+mn-lt"/>
                <a:hlinkClick r:id="rId3"/>
              </a:rPr>
              <a:t>http://</a:t>
            </a:r>
            <a:r>
              <a:rPr lang="en-US" sz="1700" dirty="0" smtClean="0">
                <a:latin typeface="+mn-lt"/>
                <a:hlinkClick r:id="rId3"/>
              </a:rPr>
              <a:t>www.npsf.org/wp-content/uploads/2012/02/Patient-Compact_PSAW-2012.pdf</a:t>
            </a:r>
            <a:r>
              <a:rPr lang="en-US" sz="1700" dirty="0" smtClean="0">
                <a:latin typeface="+mn-lt"/>
              </a:rPr>
              <a:t>. Accessed September 3, 2014.</a:t>
            </a:r>
          </a:p>
          <a:p>
            <a:pPr>
              <a:buFont typeface="+mj-lt"/>
              <a:buAutoNum type="arabicPeriod"/>
            </a:pPr>
            <a:r>
              <a:rPr lang="en-US" sz="1700" dirty="0" smtClean="0">
                <a:latin typeface="+mn-lt"/>
              </a:rPr>
              <a:t>U.S</a:t>
            </a:r>
            <a:r>
              <a:rPr lang="en-US" sz="1700" dirty="0">
                <a:latin typeface="+mn-lt"/>
              </a:rPr>
              <a:t>. Department of Health and Human Services. Office of Disease </a:t>
            </a:r>
            <a:r>
              <a:rPr lang="en-US" sz="1700" dirty="0" smtClean="0">
                <a:latin typeface="+mn-lt"/>
              </a:rPr>
              <a:t>Prevention and </a:t>
            </a:r>
            <a:r>
              <a:rPr lang="en-US" sz="1700" dirty="0">
                <a:latin typeface="+mn-lt"/>
              </a:rPr>
              <a:t>Health Promotion Quick Guide to Health Literacy: Fact Sheet. </a:t>
            </a:r>
            <a:r>
              <a:rPr lang="en-US" sz="1700" dirty="0">
                <a:latin typeface="+mn-lt"/>
                <a:hlinkClick r:id="rId4"/>
              </a:rPr>
              <a:t>http://</a:t>
            </a:r>
            <a:r>
              <a:rPr lang="en-US" sz="1700" dirty="0" smtClean="0">
                <a:latin typeface="+mn-lt"/>
                <a:hlinkClick r:id="rId4"/>
              </a:rPr>
              <a:t>www.health.gov/communication/literacy/quickguide/factsbasic.htm</a:t>
            </a:r>
            <a:r>
              <a:rPr lang="en-US" sz="1700" dirty="0" smtClean="0">
                <a:latin typeface="+mn-lt"/>
              </a:rPr>
              <a:t>.</a:t>
            </a:r>
            <a:r>
              <a:rPr lang="en-US" sz="1700" dirty="0">
                <a:solidFill>
                  <a:srgbClr val="FF0000"/>
                </a:solidFill>
                <a:latin typeface="+mn-lt"/>
              </a:rPr>
              <a:t> </a:t>
            </a:r>
            <a:r>
              <a:rPr lang="en-US" sz="1700" dirty="0">
                <a:latin typeface="+mn-lt"/>
              </a:rPr>
              <a:t> </a:t>
            </a:r>
            <a:r>
              <a:rPr lang="en-US" sz="1700" dirty="0" smtClean="0">
                <a:latin typeface="+mn-lt"/>
              </a:rPr>
              <a:t>Accessed September 3, 2014.</a:t>
            </a:r>
            <a:endParaRPr lang="en-US" sz="1700" dirty="0">
              <a:latin typeface="+mn-lt"/>
            </a:endParaRPr>
          </a:p>
          <a:p>
            <a:pPr>
              <a:buFont typeface="+mj-lt"/>
              <a:buAutoNum type="arabicPeriod"/>
            </a:pPr>
            <a:r>
              <a:rPr lang="en-US" sz="1700" dirty="0" smtClean="0">
                <a:latin typeface="+mn-lt"/>
                <a:cs typeface="Arial" panose="020B0604020202020204" pitchFamily="34" charset="0"/>
              </a:rPr>
              <a:t>World Health Organization </a:t>
            </a:r>
            <a:r>
              <a:rPr lang="en-US" sz="1700" dirty="0">
                <a:latin typeface="+mn-lt"/>
                <a:cs typeface="Arial" panose="020B0604020202020204" pitchFamily="34" charset="0"/>
              </a:rPr>
              <a:t>Guidelines on Hand Hygiene in Health Care:  First Global Patient Safety </a:t>
            </a:r>
            <a:r>
              <a:rPr lang="en-US" sz="1700" dirty="0" smtClean="0">
                <a:latin typeface="+mn-lt"/>
                <a:cs typeface="Arial" panose="020B0604020202020204" pitchFamily="34" charset="0"/>
              </a:rPr>
              <a:t>Challenge, </a:t>
            </a:r>
            <a:r>
              <a:rPr lang="en-US" sz="1700" dirty="0">
                <a:latin typeface="+mn-lt"/>
                <a:cs typeface="Arial" panose="020B0604020202020204" pitchFamily="34" charset="0"/>
              </a:rPr>
              <a:t>Clean Care is Safer Care. Geneva, Switzerland: World Health Organization; 2009. </a:t>
            </a:r>
            <a:r>
              <a:rPr lang="en-US" sz="1700" dirty="0">
                <a:latin typeface="+mn-lt"/>
                <a:cs typeface="Arial" pitchFamily="34" charset="0"/>
                <a:hlinkClick r:id="rId5"/>
              </a:rPr>
              <a:t>http://</a:t>
            </a:r>
            <a:r>
              <a:rPr lang="en-US" sz="1700" dirty="0" smtClean="0">
                <a:latin typeface="+mn-lt"/>
                <a:cs typeface="Arial" pitchFamily="34" charset="0"/>
                <a:hlinkClick r:id="rId5"/>
              </a:rPr>
              <a:t>whqlibdoc.who.int/publications/2009/9789241597906_eng.pdf</a:t>
            </a:r>
            <a:r>
              <a:rPr lang="en-US" sz="1700" dirty="0" smtClean="0">
                <a:latin typeface="+mn-lt"/>
                <a:cs typeface="Arial" pitchFamily="34" charset="0"/>
              </a:rPr>
              <a:t>. Accessed September 3, 2014.</a:t>
            </a:r>
          </a:p>
          <a:p>
            <a:pPr>
              <a:buFont typeface="+mj-lt"/>
              <a:buAutoNum type="arabicPeriod"/>
            </a:pPr>
            <a:r>
              <a:rPr lang="en-US" sz="1700" dirty="0">
                <a:latin typeface="+mn-lt"/>
                <a:cs typeface="Arial" panose="020B0604020202020204" pitchFamily="34" charset="0"/>
              </a:rPr>
              <a:t>Centers for Disease Control and Prevention</a:t>
            </a:r>
            <a:r>
              <a:rPr lang="en-US" sz="1700" dirty="0" smtClean="0">
                <a:latin typeface="+mn-lt"/>
                <a:cs typeface="Arial" panose="020B0604020202020204" pitchFamily="34" charset="0"/>
              </a:rPr>
              <a:t>. Guidelines </a:t>
            </a:r>
            <a:r>
              <a:rPr lang="en-US" sz="1700" dirty="0">
                <a:latin typeface="+mn-lt"/>
                <a:cs typeface="Arial" panose="020B0604020202020204" pitchFamily="34" charset="0"/>
              </a:rPr>
              <a:t>for the Prevention of Intravascular Catheter-Related Infections. MMWR 2002 ;51(No.RR10</a:t>
            </a:r>
            <a:r>
              <a:rPr lang="en-US" sz="1700" dirty="0" smtClean="0">
                <a:latin typeface="+mn-lt"/>
                <a:cs typeface="Arial" panose="020B0604020202020204" pitchFamily="34" charset="0"/>
              </a:rPr>
              <a:t>):1-26. </a:t>
            </a:r>
            <a:r>
              <a:rPr lang="en-US" sz="1700" dirty="0">
                <a:latin typeface="+mn-lt"/>
                <a:cs typeface="Arial" panose="020B0604020202020204" pitchFamily="34" charset="0"/>
                <a:hlinkClick r:id="rId6"/>
              </a:rPr>
              <a:t>http://www.cdc.gov/mmwr/pdf/rr/rr5110.pdf</a:t>
            </a:r>
            <a:r>
              <a:rPr lang="en-US" sz="1700" dirty="0">
                <a:latin typeface="+mn-lt"/>
                <a:cs typeface="Arial" panose="020B0604020202020204" pitchFamily="34" charset="0"/>
              </a:rPr>
              <a:t>. </a:t>
            </a:r>
            <a:r>
              <a:rPr lang="en-US" sz="1700" dirty="0" smtClean="0">
                <a:latin typeface="+mn-lt"/>
                <a:cs typeface="Arial" panose="020B0604020202020204" pitchFamily="34" charset="0"/>
              </a:rPr>
              <a:t>Accessed September 3, 2014.</a:t>
            </a:r>
            <a:endParaRPr lang="en-US" sz="1700" dirty="0">
              <a:latin typeface="+mn-lt"/>
              <a:cs typeface="Arial" panose="020B0604020202020204" pitchFamily="34" charset="0"/>
            </a:endParaRPr>
          </a:p>
          <a:p>
            <a:pPr>
              <a:buFont typeface="+mj-lt"/>
              <a:buAutoNum type="arabicPeriod"/>
            </a:pPr>
            <a:r>
              <a:rPr lang="en-US" sz="1700" dirty="0" smtClean="0">
                <a:latin typeface="+mn-lt"/>
              </a:rPr>
              <a:t>Arteriovenous </a:t>
            </a:r>
            <a:r>
              <a:rPr lang="en-US" sz="1700" dirty="0">
                <a:latin typeface="+mn-lt"/>
              </a:rPr>
              <a:t>Fistula First. Change Concept 10: Education for Caregivers and Patients. </a:t>
            </a:r>
            <a:r>
              <a:rPr lang="en-US" sz="1700" dirty="0">
                <a:latin typeface="+mn-lt"/>
                <a:hlinkClick r:id="rId7"/>
              </a:rPr>
              <a:t>http://www.fistulafirst.org/HealthcareProfessionals/FFBIChangeConcepts/ChangeConcept10.aspx</a:t>
            </a:r>
            <a:r>
              <a:rPr lang="en-US" sz="1700" dirty="0" smtClean="0">
                <a:latin typeface="+mn-lt"/>
              </a:rPr>
              <a:t>. Accessed September 3, 2014.</a:t>
            </a:r>
            <a:endParaRPr lang="en-US" sz="1700" dirty="0">
              <a:latin typeface="+mn-lt"/>
            </a:endParaRPr>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solidFill>
                  <a:schemeClr val="bg1"/>
                </a:solidFill>
              </a:rPr>
              <a:pPr algn="ctr"/>
              <a:t>23</a:t>
            </a:fld>
            <a:endParaRPr lang="en-US" dirty="0">
              <a:solidFill>
                <a:schemeClr val="bg1"/>
              </a:solidFill>
            </a:endParaRPr>
          </a:p>
        </p:txBody>
      </p:sp>
    </p:spTree>
    <p:extLst>
      <p:ext uri="{BB962C8B-B14F-4D97-AF65-F5344CB8AC3E}">
        <p14:creationId xmlns:p14="http://schemas.microsoft.com/office/powerpoint/2010/main" val="14886469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8229600" cy="785155"/>
          </a:xfrm>
        </p:spPr>
        <p:txBody>
          <a:bodyPr/>
          <a:lstStyle/>
          <a:p>
            <a:pPr algn="ctr"/>
            <a:r>
              <a:rPr lang="en-US" dirty="0" smtClean="0">
                <a:solidFill>
                  <a:srgbClr val="0098AA"/>
                </a:solidFill>
                <a:latin typeface="+mj-lt"/>
              </a:rPr>
              <a:t>Overview</a:t>
            </a:r>
            <a:endParaRPr lang="en-US" dirty="0">
              <a:solidFill>
                <a:srgbClr val="0098AA"/>
              </a:solidFill>
              <a:latin typeface="+mj-lt"/>
            </a:endParaRPr>
          </a:p>
        </p:txBody>
      </p:sp>
      <p:sp>
        <p:nvSpPr>
          <p:cNvPr id="3" name="Text Placeholder 2"/>
          <p:cNvSpPr>
            <a:spLocks noGrp="1"/>
          </p:cNvSpPr>
          <p:nvPr>
            <p:ph type="body" sz="quarter" idx="10"/>
          </p:nvPr>
        </p:nvSpPr>
        <p:spPr>
          <a:xfrm>
            <a:off x="838200" y="2286000"/>
            <a:ext cx="7713662" cy="3748088"/>
          </a:xfrm>
        </p:spPr>
        <p:txBody>
          <a:bodyPr/>
          <a:lstStyle/>
          <a:p>
            <a:r>
              <a:rPr lang="en-US" dirty="0" smtClean="0">
                <a:latin typeface="+mn-lt"/>
              </a:rPr>
              <a:t>Defining Patient Engagement</a:t>
            </a:r>
          </a:p>
          <a:p>
            <a:r>
              <a:rPr lang="en-US" dirty="0" smtClean="0">
                <a:latin typeface="+mn-lt"/>
              </a:rPr>
              <a:t>Importance of Patient Engagement</a:t>
            </a:r>
          </a:p>
          <a:p>
            <a:r>
              <a:rPr lang="en-US" dirty="0">
                <a:latin typeface="+mn-lt"/>
              </a:rPr>
              <a:t>Barriers to </a:t>
            </a:r>
            <a:r>
              <a:rPr lang="en-US" dirty="0" smtClean="0">
                <a:latin typeface="+mn-lt"/>
              </a:rPr>
              <a:t>Engaging Patients </a:t>
            </a:r>
            <a:r>
              <a:rPr lang="en-US" dirty="0">
                <a:latin typeface="+mn-lt"/>
              </a:rPr>
              <a:t>and </a:t>
            </a:r>
            <a:r>
              <a:rPr lang="en-US" dirty="0" smtClean="0">
                <a:latin typeface="+mn-lt"/>
              </a:rPr>
              <a:t>Their Families</a:t>
            </a:r>
          </a:p>
          <a:p>
            <a:r>
              <a:rPr lang="en-US" dirty="0" smtClean="0">
                <a:latin typeface="+mn-lt"/>
              </a:rPr>
              <a:t>Effectively Engaging </a:t>
            </a:r>
            <a:r>
              <a:rPr lang="en-US" dirty="0">
                <a:latin typeface="+mn-lt"/>
              </a:rPr>
              <a:t>P</a:t>
            </a:r>
            <a:r>
              <a:rPr lang="en-US" dirty="0" smtClean="0">
                <a:latin typeface="+mn-lt"/>
              </a:rPr>
              <a:t>atients </a:t>
            </a:r>
            <a:r>
              <a:rPr lang="en-US" dirty="0">
                <a:latin typeface="+mn-lt"/>
              </a:rPr>
              <a:t>and </a:t>
            </a:r>
            <a:r>
              <a:rPr lang="en-US" dirty="0" smtClean="0">
                <a:latin typeface="+mn-lt"/>
              </a:rPr>
              <a:t>Their Families</a:t>
            </a:r>
          </a:p>
          <a:p>
            <a:r>
              <a:rPr lang="en-US" dirty="0" smtClean="0">
                <a:latin typeface="+mn-lt"/>
              </a:rPr>
              <a:t>Next Steps</a:t>
            </a:r>
            <a:endParaRPr lang="en-US" dirty="0">
              <a:latin typeface="+mn-lt"/>
            </a:endParaRPr>
          </a:p>
        </p:txBody>
      </p:sp>
      <p:sp>
        <p:nvSpPr>
          <p:cNvPr id="5" name="Slide Number Placeholder 4"/>
          <p:cNvSpPr>
            <a:spLocks noGrp="1"/>
          </p:cNvSpPr>
          <p:nvPr>
            <p:ph type="sldNum" sz="quarter" idx="12"/>
          </p:nvPr>
        </p:nvSpPr>
        <p:spPr/>
        <p:txBody>
          <a:bodyPr/>
          <a:lstStyle/>
          <a:p>
            <a:pPr algn="ctr"/>
            <a:fld id="{C9C0A0FB-A731-4636-ABD1-E3AF0049C66C}" type="slidenum">
              <a:rPr lang="en-US" smtClean="0">
                <a:solidFill>
                  <a:schemeClr val="bg1"/>
                </a:solidFill>
              </a:rPr>
              <a:pPr algn="ctr"/>
              <a:t>3</a:t>
            </a:fld>
            <a:endParaRPr lang="en-US" dirty="0">
              <a:solidFill>
                <a:schemeClr val="bg1"/>
              </a:solidFill>
            </a:endParaRPr>
          </a:p>
        </p:txBody>
      </p:sp>
    </p:spTree>
    <p:extLst>
      <p:ext uri="{BB962C8B-B14F-4D97-AF65-F5344CB8AC3E}">
        <p14:creationId xmlns:p14="http://schemas.microsoft.com/office/powerpoint/2010/main" val="15586613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Defining Patient Engagement</a:t>
            </a:r>
            <a:endParaRPr lang="en-US" dirty="0">
              <a:latin typeface="+mj-lt"/>
            </a:endParaRPr>
          </a:p>
        </p:txBody>
      </p:sp>
      <p:sp>
        <p:nvSpPr>
          <p:cNvPr id="3" name="Text Placeholder 2"/>
          <p:cNvSpPr>
            <a:spLocks noGrp="1"/>
          </p:cNvSpPr>
          <p:nvPr>
            <p:ph type="body" sz="quarter" idx="10"/>
          </p:nvPr>
        </p:nvSpPr>
        <p:spPr>
          <a:xfrm>
            <a:off x="685800" y="1981200"/>
            <a:ext cx="7713662" cy="4724400"/>
          </a:xfrm>
        </p:spPr>
        <p:txBody>
          <a:bodyPr anchor="t"/>
          <a:lstStyle/>
          <a:p>
            <a:pPr marL="0" indent="0">
              <a:spcAft>
                <a:spcPts val="24600"/>
              </a:spcAft>
              <a:buNone/>
            </a:pPr>
            <a:r>
              <a:rPr lang="en-US" dirty="0" smtClean="0">
                <a:latin typeface="+mn-lt"/>
              </a:rPr>
              <a:t>Patient engagement is the act of involving patients and their families as active partners in the planning, delivery, and evaluation of patient care</a:t>
            </a:r>
          </a:p>
          <a:p>
            <a:pPr marL="0" indent="0" algn="ctr">
              <a:buNone/>
            </a:pPr>
            <a:r>
              <a:rPr lang="en-US" sz="2500" dirty="0" smtClean="0">
                <a:solidFill>
                  <a:srgbClr val="BF2A24"/>
                </a:solidFill>
              </a:rPr>
              <a:t>Patient Care</a:t>
            </a:r>
            <a:endParaRPr lang="en-US" sz="2500" dirty="0">
              <a:solidFill>
                <a:srgbClr val="BF2A24"/>
              </a:solidFill>
            </a:endParaRPr>
          </a:p>
        </p:txBody>
      </p:sp>
      <p:graphicFrame>
        <p:nvGraphicFramePr>
          <p:cNvPr id="4" name="Diagram 3" descr="This diagram of interlocking circles depicts the relationship between Patient, Facility Staff, Family or informal care givers at the facility, and Family or care givers that may never be at the facility.&#10;"/>
          <p:cNvGraphicFramePr/>
          <p:nvPr>
            <p:extLst>
              <p:ext uri="{D42A27DB-BD31-4B8C-83A1-F6EECF244321}">
                <p14:modId xmlns:p14="http://schemas.microsoft.com/office/powerpoint/2010/main" val="2384531830"/>
              </p:ext>
            </p:extLst>
          </p:nvPr>
        </p:nvGraphicFramePr>
        <p:xfrm>
          <a:off x="1066800" y="2895600"/>
          <a:ext cx="73914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lgn="ctr"/>
            <a:fld id="{C9C0A0FB-A731-4636-ABD1-E3AF0049C66C}" type="slidenum">
              <a:rPr lang="en-US" smtClean="0">
                <a:solidFill>
                  <a:schemeClr val="bg1"/>
                </a:solidFill>
              </a:rPr>
              <a:pPr algn="ctr"/>
              <a:t>4</a:t>
            </a:fld>
            <a:endParaRPr lang="en-US" dirty="0">
              <a:solidFill>
                <a:schemeClr val="bg1"/>
              </a:solidFill>
            </a:endParaRPr>
          </a:p>
        </p:txBody>
      </p:sp>
    </p:spTree>
    <p:extLst>
      <p:ext uri="{BB962C8B-B14F-4D97-AF65-F5344CB8AC3E}">
        <p14:creationId xmlns:p14="http://schemas.microsoft.com/office/powerpoint/2010/main" val="1191402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371600"/>
            <a:ext cx="6172200" cy="785155"/>
          </a:xfrm>
        </p:spPr>
        <p:txBody>
          <a:bodyPr>
            <a:normAutofit/>
          </a:bodyPr>
          <a:lstStyle/>
          <a:p>
            <a:pPr algn="ctr"/>
            <a:r>
              <a:rPr lang="en-US" dirty="0" smtClean="0">
                <a:latin typeface="+mj-lt"/>
              </a:rPr>
              <a:t>Importance </a:t>
            </a:r>
            <a:r>
              <a:rPr lang="en-US" dirty="0">
                <a:latin typeface="+mj-lt"/>
              </a:rPr>
              <a:t>of Patient </a:t>
            </a:r>
            <a:r>
              <a:rPr lang="en-US" dirty="0" smtClean="0">
                <a:latin typeface="+mj-lt"/>
              </a:rPr>
              <a:t>Engagement</a:t>
            </a:r>
            <a:endParaRPr lang="en-US" dirty="0">
              <a:latin typeface="+mj-lt"/>
            </a:endParaRPr>
          </a:p>
        </p:txBody>
      </p:sp>
      <p:sp>
        <p:nvSpPr>
          <p:cNvPr id="3" name="Text Placeholder 2"/>
          <p:cNvSpPr>
            <a:spLocks noGrp="1"/>
          </p:cNvSpPr>
          <p:nvPr>
            <p:ph type="body" sz="quarter" idx="10"/>
          </p:nvPr>
        </p:nvSpPr>
        <p:spPr>
          <a:xfrm>
            <a:off x="685800" y="2514600"/>
            <a:ext cx="7713662" cy="3484563"/>
          </a:xfrm>
        </p:spPr>
        <p:txBody>
          <a:bodyPr/>
          <a:lstStyle/>
          <a:p>
            <a:pPr marL="342900" lvl="1" indent="-342900">
              <a:buFont typeface="Arial"/>
              <a:buChar char="•"/>
            </a:pPr>
            <a:r>
              <a:rPr lang="en-US" dirty="0" smtClean="0">
                <a:latin typeface="+mn-lt"/>
              </a:rPr>
              <a:t>Patients have the right to </a:t>
            </a:r>
            <a:r>
              <a:rPr lang="en-US" dirty="0">
                <a:latin typeface="+mn-lt"/>
              </a:rPr>
              <a:t>understand and participate in care planning and decision making</a:t>
            </a:r>
          </a:p>
          <a:p>
            <a:r>
              <a:rPr lang="en-US" dirty="0" smtClean="0">
                <a:latin typeface="+mn-lt"/>
              </a:rPr>
              <a:t>Engagement can positively affect treatment </a:t>
            </a:r>
            <a:r>
              <a:rPr lang="en-US" dirty="0">
                <a:latin typeface="+mn-lt"/>
              </a:rPr>
              <a:t>processes and </a:t>
            </a:r>
            <a:r>
              <a:rPr lang="en-US" dirty="0" smtClean="0">
                <a:latin typeface="+mn-lt"/>
              </a:rPr>
              <a:t>outcomes and facilitate </a:t>
            </a:r>
            <a:r>
              <a:rPr lang="en-US" dirty="0">
                <a:latin typeface="+mn-lt"/>
              </a:rPr>
              <a:t>the development of trust and cooperation with caregivers, </a:t>
            </a:r>
            <a:r>
              <a:rPr lang="en-US" dirty="0" smtClean="0">
                <a:latin typeface="+mn-lt"/>
              </a:rPr>
              <a:t>which </a:t>
            </a:r>
            <a:r>
              <a:rPr lang="en-US" dirty="0">
                <a:latin typeface="+mn-lt"/>
              </a:rPr>
              <a:t>in </a:t>
            </a:r>
            <a:r>
              <a:rPr lang="en-US" dirty="0" smtClean="0">
                <a:latin typeface="+mn-lt"/>
              </a:rPr>
              <a:t>turn </a:t>
            </a:r>
            <a:r>
              <a:rPr lang="en-US" dirty="0">
                <a:latin typeface="+mn-lt"/>
              </a:rPr>
              <a:t>positively affects </a:t>
            </a:r>
            <a:r>
              <a:rPr lang="en-US" dirty="0" smtClean="0">
                <a:latin typeface="+mn-lt"/>
              </a:rPr>
              <a:t>delivery </a:t>
            </a:r>
            <a:r>
              <a:rPr lang="en-US" dirty="0">
                <a:latin typeface="+mn-lt"/>
              </a:rPr>
              <a:t>of care</a:t>
            </a:r>
            <a:r>
              <a:rPr lang="en-US" sz="1200" dirty="0">
                <a:latin typeface="+mn-lt"/>
              </a:rPr>
              <a:t> </a:t>
            </a:r>
            <a:endParaRPr lang="en-US" dirty="0">
              <a:latin typeface="+mn-lt"/>
            </a:endParaRPr>
          </a:p>
        </p:txBody>
      </p:sp>
      <p:sp>
        <p:nvSpPr>
          <p:cNvPr id="5" name="Slide Number Placeholder 4"/>
          <p:cNvSpPr>
            <a:spLocks noGrp="1"/>
          </p:cNvSpPr>
          <p:nvPr>
            <p:ph type="sldNum" sz="quarter" idx="12"/>
          </p:nvPr>
        </p:nvSpPr>
        <p:spPr/>
        <p:txBody>
          <a:bodyPr/>
          <a:lstStyle/>
          <a:p>
            <a:pPr algn="ctr"/>
            <a:fld id="{C9C0A0FB-A731-4636-ABD1-E3AF0049C66C}" type="slidenum">
              <a:rPr lang="en-US" smtClean="0">
                <a:solidFill>
                  <a:schemeClr val="bg1"/>
                </a:solidFill>
              </a:rPr>
              <a:pPr algn="ctr"/>
              <a:t>5</a:t>
            </a:fld>
            <a:endParaRPr lang="en-US" dirty="0">
              <a:solidFill>
                <a:schemeClr val="bg1"/>
              </a:solidFill>
            </a:endParaRPr>
          </a:p>
        </p:txBody>
      </p:sp>
    </p:spTree>
    <p:extLst>
      <p:ext uri="{BB962C8B-B14F-4D97-AF65-F5344CB8AC3E}">
        <p14:creationId xmlns:p14="http://schemas.microsoft.com/office/powerpoint/2010/main" val="1728152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95400"/>
            <a:ext cx="6858000" cy="785155"/>
          </a:xfrm>
        </p:spPr>
        <p:txBody>
          <a:bodyPr>
            <a:normAutofit/>
          </a:bodyPr>
          <a:lstStyle/>
          <a:p>
            <a:pPr algn="ctr"/>
            <a:r>
              <a:rPr lang="en-US" dirty="0" smtClean="0">
                <a:latin typeface="+mj-lt"/>
              </a:rPr>
              <a:t>Patient Engagement in Dialysis</a:t>
            </a:r>
            <a:endParaRPr lang="en-US" dirty="0">
              <a:latin typeface="+mj-lt"/>
            </a:endParaRPr>
          </a:p>
        </p:txBody>
      </p:sp>
      <p:sp>
        <p:nvSpPr>
          <p:cNvPr id="3" name="Text Placeholder 2"/>
          <p:cNvSpPr>
            <a:spLocks noGrp="1"/>
          </p:cNvSpPr>
          <p:nvPr>
            <p:ph type="body" sz="quarter" idx="10"/>
          </p:nvPr>
        </p:nvSpPr>
        <p:spPr>
          <a:xfrm>
            <a:off x="928688" y="2514599"/>
            <a:ext cx="7713662" cy="3484563"/>
          </a:xfrm>
        </p:spPr>
        <p:txBody>
          <a:bodyPr/>
          <a:lstStyle/>
          <a:p>
            <a:pPr marL="0" indent="0">
              <a:buNone/>
            </a:pPr>
            <a:r>
              <a:rPr lang="en-US" dirty="0" smtClean="0">
                <a:latin typeface="+mn-lt"/>
              </a:rPr>
              <a:t>Patient engagement can impact</a:t>
            </a:r>
            <a:r>
              <a:rPr lang="en-US" dirty="0" smtClean="0"/>
              <a:t>—</a:t>
            </a:r>
            <a:endParaRPr lang="en-US" dirty="0" smtClean="0">
              <a:latin typeface="+mn-lt"/>
            </a:endParaRPr>
          </a:p>
          <a:p>
            <a:r>
              <a:rPr lang="en-US" dirty="0" smtClean="0">
                <a:latin typeface="+mn-lt"/>
              </a:rPr>
              <a:t>Scheduling </a:t>
            </a:r>
            <a:r>
              <a:rPr lang="en-US" dirty="0">
                <a:latin typeface="+mn-lt"/>
              </a:rPr>
              <a:t>and </a:t>
            </a:r>
            <a:r>
              <a:rPr lang="en-US" dirty="0" smtClean="0">
                <a:latin typeface="+mn-lt"/>
              </a:rPr>
              <a:t>arriving for </a:t>
            </a:r>
            <a:r>
              <a:rPr lang="en-US" dirty="0">
                <a:latin typeface="+mn-lt"/>
              </a:rPr>
              <a:t>sessions on time</a:t>
            </a:r>
          </a:p>
          <a:p>
            <a:r>
              <a:rPr lang="en-US" dirty="0">
                <a:latin typeface="+mn-lt"/>
              </a:rPr>
              <a:t>Diet and fluid </a:t>
            </a:r>
            <a:r>
              <a:rPr lang="en-US" dirty="0" smtClean="0">
                <a:latin typeface="+mn-lt"/>
              </a:rPr>
              <a:t>intake compliance</a:t>
            </a:r>
            <a:endParaRPr lang="en-US" dirty="0">
              <a:latin typeface="+mn-lt"/>
            </a:endParaRPr>
          </a:p>
          <a:p>
            <a:r>
              <a:rPr lang="en-US" dirty="0" smtClean="0">
                <a:latin typeface="+mn-lt"/>
              </a:rPr>
              <a:t>Other behaviors </a:t>
            </a:r>
            <a:r>
              <a:rPr lang="en-US" dirty="0">
                <a:latin typeface="+mn-lt"/>
              </a:rPr>
              <a:t>that can help or hinder </a:t>
            </a:r>
            <a:r>
              <a:rPr lang="en-US" dirty="0" smtClean="0">
                <a:latin typeface="+mn-lt"/>
              </a:rPr>
              <a:t>dialysis process</a:t>
            </a:r>
            <a:endParaRPr lang="en-US" dirty="0">
              <a:latin typeface="+mn-lt"/>
            </a:endParaRPr>
          </a:p>
          <a:p>
            <a:r>
              <a:rPr lang="en-US" dirty="0">
                <a:latin typeface="+mn-lt"/>
              </a:rPr>
              <a:t>Behaviors specifically related to infection </a:t>
            </a:r>
            <a:r>
              <a:rPr lang="en-US" dirty="0" smtClean="0">
                <a:latin typeface="+mn-lt"/>
              </a:rPr>
              <a:t>prevention such as cleansing access sites prior to treatment </a:t>
            </a:r>
            <a:endParaRPr lang="en-US" dirty="0">
              <a:latin typeface="+mn-lt"/>
            </a:endParaRPr>
          </a:p>
        </p:txBody>
      </p:sp>
      <p:sp>
        <p:nvSpPr>
          <p:cNvPr id="5" name="Slide Number Placeholder 4"/>
          <p:cNvSpPr>
            <a:spLocks noGrp="1"/>
          </p:cNvSpPr>
          <p:nvPr>
            <p:ph type="sldNum" sz="quarter" idx="12"/>
          </p:nvPr>
        </p:nvSpPr>
        <p:spPr/>
        <p:txBody>
          <a:bodyPr/>
          <a:lstStyle/>
          <a:p>
            <a:pPr algn="ctr"/>
            <a:fld id="{C9C0A0FB-A731-4636-ABD1-E3AF0049C66C}" type="slidenum">
              <a:rPr lang="en-US" smtClean="0">
                <a:solidFill>
                  <a:schemeClr val="bg1"/>
                </a:solidFill>
              </a:rPr>
              <a:pPr algn="ctr"/>
              <a:t>6</a:t>
            </a:fld>
            <a:endParaRPr lang="en-US" dirty="0">
              <a:solidFill>
                <a:schemeClr val="bg1"/>
              </a:solidFill>
            </a:endParaRPr>
          </a:p>
        </p:txBody>
      </p:sp>
    </p:spTree>
    <p:extLst>
      <p:ext uri="{BB962C8B-B14F-4D97-AF65-F5344CB8AC3E}">
        <p14:creationId xmlns:p14="http://schemas.microsoft.com/office/powerpoint/2010/main" val="4199147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785155"/>
          </a:xfrm>
        </p:spPr>
        <p:txBody>
          <a:bodyPr>
            <a:noAutofit/>
          </a:bodyPr>
          <a:lstStyle/>
          <a:p>
            <a:pPr algn="ctr"/>
            <a:r>
              <a:rPr lang="en-US" dirty="0" smtClean="0">
                <a:latin typeface="+mj-lt"/>
              </a:rPr>
              <a:t>POLL: Select All Statements That Apply to Your Facility</a:t>
            </a:r>
            <a:endParaRPr lang="en-US" dirty="0">
              <a:latin typeface="+mj-lt"/>
            </a:endParaRPr>
          </a:p>
        </p:txBody>
      </p:sp>
      <p:sp>
        <p:nvSpPr>
          <p:cNvPr id="3" name="Text Placeholder 2"/>
          <p:cNvSpPr>
            <a:spLocks noGrp="1"/>
          </p:cNvSpPr>
          <p:nvPr>
            <p:ph type="body" sz="quarter" idx="10"/>
          </p:nvPr>
        </p:nvSpPr>
        <p:spPr>
          <a:xfrm>
            <a:off x="928688" y="2514599"/>
            <a:ext cx="7713662" cy="3484563"/>
          </a:xfrm>
        </p:spPr>
        <p:txBody>
          <a:bodyPr/>
          <a:lstStyle/>
          <a:p>
            <a:pPr marL="457200" indent="-457200">
              <a:buFont typeface="+mj-lt"/>
              <a:buAutoNum type="arabicPeriod"/>
            </a:pPr>
            <a:r>
              <a:rPr lang="en-US" dirty="0">
                <a:latin typeface="+mn-lt"/>
              </a:rPr>
              <a:t>Our facility places a strong emphasis on </a:t>
            </a:r>
            <a:r>
              <a:rPr lang="en-US" dirty="0" smtClean="0">
                <a:latin typeface="+mn-lt"/>
              </a:rPr>
              <a:t>patient </a:t>
            </a:r>
            <a:r>
              <a:rPr lang="en-US" dirty="0">
                <a:latin typeface="+mn-lt"/>
              </a:rPr>
              <a:t>and family </a:t>
            </a:r>
            <a:r>
              <a:rPr lang="en-US" dirty="0" smtClean="0">
                <a:latin typeface="+mn-lt"/>
              </a:rPr>
              <a:t>engagement.</a:t>
            </a:r>
            <a:endParaRPr lang="en-US" dirty="0">
              <a:latin typeface="+mn-lt"/>
            </a:endParaRPr>
          </a:p>
          <a:p>
            <a:pPr marL="457200" indent="-457200">
              <a:buFont typeface="+mj-lt"/>
              <a:buAutoNum type="arabicPeriod"/>
            </a:pPr>
            <a:r>
              <a:rPr lang="en-US" dirty="0">
                <a:latin typeface="+mn-lt"/>
              </a:rPr>
              <a:t>Staff are often frustrated with </a:t>
            </a:r>
            <a:r>
              <a:rPr lang="en-US" dirty="0" smtClean="0">
                <a:latin typeface="+mn-lt"/>
              </a:rPr>
              <a:t>patients </a:t>
            </a:r>
            <a:r>
              <a:rPr lang="en-US" dirty="0">
                <a:latin typeface="+mn-lt"/>
              </a:rPr>
              <a:t>and their families for lack of compliance with recommended </a:t>
            </a:r>
            <a:r>
              <a:rPr lang="en-US" dirty="0" smtClean="0">
                <a:latin typeface="+mn-lt"/>
              </a:rPr>
              <a:t>behaviors.</a:t>
            </a:r>
            <a:endParaRPr lang="en-US" dirty="0">
              <a:latin typeface="+mn-lt"/>
            </a:endParaRPr>
          </a:p>
          <a:p>
            <a:pPr marL="457200" indent="-457200">
              <a:buFont typeface="+mj-lt"/>
              <a:buAutoNum type="arabicPeriod"/>
            </a:pPr>
            <a:r>
              <a:rPr lang="en-US" dirty="0">
                <a:latin typeface="+mn-lt"/>
              </a:rPr>
              <a:t>Most of our patients and families are eager to work with facility staff to obtain the best dialysis </a:t>
            </a:r>
            <a:r>
              <a:rPr lang="en-US" dirty="0" smtClean="0">
                <a:latin typeface="+mn-lt"/>
              </a:rPr>
              <a:t>outcomes.</a:t>
            </a:r>
            <a:endParaRPr lang="en-US" dirty="0">
              <a:latin typeface="+mn-lt"/>
            </a:endParaRPr>
          </a:p>
          <a:p>
            <a:pPr marL="457200" indent="-457200">
              <a:buFont typeface="+mj-lt"/>
              <a:buAutoNum type="arabicPeriod"/>
            </a:pPr>
            <a:r>
              <a:rPr lang="en-US" dirty="0">
                <a:latin typeface="+mn-lt"/>
              </a:rPr>
              <a:t>We have specific plans for how to engage patients and their families in our efforts to prevent </a:t>
            </a:r>
            <a:r>
              <a:rPr lang="en-US" dirty="0" smtClean="0">
                <a:latin typeface="+mn-lt"/>
              </a:rPr>
              <a:t>infection.</a:t>
            </a:r>
            <a:endParaRPr lang="en-US" dirty="0">
              <a:latin typeface="+mn-lt"/>
            </a:endParaRPr>
          </a:p>
        </p:txBody>
      </p:sp>
      <p:sp>
        <p:nvSpPr>
          <p:cNvPr id="5" name="Slide Number Placeholder 4"/>
          <p:cNvSpPr>
            <a:spLocks noGrp="1"/>
          </p:cNvSpPr>
          <p:nvPr>
            <p:ph type="sldNum" sz="quarter" idx="12"/>
          </p:nvPr>
        </p:nvSpPr>
        <p:spPr/>
        <p:txBody>
          <a:bodyPr/>
          <a:lstStyle/>
          <a:p>
            <a:pPr algn="ctr"/>
            <a:fld id="{C9C0A0FB-A731-4636-ABD1-E3AF0049C66C}" type="slidenum">
              <a:rPr lang="en-US" smtClean="0">
                <a:solidFill>
                  <a:schemeClr val="bg1"/>
                </a:solidFill>
              </a:rPr>
              <a:pPr algn="ctr"/>
              <a:t>7</a:t>
            </a:fld>
            <a:endParaRPr lang="en-US" dirty="0">
              <a:solidFill>
                <a:schemeClr val="bg1"/>
              </a:solidFill>
            </a:endParaRPr>
          </a:p>
        </p:txBody>
      </p:sp>
    </p:spTree>
    <p:extLst>
      <p:ext uri="{BB962C8B-B14F-4D97-AF65-F5344CB8AC3E}">
        <p14:creationId xmlns:p14="http://schemas.microsoft.com/office/powerpoint/2010/main" val="13850678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9144000" cy="838200"/>
          </a:xfrm>
        </p:spPr>
        <p:txBody>
          <a:bodyPr>
            <a:noAutofit/>
          </a:bodyPr>
          <a:lstStyle/>
          <a:p>
            <a:pPr algn="ctr"/>
            <a:r>
              <a:rPr lang="en-US" dirty="0" smtClean="0">
                <a:latin typeface="+mj-lt"/>
              </a:rPr>
              <a:t>Barriers </a:t>
            </a:r>
            <a:r>
              <a:rPr lang="en-US" dirty="0">
                <a:latin typeface="+mj-lt"/>
              </a:rPr>
              <a:t>to Engaging </a:t>
            </a:r>
            <a:r>
              <a:rPr lang="en-US" dirty="0" smtClean="0">
                <a:latin typeface="+mj-lt"/>
              </a:rPr>
              <a:t>Patients and Their Families</a:t>
            </a:r>
            <a:endParaRPr lang="en-US" dirty="0">
              <a:latin typeface="+mj-lt"/>
            </a:endParaRPr>
          </a:p>
        </p:txBody>
      </p:sp>
      <p:graphicFrame>
        <p:nvGraphicFramePr>
          <p:cNvPr id="3" name="Diagram 2" descr="This graphic lists the three barriers in separate boxes.&#10;Variability&#10; Each patient is different.&#10;Time&#10; Engaging patients takes time.&#10;Ownership&#10; Whose responsibility is it to engage patients?&#10;"/>
          <p:cNvGraphicFramePr/>
          <p:nvPr>
            <p:extLst>
              <p:ext uri="{D42A27DB-BD31-4B8C-83A1-F6EECF244321}">
                <p14:modId xmlns:p14="http://schemas.microsoft.com/office/powerpoint/2010/main" val="2239269524"/>
              </p:ext>
            </p:extLst>
          </p:nvPr>
        </p:nvGraphicFramePr>
        <p:xfrm>
          <a:off x="152400" y="2133600"/>
          <a:ext cx="87630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lgn="ctr"/>
            <a:fld id="{C9C0A0FB-A731-4636-ABD1-E3AF0049C66C}" type="slidenum">
              <a:rPr lang="en-US" smtClean="0">
                <a:solidFill>
                  <a:schemeClr val="bg1"/>
                </a:solidFill>
              </a:rPr>
              <a:pPr algn="ctr"/>
              <a:t>8</a:t>
            </a:fld>
            <a:endParaRPr lang="en-US"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Variability</a:t>
            </a:r>
            <a:endParaRPr lang="en-US" dirty="0">
              <a:latin typeface="+mj-lt"/>
            </a:endParaRPr>
          </a:p>
        </p:txBody>
      </p:sp>
      <p:sp>
        <p:nvSpPr>
          <p:cNvPr id="6" name="Text Placeholder 5"/>
          <p:cNvSpPr>
            <a:spLocks noGrp="1"/>
          </p:cNvSpPr>
          <p:nvPr>
            <p:ph type="body" sz="quarter" idx="10"/>
          </p:nvPr>
        </p:nvSpPr>
        <p:spPr/>
        <p:txBody>
          <a:bodyPr/>
          <a:lstStyle/>
          <a:p>
            <a:pPr marL="0" lvl="0" indent="0">
              <a:buNone/>
            </a:pPr>
            <a:r>
              <a:rPr lang="en-US" dirty="0">
                <a:latin typeface="+mn-lt"/>
              </a:rPr>
              <a:t>Variability in levels of engagement can stem </a:t>
            </a:r>
            <a:r>
              <a:rPr lang="en-US" dirty="0" smtClean="0">
                <a:latin typeface="+mn-lt"/>
              </a:rPr>
              <a:t>from</a:t>
            </a:r>
            <a:r>
              <a:rPr lang="en-US" dirty="0" smtClean="0"/>
              <a:t>—</a:t>
            </a:r>
            <a:endParaRPr lang="en-US" dirty="0">
              <a:latin typeface="+mn-lt"/>
            </a:endParaRPr>
          </a:p>
          <a:p>
            <a:r>
              <a:rPr lang="en-US" dirty="0">
                <a:latin typeface="+mn-lt"/>
              </a:rPr>
              <a:t>Preferences for being engaged</a:t>
            </a:r>
          </a:p>
          <a:p>
            <a:r>
              <a:rPr lang="en-US" dirty="0">
                <a:latin typeface="+mn-lt"/>
              </a:rPr>
              <a:t>Patient support structures</a:t>
            </a:r>
          </a:p>
          <a:p>
            <a:r>
              <a:rPr lang="en-US" dirty="0">
                <a:latin typeface="+mn-lt"/>
              </a:rPr>
              <a:t>Levels of medical knowledge and understanding</a:t>
            </a:r>
          </a:p>
          <a:p>
            <a:r>
              <a:rPr lang="en-US" dirty="0">
                <a:latin typeface="+mn-lt"/>
              </a:rPr>
              <a:t>Levels of health literacy</a:t>
            </a:r>
          </a:p>
          <a:p>
            <a:r>
              <a:rPr lang="en-US" dirty="0">
                <a:latin typeface="+mn-lt"/>
              </a:rPr>
              <a:t>Levels of cognitive functioning</a:t>
            </a:r>
          </a:p>
          <a:p>
            <a:r>
              <a:rPr lang="en-US" dirty="0">
                <a:latin typeface="+mn-lt"/>
              </a:rPr>
              <a:t>Levels of physical capacity to do things you may recommend</a:t>
            </a:r>
          </a:p>
          <a:p>
            <a:r>
              <a:rPr lang="en-US" dirty="0">
                <a:latin typeface="+mn-lt"/>
              </a:rPr>
              <a:t>Levels of trust in medical professionals and other </a:t>
            </a:r>
            <a:r>
              <a:rPr lang="en-US" dirty="0" smtClean="0">
                <a:latin typeface="+mn-lt"/>
              </a:rPr>
              <a:t>staff</a:t>
            </a:r>
            <a:endParaRPr lang="en-US" dirty="0">
              <a:latin typeface="+mn-lt"/>
            </a:endParaRPr>
          </a:p>
        </p:txBody>
      </p:sp>
      <p:sp>
        <p:nvSpPr>
          <p:cNvPr id="3" name="Slide Number Placeholder 2"/>
          <p:cNvSpPr>
            <a:spLocks noGrp="1"/>
          </p:cNvSpPr>
          <p:nvPr>
            <p:ph type="sldNum" sz="quarter" idx="12"/>
          </p:nvPr>
        </p:nvSpPr>
        <p:spPr/>
        <p:txBody>
          <a:bodyPr/>
          <a:lstStyle/>
          <a:p>
            <a:pPr algn="ctr"/>
            <a:fld id="{C9C0A0FB-A731-4636-ABD1-E3AF0049C66C}" type="slidenum">
              <a:rPr lang="en-US" smtClean="0">
                <a:solidFill>
                  <a:schemeClr val="bg1"/>
                </a:solidFill>
              </a:rPr>
              <a:pPr algn="ctr"/>
              <a:t>9</a:t>
            </a:fld>
            <a:endParaRPr lang="en-US" dirty="0">
              <a:solidFill>
                <a:schemeClr val="bg1"/>
              </a:solidFill>
            </a:endParaRPr>
          </a:p>
        </p:txBody>
      </p:sp>
    </p:spTree>
    <p:extLst>
      <p:ext uri="{BB962C8B-B14F-4D97-AF65-F5344CB8AC3E}">
        <p14:creationId xmlns:p14="http://schemas.microsoft.com/office/powerpoint/2010/main" val="2078345863"/>
      </p:ext>
    </p:extLst>
  </p:cSld>
  <p:clrMapOvr>
    <a:masterClrMapping/>
  </p:clrMapOvr>
  <p:timing>
    <p:tnLst>
      <p:par>
        <p:cTn id="1" dur="indefinite" restart="never" nodeType="tmRoot"/>
      </p:par>
    </p:tnLst>
  </p:timing>
</p:sld>
</file>

<file path=ppt/theme/theme1.xml><?xml version="1.0" encoding="utf-8"?>
<a:theme xmlns:a="http://schemas.openxmlformats.org/drawingml/2006/main" name="HAI Pag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AI Pag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902</TotalTime>
  <Words>1347</Words>
  <Application>Microsoft Office PowerPoint</Application>
  <PresentationFormat>On-screen Show (4:3)</PresentationFormat>
  <Paragraphs>352</Paragraphs>
  <Slides>23</Slides>
  <Notes>23</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HAI Page 1</vt:lpstr>
      <vt:lpstr>HAI Page 2+</vt:lpstr>
      <vt:lpstr>Patient Engagement in Hemodialysis Facilities</vt:lpstr>
      <vt:lpstr>Objectives</vt:lpstr>
      <vt:lpstr>Overview</vt:lpstr>
      <vt:lpstr>Defining Patient Engagement</vt:lpstr>
      <vt:lpstr>Importance of Patient Engagement</vt:lpstr>
      <vt:lpstr>Patient Engagement in Dialysis</vt:lpstr>
      <vt:lpstr>POLL: Select All Statements That Apply to Your Facility</vt:lpstr>
      <vt:lpstr>Barriers to Engaging Patients and Their Families</vt:lpstr>
      <vt:lpstr>Variability</vt:lpstr>
      <vt:lpstr>Time</vt:lpstr>
      <vt:lpstr>Ownership</vt:lpstr>
      <vt:lpstr>Strategies for Overcoming Obstacles</vt:lpstr>
      <vt:lpstr>Effectively Engaging Patients  and their Families — Care Contracts </vt:lpstr>
      <vt:lpstr>Example of a Care Contract1</vt:lpstr>
      <vt:lpstr>Effectively Engaging Patients and Families — Health Literacy </vt:lpstr>
      <vt:lpstr>Effectively Engaging Patients and Families — Health Literacy2 </vt:lpstr>
      <vt:lpstr>Patients and their Families in CHARGE — Hand Hygiene </vt:lpstr>
      <vt:lpstr>Patients and their Families in CHARGE —  Access Site (Preparation/Cleansing)</vt:lpstr>
      <vt:lpstr>Patients and their Families  in CHARGE — Reduce and Remove Catheters</vt:lpstr>
      <vt:lpstr>Patients and their Families in CHARGE —  Great Connection/Disconnection Technique</vt:lpstr>
      <vt:lpstr>Patients and their Families in CHARGE — Evaluation</vt:lpstr>
      <vt:lpstr>Next Steps</vt:lpstr>
      <vt:lpstr>References</vt:lpstr>
    </vt:vector>
  </TitlesOfParts>
  <Company>DHHS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AHRQ</dc:creator>
  <cp:lastModifiedBy>Windows User</cp:lastModifiedBy>
  <cp:revision>39</cp:revision>
  <dcterms:created xsi:type="dcterms:W3CDTF">2014-07-21T15:39:36Z</dcterms:created>
  <dcterms:modified xsi:type="dcterms:W3CDTF">2014-12-02T20:24:36Z</dcterms:modified>
</cp:coreProperties>
</file>