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5.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6.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8.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 id="2147483751" r:id="rId2"/>
    <p:sldMasterId id="2147483729" r:id="rId3"/>
    <p:sldMasterId id="2147483707" r:id="rId4"/>
    <p:sldMasterId id="2147483685" r:id="rId5"/>
    <p:sldMasterId id="2147483674" r:id="rId6"/>
    <p:sldMasterId id="2147483663" r:id="rId7"/>
    <p:sldMasterId id="2147483740" r:id="rId8"/>
    <p:sldMasterId id="2147483696" r:id="rId9"/>
  </p:sldMasterIdLst>
  <p:notesMasterIdLst>
    <p:notesMasterId r:id="rId28"/>
  </p:notesMasterIdLst>
  <p:handoutMasterIdLst>
    <p:handoutMasterId r:id="rId29"/>
  </p:handoutMasterIdLst>
  <p:sldIdLst>
    <p:sldId id="256" r:id="rId10"/>
    <p:sldId id="260" r:id="rId11"/>
    <p:sldId id="261" r:id="rId12"/>
    <p:sldId id="275" r:id="rId13"/>
    <p:sldId id="262" r:id="rId14"/>
    <p:sldId id="263" r:id="rId15"/>
    <p:sldId id="264" r:id="rId16"/>
    <p:sldId id="265" r:id="rId17"/>
    <p:sldId id="266" r:id="rId18"/>
    <p:sldId id="267" r:id="rId19"/>
    <p:sldId id="268" r:id="rId20"/>
    <p:sldId id="269" r:id="rId21"/>
    <p:sldId id="274" r:id="rId22"/>
    <p:sldId id="270" r:id="rId23"/>
    <p:sldId id="271" r:id="rId24"/>
    <p:sldId id="277" r:id="rId25"/>
    <p:sldId id="276" r:id="rId26"/>
    <p:sldId id="27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Donaldson" initials="KD"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A2FBFC"/>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2374" autoAdjust="0"/>
  </p:normalViewPr>
  <p:slideViewPr>
    <p:cSldViewPr>
      <p:cViewPr varScale="1">
        <p:scale>
          <a:sx n="68" d="100"/>
          <a:sy n="68" d="100"/>
        </p:scale>
        <p:origin x="72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177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notesMaster" Target="notesMasters/notesMaster1.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E40ABE-DCA6-4B7A-B1BC-961182C98C1E}" type="datetimeFigureOut">
              <a:rPr lang="en-US" smtClean="0"/>
              <a:pPr/>
              <a:t>1/11/2018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63DE9D1-BBA0-4F2C-9FA0-7B37DDC69B66}" type="slidenum">
              <a:rPr lang="en-US" smtClean="0"/>
              <a:pPr/>
              <a:t>‹#›</a:t>
            </a:fld>
            <a:endParaRPr lang="en-US" dirty="0"/>
          </a:p>
        </p:txBody>
      </p:sp>
    </p:spTree>
    <p:extLst>
      <p:ext uri="{BB962C8B-B14F-4D97-AF65-F5344CB8AC3E}">
        <p14:creationId xmlns:p14="http://schemas.microsoft.com/office/powerpoint/2010/main" val="82452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57B78F-558B-4E8C-B9F6-31C99B3E6725}" type="datetimeFigureOut">
              <a:rPr lang="en-US" smtClean="0"/>
              <a:t>1/11/2018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6E2E76-8089-4E6E-B204-68144970710F}" type="slidenum">
              <a:rPr lang="en-US" smtClean="0"/>
              <a:t>‹#›</a:t>
            </a:fld>
            <a:endParaRPr lang="en-US" dirty="0"/>
          </a:p>
        </p:txBody>
      </p:sp>
    </p:spTree>
    <p:extLst>
      <p:ext uri="{BB962C8B-B14F-4D97-AF65-F5344CB8AC3E}">
        <p14:creationId xmlns:p14="http://schemas.microsoft.com/office/powerpoint/2010/main" val="4054561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ECA944-EA98-44EE-903D-0953F019EE80}" type="slidenum">
              <a:rPr lang="en-US" smtClean="0"/>
              <a:t>3</a:t>
            </a:fld>
            <a:endParaRPr lang="en-US" dirty="0"/>
          </a:p>
        </p:txBody>
      </p:sp>
    </p:spTree>
    <p:extLst>
      <p:ext uri="{BB962C8B-B14F-4D97-AF65-F5344CB8AC3E}">
        <p14:creationId xmlns:p14="http://schemas.microsoft.com/office/powerpoint/2010/main" val="302597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CRB-65</a:t>
            </a:r>
            <a:r>
              <a:rPr lang="en-US" baseline="0" dirty="0" smtClean="0"/>
              <a:t> is adapted from the CURB-65 test, and is an acceptable alternative when BUN testing is unavailable. </a:t>
            </a:r>
            <a:endParaRPr lang="en-US" dirty="0"/>
          </a:p>
        </p:txBody>
      </p:sp>
      <p:sp>
        <p:nvSpPr>
          <p:cNvPr id="4" name="Slide Number Placeholder 3"/>
          <p:cNvSpPr>
            <a:spLocks noGrp="1"/>
          </p:cNvSpPr>
          <p:nvPr>
            <p:ph type="sldNum" sz="quarter" idx="10"/>
          </p:nvPr>
        </p:nvSpPr>
        <p:spPr/>
        <p:txBody>
          <a:bodyPr/>
          <a:lstStyle/>
          <a:p>
            <a:fld id="{426E2E76-8089-4E6E-B204-68144970710F}" type="slidenum">
              <a:rPr lang="en-US" smtClean="0"/>
              <a:t>9</a:t>
            </a:fld>
            <a:endParaRPr lang="en-US" dirty="0"/>
          </a:p>
        </p:txBody>
      </p:sp>
    </p:spTree>
    <p:extLst>
      <p:ext uri="{BB962C8B-B14F-4D97-AF65-F5344CB8AC3E}">
        <p14:creationId xmlns:p14="http://schemas.microsoft.com/office/powerpoint/2010/main" val="544416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6E2E76-8089-4E6E-B204-68144970710F}" type="slidenum">
              <a:rPr lang="en-US" smtClean="0"/>
              <a:t>14</a:t>
            </a:fld>
            <a:endParaRPr lang="en-US" dirty="0"/>
          </a:p>
        </p:txBody>
      </p:sp>
    </p:spTree>
    <p:extLst>
      <p:ext uri="{BB962C8B-B14F-4D97-AF65-F5344CB8AC3E}">
        <p14:creationId xmlns:p14="http://schemas.microsoft.com/office/powerpoint/2010/main" val="2854482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6E2E76-8089-4E6E-B204-68144970710F}" type="slidenum">
              <a:rPr lang="en-US" smtClean="0"/>
              <a:t>15</a:t>
            </a:fld>
            <a:endParaRPr lang="en-US" dirty="0"/>
          </a:p>
        </p:txBody>
      </p:sp>
    </p:spTree>
    <p:extLst>
      <p:ext uri="{BB962C8B-B14F-4D97-AF65-F5344CB8AC3E}">
        <p14:creationId xmlns:p14="http://schemas.microsoft.com/office/powerpoint/2010/main" val="2510206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6E2E76-8089-4E6E-B204-68144970710F}" type="slidenum">
              <a:rPr lang="en-US" smtClean="0"/>
              <a:t>18</a:t>
            </a:fld>
            <a:endParaRPr lang="en-US" dirty="0"/>
          </a:p>
        </p:txBody>
      </p:sp>
    </p:spTree>
    <p:extLst>
      <p:ext uri="{BB962C8B-B14F-4D97-AF65-F5344CB8AC3E}">
        <p14:creationId xmlns:p14="http://schemas.microsoft.com/office/powerpoint/2010/main" val="132370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352800"/>
            <a:ext cx="7772400" cy="1295400"/>
          </a:xfrm>
        </p:spPr>
        <p:txBody>
          <a:bodyPr/>
          <a:lstStyle>
            <a:lvl1pPr algn="ctr">
              <a:defRPr>
                <a:solidFill>
                  <a:srgbClr val="1F497D"/>
                </a:solidFill>
              </a:defRPr>
            </a:lvl1pPr>
          </a:lstStyle>
          <a:p>
            <a:r>
              <a:rPr lang="en-US" dirty="0" smtClean="0"/>
              <a:t>Title of Presentation</a:t>
            </a:r>
            <a:endParaRPr lang="en-US" dirty="0"/>
          </a:p>
        </p:txBody>
      </p:sp>
      <p:sp>
        <p:nvSpPr>
          <p:cNvPr id="3" name="Subtitle 2"/>
          <p:cNvSpPr>
            <a:spLocks noGrp="1"/>
          </p:cNvSpPr>
          <p:nvPr>
            <p:ph type="subTitle" idx="1" hasCustomPrompt="1"/>
          </p:nvPr>
        </p:nvSpPr>
        <p:spPr>
          <a:xfrm>
            <a:off x="1371600" y="4876800"/>
            <a:ext cx="6400800" cy="762000"/>
          </a:xfrm>
        </p:spPr>
        <p:txBody>
          <a:bodyPr/>
          <a:lstStyle>
            <a:lvl1pPr marL="0" indent="0" algn="ctr">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 and Date</a:t>
            </a:r>
            <a:endParaRPr lang="en-US" dirty="0"/>
          </a:p>
        </p:txBody>
      </p:sp>
    </p:spTree>
    <p:extLst>
      <p:ext uri="{BB962C8B-B14F-4D97-AF65-F5344CB8AC3E}">
        <p14:creationId xmlns:p14="http://schemas.microsoft.com/office/powerpoint/2010/main" val="13058022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53559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352800"/>
            <a:ext cx="7772400" cy="1295400"/>
          </a:xfrm>
        </p:spPr>
        <p:txBody>
          <a:bodyPr/>
          <a:lstStyle>
            <a:lvl1pPr algn="ctr">
              <a:defRPr>
                <a:solidFill>
                  <a:srgbClr val="1F497D"/>
                </a:solidFill>
              </a:defRPr>
            </a:lvl1pPr>
          </a:lstStyle>
          <a:p>
            <a:r>
              <a:rPr lang="en-US" dirty="0" smtClean="0"/>
              <a:t>Title of Presentation</a:t>
            </a:r>
            <a:endParaRPr lang="en-US" dirty="0"/>
          </a:p>
        </p:txBody>
      </p:sp>
      <p:sp>
        <p:nvSpPr>
          <p:cNvPr id="3" name="Subtitle 2"/>
          <p:cNvSpPr>
            <a:spLocks noGrp="1"/>
          </p:cNvSpPr>
          <p:nvPr>
            <p:ph type="subTitle" idx="1" hasCustomPrompt="1"/>
          </p:nvPr>
        </p:nvSpPr>
        <p:spPr>
          <a:xfrm>
            <a:off x="1371600" y="4876800"/>
            <a:ext cx="6400800" cy="762000"/>
          </a:xfrm>
        </p:spPr>
        <p:txBody>
          <a:bodyPr/>
          <a:lstStyle>
            <a:lvl1pPr marL="0" indent="0" algn="ctr">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 and Date</a:t>
            </a:r>
            <a:endParaRPr lang="en-US" dirty="0"/>
          </a:p>
        </p:txBody>
      </p:sp>
    </p:spTree>
    <p:extLst>
      <p:ext uri="{BB962C8B-B14F-4D97-AF65-F5344CB8AC3E}">
        <p14:creationId xmlns:p14="http://schemas.microsoft.com/office/powerpoint/2010/main" val="130580220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17884"/>
          </a:xfrm>
        </p:spPr>
        <p:txBody>
          <a:bodyPr>
            <a:normAutofit/>
          </a:bodyPr>
          <a:lstStyle>
            <a:lvl1pPr algn="ctr">
              <a:defRPr sz="3400"/>
            </a:lvl1pPr>
          </a:lstStyle>
          <a:p>
            <a:r>
              <a:rPr lang="en-US" dirty="0" smtClean="0"/>
              <a:t>Click to edit Master title</a:t>
            </a:r>
            <a:endParaRPr lang="en-US" dirty="0"/>
          </a:p>
        </p:txBody>
      </p:sp>
      <p:sp>
        <p:nvSpPr>
          <p:cNvPr id="3" name="Content Placeholder 2"/>
          <p:cNvSpPr>
            <a:spLocks noGrp="1"/>
          </p:cNvSpPr>
          <p:nvPr>
            <p:ph idx="1"/>
          </p:nvPr>
        </p:nvSpPr>
        <p:spPr>
          <a:xfrm>
            <a:off x="457200" y="1828800"/>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419211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ctr">
              <a:defRPr sz="4000" b="1" cap="all">
                <a:solidFill>
                  <a:srgbClr val="1F497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07462608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101529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155863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a:t>
            </a:r>
            <a:endParaRPr lang="en-US" dirty="0"/>
          </a:p>
        </p:txBody>
      </p:sp>
    </p:spTree>
    <p:extLst>
      <p:ext uri="{BB962C8B-B14F-4D97-AF65-F5344CB8AC3E}">
        <p14:creationId xmlns:p14="http://schemas.microsoft.com/office/powerpoint/2010/main" val="25471266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175743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1F497D"/>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155257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875732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17884"/>
          </a:xfrm>
        </p:spPr>
        <p:txBody>
          <a:bodyPr>
            <a:normAutofit/>
          </a:bodyPr>
          <a:lstStyle>
            <a:lvl1pPr algn="ctr">
              <a:defRPr sz="3400"/>
            </a:lvl1pPr>
          </a:lstStyle>
          <a:p>
            <a:r>
              <a:rPr lang="en-US" dirty="0" smtClean="0"/>
              <a:t>Click to edit Master title</a:t>
            </a:r>
            <a:endParaRPr lang="en-US" dirty="0"/>
          </a:p>
        </p:txBody>
      </p:sp>
      <p:sp>
        <p:nvSpPr>
          <p:cNvPr id="3" name="Content Placeholder 2"/>
          <p:cNvSpPr>
            <a:spLocks noGrp="1"/>
          </p:cNvSpPr>
          <p:nvPr>
            <p:ph idx="1"/>
          </p:nvPr>
        </p:nvSpPr>
        <p:spPr>
          <a:xfrm>
            <a:off x="457200" y="1828800"/>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419211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535593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352800"/>
            <a:ext cx="7772400" cy="1295400"/>
          </a:xfrm>
        </p:spPr>
        <p:txBody>
          <a:bodyPr/>
          <a:lstStyle>
            <a:lvl1pPr algn="ctr">
              <a:defRPr>
                <a:solidFill>
                  <a:srgbClr val="1F497D"/>
                </a:solidFill>
              </a:defRPr>
            </a:lvl1pPr>
          </a:lstStyle>
          <a:p>
            <a:r>
              <a:rPr lang="en-US" dirty="0" smtClean="0"/>
              <a:t>Title of Presentation</a:t>
            </a:r>
            <a:endParaRPr lang="en-US" dirty="0"/>
          </a:p>
        </p:txBody>
      </p:sp>
      <p:sp>
        <p:nvSpPr>
          <p:cNvPr id="3" name="Subtitle 2"/>
          <p:cNvSpPr>
            <a:spLocks noGrp="1"/>
          </p:cNvSpPr>
          <p:nvPr>
            <p:ph type="subTitle" idx="1" hasCustomPrompt="1"/>
          </p:nvPr>
        </p:nvSpPr>
        <p:spPr>
          <a:xfrm>
            <a:off x="1371600" y="4876800"/>
            <a:ext cx="6400800" cy="762000"/>
          </a:xfrm>
        </p:spPr>
        <p:txBody>
          <a:bodyPr/>
          <a:lstStyle>
            <a:lvl1pPr marL="0" indent="0" algn="ctr">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 and Date</a:t>
            </a:r>
            <a:endParaRPr lang="en-US" dirty="0"/>
          </a:p>
        </p:txBody>
      </p:sp>
    </p:spTree>
    <p:extLst>
      <p:ext uri="{BB962C8B-B14F-4D97-AF65-F5344CB8AC3E}">
        <p14:creationId xmlns:p14="http://schemas.microsoft.com/office/powerpoint/2010/main" val="130580220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17884"/>
          </a:xfrm>
        </p:spPr>
        <p:txBody>
          <a:bodyPr>
            <a:normAutofit/>
          </a:bodyPr>
          <a:lstStyle>
            <a:lvl1pPr algn="ctr">
              <a:defRPr sz="3400"/>
            </a:lvl1pPr>
          </a:lstStyle>
          <a:p>
            <a:r>
              <a:rPr lang="en-US" dirty="0" smtClean="0"/>
              <a:t>Click to edit Master title</a:t>
            </a:r>
            <a:endParaRPr lang="en-US" dirty="0"/>
          </a:p>
        </p:txBody>
      </p:sp>
      <p:sp>
        <p:nvSpPr>
          <p:cNvPr id="3" name="Content Placeholder 2"/>
          <p:cNvSpPr>
            <a:spLocks noGrp="1"/>
          </p:cNvSpPr>
          <p:nvPr>
            <p:ph idx="1"/>
          </p:nvPr>
        </p:nvSpPr>
        <p:spPr>
          <a:xfrm>
            <a:off x="457200" y="1828800"/>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419211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ctr">
              <a:defRPr sz="4000" b="1" cap="all">
                <a:solidFill>
                  <a:srgbClr val="1F497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074626080"/>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10152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155863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a:t>
            </a:r>
            <a:endParaRPr lang="en-US" dirty="0"/>
          </a:p>
        </p:txBody>
      </p:sp>
    </p:spTree>
    <p:extLst>
      <p:ext uri="{BB962C8B-B14F-4D97-AF65-F5344CB8AC3E}">
        <p14:creationId xmlns:p14="http://schemas.microsoft.com/office/powerpoint/2010/main" val="254712666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175743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1F497D"/>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155257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87573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ctr">
              <a:defRPr sz="4000" b="1" cap="all">
                <a:solidFill>
                  <a:srgbClr val="1F497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074626080"/>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5355932"/>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352800"/>
            <a:ext cx="7772400" cy="1295400"/>
          </a:xfrm>
        </p:spPr>
        <p:txBody>
          <a:bodyPr/>
          <a:lstStyle>
            <a:lvl1pPr algn="ctr">
              <a:defRPr>
                <a:solidFill>
                  <a:srgbClr val="1F497D"/>
                </a:solidFill>
              </a:defRPr>
            </a:lvl1pPr>
          </a:lstStyle>
          <a:p>
            <a:r>
              <a:rPr lang="en-US" dirty="0" smtClean="0"/>
              <a:t>Title of Presentation</a:t>
            </a:r>
            <a:endParaRPr lang="en-US" dirty="0"/>
          </a:p>
        </p:txBody>
      </p:sp>
      <p:sp>
        <p:nvSpPr>
          <p:cNvPr id="3" name="Subtitle 2"/>
          <p:cNvSpPr>
            <a:spLocks noGrp="1"/>
          </p:cNvSpPr>
          <p:nvPr>
            <p:ph type="subTitle" idx="1" hasCustomPrompt="1"/>
          </p:nvPr>
        </p:nvSpPr>
        <p:spPr>
          <a:xfrm>
            <a:off x="1371600" y="4876800"/>
            <a:ext cx="6400800" cy="762000"/>
          </a:xfrm>
        </p:spPr>
        <p:txBody>
          <a:bodyPr/>
          <a:lstStyle>
            <a:lvl1pPr marL="0" indent="0" algn="ctr">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 and Date</a:t>
            </a:r>
            <a:endParaRPr lang="en-US" dirty="0"/>
          </a:p>
        </p:txBody>
      </p:sp>
    </p:spTree>
    <p:extLst>
      <p:ext uri="{BB962C8B-B14F-4D97-AF65-F5344CB8AC3E}">
        <p14:creationId xmlns:p14="http://schemas.microsoft.com/office/powerpoint/2010/main" val="1305802208"/>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17884"/>
          </a:xfrm>
        </p:spPr>
        <p:txBody>
          <a:bodyPr>
            <a:normAutofit/>
          </a:bodyPr>
          <a:lstStyle>
            <a:lvl1pPr algn="ctr">
              <a:defRPr sz="3400"/>
            </a:lvl1pPr>
          </a:lstStyle>
          <a:p>
            <a:r>
              <a:rPr lang="en-US" dirty="0" smtClean="0"/>
              <a:t>Click to edit Master title</a:t>
            </a:r>
            <a:endParaRPr lang="en-US" dirty="0"/>
          </a:p>
        </p:txBody>
      </p:sp>
      <p:sp>
        <p:nvSpPr>
          <p:cNvPr id="3" name="Content Placeholder 2"/>
          <p:cNvSpPr>
            <a:spLocks noGrp="1"/>
          </p:cNvSpPr>
          <p:nvPr>
            <p:ph idx="1"/>
          </p:nvPr>
        </p:nvSpPr>
        <p:spPr>
          <a:xfrm>
            <a:off x="457200" y="1828800"/>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419211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ctr">
              <a:defRPr sz="4000" b="1" cap="all">
                <a:solidFill>
                  <a:srgbClr val="1F497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074626080"/>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1015291"/>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1558632"/>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a:t>
            </a:r>
            <a:endParaRPr lang="en-US" dirty="0"/>
          </a:p>
        </p:txBody>
      </p:sp>
    </p:spTree>
    <p:extLst>
      <p:ext uri="{BB962C8B-B14F-4D97-AF65-F5344CB8AC3E}">
        <p14:creationId xmlns:p14="http://schemas.microsoft.com/office/powerpoint/2010/main" val="2547126667"/>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175743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1F497D"/>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1552571"/>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87573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1015291"/>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5355932"/>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352800"/>
            <a:ext cx="7772400" cy="1295400"/>
          </a:xfrm>
        </p:spPr>
        <p:txBody>
          <a:bodyPr/>
          <a:lstStyle>
            <a:lvl1pPr algn="ctr">
              <a:defRPr>
                <a:solidFill>
                  <a:srgbClr val="1F497D"/>
                </a:solidFill>
              </a:defRPr>
            </a:lvl1pPr>
          </a:lstStyle>
          <a:p>
            <a:r>
              <a:rPr lang="en-US" dirty="0" smtClean="0"/>
              <a:t>Title of Presentation</a:t>
            </a:r>
            <a:endParaRPr lang="en-US" dirty="0"/>
          </a:p>
        </p:txBody>
      </p:sp>
      <p:sp>
        <p:nvSpPr>
          <p:cNvPr id="3" name="Subtitle 2"/>
          <p:cNvSpPr>
            <a:spLocks noGrp="1"/>
          </p:cNvSpPr>
          <p:nvPr>
            <p:ph type="subTitle" idx="1" hasCustomPrompt="1"/>
          </p:nvPr>
        </p:nvSpPr>
        <p:spPr>
          <a:xfrm>
            <a:off x="1371600" y="4876800"/>
            <a:ext cx="6400800" cy="762000"/>
          </a:xfrm>
        </p:spPr>
        <p:txBody>
          <a:bodyPr/>
          <a:lstStyle>
            <a:lvl1pPr marL="0" indent="0" algn="ctr">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 and Date</a:t>
            </a:r>
            <a:endParaRPr lang="en-US" dirty="0"/>
          </a:p>
        </p:txBody>
      </p:sp>
    </p:spTree>
    <p:extLst>
      <p:ext uri="{BB962C8B-B14F-4D97-AF65-F5344CB8AC3E}">
        <p14:creationId xmlns:p14="http://schemas.microsoft.com/office/powerpoint/2010/main" val="1305802208"/>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17884"/>
          </a:xfrm>
        </p:spPr>
        <p:txBody>
          <a:bodyPr>
            <a:normAutofit/>
          </a:bodyPr>
          <a:lstStyle>
            <a:lvl1pPr algn="ctr">
              <a:defRPr sz="3400"/>
            </a:lvl1pPr>
          </a:lstStyle>
          <a:p>
            <a:r>
              <a:rPr lang="en-US" dirty="0" smtClean="0"/>
              <a:t>Click to edit Master title</a:t>
            </a:r>
            <a:endParaRPr lang="en-US" dirty="0"/>
          </a:p>
        </p:txBody>
      </p:sp>
      <p:sp>
        <p:nvSpPr>
          <p:cNvPr id="3" name="Content Placeholder 2"/>
          <p:cNvSpPr>
            <a:spLocks noGrp="1"/>
          </p:cNvSpPr>
          <p:nvPr>
            <p:ph idx="1"/>
          </p:nvPr>
        </p:nvSpPr>
        <p:spPr>
          <a:xfrm>
            <a:off x="457200" y="1828800"/>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4192113"/>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ctr">
              <a:defRPr sz="4000" b="1" cap="all">
                <a:solidFill>
                  <a:srgbClr val="1F497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074626080"/>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1015291"/>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1558632"/>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a:t>
            </a:r>
            <a:endParaRPr lang="en-US" dirty="0"/>
          </a:p>
        </p:txBody>
      </p:sp>
    </p:spTree>
    <p:extLst>
      <p:ext uri="{BB962C8B-B14F-4D97-AF65-F5344CB8AC3E}">
        <p14:creationId xmlns:p14="http://schemas.microsoft.com/office/powerpoint/2010/main" val="2547126667"/>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1757430"/>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1F497D"/>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1552571"/>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875732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1558632"/>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5355932"/>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352800"/>
            <a:ext cx="7772400" cy="1295400"/>
          </a:xfrm>
        </p:spPr>
        <p:txBody>
          <a:bodyPr/>
          <a:lstStyle>
            <a:lvl1pPr algn="ctr">
              <a:defRPr>
                <a:solidFill>
                  <a:srgbClr val="1F497D"/>
                </a:solidFill>
              </a:defRPr>
            </a:lvl1pPr>
          </a:lstStyle>
          <a:p>
            <a:r>
              <a:rPr lang="en-US" dirty="0" smtClean="0"/>
              <a:t>Title of Presentation</a:t>
            </a:r>
            <a:endParaRPr lang="en-US" dirty="0"/>
          </a:p>
        </p:txBody>
      </p:sp>
      <p:sp>
        <p:nvSpPr>
          <p:cNvPr id="3" name="Subtitle 2"/>
          <p:cNvSpPr>
            <a:spLocks noGrp="1"/>
          </p:cNvSpPr>
          <p:nvPr>
            <p:ph type="subTitle" idx="1" hasCustomPrompt="1"/>
          </p:nvPr>
        </p:nvSpPr>
        <p:spPr>
          <a:xfrm>
            <a:off x="1371600" y="4876800"/>
            <a:ext cx="6400800" cy="762000"/>
          </a:xfrm>
        </p:spPr>
        <p:txBody>
          <a:bodyPr/>
          <a:lstStyle>
            <a:lvl1pPr marL="0" indent="0" algn="ctr">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 and Date</a:t>
            </a:r>
            <a:endParaRPr lang="en-US" dirty="0"/>
          </a:p>
        </p:txBody>
      </p:sp>
    </p:spTree>
    <p:extLst>
      <p:ext uri="{BB962C8B-B14F-4D97-AF65-F5344CB8AC3E}">
        <p14:creationId xmlns:p14="http://schemas.microsoft.com/office/powerpoint/2010/main" val="1305802208"/>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17884"/>
          </a:xfrm>
        </p:spPr>
        <p:txBody>
          <a:bodyPr>
            <a:normAutofit/>
          </a:bodyPr>
          <a:lstStyle>
            <a:lvl1pPr algn="ctr">
              <a:defRPr sz="3400"/>
            </a:lvl1pPr>
          </a:lstStyle>
          <a:p>
            <a:r>
              <a:rPr lang="en-US" dirty="0" smtClean="0"/>
              <a:t>Click to edit Master title</a:t>
            </a:r>
            <a:endParaRPr lang="en-US" dirty="0"/>
          </a:p>
        </p:txBody>
      </p:sp>
      <p:sp>
        <p:nvSpPr>
          <p:cNvPr id="3" name="Content Placeholder 2"/>
          <p:cNvSpPr>
            <a:spLocks noGrp="1"/>
          </p:cNvSpPr>
          <p:nvPr>
            <p:ph idx="1"/>
          </p:nvPr>
        </p:nvSpPr>
        <p:spPr>
          <a:xfrm>
            <a:off x="457200" y="1828800"/>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4192113"/>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ctr">
              <a:defRPr sz="4000" b="1" cap="all">
                <a:solidFill>
                  <a:srgbClr val="1F497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074626080"/>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1015291"/>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1558632"/>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a:t>
            </a:r>
            <a:endParaRPr lang="en-US" dirty="0"/>
          </a:p>
        </p:txBody>
      </p:sp>
    </p:spTree>
    <p:extLst>
      <p:ext uri="{BB962C8B-B14F-4D97-AF65-F5344CB8AC3E}">
        <p14:creationId xmlns:p14="http://schemas.microsoft.com/office/powerpoint/2010/main" val="2547126667"/>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1757430"/>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1F497D"/>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1552571"/>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875732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a:t>
            </a:r>
            <a:endParaRPr lang="en-US" dirty="0"/>
          </a:p>
        </p:txBody>
      </p:sp>
    </p:spTree>
    <p:extLst>
      <p:ext uri="{BB962C8B-B14F-4D97-AF65-F5344CB8AC3E}">
        <p14:creationId xmlns:p14="http://schemas.microsoft.com/office/powerpoint/2010/main" val="2547126667"/>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5355932"/>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352800"/>
            <a:ext cx="7772400" cy="1295400"/>
          </a:xfrm>
        </p:spPr>
        <p:txBody>
          <a:bodyPr/>
          <a:lstStyle>
            <a:lvl1pPr algn="ctr">
              <a:defRPr>
                <a:solidFill>
                  <a:srgbClr val="1F497D"/>
                </a:solidFill>
              </a:defRPr>
            </a:lvl1pPr>
          </a:lstStyle>
          <a:p>
            <a:r>
              <a:rPr lang="en-US" dirty="0" smtClean="0"/>
              <a:t>Title of Presentation</a:t>
            </a:r>
            <a:endParaRPr lang="en-US" dirty="0"/>
          </a:p>
        </p:txBody>
      </p:sp>
      <p:sp>
        <p:nvSpPr>
          <p:cNvPr id="3" name="Subtitle 2"/>
          <p:cNvSpPr>
            <a:spLocks noGrp="1"/>
          </p:cNvSpPr>
          <p:nvPr>
            <p:ph type="subTitle" idx="1" hasCustomPrompt="1"/>
          </p:nvPr>
        </p:nvSpPr>
        <p:spPr>
          <a:xfrm>
            <a:off x="1371600" y="4876800"/>
            <a:ext cx="6400800" cy="762000"/>
          </a:xfrm>
        </p:spPr>
        <p:txBody>
          <a:bodyPr/>
          <a:lstStyle>
            <a:lvl1pPr marL="0" indent="0" algn="ctr">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 and Date</a:t>
            </a:r>
            <a:endParaRPr lang="en-US" dirty="0"/>
          </a:p>
        </p:txBody>
      </p:sp>
    </p:spTree>
    <p:extLst>
      <p:ext uri="{BB962C8B-B14F-4D97-AF65-F5344CB8AC3E}">
        <p14:creationId xmlns:p14="http://schemas.microsoft.com/office/powerpoint/2010/main" val="1305802208"/>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17884"/>
          </a:xfrm>
        </p:spPr>
        <p:txBody>
          <a:bodyPr>
            <a:normAutofit/>
          </a:bodyPr>
          <a:lstStyle>
            <a:lvl1pPr algn="ctr">
              <a:defRPr sz="3400"/>
            </a:lvl1pPr>
          </a:lstStyle>
          <a:p>
            <a:r>
              <a:rPr lang="en-US" dirty="0" smtClean="0"/>
              <a:t>Click to edit Master title</a:t>
            </a:r>
            <a:endParaRPr lang="en-US" dirty="0"/>
          </a:p>
        </p:txBody>
      </p:sp>
      <p:sp>
        <p:nvSpPr>
          <p:cNvPr id="3" name="Content Placeholder 2"/>
          <p:cNvSpPr>
            <a:spLocks noGrp="1"/>
          </p:cNvSpPr>
          <p:nvPr>
            <p:ph idx="1"/>
          </p:nvPr>
        </p:nvSpPr>
        <p:spPr>
          <a:xfrm>
            <a:off x="457200" y="1828800"/>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4192113"/>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ctr">
              <a:defRPr sz="4000" b="1" cap="all">
                <a:solidFill>
                  <a:srgbClr val="1F497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074626080"/>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1015291"/>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1558632"/>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a:t>
            </a:r>
            <a:endParaRPr lang="en-US" dirty="0"/>
          </a:p>
        </p:txBody>
      </p:sp>
    </p:spTree>
    <p:extLst>
      <p:ext uri="{BB962C8B-B14F-4D97-AF65-F5344CB8AC3E}">
        <p14:creationId xmlns:p14="http://schemas.microsoft.com/office/powerpoint/2010/main" val="2547126667"/>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1757430"/>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1F497D"/>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1552571"/>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875732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1757430"/>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5355932"/>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352800"/>
            <a:ext cx="7772400" cy="1295400"/>
          </a:xfrm>
        </p:spPr>
        <p:txBody>
          <a:bodyPr/>
          <a:lstStyle>
            <a:lvl1pPr algn="ctr">
              <a:defRPr>
                <a:solidFill>
                  <a:srgbClr val="1F497D"/>
                </a:solidFill>
              </a:defRPr>
            </a:lvl1pPr>
          </a:lstStyle>
          <a:p>
            <a:r>
              <a:rPr lang="en-US" dirty="0" smtClean="0"/>
              <a:t>Title of Presentation</a:t>
            </a:r>
            <a:endParaRPr lang="en-US" dirty="0"/>
          </a:p>
        </p:txBody>
      </p:sp>
      <p:sp>
        <p:nvSpPr>
          <p:cNvPr id="3" name="Subtitle 2"/>
          <p:cNvSpPr>
            <a:spLocks noGrp="1"/>
          </p:cNvSpPr>
          <p:nvPr>
            <p:ph type="subTitle" idx="1" hasCustomPrompt="1"/>
          </p:nvPr>
        </p:nvSpPr>
        <p:spPr>
          <a:xfrm>
            <a:off x="1371600" y="4876800"/>
            <a:ext cx="6400800" cy="762000"/>
          </a:xfrm>
        </p:spPr>
        <p:txBody>
          <a:bodyPr/>
          <a:lstStyle>
            <a:lvl1pPr marL="0" indent="0" algn="ctr">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 and Date</a:t>
            </a:r>
            <a:endParaRPr lang="en-US" dirty="0"/>
          </a:p>
        </p:txBody>
      </p:sp>
    </p:spTree>
    <p:extLst>
      <p:ext uri="{BB962C8B-B14F-4D97-AF65-F5344CB8AC3E}">
        <p14:creationId xmlns:p14="http://schemas.microsoft.com/office/powerpoint/2010/main" val="1305802208"/>
      </p:ext>
    </p:extLst>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17884"/>
          </a:xfrm>
        </p:spPr>
        <p:txBody>
          <a:bodyPr>
            <a:normAutofit/>
          </a:bodyPr>
          <a:lstStyle>
            <a:lvl1pPr algn="ctr">
              <a:defRPr sz="3400"/>
            </a:lvl1pPr>
          </a:lstStyle>
          <a:p>
            <a:r>
              <a:rPr lang="en-US" dirty="0" smtClean="0"/>
              <a:t>Click to edit Master title</a:t>
            </a:r>
            <a:endParaRPr lang="en-US" dirty="0"/>
          </a:p>
        </p:txBody>
      </p:sp>
      <p:sp>
        <p:nvSpPr>
          <p:cNvPr id="3" name="Content Placeholder 2"/>
          <p:cNvSpPr>
            <a:spLocks noGrp="1"/>
          </p:cNvSpPr>
          <p:nvPr>
            <p:ph idx="1"/>
          </p:nvPr>
        </p:nvSpPr>
        <p:spPr>
          <a:xfrm>
            <a:off x="457200" y="1828800"/>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4192113"/>
      </p:ext>
    </p:extLst>
  </p:cSld>
  <p:clrMapOvr>
    <a:masterClrMapping/>
  </p:clrMapOvr>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ctr">
              <a:defRPr sz="4000" b="1" cap="all">
                <a:solidFill>
                  <a:srgbClr val="1F497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074626080"/>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1015291"/>
      </p:ext>
    </p:extLst>
  </p:cSld>
  <p:clrMapOvr>
    <a:masterClrMapping/>
  </p:clrMapOvr>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1558632"/>
      </p:ext>
    </p:extLst>
  </p:cSld>
  <p:clrMapOvr>
    <a:masterClrMapping/>
  </p:clrMapOvr>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a:t>
            </a:r>
            <a:endParaRPr lang="en-US" dirty="0"/>
          </a:p>
        </p:txBody>
      </p:sp>
    </p:spTree>
    <p:extLst>
      <p:ext uri="{BB962C8B-B14F-4D97-AF65-F5344CB8AC3E}">
        <p14:creationId xmlns:p14="http://schemas.microsoft.com/office/powerpoint/2010/main" val="2547126667"/>
      </p:ext>
    </p:extLst>
  </p:cSld>
  <p:clrMapOvr>
    <a:masterClrMapping/>
  </p:clrMapOvr>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1757430"/>
      </p:ext>
    </p:extLst>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1F497D"/>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1552571"/>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875732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1F497D"/>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1552571"/>
      </p:ext>
    </p:extLst>
  </p:cSld>
  <p:clrMapOvr>
    <a:masterClrMapping/>
  </p:clrMapOvr>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5355932"/>
      </p:ext>
    </p:extLst>
  </p:cSld>
  <p:clrMapOvr>
    <a:masterClrMapping/>
  </p:clrMapOvr>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352800"/>
            <a:ext cx="7772400" cy="1295400"/>
          </a:xfrm>
        </p:spPr>
        <p:txBody>
          <a:bodyPr/>
          <a:lstStyle>
            <a:lvl1pPr algn="ctr">
              <a:defRPr>
                <a:solidFill>
                  <a:srgbClr val="1F497D"/>
                </a:solidFill>
              </a:defRPr>
            </a:lvl1pPr>
          </a:lstStyle>
          <a:p>
            <a:r>
              <a:rPr lang="en-US" dirty="0" smtClean="0"/>
              <a:t>Title of Presentation</a:t>
            </a:r>
            <a:endParaRPr lang="en-US" dirty="0"/>
          </a:p>
        </p:txBody>
      </p:sp>
      <p:sp>
        <p:nvSpPr>
          <p:cNvPr id="3" name="Subtitle 2"/>
          <p:cNvSpPr>
            <a:spLocks noGrp="1"/>
          </p:cNvSpPr>
          <p:nvPr>
            <p:ph type="subTitle" idx="1" hasCustomPrompt="1"/>
          </p:nvPr>
        </p:nvSpPr>
        <p:spPr>
          <a:xfrm>
            <a:off x="1371600" y="4876800"/>
            <a:ext cx="6400800" cy="762000"/>
          </a:xfrm>
        </p:spPr>
        <p:txBody>
          <a:bodyPr/>
          <a:lstStyle>
            <a:lvl1pPr marL="0" indent="0" algn="ctr">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 and Date</a:t>
            </a:r>
            <a:endParaRPr lang="en-US" dirty="0"/>
          </a:p>
        </p:txBody>
      </p:sp>
    </p:spTree>
    <p:extLst>
      <p:ext uri="{BB962C8B-B14F-4D97-AF65-F5344CB8AC3E}">
        <p14:creationId xmlns:p14="http://schemas.microsoft.com/office/powerpoint/2010/main" val="1305802208"/>
      </p:ext>
    </p:extLst>
  </p:cSld>
  <p:clrMapOvr>
    <a:masterClrMapping/>
  </p:clrMapOvr>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17884"/>
          </a:xfrm>
        </p:spPr>
        <p:txBody>
          <a:bodyPr>
            <a:normAutofit/>
          </a:bodyPr>
          <a:lstStyle>
            <a:lvl1pPr algn="ctr">
              <a:defRPr sz="3400"/>
            </a:lvl1pPr>
          </a:lstStyle>
          <a:p>
            <a:r>
              <a:rPr lang="en-US" dirty="0" smtClean="0"/>
              <a:t>Click to edit Master title</a:t>
            </a:r>
            <a:endParaRPr lang="en-US" dirty="0"/>
          </a:p>
        </p:txBody>
      </p:sp>
      <p:sp>
        <p:nvSpPr>
          <p:cNvPr id="3" name="Content Placeholder 2"/>
          <p:cNvSpPr>
            <a:spLocks noGrp="1"/>
          </p:cNvSpPr>
          <p:nvPr>
            <p:ph idx="1"/>
          </p:nvPr>
        </p:nvSpPr>
        <p:spPr>
          <a:xfrm>
            <a:off x="457200" y="1828800"/>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4192113"/>
      </p:ext>
    </p:extLst>
  </p:cSld>
  <p:clrMapOvr>
    <a:masterClrMapping/>
  </p:clrMapOvr>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ctr">
              <a:defRPr sz="4000" b="1" cap="all">
                <a:solidFill>
                  <a:srgbClr val="1F497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074626080"/>
      </p:ext>
    </p:extLst>
  </p:cSld>
  <p:clrMapOvr>
    <a:masterClrMapping/>
  </p:clrMapOvr>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1015291"/>
      </p:ext>
    </p:extLst>
  </p:cSld>
  <p:clrMapOvr>
    <a:masterClrMapping/>
  </p:clrMapOvr>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1558632"/>
      </p:ext>
    </p:extLst>
  </p:cSld>
  <p:clrMapOvr>
    <a:masterClrMapping/>
  </p:clrMapOvr>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a:t>
            </a:r>
            <a:endParaRPr lang="en-US" dirty="0"/>
          </a:p>
        </p:txBody>
      </p:sp>
    </p:spTree>
    <p:extLst>
      <p:ext uri="{BB962C8B-B14F-4D97-AF65-F5344CB8AC3E}">
        <p14:creationId xmlns:p14="http://schemas.microsoft.com/office/powerpoint/2010/main" val="2547126667"/>
      </p:ext>
    </p:extLst>
  </p:cSld>
  <p:clrMapOvr>
    <a:masterClrMapping/>
  </p:clrMapOvr>
  <p:timing>
    <p:tnLst>
      <p:par>
        <p:cTn id="1" dur="indefinite" restart="never" nodeType="tmRoot"/>
      </p:par>
    </p:tn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1757430"/>
      </p:ext>
    </p:extLst>
  </p:cSld>
  <p:clrMapOvr>
    <a:masterClrMapping/>
  </p:clrMapOvr>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1F497D"/>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1552571"/>
      </p:ext>
    </p:extLst>
  </p:cSld>
  <p:clrMapOvr>
    <a:masterClrMapping/>
  </p:clrMapOvr>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875732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8757323"/>
      </p:ext>
    </p:extLst>
  </p:cSld>
  <p:clrMapOvr>
    <a:masterClrMapping/>
  </p:clrMapOvr>
  <p:timing>
    <p:tnLst>
      <p:par>
        <p:cTn id="1" dur="indefinite" restart="never" nodeType="tmRoot"/>
      </p:par>
    </p:tnLst>
  </p:timing>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535593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2.jpe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media/image2.jpeg"/><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image" Target="../media/image1.jpe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image" Target="../media/image2.jpeg"/><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image" Target="../media/image1.jpeg"/><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theme" Target="../theme/theme4.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image" Target="../media/image2.jpeg"/><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image" Target="../media/image1.jpeg"/><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theme" Target="../theme/theme5.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image" Target="../media/image2.jpeg"/><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image" Target="../media/image1.jpeg"/><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theme" Target="../theme/theme6.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image" Target="../media/image2.jpeg"/><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image" Target="../media/image1.jpeg"/><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theme" Target="../theme/theme7.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image" Target="../media/image2.jpeg"/><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image" Target="../media/image1.jpeg"/><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theme" Target="../theme/theme8.xml"/><Relationship Id="rId5" Type="http://schemas.openxmlformats.org/officeDocument/2006/relationships/slideLayout" Target="../slideLayouts/slideLayout75.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image" Target="../media/image2.jpeg"/><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image" Target="../media/image1.jpeg"/><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theme" Target="../theme/theme9.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82316"/>
            <a:ext cx="8229600" cy="617884"/>
          </a:xfrm>
          <a:prstGeom prst="rect">
            <a:avLst/>
          </a:prstGeom>
        </p:spPr>
        <p:txBody>
          <a:bodyPr vert="horz" lIns="91440" tIns="45720" rIns="91440" bIns="45720" rtlCol="0" anchor="ctr">
            <a:normAutofit/>
          </a:bodyPr>
          <a:lstStyle/>
          <a:p>
            <a:r>
              <a:rPr lang="en-US" dirty="0" smtClean="0"/>
              <a:t>Title goes here</a:t>
            </a:r>
            <a:endParaRPr lang="en-US" dirty="0"/>
          </a:p>
        </p:txBody>
      </p:sp>
      <p:sp>
        <p:nvSpPr>
          <p:cNvPr id="3" name="Text Placeholder 2"/>
          <p:cNvSpPr>
            <a:spLocks noGrp="1"/>
          </p:cNvSpPr>
          <p:nvPr>
            <p:ph type="body" idx="1"/>
          </p:nvPr>
        </p:nvSpPr>
        <p:spPr>
          <a:xfrm>
            <a:off x="457200" y="1981200"/>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5" name="Picture 4" descr="ElementOnly.jp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152400"/>
            <a:ext cx="9144000" cy="1173016"/>
          </a:xfrm>
          <a:prstGeom prst="rect">
            <a:avLst/>
          </a:prstGeom>
        </p:spPr>
      </p:pic>
      <p:pic>
        <p:nvPicPr>
          <p:cNvPr id="6" name="Picture 5" descr="AHRQ_HHS Brand_Color.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67600" y="6096000"/>
            <a:ext cx="1412240" cy="488852"/>
          </a:xfrm>
          <a:prstGeom prst="rect">
            <a:avLst/>
          </a:prstGeom>
        </p:spPr>
      </p:pic>
    </p:spTree>
    <p:extLst>
      <p:ext uri="{BB962C8B-B14F-4D97-AF65-F5344CB8AC3E}">
        <p14:creationId xmlns:p14="http://schemas.microsoft.com/office/powerpoint/2010/main" val="2709935368"/>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Lst>
  <p:timing>
    <p:tnLst>
      <p:par>
        <p:cTn id="1" dur="indefinite" restart="never" nodeType="tmRoot"/>
      </p:par>
    </p:tnLst>
  </p:timing>
  <p:txStyles>
    <p:titleStyle>
      <a:lvl1pPr algn="ctr" defTabSz="914400" rtl="0" eaLnBrk="1" latinLnBrk="0" hangingPunct="1">
        <a:spcBef>
          <a:spcPct val="0"/>
        </a:spcBef>
        <a:buNone/>
        <a:defRPr sz="3400" b="1" i="0" u="none" kern="1200" baseline="0">
          <a:solidFill>
            <a:srgbClr val="1F497D"/>
          </a:solidFill>
          <a:latin typeface="+mj-lt"/>
          <a:ea typeface="+mj-ea"/>
          <a:cs typeface="+mj-cs"/>
        </a:defRPr>
      </a:lvl1pPr>
    </p:titleStyle>
    <p:bodyStyle>
      <a:lvl1pPr marL="342900" indent="-342900" algn="l" defTabSz="914400" rtl="0" eaLnBrk="1" latinLnBrk="0" hangingPunct="1">
        <a:spcBef>
          <a:spcPct val="20000"/>
        </a:spcBef>
        <a:buClr>
          <a:schemeClr val="tx2"/>
        </a:buClr>
        <a:buSzPct val="150000"/>
        <a:buFont typeface="Arial" pitchFamily="34" charset="0"/>
        <a:buChar char="•"/>
        <a:defRPr sz="2800" kern="1200">
          <a:solidFill>
            <a:schemeClr val="tx1"/>
          </a:solidFill>
          <a:latin typeface="+mn-lt"/>
          <a:ea typeface="+mn-ea"/>
          <a:cs typeface="+mn-cs"/>
        </a:defRPr>
      </a:lvl1pPr>
      <a:lvl2pPr marL="685800" indent="-338138" algn="l" defTabSz="914400" rtl="0" eaLnBrk="1" latinLnBrk="0" hangingPunct="1">
        <a:spcBef>
          <a:spcPct val="20000"/>
        </a:spcBef>
        <a:buClr>
          <a:srgbClr val="1F497D"/>
        </a:buClr>
        <a:buSzPct val="80000"/>
        <a:buFont typeface="Arial" pitchFamily="34" charset="0"/>
        <a:buChar char="►"/>
        <a:defRPr sz="2400" b="0" i="0" u="none" kern="1200">
          <a:solidFill>
            <a:schemeClr val="tx1"/>
          </a:solidFill>
          <a:latin typeface="+mn-lt"/>
          <a:ea typeface="+mn-ea"/>
          <a:cs typeface="+mn-cs"/>
        </a:defRPr>
      </a:lvl2pPr>
      <a:lvl3pPr marL="969963" indent="-284163"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82316"/>
            <a:ext cx="8229600" cy="617884"/>
          </a:xfrm>
          <a:prstGeom prst="rect">
            <a:avLst/>
          </a:prstGeom>
        </p:spPr>
        <p:txBody>
          <a:bodyPr vert="horz" lIns="91440" tIns="45720" rIns="91440" bIns="45720" rtlCol="0" anchor="ctr">
            <a:normAutofit/>
          </a:bodyPr>
          <a:lstStyle/>
          <a:p>
            <a:r>
              <a:rPr lang="en-US" dirty="0" smtClean="0"/>
              <a:t>Title goes here</a:t>
            </a:r>
            <a:endParaRPr lang="en-US" dirty="0"/>
          </a:p>
        </p:txBody>
      </p:sp>
      <p:sp>
        <p:nvSpPr>
          <p:cNvPr id="3" name="Text Placeholder 2"/>
          <p:cNvSpPr>
            <a:spLocks noGrp="1"/>
          </p:cNvSpPr>
          <p:nvPr>
            <p:ph type="body" idx="1"/>
          </p:nvPr>
        </p:nvSpPr>
        <p:spPr>
          <a:xfrm>
            <a:off x="457200" y="1981200"/>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5" name="Picture 4" descr="ElementOnly.jp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152400"/>
            <a:ext cx="9144000" cy="1173016"/>
          </a:xfrm>
          <a:prstGeom prst="rect">
            <a:avLst/>
          </a:prstGeom>
        </p:spPr>
      </p:pic>
      <p:pic>
        <p:nvPicPr>
          <p:cNvPr id="6" name="Picture 5" descr="AHRQ_HHS Brand_Color.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67600" y="6096000"/>
            <a:ext cx="1412240" cy="488852"/>
          </a:xfrm>
          <a:prstGeom prst="rect">
            <a:avLst/>
          </a:prstGeom>
        </p:spPr>
      </p:pic>
    </p:spTree>
    <p:extLst>
      <p:ext uri="{BB962C8B-B14F-4D97-AF65-F5344CB8AC3E}">
        <p14:creationId xmlns:p14="http://schemas.microsoft.com/office/powerpoint/2010/main" val="2709935368"/>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Lst>
  <p:timing>
    <p:tnLst>
      <p:par>
        <p:cTn id="1" dur="indefinite" restart="never" nodeType="tmRoot"/>
      </p:par>
    </p:tnLst>
  </p:timing>
  <p:txStyles>
    <p:titleStyle>
      <a:lvl1pPr algn="ctr" defTabSz="914400" rtl="0" eaLnBrk="1" latinLnBrk="0" hangingPunct="1">
        <a:spcBef>
          <a:spcPct val="0"/>
        </a:spcBef>
        <a:buNone/>
        <a:defRPr sz="3400" b="1" i="0" u="none" kern="1200" baseline="0">
          <a:solidFill>
            <a:srgbClr val="1F497D"/>
          </a:solidFill>
          <a:latin typeface="+mj-lt"/>
          <a:ea typeface="+mj-ea"/>
          <a:cs typeface="+mj-cs"/>
        </a:defRPr>
      </a:lvl1pPr>
    </p:titleStyle>
    <p:bodyStyle>
      <a:lvl1pPr marL="342900" indent="-342900" algn="l" defTabSz="914400" rtl="0" eaLnBrk="1" latinLnBrk="0" hangingPunct="1">
        <a:spcBef>
          <a:spcPct val="20000"/>
        </a:spcBef>
        <a:buClr>
          <a:schemeClr val="tx2"/>
        </a:buClr>
        <a:buSzPct val="150000"/>
        <a:buFont typeface="Arial" pitchFamily="34" charset="0"/>
        <a:buChar char="•"/>
        <a:defRPr sz="2800" kern="1200">
          <a:solidFill>
            <a:schemeClr val="tx1"/>
          </a:solidFill>
          <a:latin typeface="+mn-lt"/>
          <a:ea typeface="+mn-ea"/>
          <a:cs typeface="+mn-cs"/>
        </a:defRPr>
      </a:lvl1pPr>
      <a:lvl2pPr marL="685800" indent="-338138" algn="l" defTabSz="914400" rtl="0" eaLnBrk="1" latinLnBrk="0" hangingPunct="1">
        <a:spcBef>
          <a:spcPct val="20000"/>
        </a:spcBef>
        <a:buClr>
          <a:srgbClr val="1F497D"/>
        </a:buClr>
        <a:buSzPct val="80000"/>
        <a:buFont typeface="Arial" pitchFamily="34" charset="0"/>
        <a:buChar char="►"/>
        <a:defRPr sz="2400" b="0" i="0" u="none" kern="1200">
          <a:solidFill>
            <a:schemeClr val="tx1"/>
          </a:solidFill>
          <a:latin typeface="+mn-lt"/>
          <a:ea typeface="+mn-ea"/>
          <a:cs typeface="+mn-cs"/>
        </a:defRPr>
      </a:lvl2pPr>
      <a:lvl3pPr marL="969963" indent="-284163"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82316"/>
            <a:ext cx="8229600" cy="617884"/>
          </a:xfrm>
          <a:prstGeom prst="rect">
            <a:avLst/>
          </a:prstGeom>
        </p:spPr>
        <p:txBody>
          <a:bodyPr vert="horz" lIns="91440" tIns="45720" rIns="91440" bIns="45720" rtlCol="0" anchor="ctr">
            <a:normAutofit/>
          </a:bodyPr>
          <a:lstStyle/>
          <a:p>
            <a:r>
              <a:rPr lang="en-US" dirty="0" smtClean="0"/>
              <a:t>Title goes here</a:t>
            </a:r>
            <a:endParaRPr lang="en-US" dirty="0"/>
          </a:p>
        </p:txBody>
      </p:sp>
      <p:sp>
        <p:nvSpPr>
          <p:cNvPr id="3" name="Text Placeholder 2"/>
          <p:cNvSpPr>
            <a:spLocks noGrp="1"/>
          </p:cNvSpPr>
          <p:nvPr>
            <p:ph type="body" idx="1"/>
          </p:nvPr>
        </p:nvSpPr>
        <p:spPr>
          <a:xfrm>
            <a:off x="457200" y="1981200"/>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5" name="Picture 4" descr="ElementOnly.jp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152400"/>
            <a:ext cx="9144000" cy="1173016"/>
          </a:xfrm>
          <a:prstGeom prst="rect">
            <a:avLst/>
          </a:prstGeom>
        </p:spPr>
      </p:pic>
      <p:pic>
        <p:nvPicPr>
          <p:cNvPr id="6" name="Picture 5" descr="AHRQ_HHS Brand_Color.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67600" y="6096000"/>
            <a:ext cx="1412240" cy="488852"/>
          </a:xfrm>
          <a:prstGeom prst="rect">
            <a:avLst/>
          </a:prstGeom>
        </p:spPr>
      </p:pic>
    </p:spTree>
    <p:extLst>
      <p:ext uri="{BB962C8B-B14F-4D97-AF65-F5344CB8AC3E}">
        <p14:creationId xmlns:p14="http://schemas.microsoft.com/office/powerpoint/2010/main" val="2709935368"/>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Lst>
  <p:timing>
    <p:tnLst>
      <p:par>
        <p:cTn id="1" dur="indefinite" restart="never" nodeType="tmRoot"/>
      </p:par>
    </p:tnLst>
  </p:timing>
  <p:txStyles>
    <p:titleStyle>
      <a:lvl1pPr algn="ctr" defTabSz="914400" rtl="0" eaLnBrk="1" latinLnBrk="0" hangingPunct="1">
        <a:spcBef>
          <a:spcPct val="0"/>
        </a:spcBef>
        <a:buNone/>
        <a:defRPr sz="3400" b="1" i="0" u="none" kern="1200" baseline="0">
          <a:solidFill>
            <a:srgbClr val="1F497D"/>
          </a:solidFill>
          <a:latin typeface="+mj-lt"/>
          <a:ea typeface="+mj-ea"/>
          <a:cs typeface="+mj-cs"/>
        </a:defRPr>
      </a:lvl1pPr>
    </p:titleStyle>
    <p:bodyStyle>
      <a:lvl1pPr marL="342900" indent="-342900" algn="l" defTabSz="914400" rtl="0" eaLnBrk="1" latinLnBrk="0" hangingPunct="1">
        <a:spcBef>
          <a:spcPct val="20000"/>
        </a:spcBef>
        <a:buClr>
          <a:schemeClr val="tx2"/>
        </a:buClr>
        <a:buSzPct val="150000"/>
        <a:buFont typeface="Arial" pitchFamily="34" charset="0"/>
        <a:buChar char="•"/>
        <a:defRPr sz="2800" kern="1200">
          <a:solidFill>
            <a:schemeClr val="tx1"/>
          </a:solidFill>
          <a:latin typeface="+mn-lt"/>
          <a:ea typeface="+mn-ea"/>
          <a:cs typeface="+mn-cs"/>
        </a:defRPr>
      </a:lvl1pPr>
      <a:lvl2pPr marL="685800" indent="-338138" algn="l" defTabSz="914400" rtl="0" eaLnBrk="1" latinLnBrk="0" hangingPunct="1">
        <a:spcBef>
          <a:spcPct val="20000"/>
        </a:spcBef>
        <a:buClr>
          <a:srgbClr val="1F497D"/>
        </a:buClr>
        <a:buSzPct val="80000"/>
        <a:buFont typeface="Arial" pitchFamily="34" charset="0"/>
        <a:buChar char="►"/>
        <a:defRPr sz="2400" b="0" i="0" u="none" kern="1200">
          <a:solidFill>
            <a:schemeClr val="tx1"/>
          </a:solidFill>
          <a:latin typeface="+mn-lt"/>
          <a:ea typeface="+mn-ea"/>
          <a:cs typeface="+mn-cs"/>
        </a:defRPr>
      </a:lvl2pPr>
      <a:lvl3pPr marL="969963" indent="-284163"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82316"/>
            <a:ext cx="8229600" cy="617884"/>
          </a:xfrm>
          <a:prstGeom prst="rect">
            <a:avLst/>
          </a:prstGeom>
        </p:spPr>
        <p:txBody>
          <a:bodyPr vert="horz" lIns="91440" tIns="45720" rIns="91440" bIns="45720" rtlCol="0" anchor="ctr">
            <a:normAutofit/>
          </a:bodyPr>
          <a:lstStyle/>
          <a:p>
            <a:r>
              <a:rPr lang="en-US" dirty="0" smtClean="0"/>
              <a:t>Title goes here</a:t>
            </a:r>
            <a:endParaRPr lang="en-US" dirty="0"/>
          </a:p>
        </p:txBody>
      </p:sp>
      <p:sp>
        <p:nvSpPr>
          <p:cNvPr id="3" name="Text Placeholder 2"/>
          <p:cNvSpPr>
            <a:spLocks noGrp="1"/>
          </p:cNvSpPr>
          <p:nvPr>
            <p:ph type="body" idx="1"/>
          </p:nvPr>
        </p:nvSpPr>
        <p:spPr>
          <a:xfrm>
            <a:off x="457200" y="1981200"/>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5" name="Picture 4" descr="ElementOnly.jp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152400"/>
            <a:ext cx="9144000" cy="1173016"/>
          </a:xfrm>
          <a:prstGeom prst="rect">
            <a:avLst/>
          </a:prstGeom>
        </p:spPr>
      </p:pic>
      <p:pic>
        <p:nvPicPr>
          <p:cNvPr id="6" name="Picture 5" descr="AHRQ_HHS Brand_Color.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67600" y="6096000"/>
            <a:ext cx="1412240" cy="488852"/>
          </a:xfrm>
          <a:prstGeom prst="rect">
            <a:avLst/>
          </a:prstGeom>
        </p:spPr>
      </p:pic>
    </p:spTree>
    <p:extLst>
      <p:ext uri="{BB962C8B-B14F-4D97-AF65-F5344CB8AC3E}">
        <p14:creationId xmlns:p14="http://schemas.microsoft.com/office/powerpoint/2010/main" val="2709935368"/>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Lst>
  <p:timing>
    <p:tnLst>
      <p:par>
        <p:cTn id="1" dur="indefinite" restart="never" nodeType="tmRoot"/>
      </p:par>
    </p:tnLst>
  </p:timing>
  <p:txStyles>
    <p:titleStyle>
      <a:lvl1pPr algn="ctr" defTabSz="914400" rtl="0" eaLnBrk="1" latinLnBrk="0" hangingPunct="1">
        <a:spcBef>
          <a:spcPct val="0"/>
        </a:spcBef>
        <a:buNone/>
        <a:defRPr sz="3400" b="1" i="0" u="none" kern="1200" baseline="0">
          <a:solidFill>
            <a:srgbClr val="1F497D"/>
          </a:solidFill>
          <a:latin typeface="+mj-lt"/>
          <a:ea typeface="+mj-ea"/>
          <a:cs typeface="+mj-cs"/>
        </a:defRPr>
      </a:lvl1pPr>
    </p:titleStyle>
    <p:bodyStyle>
      <a:lvl1pPr marL="342900" indent="-342900" algn="l" defTabSz="914400" rtl="0" eaLnBrk="1" latinLnBrk="0" hangingPunct="1">
        <a:spcBef>
          <a:spcPct val="20000"/>
        </a:spcBef>
        <a:buClr>
          <a:schemeClr val="tx2"/>
        </a:buClr>
        <a:buSzPct val="150000"/>
        <a:buFont typeface="Arial" pitchFamily="34" charset="0"/>
        <a:buChar char="•"/>
        <a:defRPr sz="2800" kern="1200">
          <a:solidFill>
            <a:schemeClr val="tx1"/>
          </a:solidFill>
          <a:latin typeface="+mn-lt"/>
          <a:ea typeface="+mn-ea"/>
          <a:cs typeface="+mn-cs"/>
        </a:defRPr>
      </a:lvl1pPr>
      <a:lvl2pPr marL="685800" indent="-338138" algn="l" defTabSz="914400" rtl="0" eaLnBrk="1" latinLnBrk="0" hangingPunct="1">
        <a:spcBef>
          <a:spcPct val="20000"/>
        </a:spcBef>
        <a:buClr>
          <a:srgbClr val="1F497D"/>
        </a:buClr>
        <a:buSzPct val="80000"/>
        <a:buFont typeface="Arial" pitchFamily="34" charset="0"/>
        <a:buChar char="►"/>
        <a:defRPr sz="2400" b="0" i="0" u="none" kern="1200">
          <a:solidFill>
            <a:schemeClr val="tx1"/>
          </a:solidFill>
          <a:latin typeface="+mn-lt"/>
          <a:ea typeface="+mn-ea"/>
          <a:cs typeface="+mn-cs"/>
        </a:defRPr>
      </a:lvl2pPr>
      <a:lvl3pPr marL="969963" indent="-284163"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82316"/>
            <a:ext cx="8229600" cy="617884"/>
          </a:xfrm>
          <a:prstGeom prst="rect">
            <a:avLst/>
          </a:prstGeom>
        </p:spPr>
        <p:txBody>
          <a:bodyPr vert="horz" lIns="91440" tIns="45720" rIns="91440" bIns="45720" rtlCol="0" anchor="ctr">
            <a:normAutofit/>
          </a:bodyPr>
          <a:lstStyle/>
          <a:p>
            <a:r>
              <a:rPr lang="en-US" dirty="0" smtClean="0"/>
              <a:t>Title goes here</a:t>
            </a:r>
            <a:endParaRPr lang="en-US" dirty="0"/>
          </a:p>
        </p:txBody>
      </p:sp>
      <p:sp>
        <p:nvSpPr>
          <p:cNvPr id="3" name="Text Placeholder 2"/>
          <p:cNvSpPr>
            <a:spLocks noGrp="1"/>
          </p:cNvSpPr>
          <p:nvPr>
            <p:ph type="body" idx="1"/>
          </p:nvPr>
        </p:nvSpPr>
        <p:spPr>
          <a:xfrm>
            <a:off x="457200" y="1981200"/>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5" name="Picture 4" descr="ElementOnly.jp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152400"/>
            <a:ext cx="9144000" cy="1173016"/>
          </a:xfrm>
          <a:prstGeom prst="rect">
            <a:avLst/>
          </a:prstGeom>
        </p:spPr>
      </p:pic>
      <p:pic>
        <p:nvPicPr>
          <p:cNvPr id="6" name="Picture 5" descr="AHRQ_HHS Brand_Color.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67600" y="6096000"/>
            <a:ext cx="1412240" cy="488852"/>
          </a:xfrm>
          <a:prstGeom prst="rect">
            <a:avLst/>
          </a:prstGeom>
        </p:spPr>
      </p:pic>
    </p:spTree>
    <p:extLst>
      <p:ext uri="{BB962C8B-B14F-4D97-AF65-F5344CB8AC3E}">
        <p14:creationId xmlns:p14="http://schemas.microsoft.com/office/powerpoint/2010/main" val="270993536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Lst>
  <p:timing>
    <p:tnLst>
      <p:par>
        <p:cTn id="1" dur="indefinite" restart="never" nodeType="tmRoot"/>
      </p:par>
    </p:tnLst>
  </p:timing>
  <p:txStyles>
    <p:titleStyle>
      <a:lvl1pPr algn="ctr" defTabSz="914400" rtl="0" eaLnBrk="1" latinLnBrk="0" hangingPunct="1">
        <a:spcBef>
          <a:spcPct val="0"/>
        </a:spcBef>
        <a:buNone/>
        <a:defRPr sz="3400" b="1" i="0" u="none" kern="1200" baseline="0">
          <a:solidFill>
            <a:srgbClr val="1F497D"/>
          </a:solidFill>
          <a:latin typeface="+mj-lt"/>
          <a:ea typeface="+mj-ea"/>
          <a:cs typeface="+mj-cs"/>
        </a:defRPr>
      </a:lvl1pPr>
    </p:titleStyle>
    <p:bodyStyle>
      <a:lvl1pPr marL="342900" indent="-342900" algn="l" defTabSz="914400" rtl="0" eaLnBrk="1" latinLnBrk="0" hangingPunct="1">
        <a:spcBef>
          <a:spcPct val="20000"/>
        </a:spcBef>
        <a:buClr>
          <a:schemeClr val="tx2"/>
        </a:buClr>
        <a:buSzPct val="150000"/>
        <a:buFont typeface="Arial" pitchFamily="34" charset="0"/>
        <a:buChar char="•"/>
        <a:defRPr sz="2800" kern="1200">
          <a:solidFill>
            <a:schemeClr val="tx1"/>
          </a:solidFill>
          <a:latin typeface="+mn-lt"/>
          <a:ea typeface="+mn-ea"/>
          <a:cs typeface="+mn-cs"/>
        </a:defRPr>
      </a:lvl1pPr>
      <a:lvl2pPr marL="685800" indent="-338138" algn="l" defTabSz="914400" rtl="0" eaLnBrk="1" latinLnBrk="0" hangingPunct="1">
        <a:spcBef>
          <a:spcPct val="20000"/>
        </a:spcBef>
        <a:buClr>
          <a:srgbClr val="1F497D"/>
        </a:buClr>
        <a:buSzPct val="80000"/>
        <a:buFont typeface="Arial" pitchFamily="34" charset="0"/>
        <a:buChar char="►"/>
        <a:defRPr sz="2400" b="0" i="0" u="none" kern="1200">
          <a:solidFill>
            <a:schemeClr val="tx1"/>
          </a:solidFill>
          <a:latin typeface="+mn-lt"/>
          <a:ea typeface="+mn-ea"/>
          <a:cs typeface="+mn-cs"/>
        </a:defRPr>
      </a:lvl2pPr>
      <a:lvl3pPr marL="969963" indent="-284163"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82316"/>
            <a:ext cx="8229600" cy="617884"/>
          </a:xfrm>
          <a:prstGeom prst="rect">
            <a:avLst/>
          </a:prstGeom>
        </p:spPr>
        <p:txBody>
          <a:bodyPr vert="horz" lIns="91440" tIns="45720" rIns="91440" bIns="45720" rtlCol="0" anchor="ctr">
            <a:normAutofit/>
          </a:bodyPr>
          <a:lstStyle/>
          <a:p>
            <a:r>
              <a:rPr lang="en-US" dirty="0" smtClean="0"/>
              <a:t>Title goes here</a:t>
            </a:r>
            <a:endParaRPr lang="en-US" dirty="0"/>
          </a:p>
        </p:txBody>
      </p:sp>
      <p:sp>
        <p:nvSpPr>
          <p:cNvPr id="3" name="Text Placeholder 2"/>
          <p:cNvSpPr>
            <a:spLocks noGrp="1"/>
          </p:cNvSpPr>
          <p:nvPr>
            <p:ph type="body" idx="1"/>
          </p:nvPr>
        </p:nvSpPr>
        <p:spPr>
          <a:xfrm>
            <a:off x="457200" y="1981200"/>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5" name="Picture 4" descr="ElementOnly.jp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152400"/>
            <a:ext cx="9144000" cy="1173016"/>
          </a:xfrm>
          <a:prstGeom prst="rect">
            <a:avLst/>
          </a:prstGeom>
        </p:spPr>
      </p:pic>
      <p:pic>
        <p:nvPicPr>
          <p:cNvPr id="6" name="Picture 5" descr="AHRQ_HHS Brand_Color.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67600" y="6096000"/>
            <a:ext cx="1412240" cy="488852"/>
          </a:xfrm>
          <a:prstGeom prst="rect">
            <a:avLst/>
          </a:prstGeom>
        </p:spPr>
      </p:pic>
    </p:spTree>
    <p:extLst>
      <p:ext uri="{BB962C8B-B14F-4D97-AF65-F5344CB8AC3E}">
        <p14:creationId xmlns:p14="http://schemas.microsoft.com/office/powerpoint/2010/main" val="270993536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Lst>
  <p:timing>
    <p:tnLst>
      <p:par>
        <p:cTn id="1" dur="indefinite" restart="never" nodeType="tmRoot"/>
      </p:par>
    </p:tnLst>
  </p:timing>
  <p:txStyles>
    <p:titleStyle>
      <a:lvl1pPr algn="ctr" defTabSz="914400" rtl="0" eaLnBrk="1" latinLnBrk="0" hangingPunct="1">
        <a:spcBef>
          <a:spcPct val="0"/>
        </a:spcBef>
        <a:buNone/>
        <a:defRPr sz="3400" b="1" i="0" u="none" kern="1200" baseline="0">
          <a:solidFill>
            <a:srgbClr val="1F497D"/>
          </a:solidFill>
          <a:latin typeface="+mj-lt"/>
          <a:ea typeface="+mj-ea"/>
          <a:cs typeface="+mj-cs"/>
        </a:defRPr>
      </a:lvl1pPr>
    </p:titleStyle>
    <p:bodyStyle>
      <a:lvl1pPr marL="342900" indent="-342900" algn="l" defTabSz="914400" rtl="0" eaLnBrk="1" latinLnBrk="0" hangingPunct="1">
        <a:spcBef>
          <a:spcPct val="20000"/>
        </a:spcBef>
        <a:buClr>
          <a:schemeClr val="tx2"/>
        </a:buClr>
        <a:buSzPct val="150000"/>
        <a:buFont typeface="Arial" pitchFamily="34" charset="0"/>
        <a:buChar char="•"/>
        <a:defRPr sz="2800" kern="1200">
          <a:solidFill>
            <a:schemeClr val="tx1"/>
          </a:solidFill>
          <a:latin typeface="+mn-lt"/>
          <a:ea typeface="+mn-ea"/>
          <a:cs typeface="+mn-cs"/>
        </a:defRPr>
      </a:lvl1pPr>
      <a:lvl2pPr marL="685800" indent="-338138" algn="l" defTabSz="914400" rtl="0" eaLnBrk="1" latinLnBrk="0" hangingPunct="1">
        <a:spcBef>
          <a:spcPct val="20000"/>
        </a:spcBef>
        <a:buClr>
          <a:srgbClr val="1F497D"/>
        </a:buClr>
        <a:buSzPct val="80000"/>
        <a:buFont typeface="Arial" pitchFamily="34" charset="0"/>
        <a:buChar char="►"/>
        <a:defRPr sz="2400" b="0" i="0" u="none" kern="1200">
          <a:solidFill>
            <a:schemeClr val="tx1"/>
          </a:solidFill>
          <a:latin typeface="+mn-lt"/>
          <a:ea typeface="+mn-ea"/>
          <a:cs typeface="+mn-cs"/>
        </a:defRPr>
      </a:lvl2pPr>
      <a:lvl3pPr marL="969963" indent="-284163"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82316"/>
            <a:ext cx="8229600" cy="617884"/>
          </a:xfrm>
          <a:prstGeom prst="rect">
            <a:avLst/>
          </a:prstGeom>
        </p:spPr>
        <p:txBody>
          <a:bodyPr vert="horz" lIns="91440" tIns="45720" rIns="91440" bIns="45720" rtlCol="0" anchor="ctr">
            <a:normAutofit/>
          </a:bodyPr>
          <a:lstStyle/>
          <a:p>
            <a:r>
              <a:rPr lang="en-US" dirty="0" smtClean="0"/>
              <a:t>Title goes here</a:t>
            </a:r>
            <a:endParaRPr lang="en-US" dirty="0"/>
          </a:p>
        </p:txBody>
      </p:sp>
      <p:sp>
        <p:nvSpPr>
          <p:cNvPr id="3" name="Text Placeholder 2"/>
          <p:cNvSpPr>
            <a:spLocks noGrp="1"/>
          </p:cNvSpPr>
          <p:nvPr>
            <p:ph type="body" idx="1"/>
          </p:nvPr>
        </p:nvSpPr>
        <p:spPr>
          <a:xfrm>
            <a:off x="457200" y="1981200"/>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5" name="Picture 4" descr="ElementOnly.jp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152400"/>
            <a:ext cx="9144000" cy="1173016"/>
          </a:xfrm>
          <a:prstGeom prst="rect">
            <a:avLst/>
          </a:prstGeom>
        </p:spPr>
      </p:pic>
      <p:pic>
        <p:nvPicPr>
          <p:cNvPr id="6" name="Picture 5" descr="AHRQ_HHS Brand_Color.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67600" y="6096000"/>
            <a:ext cx="1412240" cy="488852"/>
          </a:xfrm>
          <a:prstGeom prst="rect">
            <a:avLst/>
          </a:prstGeom>
        </p:spPr>
      </p:pic>
    </p:spTree>
    <p:extLst>
      <p:ext uri="{BB962C8B-B14F-4D97-AF65-F5344CB8AC3E}">
        <p14:creationId xmlns:p14="http://schemas.microsoft.com/office/powerpoint/2010/main" val="270993536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Lst>
  <p:timing>
    <p:tnLst>
      <p:par>
        <p:cTn id="1" dur="indefinite" restart="never" nodeType="tmRoot"/>
      </p:par>
    </p:tnLst>
  </p:timing>
  <p:txStyles>
    <p:titleStyle>
      <a:lvl1pPr algn="ctr" defTabSz="914400" rtl="0" eaLnBrk="1" latinLnBrk="0" hangingPunct="1">
        <a:spcBef>
          <a:spcPct val="0"/>
        </a:spcBef>
        <a:buNone/>
        <a:defRPr sz="3400" b="1" i="0" u="none" kern="1200" baseline="0">
          <a:solidFill>
            <a:srgbClr val="1F497D"/>
          </a:solidFill>
          <a:latin typeface="+mj-lt"/>
          <a:ea typeface="+mj-ea"/>
          <a:cs typeface="+mj-cs"/>
        </a:defRPr>
      </a:lvl1pPr>
    </p:titleStyle>
    <p:bodyStyle>
      <a:lvl1pPr marL="342900" indent="-342900" algn="l" defTabSz="914400" rtl="0" eaLnBrk="1" latinLnBrk="0" hangingPunct="1">
        <a:spcBef>
          <a:spcPct val="20000"/>
        </a:spcBef>
        <a:buClr>
          <a:schemeClr val="tx2"/>
        </a:buClr>
        <a:buSzPct val="150000"/>
        <a:buFont typeface="Arial" pitchFamily="34" charset="0"/>
        <a:buChar char="•"/>
        <a:defRPr sz="2800" kern="1200">
          <a:solidFill>
            <a:schemeClr val="tx1"/>
          </a:solidFill>
          <a:latin typeface="+mn-lt"/>
          <a:ea typeface="+mn-ea"/>
          <a:cs typeface="+mn-cs"/>
        </a:defRPr>
      </a:lvl1pPr>
      <a:lvl2pPr marL="685800" indent="-338138" algn="l" defTabSz="914400" rtl="0" eaLnBrk="1" latinLnBrk="0" hangingPunct="1">
        <a:spcBef>
          <a:spcPct val="20000"/>
        </a:spcBef>
        <a:buClr>
          <a:srgbClr val="1F497D"/>
        </a:buClr>
        <a:buSzPct val="80000"/>
        <a:buFont typeface="Arial" pitchFamily="34" charset="0"/>
        <a:buChar char="►"/>
        <a:defRPr sz="2400" b="0" i="0" u="none" kern="1200">
          <a:solidFill>
            <a:schemeClr val="tx1"/>
          </a:solidFill>
          <a:latin typeface="+mn-lt"/>
          <a:ea typeface="+mn-ea"/>
          <a:cs typeface="+mn-cs"/>
        </a:defRPr>
      </a:lvl2pPr>
      <a:lvl3pPr marL="969963" indent="-284163"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82316"/>
            <a:ext cx="8229600" cy="617884"/>
          </a:xfrm>
          <a:prstGeom prst="rect">
            <a:avLst/>
          </a:prstGeom>
        </p:spPr>
        <p:txBody>
          <a:bodyPr vert="horz" lIns="91440" tIns="45720" rIns="91440" bIns="45720" rtlCol="0" anchor="ctr">
            <a:normAutofit/>
          </a:bodyPr>
          <a:lstStyle/>
          <a:p>
            <a:r>
              <a:rPr lang="en-US" dirty="0" smtClean="0"/>
              <a:t>Title goes here</a:t>
            </a:r>
            <a:endParaRPr lang="en-US" dirty="0"/>
          </a:p>
        </p:txBody>
      </p:sp>
      <p:sp>
        <p:nvSpPr>
          <p:cNvPr id="3" name="Text Placeholder 2"/>
          <p:cNvSpPr>
            <a:spLocks noGrp="1"/>
          </p:cNvSpPr>
          <p:nvPr>
            <p:ph type="body" idx="1"/>
          </p:nvPr>
        </p:nvSpPr>
        <p:spPr>
          <a:xfrm>
            <a:off x="457200" y="1981200"/>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5" name="Picture 4" descr="ElementOnly.jp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152400"/>
            <a:ext cx="9144000" cy="1173016"/>
          </a:xfrm>
          <a:prstGeom prst="rect">
            <a:avLst/>
          </a:prstGeom>
        </p:spPr>
      </p:pic>
      <p:pic>
        <p:nvPicPr>
          <p:cNvPr id="6" name="Picture 5" descr="AHRQ_HHS Brand_Color.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67600" y="6096000"/>
            <a:ext cx="1412240" cy="488852"/>
          </a:xfrm>
          <a:prstGeom prst="rect">
            <a:avLst/>
          </a:prstGeom>
        </p:spPr>
      </p:pic>
    </p:spTree>
    <p:extLst>
      <p:ext uri="{BB962C8B-B14F-4D97-AF65-F5344CB8AC3E}">
        <p14:creationId xmlns:p14="http://schemas.microsoft.com/office/powerpoint/2010/main" val="2709935368"/>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Lst>
  <p:timing>
    <p:tnLst>
      <p:par>
        <p:cTn id="1" dur="indefinite" restart="never" nodeType="tmRoot"/>
      </p:par>
    </p:tnLst>
  </p:timing>
  <p:txStyles>
    <p:titleStyle>
      <a:lvl1pPr algn="ctr" defTabSz="914400" rtl="0" eaLnBrk="1" latinLnBrk="0" hangingPunct="1">
        <a:spcBef>
          <a:spcPct val="0"/>
        </a:spcBef>
        <a:buNone/>
        <a:defRPr sz="3400" b="1" i="0" u="none" kern="1200" baseline="0">
          <a:solidFill>
            <a:srgbClr val="1F497D"/>
          </a:solidFill>
          <a:latin typeface="+mj-lt"/>
          <a:ea typeface="+mj-ea"/>
          <a:cs typeface="+mj-cs"/>
        </a:defRPr>
      </a:lvl1pPr>
    </p:titleStyle>
    <p:bodyStyle>
      <a:lvl1pPr marL="342900" indent="-342900" algn="l" defTabSz="914400" rtl="0" eaLnBrk="1" latinLnBrk="0" hangingPunct="1">
        <a:spcBef>
          <a:spcPct val="20000"/>
        </a:spcBef>
        <a:buClr>
          <a:schemeClr val="tx2"/>
        </a:buClr>
        <a:buSzPct val="150000"/>
        <a:buFont typeface="Arial" pitchFamily="34" charset="0"/>
        <a:buChar char="•"/>
        <a:defRPr sz="2800" kern="1200">
          <a:solidFill>
            <a:schemeClr val="tx1"/>
          </a:solidFill>
          <a:latin typeface="+mn-lt"/>
          <a:ea typeface="+mn-ea"/>
          <a:cs typeface="+mn-cs"/>
        </a:defRPr>
      </a:lvl1pPr>
      <a:lvl2pPr marL="685800" indent="-338138" algn="l" defTabSz="914400" rtl="0" eaLnBrk="1" latinLnBrk="0" hangingPunct="1">
        <a:spcBef>
          <a:spcPct val="20000"/>
        </a:spcBef>
        <a:buClr>
          <a:srgbClr val="1F497D"/>
        </a:buClr>
        <a:buSzPct val="80000"/>
        <a:buFont typeface="Arial" pitchFamily="34" charset="0"/>
        <a:buChar char="►"/>
        <a:defRPr sz="2400" b="0" i="0" u="none" kern="1200">
          <a:solidFill>
            <a:schemeClr val="tx1"/>
          </a:solidFill>
          <a:latin typeface="+mn-lt"/>
          <a:ea typeface="+mn-ea"/>
          <a:cs typeface="+mn-cs"/>
        </a:defRPr>
      </a:lvl2pPr>
      <a:lvl3pPr marL="969963" indent="-284163"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82316"/>
            <a:ext cx="8229600" cy="617884"/>
          </a:xfrm>
          <a:prstGeom prst="rect">
            <a:avLst/>
          </a:prstGeom>
        </p:spPr>
        <p:txBody>
          <a:bodyPr vert="horz" lIns="91440" tIns="45720" rIns="91440" bIns="45720" rtlCol="0" anchor="ctr">
            <a:normAutofit/>
          </a:bodyPr>
          <a:lstStyle/>
          <a:p>
            <a:r>
              <a:rPr lang="en-US" dirty="0" smtClean="0"/>
              <a:t>Title goes here</a:t>
            </a:r>
            <a:endParaRPr lang="en-US" dirty="0"/>
          </a:p>
        </p:txBody>
      </p:sp>
      <p:sp>
        <p:nvSpPr>
          <p:cNvPr id="3" name="Text Placeholder 2"/>
          <p:cNvSpPr>
            <a:spLocks noGrp="1"/>
          </p:cNvSpPr>
          <p:nvPr>
            <p:ph type="body" idx="1"/>
          </p:nvPr>
        </p:nvSpPr>
        <p:spPr>
          <a:xfrm>
            <a:off x="457200" y="1981200"/>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5" name="Picture 4" descr="ElementOnly.jp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152400"/>
            <a:ext cx="9144000" cy="1173016"/>
          </a:xfrm>
          <a:prstGeom prst="rect">
            <a:avLst/>
          </a:prstGeom>
        </p:spPr>
      </p:pic>
      <p:pic>
        <p:nvPicPr>
          <p:cNvPr id="6" name="Picture 5" descr="AHRQ_HHS Brand_Color.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67600" y="6096000"/>
            <a:ext cx="1412240" cy="488852"/>
          </a:xfrm>
          <a:prstGeom prst="rect">
            <a:avLst/>
          </a:prstGeom>
        </p:spPr>
      </p:pic>
    </p:spTree>
    <p:extLst>
      <p:ext uri="{BB962C8B-B14F-4D97-AF65-F5344CB8AC3E}">
        <p14:creationId xmlns:p14="http://schemas.microsoft.com/office/powerpoint/2010/main" val="27099353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txStyles>
    <p:titleStyle>
      <a:lvl1pPr algn="ctr" defTabSz="914400" rtl="0" eaLnBrk="1" latinLnBrk="0" hangingPunct="1">
        <a:spcBef>
          <a:spcPct val="0"/>
        </a:spcBef>
        <a:buNone/>
        <a:defRPr sz="3400" b="1" i="0" u="none" kern="1200" baseline="0">
          <a:solidFill>
            <a:srgbClr val="1F497D"/>
          </a:solidFill>
          <a:latin typeface="+mj-lt"/>
          <a:ea typeface="+mj-ea"/>
          <a:cs typeface="+mj-cs"/>
        </a:defRPr>
      </a:lvl1pPr>
    </p:titleStyle>
    <p:bodyStyle>
      <a:lvl1pPr marL="342900" indent="-342900" algn="l" defTabSz="914400" rtl="0" eaLnBrk="1" latinLnBrk="0" hangingPunct="1">
        <a:spcBef>
          <a:spcPct val="20000"/>
        </a:spcBef>
        <a:buClr>
          <a:schemeClr val="tx2"/>
        </a:buClr>
        <a:buSzPct val="150000"/>
        <a:buFont typeface="Arial" pitchFamily="34" charset="0"/>
        <a:buChar char="•"/>
        <a:defRPr sz="2800" kern="1200">
          <a:solidFill>
            <a:schemeClr val="tx1"/>
          </a:solidFill>
          <a:latin typeface="+mn-lt"/>
          <a:ea typeface="+mn-ea"/>
          <a:cs typeface="+mn-cs"/>
        </a:defRPr>
      </a:lvl1pPr>
      <a:lvl2pPr marL="685800" indent="-338138" algn="l" defTabSz="914400" rtl="0" eaLnBrk="1" latinLnBrk="0" hangingPunct="1">
        <a:spcBef>
          <a:spcPct val="20000"/>
        </a:spcBef>
        <a:buClr>
          <a:srgbClr val="1F497D"/>
        </a:buClr>
        <a:buSzPct val="80000"/>
        <a:buFont typeface="Arial" pitchFamily="34" charset="0"/>
        <a:buChar char="►"/>
        <a:defRPr sz="2400" b="0" i="0" u="none" kern="1200">
          <a:solidFill>
            <a:schemeClr val="tx1"/>
          </a:solidFill>
          <a:latin typeface="+mn-lt"/>
          <a:ea typeface="+mn-ea"/>
          <a:cs typeface="+mn-cs"/>
        </a:defRPr>
      </a:lvl2pPr>
      <a:lvl3pPr marL="969963" indent="-284163"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3"/>
          <p:cNvSpPr txBox="1">
            <a:spLocks/>
          </p:cNvSpPr>
          <p:nvPr/>
        </p:nvSpPr>
        <p:spPr>
          <a:xfrm>
            <a:off x="457200" y="3200400"/>
            <a:ext cx="8229600" cy="1600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400" b="1" i="0" u="none" kern="1200" baseline="0">
                <a:solidFill>
                  <a:srgbClr val="1F497D"/>
                </a:solidFill>
                <a:latin typeface="+mj-lt"/>
                <a:ea typeface="+mj-ea"/>
                <a:cs typeface="+mj-cs"/>
              </a:defRPr>
            </a:lvl1pPr>
          </a:lstStyle>
          <a:p>
            <a:r>
              <a:rPr lang="en-US" smtClean="0"/>
              <a:t>Community-Acquired Pneumonia</a:t>
            </a:r>
            <a:br>
              <a:rPr lang="en-US" smtClean="0"/>
            </a:br>
            <a:r>
              <a:rPr lang="en-US" smtClean="0"/>
              <a:t>Clinical Decision Support Training</a:t>
            </a:r>
            <a:endParaRPr lang="en-US" dirty="0"/>
          </a:p>
        </p:txBody>
      </p:sp>
      <p:sp>
        <p:nvSpPr>
          <p:cNvPr id="7" name="Content Placeholder 1"/>
          <p:cNvSpPr txBox="1">
            <a:spLocks/>
          </p:cNvSpPr>
          <p:nvPr/>
        </p:nvSpPr>
        <p:spPr>
          <a:xfrm>
            <a:off x="457200" y="4953000"/>
            <a:ext cx="8229600" cy="1173163"/>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chemeClr val="tx2"/>
              </a:buClr>
              <a:buSzPct val="150000"/>
              <a:buFont typeface="Arial" pitchFamily="34" charset="0"/>
              <a:buNone/>
              <a:defRPr sz="2800" b="1" kern="1200">
                <a:solidFill>
                  <a:schemeClr val="tx1"/>
                </a:solidFill>
                <a:latin typeface="+mn-lt"/>
                <a:ea typeface="+mn-ea"/>
                <a:cs typeface="+mn-cs"/>
              </a:defRPr>
            </a:lvl1pPr>
            <a:lvl2pPr marL="457200" indent="0" algn="ctr" defTabSz="914400" rtl="0" eaLnBrk="1" latinLnBrk="0" hangingPunct="1">
              <a:spcBef>
                <a:spcPct val="20000"/>
              </a:spcBef>
              <a:buClr>
                <a:srgbClr val="1F497D"/>
              </a:buClr>
              <a:buSzPct val="80000"/>
              <a:buFont typeface="Arial" pitchFamily="34" charset="0"/>
              <a:buNone/>
              <a:defRPr sz="2400" b="0" i="0" u="none"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buClr>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t>Primary Care Setting</a:t>
            </a:r>
            <a:endParaRPr lang="en-US" dirty="0"/>
          </a:p>
        </p:txBody>
      </p:sp>
      <p:pic>
        <p:nvPicPr>
          <p:cNvPr id="8" name="Picture 7" descr="Decorative head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2400"/>
            <a:ext cx="9144000" cy="1173016"/>
          </a:xfrm>
          <a:prstGeom prst="rect">
            <a:avLst/>
          </a:prstGeom>
        </p:spPr>
      </p:pic>
      <p:pic>
        <p:nvPicPr>
          <p:cNvPr id="9" name="Picture 8" descr="AHRQ Logo" title="AHRQ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1828800"/>
            <a:ext cx="3081869" cy="1066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CRB-65 Scores Predict 30-Day Mortality</a:t>
            </a:r>
            <a:endParaRPr lang="en-US" dirty="0"/>
          </a:p>
        </p:txBody>
      </p:sp>
      <p:graphicFrame>
        <p:nvGraphicFramePr>
          <p:cNvPr id="4" name="Content Placeholder 3" descr="Table lists scores for 30-Day Mortality and Management." title="Table"/>
          <p:cNvGraphicFramePr>
            <a:graphicFrameLocks noGrp="1"/>
          </p:cNvGraphicFramePr>
          <p:nvPr>
            <p:ph idx="1"/>
            <p:extLst>
              <p:ext uri="{D42A27DB-BD31-4B8C-83A1-F6EECF244321}">
                <p14:modId xmlns:p14="http://schemas.microsoft.com/office/powerpoint/2010/main" val="1370428064"/>
              </p:ext>
            </p:extLst>
          </p:nvPr>
        </p:nvGraphicFramePr>
        <p:xfrm>
          <a:off x="628650" y="2226469"/>
          <a:ext cx="7887303" cy="1866900"/>
        </p:xfrm>
        <a:graphic>
          <a:graphicData uri="http://schemas.openxmlformats.org/drawingml/2006/table">
            <a:tbl>
              <a:tblPr firstRow="1" bandRow="1">
                <a:tableStyleId>{5C22544A-7EE6-4342-B048-85BDC9FD1C3A}</a:tableStyleId>
              </a:tblPr>
              <a:tblGrid>
                <a:gridCol w="2419350">
                  <a:extLst>
                    <a:ext uri="{9D8B030D-6E8A-4147-A177-3AD203B41FA5}">
                      <a16:colId xmlns:a16="http://schemas.microsoft.com/office/drawing/2014/main" val="20000"/>
                    </a:ext>
                  </a:extLst>
                </a:gridCol>
                <a:gridCol w="2475969">
                  <a:extLst>
                    <a:ext uri="{9D8B030D-6E8A-4147-A177-3AD203B41FA5}">
                      <a16:colId xmlns:a16="http://schemas.microsoft.com/office/drawing/2014/main" val="20001"/>
                    </a:ext>
                  </a:extLst>
                </a:gridCol>
                <a:gridCol w="2991984">
                  <a:extLst>
                    <a:ext uri="{9D8B030D-6E8A-4147-A177-3AD203B41FA5}">
                      <a16:colId xmlns:a16="http://schemas.microsoft.com/office/drawing/2014/main" val="20002"/>
                    </a:ext>
                  </a:extLst>
                </a:gridCol>
              </a:tblGrid>
              <a:tr h="278130">
                <a:tc>
                  <a:txBody>
                    <a:bodyPr/>
                    <a:lstStyle/>
                    <a:p>
                      <a:pPr algn="ctr"/>
                      <a:r>
                        <a:rPr lang="en-US" sz="2000" dirty="0" smtClean="0"/>
                        <a:t>Score</a:t>
                      </a:r>
                      <a:endParaRPr lang="en-US" sz="2000" dirty="0"/>
                    </a:p>
                  </a:txBody>
                  <a:tcPr marL="90295" marR="90295" marT="34290" marB="34290"/>
                </a:tc>
                <a:tc>
                  <a:txBody>
                    <a:bodyPr/>
                    <a:lstStyle/>
                    <a:p>
                      <a:pPr algn="ctr"/>
                      <a:r>
                        <a:rPr lang="en-US" sz="2000" dirty="0" smtClean="0"/>
                        <a:t>30-Day Mortality</a:t>
                      </a:r>
                      <a:endParaRPr lang="en-US" sz="2000" dirty="0"/>
                    </a:p>
                  </a:txBody>
                  <a:tcPr marL="90295" marR="90295" marT="34290" marB="34290"/>
                </a:tc>
                <a:tc>
                  <a:txBody>
                    <a:bodyPr/>
                    <a:lstStyle/>
                    <a:p>
                      <a:pPr algn="ctr"/>
                      <a:r>
                        <a:rPr lang="en-US" sz="2000" dirty="0" smtClean="0"/>
                        <a:t>Management</a:t>
                      </a:r>
                      <a:endParaRPr lang="en-US" sz="2000" dirty="0"/>
                    </a:p>
                  </a:txBody>
                  <a:tcPr marL="90295" marR="90295" marT="34290" marB="34290"/>
                </a:tc>
                <a:extLst>
                  <a:ext uri="{0D108BD9-81ED-4DB2-BD59-A6C34878D82A}">
                    <a16:rowId xmlns:a16="http://schemas.microsoft.com/office/drawing/2014/main" val="10000"/>
                  </a:ext>
                </a:extLst>
              </a:tr>
              <a:tr h="278130">
                <a:tc>
                  <a:txBody>
                    <a:bodyPr/>
                    <a:lstStyle/>
                    <a:p>
                      <a:pPr algn="ctr"/>
                      <a:r>
                        <a:rPr lang="en-US" sz="2000" dirty="0" smtClean="0"/>
                        <a:t>0</a:t>
                      </a:r>
                      <a:endParaRPr lang="en-US" sz="2000" dirty="0"/>
                    </a:p>
                  </a:txBody>
                  <a:tcPr marL="90295" marR="90295" marT="34290" marB="34290"/>
                </a:tc>
                <a:tc>
                  <a:txBody>
                    <a:bodyPr/>
                    <a:lstStyle/>
                    <a:p>
                      <a:pPr algn="ctr"/>
                      <a:r>
                        <a:rPr lang="en-US" sz="2000" dirty="0" smtClean="0"/>
                        <a:t>0.9%</a:t>
                      </a:r>
                    </a:p>
                  </a:txBody>
                  <a:tcPr marL="90295" marR="90295" marT="34290" marB="34290"/>
                </a:tc>
                <a:tc>
                  <a:txBody>
                    <a:bodyPr/>
                    <a:lstStyle/>
                    <a:p>
                      <a:pPr algn="ctr"/>
                      <a:r>
                        <a:rPr lang="en-US" sz="2000" dirty="0" smtClean="0"/>
                        <a:t>Treat as outpatient</a:t>
                      </a:r>
                    </a:p>
                  </a:txBody>
                  <a:tcPr marL="90295" marR="90295" marT="34290" marB="34290"/>
                </a:tc>
                <a:extLst>
                  <a:ext uri="{0D108BD9-81ED-4DB2-BD59-A6C34878D82A}">
                    <a16:rowId xmlns:a16="http://schemas.microsoft.com/office/drawing/2014/main" val="10001"/>
                  </a:ext>
                </a:extLst>
              </a:tr>
              <a:tr h="278130">
                <a:tc>
                  <a:txBody>
                    <a:bodyPr/>
                    <a:lstStyle/>
                    <a:p>
                      <a:pPr algn="ctr"/>
                      <a:r>
                        <a:rPr lang="en-US" sz="2000" dirty="0" smtClean="0"/>
                        <a:t>1</a:t>
                      </a:r>
                      <a:endParaRPr lang="en-US" sz="2000" dirty="0"/>
                    </a:p>
                  </a:txBody>
                  <a:tcPr marL="90295" marR="90295" marT="34290" marB="34290"/>
                </a:tc>
                <a:tc>
                  <a:txBody>
                    <a:bodyPr/>
                    <a:lstStyle/>
                    <a:p>
                      <a:pPr algn="ctr"/>
                      <a:r>
                        <a:rPr lang="en-US" sz="2000" dirty="0" smtClean="0"/>
                        <a:t>5.2%</a:t>
                      </a:r>
                      <a:endParaRPr lang="en-US" sz="2000" dirty="0"/>
                    </a:p>
                  </a:txBody>
                  <a:tcPr marL="90295" marR="90295" marT="34290" marB="34290"/>
                </a:tc>
                <a:tc>
                  <a:txBody>
                    <a:bodyPr/>
                    <a:lstStyle/>
                    <a:p>
                      <a:pPr algn="ctr"/>
                      <a:r>
                        <a:rPr lang="en-US" sz="2000" dirty="0" smtClean="0"/>
                        <a:t>Admit to wards</a:t>
                      </a:r>
                      <a:endParaRPr lang="en-US" sz="2000" dirty="0"/>
                    </a:p>
                  </a:txBody>
                  <a:tcPr marL="90295" marR="90295" marT="34290" marB="34290"/>
                </a:tc>
                <a:extLst>
                  <a:ext uri="{0D108BD9-81ED-4DB2-BD59-A6C34878D82A}">
                    <a16:rowId xmlns:a16="http://schemas.microsoft.com/office/drawing/2014/main" val="10002"/>
                  </a:ext>
                </a:extLst>
              </a:tr>
              <a:tr h="278130">
                <a:tc>
                  <a:txBody>
                    <a:bodyPr/>
                    <a:lstStyle/>
                    <a:p>
                      <a:pPr algn="ctr"/>
                      <a:r>
                        <a:rPr lang="en-US" sz="2000" dirty="0" smtClean="0"/>
                        <a:t>2</a:t>
                      </a:r>
                      <a:endParaRPr lang="en-US" sz="2000" dirty="0"/>
                    </a:p>
                  </a:txBody>
                  <a:tcPr marL="90295" marR="90295" marT="34290" marB="34290"/>
                </a:tc>
                <a:tc>
                  <a:txBody>
                    <a:bodyPr/>
                    <a:lstStyle/>
                    <a:p>
                      <a:pPr algn="ctr"/>
                      <a:r>
                        <a:rPr lang="en-US" sz="2000" dirty="0" smtClean="0"/>
                        <a:t>12.0%</a:t>
                      </a:r>
                      <a:endParaRPr lang="en-US" sz="2000" dirty="0"/>
                    </a:p>
                  </a:txBody>
                  <a:tcPr marL="90295" marR="90295" marT="34290" marB="34290"/>
                </a:tc>
                <a:tc>
                  <a:txBody>
                    <a:bodyPr/>
                    <a:lstStyle/>
                    <a:p>
                      <a:pPr algn="ctr"/>
                      <a:r>
                        <a:rPr lang="en-US" sz="2000" dirty="0" smtClean="0"/>
                        <a:t>Admit to wards</a:t>
                      </a:r>
                      <a:endParaRPr lang="en-US" sz="2000" dirty="0"/>
                    </a:p>
                  </a:txBody>
                  <a:tcPr marL="90295" marR="90295" marT="34290" marB="34290"/>
                </a:tc>
                <a:extLst>
                  <a:ext uri="{0D108BD9-81ED-4DB2-BD59-A6C34878D82A}">
                    <a16:rowId xmlns:a16="http://schemas.microsoft.com/office/drawing/2014/main" val="10003"/>
                  </a:ext>
                </a:extLst>
              </a:tr>
              <a:tr h="278130">
                <a:tc>
                  <a:txBody>
                    <a:bodyPr/>
                    <a:lstStyle/>
                    <a:p>
                      <a:pPr algn="ctr"/>
                      <a:r>
                        <a:rPr lang="en-US" sz="2000" dirty="0" smtClean="0"/>
                        <a:t>3 or 4</a:t>
                      </a:r>
                      <a:endParaRPr lang="en-US" sz="2000" dirty="0"/>
                    </a:p>
                  </a:txBody>
                  <a:tcPr marL="90295" marR="90295" marT="34290" marB="34290"/>
                </a:tc>
                <a:tc>
                  <a:txBody>
                    <a:bodyPr/>
                    <a:lstStyle/>
                    <a:p>
                      <a:pPr algn="ctr"/>
                      <a:r>
                        <a:rPr lang="en-US" sz="2000" dirty="0" smtClean="0"/>
                        <a:t>31.2%</a:t>
                      </a:r>
                      <a:endParaRPr lang="en-US" sz="2000" dirty="0"/>
                    </a:p>
                  </a:txBody>
                  <a:tcPr marL="90295" marR="90295" marT="34290" marB="34290"/>
                </a:tc>
                <a:tc>
                  <a:txBody>
                    <a:bodyPr/>
                    <a:lstStyle/>
                    <a:p>
                      <a:pPr algn="ctr"/>
                      <a:r>
                        <a:rPr lang="en-US" sz="2000" dirty="0" smtClean="0"/>
                        <a:t>ICU</a:t>
                      </a:r>
                      <a:endParaRPr lang="en-US" sz="2000" dirty="0"/>
                    </a:p>
                  </a:txBody>
                  <a:tcPr marL="90295" marR="90295" marT="34290" marB="3429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82503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CRB-65 CDS Tool</a:t>
            </a:r>
            <a:endParaRPr lang="en-US" dirty="0"/>
          </a:p>
        </p:txBody>
      </p:sp>
      <p:sp>
        <p:nvSpPr>
          <p:cNvPr id="3" name="Content Placeholder 2"/>
          <p:cNvSpPr>
            <a:spLocks noGrp="1"/>
          </p:cNvSpPr>
          <p:nvPr>
            <p:ph idx="1"/>
          </p:nvPr>
        </p:nvSpPr>
        <p:spPr/>
        <p:txBody>
          <a:bodyPr/>
          <a:lstStyle/>
          <a:p>
            <a:r>
              <a:rPr lang="en-US" sz="2400" dirty="0" smtClean="0"/>
              <a:t>Automatically extracts data from EHR (age, blood pressure, and respiratory rate) and calculates score</a:t>
            </a:r>
          </a:p>
          <a:p>
            <a:r>
              <a:rPr lang="en-US" sz="2400" dirty="0" smtClean="0"/>
              <a:t>Provides option to add 1 to score if patient is found to be confused</a:t>
            </a:r>
          </a:p>
          <a:p>
            <a:r>
              <a:rPr lang="en-US" sz="2400" dirty="0" smtClean="0"/>
              <a:t>Displays patient-specific 30-day mortality and guideline-recommended site of care</a:t>
            </a:r>
          </a:p>
          <a:p>
            <a:r>
              <a:rPr lang="en-US" sz="2400" dirty="0" smtClean="0"/>
              <a:t>Records CRB-65 score in EHR and the clinician’s decision regarding disposition</a:t>
            </a:r>
          </a:p>
          <a:p>
            <a:endParaRPr lang="en-US" dirty="0"/>
          </a:p>
        </p:txBody>
      </p:sp>
    </p:spTree>
    <p:extLst>
      <p:ext uri="{BB962C8B-B14F-4D97-AF65-F5344CB8AC3E}">
        <p14:creationId xmlns:p14="http://schemas.microsoft.com/office/powerpoint/2010/main" val="2675349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06028"/>
            <a:ext cx="7803317" cy="994172"/>
          </a:xfrm>
        </p:spPr>
        <p:txBody>
          <a:bodyPr>
            <a:normAutofit fontScale="90000"/>
          </a:bodyPr>
          <a:lstStyle/>
          <a:p>
            <a:r>
              <a:rPr lang="en-US" dirty="0" smtClean="0"/>
              <a:t>Important Notes from</a:t>
            </a:r>
            <a:br>
              <a:rPr lang="en-US" dirty="0" smtClean="0"/>
            </a:br>
            <a:r>
              <a:rPr lang="en-US" dirty="0" smtClean="0"/>
              <a:t>the IDSA/ATS Guideline</a:t>
            </a:r>
            <a:endParaRPr lang="en-US" baseline="26000" dirty="0"/>
          </a:p>
        </p:txBody>
      </p:sp>
      <p:sp>
        <p:nvSpPr>
          <p:cNvPr id="3" name="Content Placeholder 2"/>
          <p:cNvSpPr>
            <a:spLocks noGrp="1"/>
          </p:cNvSpPr>
          <p:nvPr>
            <p:ph idx="1"/>
          </p:nvPr>
        </p:nvSpPr>
        <p:spPr>
          <a:xfrm>
            <a:off x="381000" y="1600200"/>
            <a:ext cx="8458200" cy="4648200"/>
          </a:xfrm>
        </p:spPr>
        <p:txBody>
          <a:bodyPr>
            <a:normAutofit/>
          </a:bodyPr>
          <a:lstStyle/>
          <a:p>
            <a:r>
              <a:rPr lang="en-US" sz="2000" dirty="0" smtClean="0"/>
              <a:t>“Objective criteria or scores should always be supplemented with physician determination of subjective factors, including the ability to safely and reliably take oral medication and the availability of outpatient support resources.” </a:t>
            </a:r>
            <a:r>
              <a:rPr lang="en-US" sz="2000" baseline="30000" dirty="0" smtClean="0"/>
              <a:t>i</a:t>
            </a:r>
          </a:p>
          <a:p>
            <a:pPr lvl="1"/>
            <a:r>
              <a:rPr lang="en-US" sz="2000" dirty="0" smtClean="0"/>
              <a:t>Strong recommendation</a:t>
            </a:r>
          </a:p>
          <a:p>
            <a:pPr lvl="1"/>
            <a:r>
              <a:rPr lang="en-US" sz="2000" dirty="0" smtClean="0"/>
              <a:t>Level II evidence</a:t>
            </a:r>
          </a:p>
          <a:p>
            <a:pPr marL="347662" lvl="1" indent="0">
              <a:buNone/>
            </a:pPr>
            <a:endParaRPr lang="en-US" sz="2000" dirty="0" smtClean="0"/>
          </a:p>
          <a:p>
            <a:r>
              <a:rPr lang="en-US" sz="2000" dirty="0" smtClean="0"/>
              <a:t>“For </a:t>
            </a:r>
            <a:r>
              <a:rPr lang="en-US" sz="2000" dirty="0"/>
              <a:t>patients with CURB-65 scores ≥2, more intensive treatment —i.e., hospitalization or, where appropriate and available, intensive in-home health care services—is usually warranted</a:t>
            </a:r>
            <a:r>
              <a:rPr lang="en-US" sz="2000" dirty="0" smtClean="0"/>
              <a:t>.” </a:t>
            </a:r>
            <a:r>
              <a:rPr lang="en-US" sz="2000" baseline="30000" dirty="0" smtClean="0"/>
              <a:t>i</a:t>
            </a:r>
            <a:endParaRPr lang="en-US" sz="2000" baseline="30000" dirty="0"/>
          </a:p>
          <a:p>
            <a:pPr lvl="1"/>
            <a:r>
              <a:rPr lang="en-US" sz="2000" dirty="0"/>
              <a:t>Moderate recommendation (Even if a majority would follow the recommended management, many practitioners may </a:t>
            </a:r>
            <a:r>
              <a:rPr lang="en-US" sz="2000" dirty="0" smtClean="0"/>
              <a:t>not)</a:t>
            </a:r>
            <a:endParaRPr lang="en-US" sz="2000" dirty="0"/>
          </a:p>
          <a:p>
            <a:pPr lvl="1"/>
            <a:r>
              <a:rPr lang="en-US" sz="2000" dirty="0"/>
              <a:t>Level III evidence (evidence from case studies and expert opinion</a:t>
            </a:r>
            <a:r>
              <a:rPr lang="en-US" sz="2000" dirty="0" smtClean="0"/>
              <a:t>)</a:t>
            </a:r>
            <a:endParaRPr lang="en-US" sz="2000" dirty="0"/>
          </a:p>
        </p:txBody>
      </p:sp>
      <p:sp>
        <p:nvSpPr>
          <p:cNvPr id="4" name="TextBox 3"/>
          <p:cNvSpPr txBox="1"/>
          <p:nvPr/>
        </p:nvSpPr>
        <p:spPr>
          <a:xfrm>
            <a:off x="0" y="6172200"/>
            <a:ext cx="7162800" cy="750205"/>
          </a:xfrm>
          <a:prstGeom prst="rect">
            <a:avLst/>
          </a:prstGeom>
          <a:noFill/>
        </p:spPr>
        <p:txBody>
          <a:bodyPr wrap="square" rtlCol="0">
            <a:spAutoFit/>
          </a:bodyPr>
          <a:lstStyle/>
          <a:p>
            <a:r>
              <a:rPr lang="en-US" sz="975" dirty="0" smtClean="0"/>
              <a:t>i: </a:t>
            </a:r>
            <a:r>
              <a:rPr lang="en-US" sz="975" dirty="0"/>
              <a:t>Mandell, L., Wunderink, R., Anzueto, A., et. al. Infectious Diseases Society of America/American Thoracic Society consensus guidelines on the management of community-acquired pneumonia in adults. Clinical Infectious Diseases. 2007; 44, S27-S72. http://www.thoracic.org/statements/resources/mtpi/idsaats-cap.pdf.</a:t>
            </a:r>
          </a:p>
          <a:p>
            <a:endParaRPr lang="en-US" sz="1350" dirty="0"/>
          </a:p>
        </p:txBody>
      </p:sp>
    </p:spTree>
    <p:extLst>
      <p:ext uri="{BB962C8B-B14F-4D97-AF65-F5344CB8AC3E}">
        <p14:creationId xmlns:p14="http://schemas.microsoft.com/office/powerpoint/2010/main" val="974895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3514725"/>
            <a:ext cx="7772400" cy="1362075"/>
          </a:xfrm>
        </p:spPr>
        <p:txBody>
          <a:bodyPr>
            <a:normAutofit/>
          </a:bodyPr>
          <a:lstStyle/>
          <a:p>
            <a:r>
              <a:rPr lang="en-US" dirty="0" smtClean="0"/>
              <a:t>Demonstration</a:t>
            </a:r>
            <a:endParaRPr lang="en-US" dirty="0"/>
          </a:p>
        </p:txBody>
      </p:sp>
      <p:sp>
        <p:nvSpPr>
          <p:cNvPr id="5" name="Text Placeholder 4"/>
          <p:cNvSpPr>
            <a:spLocks noGrp="1"/>
          </p:cNvSpPr>
          <p:nvPr>
            <p:ph type="body" idx="1"/>
          </p:nvPr>
        </p:nvSpPr>
        <p:spPr>
          <a:xfrm>
            <a:off x="722313" y="2014538"/>
            <a:ext cx="7772400" cy="1500187"/>
          </a:xfrm>
        </p:spPr>
        <p:txBody>
          <a:bodyPr/>
          <a:lstStyle/>
          <a:p>
            <a:r>
              <a:rPr lang="en-US" dirty="0" smtClean="0"/>
              <a:t>CAP CDS alert </a:t>
            </a:r>
            <a:r>
              <a:rPr lang="en-US" dirty="0"/>
              <a:t>for the primary care setting using </a:t>
            </a:r>
            <a:r>
              <a:rPr lang="en-US" dirty="0" smtClean="0"/>
              <a:t>CRB-65</a:t>
            </a:r>
            <a:endParaRPr lang="en-US" dirty="0"/>
          </a:p>
        </p:txBody>
      </p:sp>
    </p:spTree>
    <p:extLst>
      <p:ext uri="{BB962C8B-B14F-4D97-AF65-F5344CB8AC3E}">
        <p14:creationId xmlns:p14="http://schemas.microsoft.com/office/powerpoint/2010/main" val="4227114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17884"/>
          </a:xfrm>
        </p:spPr>
        <p:txBody>
          <a:bodyPr>
            <a:normAutofit/>
          </a:bodyPr>
          <a:lstStyle/>
          <a:p>
            <a:r>
              <a:rPr lang="en-US" dirty="0" smtClean="0"/>
              <a:t>Demonstration of the CAP CDS Alert</a:t>
            </a:r>
            <a:endParaRPr lang="en-US" dirty="0"/>
          </a:p>
        </p:txBody>
      </p:sp>
      <p:sp>
        <p:nvSpPr>
          <p:cNvPr id="3" name="Content Placeholder 2"/>
          <p:cNvSpPr>
            <a:spLocks noGrp="1"/>
          </p:cNvSpPr>
          <p:nvPr>
            <p:ph idx="1"/>
          </p:nvPr>
        </p:nvSpPr>
        <p:spPr>
          <a:xfrm>
            <a:off x="304800" y="1295400"/>
            <a:ext cx="8458200" cy="1447800"/>
          </a:xfrm>
        </p:spPr>
        <p:txBody>
          <a:bodyPr>
            <a:normAutofit/>
          </a:bodyPr>
          <a:lstStyle/>
          <a:p>
            <a:pPr>
              <a:lnSpc>
                <a:spcPct val="90000"/>
              </a:lnSpc>
            </a:pPr>
            <a:r>
              <a:rPr lang="en-US" sz="2100" dirty="0" smtClean="0"/>
              <a:t>Medical assistant inputs vitals.</a:t>
            </a:r>
          </a:p>
          <a:p>
            <a:pPr>
              <a:lnSpc>
                <a:spcPct val="90000"/>
              </a:lnSpc>
            </a:pPr>
            <a:r>
              <a:rPr lang="en-US" sz="2100" dirty="0" smtClean="0"/>
              <a:t>Pneumonia advisory becomes available to the physician in the Planning section under Best Practice Advisories if the patient is over 18 and comes in with one of the chief complaints listed below:</a:t>
            </a:r>
            <a:endParaRPr lang="en-US" sz="2100" u="sng" dirty="0"/>
          </a:p>
        </p:txBody>
      </p:sp>
      <p:pic>
        <p:nvPicPr>
          <p:cNvPr id="5" name="Picture 4" descr="Sample CAP CDS Alert, featuring pneumonia acuity score and recommendations.  " title="Sample CAP CDS Alert"/>
          <p:cNvPicPr>
            <a:picLocks noChangeAspect="1"/>
          </p:cNvPicPr>
          <p:nvPr/>
        </p:nvPicPr>
        <p:blipFill>
          <a:blip r:embed="rId3"/>
          <a:stretch>
            <a:fillRect/>
          </a:stretch>
        </p:blipFill>
        <p:spPr>
          <a:xfrm>
            <a:off x="4343400" y="2743200"/>
            <a:ext cx="4419600" cy="3341870"/>
          </a:xfrm>
          <a:prstGeom prst="rect">
            <a:avLst/>
          </a:prstGeom>
        </p:spPr>
      </p:pic>
      <p:graphicFrame>
        <p:nvGraphicFramePr>
          <p:cNvPr id="6" name="Table 5" descr="Table lists Chief Complaints." title="Table"/>
          <p:cNvGraphicFramePr>
            <a:graphicFrameLocks noGrp="1"/>
          </p:cNvGraphicFramePr>
          <p:nvPr>
            <p:extLst>
              <p:ext uri="{D42A27DB-BD31-4B8C-83A1-F6EECF244321}">
                <p14:modId xmlns:p14="http://schemas.microsoft.com/office/powerpoint/2010/main" val="1012081436"/>
              </p:ext>
            </p:extLst>
          </p:nvPr>
        </p:nvGraphicFramePr>
        <p:xfrm>
          <a:off x="533400" y="2862981"/>
          <a:ext cx="3581400" cy="3080620"/>
        </p:xfrm>
        <a:graphic>
          <a:graphicData uri="http://schemas.openxmlformats.org/drawingml/2006/table">
            <a:tbl>
              <a:tblPr firstRow="1" bandRow="1">
                <a:tableStyleId>{5C22544A-7EE6-4342-B048-85BDC9FD1C3A}</a:tableStyleId>
              </a:tblPr>
              <a:tblGrid>
                <a:gridCol w="3581400">
                  <a:extLst>
                    <a:ext uri="{9D8B030D-6E8A-4147-A177-3AD203B41FA5}">
                      <a16:colId xmlns:a16="http://schemas.microsoft.com/office/drawing/2014/main" val="20000"/>
                    </a:ext>
                  </a:extLst>
                </a:gridCol>
              </a:tblGrid>
              <a:tr h="277582">
                <a:tc>
                  <a:txBody>
                    <a:bodyPr/>
                    <a:lstStyle/>
                    <a:p>
                      <a:pPr algn="ctr"/>
                      <a:r>
                        <a:rPr lang="en-US" sz="1400" dirty="0" smtClean="0"/>
                        <a:t>Chief</a:t>
                      </a:r>
                      <a:r>
                        <a:rPr lang="en-US" sz="1400" baseline="0" dirty="0" smtClean="0"/>
                        <a:t> Complaints</a:t>
                      </a:r>
                      <a:endParaRPr lang="en-US" sz="1400" dirty="0"/>
                    </a:p>
                  </a:txBody>
                  <a:tcPr/>
                </a:tc>
                <a:extLst>
                  <a:ext uri="{0D108BD9-81ED-4DB2-BD59-A6C34878D82A}">
                    <a16:rowId xmlns:a16="http://schemas.microsoft.com/office/drawing/2014/main" val="10000"/>
                  </a:ext>
                </a:extLst>
              </a:tr>
              <a:tr h="277582">
                <a:tc>
                  <a:txBody>
                    <a:bodyPr/>
                    <a:lstStyle/>
                    <a:p>
                      <a:pPr algn="ctr"/>
                      <a:r>
                        <a:rPr lang="en-US" sz="1200" dirty="0" smtClean="0"/>
                        <a:t>Cough</a:t>
                      </a:r>
                      <a:endParaRPr lang="en-US" sz="1200" dirty="0"/>
                    </a:p>
                  </a:txBody>
                  <a:tcPr/>
                </a:tc>
                <a:extLst>
                  <a:ext uri="{0D108BD9-81ED-4DB2-BD59-A6C34878D82A}">
                    <a16:rowId xmlns:a16="http://schemas.microsoft.com/office/drawing/2014/main" val="10001"/>
                  </a:ext>
                </a:extLst>
              </a:tr>
              <a:tr h="277582">
                <a:tc>
                  <a:txBody>
                    <a:bodyPr/>
                    <a:lstStyle/>
                    <a:p>
                      <a:pPr algn="ctr"/>
                      <a:r>
                        <a:rPr lang="en-US" sz="1200" dirty="0" smtClean="0"/>
                        <a:t>Respiratory</a:t>
                      </a:r>
                      <a:r>
                        <a:rPr lang="en-US" sz="1200" baseline="0" dirty="0" smtClean="0"/>
                        <a:t> difficulties</a:t>
                      </a:r>
                      <a:endParaRPr lang="en-US" sz="1200" dirty="0"/>
                    </a:p>
                  </a:txBody>
                  <a:tcPr/>
                </a:tc>
                <a:extLst>
                  <a:ext uri="{0D108BD9-81ED-4DB2-BD59-A6C34878D82A}">
                    <a16:rowId xmlns:a16="http://schemas.microsoft.com/office/drawing/2014/main" val="10002"/>
                  </a:ext>
                </a:extLst>
              </a:tr>
              <a:tr h="277582">
                <a:tc>
                  <a:txBody>
                    <a:bodyPr/>
                    <a:lstStyle/>
                    <a:p>
                      <a:pPr algn="ctr"/>
                      <a:r>
                        <a:rPr lang="en-US" sz="1200" dirty="0" smtClean="0"/>
                        <a:t>Respiratory distress</a:t>
                      </a:r>
                      <a:endParaRPr lang="en-US" sz="1200" dirty="0"/>
                    </a:p>
                  </a:txBody>
                  <a:tcPr/>
                </a:tc>
                <a:extLst>
                  <a:ext uri="{0D108BD9-81ED-4DB2-BD59-A6C34878D82A}">
                    <a16:rowId xmlns:a16="http://schemas.microsoft.com/office/drawing/2014/main" val="10003"/>
                  </a:ext>
                </a:extLst>
              </a:tr>
              <a:tr h="277582">
                <a:tc>
                  <a:txBody>
                    <a:bodyPr/>
                    <a:lstStyle/>
                    <a:p>
                      <a:pPr algn="ctr"/>
                      <a:r>
                        <a:rPr lang="en-US" sz="1200" dirty="0" smtClean="0"/>
                        <a:t>Breathing problem</a:t>
                      </a:r>
                      <a:endParaRPr lang="en-US" sz="1200" dirty="0"/>
                    </a:p>
                  </a:txBody>
                  <a:tcPr/>
                </a:tc>
                <a:extLst>
                  <a:ext uri="{0D108BD9-81ED-4DB2-BD59-A6C34878D82A}">
                    <a16:rowId xmlns:a16="http://schemas.microsoft.com/office/drawing/2014/main" val="10004"/>
                  </a:ext>
                </a:extLst>
              </a:tr>
              <a:tr h="277582">
                <a:tc>
                  <a:txBody>
                    <a:bodyPr/>
                    <a:lstStyle/>
                    <a:p>
                      <a:pPr algn="ctr"/>
                      <a:r>
                        <a:rPr lang="en-US" sz="1200" dirty="0" smtClean="0"/>
                        <a:t>Shortness of breath</a:t>
                      </a:r>
                      <a:endParaRPr lang="en-US" sz="1200" dirty="0"/>
                    </a:p>
                  </a:txBody>
                  <a:tcPr/>
                </a:tc>
                <a:extLst>
                  <a:ext uri="{0D108BD9-81ED-4DB2-BD59-A6C34878D82A}">
                    <a16:rowId xmlns:a16="http://schemas.microsoft.com/office/drawing/2014/main" val="10005"/>
                  </a:ext>
                </a:extLst>
              </a:tr>
              <a:tr h="277582">
                <a:tc>
                  <a:txBody>
                    <a:bodyPr/>
                    <a:lstStyle/>
                    <a:p>
                      <a:pPr algn="ctr"/>
                      <a:r>
                        <a:rPr lang="en-US" sz="1200" dirty="0" smtClean="0"/>
                        <a:t>Malaise</a:t>
                      </a:r>
                      <a:endParaRPr lang="en-US" sz="1200" dirty="0"/>
                    </a:p>
                  </a:txBody>
                  <a:tcPr/>
                </a:tc>
                <a:extLst>
                  <a:ext uri="{0D108BD9-81ED-4DB2-BD59-A6C34878D82A}">
                    <a16:rowId xmlns:a16="http://schemas.microsoft.com/office/drawing/2014/main" val="10006"/>
                  </a:ext>
                </a:extLst>
              </a:tr>
              <a:tr h="277582">
                <a:tc>
                  <a:txBody>
                    <a:bodyPr/>
                    <a:lstStyle/>
                    <a:p>
                      <a:pPr algn="ctr"/>
                      <a:r>
                        <a:rPr lang="en-US" sz="1200" dirty="0" smtClean="0"/>
                        <a:t>Bronchitis</a:t>
                      </a:r>
                      <a:endParaRPr lang="en-US" sz="1200" dirty="0"/>
                    </a:p>
                  </a:txBody>
                  <a:tcPr/>
                </a:tc>
                <a:extLst>
                  <a:ext uri="{0D108BD9-81ED-4DB2-BD59-A6C34878D82A}">
                    <a16:rowId xmlns:a16="http://schemas.microsoft.com/office/drawing/2014/main" val="10007"/>
                  </a:ext>
                </a:extLst>
              </a:tr>
              <a:tr h="277582">
                <a:tc>
                  <a:txBody>
                    <a:bodyPr/>
                    <a:lstStyle/>
                    <a:p>
                      <a:pPr algn="ctr"/>
                      <a:r>
                        <a:rPr lang="en-US" sz="1200" dirty="0" smtClean="0"/>
                        <a:t>Confusion</a:t>
                      </a:r>
                      <a:endParaRPr lang="en-US" sz="1200" dirty="0"/>
                    </a:p>
                  </a:txBody>
                  <a:tcPr/>
                </a:tc>
                <a:extLst>
                  <a:ext uri="{0D108BD9-81ED-4DB2-BD59-A6C34878D82A}">
                    <a16:rowId xmlns:a16="http://schemas.microsoft.com/office/drawing/2014/main" val="10008"/>
                  </a:ext>
                </a:extLst>
              </a:tr>
              <a:tr h="277582">
                <a:tc>
                  <a:txBody>
                    <a:bodyPr/>
                    <a:lstStyle/>
                    <a:p>
                      <a:pPr algn="ctr"/>
                      <a:r>
                        <a:rPr lang="en-US" sz="1200" dirty="0" smtClean="0"/>
                        <a:t>Pneumonia</a:t>
                      </a:r>
                      <a:endParaRPr lang="en-US" sz="1200" dirty="0"/>
                    </a:p>
                  </a:txBody>
                  <a:tcPr/>
                </a:tc>
                <a:extLst>
                  <a:ext uri="{0D108BD9-81ED-4DB2-BD59-A6C34878D82A}">
                    <a16:rowId xmlns:a16="http://schemas.microsoft.com/office/drawing/2014/main" val="10009"/>
                  </a:ext>
                </a:extLst>
              </a:tr>
              <a:tr h="277582">
                <a:tc>
                  <a:txBody>
                    <a:bodyPr/>
                    <a:lstStyle/>
                    <a:p>
                      <a:pPr algn="ctr"/>
                      <a:r>
                        <a:rPr lang="en-US" sz="1200" dirty="0" smtClean="0"/>
                        <a:t>Recurrent pneumonia</a:t>
                      </a:r>
                      <a:endParaRPr lang="en-US" sz="1200"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707437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610600" cy="617884"/>
          </a:xfrm>
        </p:spPr>
        <p:txBody>
          <a:bodyPr>
            <a:normAutofit fontScale="90000"/>
          </a:bodyPr>
          <a:lstStyle/>
          <a:p>
            <a:r>
              <a:rPr lang="en-US" dirty="0" smtClean="0"/>
              <a:t>Demonstration of the CAP CDS Alert (cont.)</a:t>
            </a:r>
            <a:endParaRPr lang="en-US" dirty="0"/>
          </a:p>
        </p:txBody>
      </p:sp>
      <p:sp>
        <p:nvSpPr>
          <p:cNvPr id="3" name="Content Placeholder 2"/>
          <p:cNvSpPr>
            <a:spLocks noGrp="1"/>
          </p:cNvSpPr>
          <p:nvPr>
            <p:ph idx="1"/>
          </p:nvPr>
        </p:nvSpPr>
        <p:spPr>
          <a:xfrm>
            <a:off x="457200" y="1524000"/>
            <a:ext cx="8534400" cy="1782763"/>
          </a:xfrm>
        </p:spPr>
        <p:txBody>
          <a:bodyPr/>
          <a:lstStyle/>
          <a:p>
            <a:r>
              <a:rPr lang="en-US" sz="2400" dirty="0" smtClean="0"/>
              <a:t>Review CRB-65 score and recommendation.</a:t>
            </a:r>
          </a:p>
          <a:p>
            <a:r>
              <a:rPr lang="en-US" sz="2400" b="1" dirty="0"/>
              <a:t>Note: </a:t>
            </a:r>
            <a:r>
              <a:rPr lang="en-US" sz="2400" dirty="0" smtClean="0"/>
              <a:t>Acknowledgment of this BPA is required only when completing the visit, but it is </a:t>
            </a:r>
            <a:r>
              <a:rPr lang="en-US" sz="2400" u="sng" dirty="0" smtClean="0"/>
              <a:t>not</a:t>
            </a:r>
            <a:r>
              <a:rPr lang="en-US" sz="2400" dirty="0" smtClean="0"/>
              <a:t> required for other documentation during the visit.</a:t>
            </a:r>
          </a:p>
          <a:p>
            <a:pPr marL="0" indent="0">
              <a:buNone/>
            </a:pPr>
            <a:endParaRPr lang="en-US" dirty="0" smtClean="0"/>
          </a:p>
        </p:txBody>
      </p:sp>
      <p:pic>
        <p:nvPicPr>
          <p:cNvPr id="4" name="Picture 3" descr="Sample CAP CDS Alert, featuring pneumonia acuity score and recommendations. The text 'Add 1 if patient confused' is circled in red. A red arrow points to the Recommendation: Home (30d mortality 5.2 percent)." title="Sample CAP CDS Alert"/>
          <p:cNvPicPr>
            <a:picLocks noChangeAspect="1"/>
          </p:cNvPicPr>
          <p:nvPr/>
        </p:nvPicPr>
        <p:blipFill>
          <a:blip r:embed="rId3"/>
          <a:stretch>
            <a:fillRect/>
          </a:stretch>
        </p:blipFill>
        <p:spPr>
          <a:xfrm>
            <a:off x="2743200" y="3352800"/>
            <a:ext cx="3881898" cy="2935288"/>
          </a:xfrm>
          <a:prstGeom prst="rect">
            <a:avLst/>
          </a:prstGeom>
        </p:spPr>
      </p:pic>
      <p:sp>
        <p:nvSpPr>
          <p:cNvPr id="6" name="Oval 5" descr="red circle"/>
          <p:cNvSpPr/>
          <p:nvPr/>
        </p:nvSpPr>
        <p:spPr>
          <a:xfrm>
            <a:off x="3925330" y="3912394"/>
            <a:ext cx="1527181" cy="2746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descr="Red arrow" title="Red arrow"/>
          <p:cNvSpPr/>
          <p:nvPr/>
        </p:nvSpPr>
        <p:spPr>
          <a:xfrm>
            <a:off x="2629930" y="5436395"/>
            <a:ext cx="685800" cy="762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9150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686800" cy="617884"/>
          </a:xfrm>
        </p:spPr>
        <p:txBody>
          <a:bodyPr>
            <a:normAutofit fontScale="90000"/>
          </a:bodyPr>
          <a:lstStyle/>
          <a:p>
            <a:r>
              <a:rPr lang="en-US" dirty="0"/>
              <a:t>Demonstration of the </a:t>
            </a:r>
            <a:r>
              <a:rPr lang="en-US" dirty="0" smtClean="0"/>
              <a:t>CAP CDS Alert </a:t>
            </a:r>
            <a:r>
              <a:rPr lang="en-US" dirty="0"/>
              <a:t>(cont.)</a:t>
            </a:r>
          </a:p>
        </p:txBody>
      </p:sp>
      <p:sp>
        <p:nvSpPr>
          <p:cNvPr id="3" name="Content Placeholder 2"/>
          <p:cNvSpPr>
            <a:spLocks noGrp="1"/>
          </p:cNvSpPr>
          <p:nvPr>
            <p:ph idx="1"/>
          </p:nvPr>
        </p:nvSpPr>
        <p:spPr>
          <a:xfrm>
            <a:off x="457200" y="1447801"/>
            <a:ext cx="4495800" cy="2590800"/>
          </a:xfrm>
        </p:spPr>
        <p:txBody>
          <a:bodyPr>
            <a:normAutofit/>
          </a:bodyPr>
          <a:lstStyle/>
          <a:p>
            <a:r>
              <a:rPr lang="en-US" sz="2200" dirty="0"/>
              <a:t>Review </a:t>
            </a:r>
            <a:r>
              <a:rPr lang="en-US" sz="2200" dirty="0" smtClean="0"/>
              <a:t>CRB-65 </a:t>
            </a:r>
            <a:r>
              <a:rPr lang="en-US" sz="2200" dirty="0"/>
              <a:t>criteria</a:t>
            </a:r>
            <a:r>
              <a:rPr lang="en-US" sz="2200" dirty="0" smtClean="0"/>
              <a:t>.</a:t>
            </a:r>
          </a:p>
          <a:p>
            <a:r>
              <a:rPr lang="en-US" sz="2200" b="1" dirty="0"/>
              <a:t>Note: </a:t>
            </a:r>
            <a:r>
              <a:rPr lang="en-US" sz="2200" dirty="0"/>
              <a:t>Acknowledgment of this BPA is required only when completing the visit, but it is </a:t>
            </a:r>
            <a:r>
              <a:rPr lang="en-US" sz="2200" u="sng" dirty="0"/>
              <a:t>not</a:t>
            </a:r>
            <a:r>
              <a:rPr lang="en-US" sz="2200" dirty="0"/>
              <a:t> required for other documentation during the visit</a:t>
            </a:r>
            <a:r>
              <a:rPr lang="en-US" sz="2200" dirty="0" smtClean="0"/>
              <a:t>.</a:t>
            </a:r>
          </a:p>
          <a:p>
            <a:r>
              <a:rPr lang="en-US" sz="2200" dirty="0"/>
              <a:t>Data for the criteria come from:</a:t>
            </a:r>
          </a:p>
          <a:p>
            <a:pPr marL="0" indent="0">
              <a:buNone/>
            </a:pPr>
            <a:endParaRPr lang="en-US" sz="2400" b="1" dirty="0">
              <a:solidFill>
                <a:srgbClr val="FF0000"/>
              </a:solidFill>
            </a:endParaRPr>
          </a:p>
        </p:txBody>
      </p:sp>
      <p:pic>
        <p:nvPicPr>
          <p:cNvPr id="6" name="Picture 5" descr="Sample CAP CDS Alert, featuring pneumonia acuity score and recommendations. Criteria and criteria not included are highlighted by a red bracket." title="Sample CAP CDS Alert"/>
          <p:cNvPicPr>
            <a:picLocks noChangeAspect="1"/>
          </p:cNvPicPr>
          <p:nvPr/>
        </p:nvPicPr>
        <p:blipFill>
          <a:blip r:embed="rId2"/>
          <a:stretch>
            <a:fillRect/>
          </a:stretch>
        </p:blipFill>
        <p:spPr>
          <a:xfrm>
            <a:off x="5257800" y="1447800"/>
            <a:ext cx="3619500" cy="2736876"/>
          </a:xfrm>
          <a:prstGeom prst="rect">
            <a:avLst/>
          </a:prstGeom>
        </p:spPr>
      </p:pic>
      <p:sp>
        <p:nvSpPr>
          <p:cNvPr id="5" name="Left Brace 4" descr="Red bracket" title="Bracket"/>
          <p:cNvSpPr/>
          <p:nvPr/>
        </p:nvSpPr>
        <p:spPr>
          <a:xfrm>
            <a:off x="5410200" y="2209800"/>
            <a:ext cx="381000" cy="914400"/>
          </a:xfrm>
          <a:prstGeom prst="leftBrace">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7" name="Table 6" descr="Table lists Criteria and Data Sources." title="Table"/>
          <p:cNvGraphicFramePr>
            <a:graphicFrameLocks noGrp="1"/>
          </p:cNvGraphicFramePr>
          <p:nvPr>
            <p:extLst>
              <p:ext uri="{D42A27DB-BD31-4B8C-83A1-F6EECF244321}">
                <p14:modId xmlns:p14="http://schemas.microsoft.com/office/powerpoint/2010/main" val="2202074272"/>
              </p:ext>
            </p:extLst>
          </p:nvPr>
        </p:nvGraphicFramePr>
        <p:xfrm>
          <a:off x="2286000" y="4520961"/>
          <a:ext cx="4572000" cy="200152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n-US" sz="1400" dirty="0" smtClean="0"/>
                        <a:t>Criteria</a:t>
                      </a:r>
                      <a:endParaRPr lang="en-US" sz="1400" dirty="0"/>
                    </a:p>
                  </a:txBody>
                  <a:tcPr/>
                </a:tc>
                <a:tc>
                  <a:txBody>
                    <a:bodyPr/>
                    <a:lstStyle/>
                    <a:p>
                      <a:r>
                        <a:rPr lang="en-US" sz="1400" dirty="0" smtClean="0"/>
                        <a:t>Data Source</a:t>
                      </a:r>
                      <a:endParaRPr lang="en-US" sz="1400" dirty="0"/>
                    </a:p>
                  </a:txBody>
                  <a:tcPr/>
                </a:tc>
                <a:extLst>
                  <a:ext uri="{0D108BD9-81ED-4DB2-BD59-A6C34878D82A}">
                    <a16:rowId xmlns:a16="http://schemas.microsoft.com/office/drawing/2014/main" val="10000"/>
                  </a:ext>
                </a:extLst>
              </a:tr>
              <a:tr h="370840">
                <a:tc>
                  <a:txBody>
                    <a:bodyPr/>
                    <a:lstStyle/>
                    <a:p>
                      <a:r>
                        <a:rPr lang="en-US" sz="1400" dirty="0" smtClean="0"/>
                        <a:t>Confusion</a:t>
                      </a:r>
                      <a:endParaRPr lang="en-US" sz="1400" dirty="0"/>
                    </a:p>
                  </a:txBody>
                  <a:tcPr/>
                </a:tc>
                <a:tc>
                  <a:txBody>
                    <a:bodyPr/>
                    <a:lstStyle/>
                    <a:p>
                      <a:r>
                        <a:rPr lang="en-US" sz="1400" dirty="0" smtClean="0"/>
                        <a:t>Recorded</a:t>
                      </a:r>
                      <a:r>
                        <a:rPr lang="en-US" sz="1400" baseline="0" dirty="0" smtClean="0"/>
                        <a:t> by MA </a:t>
                      </a:r>
                      <a:r>
                        <a:rPr lang="en-US" sz="1400" baseline="0" smtClean="0"/>
                        <a:t>in flow sheet</a:t>
                      </a:r>
                      <a:endParaRPr lang="en-US" sz="1400" dirty="0"/>
                    </a:p>
                  </a:txBody>
                  <a:tcPr/>
                </a:tc>
                <a:extLst>
                  <a:ext uri="{0D108BD9-81ED-4DB2-BD59-A6C34878D82A}">
                    <a16:rowId xmlns:a16="http://schemas.microsoft.com/office/drawing/2014/main" val="10001"/>
                  </a:ext>
                </a:extLst>
              </a:tr>
              <a:tr h="370840">
                <a:tc>
                  <a:txBody>
                    <a:bodyPr/>
                    <a:lstStyle/>
                    <a:p>
                      <a:r>
                        <a:rPr lang="en-US" sz="1400" dirty="0" smtClean="0"/>
                        <a:t>Respiratory</a:t>
                      </a:r>
                      <a:r>
                        <a:rPr lang="en-US" sz="1400" baseline="0" dirty="0" smtClean="0"/>
                        <a:t> rate</a:t>
                      </a:r>
                      <a:endParaRPr lang="en-US" sz="1400" dirty="0"/>
                    </a:p>
                  </a:txBody>
                  <a:tcPr/>
                </a:tc>
                <a:tc>
                  <a:txBody>
                    <a:bodyPr/>
                    <a:lstStyle/>
                    <a:p>
                      <a:r>
                        <a:rPr lang="en-US" sz="1400" dirty="0" smtClean="0"/>
                        <a:t>Last respiratory</a:t>
                      </a:r>
                      <a:r>
                        <a:rPr lang="en-US" sz="1400" baseline="0" dirty="0" smtClean="0"/>
                        <a:t> rate in vitals section</a:t>
                      </a:r>
                      <a:endParaRPr lang="en-US" sz="1400" dirty="0"/>
                    </a:p>
                  </a:txBody>
                  <a:tcPr/>
                </a:tc>
                <a:extLst>
                  <a:ext uri="{0D108BD9-81ED-4DB2-BD59-A6C34878D82A}">
                    <a16:rowId xmlns:a16="http://schemas.microsoft.com/office/drawing/2014/main" val="10002"/>
                  </a:ext>
                </a:extLst>
              </a:tr>
              <a:tr h="370840">
                <a:tc>
                  <a:txBody>
                    <a:bodyPr/>
                    <a:lstStyle/>
                    <a:p>
                      <a:r>
                        <a:rPr lang="en-US" sz="1400" dirty="0" smtClean="0"/>
                        <a:t>Blood</a:t>
                      </a:r>
                      <a:r>
                        <a:rPr lang="en-US" sz="1400" baseline="0" dirty="0" smtClean="0"/>
                        <a:t> pressure</a:t>
                      </a:r>
                      <a:endParaRPr lang="en-US" sz="1400" dirty="0"/>
                    </a:p>
                  </a:txBody>
                  <a:tcPr/>
                </a:tc>
                <a:tc>
                  <a:txBody>
                    <a:bodyPr/>
                    <a:lstStyle/>
                    <a:p>
                      <a:r>
                        <a:rPr lang="en-US" sz="1400" dirty="0" smtClean="0"/>
                        <a:t>Last blood pressure in vitals section</a:t>
                      </a:r>
                      <a:endParaRPr lang="en-US" sz="1400" dirty="0"/>
                    </a:p>
                  </a:txBody>
                  <a:tcPr/>
                </a:tc>
                <a:extLst>
                  <a:ext uri="{0D108BD9-81ED-4DB2-BD59-A6C34878D82A}">
                    <a16:rowId xmlns:a16="http://schemas.microsoft.com/office/drawing/2014/main" val="10003"/>
                  </a:ext>
                </a:extLst>
              </a:tr>
              <a:tr h="370840">
                <a:tc>
                  <a:txBody>
                    <a:bodyPr/>
                    <a:lstStyle/>
                    <a:p>
                      <a:r>
                        <a:rPr lang="en-US" sz="1400" dirty="0" smtClean="0"/>
                        <a:t>Age</a:t>
                      </a:r>
                      <a:endParaRPr lang="en-US" sz="1400" dirty="0"/>
                    </a:p>
                  </a:txBody>
                  <a:tcPr/>
                </a:tc>
                <a:tc>
                  <a:txBody>
                    <a:bodyPr/>
                    <a:lstStyle/>
                    <a:p>
                      <a:r>
                        <a:rPr lang="en-US" sz="1400" dirty="0" smtClean="0"/>
                        <a:t>As recorded</a:t>
                      </a:r>
                      <a:r>
                        <a:rPr lang="en-US" sz="1400" baseline="0" dirty="0" smtClean="0"/>
                        <a:t> in chart, based on DOB listed</a:t>
                      </a:r>
                      <a:endParaRPr lang="en-US" sz="14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906208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mple CAP CDS Alert, featuring pneumonia acuity score and recommendations. A red arrow points to the CRB65 score 1, and 1 plus 2 is added in red." title="Sample CAP CDS Alert"/>
          <p:cNvPicPr>
            <a:picLocks noChangeAspect="1"/>
          </p:cNvPicPr>
          <p:nvPr/>
        </p:nvPicPr>
        <p:blipFill>
          <a:blip r:embed="rId2"/>
          <a:stretch>
            <a:fillRect/>
          </a:stretch>
        </p:blipFill>
        <p:spPr>
          <a:xfrm>
            <a:off x="4587861" y="2895600"/>
            <a:ext cx="4131733" cy="3124200"/>
          </a:xfrm>
          <a:prstGeom prst="rect">
            <a:avLst/>
          </a:prstGeom>
        </p:spPr>
      </p:pic>
      <p:sp>
        <p:nvSpPr>
          <p:cNvPr id="2" name="Title 1"/>
          <p:cNvSpPr>
            <a:spLocks noGrp="1"/>
          </p:cNvSpPr>
          <p:nvPr>
            <p:ph type="title"/>
          </p:nvPr>
        </p:nvSpPr>
        <p:spPr>
          <a:xfrm>
            <a:off x="152400" y="762000"/>
            <a:ext cx="8839200" cy="617884"/>
          </a:xfrm>
        </p:spPr>
        <p:txBody>
          <a:bodyPr>
            <a:normAutofit fontScale="90000"/>
          </a:bodyPr>
          <a:lstStyle/>
          <a:p>
            <a:r>
              <a:rPr lang="en-US" dirty="0"/>
              <a:t>Demonstration of the </a:t>
            </a:r>
            <a:r>
              <a:rPr lang="en-US" dirty="0" smtClean="0"/>
              <a:t>CAP CDS Alert </a:t>
            </a:r>
            <a:r>
              <a:rPr lang="en-US" dirty="0"/>
              <a:t>(cont.)</a:t>
            </a:r>
          </a:p>
        </p:txBody>
      </p:sp>
      <p:sp>
        <p:nvSpPr>
          <p:cNvPr id="3" name="Content Placeholder 2"/>
          <p:cNvSpPr>
            <a:spLocks noGrp="1"/>
          </p:cNvSpPr>
          <p:nvPr>
            <p:ph idx="1"/>
          </p:nvPr>
        </p:nvSpPr>
        <p:spPr>
          <a:xfrm>
            <a:off x="228600" y="1828800"/>
            <a:ext cx="8229600" cy="3657600"/>
          </a:xfrm>
        </p:spPr>
        <p:txBody>
          <a:bodyPr>
            <a:normAutofit/>
          </a:bodyPr>
          <a:lstStyle/>
          <a:p>
            <a:r>
              <a:rPr lang="en-US" sz="2200" dirty="0" smtClean="0"/>
              <a:t>Conduct assessment </a:t>
            </a:r>
            <a:r>
              <a:rPr lang="en-US" sz="2200" dirty="0"/>
              <a:t>of patient’s confusion </a:t>
            </a:r>
            <a:r>
              <a:rPr lang="en-US" sz="2200" dirty="0" smtClean="0"/>
              <a:t>(orientation to person, place, and time) and review the content in the hyperlink to revise the CRB-65 score accordingly.</a:t>
            </a:r>
          </a:p>
          <a:p>
            <a:r>
              <a:rPr lang="en-US" sz="2200" b="1" dirty="0"/>
              <a:t>Note: </a:t>
            </a:r>
            <a:r>
              <a:rPr lang="en-US" sz="2200" dirty="0"/>
              <a:t>Acknowledgment of </a:t>
            </a:r>
            <a:br>
              <a:rPr lang="en-US" sz="2200" dirty="0"/>
            </a:br>
            <a:r>
              <a:rPr lang="en-US" sz="2200" dirty="0" smtClean="0"/>
              <a:t>this </a:t>
            </a:r>
            <a:r>
              <a:rPr lang="en-US" sz="2200" dirty="0"/>
              <a:t>BPA is required </a:t>
            </a:r>
            <a:r>
              <a:rPr lang="en-US" sz="2200" dirty="0" smtClean="0"/>
              <a:t>only</a:t>
            </a:r>
            <a:br>
              <a:rPr lang="en-US" sz="2200" dirty="0" smtClean="0"/>
            </a:br>
            <a:r>
              <a:rPr lang="en-US" sz="2200" dirty="0" smtClean="0"/>
              <a:t>when </a:t>
            </a:r>
            <a:r>
              <a:rPr lang="en-US" sz="2200" dirty="0"/>
              <a:t>completing the </a:t>
            </a:r>
            <a:r>
              <a:rPr lang="en-US" sz="2200" dirty="0" smtClean="0"/>
              <a:t>visit,</a:t>
            </a:r>
            <a:br>
              <a:rPr lang="en-US" sz="2200" dirty="0" smtClean="0"/>
            </a:br>
            <a:r>
              <a:rPr lang="en-US" sz="2200" dirty="0" smtClean="0"/>
              <a:t>but </a:t>
            </a:r>
            <a:r>
              <a:rPr lang="en-US" sz="2200" dirty="0"/>
              <a:t>it is </a:t>
            </a:r>
            <a:r>
              <a:rPr lang="en-US" sz="2200" u="sng" dirty="0"/>
              <a:t>not</a:t>
            </a:r>
            <a:r>
              <a:rPr lang="en-US" sz="2200" dirty="0"/>
              <a:t> required </a:t>
            </a:r>
            <a:r>
              <a:rPr lang="en-US" sz="2200" dirty="0" smtClean="0"/>
              <a:t>for other </a:t>
            </a:r>
            <a:br>
              <a:rPr lang="en-US" sz="2200" dirty="0" smtClean="0"/>
            </a:br>
            <a:r>
              <a:rPr lang="en-US" sz="2200" dirty="0" smtClean="0"/>
              <a:t>documentation during the </a:t>
            </a:r>
            <a:r>
              <a:rPr lang="en-US" sz="2200" dirty="0"/>
              <a:t>visit</a:t>
            </a:r>
            <a:r>
              <a:rPr lang="en-US" sz="2200" dirty="0" smtClean="0"/>
              <a:t>.</a:t>
            </a:r>
            <a:endParaRPr lang="en-US" sz="2200" b="1" dirty="0"/>
          </a:p>
        </p:txBody>
      </p:sp>
      <p:sp>
        <p:nvSpPr>
          <p:cNvPr id="6" name="Right Arrow 5" descr="Red Arrow" title="Red Arrow"/>
          <p:cNvSpPr/>
          <p:nvPr/>
        </p:nvSpPr>
        <p:spPr>
          <a:xfrm>
            <a:off x="5085627" y="3352799"/>
            <a:ext cx="852948" cy="207598"/>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086600" y="3230987"/>
            <a:ext cx="762000" cy="338554"/>
          </a:xfrm>
          <a:prstGeom prst="rect">
            <a:avLst/>
          </a:prstGeom>
          <a:noFill/>
          <a:ln>
            <a:solidFill>
              <a:srgbClr val="FF0000"/>
            </a:solidFill>
          </a:ln>
        </p:spPr>
        <p:txBody>
          <a:bodyPr wrap="square" lIns="91440" tIns="45720" rIns="91440" bIns="45720">
            <a:spAutoFit/>
          </a:bodyPr>
          <a:lstStyle/>
          <a:p>
            <a:pPr algn="ctr"/>
            <a:r>
              <a:rPr lang="en-US" sz="1600" b="0" cap="none" spc="0" dirty="0" smtClean="0">
                <a:ln w="0"/>
                <a:solidFill>
                  <a:srgbClr val="FF0000"/>
                </a:solidFill>
                <a:effectLst>
                  <a:outerShdw blurRad="38100" dist="19050" dir="2700000" algn="tl" rotWithShape="0">
                    <a:schemeClr val="dk1">
                      <a:alpha val="40000"/>
                    </a:schemeClr>
                  </a:outerShdw>
                </a:effectLst>
              </a:rPr>
              <a:t>+1=2</a:t>
            </a:r>
            <a:endParaRPr lang="en-US" sz="1600" b="0" cap="none" spc="0" dirty="0">
              <a:ln w="0"/>
              <a:solidFill>
                <a:srgbClr val="FF00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2519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Sample CAP CDS Alert. The 'Recommend Admit' button is circled in red." title="Sample CAP CDS Alert."/>
          <p:cNvPicPr>
            <a:picLocks noChangeAspect="1"/>
          </p:cNvPicPr>
          <p:nvPr/>
        </p:nvPicPr>
        <p:blipFill>
          <a:blip r:embed="rId3"/>
          <a:stretch>
            <a:fillRect/>
          </a:stretch>
        </p:blipFill>
        <p:spPr>
          <a:xfrm>
            <a:off x="4772413" y="2986733"/>
            <a:ext cx="3533387" cy="2671762"/>
          </a:xfrm>
          <a:prstGeom prst="rect">
            <a:avLst/>
          </a:prstGeom>
        </p:spPr>
      </p:pic>
      <p:sp>
        <p:nvSpPr>
          <p:cNvPr id="2" name="Title 1"/>
          <p:cNvSpPr>
            <a:spLocks noGrp="1"/>
          </p:cNvSpPr>
          <p:nvPr>
            <p:ph type="title"/>
          </p:nvPr>
        </p:nvSpPr>
        <p:spPr>
          <a:xfrm>
            <a:off x="152400" y="762000"/>
            <a:ext cx="8763000" cy="617884"/>
          </a:xfrm>
        </p:spPr>
        <p:txBody>
          <a:bodyPr>
            <a:normAutofit fontScale="90000"/>
          </a:bodyPr>
          <a:lstStyle/>
          <a:p>
            <a:r>
              <a:rPr lang="en-US" dirty="0"/>
              <a:t>Demonstration of </a:t>
            </a:r>
            <a:r>
              <a:rPr lang="en-US"/>
              <a:t>the </a:t>
            </a:r>
            <a:r>
              <a:rPr lang="en-US" smtClean="0"/>
              <a:t>CAP CDS Alert </a:t>
            </a:r>
            <a:r>
              <a:rPr lang="en-US" dirty="0"/>
              <a:t>(cont.)</a:t>
            </a:r>
          </a:p>
        </p:txBody>
      </p:sp>
      <p:sp>
        <p:nvSpPr>
          <p:cNvPr id="3" name="Content Placeholder 2"/>
          <p:cNvSpPr>
            <a:spLocks noGrp="1"/>
          </p:cNvSpPr>
          <p:nvPr>
            <p:ph idx="1"/>
          </p:nvPr>
        </p:nvSpPr>
        <p:spPr>
          <a:xfrm>
            <a:off x="304800" y="1447800"/>
            <a:ext cx="8382000" cy="1447800"/>
          </a:xfrm>
        </p:spPr>
        <p:txBody>
          <a:bodyPr>
            <a:normAutofit/>
          </a:bodyPr>
          <a:lstStyle/>
          <a:p>
            <a:r>
              <a:rPr lang="en-US" sz="2000" dirty="0"/>
              <a:t>Make site of care decision and indicate agreement or disagreement with the site of care recommendation</a:t>
            </a:r>
            <a:r>
              <a:rPr lang="en-US" sz="2000" dirty="0" smtClean="0"/>
              <a:t>.</a:t>
            </a:r>
          </a:p>
          <a:p>
            <a:r>
              <a:rPr lang="en-US" sz="2000" b="1" dirty="0"/>
              <a:t>Note: </a:t>
            </a:r>
            <a:r>
              <a:rPr lang="en-US" sz="2000" dirty="0"/>
              <a:t>Acknowledgment of this BPA is required only when completing the visit, but it is </a:t>
            </a:r>
            <a:r>
              <a:rPr lang="en-US" sz="2000" u="sng" dirty="0"/>
              <a:t>not</a:t>
            </a:r>
            <a:r>
              <a:rPr lang="en-US" sz="2000" dirty="0"/>
              <a:t> required for other documentation during the visit.</a:t>
            </a:r>
            <a:endParaRPr lang="en-US" sz="2000" b="1" dirty="0"/>
          </a:p>
          <a:p>
            <a:pPr marL="0" indent="0">
              <a:buNone/>
            </a:pPr>
            <a:endParaRPr lang="en-US" dirty="0"/>
          </a:p>
        </p:txBody>
      </p:sp>
      <p:sp>
        <p:nvSpPr>
          <p:cNvPr id="8" name="TextBox 7"/>
          <p:cNvSpPr txBox="1"/>
          <p:nvPr/>
        </p:nvSpPr>
        <p:spPr>
          <a:xfrm>
            <a:off x="4974935" y="5301504"/>
            <a:ext cx="3254665" cy="246221"/>
          </a:xfrm>
          <a:prstGeom prst="rect">
            <a:avLst/>
          </a:prstGeom>
          <a:solidFill>
            <a:schemeClr val="bg1"/>
          </a:solidFill>
        </p:spPr>
        <p:txBody>
          <a:bodyPr wrap="square" rtlCol="0">
            <a:spAutoFit/>
          </a:bodyPr>
          <a:lstStyle/>
          <a:p>
            <a:r>
              <a:rPr lang="en-US" sz="1000" b="1" dirty="0" smtClean="0">
                <a:solidFill>
                  <a:schemeClr val="bg1">
                    <a:lumMod val="50000"/>
                  </a:schemeClr>
                </a:solidFill>
                <a:latin typeface="Calibri" panose="020F0502020204030204" pitchFamily="34" charset="0"/>
              </a:rPr>
              <a:t>Recommendation: Admit  or Home(30d mortality 12%)</a:t>
            </a:r>
            <a:endParaRPr lang="en-US" sz="1000" b="1" dirty="0">
              <a:solidFill>
                <a:schemeClr val="bg1">
                  <a:lumMod val="50000"/>
                </a:schemeClr>
              </a:solidFill>
              <a:latin typeface="Calibri" panose="020F0502020204030204" pitchFamily="34" charset="0"/>
            </a:endParaRPr>
          </a:p>
        </p:txBody>
      </p:sp>
      <p:sp>
        <p:nvSpPr>
          <p:cNvPr id="9" name="Rectangle 8"/>
          <p:cNvSpPr/>
          <p:nvPr/>
        </p:nvSpPr>
        <p:spPr>
          <a:xfrm rot="21309767">
            <a:off x="930039" y="5773177"/>
            <a:ext cx="2148345" cy="461665"/>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dirty="0" smtClean="0">
                <a:ln/>
                <a:solidFill>
                  <a:schemeClr val="accent3"/>
                </a:solidFill>
              </a:rPr>
              <a:t>No confusion</a:t>
            </a:r>
            <a:endParaRPr lang="en-US" sz="2400" b="1" dirty="0">
              <a:ln/>
              <a:solidFill>
                <a:schemeClr val="accent3"/>
              </a:solidFill>
            </a:endParaRPr>
          </a:p>
        </p:txBody>
      </p:sp>
      <p:sp>
        <p:nvSpPr>
          <p:cNvPr id="11" name="Rectangle 10"/>
          <p:cNvSpPr/>
          <p:nvPr/>
        </p:nvSpPr>
        <p:spPr>
          <a:xfrm rot="21224096">
            <a:off x="5402001" y="5698513"/>
            <a:ext cx="2400530" cy="461665"/>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dirty="0" smtClean="0">
                <a:ln/>
                <a:solidFill>
                  <a:schemeClr val="accent3"/>
                </a:solidFill>
              </a:rPr>
              <a:t>With confusion</a:t>
            </a:r>
            <a:endParaRPr lang="en-US" sz="2400" b="1" dirty="0">
              <a:ln/>
              <a:solidFill>
                <a:schemeClr val="accent3"/>
              </a:solidFill>
            </a:endParaRPr>
          </a:p>
        </p:txBody>
      </p:sp>
      <p:pic>
        <p:nvPicPr>
          <p:cNvPr id="4" name="Picture 3" descr="Sample CAP CDS Alert. The 'Agree with recommendation' button is circled in red." title="Sample CAP CDS Alert"/>
          <p:cNvPicPr>
            <a:picLocks noChangeAspect="1"/>
          </p:cNvPicPr>
          <p:nvPr/>
        </p:nvPicPr>
        <p:blipFill>
          <a:blip r:embed="rId3"/>
          <a:stretch>
            <a:fillRect/>
          </a:stretch>
        </p:blipFill>
        <p:spPr>
          <a:xfrm>
            <a:off x="457200" y="2981177"/>
            <a:ext cx="3533387" cy="2671762"/>
          </a:xfrm>
          <a:prstGeom prst="rect">
            <a:avLst/>
          </a:prstGeom>
        </p:spPr>
      </p:pic>
      <p:sp>
        <p:nvSpPr>
          <p:cNvPr id="10" name="Oval 9" descr="Red circle" title="Red circle"/>
          <p:cNvSpPr/>
          <p:nvPr/>
        </p:nvSpPr>
        <p:spPr>
          <a:xfrm>
            <a:off x="457200" y="5271939"/>
            <a:ext cx="16764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descr="Red circle" title="Red circle"/>
          <p:cNvSpPr/>
          <p:nvPr/>
        </p:nvSpPr>
        <p:spPr>
          <a:xfrm>
            <a:off x="4747330" y="5271939"/>
            <a:ext cx="16764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0377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Disclaimers and Acknowledgements </a:t>
            </a:r>
            <a:endParaRPr lang="en-US" dirty="0"/>
          </a:p>
        </p:txBody>
      </p:sp>
      <p:sp>
        <p:nvSpPr>
          <p:cNvPr id="3" name="Content Placeholder 2"/>
          <p:cNvSpPr>
            <a:spLocks noGrp="1"/>
          </p:cNvSpPr>
          <p:nvPr>
            <p:ph idx="1"/>
          </p:nvPr>
        </p:nvSpPr>
        <p:spPr>
          <a:xfrm>
            <a:off x="457200" y="1676400"/>
            <a:ext cx="8229600" cy="4267200"/>
          </a:xfrm>
        </p:spPr>
        <p:txBody>
          <a:bodyPr>
            <a:normAutofit fontScale="55000" lnSpcReduction="20000"/>
          </a:bodyPr>
          <a:lstStyle/>
          <a:p>
            <a:pPr>
              <a:lnSpc>
                <a:spcPct val="120000"/>
              </a:lnSpc>
            </a:pPr>
            <a:r>
              <a:rPr lang="en-US" dirty="0">
                <a:solidFill>
                  <a:srgbClr val="000000"/>
                </a:solidFill>
              </a:rPr>
              <a:t>This project was funded under contract/grant number </a:t>
            </a:r>
            <a:r>
              <a:rPr lang="en-US" dirty="0"/>
              <a:t>HHSP233201500023I</a:t>
            </a:r>
            <a:r>
              <a:rPr lang="en-US" dirty="0" smtClean="0">
                <a:solidFill>
                  <a:srgbClr val="000000"/>
                </a:solidFill>
              </a:rPr>
              <a:t> </a:t>
            </a:r>
            <a:r>
              <a:rPr lang="en-US" dirty="0">
                <a:solidFill>
                  <a:srgbClr val="000000"/>
                </a:solidFill>
              </a:rPr>
              <a:t>from the Agency for Healthcare Research and Quality (AHRQ), U.S. Department of Health and Human Services. The opinions expressed in this document are those of the authors and do not reflect the official position of AHRQ or the U.S. Department of Health and Human Services. </a:t>
            </a:r>
            <a:endParaRPr lang="en-US" dirty="0" smtClean="0">
              <a:solidFill>
                <a:srgbClr val="000000"/>
              </a:solidFill>
            </a:endParaRPr>
          </a:p>
          <a:p>
            <a:pPr marL="0" indent="0">
              <a:lnSpc>
                <a:spcPct val="120000"/>
              </a:lnSpc>
              <a:buNone/>
            </a:pPr>
            <a:endParaRPr lang="en-US" dirty="0"/>
          </a:p>
          <a:p>
            <a:pPr>
              <a:lnSpc>
                <a:spcPct val="120000"/>
              </a:lnSpc>
            </a:pPr>
            <a:r>
              <a:rPr lang="en-US" dirty="0" smtClean="0"/>
              <a:t>The </a:t>
            </a:r>
            <a:r>
              <a:rPr lang="en-US" dirty="0"/>
              <a:t>findings and conclusions in this document are those of the author(s), who are responsible for its content, and do not necessarily represent the views of AHRQ. No statement in this report should be construed as an official position of AHRQ or of the U.S. Department of Health and Human Services. </a:t>
            </a:r>
          </a:p>
          <a:p>
            <a:pPr>
              <a:lnSpc>
                <a:spcPct val="120000"/>
              </a:lnSpc>
            </a:pPr>
            <a:endParaRPr lang="en-US" dirty="0"/>
          </a:p>
          <a:p>
            <a:pPr>
              <a:lnSpc>
                <a:spcPct val="120000"/>
              </a:lnSpc>
            </a:pPr>
            <a:r>
              <a:rPr lang="en-US" dirty="0"/>
              <a:t>This document is in the public domain and may be used and reprinted without permission except those copyrighted materials that are clearly noted in the document. Further reproduction of those copyrighted materials is prohibited without the specific permission of copyright holders. Note: “…under the Social Security Act [42 USC 1320b-10 (a)(2)(B)], reprinting or distribution of AHRQ or other HHS materials for a fee is prohibited without prior specific, written authorization.” </a:t>
            </a:r>
          </a:p>
          <a:p>
            <a:endParaRPr lang="en-US" dirty="0"/>
          </a:p>
        </p:txBody>
      </p:sp>
    </p:spTree>
    <p:extLst>
      <p:ext uri="{BB962C8B-B14F-4D97-AF65-F5344CB8AC3E}">
        <p14:creationId xmlns:p14="http://schemas.microsoft.com/office/powerpoint/2010/main" val="1469685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Table of Contents</a:t>
            </a:r>
            <a:endParaRPr lang="en-US" dirty="0"/>
          </a:p>
        </p:txBody>
      </p:sp>
      <p:sp>
        <p:nvSpPr>
          <p:cNvPr id="3" name="Content Placeholder 2"/>
          <p:cNvSpPr>
            <a:spLocks noGrp="1"/>
          </p:cNvSpPr>
          <p:nvPr>
            <p:ph idx="1"/>
          </p:nvPr>
        </p:nvSpPr>
        <p:spPr/>
        <p:txBody>
          <a:bodyPr/>
          <a:lstStyle/>
          <a:p>
            <a:r>
              <a:rPr lang="en-US" dirty="0" smtClean="0"/>
              <a:t>Context</a:t>
            </a:r>
          </a:p>
          <a:p>
            <a:pPr lvl="1"/>
            <a:r>
              <a:rPr lang="en-US" dirty="0" smtClean="0"/>
              <a:t>Background on Community-Acquired Pneumonia (CAP)</a:t>
            </a:r>
          </a:p>
          <a:p>
            <a:pPr lvl="1"/>
            <a:r>
              <a:rPr lang="en-US" dirty="0" smtClean="0"/>
              <a:t>Infectious Diseases Society of America/American Thoracic Society Guidelines on Management of CAP</a:t>
            </a:r>
          </a:p>
          <a:p>
            <a:pPr lvl="1"/>
            <a:r>
              <a:rPr lang="en-US" dirty="0" smtClean="0"/>
              <a:t>Site of Care Decision</a:t>
            </a:r>
          </a:p>
          <a:p>
            <a:pPr lvl="1"/>
            <a:r>
              <a:rPr lang="en-US" dirty="0" smtClean="0"/>
              <a:t>CRB-65 Criteria for 30-Day Mortality</a:t>
            </a:r>
          </a:p>
          <a:p>
            <a:r>
              <a:rPr lang="en-US" dirty="0" smtClean="0"/>
              <a:t>Demonstration</a:t>
            </a:r>
          </a:p>
        </p:txBody>
      </p:sp>
    </p:spTree>
    <p:extLst>
      <p:ext uri="{BB962C8B-B14F-4D97-AF65-F5344CB8AC3E}">
        <p14:creationId xmlns:p14="http://schemas.microsoft.com/office/powerpoint/2010/main" val="2007410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895600"/>
            <a:ext cx="7772400" cy="1362075"/>
          </a:xfrm>
        </p:spPr>
        <p:txBody>
          <a:bodyPr/>
          <a:lstStyle/>
          <a:p>
            <a:r>
              <a:rPr lang="en-US" dirty="0" smtClean="0"/>
              <a:t>Background and </a:t>
            </a:r>
            <a:br>
              <a:rPr lang="en-US" dirty="0" smtClean="0"/>
            </a:br>
            <a:r>
              <a:rPr lang="en-US" dirty="0" smtClean="0"/>
              <a:t>Context</a:t>
            </a:r>
            <a:endParaRPr lang="en-US" dirty="0"/>
          </a:p>
        </p:txBody>
      </p:sp>
    </p:spTree>
    <p:extLst>
      <p:ext uri="{BB962C8B-B14F-4D97-AF65-F5344CB8AC3E}">
        <p14:creationId xmlns:p14="http://schemas.microsoft.com/office/powerpoint/2010/main" val="1509615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Community-Acquired Pneumonia   </a:t>
            </a:r>
            <a:endParaRPr lang="en-US" dirty="0"/>
          </a:p>
        </p:txBody>
      </p:sp>
      <p:sp>
        <p:nvSpPr>
          <p:cNvPr id="3" name="Content Placeholder 2"/>
          <p:cNvSpPr>
            <a:spLocks noGrp="1"/>
          </p:cNvSpPr>
          <p:nvPr>
            <p:ph idx="1"/>
          </p:nvPr>
        </p:nvSpPr>
        <p:spPr/>
        <p:txBody>
          <a:bodyPr>
            <a:normAutofit/>
          </a:bodyPr>
          <a:lstStyle/>
          <a:p>
            <a:r>
              <a:rPr lang="en-US" dirty="0" smtClean="0"/>
              <a:t>Community-acquired pneumonia (CAP) </a:t>
            </a:r>
            <a:r>
              <a:rPr lang="en-US" dirty="0"/>
              <a:t>is the 8</a:t>
            </a:r>
            <a:r>
              <a:rPr lang="en-US" baseline="30000" dirty="0"/>
              <a:t>th</a:t>
            </a:r>
            <a:r>
              <a:rPr lang="en-US" dirty="0"/>
              <a:t> leading cause of death in the </a:t>
            </a:r>
            <a:r>
              <a:rPr lang="en-US" dirty="0" smtClean="0"/>
              <a:t>U.S.</a:t>
            </a:r>
            <a:r>
              <a:rPr lang="en-US" baseline="30000" dirty="0" smtClean="0"/>
              <a:t>a</a:t>
            </a:r>
            <a:endParaRPr lang="en-US" dirty="0"/>
          </a:p>
          <a:p>
            <a:pPr lvl="1"/>
            <a:r>
              <a:rPr lang="en-US" dirty="0" smtClean="0"/>
              <a:t>6 </a:t>
            </a:r>
            <a:r>
              <a:rPr lang="en-US" dirty="0"/>
              <a:t>million cases of CAP reported </a:t>
            </a:r>
            <a:r>
              <a:rPr lang="en-US" dirty="0" smtClean="0"/>
              <a:t>annually </a:t>
            </a:r>
            <a:r>
              <a:rPr lang="en-US" baseline="30000" dirty="0" smtClean="0"/>
              <a:t>a</a:t>
            </a:r>
            <a:endParaRPr lang="en-US" dirty="0"/>
          </a:p>
          <a:p>
            <a:pPr lvl="1"/>
            <a:r>
              <a:rPr lang="en-US" dirty="0" smtClean="0"/>
              <a:t>High </a:t>
            </a:r>
            <a:r>
              <a:rPr lang="en-US" dirty="0"/>
              <a:t>incidence among adults </a:t>
            </a:r>
            <a:r>
              <a:rPr lang="en-US" dirty="0" smtClean="0"/>
              <a:t>65+ </a:t>
            </a:r>
            <a:r>
              <a:rPr lang="en-US" baseline="30000" dirty="0" smtClean="0"/>
              <a:t>b</a:t>
            </a:r>
            <a:endParaRPr lang="en-US" baseline="30000" dirty="0"/>
          </a:p>
          <a:p>
            <a:pPr lvl="1"/>
            <a:r>
              <a:rPr lang="en-US" dirty="0" smtClean="0"/>
              <a:t>CAP is among the top </a:t>
            </a:r>
            <a:r>
              <a:rPr lang="en-US" dirty="0"/>
              <a:t>most commonly missed </a:t>
            </a:r>
            <a:r>
              <a:rPr lang="en-US" dirty="0" smtClean="0"/>
              <a:t>diagnoses</a:t>
            </a:r>
            <a:endParaRPr lang="en-US" dirty="0"/>
          </a:p>
        </p:txBody>
      </p:sp>
      <p:sp>
        <p:nvSpPr>
          <p:cNvPr id="4" name="TextBox 3"/>
          <p:cNvSpPr txBox="1"/>
          <p:nvPr/>
        </p:nvSpPr>
        <p:spPr bwMode="auto">
          <a:xfrm>
            <a:off x="1" y="6019800"/>
            <a:ext cx="7162800" cy="66941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68580" tIns="34290" rIns="68580" bIns="34290" numCol="1" rtlCol="0" anchor="t" anchorCtr="0" compatLnSpc="1">
            <a:prstTxWarp prst="textNoShape">
              <a:avLst/>
            </a:prstTxWarp>
            <a:spAutoFit/>
          </a:bodyPr>
          <a:lstStyle/>
          <a:p>
            <a:r>
              <a:rPr lang="en-US" sz="975" kern="0" dirty="0"/>
              <a:t>a: FastStats: Pneumonia. Centers for Disease Control and Prevention. Centers for Disease Control and Prevention (CDC). http://www.cdc.gov/nchs/data/nvsr/nvsr64/nvsr64_02.pdf. Accessed January 10, 2017.</a:t>
            </a:r>
          </a:p>
          <a:p>
            <a:r>
              <a:rPr lang="en-US" sz="975" kern="0" dirty="0"/>
              <a:t>b: Stupka, J., Mortensen, E., Anzueto, A., et. al. Community-acquired pneumonia in elderly patients. Aging Health. 2009;5 (6): 763-774.  PMID: 21721597.</a:t>
            </a:r>
          </a:p>
        </p:txBody>
      </p:sp>
    </p:spTree>
    <p:extLst>
      <p:ext uri="{BB962C8B-B14F-4D97-AF65-F5344CB8AC3E}">
        <p14:creationId xmlns:p14="http://schemas.microsoft.com/office/powerpoint/2010/main" val="1570716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29916"/>
            <a:ext cx="8229600" cy="617884"/>
          </a:xfrm>
        </p:spPr>
        <p:txBody>
          <a:bodyPr>
            <a:normAutofit fontScale="90000"/>
          </a:bodyPr>
          <a:lstStyle/>
          <a:p>
            <a:r>
              <a:rPr lang="en-US" dirty="0" smtClean="0"/>
              <a:t>IDSA/ATS Consensus Guidelines on Management of CAP in Adults</a:t>
            </a:r>
            <a:endParaRPr lang="en-US" dirty="0"/>
          </a:p>
        </p:txBody>
      </p:sp>
      <p:sp>
        <p:nvSpPr>
          <p:cNvPr id="3" name="Content Placeholder 2"/>
          <p:cNvSpPr>
            <a:spLocks noGrp="1"/>
          </p:cNvSpPr>
          <p:nvPr>
            <p:ph idx="1"/>
          </p:nvPr>
        </p:nvSpPr>
        <p:spPr>
          <a:xfrm>
            <a:off x="457200" y="1828800"/>
            <a:ext cx="8229600" cy="3657600"/>
          </a:xfrm>
        </p:spPr>
        <p:txBody>
          <a:bodyPr>
            <a:normAutofit lnSpcReduction="10000"/>
          </a:bodyPr>
          <a:lstStyle/>
          <a:p>
            <a:r>
              <a:rPr lang="en-US" dirty="0" smtClean="0"/>
              <a:t>“</a:t>
            </a:r>
            <a:r>
              <a:rPr lang="en-US" sz="2400" dirty="0" smtClean="0"/>
              <a:t>Almost all of the major decisions regarding management of CAP, including diagnostic and treatment issues, revolve around the initial assessment of severity.” </a:t>
            </a:r>
            <a:r>
              <a:rPr lang="en-US" sz="2400" baseline="30000" dirty="0"/>
              <a:t>c</a:t>
            </a:r>
            <a:endParaRPr lang="en-US" sz="2400" dirty="0"/>
          </a:p>
          <a:p>
            <a:r>
              <a:rPr lang="en-US" sz="2400" dirty="0" smtClean="0"/>
              <a:t>“The initial management decision after diagnosis is to determine the appropriate site of care.” </a:t>
            </a:r>
            <a:r>
              <a:rPr lang="en-US" sz="2400" baseline="30000" dirty="0" smtClean="0"/>
              <a:t>c</a:t>
            </a:r>
            <a:endParaRPr lang="en-US" sz="2400" dirty="0" smtClean="0"/>
          </a:p>
          <a:p>
            <a:pPr lvl="1"/>
            <a:r>
              <a:rPr lang="en-US" dirty="0" smtClean="0"/>
              <a:t>Outpatient</a:t>
            </a:r>
          </a:p>
          <a:p>
            <a:pPr lvl="1"/>
            <a:r>
              <a:rPr lang="en-US" dirty="0" smtClean="0"/>
              <a:t>Hospitalization on a medical unit</a:t>
            </a:r>
          </a:p>
          <a:p>
            <a:pPr lvl="1"/>
            <a:r>
              <a:rPr lang="en-US" dirty="0" smtClean="0"/>
              <a:t>Admission to ICU</a:t>
            </a:r>
          </a:p>
        </p:txBody>
      </p:sp>
      <p:sp>
        <p:nvSpPr>
          <p:cNvPr id="4" name="TextBox 3"/>
          <p:cNvSpPr txBox="1"/>
          <p:nvPr/>
        </p:nvSpPr>
        <p:spPr>
          <a:xfrm>
            <a:off x="0" y="6172200"/>
            <a:ext cx="7086600" cy="542456"/>
          </a:xfrm>
          <a:prstGeom prst="rect">
            <a:avLst/>
          </a:prstGeom>
          <a:noFill/>
        </p:spPr>
        <p:txBody>
          <a:bodyPr wrap="square" rtlCol="0">
            <a:spAutoFit/>
          </a:bodyPr>
          <a:lstStyle/>
          <a:p>
            <a:r>
              <a:rPr lang="en-US" sz="975" dirty="0"/>
              <a:t>c: Mandell, L., Wunderink, R., Anzueto, A., et. al. Infectious Diseases Society of America/American Thoracic Society consensus guidelines on the management of community-acquired pneumonia in adults. Clinical Infectious Diseases. 2007; 44, S27-S72. http://www.thoracic.org/statements/resources/mtpi/idsaats-cap.pdf.</a:t>
            </a:r>
          </a:p>
        </p:txBody>
      </p:sp>
    </p:spTree>
    <p:extLst>
      <p:ext uri="{BB962C8B-B14F-4D97-AF65-F5344CB8AC3E}">
        <p14:creationId xmlns:p14="http://schemas.microsoft.com/office/powerpoint/2010/main" val="1058165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Severity of Illness Scores</a:t>
            </a:r>
            <a:endParaRPr lang="en-US" sz="2400" dirty="0"/>
          </a:p>
        </p:txBody>
      </p:sp>
      <p:sp>
        <p:nvSpPr>
          <p:cNvPr id="3" name="Content Placeholder 2"/>
          <p:cNvSpPr>
            <a:spLocks noGrp="1"/>
          </p:cNvSpPr>
          <p:nvPr>
            <p:ph idx="1"/>
          </p:nvPr>
        </p:nvSpPr>
        <p:spPr>
          <a:xfrm>
            <a:off x="457200" y="1828800"/>
            <a:ext cx="8229600" cy="2743200"/>
          </a:xfrm>
        </p:spPr>
        <p:txBody>
          <a:bodyPr>
            <a:normAutofit/>
          </a:bodyPr>
          <a:lstStyle/>
          <a:p>
            <a:r>
              <a:rPr lang="en-US" sz="2400" dirty="0"/>
              <a:t>“Can be used to identify patients with CAP who may be candidates for outpatient treatment</a:t>
            </a:r>
            <a:r>
              <a:rPr lang="en-US" sz="2400" dirty="0" smtClean="0"/>
              <a:t>.” </a:t>
            </a:r>
            <a:r>
              <a:rPr lang="en-US" sz="2400" baseline="30000" dirty="0" smtClean="0"/>
              <a:t>d</a:t>
            </a:r>
            <a:endParaRPr lang="en-US" sz="2400" dirty="0"/>
          </a:p>
          <a:p>
            <a:pPr lvl="1"/>
            <a:r>
              <a:rPr lang="en-US" sz="2100" dirty="0"/>
              <a:t>Strong recommendation (most patients should receive this intervention).</a:t>
            </a:r>
          </a:p>
          <a:p>
            <a:pPr lvl="1"/>
            <a:r>
              <a:rPr lang="en-US" sz="2100" dirty="0"/>
              <a:t>Level I evidence (high) – Evidence from well conducted, randomized controlled trials.</a:t>
            </a:r>
          </a:p>
        </p:txBody>
      </p:sp>
      <p:sp>
        <p:nvSpPr>
          <p:cNvPr id="4" name="TextBox 3"/>
          <p:cNvSpPr txBox="1"/>
          <p:nvPr/>
        </p:nvSpPr>
        <p:spPr>
          <a:xfrm>
            <a:off x="16164" y="6248400"/>
            <a:ext cx="7070436" cy="542456"/>
          </a:xfrm>
          <a:prstGeom prst="rect">
            <a:avLst/>
          </a:prstGeom>
          <a:noFill/>
        </p:spPr>
        <p:txBody>
          <a:bodyPr wrap="square" rtlCol="0">
            <a:spAutoFit/>
          </a:bodyPr>
          <a:lstStyle/>
          <a:p>
            <a:r>
              <a:rPr lang="en-US" sz="975" dirty="0"/>
              <a:t>d: Mandell, L., Wunderink, R., Anzueto, A., et. al. Infectious Diseases Society of America/American Thoracic Society consensus guidelines on the management of community-acquired pneumonia in adults. Clinical Infectious Diseases. 2007; 44, S27-S72. http://www.thoracic.org/statements/resources/mtpi/idsaats-cap.pdf.</a:t>
            </a:r>
          </a:p>
        </p:txBody>
      </p:sp>
    </p:spTree>
    <p:extLst>
      <p:ext uri="{BB962C8B-B14F-4D97-AF65-F5344CB8AC3E}">
        <p14:creationId xmlns:p14="http://schemas.microsoft.com/office/powerpoint/2010/main" val="4008961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Site of Care</a:t>
            </a:r>
            <a:endParaRPr lang="en-US" dirty="0"/>
          </a:p>
        </p:txBody>
      </p:sp>
      <p:sp>
        <p:nvSpPr>
          <p:cNvPr id="3" name="Content Placeholder 2"/>
          <p:cNvSpPr>
            <a:spLocks noGrp="1"/>
          </p:cNvSpPr>
          <p:nvPr>
            <p:ph idx="1"/>
          </p:nvPr>
        </p:nvSpPr>
        <p:spPr>
          <a:xfrm>
            <a:off x="457200" y="1817435"/>
            <a:ext cx="8229600" cy="3352800"/>
          </a:xfrm>
        </p:spPr>
        <p:txBody>
          <a:bodyPr>
            <a:normAutofit/>
          </a:bodyPr>
          <a:lstStyle/>
          <a:p>
            <a:r>
              <a:rPr lang="en-US" sz="2400" dirty="0" smtClean="0"/>
              <a:t>“Cost of inpatient care of pneumonia is up to 25 times greater than outpatient care.” </a:t>
            </a:r>
            <a:r>
              <a:rPr lang="en-US" sz="2400" baseline="30000" dirty="0"/>
              <a:t>e</a:t>
            </a:r>
            <a:endParaRPr lang="en-US" sz="2400" dirty="0" smtClean="0"/>
          </a:p>
          <a:p>
            <a:r>
              <a:rPr lang="en-US" sz="2400" dirty="0" smtClean="0"/>
              <a:t>“Those treated in the outpatient setting are able to resume normal activity sooner.” </a:t>
            </a:r>
            <a:r>
              <a:rPr lang="en-US" sz="2400" baseline="30000" dirty="0"/>
              <a:t>e</a:t>
            </a:r>
            <a:endParaRPr lang="en-US" sz="2400" dirty="0" smtClean="0"/>
          </a:p>
          <a:p>
            <a:r>
              <a:rPr lang="en-US" sz="2400" dirty="0" smtClean="0"/>
              <a:t>“80% of patients prefer outpatient therapy.” </a:t>
            </a:r>
            <a:r>
              <a:rPr lang="en-US" sz="2400" baseline="30000" dirty="0"/>
              <a:t>e</a:t>
            </a:r>
            <a:endParaRPr lang="en-US" sz="2400" dirty="0" smtClean="0"/>
          </a:p>
          <a:p>
            <a:r>
              <a:rPr lang="en-US" sz="2400" dirty="0" smtClean="0"/>
              <a:t>“Hospitalization increases risk of thromboembolic events and superinfection by more virulent or resistant hospital bacteria.” </a:t>
            </a:r>
            <a:r>
              <a:rPr lang="en-US" sz="2400" baseline="30000" dirty="0"/>
              <a:t>e</a:t>
            </a:r>
            <a:endParaRPr lang="en-US" sz="2400" dirty="0"/>
          </a:p>
        </p:txBody>
      </p:sp>
      <p:sp>
        <p:nvSpPr>
          <p:cNvPr id="4" name="TextBox 3"/>
          <p:cNvSpPr txBox="1"/>
          <p:nvPr/>
        </p:nvSpPr>
        <p:spPr>
          <a:xfrm>
            <a:off x="-20782" y="6172200"/>
            <a:ext cx="6878782" cy="544765"/>
          </a:xfrm>
          <a:prstGeom prst="rect">
            <a:avLst/>
          </a:prstGeom>
          <a:noFill/>
        </p:spPr>
        <p:txBody>
          <a:bodyPr wrap="square" rtlCol="0">
            <a:spAutoFit/>
          </a:bodyPr>
          <a:lstStyle/>
          <a:p>
            <a:r>
              <a:rPr lang="en-US" sz="980" dirty="0"/>
              <a:t>e: Mandell, L., Wunderink, R., Anzueto, A., et. al. Infectious Diseases Society of America/American Thoracic Society consensus guidelines on the management of community-acquired pneumonia in adults. Clinical Infectious Diseases. 2007; 44, S27-S72. http://www.thoracic.org/statements/resources/mtpi/idsaats-cap.pdf</a:t>
            </a:r>
            <a:r>
              <a:rPr lang="en-US" sz="980" dirty="0" smtClean="0"/>
              <a:t>.</a:t>
            </a:r>
            <a:endParaRPr lang="en-US" sz="980" dirty="0"/>
          </a:p>
        </p:txBody>
      </p:sp>
    </p:spTree>
    <p:extLst>
      <p:ext uri="{BB962C8B-B14F-4D97-AF65-F5344CB8AC3E}">
        <p14:creationId xmlns:p14="http://schemas.microsoft.com/office/powerpoint/2010/main" val="4217806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CRB-65 Criteria for 30-Day Mortality</a:t>
            </a:r>
            <a:endParaRPr lang="en-US" dirty="0"/>
          </a:p>
        </p:txBody>
      </p:sp>
      <p:sp>
        <p:nvSpPr>
          <p:cNvPr id="3" name="Content Placeholder 2"/>
          <p:cNvSpPr>
            <a:spLocks noGrp="1"/>
          </p:cNvSpPr>
          <p:nvPr>
            <p:ph idx="1"/>
          </p:nvPr>
        </p:nvSpPr>
        <p:spPr>
          <a:xfrm>
            <a:off x="304800" y="1447800"/>
            <a:ext cx="8610600" cy="1676400"/>
          </a:xfrm>
        </p:spPr>
        <p:txBody>
          <a:bodyPr>
            <a:normAutofit/>
          </a:bodyPr>
          <a:lstStyle/>
          <a:p>
            <a:pPr marL="0" indent="0">
              <a:buNone/>
            </a:pPr>
            <a:r>
              <a:rPr lang="en-US" sz="2400" dirty="0" smtClean="0"/>
              <a:t>The CRB-65 test provides </a:t>
            </a:r>
            <a:r>
              <a:rPr lang="en-US" sz="2400" dirty="0"/>
              <a:t>a severity of illness </a:t>
            </a:r>
            <a:r>
              <a:rPr lang="en-US" sz="2400" dirty="0" smtClean="0"/>
              <a:t>score.</a:t>
            </a:r>
            <a:r>
              <a:rPr lang="en-US" sz="2400" baseline="30000" dirty="0" smtClean="0"/>
              <a:t>f</a:t>
            </a:r>
            <a:r>
              <a:rPr lang="en-US" sz="2400" dirty="0" smtClean="0"/>
              <a:t> It requires four </a:t>
            </a:r>
            <a:r>
              <a:rPr lang="en-US" sz="2400" dirty="0"/>
              <a:t>data elements commonly collected </a:t>
            </a:r>
            <a:r>
              <a:rPr lang="en-US" sz="2400" dirty="0" smtClean="0"/>
              <a:t>for patients presenting with symptoms consistent with pneumonia:</a:t>
            </a:r>
          </a:p>
          <a:p>
            <a:pPr marL="0" indent="0">
              <a:buNone/>
            </a:pPr>
            <a:endParaRPr lang="en-US" dirty="0" smtClean="0"/>
          </a:p>
          <a:p>
            <a:pPr marL="0" indent="0">
              <a:buNone/>
            </a:pPr>
            <a:endParaRPr lang="en-US" dirty="0" smtClean="0"/>
          </a:p>
        </p:txBody>
      </p:sp>
      <p:graphicFrame>
        <p:nvGraphicFramePr>
          <p:cNvPr id="4" name="Table 3" descr="Table lists Elements and Specifications for 30-Day Mortality Criteria." title="Table"/>
          <p:cNvGraphicFramePr>
            <a:graphicFrameLocks noGrp="1"/>
          </p:cNvGraphicFramePr>
          <p:nvPr>
            <p:extLst>
              <p:ext uri="{D42A27DB-BD31-4B8C-83A1-F6EECF244321}">
                <p14:modId xmlns:p14="http://schemas.microsoft.com/office/powerpoint/2010/main" val="451617985"/>
              </p:ext>
            </p:extLst>
          </p:nvPr>
        </p:nvGraphicFramePr>
        <p:xfrm>
          <a:off x="765284" y="2819400"/>
          <a:ext cx="7616716" cy="3009900"/>
        </p:xfrm>
        <a:graphic>
          <a:graphicData uri="http://schemas.openxmlformats.org/drawingml/2006/table">
            <a:tbl>
              <a:tblPr firstRow="1" bandRow="1">
                <a:tableStyleId>{5C22544A-7EE6-4342-B048-85BDC9FD1C3A}</a:tableStyleId>
              </a:tblPr>
              <a:tblGrid>
                <a:gridCol w="2835167">
                  <a:extLst>
                    <a:ext uri="{9D8B030D-6E8A-4147-A177-3AD203B41FA5}">
                      <a16:colId xmlns:a16="http://schemas.microsoft.com/office/drawing/2014/main" val="20000"/>
                    </a:ext>
                  </a:extLst>
                </a:gridCol>
                <a:gridCol w="4781549">
                  <a:extLst>
                    <a:ext uri="{9D8B030D-6E8A-4147-A177-3AD203B41FA5}">
                      <a16:colId xmlns:a16="http://schemas.microsoft.com/office/drawing/2014/main" val="20001"/>
                    </a:ext>
                  </a:extLst>
                </a:gridCol>
              </a:tblGrid>
              <a:tr h="427493">
                <a:tc>
                  <a:txBody>
                    <a:bodyPr/>
                    <a:lstStyle/>
                    <a:p>
                      <a:r>
                        <a:rPr lang="en-US" sz="2000" dirty="0" smtClean="0"/>
                        <a:t>Element</a:t>
                      </a:r>
                      <a:endParaRPr lang="en-US" sz="2000" dirty="0"/>
                    </a:p>
                  </a:txBody>
                  <a:tcPr marL="68580" marR="68580" marT="34290" marB="34290"/>
                </a:tc>
                <a:tc>
                  <a:txBody>
                    <a:bodyPr/>
                    <a:lstStyle/>
                    <a:p>
                      <a:r>
                        <a:rPr lang="en-US" sz="2000" dirty="0" smtClean="0"/>
                        <a:t>Specifications</a:t>
                      </a:r>
                      <a:endParaRPr lang="en-US" sz="2000" dirty="0"/>
                    </a:p>
                  </a:txBody>
                  <a:tcPr marL="68580" marR="68580" marT="34290" marB="34290"/>
                </a:tc>
                <a:extLst>
                  <a:ext uri="{0D108BD9-81ED-4DB2-BD59-A6C34878D82A}">
                    <a16:rowId xmlns:a16="http://schemas.microsoft.com/office/drawing/2014/main" val="10000"/>
                  </a:ext>
                </a:extLst>
              </a:tr>
              <a:tr h="10207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u="sng" dirty="0" smtClean="0"/>
                        <a:t>C</a:t>
                      </a:r>
                      <a:r>
                        <a:rPr lang="en-US" sz="2000" dirty="0" smtClean="0"/>
                        <a:t>onfusion</a:t>
                      </a:r>
                    </a:p>
                  </a:txBody>
                  <a:tcPr marL="68580" marR="68580" marT="34290" marB="34290"/>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smtClean="0"/>
                        <a:t>Based on specific test or disorientation to person, place, or time</a:t>
                      </a:r>
                    </a:p>
                  </a:txBody>
                  <a:tcPr marL="68580" marR="68580" marT="34290" marB="34290"/>
                </a:tc>
                <a:extLst>
                  <a:ext uri="{0D108BD9-81ED-4DB2-BD59-A6C34878D82A}">
                    <a16:rowId xmlns:a16="http://schemas.microsoft.com/office/drawing/2014/main" val="10001"/>
                  </a:ext>
                </a:extLst>
              </a:tr>
              <a:tr h="4274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u="sng" dirty="0" smtClean="0"/>
                        <a:t>R</a:t>
                      </a:r>
                      <a:r>
                        <a:rPr lang="en-US" sz="2000" dirty="0" smtClean="0"/>
                        <a:t>espiratory rate</a:t>
                      </a:r>
                    </a:p>
                  </a:txBody>
                  <a:tcPr marL="68580" marR="68580" marT="34290" marB="34290"/>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smtClean="0"/>
                        <a:t>≥30</a:t>
                      </a:r>
                    </a:p>
                  </a:txBody>
                  <a:tcPr marL="68580" marR="68580" marT="34290" marB="34290"/>
                </a:tc>
                <a:extLst>
                  <a:ext uri="{0D108BD9-81ED-4DB2-BD59-A6C34878D82A}">
                    <a16:rowId xmlns:a16="http://schemas.microsoft.com/office/drawing/2014/main" val="10002"/>
                  </a:ext>
                </a:extLst>
              </a:tr>
              <a:tr h="7066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Low </a:t>
                      </a:r>
                      <a:r>
                        <a:rPr lang="en-US" sz="2000" b="1" u="sng" dirty="0" smtClean="0"/>
                        <a:t>B</a:t>
                      </a:r>
                      <a:r>
                        <a:rPr lang="en-US" sz="2000" dirty="0" smtClean="0"/>
                        <a:t>lood Pressure</a:t>
                      </a:r>
                    </a:p>
                  </a:txBody>
                  <a:tcPr marL="68580" marR="68580" marT="34290" marB="34290"/>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smtClean="0"/>
                        <a:t>Systolic &lt; 90 mm Hg or diastolic ≤60</a:t>
                      </a:r>
                    </a:p>
                  </a:txBody>
                  <a:tcPr marL="68580" marR="68580" marT="34290" marB="34290"/>
                </a:tc>
                <a:extLst>
                  <a:ext uri="{0D108BD9-81ED-4DB2-BD59-A6C34878D82A}">
                    <a16:rowId xmlns:a16="http://schemas.microsoft.com/office/drawing/2014/main" val="10003"/>
                  </a:ext>
                </a:extLst>
              </a:tr>
              <a:tr h="4274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Age </a:t>
                      </a:r>
                      <a:r>
                        <a:rPr lang="en-US" sz="2000" b="1" u="sng" dirty="0" smtClean="0"/>
                        <a:t>65</a:t>
                      </a:r>
                      <a:r>
                        <a:rPr lang="en-US" sz="2000" dirty="0" smtClean="0"/>
                        <a:t>+</a:t>
                      </a:r>
                    </a:p>
                  </a:txBody>
                  <a:tcPr marL="68580" marR="68580" marT="34290" marB="34290"/>
                </a:tc>
                <a:tc>
                  <a:txBody>
                    <a:bodyPr/>
                    <a:lstStyle/>
                    <a:p>
                      <a:endParaRPr lang="en-US" sz="2000" dirty="0"/>
                    </a:p>
                  </a:txBody>
                  <a:tcPr marL="68580" marR="68580" marT="34290" marB="34290"/>
                </a:tc>
                <a:extLst>
                  <a:ext uri="{0D108BD9-81ED-4DB2-BD59-A6C34878D82A}">
                    <a16:rowId xmlns:a16="http://schemas.microsoft.com/office/drawing/2014/main" val="10004"/>
                  </a:ext>
                </a:extLst>
              </a:tr>
            </a:tbl>
          </a:graphicData>
        </a:graphic>
      </p:graphicFrame>
      <p:sp>
        <p:nvSpPr>
          <p:cNvPr id="6" name="TextBox 5"/>
          <p:cNvSpPr txBox="1"/>
          <p:nvPr/>
        </p:nvSpPr>
        <p:spPr>
          <a:xfrm>
            <a:off x="-20782" y="6400800"/>
            <a:ext cx="6269182" cy="393954"/>
          </a:xfrm>
          <a:prstGeom prst="rect">
            <a:avLst/>
          </a:prstGeom>
          <a:noFill/>
        </p:spPr>
        <p:txBody>
          <a:bodyPr wrap="square" rtlCol="0">
            <a:spAutoFit/>
          </a:bodyPr>
          <a:lstStyle/>
          <a:p>
            <a:r>
              <a:rPr lang="en-US" sz="980" dirty="0"/>
              <a:t>f</a:t>
            </a:r>
            <a:r>
              <a:rPr lang="en-US" sz="980" dirty="0" smtClean="0"/>
              <a:t>: </a:t>
            </a:r>
            <a:r>
              <a:rPr lang="en-US" sz="980" dirty="0"/>
              <a:t>Bauer TT, Ewig S, Marre R, Suttorp N, Welte T. CRB-65 predicts death from community-acquired pneumonia. J Intern Med. 2006;260(1):93-101.</a:t>
            </a:r>
          </a:p>
        </p:txBody>
      </p:sp>
    </p:spTree>
    <p:extLst>
      <p:ext uri="{BB962C8B-B14F-4D97-AF65-F5344CB8AC3E}">
        <p14:creationId xmlns:p14="http://schemas.microsoft.com/office/powerpoint/2010/main" val="338496931"/>
      </p:ext>
    </p:extLst>
  </p:cSld>
  <p:clrMapOvr>
    <a:masterClrMapping/>
  </p:clrMapOvr>
</p:sld>
</file>

<file path=ppt/theme/theme1.xml><?xml version="1.0" encoding="utf-8"?>
<a:theme xmlns:a="http://schemas.openxmlformats.org/drawingml/2006/main" name="5_Ambulatory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_Ambulatory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Ambulatory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Ambulatory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Ambulatory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Ambulatory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Ambulatory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Ambulatory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3_Ambulatory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1345</Words>
  <Application>Microsoft Office PowerPoint</Application>
  <PresentationFormat>On-screen Show (4:3)</PresentationFormat>
  <Paragraphs>132</Paragraphs>
  <Slides>18</Slides>
  <Notes>5</Notes>
  <HiddenSlides>0</HiddenSlides>
  <MMClips>0</MMClips>
  <ScaleCrop>false</ScaleCrop>
  <HeadingPairs>
    <vt:vector size="6" baseType="variant">
      <vt:variant>
        <vt:lpstr>Fonts Used</vt:lpstr>
      </vt:variant>
      <vt:variant>
        <vt:i4>2</vt:i4>
      </vt:variant>
      <vt:variant>
        <vt:lpstr>Theme</vt:lpstr>
      </vt:variant>
      <vt:variant>
        <vt:i4>9</vt:i4>
      </vt:variant>
      <vt:variant>
        <vt:lpstr>Slide Titles</vt:lpstr>
      </vt:variant>
      <vt:variant>
        <vt:i4>18</vt:i4>
      </vt:variant>
    </vt:vector>
  </HeadingPairs>
  <TitlesOfParts>
    <vt:vector size="29" baseType="lpstr">
      <vt:lpstr>Arial</vt:lpstr>
      <vt:lpstr>Calibri</vt:lpstr>
      <vt:lpstr>5_Ambulatory Master</vt:lpstr>
      <vt:lpstr>8_Ambulatory Master</vt:lpstr>
      <vt:lpstr>6_Ambulatory Master</vt:lpstr>
      <vt:lpstr>4_Ambulatory Master</vt:lpstr>
      <vt:lpstr>2_Ambulatory Master</vt:lpstr>
      <vt:lpstr>1_Ambulatory Master</vt:lpstr>
      <vt:lpstr>Ambulatory Master</vt:lpstr>
      <vt:lpstr>7_Ambulatory Master</vt:lpstr>
      <vt:lpstr>3_Ambulatory Master</vt:lpstr>
      <vt:lpstr>PowerPoint Presentation</vt:lpstr>
      <vt:lpstr>Disclaimers and Acknowledgements </vt:lpstr>
      <vt:lpstr>Table of Contents</vt:lpstr>
      <vt:lpstr>Background and  Context</vt:lpstr>
      <vt:lpstr>Community-Acquired Pneumonia   </vt:lpstr>
      <vt:lpstr>IDSA/ATS Consensus Guidelines on Management of CAP in Adults</vt:lpstr>
      <vt:lpstr>Severity of Illness Scores</vt:lpstr>
      <vt:lpstr>Site of Care</vt:lpstr>
      <vt:lpstr>CRB-65 Criteria for 30-Day Mortality</vt:lpstr>
      <vt:lpstr>CRB-65 Scores Predict 30-Day Mortality</vt:lpstr>
      <vt:lpstr>CRB-65 CDS Tool</vt:lpstr>
      <vt:lpstr>Important Notes from the IDSA/ATS Guideline</vt:lpstr>
      <vt:lpstr>Demonstration</vt:lpstr>
      <vt:lpstr>Demonstration of the CAP CDS Alert</vt:lpstr>
      <vt:lpstr>Demonstration of the CAP CDS Alert (cont.)</vt:lpstr>
      <vt:lpstr>Demonstration of the CAP CDS Alert (cont.)</vt:lpstr>
      <vt:lpstr>Demonstration of the CAP CDS Alert (cont.)</vt:lpstr>
      <vt:lpstr>Demonstration of the CAP CDS Alert (cont.)</vt:lpstr>
    </vt:vector>
  </TitlesOfParts>
  <Company>DHHS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Community-Acquired Pneumonia Clinical Decision Support Training: Primary Care</dc:title>
  <dc:creator>DHHS; Agency for Health Care Research and Quality (AHRQ)</dc:creator>
  <cp:keywords>healthcare-associated infections; Primary Care; pneumonia</cp:keywords>
  <dc:description>Slide Presentation</dc:description>
  <cp:lastModifiedBy>Ramage, Kathryn (AHRQ/OC) (CTR)</cp:lastModifiedBy>
  <cp:revision>82</cp:revision>
  <cp:lastPrinted>2017-12-21T15:01:52Z</cp:lastPrinted>
  <dcterms:created xsi:type="dcterms:W3CDTF">2013-09-03T18:05:51Z</dcterms:created>
  <dcterms:modified xsi:type="dcterms:W3CDTF">2018-01-11T14:44:17Z</dcterms:modified>
</cp:coreProperties>
</file>