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31"/>
  </p:notesMasterIdLst>
  <p:handoutMasterIdLst>
    <p:handoutMasterId r:id="rId32"/>
  </p:handoutMasterIdLst>
  <p:sldIdLst>
    <p:sldId id="350" r:id="rId2"/>
    <p:sldId id="258" r:id="rId3"/>
    <p:sldId id="266" r:id="rId4"/>
    <p:sldId id="260" r:id="rId5"/>
    <p:sldId id="299" r:id="rId6"/>
    <p:sldId id="346" r:id="rId7"/>
    <p:sldId id="306" r:id="rId8"/>
    <p:sldId id="265" r:id="rId9"/>
    <p:sldId id="272" r:id="rId10"/>
    <p:sldId id="268" r:id="rId11"/>
    <p:sldId id="330" r:id="rId12"/>
    <p:sldId id="314" r:id="rId13"/>
    <p:sldId id="316" r:id="rId14"/>
    <p:sldId id="317" r:id="rId15"/>
    <p:sldId id="367" r:id="rId16"/>
    <p:sldId id="318" r:id="rId17"/>
    <p:sldId id="351" r:id="rId18"/>
    <p:sldId id="320" r:id="rId19"/>
    <p:sldId id="321" r:id="rId20"/>
    <p:sldId id="281" r:id="rId21"/>
    <p:sldId id="357" r:id="rId22"/>
    <p:sldId id="358" r:id="rId23"/>
    <p:sldId id="359" r:id="rId24"/>
    <p:sldId id="365" r:id="rId25"/>
    <p:sldId id="368" r:id="rId26"/>
    <p:sldId id="334" r:id="rId27"/>
    <p:sldId id="287" r:id="rId28"/>
    <p:sldId id="289" r:id="rId29"/>
    <p:sldId id="36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s, Kristina" initials="KKD" lastIdx="9" clrIdx="0"/>
  <p:cmAuthor id="1" name="Disharoon, Amy" initials="DA" lastIdx="7" clrIdx="1"/>
  <p:cmAuthor id="2" name="Winsper, Sheri" initials="sw" lastIdx="29" clrIdx="2"/>
  <p:cmAuthor id="3" name="Windows User" initials="WU" lastIdx="19" clrIdx="3"/>
  <p:cmAuthor id="4" name="Wojcik, Anna" initials="AW" lastIdx="16" clrIdx="4"/>
  <p:cmAuthor id="5" name="Wojcik" initials="W"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2" autoAdjust="0"/>
    <p:restoredTop sz="84807" autoAdjust="0"/>
  </p:normalViewPr>
  <p:slideViewPr>
    <p:cSldViewPr>
      <p:cViewPr varScale="1">
        <p:scale>
          <a:sx n="61" d="100"/>
          <a:sy n="61" d="100"/>
        </p:scale>
        <p:origin x="-1338" y="-78"/>
      </p:cViewPr>
      <p:guideLst>
        <p:guide orient="horz" pos="2160"/>
        <p:guide pos="2880"/>
      </p:guideLst>
    </p:cSldViewPr>
  </p:slideViewPr>
  <p:outlineViewPr>
    <p:cViewPr>
      <p:scale>
        <a:sx n="33" d="100"/>
        <a:sy n="33" d="100"/>
      </p:scale>
      <p:origin x="18" y="201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D75CA-4940-410B-9F83-A5BADC749022}"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161F7935-CFCF-46B5-BA27-C1A7EAF6F9A7}">
      <dgm:prSet phldrT="[Text]"/>
      <dgm:spPr/>
      <dgm:t>
        <a:bodyPr/>
        <a:lstStyle/>
        <a:p>
          <a:r>
            <a:rPr lang="en-US" dirty="0" smtClean="0"/>
            <a:t>Sustainability</a:t>
          </a:r>
          <a:endParaRPr lang="en-US" dirty="0"/>
        </a:p>
      </dgm:t>
    </dgm:pt>
    <dgm:pt modelId="{D8C5FBB8-DA8A-47E5-9AAB-0FB75D9F0387}" type="parTrans" cxnId="{F2B5100D-5E5C-4900-BBC3-BE8810718144}">
      <dgm:prSet/>
      <dgm:spPr/>
      <dgm:t>
        <a:bodyPr/>
        <a:lstStyle/>
        <a:p>
          <a:endParaRPr lang="en-US"/>
        </a:p>
      </dgm:t>
    </dgm:pt>
    <dgm:pt modelId="{873990CA-F8D3-4643-BA1C-F37043CAEAFE}" type="sibTrans" cxnId="{F2B5100D-5E5C-4900-BBC3-BE8810718144}">
      <dgm:prSet/>
      <dgm:spPr/>
      <dgm:t>
        <a:bodyPr/>
        <a:lstStyle/>
        <a:p>
          <a:endParaRPr lang="en-US"/>
        </a:p>
      </dgm:t>
    </dgm:pt>
    <dgm:pt modelId="{5627C0DF-0DC3-49D0-8588-526D7400922A}">
      <dgm:prSet phldrT="[Text]"/>
      <dgm:spPr/>
      <dgm:t>
        <a:bodyPr/>
        <a:lstStyle/>
        <a:p>
          <a:r>
            <a:rPr lang="en-US" dirty="0" smtClean="0"/>
            <a:t>Embedding a successful improvement  into the culture and norms of a facility</a:t>
          </a:r>
          <a:endParaRPr lang="en-US" dirty="0"/>
        </a:p>
      </dgm:t>
    </dgm:pt>
    <dgm:pt modelId="{661D9B06-4344-46E3-A6FC-E2C2DEEFB1B0}" type="parTrans" cxnId="{9D90A93B-8AD4-4B75-8E2F-ED4D01B462A4}">
      <dgm:prSet/>
      <dgm:spPr/>
      <dgm:t>
        <a:bodyPr/>
        <a:lstStyle/>
        <a:p>
          <a:endParaRPr lang="en-US"/>
        </a:p>
      </dgm:t>
    </dgm:pt>
    <dgm:pt modelId="{7C1F74C0-77C5-4FF7-A912-B2CFA118A4A1}" type="sibTrans" cxnId="{9D90A93B-8AD4-4B75-8E2F-ED4D01B462A4}">
      <dgm:prSet/>
      <dgm:spPr/>
      <dgm:t>
        <a:bodyPr/>
        <a:lstStyle/>
        <a:p>
          <a:endParaRPr lang="en-US"/>
        </a:p>
      </dgm:t>
    </dgm:pt>
    <dgm:pt modelId="{C36822A2-CE77-4D97-8C50-EDF5521DE9EE}">
      <dgm:prSet phldrT="[Text]"/>
      <dgm:spPr/>
      <dgm:t>
        <a:bodyPr/>
        <a:lstStyle/>
        <a:p>
          <a:r>
            <a:rPr lang="en-US" dirty="0" smtClean="0"/>
            <a:t>Spread</a:t>
          </a:r>
          <a:endParaRPr lang="en-US" dirty="0"/>
        </a:p>
      </dgm:t>
      <dgm:extLst>
        <a:ext uri="{E40237B7-FDA0-4F09-8148-C483321AD2D9}">
          <dgm14:cNvPr xmlns:dgm14="http://schemas.microsoft.com/office/drawing/2010/diagram" id="0" name="" descr="Sustainability means embedding a successful improvement into the culture and norms of a facility. In contrast, spread refers to implementing a successful improvement across multiple settings or facilities. "/>
        </a:ext>
      </dgm:extLst>
    </dgm:pt>
    <dgm:pt modelId="{AE6CE5FB-F63D-406C-976D-46FCE15B58AD}" type="parTrans" cxnId="{703D8418-70D2-4CC8-B144-88F0EC11012A}">
      <dgm:prSet/>
      <dgm:spPr/>
      <dgm:t>
        <a:bodyPr/>
        <a:lstStyle/>
        <a:p>
          <a:endParaRPr lang="en-US"/>
        </a:p>
      </dgm:t>
    </dgm:pt>
    <dgm:pt modelId="{44813856-4355-47A3-B087-59FAA22F7FC5}" type="sibTrans" cxnId="{703D8418-70D2-4CC8-B144-88F0EC11012A}">
      <dgm:prSet/>
      <dgm:spPr/>
      <dgm:t>
        <a:bodyPr/>
        <a:lstStyle/>
        <a:p>
          <a:endParaRPr lang="en-US"/>
        </a:p>
      </dgm:t>
    </dgm:pt>
    <dgm:pt modelId="{8AE662BB-065D-4E88-832A-79FB574F2865}">
      <dgm:prSet phldrT="[Text]"/>
      <dgm:spPr/>
      <dgm:t>
        <a:bodyPr/>
        <a:lstStyle/>
        <a:p>
          <a:r>
            <a:rPr lang="en-US" dirty="0" smtClean="0"/>
            <a:t>Implementing a successful improvement across multiple settings and/or facilities</a:t>
          </a:r>
          <a:endParaRPr lang="en-US" dirty="0"/>
        </a:p>
      </dgm:t>
    </dgm:pt>
    <dgm:pt modelId="{0E502694-FE25-41E1-860D-903C595EC72B}" type="parTrans" cxnId="{173056C3-C8B8-485E-92D4-5AEBB1DCE440}">
      <dgm:prSet/>
      <dgm:spPr/>
      <dgm:t>
        <a:bodyPr/>
        <a:lstStyle/>
        <a:p>
          <a:endParaRPr lang="en-US"/>
        </a:p>
      </dgm:t>
    </dgm:pt>
    <dgm:pt modelId="{EA9DEDC5-224E-4639-AA0A-C5A71F0DA839}" type="sibTrans" cxnId="{173056C3-C8B8-485E-92D4-5AEBB1DCE440}">
      <dgm:prSet/>
      <dgm:spPr/>
      <dgm:t>
        <a:bodyPr/>
        <a:lstStyle/>
        <a:p>
          <a:endParaRPr lang="en-US"/>
        </a:p>
      </dgm:t>
    </dgm:pt>
    <dgm:pt modelId="{0C238A5C-E313-4C3A-9FD8-FF164BFF58CD}" type="pres">
      <dgm:prSet presAssocID="{D55D75CA-4940-410B-9F83-A5BADC749022}" presName="theList" presStyleCnt="0">
        <dgm:presLayoutVars>
          <dgm:dir/>
          <dgm:animLvl val="lvl"/>
          <dgm:resizeHandles val="exact"/>
        </dgm:presLayoutVars>
      </dgm:prSet>
      <dgm:spPr/>
      <dgm:t>
        <a:bodyPr/>
        <a:lstStyle/>
        <a:p>
          <a:endParaRPr lang="en-US"/>
        </a:p>
      </dgm:t>
    </dgm:pt>
    <dgm:pt modelId="{139AD046-C8DD-4F5B-A958-86E2DDB0930F}" type="pres">
      <dgm:prSet presAssocID="{161F7935-CFCF-46B5-BA27-C1A7EAF6F9A7}" presName="compNode" presStyleCnt="0"/>
      <dgm:spPr/>
      <dgm:t>
        <a:bodyPr/>
        <a:lstStyle/>
        <a:p>
          <a:endParaRPr lang="en-US"/>
        </a:p>
      </dgm:t>
    </dgm:pt>
    <dgm:pt modelId="{246222EF-6A33-43AA-A098-A99500C1F95C}" type="pres">
      <dgm:prSet presAssocID="{161F7935-CFCF-46B5-BA27-C1A7EAF6F9A7}" presName="aNode" presStyleLbl="bgShp" presStyleIdx="0" presStyleCnt="2"/>
      <dgm:spPr/>
      <dgm:t>
        <a:bodyPr/>
        <a:lstStyle/>
        <a:p>
          <a:endParaRPr lang="en-US"/>
        </a:p>
      </dgm:t>
    </dgm:pt>
    <dgm:pt modelId="{9176C279-B451-4255-B511-2E62080476F0}" type="pres">
      <dgm:prSet presAssocID="{161F7935-CFCF-46B5-BA27-C1A7EAF6F9A7}" presName="textNode" presStyleLbl="bgShp" presStyleIdx="0" presStyleCnt="2"/>
      <dgm:spPr/>
      <dgm:t>
        <a:bodyPr/>
        <a:lstStyle/>
        <a:p>
          <a:endParaRPr lang="en-US"/>
        </a:p>
      </dgm:t>
    </dgm:pt>
    <dgm:pt modelId="{2EB335B7-C221-411A-9042-3B8C6412821E}" type="pres">
      <dgm:prSet presAssocID="{161F7935-CFCF-46B5-BA27-C1A7EAF6F9A7}" presName="compChildNode" presStyleCnt="0"/>
      <dgm:spPr/>
      <dgm:t>
        <a:bodyPr/>
        <a:lstStyle/>
        <a:p>
          <a:endParaRPr lang="en-US"/>
        </a:p>
      </dgm:t>
    </dgm:pt>
    <dgm:pt modelId="{1201E393-CE48-4330-BD14-E5ED8CCAF56C}" type="pres">
      <dgm:prSet presAssocID="{161F7935-CFCF-46B5-BA27-C1A7EAF6F9A7}" presName="theInnerList" presStyleCnt="0"/>
      <dgm:spPr/>
      <dgm:t>
        <a:bodyPr/>
        <a:lstStyle/>
        <a:p>
          <a:endParaRPr lang="en-US"/>
        </a:p>
      </dgm:t>
    </dgm:pt>
    <dgm:pt modelId="{CE4B3070-B0CF-42D5-8D6A-6709C158547F}" type="pres">
      <dgm:prSet presAssocID="{5627C0DF-0DC3-49D0-8588-526D7400922A}" presName="childNode" presStyleLbl="node1" presStyleIdx="0" presStyleCnt="2">
        <dgm:presLayoutVars>
          <dgm:bulletEnabled val="1"/>
        </dgm:presLayoutVars>
      </dgm:prSet>
      <dgm:spPr/>
      <dgm:t>
        <a:bodyPr/>
        <a:lstStyle/>
        <a:p>
          <a:endParaRPr lang="en-US"/>
        </a:p>
      </dgm:t>
    </dgm:pt>
    <dgm:pt modelId="{31A3C493-5135-467D-B3BB-D2BB0C60C60A}" type="pres">
      <dgm:prSet presAssocID="{161F7935-CFCF-46B5-BA27-C1A7EAF6F9A7}" presName="aSpace" presStyleCnt="0"/>
      <dgm:spPr/>
      <dgm:t>
        <a:bodyPr/>
        <a:lstStyle/>
        <a:p>
          <a:endParaRPr lang="en-US"/>
        </a:p>
      </dgm:t>
    </dgm:pt>
    <dgm:pt modelId="{8854A2AE-BB43-40BC-BBAE-6D23DD315534}" type="pres">
      <dgm:prSet presAssocID="{C36822A2-CE77-4D97-8C50-EDF5521DE9EE}" presName="compNode" presStyleCnt="0"/>
      <dgm:spPr/>
      <dgm:t>
        <a:bodyPr/>
        <a:lstStyle/>
        <a:p>
          <a:endParaRPr lang="en-US"/>
        </a:p>
      </dgm:t>
    </dgm:pt>
    <dgm:pt modelId="{97CE9366-EAE1-451A-9D16-C8FE574499CF}" type="pres">
      <dgm:prSet presAssocID="{C36822A2-CE77-4D97-8C50-EDF5521DE9EE}" presName="aNode" presStyleLbl="bgShp" presStyleIdx="1" presStyleCnt="2"/>
      <dgm:spPr/>
      <dgm:t>
        <a:bodyPr/>
        <a:lstStyle/>
        <a:p>
          <a:endParaRPr lang="en-US"/>
        </a:p>
      </dgm:t>
    </dgm:pt>
    <dgm:pt modelId="{8E19F886-27BC-47AB-BECC-618A8E2C4648}" type="pres">
      <dgm:prSet presAssocID="{C36822A2-CE77-4D97-8C50-EDF5521DE9EE}" presName="textNode" presStyleLbl="bgShp" presStyleIdx="1" presStyleCnt="2"/>
      <dgm:spPr/>
      <dgm:t>
        <a:bodyPr/>
        <a:lstStyle/>
        <a:p>
          <a:endParaRPr lang="en-US"/>
        </a:p>
      </dgm:t>
    </dgm:pt>
    <dgm:pt modelId="{17014C84-994F-45D3-8E80-07A0F23E5D0B}" type="pres">
      <dgm:prSet presAssocID="{C36822A2-CE77-4D97-8C50-EDF5521DE9EE}" presName="compChildNode" presStyleCnt="0"/>
      <dgm:spPr/>
      <dgm:t>
        <a:bodyPr/>
        <a:lstStyle/>
        <a:p>
          <a:endParaRPr lang="en-US"/>
        </a:p>
      </dgm:t>
    </dgm:pt>
    <dgm:pt modelId="{880DBF38-372A-4E00-A8F8-8957B66DD8B1}" type="pres">
      <dgm:prSet presAssocID="{C36822A2-CE77-4D97-8C50-EDF5521DE9EE}" presName="theInnerList" presStyleCnt="0"/>
      <dgm:spPr/>
      <dgm:t>
        <a:bodyPr/>
        <a:lstStyle/>
        <a:p>
          <a:endParaRPr lang="en-US"/>
        </a:p>
      </dgm:t>
    </dgm:pt>
    <dgm:pt modelId="{41BFE804-F0D9-46E9-B0CE-C83206632527}" type="pres">
      <dgm:prSet presAssocID="{8AE662BB-065D-4E88-832A-79FB574F2865}" presName="childNode" presStyleLbl="node1" presStyleIdx="1" presStyleCnt="2">
        <dgm:presLayoutVars>
          <dgm:bulletEnabled val="1"/>
        </dgm:presLayoutVars>
      </dgm:prSet>
      <dgm:spPr/>
      <dgm:t>
        <a:bodyPr/>
        <a:lstStyle/>
        <a:p>
          <a:endParaRPr lang="en-US"/>
        </a:p>
      </dgm:t>
    </dgm:pt>
  </dgm:ptLst>
  <dgm:cxnLst>
    <dgm:cxn modelId="{17AE3E34-43C6-4938-A87E-1CD89BA35040}" type="presOf" srcId="{D55D75CA-4940-410B-9F83-A5BADC749022}" destId="{0C238A5C-E313-4C3A-9FD8-FF164BFF58CD}" srcOrd="0" destOrd="0" presId="urn:microsoft.com/office/officeart/2005/8/layout/lProcess2"/>
    <dgm:cxn modelId="{703D8418-70D2-4CC8-B144-88F0EC11012A}" srcId="{D55D75CA-4940-410B-9F83-A5BADC749022}" destId="{C36822A2-CE77-4D97-8C50-EDF5521DE9EE}" srcOrd="1" destOrd="0" parTransId="{AE6CE5FB-F63D-406C-976D-46FCE15B58AD}" sibTransId="{44813856-4355-47A3-B087-59FAA22F7FC5}"/>
    <dgm:cxn modelId="{F2B5100D-5E5C-4900-BBC3-BE8810718144}" srcId="{D55D75CA-4940-410B-9F83-A5BADC749022}" destId="{161F7935-CFCF-46B5-BA27-C1A7EAF6F9A7}" srcOrd="0" destOrd="0" parTransId="{D8C5FBB8-DA8A-47E5-9AAB-0FB75D9F0387}" sibTransId="{873990CA-F8D3-4643-BA1C-F37043CAEAFE}"/>
    <dgm:cxn modelId="{05D3281F-9B2B-4A6C-B4C7-60D7D053A2CD}" type="presOf" srcId="{8AE662BB-065D-4E88-832A-79FB574F2865}" destId="{41BFE804-F0D9-46E9-B0CE-C83206632527}" srcOrd="0" destOrd="0" presId="urn:microsoft.com/office/officeart/2005/8/layout/lProcess2"/>
    <dgm:cxn modelId="{0FE11B75-B642-4A4E-B0AC-9B7705817A39}" type="presOf" srcId="{C36822A2-CE77-4D97-8C50-EDF5521DE9EE}" destId="{97CE9366-EAE1-451A-9D16-C8FE574499CF}" srcOrd="0" destOrd="0" presId="urn:microsoft.com/office/officeart/2005/8/layout/lProcess2"/>
    <dgm:cxn modelId="{0F6E8CCB-84E0-425F-8BD7-E1A552F89D4B}" type="presOf" srcId="{C36822A2-CE77-4D97-8C50-EDF5521DE9EE}" destId="{8E19F886-27BC-47AB-BECC-618A8E2C4648}" srcOrd="1" destOrd="0" presId="urn:microsoft.com/office/officeart/2005/8/layout/lProcess2"/>
    <dgm:cxn modelId="{8E0BAA29-B6BB-4797-9C8D-658453CBAE3C}" type="presOf" srcId="{161F7935-CFCF-46B5-BA27-C1A7EAF6F9A7}" destId="{9176C279-B451-4255-B511-2E62080476F0}" srcOrd="1" destOrd="0" presId="urn:microsoft.com/office/officeart/2005/8/layout/lProcess2"/>
    <dgm:cxn modelId="{9D90A93B-8AD4-4B75-8E2F-ED4D01B462A4}" srcId="{161F7935-CFCF-46B5-BA27-C1A7EAF6F9A7}" destId="{5627C0DF-0DC3-49D0-8588-526D7400922A}" srcOrd="0" destOrd="0" parTransId="{661D9B06-4344-46E3-A6FC-E2C2DEEFB1B0}" sibTransId="{7C1F74C0-77C5-4FF7-A912-B2CFA118A4A1}"/>
    <dgm:cxn modelId="{DA08352A-3BF5-45D4-8455-BF4CC6B2431E}" type="presOf" srcId="{5627C0DF-0DC3-49D0-8588-526D7400922A}" destId="{CE4B3070-B0CF-42D5-8D6A-6709C158547F}" srcOrd="0" destOrd="0" presId="urn:microsoft.com/office/officeart/2005/8/layout/lProcess2"/>
    <dgm:cxn modelId="{173056C3-C8B8-485E-92D4-5AEBB1DCE440}" srcId="{C36822A2-CE77-4D97-8C50-EDF5521DE9EE}" destId="{8AE662BB-065D-4E88-832A-79FB574F2865}" srcOrd="0" destOrd="0" parTransId="{0E502694-FE25-41E1-860D-903C595EC72B}" sibTransId="{EA9DEDC5-224E-4639-AA0A-C5A71F0DA839}"/>
    <dgm:cxn modelId="{0FA9AE7C-5331-4A27-B21A-A4473371054F}" type="presOf" srcId="{161F7935-CFCF-46B5-BA27-C1A7EAF6F9A7}" destId="{246222EF-6A33-43AA-A098-A99500C1F95C}" srcOrd="0" destOrd="0" presId="urn:microsoft.com/office/officeart/2005/8/layout/lProcess2"/>
    <dgm:cxn modelId="{D1D425F4-C67C-4F6E-AADC-691C3F6A3A6A}" type="presParOf" srcId="{0C238A5C-E313-4C3A-9FD8-FF164BFF58CD}" destId="{139AD046-C8DD-4F5B-A958-86E2DDB0930F}" srcOrd="0" destOrd="0" presId="urn:microsoft.com/office/officeart/2005/8/layout/lProcess2"/>
    <dgm:cxn modelId="{FE34209E-8EB9-4CB2-A058-18D1EE012F5F}" type="presParOf" srcId="{139AD046-C8DD-4F5B-A958-86E2DDB0930F}" destId="{246222EF-6A33-43AA-A098-A99500C1F95C}" srcOrd="0" destOrd="0" presId="urn:microsoft.com/office/officeart/2005/8/layout/lProcess2"/>
    <dgm:cxn modelId="{01ABC67C-6438-41DA-A058-756AF417E3E6}" type="presParOf" srcId="{139AD046-C8DD-4F5B-A958-86E2DDB0930F}" destId="{9176C279-B451-4255-B511-2E62080476F0}" srcOrd="1" destOrd="0" presId="urn:microsoft.com/office/officeart/2005/8/layout/lProcess2"/>
    <dgm:cxn modelId="{D79A5442-0E26-4C0C-9AB8-CB471992A3E3}" type="presParOf" srcId="{139AD046-C8DD-4F5B-A958-86E2DDB0930F}" destId="{2EB335B7-C221-411A-9042-3B8C6412821E}" srcOrd="2" destOrd="0" presId="urn:microsoft.com/office/officeart/2005/8/layout/lProcess2"/>
    <dgm:cxn modelId="{F718C348-C006-486F-822A-BC0B370765D4}" type="presParOf" srcId="{2EB335B7-C221-411A-9042-3B8C6412821E}" destId="{1201E393-CE48-4330-BD14-E5ED8CCAF56C}" srcOrd="0" destOrd="0" presId="urn:microsoft.com/office/officeart/2005/8/layout/lProcess2"/>
    <dgm:cxn modelId="{1EB3025F-0D16-4887-B2EC-050B0D516824}" type="presParOf" srcId="{1201E393-CE48-4330-BD14-E5ED8CCAF56C}" destId="{CE4B3070-B0CF-42D5-8D6A-6709C158547F}" srcOrd="0" destOrd="0" presId="urn:microsoft.com/office/officeart/2005/8/layout/lProcess2"/>
    <dgm:cxn modelId="{99FB3924-2A29-4BAF-B8AA-3C41955D154D}" type="presParOf" srcId="{0C238A5C-E313-4C3A-9FD8-FF164BFF58CD}" destId="{31A3C493-5135-467D-B3BB-D2BB0C60C60A}" srcOrd="1" destOrd="0" presId="urn:microsoft.com/office/officeart/2005/8/layout/lProcess2"/>
    <dgm:cxn modelId="{E817ADCA-5F41-4BA6-A65E-AD314637C52D}" type="presParOf" srcId="{0C238A5C-E313-4C3A-9FD8-FF164BFF58CD}" destId="{8854A2AE-BB43-40BC-BBAE-6D23DD315534}" srcOrd="2" destOrd="0" presId="urn:microsoft.com/office/officeart/2005/8/layout/lProcess2"/>
    <dgm:cxn modelId="{30E6460D-FDE7-4E41-9F6E-1D6A1A9240BD}" type="presParOf" srcId="{8854A2AE-BB43-40BC-BBAE-6D23DD315534}" destId="{97CE9366-EAE1-451A-9D16-C8FE574499CF}" srcOrd="0" destOrd="0" presId="urn:microsoft.com/office/officeart/2005/8/layout/lProcess2"/>
    <dgm:cxn modelId="{AF37A228-D87D-4EE9-BB99-85B6252324DF}" type="presParOf" srcId="{8854A2AE-BB43-40BC-BBAE-6D23DD315534}" destId="{8E19F886-27BC-47AB-BECC-618A8E2C4648}" srcOrd="1" destOrd="0" presId="urn:microsoft.com/office/officeart/2005/8/layout/lProcess2"/>
    <dgm:cxn modelId="{0759614A-61E4-4823-8702-3CD8ED01CE11}" type="presParOf" srcId="{8854A2AE-BB43-40BC-BBAE-6D23DD315534}" destId="{17014C84-994F-45D3-8E80-07A0F23E5D0B}" srcOrd="2" destOrd="0" presId="urn:microsoft.com/office/officeart/2005/8/layout/lProcess2"/>
    <dgm:cxn modelId="{FD3B23F3-B091-4C4D-AFBF-A14FD4D28E26}" type="presParOf" srcId="{17014C84-994F-45D3-8E80-07A0F23E5D0B}" destId="{880DBF38-372A-4E00-A8F8-8957B66DD8B1}" srcOrd="0" destOrd="0" presId="urn:microsoft.com/office/officeart/2005/8/layout/lProcess2"/>
    <dgm:cxn modelId="{583149DA-6F7F-4BF7-BFC1-C4E734329F93}" type="presParOf" srcId="{880DBF38-372A-4E00-A8F8-8957B66DD8B1}" destId="{41BFE804-F0D9-46E9-B0CE-C8320663252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22EF-6A33-43AA-A098-A99500C1F95C}">
      <dsp:nvSpPr>
        <dsp:cNvPr id="0" name=""/>
        <dsp:cNvSpPr/>
      </dsp:nvSpPr>
      <dsp:spPr>
        <a:xfrm>
          <a:off x="2745" y="0"/>
          <a:ext cx="2641401" cy="3124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Sustainability</a:t>
          </a:r>
          <a:endParaRPr lang="en-US" sz="3400" kern="1200" dirty="0"/>
        </a:p>
      </dsp:txBody>
      <dsp:txXfrm>
        <a:off x="2745" y="0"/>
        <a:ext cx="2641401" cy="937260"/>
      </dsp:txXfrm>
    </dsp:sp>
    <dsp:sp modelId="{CE4B3070-B0CF-42D5-8D6A-6709C158547F}">
      <dsp:nvSpPr>
        <dsp:cNvPr id="0" name=""/>
        <dsp:cNvSpPr/>
      </dsp:nvSpPr>
      <dsp:spPr>
        <a:xfrm>
          <a:off x="266886" y="937260"/>
          <a:ext cx="2113121" cy="20307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Embedding a successful improvement  into the culture and norms of a facility</a:t>
          </a:r>
          <a:endParaRPr lang="en-US" sz="2100" kern="1200" dirty="0"/>
        </a:p>
      </dsp:txBody>
      <dsp:txXfrm>
        <a:off x="326364" y="996738"/>
        <a:ext cx="1994165" cy="1911774"/>
      </dsp:txXfrm>
    </dsp:sp>
    <dsp:sp modelId="{97CE9366-EAE1-451A-9D16-C8FE574499CF}">
      <dsp:nvSpPr>
        <dsp:cNvPr id="0" name=""/>
        <dsp:cNvSpPr/>
      </dsp:nvSpPr>
      <dsp:spPr>
        <a:xfrm>
          <a:off x="2842252" y="0"/>
          <a:ext cx="2641401" cy="3124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Spread</a:t>
          </a:r>
          <a:endParaRPr lang="en-US" sz="3400" kern="1200" dirty="0"/>
        </a:p>
      </dsp:txBody>
      <dsp:txXfrm>
        <a:off x="2842252" y="0"/>
        <a:ext cx="2641401" cy="937260"/>
      </dsp:txXfrm>
    </dsp:sp>
    <dsp:sp modelId="{41BFE804-F0D9-46E9-B0CE-C83206632527}">
      <dsp:nvSpPr>
        <dsp:cNvPr id="0" name=""/>
        <dsp:cNvSpPr/>
      </dsp:nvSpPr>
      <dsp:spPr>
        <a:xfrm>
          <a:off x="3106392" y="937260"/>
          <a:ext cx="2113121" cy="203073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Implementing a successful improvement across multiple settings and/or facilities</a:t>
          </a:r>
          <a:endParaRPr lang="en-US" sz="2100" kern="1200" dirty="0"/>
        </a:p>
      </dsp:txBody>
      <dsp:txXfrm>
        <a:off x="3165870" y="996738"/>
        <a:ext cx="1994165" cy="19117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859B9C4-E1A5-4BEF-90FD-AC3E7D71D218}" type="datetimeFigureOut">
              <a:rPr lang="en-US" smtClean="0"/>
              <a:pPr/>
              <a:t>3/13/2017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2F394B-1283-4B69-89E9-E10FB4D0B6E3}" type="slidenum">
              <a:rPr lang="en-US" smtClean="0"/>
              <a:pPr/>
              <a:t>‹#›</a:t>
            </a:fld>
            <a:endParaRPr lang="en-US" dirty="0"/>
          </a:p>
        </p:txBody>
      </p:sp>
    </p:spTree>
    <p:extLst>
      <p:ext uri="{BB962C8B-B14F-4D97-AF65-F5344CB8AC3E}">
        <p14:creationId xmlns:p14="http://schemas.microsoft.com/office/powerpoint/2010/main" val="151911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44C48C-EDE0-4178-A57B-0F6FBF6D6E90}" type="datetimeFigureOut">
              <a:rPr lang="en-US" smtClean="0"/>
              <a:pPr/>
              <a:t>3/13/2017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243FE-6028-49B7-8F4E-830C3973E61E}" type="slidenum">
              <a:rPr lang="en-US" smtClean="0"/>
              <a:pPr/>
              <a:t>1</a:t>
            </a:fld>
            <a:endParaRPr lang="en-US" dirty="0"/>
          </a:p>
        </p:txBody>
      </p:sp>
    </p:spTree>
    <p:extLst>
      <p:ext uri="{BB962C8B-B14F-4D97-AF65-F5344CB8AC3E}">
        <p14:creationId xmlns:p14="http://schemas.microsoft.com/office/powerpoint/2010/main" val="177407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420353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294650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57327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team will be different for LTC</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395614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255055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Video 2.3: A Collaborative Effort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246587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190009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2930990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51225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4859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38092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52677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80858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14949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393861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61406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189383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3451306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282901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49197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423279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41327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10669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34186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24288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273926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101141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375835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
        <p:nvSpPr>
          <p:cNvPr id="7" name="Title 1"/>
          <p:cNvSpPr txBox="1">
            <a:spLocks/>
          </p:cNvSpPr>
          <p:nvPr userDrawn="1"/>
        </p:nvSpPr>
        <p:spPr>
          <a:xfrm>
            <a:off x="228600" y="122245"/>
            <a:ext cx="8763000" cy="1272886"/>
          </a:xfrm>
          <a:prstGeom prst="rect">
            <a:avLst/>
          </a:prstGeom>
        </p:spPr>
        <p:txBody>
          <a:bodyPr vert="horz" lIns="91440" tIns="45720" rIns="91440" bIns="45720" rtlCol="0" anchor="ctr">
            <a:normAutofit/>
          </a:bodyPr>
          <a:lstStyle>
            <a:lvl1pPr algn="ctr" defTabSz="457200" rtl="0" eaLnBrk="1" latinLnBrk="0" hangingPunct="1">
              <a:lnSpc>
                <a:spcPct val="150000"/>
              </a:lnSpc>
              <a:spcBef>
                <a:spcPct val="0"/>
              </a:spcBef>
              <a:buNone/>
              <a:defRPr lang="en-US"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AHRQ Safety Program for Long-Term Care: HAIs/CAUTI</a:t>
            </a:r>
            <a:b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Long-Term Care Safety Modules </a:t>
            </a:r>
            <a:endParaRPr kumimoji="0" lang="en-US" sz="36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endParaRPr>
          </a:p>
        </p:txBody>
      </p:sp>
      <p:sp>
        <p:nvSpPr>
          <p:cNvPr id="12" name="Rectangle 11"/>
          <p:cNvSpPr/>
          <p:nvPr userDrawn="1"/>
        </p:nvSpPr>
        <p:spPr>
          <a:xfrm>
            <a:off x="6705600" y="6477000"/>
            <a:ext cx="2438400" cy="369332"/>
          </a:xfrm>
          <a:prstGeom prst="rect">
            <a:avLst/>
          </a:prstGeom>
        </p:spPr>
        <p:txBody>
          <a:bodyPr wrap="square">
            <a:spAutoFit/>
          </a:bodyPr>
          <a:lstStyle/>
          <a:p>
            <a:pPr algn="r"/>
            <a:r>
              <a:rPr lang="en-US" sz="900" dirty="0" smtClean="0">
                <a:solidFill>
                  <a:schemeClr val="bg1"/>
                </a:solidFill>
                <a:latin typeface="Arial" panose="020B0604020202020204" pitchFamily="34" charset="0"/>
                <a:cs typeface="Arial" panose="020B0604020202020204" pitchFamily="34" charset="0"/>
              </a:rPr>
              <a:t>AHRQ Pub. No. 16(17)-0003-03-EF</a:t>
            </a:r>
          </a:p>
          <a:p>
            <a:pPr algn="r"/>
            <a:r>
              <a:rPr lang="en-US" sz="900" dirty="0" smtClean="0">
                <a:solidFill>
                  <a:schemeClr val="bg1"/>
                </a:solidFill>
                <a:latin typeface="Arial" panose="020B0604020202020204" pitchFamily="34" charset="0"/>
                <a:cs typeface="Arial" panose="020B0604020202020204" pitchFamily="34" charset="0"/>
              </a:rPr>
              <a:t>March 2017</a:t>
            </a:r>
            <a:endParaRPr lang="en-US" sz="9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62000" y="3203381"/>
            <a:ext cx="8229600" cy="660070"/>
          </a:xfrm>
        </p:spPr>
        <p:txBody>
          <a:bodyPr>
            <a:normAutofit/>
          </a:bodyPr>
          <a:lstStyle>
            <a:lvl1pPr>
              <a:defRPr sz="37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943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3600" kern="1200" dirty="0">
                <a:solidFill>
                  <a:schemeClr val="bg1"/>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Toolkit  </a:t>
            </a:r>
            <a:endParaRPr lang="en-US" dirty="0"/>
          </a:p>
        </p:txBody>
      </p:sp>
    </p:spTree>
    <p:extLst>
      <p:ext uri="{BB962C8B-B14F-4D97-AF65-F5344CB8AC3E}">
        <p14:creationId xmlns:p14="http://schemas.microsoft.com/office/powerpoint/2010/main" val="362132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Toolkit  </a:t>
            </a:r>
            <a:endParaRPr lang="en-US" dirty="0"/>
          </a:p>
        </p:txBody>
      </p:sp>
    </p:spTree>
    <p:extLst>
      <p:ext uri="{BB962C8B-B14F-4D97-AF65-F5344CB8AC3E}">
        <p14:creationId xmlns:p14="http://schemas.microsoft.com/office/powerpoint/2010/main" val="140331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lvl1pPr>
              <a:defRPr>
                <a:solidFill>
                  <a:schemeClr val="accent5">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7319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chor="t"/>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698675" y="6607175"/>
            <a:ext cx="445325" cy="264453"/>
          </a:xfrm>
          <a:prstGeom prst="rect">
            <a:avLst/>
          </a:prstGeom>
        </p:spPr>
        <p:txBody>
          <a:bodyPr/>
          <a:lstStyle>
            <a:lvl1pPr algn="l">
              <a:defRPr/>
            </a:lvl1pPr>
          </a:lstStyle>
          <a:p>
            <a:fld id="{E507B00A-00F3-40B4-9FBC-773D3E654F20}" type="slidenum">
              <a:rPr lang="en-US" smtClean="0"/>
              <a:pPr/>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3"/>
          </p:nvPr>
        </p:nvSpPr>
        <p:spPr>
          <a:xfrm>
            <a:off x="6863938" y="6607175"/>
            <a:ext cx="1822862" cy="264453"/>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Tree>
    <p:extLst>
      <p:ext uri="{BB962C8B-B14F-4D97-AF65-F5344CB8AC3E}">
        <p14:creationId xmlns:p14="http://schemas.microsoft.com/office/powerpoint/2010/main" val="2466103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_footer &amp;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0">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698675" y="6607175"/>
            <a:ext cx="445325" cy="264453"/>
          </a:xfrm>
          <a:prstGeom prst="rect">
            <a:avLst/>
          </a:prstGeom>
        </p:spPr>
        <p:txBody>
          <a:bodyPr/>
          <a:lstStyle/>
          <a:p>
            <a:pPr algn="l"/>
            <a:fld id="{E507B00A-00F3-40B4-9FBC-773D3E654F20}" type="slidenum">
              <a:rPr lang="en-US" smtClean="0"/>
              <a:pPr algn="l"/>
              <a:t>‹#›</a:t>
            </a:fld>
            <a:endParaRPr lang="en-US" dirty="0"/>
          </a:p>
        </p:txBody>
      </p:sp>
      <p:sp>
        <p:nvSpPr>
          <p:cNvPr id="6" name="Footer Placeholder 3"/>
          <p:cNvSpPr>
            <a:spLocks noGrp="1"/>
          </p:cNvSpPr>
          <p:nvPr>
            <p:ph type="ftr" sz="quarter" idx="3"/>
          </p:nvPr>
        </p:nvSpPr>
        <p:spPr>
          <a:xfrm>
            <a:off x="6863938" y="6607175"/>
            <a:ext cx="1822862" cy="264453"/>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Tree>
    <p:extLst>
      <p:ext uri="{BB962C8B-B14F-4D97-AF65-F5344CB8AC3E}">
        <p14:creationId xmlns:p14="http://schemas.microsoft.com/office/powerpoint/2010/main" val="719462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cstate="print">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7" name="Picture 6"/>
          <p:cNvPicPr>
            <a:picLocks noChangeAspect="1"/>
          </p:cNvPicPr>
          <p:nvPr userDrawn="1"/>
        </p:nvPicPr>
        <p:blipFill rotWithShape="1">
          <a:blip r:embed="rId8" cstate="print">
            <a:extLst>
              <a:ext uri="{28A0092B-C50C-407E-A947-70E740481C1C}">
                <a14:useLocalDpi xmlns:a14="http://schemas.microsoft.com/office/drawing/2010/main" val="0"/>
              </a:ext>
            </a:extLst>
          </a:blip>
          <a:srcRect b="87013"/>
          <a:stretch/>
        </p:blipFill>
        <p:spPr>
          <a:xfrm>
            <a:off x="0" y="-1"/>
            <a:ext cx="9144000" cy="890649"/>
          </a:xfrm>
          <a:prstGeom prst="rect">
            <a:avLst/>
          </a:prstGeom>
        </p:spPr>
      </p:pic>
      <p:sp>
        <p:nvSpPr>
          <p:cNvPr id="2" name="Title Placeholder 1"/>
          <p:cNvSpPr>
            <a:spLocks noGrp="1"/>
          </p:cNvSpPr>
          <p:nvPr>
            <p:ph type="title"/>
          </p:nvPr>
        </p:nvSpPr>
        <p:spPr>
          <a:xfrm>
            <a:off x="457200" y="76200"/>
            <a:ext cx="8229600" cy="6600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80655"/>
            <a:ext cx="8229600" cy="51776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0" y="6477000"/>
            <a:ext cx="3429000" cy="3810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2971800" algn="ctr"/>
                <a:tab pos="5943600" algn="r"/>
              </a:tabLst>
              <a:defRPr sz="1200">
                <a:solidFill>
                  <a:schemeClr val="tx1">
                    <a:tint val="75000"/>
                  </a:schemeClr>
                </a:solidFill>
              </a:defRPr>
            </a:lvl1p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Toolkit  </a:t>
            </a:r>
            <a:endParaRPr lang="en-US" dirty="0"/>
          </a:p>
        </p:txBody>
      </p:sp>
      <p:sp>
        <p:nvSpPr>
          <p:cNvPr id="10" name="Slide Number Placeholder 5"/>
          <p:cNvSpPr txBox="1">
            <a:spLocks/>
          </p:cNvSpPr>
          <p:nvPr userDrawn="1"/>
        </p:nvSpPr>
        <p:spPr>
          <a:xfrm>
            <a:off x="6975835" y="6495926"/>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Sustainability</a:t>
            </a:r>
            <a:r>
              <a:rPr lang="en-US" sz="900" baseline="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fld id="{D0C9C990-79A9-48BD-8275-246184B5F984}" type="slidenum">
              <a:rPr lang="en-US" sz="900" smtClean="0">
                <a:solidFill>
                  <a:schemeClr val="bg1"/>
                </a:solidFill>
                <a:latin typeface="Arial" panose="020B0604020202020204" pitchFamily="34" charset="0"/>
                <a:ea typeface="Calibri" panose="020F0502020204030204" pitchFamily="34" charset="0"/>
                <a:cs typeface="Arial" panose="020B0604020202020204" pitchFamily="34" charset="0"/>
              </a:rPr>
              <a:pPr algn="r"/>
              <a:t>‹#›</a:t>
            </a:fld>
            <a:r>
              <a:rPr lang="en-US" sz="9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9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6934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sldNum="0" hdr="0" ftr="0"/>
  <p:txStyles>
    <p:titleStyle>
      <a:lvl1pPr algn="ctr" defTabSz="457200" rtl="0" eaLnBrk="1" latinLnBrk="0" hangingPunct="1">
        <a:spcBef>
          <a:spcPct val="0"/>
        </a:spcBef>
        <a:buNone/>
        <a:defRPr lang="en-US" sz="3600" kern="1200" dirty="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76B7D"/>
        </a:buClr>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nursing/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ha.box.com/s/j9ackopzxx77wqzz4ag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youtu.be/Phd60ZMPs_U"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frp.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teamstepps/instructor/fundamentals/module8/igchangemgmt.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modules/spread/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ahrq.gov/professionals/systems/hospital/fallpxtoolkit/fallpxtk-tool6a.html" TargetMode="External"/><Relationship Id="rId5" Type="http://schemas.openxmlformats.org/officeDocument/2006/relationships/hyperlink" Target="http://www.phinational.org/sites/phinational.org/files/clearinghouse/partnersincare-casestudy-20120103.pdf" TargetMode="External"/><Relationship Id="rId4" Type="http://schemas.openxmlformats.org/officeDocument/2006/relationships/hyperlink" Target="http://www.ihi.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ahrq.gov/professionals/education/curriculum-tools/cusptoolkit/modules/spread/index.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6: Sustainability</a:t>
            </a:r>
          </a:p>
        </p:txBody>
      </p:sp>
    </p:spTree>
    <p:extLst>
      <p:ext uri="{BB962C8B-B14F-4D97-AF65-F5344CB8AC3E}">
        <p14:creationId xmlns:p14="http://schemas.microsoft.com/office/powerpoint/2010/main" val="97190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Planning Early</a:t>
            </a:r>
            <a:endParaRPr lang="en-US" dirty="0"/>
          </a:p>
        </p:txBody>
      </p:sp>
      <p:sp>
        <p:nvSpPr>
          <p:cNvPr id="5" name="Content Placeholder 4"/>
          <p:cNvSpPr>
            <a:spLocks noGrp="1"/>
          </p:cNvSpPr>
          <p:nvPr>
            <p:ph idx="1"/>
          </p:nvPr>
        </p:nvSpPr>
        <p:spPr/>
        <p:txBody>
          <a:bodyPr>
            <a:normAutofit/>
          </a:bodyPr>
          <a:lstStyle/>
          <a:p>
            <a:pPr lvl="0"/>
            <a:r>
              <a:rPr lang="en-US" dirty="0"/>
              <a:t>Develop plan for financial, staffing, and other resources</a:t>
            </a:r>
          </a:p>
          <a:p>
            <a:pPr lvl="0"/>
            <a:r>
              <a:rPr lang="en-US" dirty="0"/>
              <a:t>Identify leaders and program champion(s)</a:t>
            </a:r>
          </a:p>
          <a:p>
            <a:pPr lvl="0"/>
            <a:r>
              <a:rPr lang="en-US" dirty="0"/>
              <a:t>Learn how to create a sustainable plan</a:t>
            </a:r>
          </a:p>
          <a:p>
            <a:pPr lvl="0"/>
            <a:r>
              <a:rPr lang="en-US" dirty="0"/>
              <a:t>Educate staff</a:t>
            </a:r>
          </a:p>
          <a:p>
            <a:r>
              <a:rPr lang="en-US" dirty="0"/>
              <a:t>Build a measurement system</a:t>
            </a:r>
            <a:endParaRPr lang="en-US" sz="2800" dirty="0" smtClean="0"/>
          </a:p>
        </p:txBody>
      </p:sp>
      <p:pic>
        <p:nvPicPr>
          <p:cNvPr id="6" name="Picture 5" descr="image of staff around a table"/>
          <p:cNvPicPr>
            <a:picLocks noChangeAspect="1"/>
          </p:cNvPicPr>
          <p:nvPr/>
        </p:nvPicPr>
        <p:blipFill>
          <a:blip r:embed="rId3" cstate="print"/>
          <a:stretch>
            <a:fillRect/>
          </a:stretch>
        </p:blipFill>
        <p:spPr>
          <a:xfrm>
            <a:off x="6172200" y="3505200"/>
            <a:ext cx="1905589" cy="2265700"/>
          </a:xfrm>
          <a:prstGeom prst="rect">
            <a:avLst/>
          </a:prstGeom>
        </p:spPr>
      </p:pic>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26320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Steps to Creating a Sustainability Plan</a:t>
            </a:r>
            <a:endParaRPr lang="en-US"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dirty="0"/>
              <a:t>Identify and </a:t>
            </a:r>
            <a:r>
              <a:rPr lang="en-US" dirty="0" smtClean="0"/>
              <a:t>develop </a:t>
            </a:r>
            <a:r>
              <a:rPr lang="en-US" dirty="0"/>
              <a:t>p</a:t>
            </a:r>
            <a:r>
              <a:rPr lang="en-US" dirty="0" smtClean="0"/>
              <a:t>rogram champion(s)</a:t>
            </a:r>
          </a:p>
          <a:p>
            <a:pPr marL="457200" indent="-457200">
              <a:buFont typeface="+mj-lt"/>
              <a:buAutoNum type="arabicPeriod"/>
            </a:pPr>
            <a:r>
              <a:rPr lang="en-US" dirty="0" smtClean="0"/>
              <a:t>Build the implementation team</a:t>
            </a:r>
          </a:p>
          <a:p>
            <a:pPr marL="457200" indent="-457200">
              <a:buFont typeface="+mj-lt"/>
              <a:buAutoNum type="arabicPeriod"/>
            </a:pPr>
            <a:r>
              <a:rPr lang="en-US" dirty="0" smtClean="0"/>
              <a:t>Empower frontline </a:t>
            </a:r>
            <a:r>
              <a:rPr lang="en-US" dirty="0"/>
              <a:t>s</a:t>
            </a:r>
            <a:r>
              <a:rPr lang="en-US" dirty="0" smtClean="0"/>
              <a:t>taff</a:t>
            </a:r>
          </a:p>
          <a:p>
            <a:pPr marL="457200" indent="-457200">
              <a:buFont typeface="+mj-lt"/>
              <a:buAutoNum type="arabicPeriod"/>
            </a:pPr>
            <a:r>
              <a:rPr lang="en-US" dirty="0" smtClean="0"/>
              <a:t>Establish a sustainability measurement plan</a:t>
            </a:r>
          </a:p>
          <a:p>
            <a:pPr marL="457200" indent="-457200">
              <a:buFont typeface="+mj-lt"/>
              <a:buAutoNum type="arabicPeriod"/>
            </a:pPr>
            <a:r>
              <a:rPr lang="en-US" dirty="0"/>
              <a:t>Identify and Address Barriers to Sustainability</a:t>
            </a:r>
          </a:p>
          <a:p>
            <a:pPr marL="457200" indent="-457200">
              <a:buFont typeface="+mj-lt"/>
              <a:buAutoNum type="arabicPeriod"/>
            </a:pPr>
            <a:r>
              <a:rPr lang="en-US" dirty="0" smtClean="0"/>
              <a:t>Engage staff with stories</a:t>
            </a:r>
          </a:p>
          <a:p>
            <a:pPr marL="457200" indent="-457200">
              <a:buFont typeface="+mj-lt"/>
              <a:buAutoNum type="arabicPeriod"/>
            </a:pPr>
            <a:r>
              <a:rPr lang="en-US" dirty="0" smtClean="0"/>
              <a:t>Recognize and celebrate success</a:t>
            </a:r>
          </a:p>
          <a:p>
            <a:endParaRPr lang="en-US" b="1" dirty="0" smtClean="0"/>
          </a:p>
          <a:p>
            <a:endParaRPr lang="en-US" b="1" dirty="0" smtClean="0"/>
          </a:p>
          <a:p>
            <a:endParaRPr lang="en-US" b="1" dirty="0" smtClean="0"/>
          </a:p>
          <a:p>
            <a:endParaRPr lang="en-US" b="1" dirty="0" smtClean="0"/>
          </a:p>
          <a:p>
            <a:endParaRPr lang="en-US" dirty="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765438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00457" cy="660070"/>
          </a:xfrm>
        </p:spPr>
        <p:txBody>
          <a:bodyPr>
            <a:noAutofit/>
          </a:bodyPr>
          <a:lstStyle/>
          <a:p>
            <a:r>
              <a:rPr lang="en-US" sz="3200" dirty="0" smtClean="0"/>
              <a:t>1. Identify and Develop Program Champion(s)</a:t>
            </a:r>
            <a:endParaRPr lang="en-US" sz="3200" dirty="0"/>
          </a:p>
        </p:txBody>
      </p:sp>
      <p:sp>
        <p:nvSpPr>
          <p:cNvPr id="4" name="Content Placeholder 3"/>
          <p:cNvSpPr>
            <a:spLocks noGrp="1"/>
          </p:cNvSpPr>
          <p:nvPr>
            <p:ph idx="1"/>
          </p:nvPr>
        </p:nvSpPr>
        <p:spPr/>
        <p:txBody>
          <a:bodyPr>
            <a:normAutofit lnSpcReduction="10000"/>
          </a:bodyPr>
          <a:lstStyle/>
          <a:p>
            <a:r>
              <a:rPr lang="en-US" dirty="0" smtClean="0"/>
              <a:t>Program champion(s) will— </a:t>
            </a:r>
          </a:p>
          <a:p>
            <a:pPr lvl="1" indent="-342900"/>
            <a:r>
              <a:rPr lang="en-US" dirty="0" smtClean="0"/>
              <a:t>Communicate and reinforce resident safety and program goals as a priority</a:t>
            </a:r>
          </a:p>
          <a:p>
            <a:pPr lvl="1" indent="-342900"/>
            <a:r>
              <a:rPr lang="en-US" dirty="0" smtClean="0"/>
              <a:t>Have physician, nursing, and administrative support</a:t>
            </a:r>
          </a:p>
          <a:p>
            <a:pPr lvl="1" indent="-342900"/>
            <a:r>
              <a:rPr lang="en-US" dirty="0" smtClean="0"/>
              <a:t>Be motivational and inspiring</a:t>
            </a:r>
          </a:p>
          <a:p>
            <a:pPr lvl="1"/>
            <a:r>
              <a:rPr lang="en-US" dirty="0" smtClean="0"/>
              <a:t>Have influence</a:t>
            </a:r>
          </a:p>
          <a:p>
            <a:pPr lvl="1"/>
            <a:r>
              <a:rPr lang="en-US" dirty="0" smtClean="0"/>
              <a:t>Be able to communicate the vision</a:t>
            </a:r>
          </a:p>
          <a:p>
            <a:pPr lvl="1"/>
            <a:r>
              <a:rPr lang="en-US" dirty="0" smtClean="0"/>
              <a:t>Serve as a coach</a:t>
            </a:r>
          </a:p>
          <a:p>
            <a:pPr marL="457200" lvl="1" indent="0">
              <a:buNone/>
            </a:pPr>
            <a:endParaRPr lang="en-US" dirty="0" smtClean="0"/>
          </a:p>
          <a:p>
            <a:r>
              <a:rPr lang="en-US" dirty="0" smtClean="0"/>
              <a:t>For more information on coaching, please see the </a:t>
            </a:r>
            <a:r>
              <a:rPr lang="en-US" dirty="0" smtClean="0">
                <a:hlinkClick r:id="rId3"/>
              </a:rPr>
              <a:t>Role of the Nurse Manager module within the AHRQ CUSP toolkit </a:t>
            </a:r>
            <a:endParaRPr lang="en-US" dirty="0" smtClean="0"/>
          </a:p>
          <a:p>
            <a:pPr marL="457200" lvl="1" indent="0">
              <a:buNone/>
            </a:pPr>
            <a:endParaRPr lang="en-US" b="1" dirty="0">
              <a:solidFill>
                <a:srgbClr val="FF0000"/>
              </a:solidFill>
            </a:endParaRPr>
          </a:p>
          <a:p>
            <a:pPr marL="457200" lvl="1" indent="0">
              <a:buNone/>
            </a:pPr>
            <a:endParaRPr lang="en-US" dirty="0"/>
          </a:p>
          <a:p>
            <a:pPr marL="0" lvl="0" indent="0">
              <a:buNone/>
            </a:pPr>
            <a:endParaRPr lang="en-US" sz="2400" b="1" dirty="0" smtClean="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1623008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Build the Implementation Team</a:t>
            </a:r>
            <a:endParaRPr lang="en-US" dirty="0"/>
          </a:p>
        </p:txBody>
      </p:sp>
      <p:sp>
        <p:nvSpPr>
          <p:cNvPr id="4" name="Content Placeholder 3"/>
          <p:cNvSpPr>
            <a:spLocks noGrp="1"/>
          </p:cNvSpPr>
          <p:nvPr>
            <p:ph idx="1"/>
          </p:nvPr>
        </p:nvSpPr>
        <p:spPr/>
        <p:txBody>
          <a:bodyPr>
            <a:normAutofit fontScale="92500"/>
          </a:bodyPr>
          <a:lstStyle/>
          <a:p>
            <a:pPr marL="285750">
              <a:spcAft>
                <a:spcPts val="1200"/>
              </a:spcAft>
            </a:pPr>
            <a:r>
              <a:rPr lang="en-US" dirty="0" smtClean="0"/>
              <a:t>This team will ideally include the following members:</a:t>
            </a:r>
          </a:p>
          <a:p>
            <a:pPr lvl="1">
              <a:spcAft>
                <a:spcPts val="1200"/>
              </a:spcAft>
              <a:defRPr/>
            </a:pPr>
            <a:r>
              <a:rPr lang="en-US" dirty="0" smtClean="0">
                <a:ea typeface="ＭＳ Ｐゴシック" pitchFamily="34" charset="-128"/>
              </a:rPr>
              <a:t>Facility team lead</a:t>
            </a:r>
          </a:p>
          <a:p>
            <a:pPr lvl="1">
              <a:spcAft>
                <a:spcPts val="1200"/>
              </a:spcAft>
              <a:defRPr/>
            </a:pPr>
            <a:r>
              <a:rPr lang="en-US" dirty="0" smtClean="0">
                <a:ea typeface="ＭＳ Ｐゴシック" pitchFamily="34" charset="-128"/>
              </a:rPr>
              <a:t>Administrator</a:t>
            </a:r>
          </a:p>
          <a:p>
            <a:pPr lvl="1">
              <a:spcAft>
                <a:spcPts val="1200"/>
              </a:spcAft>
              <a:defRPr/>
            </a:pPr>
            <a:r>
              <a:rPr lang="en-US" dirty="0" smtClean="0">
                <a:ea typeface="ＭＳ Ｐゴシック" pitchFamily="34" charset="-128"/>
              </a:rPr>
              <a:t>Data coordinator</a:t>
            </a:r>
          </a:p>
          <a:p>
            <a:pPr lvl="1">
              <a:spcAft>
                <a:spcPts val="1200"/>
              </a:spcAft>
              <a:defRPr/>
            </a:pPr>
            <a:r>
              <a:rPr lang="en-US" dirty="0" smtClean="0">
                <a:ea typeface="ＭＳ Ｐゴシック" pitchFamily="34" charset="-128"/>
              </a:rPr>
              <a:t>Survey coordinator</a:t>
            </a:r>
            <a:endParaRPr lang="en-US" dirty="0" smtClean="0"/>
          </a:p>
          <a:p>
            <a:pPr marL="285750">
              <a:spcAft>
                <a:spcPts val="1200"/>
              </a:spcAft>
            </a:pPr>
            <a:r>
              <a:rPr lang="en-US" dirty="0" smtClean="0"/>
              <a:t>Identify a team leader to address team member concerns throughout the project</a:t>
            </a:r>
            <a:endParaRPr lang="en-US" dirty="0"/>
          </a:p>
          <a:p>
            <a:pPr>
              <a:spcAft>
                <a:spcPts val="1200"/>
              </a:spcAft>
            </a:pPr>
            <a:r>
              <a:rPr lang="en-US" dirty="0" smtClean="0"/>
              <a:t>Include your program champion to persuade and motivate</a:t>
            </a:r>
          </a:p>
          <a:p>
            <a:pPr>
              <a:spcAft>
                <a:spcPts val="1200"/>
              </a:spcAft>
            </a:pPr>
            <a:r>
              <a:rPr lang="en-US" dirty="0"/>
              <a:t>U</a:t>
            </a:r>
            <a:r>
              <a:rPr lang="en-US" dirty="0" smtClean="0"/>
              <a:t>nderstand </a:t>
            </a:r>
            <a:r>
              <a:rPr lang="en-US" dirty="0"/>
              <a:t>the program goals and </a:t>
            </a:r>
            <a:r>
              <a:rPr lang="en-US" dirty="0" smtClean="0"/>
              <a:t>components</a:t>
            </a:r>
          </a:p>
          <a:p>
            <a:pPr marL="400050" lvl="1" indent="0">
              <a:buNone/>
            </a:pPr>
            <a:endParaRPr lang="en-US" sz="1800" dirty="0"/>
          </a:p>
        </p:txBody>
      </p:sp>
      <p:pic>
        <p:nvPicPr>
          <p:cNvPr id="6" name="Picture 5" descr="image of a group of staff walking"/>
          <p:cNvPicPr>
            <a:picLocks noChangeAspect="1"/>
          </p:cNvPicPr>
          <p:nvPr/>
        </p:nvPicPr>
        <p:blipFill>
          <a:blip r:embed="rId3" cstate="print"/>
          <a:stretch>
            <a:fillRect/>
          </a:stretch>
        </p:blipFill>
        <p:spPr>
          <a:xfrm>
            <a:off x="5105400" y="1828800"/>
            <a:ext cx="1905000" cy="1781098"/>
          </a:xfrm>
          <a:prstGeom prst="rect">
            <a:avLst/>
          </a:prstGeom>
        </p:spPr>
      </p:pic>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561187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Empower Frontline Staff</a:t>
            </a:r>
            <a:endParaRPr lang="en-US" dirty="0"/>
          </a:p>
        </p:txBody>
      </p:sp>
      <p:sp>
        <p:nvSpPr>
          <p:cNvPr id="4" name="Content Placeholder 3"/>
          <p:cNvSpPr>
            <a:spLocks noGrp="1"/>
          </p:cNvSpPr>
          <p:nvPr>
            <p:ph idx="1"/>
          </p:nvPr>
        </p:nvSpPr>
        <p:spPr/>
        <p:txBody>
          <a:bodyPr>
            <a:normAutofit/>
          </a:bodyPr>
          <a:lstStyle/>
          <a:p>
            <a:pPr marL="0" indent="0">
              <a:spcAft>
                <a:spcPts val="1200"/>
              </a:spcAft>
              <a:buNone/>
            </a:pPr>
            <a:r>
              <a:rPr lang="en-US" dirty="0" smtClean="0"/>
              <a:t>Frontline staff should— </a:t>
            </a:r>
          </a:p>
          <a:p>
            <a:pPr>
              <a:spcAft>
                <a:spcPts val="1200"/>
              </a:spcAft>
            </a:pPr>
            <a:r>
              <a:rPr lang="en-US" dirty="0"/>
              <a:t>Feel comfortable bringing up </a:t>
            </a:r>
            <a:r>
              <a:rPr lang="en-US" dirty="0" smtClean="0"/>
              <a:t>resident </a:t>
            </a:r>
            <a:r>
              <a:rPr lang="en-US" dirty="0"/>
              <a:t>safety concerns to other team members or team leaders</a:t>
            </a:r>
          </a:p>
          <a:p>
            <a:pPr>
              <a:spcAft>
                <a:spcPts val="1200"/>
              </a:spcAft>
            </a:pPr>
            <a:r>
              <a:rPr lang="en-US" dirty="0"/>
              <a:t>Speak up when a potential break in </a:t>
            </a:r>
            <a:r>
              <a:rPr lang="en-US" dirty="0" smtClean="0"/>
              <a:t>resident </a:t>
            </a:r>
            <a:r>
              <a:rPr lang="en-US" dirty="0"/>
              <a:t>safety protocol may </a:t>
            </a:r>
            <a:r>
              <a:rPr lang="en-US" dirty="0" smtClean="0"/>
              <a:t>occur or </a:t>
            </a:r>
            <a:r>
              <a:rPr lang="en-US" dirty="0"/>
              <a:t>actually occurs </a:t>
            </a:r>
          </a:p>
          <a:p>
            <a:pPr>
              <a:spcAft>
                <a:spcPts val="1200"/>
              </a:spcAft>
            </a:pPr>
            <a:r>
              <a:rPr lang="en-US" dirty="0"/>
              <a:t>Be commended, and not punished, for speaking up about </a:t>
            </a:r>
            <a:r>
              <a:rPr lang="en-US" dirty="0" smtClean="0"/>
              <a:t>resident </a:t>
            </a:r>
            <a:r>
              <a:rPr lang="en-US" dirty="0"/>
              <a:t>safety</a:t>
            </a:r>
          </a:p>
          <a:p>
            <a:pPr marL="0" indent="0">
              <a:buNone/>
            </a:pPr>
            <a:endParaRPr lang="en-US" dirty="0"/>
          </a:p>
        </p:txBody>
      </p:sp>
      <p:pic>
        <p:nvPicPr>
          <p:cNvPr id="7" name="Picture 6"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364253"/>
            <a:ext cx="1371599" cy="1134113"/>
          </a:xfrm>
          <a:prstGeom prst="rect">
            <a:avLst/>
          </a:prstGeom>
        </p:spPr>
      </p:pic>
      <p:sp>
        <p:nvSpPr>
          <p:cNvPr id="5" name="TextBox 4"/>
          <p:cNvSpPr txBox="1"/>
          <p:nvPr/>
        </p:nvSpPr>
        <p:spPr>
          <a:xfrm>
            <a:off x="1371600" y="6096000"/>
            <a:ext cx="2819400" cy="369332"/>
          </a:xfrm>
          <a:prstGeom prst="rect">
            <a:avLst/>
          </a:prstGeom>
          <a:noFill/>
        </p:spPr>
        <p:txBody>
          <a:bodyPr wrap="square" rtlCol="0">
            <a:spAutoFit/>
          </a:bodyPr>
          <a:lstStyle/>
          <a:p>
            <a:r>
              <a:rPr lang="en-US" i="1" dirty="0">
                <a:solidFill>
                  <a:srgbClr val="00A5A2"/>
                </a:solidFill>
              </a:rPr>
              <a:t>As seen in TeamSTEPPS</a:t>
            </a:r>
            <a:r>
              <a:rPr lang="en-US" i="1" baseline="30000" dirty="0">
                <a:solidFill>
                  <a:srgbClr val="00A5A2"/>
                </a:solidFill>
              </a:rPr>
              <a:t>®</a:t>
            </a:r>
          </a:p>
        </p:txBody>
      </p:sp>
      <p:sp>
        <p:nvSpPr>
          <p:cNvPr id="8" name="Date Placeholder 7"/>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70538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Sustainability Team</a:t>
            </a:r>
            <a:endParaRPr lang="en-US" dirty="0"/>
          </a:p>
        </p:txBody>
      </p:sp>
      <p:pic>
        <p:nvPicPr>
          <p:cNvPr id="6" name="Content Placeholder 5" descr="image indicating a video on the slide">
            <a:hlinkClick r:id="rId3"/>
          </p:cNvPr>
          <p:cNvPicPr>
            <a:picLocks noGrp="1" noChangeAspect="1"/>
          </p:cNvPicPr>
          <p:nvPr>
            <p:ph idx="1"/>
          </p:nvPr>
        </p:nvPicPr>
        <p:blipFill>
          <a:blip r:embed="rId4"/>
          <a:stretch>
            <a:fillRect/>
          </a:stretch>
        </p:blipFill>
        <p:spPr>
          <a:xfrm>
            <a:off x="3657520" y="2755027"/>
            <a:ext cx="1828959" cy="1828959"/>
          </a:xfrm>
          <a:prstGeom prst="rect">
            <a:avLst/>
          </a:prstGeom>
        </p:spPr>
      </p:pic>
      <p:sp>
        <p:nvSpPr>
          <p:cNvPr id="2" name="Date Placeholder 1"/>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
        <p:nvSpPr>
          <p:cNvPr id="3" name="TextBox 2"/>
          <p:cNvSpPr txBox="1"/>
          <p:nvPr/>
        </p:nvSpPr>
        <p:spPr>
          <a:xfrm>
            <a:off x="914400" y="5029200"/>
            <a:ext cx="3733800" cy="923330"/>
          </a:xfrm>
          <a:prstGeom prst="rect">
            <a:avLst/>
          </a:prstGeom>
          <a:noFill/>
        </p:spPr>
        <p:txBody>
          <a:bodyPr wrap="square" rtlCol="0">
            <a:spAutoFit/>
          </a:bodyPr>
          <a:lstStyle/>
          <a:p>
            <a:r>
              <a:rPr lang="en-US" dirty="0"/>
              <a:t>PLAY VIDEO:</a:t>
            </a:r>
            <a:r>
              <a:rPr lang="en-US" dirty="0"/>
              <a:t/>
            </a:r>
            <a:br>
              <a:rPr lang="en-US" dirty="0"/>
            </a:br>
            <a:r>
              <a:rPr lang="en-US" dirty="0"/>
              <a:t>Video 2.3: A Collaborative </a:t>
            </a:r>
            <a:r>
              <a:rPr lang="en-US" dirty="0" smtClean="0"/>
              <a:t>Effort - </a:t>
            </a:r>
            <a:r>
              <a:rPr lang="en-US" u="sng" dirty="0">
                <a:hlinkClick r:id="rId5"/>
              </a:rPr>
              <a:t>https://youtu.be/Phd60ZMPs_U</a:t>
            </a:r>
            <a:endParaRPr lang="en-US" dirty="0"/>
          </a:p>
        </p:txBody>
      </p:sp>
    </p:spTree>
    <p:extLst>
      <p:ext uri="{BB962C8B-B14F-4D97-AF65-F5344CB8AC3E}">
        <p14:creationId xmlns:p14="http://schemas.microsoft.com/office/powerpoint/2010/main" val="268178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60070"/>
          </a:xfrm>
        </p:spPr>
        <p:txBody>
          <a:bodyPr>
            <a:noAutofit/>
          </a:bodyPr>
          <a:lstStyle/>
          <a:p>
            <a:r>
              <a:rPr lang="en-US" sz="3200" dirty="0" smtClean="0"/>
              <a:t>4. Establish a Sustainability Measurement Plan</a:t>
            </a:r>
            <a:endParaRPr lang="en-US" sz="3500" dirty="0"/>
          </a:p>
        </p:txBody>
      </p:sp>
      <p:sp>
        <p:nvSpPr>
          <p:cNvPr id="4" name="Content Placeholder 3"/>
          <p:cNvSpPr>
            <a:spLocks noGrp="1"/>
          </p:cNvSpPr>
          <p:nvPr>
            <p:ph idx="1"/>
          </p:nvPr>
        </p:nvSpPr>
        <p:spPr/>
        <p:txBody>
          <a:bodyPr>
            <a:normAutofit/>
          </a:bodyPr>
          <a:lstStyle/>
          <a:p>
            <a:pPr lvl="0"/>
            <a:r>
              <a:rPr lang="en-US" dirty="0"/>
              <a:t>Assess readiness for sustainability</a:t>
            </a:r>
          </a:p>
          <a:p>
            <a:pPr lvl="0"/>
            <a:r>
              <a:rPr lang="en-US" dirty="0"/>
              <a:t>Build measurement system for collecting process, outcomes, and quality improvement data</a:t>
            </a:r>
          </a:p>
          <a:p>
            <a:pPr lvl="0"/>
            <a:r>
              <a:rPr lang="en-US" dirty="0"/>
              <a:t>Determine what, when, and how to measure performance and who will collect the data</a:t>
            </a:r>
          </a:p>
          <a:p>
            <a:r>
              <a:rPr lang="en-US" dirty="0"/>
              <a:t>Establish robust </a:t>
            </a:r>
            <a:r>
              <a:rPr lang="en-US" dirty="0" smtClean="0"/>
              <a:t>followup </a:t>
            </a:r>
            <a:r>
              <a:rPr lang="en-US" dirty="0"/>
              <a:t>and transparent feedback system that uses data to continuously improve performance</a:t>
            </a:r>
          </a:p>
          <a:p>
            <a:endParaRPr lang="en-US" dirty="0" smtClean="0"/>
          </a:p>
          <a:p>
            <a:pPr marL="400050" lvl="1" indent="0">
              <a:buNone/>
            </a:pPr>
            <a:endParaRPr lang="en-US" dirty="0" smtClean="0"/>
          </a:p>
          <a:p>
            <a:pPr marL="0" indent="0">
              <a:buNone/>
            </a:pPr>
            <a:endParaRPr lang="en-US" dirty="0" smtClean="0"/>
          </a:p>
        </p:txBody>
      </p:sp>
      <p:sp>
        <p:nvSpPr>
          <p:cNvPr id="8" name="Date Placeholder 7"/>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82931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660070"/>
          </a:xfrm>
        </p:spPr>
        <p:txBody>
          <a:bodyPr>
            <a:normAutofit/>
          </a:bodyPr>
          <a:lstStyle/>
          <a:p>
            <a:r>
              <a:rPr lang="en-US" sz="3200" dirty="0"/>
              <a:t>5. </a:t>
            </a:r>
            <a:r>
              <a:rPr lang="en-US" sz="3200" dirty="0" smtClean="0"/>
              <a:t>Identify </a:t>
            </a:r>
            <a:r>
              <a:rPr lang="en-US" sz="3200" dirty="0"/>
              <a:t>and Address </a:t>
            </a:r>
            <a:r>
              <a:rPr lang="en-US" sz="3200" dirty="0" smtClean="0"/>
              <a:t>Barriers to Sustainability</a:t>
            </a:r>
            <a:endParaRPr lang="en-US" sz="2800" dirty="0"/>
          </a:p>
        </p:txBody>
      </p:sp>
      <p:sp>
        <p:nvSpPr>
          <p:cNvPr id="3" name="Content Placeholder 2"/>
          <p:cNvSpPr>
            <a:spLocks noGrp="1"/>
          </p:cNvSpPr>
          <p:nvPr>
            <p:ph idx="1"/>
          </p:nvPr>
        </p:nvSpPr>
        <p:spPr/>
        <p:txBody>
          <a:bodyPr>
            <a:normAutofit/>
          </a:bodyPr>
          <a:lstStyle/>
          <a:p>
            <a:r>
              <a:rPr lang="en-US" dirty="0"/>
              <a:t>Active involvement of administrative and clinical champions can address barriers </a:t>
            </a:r>
            <a:r>
              <a:rPr lang="en-US" dirty="0" smtClean="0"/>
              <a:t>by—</a:t>
            </a:r>
            <a:endParaRPr lang="en-US" dirty="0"/>
          </a:p>
          <a:p>
            <a:pPr lvl="1"/>
            <a:r>
              <a:rPr lang="en-US" dirty="0"/>
              <a:t>Motivating team members to support program interventions</a:t>
            </a:r>
          </a:p>
          <a:p>
            <a:pPr lvl="1"/>
            <a:r>
              <a:rPr lang="en-US" dirty="0"/>
              <a:t>Highlighting positive staff experiences as a result of new procedures</a:t>
            </a:r>
          </a:p>
          <a:p>
            <a:pPr lvl="1"/>
            <a:r>
              <a:rPr lang="en-US" dirty="0"/>
              <a:t>Dedicating time and resources to help carry out the interventions</a:t>
            </a:r>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455629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Engage Staff With Stories</a:t>
            </a:r>
            <a:endParaRPr lang="en-US" dirty="0"/>
          </a:p>
        </p:txBody>
      </p:sp>
      <p:sp>
        <p:nvSpPr>
          <p:cNvPr id="4" name="Content Placeholder 3"/>
          <p:cNvSpPr>
            <a:spLocks noGrp="1"/>
          </p:cNvSpPr>
          <p:nvPr>
            <p:ph idx="1"/>
          </p:nvPr>
        </p:nvSpPr>
        <p:spPr/>
        <p:txBody>
          <a:bodyPr/>
          <a:lstStyle/>
          <a:p>
            <a:pPr>
              <a:spcAft>
                <a:spcPts val="1200"/>
              </a:spcAft>
            </a:pPr>
            <a:r>
              <a:rPr lang="en-US" dirty="0" smtClean="0"/>
              <a:t>Stories are a </a:t>
            </a:r>
            <a:r>
              <a:rPr lang="en-US" dirty="0"/>
              <a:t>powerful way </a:t>
            </a:r>
            <a:r>
              <a:rPr lang="en-US" dirty="0" smtClean="0"/>
              <a:t>to engage staff in ways that </a:t>
            </a:r>
            <a:r>
              <a:rPr lang="en-US" dirty="0"/>
              <a:t>numbers </a:t>
            </a:r>
            <a:r>
              <a:rPr lang="en-US" dirty="0" smtClean="0"/>
              <a:t>cannot</a:t>
            </a:r>
          </a:p>
          <a:p>
            <a:pPr>
              <a:spcAft>
                <a:spcPts val="1200"/>
              </a:spcAft>
            </a:pPr>
            <a:r>
              <a:rPr lang="en-US" dirty="0" smtClean="0"/>
              <a:t>Encourage </a:t>
            </a:r>
            <a:r>
              <a:rPr lang="en-US" dirty="0"/>
              <a:t>your </a:t>
            </a:r>
            <a:r>
              <a:rPr lang="en-US" dirty="0" smtClean="0"/>
              <a:t>team leaders to </a:t>
            </a:r>
            <a:r>
              <a:rPr lang="en-US" dirty="0"/>
              <a:t>discuss actual </a:t>
            </a:r>
            <a:r>
              <a:rPr lang="en-US" dirty="0" smtClean="0"/>
              <a:t>resident </a:t>
            </a:r>
            <a:r>
              <a:rPr lang="en-US" dirty="0"/>
              <a:t>stories to </a:t>
            </a:r>
            <a:r>
              <a:rPr lang="en-US" dirty="0" smtClean="0"/>
              <a:t>drive </a:t>
            </a:r>
            <a:r>
              <a:rPr lang="en-US" dirty="0"/>
              <a:t>home important </a:t>
            </a:r>
            <a:r>
              <a:rPr lang="en-US" dirty="0" smtClean="0"/>
              <a:t>lessons</a:t>
            </a:r>
          </a:p>
          <a:p>
            <a:pPr marL="400050" lvl="1" indent="0">
              <a:buNone/>
            </a:pPr>
            <a:endParaRPr lang="en-US" dirty="0"/>
          </a:p>
        </p:txBody>
      </p:sp>
      <p:pic>
        <p:nvPicPr>
          <p:cNvPr id="7" name="Picture 6" descr="image of staff next to a resident in a wheelchair"/>
          <p:cNvPicPr>
            <a:picLocks noChangeAspect="1"/>
          </p:cNvPicPr>
          <p:nvPr/>
        </p:nvPicPr>
        <p:blipFill>
          <a:blip r:embed="rId3" cstate="print"/>
          <a:stretch>
            <a:fillRect/>
          </a:stretch>
        </p:blipFill>
        <p:spPr>
          <a:xfrm>
            <a:off x="4343400" y="3925456"/>
            <a:ext cx="3581400" cy="2427064"/>
          </a:xfrm>
          <a:prstGeom prst="rect">
            <a:avLst/>
          </a:prstGeom>
        </p:spPr>
      </p:pic>
      <p:sp>
        <p:nvSpPr>
          <p:cNvPr id="5" name="Date Placeholder 4"/>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66306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Recognize and Celebrate Success </a:t>
            </a:r>
            <a:endParaRPr lang="en-US" dirty="0"/>
          </a:p>
        </p:txBody>
      </p:sp>
      <p:sp>
        <p:nvSpPr>
          <p:cNvPr id="5" name="Content Placeholder 7"/>
          <p:cNvSpPr>
            <a:spLocks noGrp="1"/>
          </p:cNvSpPr>
          <p:nvPr>
            <p:ph idx="1"/>
          </p:nvPr>
        </p:nvSpPr>
        <p:spPr/>
        <p:txBody>
          <a:bodyPr/>
          <a:lstStyle/>
          <a:p>
            <a:r>
              <a:rPr lang="en-US" dirty="0" smtClean="0"/>
              <a:t>Recognizing success, large </a:t>
            </a:r>
            <a:r>
              <a:rPr lang="en-US" dirty="0"/>
              <a:t>and small and both early on and </a:t>
            </a:r>
            <a:r>
              <a:rPr lang="en-US" dirty="0" smtClean="0"/>
              <a:t>long term, is </a:t>
            </a:r>
            <a:r>
              <a:rPr lang="en-US" dirty="0"/>
              <a:t>important to sustainability. </a:t>
            </a:r>
          </a:p>
        </p:txBody>
      </p:sp>
      <p:pic>
        <p:nvPicPr>
          <p:cNvPr id="7" name="Picture 6" descr="image of a nurse standing with an administrator"/>
          <p:cNvPicPr>
            <a:picLocks noChangeAspect="1"/>
          </p:cNvPicPr>
          <p:nvPr/>
        </p:nvPicPr>
        <p:blipFill>
          <a:blip r:embed="rId3" cstate="print"/>
          <a:stretch>
            <a:fillRect/>
          </a:stretch>
        </p:blipFill>
        <p:spPr>
          <a:xfrm>
            <a:off x="5257800" y="2438400"/>
            <a:ext cx="2133600" cy="3158836"/>
          </a:xfrm>
          <a:prstGeom prst="rect">
            <a:avLst/>
          </a:prstGeom>
        </p:spPr>
      </p:pic>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73078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Objectives</a:t>
            </a:r>
            <a:endParaRPr lang="en-US" dirty="0"/>
          </a:p>
        </p:txBody>
      </p:sp>
      <p:sp>
        <p:nvSpPr>
          <p:cNvPr id="2" name="Content Placeholder 1"/>
          <p:cNvSpPr>
            <a:spLocks noGrp="1"/>
          </p:cNvSpPr>
          <p:nvPr>
            <p:ph idx="1"/>
          </p:nvPr>
        </p:nvSpPr>
        <p:spPr/>
        <p:txBody>
          <a:bodyPr>
            <a:normAutofit/>
          </a:bodyPr>
          <a:lstStyle/>
          <a:p>
            <a:pPr>
              <a:spcAft>
                <a:spcPts val="1200"/>
              </a:spcAft>
            </a:pPr>
            <a:r>
              <a:rPr lang="en-US" dirty="0"/>
              <a:t>Define sustainability and understand the importance of maintaining positive </a:t>
            </a:r>
            <a:r>
              <a:rPr lang="en-US" dirty="0" smtClean="0"/>
              <a:t>change</a:t>
            </a:r>
            <a:endParaRPr lang="en-US" dirty="0"/>
          </a:p>
          <a:p>
            <a:pPr>
              <a:spcAft>
                <a:spcPts val="1200"/>
              </a:spcAft>
            </a:pPr>
            <a:r>
              <a:rPr lang="en-US" dirty="0" smtClean="0"/>
              <a:t>Describe the </a:t>
            </a:r>
            <a:r>
              <a:rPr lang="en-US" dirty="0"/>
              <a:t>link between sustainability and </a:t>
            </a:r>
            <a:r>
              <a:rPr lang="en-US" dirty="0" smtClean="0"/>
              <a:t>spread</a:t>
            </a:r>
            <a:endParaRPr lang="en-US" dirty="0"/>
          </a:p>
          <a:p>
            <a:pPr>
              <a:spcAft>
                <a:spcPts val="1200"/>
              </a:spcAft>
            </a:pPr>
            <a:r>
              <a:rPr lang="en-US" dirty="0" smtClean="0"/>
              <a:t>Develop a </a:t>
            </a:r>
            <a:r>
              <a:rPr lang="en-US" dirty="0"/>
              <a:t>plan for </a:t>
            </a:r>
            <a:r>
              <a:rPr lang="en-US" dirty="0" smtClean="0"/>
              <a:t>sustainability</a:t>
            </a:r>
          </a:p>
          <a:p>
            <a:pPr>
              <a:spcAft>
                <a:spcPts val="1200"/>
              </a:spcAft>
            </a:pPr>
            <a:r>
              <a:rPr lang="en-US" dirty="0" smtClean="0"/>
              <a:t>Discuss the steps needed to sustain efforts</a:t>
            </a:r>
          </a:p>
          <a:p>
            <a:pPr>
              <a:spcAft>
                <a:spcPts val="1200"/>
              </a:spcAft>
            </a:pPr>
            <a:r>
              <a:rPr lang="en-US" dirty="0" smtClean="0"/>
              <a:t>Describe  lessons learned from </a:t>
            </a:r>
            <a:r>
              <a:rPr lang="en-US" dirty="0"/>
              <a:t>examples of </a:t>
            </a:r>
            <a:r>
              <a:rPr lang="en-US" dirty="0" smtClean="0"/>
              <a:t>success </a:t>
            </a:r>
            <a:r>
              <a:rPr lang="en-US" dirty="0"/>
              <a:t>across multiple </a:t>
            </a:r>
            <a:r>
              <a:rPr lang="en-US" dirty="0" smtClean="0"/>
              <a:t>settings</a:t>
            </a:r>
            <a:endParaRPr lang="en-US" dirty="0"/>
          </a:p>
          <a:p>
            <a:endParaRPr lang="en-US" dirty="0"/>
          </a:p>
        </p:txBody>
      </p:sp>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04643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Steps for Sustaining Efforts</a:t>
            </a:r>
            <a:r>
              <a:rPr lang="en-US" baseline="30000" dirty="0" smtClean="0"/>
              <a:t>7</a:t>
            </a:r>
            <a:endParaRPr lang="en-US" dirty="0"/>
          </a:p>
        </p:txBody>
      </p:sp>
      <p:sp>
        <p:nvSpPr>
          <p:cNvPr id="7" name="Content Placeholder 6"/>
          <p:cNvSpPr>
            <a:spLocks noGrp="1"/>
          </p:cNvSpPr>
          <p:nvPr>
            <p:ph idx="1"/>
          </p:nvPr>
        </p:nvSpPr>
        <p:spPr/>
        <p:txBody>
          <a:bodyPr>
            <a:normAutofit fontScale="92500" lnSpcReduction="20000"/>
          </a:bodyPr>
          <a:lstStyle/>
          <a:p>
            <a:pPr>
              <a:lnSpc>
                <a:spcPct val="120000"/>
              </a:lnSpc>
              <a:spcAft>
                <a:spcPts val="1200"/>
              </a:spcAft>
            </a:pPr>
            <a:r>
              <a:rPr lang="en-US" dirty="0" smtClean="0"/>
              <a:t>Collect, review and share data with facility administration and frontline staff</a:t>
            </a:r>
          </a:p>
          <a:p>
            <a:pPr>
              <a:lnSpc>
                <a:spcPct val="120000"/>
              </a:lnSpc>
              <a:spcAft>
                <a:spcPts val="1200"/>
              </a:spcAft>
            </a:pPr>
            <a:r>
              <a:rPr lang="en-US" dirty="0" smtClean="0"/>
              <a:t>Communicate and engage </a:t>
            </a:r>
            <a:endParaRPr lang="en-US" dirty="0"/>
          </a:p>
          <a:p>
            <a:pPr lvl="1">
              <a:lnSpc>
                <a:spcPct val="120000"/>
              </a:lnSpc>
              <a:spcAft>
                <a:spcPts val="1200"/>
              </a:spcAft>
            </a:pPr>
            <a:r>
              <a:rPr lang="en-US" dirty="0" smtClean="0"/>
              <a:t>How </a:t>
            </a:r>
            <a:r>
              <a:rPr lang="en-US" dirty="0"/>
              <a:t>is staff reminded of the project on an ongoing basis? </a:t>
            </a:r>
            <a:r>
              <a:rPr lang="en-US" sz="1000" dirty="0"/>
              <a:t> </a:t>
            </a:r>
            <a:r>
              <a:rPr lang="en-US" dirty="0"/>
              <a:t>Posters with CAUTI rates? Announcements such as “100 days since the last CAUTI</a:t>
            </a:r>
            <a:r>
              <a:rPr lang="en-US" dirty="0" smtClean="0"/>
              <a:t>”?</a:t>
            </a:r>
          </a:p>
          <a:p>
            <a:pPr>
              <a:lnSpc>
                <a:spcPct val="120000"/>
              </a:lnSpc>
            </a:pPr>
            <a:r>
              <a:rPr lang="en-US" dirty="0" smtClean="0"/>
              <a:t>Align with other QAPI efforts</a:t>
            </a:r>
          </a:p>
          <a:p>
            <a:pPr>
              <a:lnSpc>
                <a:spcPct val="120000"/>
              </a:lnSpc>
              <a:spcAft>
                <a:spcPts val="1200"/>
              </a:spcAft>
            </a:pPr>
            <a:r>
              <a:rPr lang="en-US" dirty="0" smtClean="0"/>
              <a:t>Celebrate successes</a:t>
            </a:r>
          </a:p>
          <a:p>
            <a:pPr>
              <a:lnSpc>
                <a:spcPct val="120000"/>
              </a:lnSpc>
              <a:spcAft>
                <a:spcPts val="1200"/>
              </a:spcAft>
            </a:pPr>
            <a:r>
              <a:rPr lang="en-US" dirty="0" smtClean="0"/>
              <a:t>Incorporate into orientation and training</a:t>
            </a:r>
          </a:p>
          <a:p>
            <a:pPr>
              <a:lnSpc>
                <a:spcPct val="120000"/>
              </a:lnSpc>
              <a:spcAft>
                <a:spcPts val="1200"/>
              </a:spcAft>
            </a:pPr>
            <a:r>
              <a:rPr lang="en-US" dirty="0" smtClean="0"/>
              <a:t>Address barriers to sustainability with workable solutions</a:t>
            </a:r>
          </a:p>
        </p:txBody>
      </p:sp>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666309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Potential Barriers to Sustainability</a:t>
            </a:r>
            <a:endParaRPr lang="en-US" dirty="0"/>
          </a:p>
        </p:txBody>
      </p:sp>
      <p:sp>
        <p:nvSpPr>
          <p:cNvPr id="5" name="Content Placeholder 4"/>
          <p:cNvSpPr>
            <a:spLocks noGrp="1"/>
          </p:cNvSpPr>
          <p:nvPr>
            <p:ph idx="1"/>
          </p:nvPr>
        </p:nvSpPr>
        <p:spPr/>
        <p:txBody>
          <a:bodyPr/>
          <a:lstStyle/>
          <a:p>
            <a:pPr>
              <a:spcAft>
                <a:spcPts val="1200"/>
              </a:spcAft>
            </a:pPr>
            <a:r>
              <a:rPr lang="en-US" dirty="0" smtClean="0"/>
              <a:t>Lack of organizational infrastructure and resources</a:t>
            </a:r>
          </a:p>
          <a:p>
            <a:pPr>
              <a:spcAft>
                <a:spcPts val="1200"/>
              </a:spcAft>
            </a:pPr>
            <a:r>
              <a:rPr lang="en-US" dirty="0" smtClean="0"/>
              <a:t>Staff turnover</a:t>
            </a:r>
          </a:p>
          <a:p>
            <a:pPr>
              <a:spcAft>
                <a:spcPts val="1200"/>
              </a:spcAft>
            </a:pPr>
            <a:r>
              <a:rPr lang="en-US" dirty="0" smtClean="0"/>
              <a:t>Organizational skepticism</a:t>
            </a:r>
          </a:p>
          <a:p>
            <a:pPr>
              <a:spcAft>
                <a:spcPts val="1200"/>
              </a:spcAft>
            </a:pPr>
            <a:r>
              <a:rPr lang="en-US" dirty="0" smtClean="0"/>
              <a:t>Individual resistance to change</a:t>
            </a:r>
          </a:p>
          <a:p>
            <a:endParaRPr lang="en-US" dirty="0"/>
          </a:p>
        </p:txBody>
      </p:sp>
      <p:pic>
        <p:nvPicPr>
          <p:cNvPr id="7" name="Picture 6" descr="image of a a group of staff with arrows indicating that "/>
          <p:cNvPicPr>
            <a:picLocks noChangeAspect="1"/>
          </p:cNvPicPr>
          <p:nvPr/>
        </p:nvPicPr>
        <p:blipFill>
          <a:blip r:embed="rId3" cstate="print"/>
          <a:stretch>
            <a:fillRect/>
          </a:stretch>
        </p:blipFill>
        <p:spPr>
          <a:xfrm>
            <a:off x="5562600" y="2286000"/>
            <a:ext cx="3035300" cy="1722738"/>
          </a:xfrm>
          <a:prstGeom prst="rect">
            <a:avLst/>
          </a:prstGeom>
        </p:spPr>
      </p:pic>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52390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Workable Solutions to Sustainability Barriers </a:t>
            </a:r>
            <a:endParaRPr lang="en-US" dirty="0"/>
          </a:p>
        </p:txBody>
      </p:sp>
      <p:sp>
        <p:nvSpPr>
          <p:cNvPr id="6" name="Content Placeholder 5"/>
          <p:cNvSpPr>
            <a:spLocks noGrp="1"/>
          </p:cNvSpPr>
          <p:nvPr>
            <p:ph idx="1"/>
          </p:nvPr>
        </p:nvSpPr>
        <p:spPr/>
        <p:txBody>
          <a:bodyPr>
            <a:normAutofit fontScale="92500" lnSpcReduction="10000"/>
          </a:bodyPr>
          <a:lstStyle/>
          <a:p>
            <a:pPr>
              <a:spcAft>
                <a:spcPts val="1200"/>
              </a:spcAft>
            </a:pPr>
            <a:r>
              <a:rPr lang="en-US" dirty="0" smtClean="0"/>
              <a:t>Lack of organizational infrastructure and resources</a:t>
            </a:r>
          </a:p>
          <a:p>
            <a:pPr lvl="1">
              <a:spcAft>
                <a:spcPts val="1200"/>
              </a:spcAft>
            </a:pPr>
            <a:r>
              <a:rPr lang="en-US" dirty="0" smtClean="0"/>
              <a:t>Develop strategies and flexibility to account for resource fluctuation</a:t>
            </a:r>
          </a:p>
          <a:p>
            <a:pPr lvl="1">
              <a:spcAft>
                <a:spcPts val="1200"/>
              </a:spcAft>
            </a:pPr>
            <a:r>
              <a:rPr lang="en-US" dirty="0" smtClean="0"/>
              <a:t>Plan financial resources for maintaining improvements beyond the project end</a:t>
            </a:r>
          </a:p>
          <a:p>
            <a:pPr>
              <a:spcAft>
                <a:spcPts val="1200"/>
              </a:spcAft>
            </a:pPr>
            <a:r>
              <a:rPr lang="en-US" dirty="0" smtClean="0"/>
              <a:t>Staff </a:t>
            </a:r>
            <a:r>
              <a:rPr lang="en-US" dirty="0"/>
              <a:t>t</a:t>
            </a:r>
            <a:r>
              <a:rPr lang="en-US" dirty="0" smtClean="0"/>
              <a:t>urnover</a:t>
            </a:r>
          </a:p>
          <a:p>
            <a:pPr lvl="1">
              <a:spcAft>
                <a:spcPts val="1200"/>
              </a:spcAft>
            </a:pPr>
            <a:r>
              <a:rPr lang="en-US" dirty="0" smtClean="0"/>
              <a:t>Embed newly developed processes into new staff orientation and organizational policies  </a:t>
            </a:r>
          </a:p>
          <a:p>
            <a:pPr lvl="1">
              <a:spcAft>
                <a:spcPts val="1200"/>
              </a:spcAft>
            </a:pPr>
            <a:r>
              <a:rPr lang="en-US" dirty="0" smtClean="0"/>
              <a:t>Train staff continuously, including train-the-trainer education</a:t>
            </a:r>
          </a:p>
          <a:p>
            <a:pPr lvl="1">
              <a:spcAft>
                <a:spcPts val="1200"/>
              </a:spcAft>
            </a:pPr>
            <a:r>
              <a:rPr lang="en-US" dirty="0" smtClean="0"/>
              <a:t>Develop volunteer network to assist in case of staffing fluctuations and/or shortage (funding, staff turnover)</a:t>
            </a:r>
          </a:p>
          <a:p>
            <a:pPr lvl="1"/>
            <a:endParaRPr lang="en-US" dirty="0" smtClean="0"/>
          </a:p>
          <a:p>
            <a:pPr lvl="1"/>
            <a:endParaRPr lang="en-US" dirty="0" smtClean="0"/>
          </a:p>
          <a:p>
            <a:pPr lvl="1"/>
            <a:endParaRPr lang="en-US" dirty="0" smtClean="0"/>
          </a:p>
          <a:p>
            <a:pPr lvl="1"/>
            <a:endParaRPr lang="en-US" dirty="0"/>
          </a:p>
        </p:txBody>
      </p:sp>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116292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76200"/>
            <a:ext cx="9144000" cy="660070"/>
          </a:xfrm>
        </p:spPr>
        <p:txBody>
          <a:bodyPr>
            <a:normAutofit fontScale="90000"/>
          </a:bodyPr>
          <a:lstStyle/>
          <a:p>
            <a:r>
              <a:rPr lang="en-US" dirty="0" smtClean="0"/>
              <a:t>Workable Solutions to Sustainability Barriers</a:t>
            </a:r>
            <a:r>
              <a:rPr lang="en-US" baseline="30000" dirty="0" smtClean="0"/>
              <a:t>1</a:t>
            </a:r>
            <a:r>
              <a:rPr lang="en-US" dirty="0" smtClean="0"/>
              <a:t> </a:t>
            </a:r>
            <a:endParaRPr lang="en-US" dirty="0"/>
          </a:p>
        </p:txBody>
      </p:sp>
      <p:sp>
        <p:nvSpPr>
          <p:cNvPr id="6" name="Content Placeholder 5"/>
          <p:cNvSpPr>
            <a:spLocks noGrp="1"/>
          </p:cNvSpPr>
          <p:nvPr>
            <p:ph idx="1"/>
          </p:nvPr>
        </p:nvSpPr>
        <p:spPr/>
        <p:txBody>
          <a:bodyPr>
            <a:normAutofit/>
          </a:bodyPr>
          <a:lstStyle/>
          <a:p>
            <a:pPr>
              <a:spcAft>
                <a:spcPts val="1200"/>
              </a:spcAft>
            </a:pPr>
            <a:r>
              <a:rPr lang="en-US" dirty="0" smtClean="0"/>
              <a:t>Managing  skepticism</a:t>
            </a:r>
          </a:p>
          <a:p>
            <a:pPr lvl="1">
              <a:spcAft>
                <a:spcPts val="1200"/>
              </a:spcAft>
            </a:pPr>
            <a:r>
              <a:rPr lang="en-US" dirty="0"/>
              <a:t>Present ongoing evidence that the new process is a better </a:t>
            </a:r>
            <a:r>
              <a:rPr lang="en-US" dirty="0" smtClean="0"/>
              <a:t>one</a:t>
            </a:r>
          </a:p>
          <a:p>
            <a:pPr lvl="1">
              <a:spcAft>
                <a:spcPts val="1200"/>
              </a:spcAft>
            </a:pPr>
            <a:r>
              <a:rPr lang="en-US" dirty="0" smtClean="0"/>
              <a:t>Show </a:t>
            </a:r>
            <a:r>
              <a:rPr lang="en-US" dirty="0"/>
              <a:t>staff and stakeholders real </a:t>
            </a:r>
            <a:r>
              <a:rPr lang="en-US" dirty="0" smtClean="0"/>
              <a:t>data</a:t>
            </a:r>
          </a:p>
          <a:p>
            <a:pPr lvl="1">
              <a:spcAft>
                <a:spcPts val="1200"/>
              </a:spcAft>
            </a:pPr>
            <a:r>
              <a:rPr lang="en-US" dirty="0"/>
              <a:t>Reserve staff time away from normal duties to work on proposed </a:t>
            </a:r>
            <a:r>
              <a:rPr lang="en-US" dirty="0" smtClean="0"/>
              <a:t>improvements</a:t>
            </a:r>
          </a:p>
          <a:p>
            <a:pPr lvl="1">
              <a:spcAft>
                <a:spcPts val="1200"/>
              </a:spcAft>
            </a:pPr>
            <a:r>
              <a:rPr lang="en-US" dirty="0" smtClean="0"/>
              <a:t>Encourage active </a:t>
            </a:r>
            <a:r>
              <a:rPr lang="en-US" dirty="0"/>
              <a:t>senior leader </a:t>
            </a:r>
            <a:r>
              <a:rPr lang="en-US" dirty="0" smtClean="0"/>
              <a:t>engagement</a:t>
            </a:r>
          </a:p>
          <a:p>
            <a:pPr lvl="2">
              <a:spcAft>
                <a:spcPts val="1200"/>
              </a:spcAft>
            </a:pPr>
            <a:r>
              <a:rPr lang="en-US" dirty="0" smtClean="0"/>
              <a:t>Consider </a:t>
            </a:r>
            <a:r>
              <a:rPr lang="en-US" dirty="0"/>
              <a:t>measuring how frequently s</a:t>
            </a:r>
            <a:r>
              <a:rPr lang="en-US" dirty="0" smtClean="0"/>
              <a:t>enior leaders/administrators </a:t>
            </a:r>
            <a:r>
              <a:rPr lang="en-US" dirty="0"/>
              <a:t>review sustainability </a:t>
            </a:r>
            <a:r>
              <a:rPr lang="en-US" dirty="0" smtClean="0"/>
              <a:t>data/outcomes </a:t>
            </a:r>
            <a:r>
              <a:rPr lang="en-US" dirty="0"/>
              <a:t>as indicator of engagement at this level</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a:p>
            <a:pPr lvl="1"/>
            <a:endParaRPr lang="en-US" dirty="0"/>
          </a:p>
        </p:txBody>
      </p:sp>
      <p:sp>
        <p:nvSpPr>
          <p:cNvPr id="4" name="Date Placeholder 3"/>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329509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your Sustainability Plan</a:t>
            </a:r>
            <a:endParaRPr lang="en-US" dirty="0"/>
          </a:p>
        </p:txBody>
      </p:sp>
      <p:sp>
        <p:nvSpPr>
          <p:cNvPr id="4" name="Content Placeholder 3"/>
          <p:cNvSpPr>
            <a:spLocks noGrp="1"/>
          </p:cNvSpPr>
          <p:nvPr>
            <p:ph idx="1"/>
          </p:nvPr>
        </p:nvSpPr>
        <p:spPr/>
        <p:txBody>
          <a:bodyPr>
            <a:normAutofit/>
          </a:bodyPr>
          <a:lstStyle/>
          <a:p>
            <a:pPr>
              <a:spcAft>
                <a:spcPts val="1200"/>
              </a:spcAft>
            </a:pPr>
            <a:r>
              <a:rPr lang="en-US" dirty="0" smtClean="0"/>
              <a:t>What is your sustainability measurement plan?</a:t>
            </a:r>
          </a:p>
          <a:p>
            <a:pPr lvl="1">
              <a:spcAft>
                <a:spcPts val="1200"/>
              </a:spcAft>
            </a:pPr>
            <a:r>
              <a:rPr lang="en-US" dirty="0" smtClean="0"/>
              <a:t>What </a:t>
            </a:r>
            <a:r>
              <a:rPr lang="en-US" dirty="0"/>
              <a:t>data will be </a:t>
            </a:r>
            <a:r>
              <a:rPr lang="en-US" dirty="0" smtClean="0"/>
              <a:t>acceptable?</a:t>
            </a:r>
          </a:p>
          <a:p>
            <a:pPr lvl="1">
              <a:spcAft>
                <a:spcPts val="1200"/>
              </a:spcAft>
            </a:pPr>
            <a:r>
              <a:rPr lang="en-US" dirty="0" smtClean="0"/>
              <a:t>How </a:t>
            </a:r>
            <a:r>
              <a:rPr lang="en-US" dirty="0"/>
              <a:t>often will </a:t>
            </a:r>
            <a:r>
              <a:rPr lang="en-US" dirty="0" smtClean="0"/>
              <a:t>it be reviewed?</a:t>
            </a:r>
          </a:p>
          <a:p>
            <a:pPr>
              <a:spcAft>
                <a:spcPts val="1200"/>
              </a:spcAft>
            </a:pPr>
            <a:r>
              <a:rPr lang="en-US" dirty="0" smtClean="0"/>
              <a:t>How </a:t>
            </a:r>
            <a:r>
              <a:rPr lang="en-US" dirty="0"/>
              <a:t>will you make this as part of daily </a:t>
            </a:r>
            <a:r>
              <a:rPr lang="en-US" dirty="0" smtClean="0"/>
              <a:t>operations</a:t>
            </a:r>
            <a:r>
              <a:rPr lang="en-US" dirty="0"/>
              <a:t>?  </a:t>
            </a:r>
            <a:endParaRPr lang="en-US" dirty="0" smtClean="0"/>
          </a:p>
          <a:p>
            <a:pPr lvl="1">
              <a:spcAft>
                <a:spcPts val="1200"/>
              </a:spcAft>
            </a:pPr>
            <a:r>
              <a:rPr lang="en-US" dirty="0" smtClean="0"/>
              <a:t>Included in </a:t>
            </a:r>
            <a:r>
              <a:rPr lang="en-US" dirty="0"/>
              <a:t>orientation of new </a:t>
            </a:r>
            <a:r>
              <a:rPr lang="en-US" dirty="0" smtClean="0"/>
              <a:t>staff?</a:t>
            </a:r>
          </a:p>
          <a:p>
            <a:pPr lvl="1">
              <a:spcAft>
                <a:spcPts val="1200"/>
              </a:spcAft>
            </a:pPr>
            <a:r>
              <a:rPr lang="en-US" dirty="0" smtClean="0"/>
              <a:t>Included in competency </a:t>
            </a:r>
            <a:r>
              <a:rPr lang="en-US" dirty="0"/>
              <a:t>of existing staff?  </a:t>
            </a:r>
            <a:endParaRPr lang="en-US" dirty="0" smtClean="0"/>
          </a:p>
          <a:p>
            <a:pPr lvl="1">
              <a:spcAft>
                <a:spcPts val="1200"/>
              </a:spcAft>
            </a:pPr>
            <a:r>
              <a:rPr lang="en-US" dirty="0"/>
              <a:t>How </a:t>
            </a:r>
            <a:r>
              <a:rPr lang="en-US" dirty="0" smtClean="0"/>
              <a:t>will you make </a:t>
            </a:r>
            <a:r>
              <a:rPr lang="en-US" dirty="0"/>
              <a:t>sure excitement will be the same in a year or two as it is today? </a:t>
            </a:r>
          </a:p>
          <a:p>
            <a:pPr lvl="1"/>
            <a:endParaRPr lang="en-US" dirty="0"/>
          </a:p>
          <a:p>
            <a:pPr lvl="2"/>
            <a:endParaRPr lang="en-US" dirty="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55327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Sustainability Examples: Data</a:t>
            </a:r>
            <a:r>
              <a:rPr lang="en-US" baseline="30000" dirty="0" smtClean="0"/>
              <a:t>8</a:t>
            </a:r>
            <a:endParaRPr lang="en-US" dirty="0"/>
          </a:p>
        </p:txBody>
      </p:sp>
      <p:sp>
        <p:nvSpPr>
          <p:cNvPr id="4" name="Content Placeholder 3"/>
          <p:cNvSpPr>
            <a:spLocks noGrp="1"/>
          </p:cNvSpPr>
          <p:nvPr>
            <p:ph idx="1"/>
          </p:nvPr>
        </p:nvSpPr>
        <p:spPr>
          <a:xfrm>
            <a:off x="457200" y="1080655"/>
            <a:ext cx="6858000" cy="5177641"/>
          </a:xfrm>
        </p:spPr>
        <p:txBody>
          <a:bodyPr>
            <a:normAutofit/>
          </a:bodyPr>
          <a:lstStyle/>
          <a:p>
            <a:pPr>
              <a:spcAft>
                <a:spcPts val="1200"/>
              </a:spcAft>
            </a:pPr>
            <a:r>
              <a:rPr lang="en-US" dirty="0" smtClean="0"/>
              <a:t>Baptist Memorial Health Care created a measurement system including—</a:t>
            </a:r>
          </a:p>
          <a:p>
            <a:pPr lvl="1">
              <a:spcAft>
                <a:spcPts val="1200"/>
              </a:spcAft>
            </a:pPr>
            <a:r>
              <a:rPr lang="en-US" dirty="0" smtClean="0"/>
              <a:t>An appointed facilitator</a:t>
            </a:r>
          </a:p>
          <a:p>
            <a:pPr lvl="1">
              <a:spcAft>
                <a:spcPts val="1200"/>
              </a:spcAft>
            </a:pPr>
            <a:r>
              <a:rPr lang="en-US" dirty="0" smtClean="0"/>
              <a:t>A process for collecting, reporting and inputting data into system database</a:t>
            </a:r>
          </a:p>
          <a:p>
            <a:pPr lvl="1">
              <a:spcAft>
                <a:spcPts val="1200"/>
              </a:spcAft>
            </a:pPr>
            <a:r>
              <a:rPr lang="en-US" dirty="0" smtClean="0"/>
              <a:t>Generation of graphics to show performance trends </a:t>
            </a:r>
          </a:p>
          <a:p>
            <a:pPr lvl="1">
              <a:spcAft>
                <a:spcPts val="1200"/>
              </a:spcAft>
            </a:pPr>
            <a:r>
              <a:rPr lang="en-US" dirty="0" smtClean="0"/>
              <a:t>Communication to senior leadership and medical staff</a:t>
            </a:r>
          </a:p>
          <a:p>
            <a:pPr lvl="1">
              <a:spcAft>
                <a:spcPts val="1200"/>
              </a:spcAft>
            </a:pPr>
            <a:r>
              <a:rPr lang="en-US" dirty="0" smtClean="0"/>
              <a:t>Data-based refinement of the improvement plan </a:t>
            </a:r>
          </a:p>
          <a:p>
            <a:pPr lvl="1"/>
            <a:endParaRPr lang="en-US" dirty="0" smtClean="0"/>
          </a:p>
        </p:txBody>
      </p:sp>
      <p:pic>
        <p:nvPicPr>
          <p:cNvPr id="6" name="Picture 5" descr="image of staff looking at a table"/>
          <p:cNvPicPr>
            <a:picLocks noChangeAspect="1"/>
          </p:cNvPicPr>
          <p:nvPr/>
        </p:nvPicPr>
        <p:blipFill>
          <a:blip r:embed="rId3" cstate="print"/>
          <a:stretch>
            <a:fillRect/>
          </a:stretch>
        </p:blipFill>
        <p:spPr>
          <a:xfrm>
            <a:off x="6599144" y="1447800"/>
            <a:ext cx="2087656" cy="2057400"/>
          </a:xfrm>
          <a:prstGeom prst="rect">
            <a:avLst/>
          </a:prstGeom>
        </p:spPr>
      </p:pic>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908705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Sustainability Examples: Ongoing </a:t>
            </a:r>
            <a:r>
              <a:rPr lang="en-US" sz="3200" dirty="0" smtClean="0"/>
              <a:t>Training</a:t>
            </a:r>
            <a:r>
              <a:rPr lang="en-US" sz="3200" baseline="30000" dirty="0" smtClean="0"/>
              <a:t>9</a:t>
            </a:r>
            <a:endParaRPr lang="en-US" sz="3200" dirty="0"/>
          </a:p>
        </p:txBody>
      </p:sp>
      <p:sp>
        <p:nvSpPr>
          <p:cNvPr id="4" name="Content Placeholder 3"/>
          <p:cNvSpPr>
            <a:spLocks noGrp="1"/>
          </p:cNvSpPr>
          <p:nvPr>
            <p:ph idx="1"/>
          </p:nvPr>
        </p:nvSpPr>
        <p:spPr/>
        <p:txBody>
          <a:bodyPr>
            <a:normAutofit/>
          </a:bodyPr>
          <a:lstStyle/>
          <a:p>
            <a:r>
              <a:rPr lang="en-US" dirty="0" smtClean="0"/>
              <a:t>Partners in Care in New York City utilized a train-the-trainer model to deliver communication training to all staff on an ongoing basis. </a:t>
            </a:r>
          </a:p>
          <a:p>
            <a:r>
              <a:rPr lang="en-US" dirty="0"/>
              <a:t>Incorporating training into </a:t>
            </a:r>
            <a:r>
              <a:rPr lang="en-US" dirty="0" smtClean="0"/>
              <a:t>ongoing training </a:t>
            </a:r>
            <a:r>
              <a:rPr lang="en-US" dirty="0"/>
              <a:t>and orientation </a:t>
            </a:r>
            <a:r>
              <a:rPr lang="en-US" dirty="0" smtClean="0"/>
              <a:t>assures </a:t>
            </a:r>
            <a:r>
              <a:rPr lang="en-US" dirty="0"/>
              <a:t>that that </a:t>
            </a:r>
            <a:r>
              <a:rPr lang="en-US" dirty="0" smtClean="0"/>
              <a:t>all staff </a:t>
            </a:r>
            <a:r>
              <a:rPr lang="en-US" dirty="0"/>
              <a:t>have consistent information and expectations. </a:t>
            </a:r>
          </a:p>
          <a:p>
            <a:endParaRPr lang="en-US" dirty="0" smtClean="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585971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 Review</a:t>
            </a:r>
            <a:endParaRPr lang="en-US" dirty="0"/>
          </a:p>
        </p:txBody>
      </p:sp>
      <p:sp>
        <p:nvSpPr>
          <p:cNvPr id="4" name="Content Placeholder 3"/>
          <p:cNvSpPr>
            <a:spLocks noGrp="1"/>
          </p:cNvSpPr>
          <p:nvPr>
            <p:ph idx="1"/>
          </p:nvPr>
        </p:nvSpPr>
        <p:spPr/>
        <p:txBody>
          <a:bodyPr>
            <a:normAutofit fontScale="92500" lnSpcReduction="10000"/>
          </a:bodyPr>
          <a:lstStyle/>
          <a:p>
            <a:pPr>
              <a:spcAft>
                <a:spcPts val="1200"/>
              </a:spcAft>
            </a:pPr>
            <a:r>
              <a:rPr lang="en-US" dirty="0" smtClean="0"/>
              <a:t>Sustainability helps organizations embed processes into their organizational culture</a:t>
            </a:r>
          </a:p>
          <a:p>
            <a:pPr>
              <a:spcAft>
                <a:spcPts val="1200"/>
              </a:spcAft>
            </a:pPr>
            <a:r>
              <a:rPr lang="en-US" dirty="0" smtClean="0"/>
              <a:t>Organizations must be prepared to address barriers that can hinder sustainability</a:t>
            </a:r>
          </a:p>
          <a:p>
            <a:pPr>
              <a:spcAft>
                <a:spcPts val="1200"/>
              </a:spcAft>
            </a:pPr>
            <a:r>
              <a:rPr lang="en-US" dirty="0" smtClean="0"/>
              <a:t>An effective sustainability plan includes – </a:t>
            </a:r>
          </a:p>
          <a:p>
            <a:pPr lvl="1">
              <a:spcAft>
                <a:spcPts val="1200"/>
              </a:spcAft>
            </a:pPr>
            <a:r>
              <a:rPr lang="en-US" dirty="0" smtClean="0"/>
              <a:t>Planning early in the improvement process</a:t>
            </a:r>
          </a:p>
          <a:p>
            <a:pPr lvl="1">
              <a:spcAft>
                <a:spcPts val="1200"/>
              </a:spcAft>
            </a:pPr>
            <a:r>
              <a:rPr lang="en-US" dirty="0" smtClean="0"/>
              <a:t>Easy to reach goals</a:t>
            </a:r>
          </a:p>
          <a:p>
            <a:pPr lvl="1">
              <a:spcAft>
                <a:spcPts val="1200"/>
              </a:spcAft>
            </a:pPr>
            <a:r>
              <a:rPr lang="en-US" dirty="0" smtClean="0"/>
              <a:t>Program champion</a:t>
            </a:r>
          </a:p>
          <a:p>
            <a:pPr lvl="1">
              <a:spcAft>
                <a:spcPts val="1200"/>
              </a:spcAft>
            </a:pPr>
            <a:r>
              <a:rPr lang="en-US" dirty="0" smtClean="0"/>
              <a:t>Fit within organizational mission</a:t>
            </a:r>
          </a:p>
          <a:p>
            <a:pPr lvl="1">
              <a:spcAft>
                <a:spcPts val="1200"/>
              </a:spcAft>
            </a:pPr>
            <a:r>
              <a:rPr lang="en-US" dirty="0" smtClean="0"/>
              <a:t>Ongoing evaluation and transparency of measures</a:t>
            </a:r>
            <a:endParaRPr lang="en-US" dirty="0"/>
          </a:p>
        </p:txBody>
      </p:sp>
      <p:pic>
        <p:nvPicPr>
          <p:cNvPr id="6" name="Picture 5" descr="&quot; &quot;"/>
          <p:cNvPicPr>
            <a:picLocks noChangeAspect="1"/>
          </p:cNvPicPr>
          <p:nvPr/>
        </p:nvPicPr>
        <p:blipFill>
          <a:blip r:embed="rId3" cstate="print"/>
          <a:stretch>
            <a:fillRect/>
          </a:stretch>
        </p:blipFill>
        <p:spPr>
          <a:xfrm>
            <a:off x="6553200" y="4114800"/>
            <a:ext cx="1600200" cy="953311"/>
          </a:xfrm>
          <a:prstGeom prst="rect">
            <a:avLst/>
          </a:prstGeom>
        </p:spPr>
      </p:pic>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1886752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solidFill>
                <a:srgbClr val="FF0000"/>
              </a:solidFill>
            </a:endParaRPr>
          </a:p>
        </p:txBody>
      </p:sp>
      <p:sp>
        <p:nvSpPr>
          <p:cNvPr id="4" name="Content Placeholder 3"/>
          <p:cNvSpPr>
            <a:spLocks noGrp="1"/>
          </p:cNvSpPr>
          <p:nvPr>
            <p:ph idx="1"/>
          </p:nvPr>
        </p:nvSpPr>
        <p:spPr/>
        <p:txBody>
          <a:bodyPr>
            <a:normAutofit fontScale="55000" lnSpcReduction="20000"/>
          </a:bodyPr>
          <a:lstStyle/>
          <a:p>
            <a:pPr marL="457200" lvl="0" indent="-457200">
              <a:lnSpc>
                <a:spcPct val="120000"/>
              </a:lnSpc>
              <a:spcBef>
                <a:spcPts val="0"/>
              </a:spcBef>
              <a:spcAft>
                <a:spcPts val="600"/>
              </a:spcAft>
              <a:buFont typeface="+mj-lt"/>
              <a:buAutoNum type="arabicPeriod"/>
            </a:pPr>
            <a:r>
              <a:rPr lang="en-US" sz="2900" dirty="0">
                <a:solidFill>
                  <a:srgbClr val="000000"/>
                </a:solidFill>
                <a:ea typeface="Times New Roman"/>
              </a:rPr>
              <a:t>Clinical Excellence Commission (CEC</a:t>
            </a:r>
            <a:r>
              <a:rPr lang="en-US" sz="2900" dirty="0" smtClean="0">
                <a:solidFill>
                  <a:srgbClr val="000000"/>
                </a:solidFill>
                <a:ea typeface="Times New Roman"/>
              </a:rPr>
              <a:t>); </a:t>
            </a:r>
            <a:r>
              <a:rPr lang="en-US" sz="2900" dirty="0">
                <a:solidFill>
                  <a:srgbClr val="000000"/>
                </a:solidFill>
                <a:ea typeface="Times New Roman"/>
              </a:rPr>
              <a:t>Enhancing Project Spread and </a:t>
            </a:r>
            <a:r>
              <a:rPr lang="en-US" sz="2900" dirty="0">
                <a:ea typeface="Times New Roman"/>
              </a:rPr>
              <a:t>Sustainability – A Companion to the </a:t>
            </a:r>
            <a:r>
              <a:rPr lang="en-US" sz="2900" dirty="0" smtClean="0">
                <a:ea typeface="Times New Roman"/>
              </a:rPr>
              <a:t>Easy </a:t>
            </a:r>
            <a:r>
              <a:rPr lang="en-US" sz="2900" dirty="0">
                <a:ea typeface="Times New Roman"/>
              </a:rPr>
              <a:t>Guide to Clinical Practice </a:t>
            </a:r>
            <a:r>
              <a:rPr lang="en-US" sz="2900" dirty="0" smtClean="0">
                <a:ea typeface="Times New Roman"/>
              </a:rPr>
              <a:t>Improvement. </a:t>
            </a:r>
            <a:r>
              <a:rPr lang="en-US" sz="2900" dirty="0">
                <a:ea typeface="Times New Roman"/>
              </a:rPr>
              <a:t>Sydney: </a:t>
            </a:r>
            <a:r>
              <a:rPr lang="en-US" sz="2900" dirty="0" smtClean="0">
                <a:ea typeface="Times New Roman"/>
              </a:rPr>
              <a:t>CEC: 2008.</a:t>
            </a:r>
            <a:endParaRPr lang="en-US" sz="2900" dirty="0">
              <a:ea typeface="Times New Roman"/>
            </a:endParaRPr>
          </a:p>
          <a:p>
            <a:pPr marL="457200" lvl="0" indent="-457200">
              <a:lnSpc>
                <a:spcPct val="120000"/>
              </a:lnSpc>
              <a:spcBef>
                <a:spcPts val="0"/>
              </a:spcBef>
              <a:spcAft>
                <a:spcPts val="600"/>
              </a:spcAft>
              <a:buFont typeface="+mj-lt"/>
              <a:buAutoNum type="arabicPeriod"/>
            </a:pPr>
            <a:r>
              <a:rPr lang="en-US" sz="2900" dirty="0" smtClean="0">
                <a:ea typeface="Times New Roman"/>
              </a:rPr>
              <a:t>Scheirer </a:t>
            </a:r>
            <a:r>
              <a:rPr lang="en-US" sz="2900" dirty="0">
                <a:ea typeface="Times New Roman"/>
              </a:rPr>
              <a:t>MA. Is Sustainability Possible? A Review and Commentary on Empirical Studies of Program Sustainability. American Journal of </a:t>
            </a:r>
            <a:r>
              <a:rPr lang="en-US" sz="2900" dirty="0" smtClean="0">
                <a:ea typeface="Times New Roman"/>
              </a:rPr>
              <a:t>Evaluation. </a:t>
            </a:r>
            <a:r>
              <a:rPr lang="en-US" sz="2900" dirty="0">
                <a:ea typeface="Times New Roman"/>
              </a:rPr>
              <a:t>2005 Sep;26(3):320-347.</a:t>
            </a:r>
          </a:p>
          <a:p>
            <a:pPr marL="457200" lvl="0" indent="-457200">
              <a:lnSpc>
                <a:spcPct val="120000"/>
              </a:lnSpc>
              <a:spcBef>
                <a:spcPts val="0"/>
              </a:spcBef>
              <a:spcAft>
                <a:spcPts val="600"/>
              </a:spcAft>
              <a:buFont typeface="+mj-lt"/>
              <a:buAutoNum type="arabicPeriod"/>
            </a:pPr>
            <a:r>
              <a:rPr lang="en-US" sz="2900" dirty="0" smtClean="0">
                <a:ea typeface="Times New Roman"/>
              </a:rPr>
              <a:t>Weiss H, </a:t>
            </a:r>
            <a:r>
              <a:rPr lang="en-US" sz="2900" dirty="0">
                <a:ea typeface="Times New Roman"/>
              </a:rPr>
              <a:t>Coffman </a:t>
            </a:r>
            <a:r>
              <a:rPr lang="en-US" sz="2900" dirty="0" smtClean="0">
                <a:ea typeface="Times New Roman"/>
              </a:rPr>
              <a:t>J, Bohan-Baker </a:t>
            </a:r>
            <a:r>
              <a:rPr lang="en-US" sz="2900" dirty="0">
                <a:ea typeface="Times New Roman"/>
              </a:rPr>
              <a:t>M. </a:t>
            </a:r>
            <a:r>
              <a:rPr lang="en-US" sz="2900" dirty="0" smtClean="0">
                <a:ea typeface="Times New Roman"/>
              </a:rPr>
              <a:t>Evaluation’s Role in Supporting Initiative Sustainability. Cambridge</a:t>
            </a:r>
            <a:r>
              <a:rPr lang="en-US" sz="2900" dirty="0">
                <a:ea typeface="Times New Roman"/>
              </a:rPr>
              <a:t>, MA: Harvard Family Research </a:t>
            </a:r>
            <a:r>
              <a:rPr lang="en-US" sz="2900" dirty="0" smtClean="0">
                <a:ea typeface="Times New Roman"/>
              </a:rPr>
              <a:t>Project; 2002. </a:t>
            </a:r>
            <a:r>
              <a:rPr lang="en-US" sz="2900" u="sng" dirty="0" smtClean="0">
                <a:solidFill>
                  <a:srgbClr val="000000"/>
                </a:solidFill>
                <a:ea typeface="Times New Roman"/>
                <a:hlinkClick r:id="rId3"/>
              </a:rPr>
              <a:t>http</a:t>
            </a:r>
            <a:r>
              <a:rPr lang="en-US" sz="2900" u="sng" dirty="0">
                <a:solidFill>
                  <a:srgbClr val="000000"/>
                </a:solidFill>
                <a:ea typeface="Times New Roman"/>
                <a:hlinkClick r:id="rId3"/>
              </a:rPr>
              <a:t>://</a:t>
            </a:r>
            <a:r>
              <a:rPr lang="en-US" sz="2900" u="sng" dirty="0" smtClean="0">
                <a:solidFill>
                  <a:srgbClr val="000000"/>
                </a:solidFill>
                <a:ea typeface="Times New Roman"/>
                <a:hlinkClick r:id="rId3"/>
              </a:rPr>
              <a:t>www.hfrp.org</a:t>
            </a:r>
            <a:r>
              <a:rPr lang="en-US" sz="2900" u="sng" dirty="0" smtClean="0">
                <a:solidFill>
                  <a:srgbClr val="000000"/>
                </a:solidFill>
                <a:ea typeface="Times New Roman"/>
              </a:rPr>
              <a:t>. </a:t>
            </a:r>
            <a:r>
              <a:rPr lang="en-US" sz="2900" dirty="0"/>
              <a:t>Accessed March 22, </a:t>
            </a:r>
            <a:r>
              <a:rPr lang="en-US" sz="2900" dirty="0" smtClean="0"/>
              <a:t>2014.</a:t>
            </a:r>
            <a:endParaRPr lang="en-US" sz="2900" dirty="0">
              <a:ea typeface="Times New Roman"/>
            </a:endParaRPr>
          </a:p>
          <a:p>
            <a:pPr marL="457200" lvl="0" indent="-457200">
              <a:lnSpc>
                <a:spcPct val="120000"/>
              </a:lnSpc>
              <a:spcBef>
                <a:spcPts val="0"/>
              </a:spcBef>
              <a:spcAft>
                <a:spcPts val="600"/>
              </a:spcAft>
              <a:buFont typeface="+mj-lt"/>
              <a:buAutoNum type="arabicPeriod"/>
            </a:pPr>
            <a:r>
              <a:rPr lang="en-US" sz="2900" dirty="0"/>
              <a:t>​NHS Modernisation </a:t>
            </a:r>
            <a:r>
              <a:rPr lang="en-US" sz="2900" dirty="0" smtClean="0"/>
              <a:t>Agency. </a:t>
            </a:r>
            <a:r>
              <a:rPr lang="en-US" sz="2900" dirty="0" smtClean="0">
                <a:ea typeface="Times New Roman"/>
              </a:rPr>
              <a:t>Improvement Leader’s Guide to Sustainability and Spread. </a:t>
            </a:r>
            <a:r>
              <a:rPr lang="en-US" sz="2900" dirty="0">
                <a:ea typeface="Times New Roman"/>
              </a:rPr>
              <a:t>NHS Modernisation Agency. Ipswich, England: Ancient House Printing Group; 2002. </a:t>
            </a:r>
          </a:p>
          <a:p>
            <a:pPr marL="457200" lvl="0" indent="-457200">
              <a:lnSpc>
                <a:spcPct val="120000"/>
              </a:lnSpc>
              <a:spcBef>
                <a:spcPts val="0"/>
              </a:spcBef>
              <a:spcAft>
                <a:spcPts val="600"/>
              </a:spcAft>
              <a:buFont typeface="+mj-lt"/>
              <a:buAutoNum type="arabicPeriod"/>
            </a:pPr>
            <a:r>
              <a:rPr lang="en-US" sz="2900" dirty="0" smtClean="0">
                <a:ea typeface="Times New Roman"/>
              </a:rPr>
              <a:t>Kotter </a:t>
            </a:r>
            <a:r>
              <a:rPr lang="en-US" sz="2900" dirty="0">
                <a:ea typeface="Times New Roman"/>
              </a:rPr>
              <a:t>J. Leading Change. Harvard Business School Press, Boston, MA, 1996, as cited </a:t>
            </a:r>
            <a:r>
              <a:rPr lang="en-US" sz="2900" dirty="0" smtClean="0">
                <a:ea typeface="Times New Roman"/>
              </a:rPr>
              <a:t>in TeamSTEPPS </a:t>
            </a:r>
            <a:r>
              <a:rPr lang="en-US" sz="2900" dirty="0">
                <a:solidFill>
                  <a:srgbClr val="000000"/>
                </a:solidFill>
                <a:ea typeface="Times New Roman"/>
              </a:rPr>
              <a:t>Fundamentals Course: Module 8. Change Management: Instructor's Slides: </a:t>
            </a:r>
            <a:r>
              <a:rPr lang="en-US" sz="2900" dirty="0" smtClean="0">
                <a:solidFill>
                  <a:srgbClr val="000000"/>
                </a:solidFill>
                <a:ea typeface="Times New Roman"/>
              </a:rPr>
              <a:t>TeamSTEPPS </a:t>
            </a:r>
            <a:r>
              <a:rPr lang="en-US" sz="2900" dirty="0">
                <a:solidFill>
                  <a:srgbClr val="000000"/>
                </a:solidFill>
                <a:ea typeface="Times New Roman"/>
              </a:rPr>
              <a:t>Fundamentals Course. November 2008. Agency for Healthcare Research and Quality, Rockville, MD. </a:t>
            </a:r>
            <a:r>
              <a:rPr lang="en-US" sz="2900" u="sng" dirty="0">
                <a:solidFill>
                  <a:srgbClr val="000000"/>
                </a:solidFill>
                <a:ea typeface="Times New Roman"/>
                <a:hlinkClick r:id="rId4"/>
              </a:rPr>
              <a:t>http://</a:t>
            </a:r>
            <a:r>
              <a:rPr lang="en-US" sz="2900" u="sng" dirty="0" smtClean="0">
                <a:solidFill>
                  <a:srgbClr val="000000"/>
                </a:solidFill>
                <a:ea typeface="Times New Roman"/>
                <a:hlinkClick r:id="rId4"/>
              </a:rPr>
              <a:t>www.ahrq.gov/professionals/education/curriculum-tools/teamstepps/instructor/fundamentals/module8/igchangemgmt.html</a:t>
            </a:r>
            <a:r>
              <a:rPr lang="en-US" sz="2900" dirty="0" smtClean="0">
                <a:solidFill>
                  <a:srgbClr val="000000"/>
                </a:solidFill>
                <a:ea typeface="Times New Roman"/>
              </a:rPr>
              <a:t>.</a:t>
            </a:r>
          </a:p>
          <a:p>
            <a:pPr marL="457200" indent="-457200">
              <a:spcBef>
                <a:spcPts val="0"/>
              </a:spcBef>
              <a:buFont typeface="+mj-lt"/>
              <a:buAutoNum type="arabicPeriod"/>
            </a:pPr>
            <a:endParaRPr lang="en-US" sz="2900" dirty="0">
              <a:ea typeface="Times New Roman"/>
            </a:endParaRPr>
          </a:p>
          <a:p>
            <a:pPr marL="0" indent="0" algn="r">
              <a:buNone/>
            </a:pPr>
            <a:endParaRPr lang="en-US" dirty="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2298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4" name="Content Placeholder 3"/>
          <p:cNvSpPr>
            <a:spLocks noGrp="1"/>
          </p:cNvSpPr>
          <p:nvPr>
            <p:ph idx="1"/>
          </p:nvPr>
        </p:nvSpPr>
        <p:spPr>
          <a:xfrm>
            <a:off x="457200" y="1080655"/>
            <a:ext cx="8229600" cy="5167745"/>
          </a:xfrm>
        </p:spPr>
        <p:txBody>
          <a:bodyPr>
            <a:normAutofit fontScale="32500" lnSpcReduction="20000"/>
          </a:bodyPr>
          <a:lstStyle/>
          <a:p>
            <a:pPr marL="514350" indent="-514350">
              <a:lnSpc>
                <a:spcPct val="120000"/>
              </a:lnSpc>
              <a:spcBef>
                <a:spcPts val="0"/>
              </a:spcBef>
              <a:spcAft>
                <a:spcPts val="600"/>
              </a:spcAft>
              <a:buFont typeface="+mj-lt"/>
              <a:buAutoNum type="arabicPeriod" startAt="6"/>
            </a:pPr>
            <a:r>
              <a:rPr lang="en-US" sz="4900" dirty="0" smtClean="0"/>
              <a:t>Spread </a:t>
            </a:r>
            <a:r>
              <a:rPr lang="en-US" sz="4900" dirty="0"/>
              <a:t>module, CUSP Toolkit. Rockville, MD: Agency for Healthcare Research and Quality; December 2012. </a:t>
            </a:r>
            <a:r>
              <a:rPr lang="en-US" sz="4900" u="sng" dirty="0" smtClean="0">
                <a:solidFill>
                  <a:srgbClr val="000000"/>
                </a:solidFill>
                <a:ea typeface="Times New Roman"/>
                <a:hlinkClick r:id="rId3"/>
              </a:rPr>
              <a:t>http://www.ahrq.gov/professionals/education/curriculum-tools/cusptoolkit/modules/spread/index.html</a:t>
            </a:r>
            <a:r>
              <a:rPr lang="en-US" sz="4900" u="sng" dirty="0" smtClean="0">
                <a:solidFill>
                  <a:srgbClr val="000000"/>
                </a:solidFill>
                <a:ea typeface="Times New Roman"/>
              </a:rPr>
              <a:t>. </a:t>
            </a:r>
            <a:r>
              <a:rPr lang="en-US" sz="4900" dirty="0" smtClean="0"/>
              <a:t>Accessed </a:t>
            </a:r>
            <a:r>
              <a:rPr lang="en-US" sz="4900" dirty="0"/>
              <a:t>March 22, 2014</a:t>
            </a:r>
            <a:r>
              <a:rPr lang="en-US" sz="4900" dirty="0" smtClean="0"/>
              <a:t>.</a:t>
            </a:r>
            <a:endParaRPr lang="en-US" sz="4900" dirty="0">
              <a:ea typeface="Times New Roman"/>
            </a:endParaRPr>
          </a:p>
          <a:p>
            <a:pPr marL="457200" lvl="0" indent="-457200">
              <a:lnSpc>
                <a:spcPct val="120000"/>
              </a:lnSpc>
              <a:spcBef>
                <a:spcPts val="0"/>
              </a:spcBef>
              <a:spcAft>
                <a:spcPts val="600"/>
              </a:spcAft>
              <a:buFont typeface="+mj-lt"/>
              <a:buAutoNum type="arabicPeriod" startAt="6"/>
            </a:pPr>
            <a:r>
              <a:rPr lang="en-US" sz="4900" dirty="0" smtClean="0">
                <a:ea typeface="Times New Roman"/>
              </a:rPr>
              <a:t>Swerissen </a:t>
            </a:r>
            <a:r>
              <a:rPr lang="en-US" sz="4900" dirty="0">
                <a:ea typeface="Times New Roman"/>
              </a:rPr>
              <a:t>H. Understanding the Sustainability of Health Programs and Organisational Change. A Paper for the Victorian Quality Council. June 2007.</a:t>
            </a:r>
          </a:p>
          <a:p>
            <a:pPr marL="457200" lvl="0" indent="-457200">
              <a:lnSpc>
                <a:spcPct val="120000"/>
              </a:lnSpc>
              <a:spcBef>
                <a:spcPts val="0"/>
              </a:spcBef>
              <a:spcAft>
                <a:spcPts val="600"/>
              </a:spcAft>
              <a:buFont typeface="+mj-lt"/>
              <a:buAutoNum type="arabicPeriod" startAt="6"/>
            </a:pPr>
            <a:r>
              <a:rPr lang="en-US" sz="4900" dirty="0">
                <a:solidFill>
                  <a:srgbClr val="000000"/>
                </a:solidFill>
                <a:ea typeface="Times New Roman"/>
              </a:rPr>
              <a:t>5 Million Lives Campaign. Getting Started Kit: Rapid Response Teams. Cambridge, MA: Institute for Healthcare Improvement; 2008. </a:t>
            </a:r>
            <a:r>
              <a:rPr lang="en-US" sz="4900" u="sng" dirty="0">
                <a:solidFill>
                  <a:srgbClr val="000000"/>
                </a:solidFill>
                <a:ea typeface="Times New Roman"/>
                <a:hlinkClick r:id="rId4"/>
              </a:rPr>
              <a:t>www.ihi.org</a:t>
            </a:r>
            <a:r>
              <a:rPr lang="en-US" sz="4900" u="sng" dirty="0">
                <a:solidFill>
                  <a:srgbClr val="000000"/>
                </a:solidFill>
                <a:ea typeface="Times New Roman"/>
              </a:rPr>
              <a:t>. </a:t>
            </a:r>
            <a:r>
              <a:rPr lang="en-US" sz="4900" dirty="0"/>
              <a:t>Accessed March 22, 2014.</a:t>
            </a:r>
          </a:p>
          <a:p>
            <a:pPr marL="457200" lvl="0" indent="-457200">
              <a:lnSpc>
                <a:spcPct val="120000"/>
              </a:lnSpc>
              <a:spcBef>
                <a:spcPts val="0"/>
              </a:spcBef>
              <a:spcAft>
                <a:spcPts val="600"/>
              </a:spcAft>
              <a:buFont typeface="+mj-lt"/>
              <a:buAutoNum type="arabicPeriod" startAt="6"/>
            </a:pPr>
            <a:r>
              <a:rPr lang="en-US" sz="4900" dirty="0">
                <a:solidFill>
                  <a:srgbClr val="000000"/>
                </a:solidFill>
                <a:ea typeface="Times New Roman"/>
              </a:rPr>
              <a:t>Ozga M. Partners in Care: How the nation’s largest home health agency is transforming its culture. Chicago, IL: Pioneer Network: January </a:t>
            </a:r>
            <a:r>
              <a:rPr lang="en-US" sz="4900" dirty="0" smtClean="0">
                <a:solidFill>
                  <a:srgbClr val="000000"/>
                </a:solidFill>
                <a:ea typeface="Times New Roman"/>
              </a:rPr>
              <a:t>2012</a:t>
            </a:r>
            <a:r>
              <a:rPr lang="en-US" sz="4900" dirty="0">
                <a:solidFill>
                  <a:srgbClr val="000000"/>
                </a:solidFill>
                <a:ea typeface="Times New Roman"/>
              </a:rPr>
              <a:t>. </a:t>
            </a:r>
            <a:r>
              <a:rPr lang="en-US" sz="4900" dirty="0">
                <a:solidFill>
                  <a:srgbClr val="000000"/>
                </a:solidFill>
                <a:ea typeface="Times New Roman"/>
                <a:hlinkClick r:id="rId5"/>
              </a:rPr>
              <a:t>http://</a:t>
            </a:r>
            <a:r>
              <a:rPr lang="en-US" sz="4900" dirty="0" smtClean="0">
                <a:solidFill>
                  <a:srgbClr val="000000"/>
                </a:solidFill>
                <a:ea typeface="Times New Roman"/>
                <a:hlinkClick r:id="rId5"/>
              </a:rPr>
              <a:t>www.phinational.org/sites/phinational.org/files/clearinghouse/partnersincare-casestudy-20120103.pdf</a:t>
            </a:r>
            <a:r>
              <a:rPr lang="en-US" sz="4900" dirty="0" smtClean="0">
                <a:solidFill>
                  <a:srgbClr val="000000"/>
                </a:solidFill>
                <a:ea typeface="Times New Roman"/>
              </a:rPr>
              <a:t>. Accessed </a:t>
            </a:r>
            <a:r>
              <a:rPr lang="en-US" sz="4900" dirty="0">
                <a:solidFill>
                  <a:srgbClr val="000000"/>
                </a:solidFill>
                <a:ea typeface="Times New Roman"/>
              </a:rPr>
              <a:t>November 20, 2014. </a:t>
            </a:r>
          </a:p>
          <a:p>
            <a:pPr marL="457200" lvl="0" indent="-457200">
              <a:lnSpc>
                <a:spcPct val="120000"/>
              </a:lnSpc>
              <a:spcBef>
                <a:spcPts val="0"/>
              </a:spcBef>
              <a:spcAft>
                <a:spcPts val="600"/>
              </a:spcAft>
              <a:buFont typeface="+mj-lt"/>
              <a:buAutoNum type="arabicPeriod" startAt="6"/>
            </a:pPr>
            <a:r>
              <a:rPr lang="en-US" sz="4900" dirty="0">
                <a:solidFill>
                  <a:srgbClr val="000000"/>
                </a:solidFill>
                <a:ea typeface="Times New Roman"/>
              </a:rPr>
              <a:t>Tool 6A: Sustainability Tool: Preventing Falls in Hospitals: A Toolkit for Improving Quality of Care. January 2013. Agency for Healthcare Research and Quality, Rockville, MD. </a:t>
            </a:r>
            <a:r>
              <a:rPr lang="en-US" sz="4900" dirty="0">
                <a:solidFill>
                  <a:srgbClr val="000000"/>
                </a:solidFill>
                <a:ea typeface="Times New Roman"/>
                <a:hlinkClick r:id="rId6"/>
              </a:rPr>
              <a:t>http://</a:t>
            </a:r>
            <a:r>
              <a:rPr lang="en-US" sz="4900" dirty="0" smtClean="0">
                <a:solidFill>
                  <a:srgbClr val="000000"/>
                </a:solidFill>
                <a:ea typeface="Times New Roman"/>
                <a:hlinkClick r:id="rId6"/>
              </a:rPr>
              <a:t>www.ahrq.gov/professionals/systems/hospital/fallpxtoolkit/fallpxtk-tool6a.html</a:t>
            </a:r>
            <a:r>
              <a:rPr lang="en-US" sz="4900" dirty="0" smtClean="0">
                <a:solidFill>
                  <a:srgbClr val="000000"/>
                </a:solidFill>
                <a:ea typeface="Times New Roman"/>
              </a:rPr>
              <a:t>.</a:t>
            </a:r>
          </a:p>
          <a:p>
            <a:pPr marL="457200" lvl="0" indent="-457200">
              <a:spcBef>
                <a:spcPts val="0"/>
              </a:spcBef>
              <a:buFont typeface="+mj-lt"/>
              <a:buAutoNum type="arabicPeriod" startAt="6"/>
            </a:pPr>
            <a:endParaRPr lang="en-US" dirty="0">
              <a:solidFill>
                <a:srgbClr val="000000"/>
              </a:solidFill>
              <a:ea typeface="Times New Roman"/>
            </a:endParaRPr>
          </a:p>
          <a:p>
            <a:pPr marL="0" indent="0">
              <a:buNone/>
            </a:pPr>
            <a:endParaRPr lang="en-US" dirty="0"/>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38425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Definition of Sustainability</a:t>
            </a:r>
            <a:r>
              <a:rPr lang="en-US" baseline="30000" dirty="0" smtClean="0"/>
              <a:t>1-4</a:t>
            </a:r>
            <a:endParaRPr lang="en-US" dirty="0"/>
          </a:p>
        </p:txBody>
      </p:sp>
      <p:sp>
        <p:nvSpPr>
          <p:cNvPr id="4" name="Content Placeholder 3"/>
          <p:cNvSpPr>
            <a:spLocks noGrp="1"/>
          </p:cNvSpPr>
          <p:nvPr>
            <p:ph idx="1"/>
          </p:nvPr>
        </p:nvSpPr>
        <p:spPr/>
        <p:txBody>
          <a:bodyPr>
            <a:normAutofit/>
          </a:bodyPr>
          <a:lstStyle/>
          <a:p>
            <a:pPr>
              <a:spcAft>
                <a:spcPts val="1200"/>
              </a:spcAft>
            </a:pPr>
            <a:r>
              <a:rPr lang="en-US" dirty="0" smtClean="0"/>
              <a:t>Ensuring gains are maintained beyond the life of the project,  or the institutionalization or integration of programs into ongoing organizational systems</a:t>
            </a:r>
          </a:p>
          <a:p>
            <a:pPr>
              <a:spcAft>
                <a:spcPts val="1200"/>
              </a:spcAft>
            </a:pPr>
            <a:r>
              <a:rPr lang="en-US" dirty="0" smtClean="0"/>
              <a:t>Sustaining the ideas, beliefs, principles, or values underlying an initiative, or “when new ways of working and improved outcomes become the norm”</a:t>
            </a:r>
          </a:p>
        </p:txBody>
      </p:sp>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46221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smtClean="0"/>
              <a:t>Importance of Sustainability</a:t>
            </a:r>
            <a:r>
              <a:rPr lang="en-US" baseline="30000" dirty="0" smtClean="0"/>
              <a:t>5</a:t>
            </a:r>
            <a:endParaRPr lang="en-US" dirty="0"/>
          </a:p>
        </p:txBody>
      </p:sp>
      <p:sp>
        <p:nvSpPr>
          <p:cNvPr id="4" name="Content Placeholder 3"/>
          <p:cNvSpPr>
            <a:spLocks noGrp="1"/>
          </p:cNvSpPr>
          <p:nvPr>
            <p:ph idx="1"/>
          </p:nvPr>
        </p:nvSpPr>
        <p:spPr/>
        <p:txBody>
          <a:bodyPr>
            <a:normAutofit/>
          </a:bodyPr>
          <a:lstStyle/>
          <a:p>
            <a:r>
              <a:rPr lang="en-US" dirty="0"/>
              <a:t>Variability in health care</a:t>
            </a:r>
          </a:p>
          <a:p>
            <a:r>
              <a:rPr lang="en-US" dirty="0"/>
              <a:t>Continuous high-quality care and reliable safe practices</a:t>
            </a:r>
          </a:p>
          <a:p>
            <a:r>
              <a:rPr lang="en-US" dirty="0"/>
              <a:t>Measureable outcomes</a:t>
            </a:r>
          </a:p>
          <a:p>
            <a:r>
              <a:rPr lang="en-US" dirty="0"/>
              <a:t>Prevent project fatigue</a:t>
            </a:r>
          </a:p>
          <a:p>
            <a:r>
              <a:rPr lang="en-US" dirty="0"/>
              <a:t>Control processes</a:t>
            </a:r>
          </a:p>
          <a:p>
            <a:r>
              <a:rPr lang="en-US" dirty="0"/>
              <a:t>Monitor progress</a:t>
            </a:r>
          </a:p>
          <a:p>
            <a:r>
              <a:rPr lang="en-US" dirty="0"/>
              <a:t>Engage senior leaders</a:t>
            </a:r>
          </a:p>
          <a:p>
            <a:r>
              <a:rPr lang="en-US" dirty="0"/>
              <a:t>Establish improvement culture and engaged </a:t>
            </a:r>
            <a:r>
              <a:rPr lang="en-US" dirty="0" smtClean="0"/>
              <a:t>staff</a:t>
            </a:r>
            <a:endParaRPr lang="en-US" dirty="0"/>
          </a:p>
          <a:p>
            <a:r>
              <a:rPr lang="en-US" dirty="0"/>
              <a:t>Create cultural legacy</a:t>
            </a:r>
          </a:p>
          <a:p>
            <a:endParaRPr lang="en-US" dirty="0" smtClean="0"/>
          </a:p>
        </p:txBody>
      </p:sp>
      <p:pic>
        <p:nvPicPr>
          <p:cNvPr id="6" name="Picture 5" descr="image of a team of staff"/>
          <p:cNvPicPr>
            <a:picLocks noChangeAspect="1"/>
          </p:cNvPicPr>
          <p:nvPr/>
        </p:nvPicPr>
        <p:blipFill>
          <a:blip r:embed="rId3" cstate="print"/>
          <a:stretch>
            <a:fillRect/>
          </a:stretch>
        </p:blipFill>
        <p:spPr>
          <a:xfrm>
            <a:off x="5105400" y="2514600"/>
            <a:ext cx="2558143" cy="1905000"/>
          </a:xfrm>
          <a:prstGeom prst="rect">
            <a:avLst/>
          </a:prstGeom>
        </p:spPr>
      </p:pic>
      <p:sp>
        <p:nvSpPr>
          <p:cNvPr id="7" name="Date Placeholder 6"/>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00184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067800" cy="660070"/>
          </a:xfrm>
        </p:spPr>
        <p:txBody>
          <a:bodyPr>
            <a:normAutofit/>
          </a:bodyPr>
          <a:lstStyle/>
          <a:p>
            <a:r>
              <a:rPr lang="en-US" dirty="0" smtClean="0"/>
              <a:t>Sustainable Change After Project End?</a:t>
            </a:r>
            <a:r>
              <a:rPr lang="en-US" baseline="30000" dirty="0" smtClean="0"/>
              <a:t>1</a:t>
            </a:r>
            <a:endParaRPr lang="en-US" dirty="0"/>
          </a:p>
        </p:txBody>
      </p:sp>
      <p:pic>
        <p:nvPicPr>
          <p:cNvPr id="9" name="Content Placeholder 8" descr="Graph showing sustainability is about the change after a project ends. One line shows that if improvement is not sustained, performance can return to the original rate or potentially worse. Another line shows that if improvement is sustained, performance can even surpass the improvements made during the project. It is this potential that makes sustainability so importan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0776" y="1081088"/>
            <a:ext cx="6902448" cy="5176837"/>
          </a:xfrm>
        </p:spPr>
      </p:pic>
      <p:sp>
        <p:nvSpPr>
          <p:cNvPr id="5" name="Date Placeholder 4"/>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63621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660070"/>
          </a:xfrm>
        </p:spPr>
        <p:txBody>
          <a:bodyPr>
            <a:noAutofit/>
          </a:bodyPr>
          <a:lstStyle/>
          <a:p>
            <a:r>
              <a:rPr lang="en-US" sz="3200" dirty="0" smtClean="0"/>
              <a:t>What Does Sustainability Mean for Your Facility?</a:t>
            </a:r>
            <a:endParaRPr lang="en-US" sz="3200" dirty="0"/>
          </a:p>
        </p:txBody>
      </p:sp>
      <p:sp>
        <p:nvSpPr>
          <p:cNvPr id="4" name="Content Placeholder 3"/>
          <p:cNvSpPr>
            <a:spLocks noGrp="1"/>
          </p:cNvSpPr>
          <p:nvPr>
            <p:ph idx="1"/>
          </p:nvPr>
        </p:nvSpPr>
        <p:spPr/>
        <p:txBody>
          <a:bodyPr>
            <a:normAutofit/>
          </a:bodyPr>
          <a:lstStyle/>
          <a:p>
            <a:pPr>
              <a:spcAft>
                <a:spcPts val="1200"/>
              </a:spcAft>
            </a:pPr>
            <a:r>
              <a:rPr lang="en-US" dirty="0"/>
              <a:t>How do you see other projects sustained in your facility?</a:t>
            </a:r>
          </a:p>
          <a:p>
            <a:pPr>
              <a:spcAft>
                <a:spcPts val="1200"/>
              </a:spcAft>
            </a:pPr>
            <a:r>
              <a:rPr lang="en-US" dirty="0"/>
              <a:t>Are values, beliefs, and practices incorporated into the mission of your organization and/or are they incorporated into existing processes?</a:t>
            </a:r>
          </a:p>
          <a:p>
            <a:pPr>
              <a:spcAft>
                <a:spcPts val="1200"/>
              </a:spcAft>
            </a:pPr>
            <a:r>
              <a:rPr lang="en-US" dirty="0" smtClean="0"/>
              <a:t>Are other quality assurance and performance improvement (QAPI) initiatives aligned?</a:t>
            </a:r>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415318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smtClean="0"/>
              <a:t>Facilitators of Sustainable Change</a:t>
            </a:r>
            <a:r>
              <a:rPr lang="en-US" baseline="30000" dirty="0" smtClean="0"/>
              <a:t>5</a:t>
            </a:r>
            <a:endParaRPr lang="en-US" dirty="0"/>
          </a:p>
        </p:txBody>
      </p:sp>
      <p:pic>
        <p:nvPicPr>
          <p:cNvPr id="10" name="Picture 5" descr="Illustration from the TeamSTEPPS program of Kotter's 8 Steps of Change, showing penguins climbing up ledges of an iceberg to reach the top step.&#10;&#10;The eight steps are:&#10;Create a new culture&#10;Don't let up- be relentless&#10;Short-term wins&#10;Empower others&#10;Understanding and buy-in&#10;Develop a change vision and strategy&#10;Build the guiding team&#10;Creat sense of urgency"/>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5021"/>
          <a:stretch/>
        </p:blipFill>
        <p:spPr bwMode="auto">
          <a:xfrm>
            <a:off x="1585980" y="971906"/>
            <a:ext cx="5775328" cy="51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85980" y="6160411"/>
            <a:ext cx="2438402" cy="307777"/>
          </a:xfrm>
          <a:prstGeom prst="rect">
            <a:avLst/>
          </a:prstGeom>
          <a:noFill/>
        </p:spPr>
        <p:txBody>
          <a:bodyPr wrap="square" rtlCol="0">
            <a:spAutoFit/>
          </a:bodyPr>
          <a:lstStyle/>
          <a:p>
            <a:r>
              <a:rPr lang="en-US" sz="1400" i="1" dirty="0">
                <a:solidFill>
                  <a:srgbClr val="00A5A2"/>
                </a:solidFill>
                <a:latin typeface="Arial" panose="020B0604020202020204" pitchFamily="34" charset="0"/>
                <a:cs typeface="Arial" panose="020B0604020202020204" pitchFamily="34" charset="0"/>
              </a:rPr>
              <a:t>As seen in TeamSTEPPS</a:t>
            </a:r>
            <a:r>
              <a:rPr lang="en-US" sz="1400" i="1" baseline="30000" dirty="0">
                <a:solidFill>
                  <a:srgbClr val="00A5A2"/>
                </a:solidFill>
                <a:latin typeface="Arial" panose="020B0604020202020204" pitchFamily="34" charset="0"/>
                <a:cs typeface="Arial" panose="020B0604020202020204" pitchFamily="34" charset="0"/>
              </a:rPr>
              <a:t>®</a:t>
            </a:r>
          </a:p>
        </p:txBody>
      </p:sp>
      <p:pic>
        <p:nvPicPr>
          <p:cNvPr id="7" name="Picture 6"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 y="5214023"/>
            <a:ext cx="1591235" cy="1315720"/>
          </a:xfrm>
          <a:prstGeom prst="rect">
            <a:avLst/>
          </a:prstGeom>
        </p:spPr>
      </p:pic>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2039282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Sustainability and Spread</a:t>
            </a:r>
            <a:r>
              <a:rPr lang="en-US" sz="4000" baseline="30000" dirty="0" smtClean="0"/>
              <a:t>6</a:t>
            </a:r>
            <a:endParaRPr lang="en-US" sz="4000" dirty="0"/>
          </a:p>
        </p:txBody>
      </p:sp>
      <p:graphicFrame>
        <p:nvGraphicFramePr>
          <p:cNvPr id="7" name="Diagram 6" descr="Sustainability is defined as embedding a successful improvement  into the culture and norms of a facility&#10;Spread means implementing a successful improvement across multiple facilities&#10;"/>
          <p:cNvGraphicFramePr/>
          <p:nvPr>
            <p:extLst>
              <p:ext uri="{D42A27DB-BD31-4B8C-83A1-F6EECF244321}">
                <p14:modId xmlns:p14="http://schemas.microsoft.com/office/powerpoint/2010/main" val="122450185"/>
              </p:ext>
            </p:extLst>
          </p:nvPr>
        </p:nvGraphicFramePr>
        <p:xfrm>
          <a:off x="1600200" y="1447800"/>
          <a:ext cx="5486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a:xfrm>
            <a:off x="457200" y="1080655"/>
            <a:ext cx="8229600" cy="5396345"/>
          </a:xfrm>
        </p:spPr>
        <p:txBody>
          <a:bodyPr>
            <a:normAutofit fontScale="85000" lnSpcReduction="20000"/>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sz="1400" dirty="0" smtClean="0"/>
          </a:p>
          <a:p>
            <a:pPr marL="0" indent="0">
              <a:buNone/>
            </a:pPr>
            <a:r>
              <a:rPr lang="en-US" dirty="0" smtClean="0"/>
              <a:t>Spread is covered in detail in the Spread module of the AHRQ CUSP Toolkit</a:t>
            </a:r>
            <a:r>
              <a:rPr lang="en-US" baseline="30000" dirty="0"/>
              <a:t> </a:t>
            </a:r>
            <a:r>
              <a:rPr lang="en-US" dirty="0" smtClean="0"/>
              <a:t>available on the AHRQ Web site. </a:t>
            </a:r>
            <a:r>
              <a:rPr lang="en-US" dirty="0">
                <a:hlinkClick r:id="rId8"/>
              </a:rPr>
              <a:t>https://</a:t>
            </a:r>
            <a:r>
              <a:rPr lang="en-US" dirty="0" smtClean="0">
                <a:hlinkClick r:id="rId8"/>
              </a:rPr>
              <a:t>www.ahrq.gov/professionals/education/curriculum-tools/cusptoolkit/modules/spread/index.html</a:t>
            </a:r>
            <a:r>
              <a:rPr lang="en-US" dirty="0" smtClean="0"/>
              <a:t> </a:t>
            </a:r>
            <a:endParaRPr lang="en-US" dirty="0"/>
          </a:p>
        </p:txBody>
      </p:sp>
      <p:sp>
        <p:nvSpPr>
          <p:cNvPr id="5" name="Date Placeholder 4"/>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168749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Planning</a:t>
            </a:r>
            <a:r>
              <a:rPr lang="en-US" dirty="0"/>
              <a:t> </a:t>
            </a:r>
            <a:r>
              <a:rPr lang="en-US" dirty="0" smtClean="0"/>
              <a:t>for Sustainability</a:t>
            </a:r>
            <a:endParaRPr lang="en-US" dirty="0"/>
          </a:p>
        </p:txBody>
      </p:sp>
      <p:sp>
        <p:nvSpPr>
          <p:cNvPr id="4" name="Content Placeholder 3"/>
          <p:cNvSpPr>
            <a:spLocks noGrp="1"/>
          </p:cNvSpPr>
          <p:nvPr>
            <p:ph idx="1"/>
          </p:nvPr>
        </p:nvSpPr>
        <p:spPr/>
        <p:txBody>
          <a:bodyPr>
            <a:normAutofit/>
          </a:bodyPr>
          <a:lstStyle/>
          <a:p>
            <a:r>
              <a:rPr lang="en-US" dirty="0">
                <a:cs typeface="Arial" pitchFamily="34" charset="0"/>
              </a:rPr>
              <a:t>Plan </a:t>
            </a:r>
            <a:r>
              <a:rPr lang="en-US" dirty="0" smtClean="0">
                <a:cs typeface="Arial" pitchFamily="34" charset="0"/>
              </a:rPr>
              <a:t>early for sustainability and spread</a:t>
            </a:r>
          </a:p>
          <a:p>
            <a:r>
              <a:rPr lang="en-US" dirty="0"/>
              <a:t>Implement essential steps to create a sustainability plan</a:t>
            </a:r>
            <a:endParaRPr lang="en-US" dirty="0">
              <a:cs typeface="Arial" pitchFamily="34" charset="0"/>
            </a:endParaRPr>
          </a:p>
        </p:txBody>
      </p:sp>
      <p:sp>
        <p:nvSpPr>
          <p:cNvPr id="6" name="Date Placeholder 5"/>
          <p:cNvSpPr>
            <a:spLocks noGrp="1"/>
          </p:cNvSpPr>
          <p:nvPr>
            <p:ph type="dt" sz="half" idx="2"/>
          </p:nvPr>
        </p:nvSpPr>
        <p:spPr/>
        <p:txBody>
          <a:bodyPr/>
          <a:lstStyle/>
          <a:p>
            <a:r>
              <a:rPr lang="en-US" sz="900" dirty="0" smtClean="0">
                <a:solidFill>
                  <a:prstClr val="black"/>
                </a:solidFill>
                <a:latin typeface="Arial" panose="020B0604020202020204" pitchFamily="34" charset="0"/>
                <a:ea typeface="Calibri" panose="020F0502020204030204" pitchFamily="34" charset="0"/>
                <a:cs typeface="Arial" panose="020B0604020202020204" pitchFamily="34" charset="0"/>
              </a:rPr>
              <a:t>AHRQ Safety Program for Long-Term Care: HAIs/CAUTI   Long-Term Care Safety </a:t>
            </a: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Modules  </a:t>
            </a:r>
            <a:endParaRPr lang="en-US" dirty="0"/>
          </a:p>
        </p:txBody>
      </p:sp>
    </p:spTree>
    <p:extLst>
      <p:ext uri="{BB962C8B-B14F-4D97-AF65-F5344CB8AC3E}">
        <p14:creationId xmlns:p14="http://schemas.microsoft.com/office/powerpoint/2010/main" val="730106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25803</TotalTime>
  <Words>1746</Words>
  <Application>Microsoft Office PowerPoint</Application>
  <PresentationFormat>On-screen Show (4:3)</PresentationFormat>
  <Paragraphs>241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1_HAI Cusp Slide template</vt:lpstr>
      <vt:lpstr>Module 6: Sustainability</vt:lpstr>
      <vt:lpstr>Objectives</vt:lpstr>
      <vt:lpstr>Definition of Sustainability1-4</vt:lpstr>
      <vt:lpstr>Importance of Sustainability5</vt:lpstr>
      <vt:lpstr>Sustainable Change After Project End?1</vt:lpstr>
      <vt:lpstr>What Does Sustainability Mean for Your Facility?</vt:lpstr>
      <vt:lpstr>Facilitators of Sustainable Change5</vt:lpstr>
      <vt:lpstr>Sustainability and Spread6</vt:lpstr>
      <vt:lpstr>Planning for Sustainability</vt:lpstr>
      <vt:lpstr>Planning Early</vt:lpstr>
      <vt:lpstr>Steps to Creating a Sustainability Plan</vt:lpstr>
      <vt:lpstr>1. Identify and Develop Program Champion(s)</vt:lpstr>
      <vt:lpstr>2. Build the Implementation Team</vt:lpstr>
      <vt:lpstr>3. Empower Frontline Staff</vt:lpstr>
      <vt:lpstr>The Sustainability Team</vt:lpstr>
      <vt:lpstr>4. Establish a Sustainability Measurement Plan</vt:lpstr>
      <vt:lpstr>5. Identify and Address Barriers to Sustainability</vt:lpstr>
      <vt:lpstr>6. Engage Staff With Stories</vt:lpstr>
      <vt:lpstr>7. Recognize and Celebrate Success </vt:lpstr>
      <vt:lpstr>Steps for Sustaining Efforts7</vt:lpstr>
      <vt:lpstr>Potential Barriers to Sustainability</vt:lpstr>
      <vt:lpstr>Workable Solutions to Sustainability Barriers </vt:lpstr>
      <vt:lpstr>Workable Solutions to Sustainability Barriers1 </vt:lpstr>
      <vt:lpstr>Assessing your Sustainability Plan</vt:lpstr>
      <vt:lpstr>Sustainability Examples: Data8</vt:lpstr>
      <vt:lpstr>Sustainability Examples: Ongoing Training9</vt:lpstr>
      <vt:lpstr>Key Concepts Review</vt:lpstr>
      <vt:lpstr>References</vt:lpstr>
      <vt:lpstr>References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O'Shea</dc:creator>
  <cp:lastModifiedBy>Windows User</cp:lastModifiedBy>
  <cp:revision>558</cp:revision>
  <cp:lastPrinted>2013-07-16T15:44:20Z</cp:lastPrinted>
  <dcterms:created xsi:type="dcterms:W3CDTF">2012-03-06T21:09:36Z</dcterms:created>
  <dcterms:modified xsi:type="dcterms:W3CDTF">2017-03-14T02:53:50Z</dcterms:modified>
</cp:coreProperties>
</file>