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31"/>
  </p:notesMasterIdLst>
  <p:handoutMasterIdLst>
    <p:handoutMasterId r:id="rId32"/>
  </p:handoutMasterIdLst>
  <p:sldIdLst>
    <p:sldId id="350" r:id="rId2"/>
    <p:sldId id="258" r:id="rId3"/>
    <p:sldId id="266" r:id="rId4"/>
    <p:sldId id="260" r:id="rId5"/>
    <p:sldId id="299" r:id="rId6"/>
    <p:sldId id="346" r:id="rId7"/>
    <p:sldId id="306" r:id="rId8"/>
    <p:sldId id="265" r:id="rId9"/>
    <p:sldId id="272" r:id="rId10"/>
    <p:sldId id="268" r:id="rId11"/>
    <p:sldId id="330" r:id="rId12"/>
    <p:sldId id="314" r:id="rId13"/>
    <p:sldId id="316" r:id="rId14"/>
    <p:sldId id="317" r:id="rId15"/>
    <p:sldId id="367" r:id="rId16"/>
    <p:sldId id="318" r:id="rId17"/>
    <p:sldId id="351" r:id="rId18"/>
    <p:sldId id="320" r:id="rId19"/>
    <p:sldId id="321" r:id="rId20"/>
    <p:sldId id="281" r:id="rId21"/>
    <p:sldId id="357" r:id="rId22"/>
    <p:sldId id="358" r:id="rId23"/>
    <p:sldId id="359" r:id="rId24"/>
    <p:sldId id="365" r:id="rId25"/>
    <p:sldId id="368" r:id="rId26"/>
    <p:sldId id="334" r:id="rId27"/>
    <p:sldId id="287" r:id="rId28"/>
    <p:sldId id="289" r:id="rId29"/>
    <p:sldId id="36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s, Kristina" initials="KKD" lastIdx="9" clrIdx="0"/>
  <p:cmAuthor id="1" name="Disharoon, Amy" initials="DA" lastIdx="7" clrIdx="1"/>
  <p:cmAuthor id="2" name="Winsper, Sheri" initials="sw" lastIdx="29" clrIdx="2"/>
  <p:cmAuthor id="3" name="Windows User" initials="WU" lastIdx="19" clrIdx="3"/>
  <p:cmAuthor id="4" name="Wojcik, Anna" initials="AW" lastIdx="16" clrIdx="4"/>
  <p:cmAuthor id="5" name="Wojcik" initials="W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4800" autoAdjust="0"/>
  </p:normalViewPr>
  <p:slideViewPr>
    <p:cSldViewPr>
      <p:cViewPr varScale="1">
        <p:scale>
          <a:sx n="102" d="100"/>
          <a:sy n="102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D75CA-4940-410B-9F83-A5BADC74902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1F7935-CFCF-46B5-BA27-C1A7EAF6F9A7}">
      <dgm:prSet phldrT="[Text]"/>
      <dgm:spPr/>
      <dgm:t>
        <a:bodyPr/>
        <a:lstStyle/>
        <a:p>
          <a:r>
            <a:rPr lang="es-ES" noProof="0" dirty="0" smtClean="0"/>
            <a:t>Sostenibilidad</a:t>
          </a:r>
          <a:endParaRPr lang="es-ES" noProof="0" dirty="0"/>
        </a:p>
      </dgm:t>
    </dgm:pt>
    <dgm:pt modelId="{D8C5FBB8-DA8A-47E5-9AAB-0FB75D9F0387}" type="parTrans" cxnId="{F2B5100D-5E5C-4900-BBC3-BE8810718144}">
      <dgm:prSet/>
      <dgm:spPr/>
      <dgm:t>
        <a:bodyPr/>
        <a:lstStyle/>
        <a:p>
          <a:endParaRPr lang="es-ES" noProof="0" dirty="0"/>
        </a:p>
      </dgm:t>
    </dgm:pt>
    <dgm:pt modelId="{873990CA-F8D3-4643-BA1C-F37043CAEAFE}" type="sibTrans" cxnId="{F2B5100D-5E5C-4900-BBC3-BE8810718144}">
      <dgm:prSet/>
      <dgm:spPr/>
      <dgm:t>
        <a:bodyPr/>
        <a:lstStyle/>
        <a:p>
          <a:endParaRPr lang="es-ES" noProof="0" dirty="0"/>
        </a:p>
      </dgm:t>
    </dgm:pt>
    <dgm:pt modelId="{5627C0DF-0DC3-49D0-8588-526D7400922A}">
      <dgm:prSet phldrT="[Text]"/>
      <dgm:spPr/>
      <dgm:t>
        <a:bodyPr/>
        <a:lstStyle/>
        <a:p>
          <a:r>
            <a:rPr lang="es-ES" noProof="0" dirty="0" smtClean="0"/>
            <a:t>Integrar una mejora exitosa en la cultura y en las normas de un centro.</a:t>
          </a:r>
          <a:endParaRPr lang="es-ES" noProof="0" dirty="0"/>
        </a:p>
      </dgm:t>
    </dgm:pt>
    <dgm:pt modelId="{661D9B06-4344-46E3-A6FC-E2C2DEEFB1B0}" type="parTrans" cxnId="{9D90A93B-8AD4-4B75-8E2F-ED4D01B462A4}">
      <dgm:prSet/>
      <dgm:spPr/>
      <dgm:t>
        <a:bodyPr/>
        <a:lstStyle/>
        <a:p>
          <a:endParaRPr lang="es-ES" noProof="0" dirty="0"/>
        </a:p>
      </dgm:t>
    </dgm:pt>
    <dgm:pt modelId="{7C1F74C0-77C5-4FF7-A912-B2CFA118A4A1}" type="sibTrans" cxnId="{9D90A93B-8AD4-4B75-8E2F-ED4D01B462A4}">
      <dgm:prSet/>
      <dgm:spPr/>
      <dgm:t>
        <a:bodyPr/>
        <a:lstStyle/>
        <a:p>
          <a:endParaRPr lang="es-ES" noProof="0" dirty="0"/>
        </a:p>
      </dgm:t>
    </dgm:pt>
    <dgm:pt modelId="{C36822A2-CE77-4D97-8C50-EDF5521DE9EE}">
      <dgm:prSet phldrT="[Text]"/>
      <dgm:spPr/>
      <dgm:t>
        <a:bodyPr/>
        <a:lstStyle/>
        <a:p>
          <a:r>
            <a:rPr lang="es-ES" noProof="0" dirty="0" smtClean="0"/>
            <a:t>Difusión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descr="La sostenibilidad significa integrar una mejora exitosa en la cultura y en las normas de un centro. Por contraste, la difusión se refiere a implementar una mejora exitosa en varios entornos o centros. "/>
        </a:ext>
      </dgm:extLst>
    </dgm:pt>
    <dgm:pt modelId="{AE6CE5FB-F63D-406C-976D-46FCE15B58AD}" type="parTrans" cxnId="{703D8418-70D2-4CC8-B144-88F0EC11012A}">
      <dgm:prSet/>
      <dgm:spPr/>
      <dgm:t>
        <a:bodyPr/>
        <a:lstStyle/>
        <a:p>
          <a:endParaRPr lang="es-ES" noProof="0" dirty="0"/>
        </a:p>
      </dgm:t>
    </dgm:pt>
    <dgm:pt modelId="{44813856-4355-47A3-B087-59FAA22F7FC5}" type="sibTrans" cxnId="{703D8418-70D2-4CC8-B144-88F0EC11012A}">
      <dgm:prSet/>
      <dgm:spPr/>
      <dgm:t>
        <a:bodyPr/>
        <a:lstStyle/>
        <a:p>
          <a:endParaRPr lang="es-ES" noProof="0" dirty="0"/>
        </a:p>
      </dgm:t>
    </dgm:pt>
    <dgm:pt modelId="{8AE662BB-065D-4E88-832A-79FB574F2865}">
      <dgm:prSet phldrT="[Text]"/>
      <dgm:spPr/>
      <dgm:t>
        <a:bodyPr/>
        <a:lstStyle/>
        <a:p>
          <a:r>
            <a:rPr lang="es-ES" noProof="0" dirty="0" smtClean="0"/>
            <a:t>Implementar una mejora exitosa en varios entornos o centros.</a:t>
          </a:r>
          <a:endParaRPr lang="es-ES" noProof="0" dirty="0"/>
        </a:p>
      </dgm:t>
    </dgm:pt>
    <dgm:pt modelId="{0E502694-FE25-41E1-860D-903C595EC72B}" type="parTrans" cxnId="{173056C3-C8B8-485E-92D4-5AEBB1DCE440}">
      <dgm:prSet/>
      <dgm:spPr/>
      <dgm:t>
        <a:bodyPr/>
        <a:lstStyle/>
        <a:p>
          <a:endParaRPr lang="es-ES" noProof="0" dirty="0"/>
        </a:p>
      </dgm:t>
    </dgm:pt>
    <dgm:pt modelId="{EA9DEDC5-224E-4639-AA0A-C5A71F0DA839}" type="sibTrans" cxnId="{173056C3-C8B8-485E-92D4-5AEBB1DCE440}">
      <dgm:prSet/>
      <dgm:spPr/>
      <dgm:t>
        <a:bodyPr/>
        <a:lstStyle/>
        <a:p>
          <a:endParaRPr lang="es-ES" noProof="0" dirty="0"/>
        </a:p>
      </dgm:t>
    </dgm:pt>
    <dgm:pt modelId="{0C238A5C-E313-4C3A-9FD8-FF164BFF58CD}" type="pres">
      <dgm:prSet presAssocID="{D55D75CA-4940-410B-9F83-A5BADC7490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AD046-C8DD-4F5B-A958-86E2DDB0930F}" type="pres">
      <dgm:prSet presAssocID="{161F7935-CFCF-46B5-BA27-C1A7EAF6F9A7}" presName="compNode" presStyleCnt="0"/>
      <dgm:spPr/>
      <dgm:t>
        <a:bodyPr/>
        <a:lstStyle/>
        <a:p>
          <a:endParaRPr lang="en-US"/>
        </a:p>
      </dgm:t>
    </dgm:pt>
    <dgm:pt modelId="{246222EF-6A33-43AA-A098-A99500C1F95C}" type="pres">
      <dgm:prSet presAssocID="{161F7935-CFCF-46B5-BA27-C1A7EAF6F9A7}" presName="aNode" presStyleLbl="bgShp" presStyleIdx="0" presStyleCnt="2"/>
      <dgm:spPr/>
      <dgm:t>
        <a:bodyPr/>
        <a:lstStyle/>
        <a:p>
          <a:endParaRPr lang="en-US"/>
        </a:p>
      </dgm:t>
    </dgm:pt>
    <dgm:pt modelId="{9176C279-B451-4255-B511-2E62080476F0}" type="pres">
      <dgm:prSet presAssocID="{161F7935-CFCF-46B5-BA27-C1A7EAF6F9A7}" presName="textNode" presStyleLbl="bgShp" presStyleIdx="0" presStyleCnt="2"/>
      <dgm:spPr/>
      <dgm:t>
        <a:bodyPr/>
        <a:lstStyle/>
        <a:p>
          <a:endParaRPr lang="en-US"/>
        </a:p>
      </dgm:t>
    </dgm:pt>
    <dgm:pt modelId="{2EB335B7-C221-411A-9042-3B8C6412821E}" type="pres">
      <dgm:prSet presAssocID="{161F7935-CFCF-46B5-BA27-C1A7EAF6F9A7}" presName="compChildNode" presStyleCnt="0"/>
      <dgm:spPr/>
      <dgm:t>
        <a:bodyPr/>
        <a:lstStyle/>
        <a:p>
          <a:endParaRPr lang="en-US"/>
        </a:p>
      </dgm:t>
    </dgm:pt>
    <dgm:pt modelId="{1201E393-CE48-4330-BD14-E5ED8CCAF56C}" type="pres">
      <dgm:prSet presAssocID="{161F7935-CFCF-46B5-BA27-C1A7EAF6F9A7}" presName="theInnerList" presStyleCnt="0"/>
      <dgm:spPr/>
      <dgm:t>
        <a:bodyPr/>
        <a:lstStyle/>
        <a:p>
          <a:endParaRPr lang="en-US"/>
        </a:p>
      </dgm:t>
    </dgm:pt>
    <dgm:pt modelId="{CE4B3070-B0CF-42D5-8D6A-6709C158547F}" type="pres">
      <dgm:prSet presAssocID="{5627C0DF-0DC3-49D0-8588-526D7400922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3C493-5135-467D-B3BB-D2BB0C60C60A}" type="pres">
      <dgm:prSet presAssocID="{161F7935-CFCF-46B5-BA27-C1A7EAF6F9A7}" presName="aSpace" presStyleCnt="0"/>
      <dgm:spPr/>
      <dgm:t>
        <a:bodyPr/>
        <a:lstStyle/>
        <a:p>
          <a:endParaRPr lang="en-US"/>
        </a:p>
      </dgm:t>
    </dgm:pt>
    <dgm:pt modelId="{8854A2AE-BB43-40BC-BBAE-6D23DD315534}" type="pres">
      <dgm:prSet presAssocID="{C36822A2-CE77-4D97-8C50-EDF5521DE9EE}" presName="compNode" presStyleCnt="0"/>
      <dgm:spPr/>
      <dgm:t>
        <a:bodyPr/>
        <a:lstStyle/>
        <a:p>
          <a:endParaRPr lang="en-US"/>
        </a:p>
      </dgm:t>
    </dgm:pt>
    <dgm:pt modelId="{97CE9366-EAE1-451A-9D16-C8FE574499CF}" type="pres">
      <dgm:prSet presAssocID="{C36822A2-CE77-4D97-8C50-EDF5521DE9EE}" presName="aNode" presStyleLbl="bgShp" presStyleIdx="1" presStyleCnt="2"/>
      <dgm:spPr/>
      <dgm:t>
        <a:bodyPr/>
        <a:lstStyle/>
        <a:p>
          <a:endParaRPr lang="en-US"/>
        </a:p>
      </dgm:t>
    </dgm:pt>
    <dgm:pt modelId="{8E19F886-27BC-47AB-BECC-618A8E2C4648}" type="pres">
      <dgm:prSet presAssocID="{C36822A2-CE77-4D97-8C50-EDF5521DE9EE}" presName="textNode" presStyleLbl="bgShp" presStyleIdx="1" presStyleCnt="2"/>
      <dgm:spPr/>
      <dgm:t>
        <a:bodyPr/>
        <a:lstStyle/>
        <a:p>
          <a:endParaRPr lang="en-US"/>
        </a:p>
      </dgm:t>
    </dgm:pt>
    <dgm:pt modelId="{17014C84-994F-45D3-8E80-07A0F23E5D0B}" type="pres">
      <dgm:prSet presAssocID="{C36822A2-CE77-4D97-8C50-EDF5521DE9EE}" presName="compChildNode" presStyleCnt="0"/>
      <dgm:spPr/>
      <dgm:t>
        <a:bodyPr/>
        <a:lstStyle/>
        <a:p>
          <a:endParaRPr lang="en-US"/>
        </a:p>
      </dgm:t>
    </dgm:pt>
    <dgm:pt modelId="{880DBF38-372A-4E00-A8F8-8957B66DD8B1}" type="pres">
      <dgm:prSet presAssocID="{C36822A2-CE77-4D97-8C50-EDF5521DE9EE}" presName="theInnerList" presStyleCnt="0"/>
      <dgm:spPr/>
      <dgm:t>
        <a:bodyPr/>
        <a:lstStyle/>
        <a:p>
          <a:endParaRPr lang="en-US"/>
        </a:p>
      </dgm:t>
    </dgm:pt>
    <dgm:pt modelId="{41BFE804-F0D9-46E9-B0CE-C83206632527}" type="pres">
      <dgm:prSet presAssocID="{8AE662BB-065D-4E88-832A-79FB574F286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E3E34-43C6-4938-A87E-1CD89BA35040}" type="presOf" srcId="{D55D75CA-4940-410B-9F83-A5BADC749022}" destId="{0C238A5C-E313-4C3A-9FD8-FF164BFF58CD}" srcOrd="0" destOrd="0" presId="urn:microsoft.com/office/officeart/2005/8/layout/lProcess2"/>
    <dgm:cxn modelId="{703D8418-70D2-4CC8-B144-88F0EC11012A}" srcId="{D55D75CA-4940-410B-9F83-A5BADC749022}" destId="{C36822A2-CE77-4D97-8C50-EDF5521DE9EE}" srcOrd="1" destOrd="0" parTransId="{AE6CE5FB-F63D-406C-976D-46FCE15B58AD}" sibTransId="{44813856-4355-47A3-B087-59FAA22F7FC5}"/>
    <dgm:cxn modelId="{F2B5100D-5E5C-4900-BBC3-BE8810718144}" srcId="{D55D75CA-4940-410B-9F83-A5BADC749022}" destId="{161F7935-CFCF-46B5-BA27-C1A7EAF6F9A7}" srcOrd="0" destOrd="0" parTransId="{D8C5FBB8-DA8A-47E5-9AAB-0FB75D9F0387}" sibTransId="{873990CA-F8D3-4643-BA1C-F37043CAEAFE}"/>
    <dgm:cxn modelId="{05D3281F-9B2B-4A6C-B4C7-60D7D053A2CD}" type="presOf" srcId="{8AE662BB-065D-4E88-832A-79FB574F2865}" destId="{41BFE804-F0D9-46E9-B0CE-C83206632527}" srcOrd="0" destOrd="0" presId="urn:microsoft.com/office/officeart/2005/8/layout/lProcess2"/>
    <dgm:cxn modelId="{0FE11B75-B642-4A4E-B0AC-9B7705817A39}" type="presOf" srcId="{C36822A2-CE77-4D97-8C50-EDF5521DE9EE}" destId="{97CE9366-EAE1-451A-9D16-C8FE574499CF}" srcOrd="0" destOrd="0" presId="urn:microsoft.com/office/officeart/2005/8/layout/lProcess2"/>
    <dgm:cxn modelId="{0F6E8CCB-84E0-425F-8BD7-E1A552F89D4B}" type="presOf" srcId="{C36822A2-CE77-4D97-8C50-EDF5521DE9EE}" destId="{8E19F886-27BC-47AB-BECC-618A8E2C4648}" srcOrd="1" destOrd="0" presId="urn:microsoft.com/office/officeart/2005/8/layout/lProcess2"/>
    <dgm:cxn modelId="{8E0BAA29-B6BB-4797-9C8D-658453CBAE3C}" type="presOf" srcId="{161F7935-CFCF-46B5-BA27-C1A7EAF6F9A7}" destId="{9176C279-B451-4255-B511-2E62080476F0}" srcOrd="1" destOrd="0" presId="urn:microsoft.com/office/officeart/2005/8/layout/lProcess2"/>
    <dgm:cxn modelId="{9D90A93B-8AD4-4B75-8E2F-ED4D01B462A4}" srcId="{161F7935-CFCF-46B5-BA27-C1A7EAF6F9A7}" destId="{5627C0DF-0DC3-49D0-8588-526D7400922A}" srcOrd="0" destOrd="0" parTransId="{661D9B06-4344-46E3-A6FC-E2C2DEEFB1B0}" sibTransId="{7C1F74C0-77C5-4FF7-A912-B2CFA118A4A1}"/>
    <dgm:cxn modelId="{DA08352A-3BF5-45D4-8455-BF4CC6B2431E}" type="presOf" srcId="{5627C0DF-0DC3-49D0-8588-526D7400922A}" destId="{CE4B3070-B0CF-42D5-8D6A-6709C158547F}" srcOrd="0" destOrd="0" presId="urn:microsoft.com/office/officeart/2005/8/layout/lProcess2"/>
    <dgm:cxn modelId="{173056C3-C8B8-485E-92D4-5AEBB1DCE440}" srcId="{C36822A2-CE77-4D97-8C50-EDF5521DE9EE}" destId="{8AE662BB-065D-4E88-832A-79FB574F2865}" srcOrd="0" destOrd="0" parTransId="{0E502694-FE25-41E1-860D-903C595EC72B}" sibTransId="{EA9DEDC5-224E-4639-AA0A-C5A71F0DA839}"/>
    <dgm:cxn modelId="{0FA9AE7C-5331-4A27-B21A-A4473371054F}" type="presOf" srcId="{161F7935-CFCF-46B5-BA27-C1A7EAF6F9A7}" destId="{246222EF-6A33-43AA-A098-A99500C1F95C}" srcOrd="0" destOrd="0" presId="urn:microsoft.com/office/officeart/2005/8/layout/lProcess2"/>
    <dgm:cxn modelId="{D1D425F4-C67C-4F6E-AADC-691C3F6A3A6A}" type="presParOf" srcId="{0C238A5C-E313-4C3A-9FD8-FF164BFF58CD}" destId="{139AD046-C8DD-4F5B-A958-86E2DDB0930F}" srcOrd="0" destOrd="0" presId="urn:microsoft.com/office/officeart/2005/8/layout/lProcess2"/>
    <dgm:cxn modelId="{FE34209E-8EB9-4CB2-A058-18D1EE012F5F}" type="presParOf" srcId="{139AD046-C8DD-4F5B-A958-86E2DDB0930F}" destId="{246222EF-6A33-43AA-A098-A99500C1F95C}" srcOrd="0" destOrd="0" presId="urn:microsoft.com/office/officeart/2005/8/layout/lProcess2"/>
    <dgm:cxn modelId="{01ABC67C-6438-41DA-A058-756AF417E3E6}" type="presParOf" srcId="{139AD046-C8DD-4F5B-A958-86E2DDB0930F}" destId="{9176C279-B451-4255-B511-2E62080476F0}" srcOrd="1" destOrd="0" presId="urn:microsoft.com/office/officeart/2005/8/layout/lProcess2"/>
    <dgm:cxn modelId="{D79A5442-0E26-4C0C-9AB8-CB471992A3E3}" type="presParOf" srcId="{139AD046-C8DD-4F5B-A958-86E2DDB0930F}" destId="{2EB335B7-C221-411A-9042-3B8C6412821E}" srcOrd="2" destOrd="0" presId="urn:microsoft.com/office/officeart/2005/8/layout/lProcess2"/>
    <dgm:cxn modelId="{F718C348-C006-486F-822A-BC0B370765D4}" type="presParOf" srcId="{2EB335B7-C221-411A-9042-3B8C6412821E}" destId="{1201E393-CE48-4330-BD14-E5ED8CCAF56C}" srcOrd="0" destOrd="0" presId="urn:microsoft.com/office/officeart/2005/8/layout/lProcess2"/>
    <dgm:cxn modelId="{1EB3025F-0D16-4887-B2EC-050B0D516824}" type="presParOf" srcId="{1201E393-CE48-4330-BD14-E5ED8CCAF56C}" destId="{CE4B3070-B0CF-42D5-8D6A-6709C158547F}" srcOrd="0" destOrd="0" presId="urn:microsoft.com/office/officeart/2005/8/layout/lProcess2"/>
    <dgm:cxn modelId="{99FB3924-2A29-4BAF-B8AA-3C41955D154D}" type="presParOf" srcId="{0C238A5C-E313-4C3A-9FD8-FF164BFF58CD}" destId="{31A3C493-5135-467D-B3BB-D2BB0C60C60A}" srcOrd="1" destOrd="0" presId="urn:microsoft.com/office/officeart/2005/8/layout/lProcess2"/>
    <dgm:cxn modelId="{E817ADCA-5F41-4BA6-A65E-AD314637C52D}" type="presParOf" srcId="{0C238A5C-E313-4C3A-9FD8-FF164BFF58CD}" destId="{8854A2AE-BB43-40BC-BBAE-6D23DD315534}" srcOrd="2" destOrd="0" presId="urn:microsoft.com/office/officeart/2005/8/layout/lProcess2"/>
    <dgm:cxn modelId="{30E6460D-FDE7-4E41-9F6E-1D6A1A9240BD}" type="presParOf" srcId="{8854A2AE-BB43-40BC-BBAE-6D23DD315534}" destId="{97CE9366-EAE1-451A-9D16-C8FE574499CF}" srcOrd="0" destOrd="0" presId="urn:microsoft.com/office/officeart/2005/8/layout/lProcess2"/>
    <dgm:cxn modelId="{AF37A228-D87D-4EE9-BB99-85B6252324DF}" type="presParOf" srcId="{8854A2AE-BB43-40BC-BBAE-6D23DD315534}" destId="{8E19F886-27BC-47AB-BECC-618A8E2C4648}" srcOrd="1" destOrd="0" presId="urn:microsoft.com/office/officeart/2005/8/layout/lProcess2"/>
    <dgm:cxn modelId="{0759614A-61E4-4823-8702-3CD8ED01CE11}" type="presParOf" srcId="{8854A2AE-BB43-40BC-BBAE-6D23DD315534}" destId="{17014C84-994F-45D3-8E80-07A0F23E5D0B}" srcOrd="2" destOrd="0" presId="urn:microsoft.com/office/officeart/2005/8/layout/lProcess2"/>
    <dgm:cxn modelId="{FD3B23F3-B091-4C4D-AFBF-A14FD4D28E26}" type="presParOf" srcId="{17014C84-994F-45D3-8E80-07A0F23E5D0B}" destId="{880DBF38-372A-4E00-A8F8-8957B66DD8B1}" srcOrd="0" destOrd="0" presId="urn:microsoft.com/office/officeart/2005/8/layout/lProcess2"/>
    <dgm:cxn modelId="{583149DA-6F7F-4BF7-BFC1-C4E734329F93}" type="presParOf" srcId="{880DBF38-372A-4E00-A8F8-8957B66DD8B1}" destId="{41BFE804-F0D9-46E9-B0CE-C8320663252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222EF-6A33-43AA-A098-A99500C1F95C}">
      <dsp:nvSpPr>
        <dsp:cNvPr id="0" name=""/>
        <dsp:cNvSpPr/>
      </dsp:nvSpPr>
      <dsp:spPr>
        <a:xfrm>
          <a:off x="2745" y="0"/>
          <a:ext cx="2641401" cy="3124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noProof="0" dirty="0" smtClean="0"/>
            <a:t>Sostenibilidad</a:t>
          </a:r>
          <a:endParaRPr lang="es-ES" sz="3300" kern="1200" noProof="0" dirty="0"/>
        </a:p>
      </dsp:txBody>
      <dsp:txXfrm>
        <a:off x="2745" y="0"/>
        <a:ext cx="2641401" cy="937260"/>
      </dsp:txXfrm>
    </dsp:sp>
    <dsp:sp modelId="{CE4B3070-B0CF-42D5-8D6A-6709C158547F}">
      <dsp:nvSpPr>
        <dsp:cNvPr id="0" name=""/>
        <dsp:cNvSpPr/>
      </dsp:nvSpPr>
      <dsp:spPr>
        <a:xfrm>
          <a:off x="266886" y="937260"/>
          <a:ext cx="2113121" cy="20307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Integrar una mejora exitosa en la cultura y en las normas de un centro.</a:t>
          </a:r>
          <a:endParaRPr lang="es-ES" sz="2300" kern="1200" noProof="0" dirty="0"/>
        </a:p>
      </dsp:txBody>
      <dsp:txXfrm>
        <a:off x="326364" y="996738"/>
        <a:ext cx="1994165" cy="1911774"/>
      </dsp:txXfrm>
    </dsp:sp>
    <dsp:sp modelId="{97CE9366-EAE1-451A-9D16-C8FE574499CF}">
      <dsp:nvSpPr>
        <dsp:cNvPr id="0" name=""/>
        <dsp:cNvSpPr/>
      </dsp:nvSpPr>
      <dsp:spPr>
        <a:xfrm>
          <a:off x="2842252" y="0"/>
          <a:ext cx="2641401" cy="3124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noProof="0" dirty="0" smtClean="0"/>
            <a:t>Difusión</a:t>
          </a:r>
          <a:endParaRPr lang="es-ES" sz="3300" kern="1200" noProof="0" dirty="0"/>
        </a:p>
      </dsp:txBody>
      <dsp:txXfrm>
        <a:off x="2842252" y="0"/>
        <a:ext cx="2641401" cy="937260"/>
      </dsp:txXfrm>
    </dsp:sp>
    <dsp:sp modelId="{41BFE804-F0D9-46E9-B0CE-C83206632527}">
      <dsp:nvSpPr>
        <dsp:cNvPr id="0" name=""/>
        <dsp:cNvSpPr/>
      </dsp:nvSpPr>
      <dsp:spPr>
        <a:xfrm>
          <a:off x="3106392" y="937260"/>
          <a:ext cx="2113121" cy="20307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noProof="0" dirty="0" smtClean="0"/>
            <a:t>Implementar una mejora exitosa en varios entornos o centros.</a:t>
          </a:r>
          <a:endParaRPr lang="es-ES" sz="2300" kern="1200" noProof="0" dirty="0"/>
        </a:p>
      </dsp:txBody>
      <dsp:txXfrm>
        <a:off x="3165870" y="996738"/>
        <a:ext cx="1994165" cy="191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9B9C4-E1A5-4BEF-90FD-AC3E7D71D218}" type="datetimeFigureOut">
              <a:rPr lang="en-US" smtClean="0"/>
              <a:pPr/>
              <a:t>5/17/2017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2F394B-1283-4B69-89E9-E10FB4D0B6E3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11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44C48C-EDE0-4178-A57B-0F6FBF6D6E90}" type="datetimeFigureOut">
              <a:rPr lang="en-US" smtClean="0"/>
              <a:pPr/>
              <a:t>5/17/2017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244432-B47F-4822-B69A-7D4AF8D862A8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20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407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53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650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27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Este equipo será diferente para LTC.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140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55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2.3: Un esfuerzo colaborativo</a:t>
            </a:r>
            <a:endParaRPr lang="es-E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587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009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0990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259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90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22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6773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581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97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616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4067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830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306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9017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197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79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272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9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86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87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926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1413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583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22245"/>
            <a:ext cx="8763000" cy="1272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sz="3200" dirty="0"/>
              <a:t/>
            </a:r>
            <a:br>
              <a:rPr sz="3200" dirty="0"/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Kit de herramientas de seguridad para cuidados a largo plazo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58000" y="64770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Marzo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 de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3381"/>
            <a:ext cx="8229600" cy="660070"/>
          </a:xfrm>
        </p:spPr>
        <p:txBody>
          <a:bodyPr>
            <a:normAutofit/>
          </a:bodyPr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2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1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8675" y="6607175"/>
            <a:ext cx="445325" cy="26445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07B00A-00F3-40B4-9FBC-773D3E654F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63938" y="6607175"/>
            <a:ext cx="1822862" cy="26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0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98675" y="6607175"/>
            <a:ext cx="445325" cy="264453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63938" y="6607175"/>
            <a:ext cx="1822862" cy="264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8229600" cy="517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Sostenibilidad</a:t>
            </a:r>
            <a:r>
              <a:rPr dirty="0" smtClean="0"/>
              <a:t> 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modules/nursing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j9ackopzxx77wqzz4ag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hd60ZMPs_U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rp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rq.gov/professionals/education/curriculum-tools/teamstepps/instructor/fundamentals/module8/igchangemgm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modules/spread/index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hrq.gov/professionals/systems/hospital/fallpxtoolkit/fallpxtk-tool6a.html" TargetMode="External"/><Relationship Id="rId5" Type="http://schemas.openxmlformats.org/officeDocument/2006/relationships/hyperlink" Target="http://www.phinational.org/sites/phinational.org/files/clearinghouse/partnersincare-casestudy-20120103.pdf" TargetMode="External"/><Relationship Id="rId4" Type="http://schemas.openxmlformats.org/officeDocument/2006/relationships/hyperlink" Target="http://www.ihi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rq.gov/legacy/cusptoolkit/spread.ht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Módulo 6: Sostenibilidad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1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noProof="0" dirty="0" smtClean="0"/>
              <a:t>Planificación anticipada</a:t>
            </a:r>
            <a:endParaRPr lang="es-E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noProof="0" dirty="0" smtClean="0"/>
              <a:t>Elabore un plan para los recursos financieros, de personal y otros.</a:t>
            </a:r>
          </a:p>
          <a:p>
            <a:pPr lvl="0"/>
            <a:r>
              <a:rPr lang="es-ES" noProof="0" dirty="0" smtClean="0"/>
              <a:t>Identifique a los líderes e impulsores del programa.</a:t>
            </a:r>
          </a:p>
          <a:p>
            <a:pPr lvl="0"/>
            <a:r>
              <a:rPr lang="es-ES" noProof="0" dirty="0" smtClean="0"/>
              <a:t>Aprenda cómo elaborar un plan sostenible.</a:t>
            </a:r>
          </a:p>
          <a:p>
            <a:pPr lvl="0"/>
            <a:r>
              <a:rPr lang="es-ES" noProof="0" dirty="0" smtClean="0"/>
              <a:t>Eduque al personal.</a:t>
            </a:r>
          </a:p>
          <a:p>
            <a:r>
              <a:rPr lang="es-ES" noProof="0" dirty="0" smtClean="0"/>
              <a:t>Desarrolle un sistema de medición.</a:t>
            </a:r>
            <a:endParaRPr lang="es-ES" sz="2800" noProof="0" dirty="0" smtClean="0"/>
          </a:p>
        </p:txBody>
      </p:sp>
      <p:pic>
        <p:nvPicPr>
          <p:cNvPr id="6" name="Picture 5" descr="Imagen del personal alrededor de una mes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505200"/>
            <a:ext cx="1905589" cy="22657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14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2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noProof="0" dirty="0" smtClean="0"/>
              <a:t>Pasos para elaborar un plan de sostenibilidad</a:t>
            </a:r>
            <a:endParaRPr lang="es-ES" sz="28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Identificar y formar a los impulsores del programa</a:t>
            </a:r>
          </a:p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Formar el equipo de implementación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Potenciar al personal de primera línea</a:t>
            </a:r>
          </a:p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Establecer un plan para medir la sostenibilidad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Identificar y abordar las barreras para la sostenibilidad</a:t>
            </a:r>
          </a:p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Impulsar la participación del personal mediante historias</a:t>
            </a:r>
          </a:p>
          <a:p>
            <a:pPr marL="457200" indent="-457200">
              <a:buFont typeface="+mj-lt"/>
              <a:buAutoNum type="arabicPeriod"/>
            </a:pPr>
            <a:r>
              <a:rPr lang="es-ES" noProof="0" dirty="0" smtClean="0"/>
              <a:t>Reconocer y celebrar el éxito</a:t>
            </a:r>
          </a:p>
          <a:p>
            <a:endParaRPr lang="es-ES" b="1" noProof="0" dirty="0" smtClean="0"/>
          </a:p>
          <a:p>
            <a:endParaRPr lang="es-ES" b="1" noProof="0" dirty="0" smtClean="0"/>
          </a:p>
          <a:p>
            <a:endParaRPr lang="es-ES" b="1" noProof="0" dirty="0" smtClean="0"/>
          </a:p>
          <a:p>
            <a:endParaRPr lang="es-ES" b="1" noProof="0" dirty="0" smtClean="0"/>
          </a:p>
          <a:p>
            <a:endParaRPr lang="es-E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648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54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00457" cy="660070"/>
          </a:xfrm>
        </p:spPr>
        <p:txBody>
          <a:bodyPr>
            <a:noAutofit/>
          </a:bodyPr>
          <a:lstStyle/>
          <a:p>
            <a:r>
              <a:rPr lang="es-ES" sz="3000" noProof="0" dirty="0" smtClean="0"/>
              <a:t>1. Identificar y formar a los impulsores del programa</a:t>
            </a:r>
            <a:endParaRPr lang="es-ES" sz="30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noProof="0" dirty="0" smtClean="0"/>
              <a:t>Los impulsores del programa: </a:t>
            </a:r>
          </a:p>
          <a:p>
            <a:pPr lvl="1" indent="-342900"/>
            <a:r>
              <a:rPr lang="es-ES" noProof="0" dirty="0" smtClean="0"/>
              <a:t>Comunican y refuerzan la seguridad de los residentes y las metas del programa como prioridades.</a:t>
            </a:r>
          </a:p>
          <a:p>
            <a:pPr lvl="1" indent="-342900"/>
            <a:r>
              <a:rPr lang="es-ES" noProof="0" dirty="0" smtClean="0"/>
              <a:t>Cuentan con el apoyo de los médicos, de los profesionales de enfermería y del personal administrativo.</a:t>
            </a:r>
          </a:p>
          <a:p>
            <a:pPr lvl="1" indent="-342900"/>
            <a:r>
              <a:rPr lang="es-ES" noProof="0" dirty="0" smtClean="0"/>
              <a:t>Motivan e inspiran a los demás.</a:t>
            </a:r>
          </a:p>
          <a:p>
            <a:pPr lvl="1"/>
            <a:r>
              <a:rPr lang="es-ES" noProof="0" dirty="0" smtClean="0"/>
              <a:t>Tienen influencia.</a:t>
            </a:r>
          </a:p>
          <a:p>
            <a:pPr lvl="1"/>
            <a:r>
              <a:rPr lang="es-ES" noProof="0" dirty="0" smtClean="0"/>
              <a:t>Son capaces de comunicar la visión.</a:t>
            </a:r>
          </a:p>
          <a:p>
            <a:pPr lvl="1"/>
            <a:r>
              <a:rPr lang="es-ES" noProof="0" dirty="0" smtClean="0"/>
              <a:t>Se desempeñan como capacitadores.</a:t>
            </a:r>
          </a:p>
          <a:p>
            <a:pPr marL="457200" lvl="1" indent="0">
              <a:buNone/>
            </a:pPr>
            <a:endParaRPr lang="es-ES" noProof="0" dirty="0" smtClean="0"/>
          </a:p>
          <a:p>
            <a:r>
              <a:rPr lang="es-ES" noProof="0" dirty="0" smtClean="0"/>
              <a:t>Para obtener más información sobre capacitación, consulte el </a:t>
            </a:r>
            <a:r>
              <a:rPr lang="es-ES" noProof="0" dirty="0" smtClean="0">
                <a:hlinkClick r:id="rId3"/>
              </a:rPr>
              <a:t>módulo Rol del jefe de enfermería, dentro del kit de herramientas del CUSP de la AHRQ</a:t>
            </a:r>
            <a:r>
              <a:rPr lang="es-ES" noProof="0" dirty="0" smtClean="0"/>
              <a:t>.</a:t>
            </a:r>
            <a:r>
              <a:rPr lang="es-ES" noProof="0" dirty="0" smtClean="0">
                <a:hlinkClick r:id="rId3"/>
              </a:rPr>
              <a:t> </a:t>
            </a:r>
            <a:endParaRPr lang="es-ES" noProof="0" dirty="0" smtClean="0"/>
          </a:p>
          <a:p>
            <a:pPr marL="457200" lvl="1" indent="0">
              <a:buNone/>
            </a:pPr>
            <a:endParaRPr lang="es-ES" b="1" noProof="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s-ES" noProof="0" dirty="0" smtClean="0"/>
          </a:p>
          <a:p>
            <a:pPr marL="0" lvl="0" indent="0">
              <a:buNone/>
            </a:pPr>
            <a:endParaRPr lang="es-ES" sz="2400" b="1" noProof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30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2. Formar el equipo de implementación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>
              <a:spcAft>
                <a:spcPts val="1200"/>
              </a:spcAft>
            </a:pPr>
            <a:r>
              <a:rPr lang="es-ES" noProof="0" dirty="0" smtClean="0"/>
              <a:t>Idealmente, este equipo estaría compuesto por los siguientes miembros:</a:t>
            </a:r>
          </a:p>
          <a:p>
            <a:pPr lvl="1">
              <a:spcAft>
                <a:spcPts val="1200"/>
              </a:spcAft>
              <a:defRPr/>
            </a:pPr>
            <a:r>
              <a:rPr lang="es-ES" noProof="0" dirty="0" smtClean="0"/>
              <a:t>Jefe de equipo del centro</a:t>
            </a:r>
          </a:p>
          <a:p>
            <a:pPr lvl="1">
              <a:spcAft>
                <a:spcPts val="1200"/>
              </a:spcAft>
              <a:defRPr/>
            </a:pPr>
            <a:r>
              <a:rPr lang="es-ES" noProof="0" dirty="0" smtClean="0"/>
              <a:t>Administrador</a:t>
            </a:r>
          </a:p>
          <a:p>
            <a:pPr lvl="1">
              <a:spcAft>
                <a:spcPts val="1200"/>
              </a:spcAft>
              <a:defRPr/>
            </a:pPr>
            <a:r>
              <a:rPr lang="es-ES" noProof="0" dirty="0" smtClean="0"/>
              <a:t>Coordinador de datos</a:t>
            </a:r>
          </a:p>
          <a:p>
            <a:pPr lvl="1">
              <a:spcAft>
                <a:spcPts val="1200"/>
              </a:spcAft>
              <a:defRPr/>
            </a:pPr>
            <a:r>
              <a:rPr lang="es-ES" noProof="0" dirty="0" smtClean="0"/>
              <a:t>Coordinador de encuestas</a:t>
            </a:r>
          </a:p>
          <a:p>
            <a:pPr marL="285750">
              <a:spcAft>
                <a:spcPts val="1200"/>
              </a:spcAft>
            </a:pPr>
            <a:r>
              <a:rPr lang="es-ES" noProof="0" dirty="0" smtClean="0"/>
              <a:t>Identifique a un jefe del equipo para abordar las inquietudes de los miembros del equipo durante todo el proyecto.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Incluya al impulsor del programa para persuadir y motivar.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Es necesario entender las metas y los componentes del programa.</a:t>
            </a:r>
          </a:p>
          <a:p>
            <a:pPr marL="400050" lvl="1" indent="0">
              <a:buNone/>
            </a:pPr>
            <a:endParaRPr lang="es-ES" sz="1800" noProof="0" dirty="0"/>
          </a:p>
        </p:txBody>
      </p:sp>
      <p:pic>
        <p:nvPicPr>
          <p:cNvPr id="6" name="Picture 5" descr="Imagen de un grupo de personal caminan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1905000" cy="178109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14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11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 dirty="0" smtClean="0"/>
              <a:t>3. Potenciar al personal de primera línea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noProof="0" dirty="0" smtClean="0"/>
              <a:t>El personal de primera línea: 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Debe sentirse cómodo para plantearles inquietudes de seguridad de los residentes a los otros miembros del equipo o a los jefes del equipo.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Debe hablar en caso de que pueda ocurrir, u ocurra, un incumplimiento del protocolo de seguridad de los residentes. 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Debe recibir elogios, no sanciones, por decir lo que piensa sobre la seguridad de los residentes.</a:t>
            </a:r>
          </a:p>
          <a:p>
            <a:pPr marL="0" indent="0">
              <a:buNone/>
            </a:pPr>
            <a:endParaRPr lang="es-ES" noProof="0" dirty="0"/>
          </a:p>
        </p:txBody>
      </p:sp>
      <p:pic>
        <p:nvPicPr>
          <p:cNvPr id="7" name="Picture 6" descr="alt=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4253"/>
            <a:ext cx="1371599" cy="1134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A5A2"/>
                </a:solidFill>
              </a:rPr>
              <a:t>Como se ve en TeamSTEPPS</a:t>
            </a:r>
            <a:r>
              <a:rPr lang="en-US" i="1" baseline="30000" dirty="0">
                <a:solidFill>
                  <a:srgbClr val="00A5A2"/>
                </a:solidFill>
              </a:rPr>
              <a:t>®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3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El equipo de sostenibilidad</a:t>
            </a:r>
            <a:endParaRPr lang="es-ES" noProof="0" dirty="0"/>
          </a:p>
        </p:txBody>
      </p:sp>
      <p:pic>
        <p:nvPicPr>
          <p:cNvPr id="6" name="Content Placeholder 5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2.3: </a:t>
            </a:r>
            <a:r>
              <a:rPr lang="es-ES" u="sng" dirty="0">
                <a:hlinkClick r:id="rId5"/>
              </a:rPr>
              <a:t>Un esfuerzo </a:t>
            </a:r>
            <a:r>
              <a:rPr lang="es-ES" u="sng" dirty="0" smtClean="0">
                <a:hlinkClick r:id="rId5"/>
              </a:rPr>
              <a:t>colaborativo</a:t>
            </a:r>
            <a:r>
              <a:rPr lang="es-ES" u="sng" dirty="0" smtClean="0"/>
              <a:t> </a:t>
            </a:r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://youtu.be/Phd60ZMPs_U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s-ES" sz="3100" noProof="0" dirty="0" smtClean="0"/>
              <a:t>4. Establecer un plan para medir la sostenibilidad</a:t>
            </a:r>
            <a:endParaRPr lang="es-ES" sz="31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noProof="0" dirty="0" smtClean="0"/>
              <a:t>Evalúe la preparación para la sostenibilidad.</a:t>
            </a:r>
          </a:p>
          <a:p>
            <a:pPr lvl="0"/>
            <a:r>
              <a:rPr lang="es-ES" noProof="0" dirty="0" smtClean="0"/>
              <a:t>Desarrolle un sistema de medición para recopilar datos sobre el proceso, los resultados y las mejoras de calidad.</a:t>
            </a:r>
          </a:p>
          <a:p>
            <a:pPr lvl="0"/>
            <a:r>
              <a:rPr lang="es-ES" noProof="0" dirty="0" smtClean="0"/>
              <a:t>Determine con qué, cuándo y cómo medir el desempeño, y quién recopilará los datos.</a:t>
            </a:r>
          </a:p>
          <a:p>
            <a:r>
              <a:rPr lang="es-ES" noProof="0" dirty="0" smtClean="0"/>
              <a:t>Establezca un sistema de seguimiento y comentarios transparentes que utilice los datos para mejorar continuamente el desempeño.</a:t>
            </a:r>
          </a:p>
          <a:p>
            <a:endParaRPr lang="es-ES" noProof="0" dirty="0" smtClean="0"/>
          </a:p>
          <a:p>
            <a:pPr marL="400050" lvl="1" indent="0">
              <a:buNone/>
            </a:pPr>
            <a:endParaRPr lang="es-ES" noProof="0" dirty="0" smtClean="0"/>
          </a:p>
          <a:p>
            <a:pPr marL="0" indent="0">
              <a:buNone/>
            </a:pPr>
            <a:endParaRPr lang="es-ES" noProof="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3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60070"/>
          </a:xfrm>
        </p:spPr>
        <p:txBody>
          <a:bodyPr>
            <a:normAutofit fontScale="90000"/>
          </a:bodyPr>
          <a:lstStyle/>
          <a:p>
            <a:r>
              <a:rPr lang="es-ES" sz="3200" noProof="0" dirty="0" smtClean="0"/>
              <a:t>5. Identificar y abordar las barreras para la sostenibilidad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La participación activa de los impulsores administrativos y clínicos permite abordar barreras de las siguientes maneras:</a:t>
            </a:r>
          </a:p>
          <a:p>
            <a:pPr lvl="1"/>
            <a:r>
              <a:rPr lang="es-ES" noProof="0" dirty="0" smtClean="0"/>
              <a:t>Motivar a los miembros del equipo para que apoyen las intervenciones del programa</a:t>
            </a:r>
          </a:p>
          <a:p>
            <a:pPr lvl="1"/>
            <a:r>
              <a:rPr lang="es-ES" noProof="0" dirty="0" smtClean="0"/>
              <a:t>Destacar las experiencias positivas del personal como resultado de los procedimientos nuevos</a:t>
            </a:r>
          </a:p>
          <a:p>
            <a:pPr lvl="1"/>
            <a:r>
              <a:rPr lang="es-ES" noProof="0" dirty="0" smtClean="0"/>
              <a:t>Dedicar tiempo y recursos para llevar a cabo las intervenciones</a:t>
            </a:r>
            <a:endParaRPr lang="es-E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56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900" noProof="0" dirty="0" smtClean="0"/>
              <a:t>6. Impulsar la participación del personal mediante historias</a:t>
            </a:r>
            <a:endParaRPr lang="es-ES" sz="29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Las historias son un medio poderoso para impulsar la participación del personal, más eficaces que los números.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Aliente a los jefes de equipos para que compartan historias reales de residentes a fin de enseñar lecciones importantes.</a:t>
            </a:r>
          </a:p>
          <a:p>
            <a:pPr marL="400050" lvl="1" indent="0">
              <a:buNone/>
            </a:pPr>
            <a:endParaRPr lang="es-ES" noProof="0" dirty="0"/>
          </a:p>
        </p:txBody>
      </p:sp>
      <p:pic>
        <p:nvPicPr>
          <p:cNvPr id="7" name="Picture 6" descr="Imagen del personal junto a un residente en una silla de rueda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925456"/>
            <a:ext cx="3581400" cy="24270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0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7. Reconocer y celebrar el éxito </a:t>
            </a:r>
            <a:endParaRPr lang="es-ES" noProof="0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 smtClean="0"/>
              <a:t>Reconocer el éxito, ya sea grande o pequeño, temprano o a largo plazo, es importante para la sostenibilidad. </a:t>
            </a:r>
          </a:p>
        </p:txBody>
      </p:sp>
      <p:pic>
        <p:nvPicPr>
          <p:cNvPr id="7" name="Picture 6" descr="Imagen de un profesional de enfermería de pie junto a un administrado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438400"/>
            <a:ext cx="2133600" cy="31588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7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Objetivos</a:t>
            </a:r>
            <a:endParaRPr lang="es-E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Definir la sostenibilidad y comprender la importancia de mantener cambios positivos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Describir la relación entre la sostenibilidad y la difusión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Elaborar un plan de sostenibilidad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Analizar los pasos necesarios para sostener los esfuerzos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Describir las lecciones aprendidas de ejemplos de logros en varios entornos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64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0" dirty="0" smtClean="0"/>
              <a:t>Pasos para sostener los esfuerzos</a:t>
            </a:r>
            <a:r>
              <a:rPr lang="es-ES" baseline="30000" noProof="0" dirty="0" smtClean="0"/>
              <a:t>7</a:t>
            </a:r>
            <a:endParaRPr lang="es-E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noProof="0" dirty="0" smtClean="0"/>
              <a:t>Recopilar, revisar y compartir datos con el personal de primera línea y con la administración del centro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noProof="0" dirty="0" smtClean="0"/>
              <a:t>Comunicar e impulsar la participación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s-ES" noProof="0" dirty="0" smtClean="0"/>
              <a:t>¿Cómo se le recuerda al personal el proyecto de manera continua? </a:t>
            </a:r>
            <a:r>
              <a:rPr lang="es-ES" sz="1000" noProof="0" dirty="0" smtClean="0"/>
              <a:t> </a:t>
            </a:r>
            <a:r>
              <a:rPr lang="es-ES" noProof="0" dirty="0" smtClean="0"/>
              <a:t>¿Carteles con índices de CAUTI? ¿Anuncios como “100 días desde la última CAUTI”?</a:t>
            </a:r>
          </a:p>
          <a:p>
            <a:pPr>
              <a:lnSpc>
                <a:spcPct val="120000"/>
              </a:lnSpc>
            </a:pPr>
            <a:r>
              <a:rPr lang="es-ES" noProof="0" dirty="0" smtClean="0"/>
              <a:t>Alinearse con otros esfuerzos de QAPI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noProof="0" dirty="0" smtClean="0"/>
              <a:t>Celebrar el éxito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noProof="0" dirty="0" smtClean="0"/>
              <a:t>Incorporar los cambios a la orientación y capacitación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s-ES" noProof="0" dirty="0" smtClean="0"/>
              <a:t>Abordar las barreras para la sostenibilidad con soluciones factibles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3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 dirty="0" smtClean="0"/>
              <a:t>Barreras potenciales para la sostenibilidad</a:t>
            </a:r>
            <a:endParaRPr lang="es-E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Falta de infraestructura y recursos de la organización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Rotación de personal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Escepticismo en la organización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Resistencia individual al cambio</a:t>
            </a:r>
          </a:p>
          <a:p>
            <a:endParaRPr lang="es-ES" noProof="0" dirty="0"/>
          </a:p>
        </p:txBody>
      </p:sp>
      <p:pic>
        <p:nvPicPr>
          <p:cNvPr id="7" name="Picture 6" descr="Imagen de un grupo de personal con flechas indicativas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86000"/>
            <a:ext cx="3035300" cy="17227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9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900" noProof="0" dirty="0" smtClean="0"/>
              <a:t>Soluciones factibles a las barreras para la sostenibilidad </a:t>
            </a:r>
            <a:endParaRPr lang="es-ES" sz="29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Falta de infraestructura y recursos de la organización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Elabore estrategias y adquiera flexibilidad para lidiar con la fluctuación de recursos.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Planifique los recursos financieros para mantener las mejoras más allá del final del proyecto.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Rotación de personal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Integre los procesos recién desarrollados en la orientación del personal nuevo y en las políticas de la organización. 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Capacite al personal continuamente, incluida la educación del tipo “instruir al instructor”.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Desarrolle una red de voluntarios para ayudar en caso de fluctuaciones o falta de personal (financiación, rotación de personal).</a:t>
            </a:r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9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9144000" cy="660070"/>
          </a:xfrm>
        </p:spPr>
        <p:txBody>
          <a:bodyPr>
            <a:noAutofit/>
          </a:bodyPr>
          <a:lstStyle/>
          <a:p>
            <a:r>
              <a:rPr lang="es-ES" sz="2900" noProof="0" dirty="0" smtClean="0"/>
              <a:t>Soluciones factibles a las barreras para la sostenibilidad</a:t>
            </a:r>
            <a:r>
              <a:rPr lang="es-ES" sz="2900" baseline="30000" noProof="0" dirty="0" smtClean="0"/>
              <a:t>1</a:t>
            </a:r>
            <a:r>
              <a:rPr lang="es-ES" sz="2900" noProof="0" dirty="0" smtClean="0"/>
              <a:t> </a:t>
            </a:r>
            <a:endParaRPr lang="es-ES" sz="29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Manejo del escepticismo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Presente evidencia continua de que el proceso nuevo es mejor.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Muéstreles datos reales a los interesados y al personal.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Reserve tiempo fuera de las tareas normales del personal para trabajar en las mejoras propuestas.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Impulse la participación activa de los directivos.</a:t>
            </a:r>
          </a:p>
          <a:p>
            <a:pPr lvl="2">
              <a:spcAft>
                <a:spcPts val="1200"/>
              </a:spcAft>
            </a:pPr>
            <a:r>
              <a:rPr lang="es-ES" noProof="0" dirty="0" smtClean="0"/>
              <a:t>Considere medir la frecuencia con que los directivos y administradores revisan los datos y resultados de sostenibilidad como indicador de la participación en ese nivel.</a:t>
            </a:r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 smtClean="0"/>
          </a:p>
          <a:p>
            <a:pPr lvl="1"/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95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Evaluar el plan de sostenibilidad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¿Cuál es su plan para medir la sostenibilidad?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¿Qué datos son aceptables?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¿Con qué frecuencia se revisarán?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¿Cómo incluirá esto en las operaciones diarias? 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¿Lo incluirá en la orientación al personal nuevo?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¿Lo incluirá en la capacidad del personal existente? 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¿Cómo se asegurará de que el entusiasmo sea el mismo de hoy en un año o dos? </a:t>
            </a:r>
          </a:p>
          <a:p>
            <a:pPr lvl="1"/>
            <a:endParaRPr lang="es-ES" noProof="0" dirty="0" smtClean="0"/>
          </a:p>
          <a:p>
            <a:pPr lvl="2"/>
            <a:endParaRPr lang="es-E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noProof="0" dirty="0" smtClean="0"/>
              <a:t>Ejemplos de sostenibilidad: Datos</a:t>
            </a:r>
            <a:r>
              <a:rPr lang="es-ES" baseline="30000" noProof="0" dirty="0" smtClean="0"/>
              <a:t>8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0655"/>
            <a:ext cx="6858000" cy="517764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Baptist Memorial Health Care creó un sistema de medición que incluye: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Un facilitador designado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Un proceso para recopilar, informar e introducir datos en la base de datos del sistema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Generación de gráficos para mostrar tendencias de desempeño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Comunicación con los directivos y el personal médico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Perfeccionamiento del plan de mejora basado en datos </a:t>
            </a:r>
          </a:p>
          <a:p>
            <a:pPr lvl="1"/>
            <a:endParaRPr lang="es-ES" noProof="0" dirty="0" smtClean="0"/>
          </a:p>
        </p:txBody>
      </p:sp>
      <p:pic>
        <p:nvPicPr>
          <p:cNvPr id="6" name="Picture 5" descr="imagen de personal mirando una mes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144" y="1447800"/>
            <a:ext cx="2087656" cy="2057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7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900" noProof="0" dirty="0" smtClean="0"/>
              <a:t>Ejemplos de sostenibilidad: Capacitación continua</a:t>
            </a:r>
            <a:r>
              <a:rPr lang="es-ES" sz="2900" baseline="30000" noProof="0" dirty="0" smtClean="0"/>
              <a:t>9</a:t>
            </a:r>
            <a:endParaRPr lang="es-ES" sz="29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Partners in Care en la ciudad de New York utilizó un modelo educativo del tipo “instruir al instructor” para proporcionar capacitación en comunicación a todo el personal de manera continua. </a:t>
            </a:r>
          </a:p>
          <a:p>
            <a:r>
              <a:rPr lang="es-ES" noProof="0" dirty="0" smtClean="0"/>
              <a:t>Incorporar la capacitación a la orientación e instrucción continuas garantiza que todo el personal tenga información y expectativas coherentes. </a:t>
            </a:r>
          </a:p>
          <a:p>
            <a:endParaRPr lang="es-ES" noProof="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5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Revisión de conceptos clave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La sostenibilidad ayuda a las organizaciones a integrar procesos en su cultura.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Las organizaciones deben estar preparadas para abordar las barreras que pueden obstaculizar la sostenibilidad.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Un plan de sostenibilidad eficaz incluye: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Planificación al principio del proceso de mejora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Metas fáciles de lograr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Impulsores del programa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Alineación con la misión de la organización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Evaluación continua y transparencia de las medidas</a:t>
            </a:r>
            <a:endParaRPr lang="es-ES" noProof="0" dirty="0"/>
          </a:p>
        </p:txBody>
      </p:sp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114800"/>
            <a:ext cx="1600200" cy="953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67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Referencias</a:t>
            </a:r>
            <a:endParaRPr lang="es-ES" noProof="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1800" noProof="0" dirty="0" smtClean="0">
                <a:solidFill>
                  <a:srgbClr val="000000"/>
                </a:solidFill>
              </a:rPr>
              <a:t>Clinical Excellence Commission (CEC); Enhancing Project Spread and </a:t>
            </a:r>
            <a:r>
              <a:rPr lang="es-ES" sz="1800" noProof="0" dirty="0" smtClean="0"/>
              <a:t>Sustainability – A Companion to the Easy Guide to Clinical Practice Improvement. Sydney: CEC: 2008.</a:t>
            </a:r>
            <a:endParaRPr lang="es-ES" sz="1800" noProof="0" dirty="0" smtClean="0">
              <a:ea typeface="Times New Roman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1800" noProof="0" dirty="0" smtClean="0"/>
              <a:t>Scheirer MA. Is Sustainability Possible? A Review and Commentary on Empirical Studies of Program Sustainability. American Journal of Evaluation. 2005 Sep;26(3):320-347.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1800" noProof="0" dirty="0" smtClean="0"/>
              <a:t>Weiss H, Coffman J, Bohan-Baker M. Evaluation’s Role in Supporting Initiative Sustainability. Cambridge, MA: Harvard Family Research Project; 2002. </a:t>
            </a:r>
            <a:r>
              <a:rPr lang="es-ES" sz="1800" u="sng" noProof="0" dirty="0" smtClean="0">
                <a:solidFill>
                  <a:srgbClr val="000000"/>
                </a:solidFill>
                <a:hlinkClick r:id="rId3"/>
              </a:rPr>
              <a:t>http://www.hfrp.org</a:t>
            </a:r>
            <a:r>
              <a:rPr lang="es-ES" sz="1800" u="sng" noProof="0" dirty="0" smtClean="0">
                <a:solidFill>
                  <a:srgbClr val="000000"/>
                </a:solidFill>
              </a:rPr>
              <a:t>. </a:t>
            </a:r>
            <a:r>
              <a:rPr lang="es-ES" sz="1800" noProof="0" dirty="0" smtClean="0"/>
              <a:t>Fecha de acceso: 22 de marzo de 2014.</a:t>
            </a:r>
            <a:endParaRPr lang="es-ES" sz="1800" noProof="0" dirty="0" smtClean="0">
              <a:ea typeface="Times New Roman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1800" noProof="0" dirty="0" smtClean="0"/>
              <a:t>​NHS Modernisation Agency. Improvement Leader’s Guide to Sustainability and Spread. NHS Modernisation Agency. Ipswich, Inglaterra: Ancient House Printing Group; 2002. 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s-ES" sz="1800" noProof="0" dirty="0" smtClean="0"/>
              <a:t>Kotter J. Leading Change. Harvard Business School Press, Boston, MA, 1996, según se menciona en el curso TeamSTEPPS </a:t>
            </a:r>
            <a:r>
              <a:rPr lang="es-ES" sz="1800" noProof="0" dirty="0" smtClean="0">
                <a:solidFill>
                  <a:srgbClr val="000000"/>
                </a:solidFill>
              </a:rPr>
              <a:t>Fundamentals Course: Module 8. Change Management: Instructor's Slides: TeamSTEPPS</a:t>
            </a:r>
            <a:r>
              <a:rPr lang="es-ES" sz="1800" noProof="0" dirty="0" smtClean="0"/>
              <a:t> </a:t>
            </a:r>
            <a:r>
              <a:rPr lang="es-ES" sz="1800" noProof="0" dirty="0" smtClean="0">
                <a:solidFill>
                  <a:srgbClr val="000000"/>
                </a:solidFill>
              </a:rPr>
              <a:t>Fundamentals Course. Noviembre de 2008. Agency for Healthcare Research and Quality, Rockville, MD. </a:t>
            </a:r>
            <a:r>
              <a:rPr lang="es-ES" sz="1800" u="sng" noProof="0" dirty="0" smtClean="0">
                <a:solidFill>
                  <a:srgbClr val="000000"/>
                </a:solidFill>
                <a:hlinkClick r:id="rId4"/>
              </a:rPr>
              <a:t>http://www.ahrq.gov/professionals/education/curriculum-tools/teamstepps/instructor/fundamentals/module8/igchangemgmt.html</a:t>
            </a:r>
            <a:r>
              <a:rPr lang="es-ES" sz="1800" noProof="0" dirty="0" smtClean="0"/>
              <a:t> </a:t>
            </a:r>
            <a:endParaRPr lang="es-ES" sz="1800" noProof="0" dirty="0" smtClean="0">
              <a:solidFill>
                <a:srgbClr val="000000"/>
              </a:solidFill>
              <a:ea typeface="Times New Roman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s-ES" sz="1800" noProof="0" dirty="0" smtClean="0">
              <a:ea typeface="Times New Roman"/>
            </a:endParaRPr>
          </a:p>
          <a:p>
            <a:pPr marL="457200" indent="-457200" algn="r">
              <a:buAutoNum type="arabicPeriod"/>
            </a:pPr>
            <a:endParaRPr lang="es-ES" sz="1800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Referencias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77641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6"/>
            </a:pPr>
            <a:r>
              <a:rPr lang="es-ES" sz="1800" noProof="0" dirty="0" smtClean="0"/>
              <a:t>Spread module, CUSP Toolkit. Rockville, MD: Agency for Healthcare Research and Quality; diciembre de 2012. </a:t>
            </a:r>
            <a:r>
              <a:rPr lang="es-ES" sz="1800" u="sng" noProof="0" dirty="0" smtClean="0">
                <a:solidFill>
                  <a:srgbClr val="000000"/>
                </a:solidFill>
                <a:hlinkClick r:id="rId3"/>
              </a:rPr>
              <a:t>http://www.ahrq.gov/professionals/education/curriculum-tools/cusptoolkit/modules/spread/index.html</a:t>
            </a:r>
            <a:r>
              <a:rPr lang="es-ES" sz="1800" u="sng" noProof="0" dirty="0" smtClean="0">
                <a:solidFill>
                  <a:srgbClr val="000000"/>
                </a:solidFill>
              </a:rPr>
              <a:t>. </a:t>
            </a:r>
            <a:r>
              <a:rPr lang="es-ES" sz="1800" noProof="0" dirty="0" smtClean="0"/>
              <a:t>Fecha de acceso: 22 de marzo de 2014.</a:t>
            </a:r>
            <a:endParaRPr lang="es-ES" sz="1800" noProof="0" dirty="0" smtClean="0">
              <a:ea typeface="Times New Roman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es-ES" sz="1800" noProof="0" dirty="0" smtClean="0"/>
              <a:t>Swerissen H. Understanding the Sustainability of Health Programs and Organisational Change. A Paper for the Victorian Quality Council. Junio de 2007.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es-ES" sz="1800" noProof="0" dirty="0" smtClean="0">
                <a:solidFill>
                  <a:srgbClr val="000000"/>
                </a:solidFill>
              </a:rPr>
              <a:t>5 Million Lives Campaign. Getting Started Kit: Rapid Response Teams. Cambridge, MA: Institute for Healthcare Improvement; 2008. </a:t>
            </a:r>
            <a:r>
              <a:rPr lang="es-ES" sz="1800" u="sng" noProof="0" dirty="0" smtClean="0">
                <a:solidFill>
                  <a:srgbClr val="000000"/>
                </a:solidFill>
                <a:hlinkClick r:id="rId4"/>
              </a:rPr>
              <a:t>www.ihi.org</a:t>
            </a:r>
            <a:r>
              <a:rPr lang="es-ES" sz="1800" u="sng" noProof="0" dirty="0" smtClean="0">
                <a:solidFill>
                  <a:srgbClr val="000000"/>
                </a:solidFill>
              </a:rPr>
              <a:t>. </a:t>
            </a:r>
            <a:r>
              <a:rPr lang="es-ES" sz="1800" noProof="0" dirty="0" smtClean="0"/>
              <a:t>Fecha de acceso: 22 de marzo de 2014.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es-ES" sz="1800" noProof="0" dirty="0" smtClean="0">
                <a:solidFill>
                  <a:srgbClr val="000000"/>
                </a:solidFill>
              </a:rPr>
              <a:t>Ozga M. Partners in Care: How the nation’s largest home health agency is transforming its culture. Chicago, IL: Pioneer Network: Enero de 2012. </a:t>
            </a:r>
            <a:r>
              <a:rPr lang="es-ES" sz="1800" noProof="0" dirty="0" smtClean="0">
                <a:solidFill>
                  <a:srgbClr val="000000"/>
                </a:solidFill>
                <a:hlinkClick r:id="rId5"/>
              </a:rPr>
              <a:t>http://www.phinational.org/sites/phinational.org/files/clearinghouse/partnersincare-casestudy-20120103.pdf</a:t>
            </a:r>
            <a:r>
              <a:rPr lang="es-ES" sz="1800" noProof="0" dirty="0" smtClean="0">
                <a:solidFill>
                  <a:srgbClr val="000000"/>
                </a:solidFill>
              </a:rPr>
              <a:t>. Fecha de acceso: 20 de noviembre de 2014. 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r>
              <a:rPr lang="es-ES" sz="1800" noProof="0" dirty="0" smtClean="0">
                <a:solidFill>
                  <a:srgbClr val="000000"/>
                </a:solidFill>
              </a:rPr>
              <a:t>Tool 6A: Sustainability Tool: Preventing Falls in Hospitals: A Toolkit for Improving Quality of Care. Enero de 2013. Agency for Healthcare Research and Quality, Rockville, MD. </a:t>
            </a:r>
            <a:r>
              <a:rPr lang="es-ES" sz="1800" noProof="0" dirty="0" smtClean="0">
                <a:solidFill>
                  <a:srgbClr val="000000"/>
                </a:solidFill>
                <a:hlinkClick r:id="rId6"/>
              </a:rPr>
              <a:t>http://www.ahrq.gov/professionals/systems/hospital/fallpxtoolkit/fallpxtk-tool6a.html</a:t>
            </a:r>
            <a:endParaRPr lang="es-ES" sz="1800" noProof="0" dirty="0" smtClean="0">
              <a:solidFill>
                <a:srgbClr val="000000"/>
              </a:solidFill>
              <a:ea typeface="Times New Roman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 startAt="6"/>
            </a:pPr>
            <a:endParaRPr lang="es-ES" sz="1800" noProof="0" dirty="0" smtClean="0">
              <a:solidFill>
                <a:srgbClr val="000000"/>
              </a:solidFill>
              <a:ea typeface="Times New Roman"/>
            </a:endParaRPr>
          </a:p>
          <a:p>
            <a:pPr marL="0" indent="0">
              <a:buNone/>
            </a:pPr>
            <a:endParaRPr lang="es-ES" sz="1800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5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noProof="0" dirty="0" smtClean="0"/>
              <a:t>Definición de sostenibilidad</a:t>
            </a:r>
            <a:r>
              <a:rPr lang="es-ES" baseline="30000" noProof="0" dirty="0" smtClean="0"/>
              <a:t>1-4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Consiste en garantizar que los beneficios o ventajas se mantengan más allá de la duración del proyecto, o en la institucionalización o integración de programas en sistemas actuales de la organización.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Sostener las ideas, las creencias, los principios o los valores subyacentes de una iniciativa, o “cuando las maneras nuevas de trabajar y los resultados mejorados pasan a ser lo normal”.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2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ES" noProof="0" dirty="0" smtClean="0"/>
              <a:t>Importancia de la sostenibilidad</a:t>
            </a:r>
            <a:r>
              <a:rPr lang="es-ES" baseline="30000" noProof="0" dirty="0" smtClean="0"/>
              <a:t>5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noProof="0" dirty="0" smtClean="0"/>
              <a:t>Variabilidad en el cuidado de la salud</a:t>
            </a:r>
          </a:p>
          <a:p>
            <a:r>
              <a:rPr lang="es-ES" noProof="0" dirty="0" smtClean="0"/>
              <a:t>Continuidad del cuidado de alta calidad y prácticas de seguridad confiables</a:t>
            </a:r>
          </a:p>
          <a:p>
            <a:r>
              <a:rPr lang="es-ES" noProof="0" dirty="0" smtClean="0"/>
              <a:t>Resultados medibles</a:t>
            </a:r>
          </a:p>
          <a:p>
            <a:r>
              <a:rPr lang="es-ES" noProof="0" dirty="0" smtClean="0"/>
              <a:t>Impedir el desgaste de los proyectos</a:t>
            </a:r>
          </a:p>
          <a:p>
            <a:r>
              <a:rPr lang="es-ES" noProof="0" dirty="0" smtClean="0"/>
              <a:t>Procesos de control</a:t>
            </a:r>
          </a:p>
          <a:p>
            <a:r>
              <a:rPr lang="es-ES" noProof="0" dirty="0" smtClean="0"/>
              <a:t>Monitorizar el avance</a:t>
            </a:r>
          </a:p>
          <a:p>
            <a:r>
              <a:rPr lang="es-ES" noProof="0" dirty="0" smtClean="0"/>
              <a:t>Impulsar la participación de los directivos</a:t>
            </a:r>
          </a:p>
          <a:p>
            <a:r>
              <a:rPr lang="es-ES" noProof="0" dirty="0" smtClean="0"/>
              <a:t>Establecer una cultura de mejora e impulsar la participación del personal</a:t>
            </a:r>
          </a:p>
          <a:p>
            <a:r>
              <a:rPr lang="es-ES" noProof="0" dirty="0" smtClean="0"/>
              <a:t>Generar un legado cultural</a:t>
            </a:r>
          </a:p>
          <a:p>
            <a:endParaRPr lang="es-ES" noProof="0" dirty="0" smtClean="0"/>
          </a:p>
        </p:txBody>
      </p:sp>
      <p:pic>
        <p:nvPicPr>
          <p:cNvPr id="6" name="Picture 5" descr="Imagen de un equipo de persona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257" y="2514600"/>
            <a:ext cx="2558143" cy="1905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572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8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60070"/>
          </a:xfrm>
        </p:spPr>
        <p:txBody>
          <a:bodyPr>
            <a:normAutofit/>
          </a:bodyPr>
          <a:lstStyle/>
          <a:p>
            <a:r>
              <a:rPr lang="es-ES" sz="2800" noProof="0" dirty="0" smtClean="0"/>
              <a:t>¿Cambio sostenible después de finalizado el proyecto?</a:t>
            </a:r>
            <a:r>
              <a:rPr lang="es-ES" sz="2800" baseline="30000" noProof="0" dirty="0" smtClean="0"/>
              <a:t>1</a:t>
            </a:r>
            <a:endParaRPr lang="es-ES" sz="2800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pic>
        <p:nvPicPr>
          <p:cNvPr id="6" name="Content Placeholder 8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86" y="1081088"/>
            <a:ext cx="6896828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60070"/>
          </a:xfrm>
        </p:spPr>
        <p:txBody>
          <a:bodyPr>
            <a:noAutofit/>
          </a:bodyPr>
          <a:lstStyle/>
          <a:p>
            <a:r>
              <a:rPr lang="es-ES" sz="3200" noProof="0" dirty="0" smtClean="0"/>
              <a:t>¿Qué significa la sostenibilidad para su centro?</a:t>
            </a:r>
            <a:endParaRPr lang="es-ES" sz="32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¿Cómo ve que se sostienen otros proyectos en su centro?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¿Los valores, las creencias y las prácticas se incorporan a la misión de su organización o se integran en los procesos existentes?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¿Otras iniciativas de control de calidad y mejora del desempeño (QAPI) están alineadas?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0" dirty="0" smtClean="0"/>
              <a:t>Facilitadores del cambio sostenible</a:t>
            </a:r>
            <a:r>
              <a:rPr lang="es-ES" baseline="30000" noProof="0" dirty="0" smtClean="0"/>
              <a:t>5</a:t>
            </a:r>
            <a:endParaRPr lang="es-ES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1585980" y="6245423"/>
            <a:ext cx="313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A5A2"/>
                </a:solidFill>
                <a:latin typeface="Arial" panose="020B0604020202020204" pitchFamily="34" charset="0"/>
              </a:rPr>
              <a:t>Como se ve en TeamSTEPPS</a:t>
            </a:r>
            <a:r>
              <a:rPr lang="en-US" sz="1400" i="1" baseline="30000" dirty="0">
                <a:solidFill>
                  <a:srgbClr val="00A5A2"/>
                </a:solidFill>
                <a:latin typeface="Arial" panose="020B0604020202020204" pitchFamily="34" charset="0"/>
              </a:rPr>
              <a:t>®</a:t>
            </a:r>
          </a:p>
        </p:txBody>
      </p:sp>
      <p:pic>
        <p:nvPicPr>
          <p:cNvPr id="7" name="Picture 6" descr="alt=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" y="5214023"/>
            <a:ext cx="1591235" cy="131572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570" y="913765"/>
            <a:ext cx="5610860" cy="50304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392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noProof="0" dirty="0" smtClean="0"/>
              <a:t>Sostenibilidad y difusión</a:t>
            </a:r>
            <a:r>
              <a:rPr lang="es-ES" sz="4000" baseline="30000" noProof="0" dirty="0" smtClean="0"/>
              <a:t>6</a:t>
            </a:r>
            <a:endParaRPr lang="es-ES" sz="4000" noProof="0" dirty="0"/>
          </a:p>
        </p:txBody>
      </p:sp>
      <p:graphicFrame>
        <p:nvGraphicFramePr>
          <p:cNvPr id="7" name="Diagram 6" descr="La sostenibilidad se define como la integración de una mejora exitosa en la cultura y en las normas de un centro.&#10;La difusión significa implementar una mejora exitosa en varios centros.&#10;"/>
          <p:cNvGraphicFramePr/>
          <p:nvPr>
            <p:extLst>
              <p:ext uri="{D42A27DB-BD31-4B8C-83A1-F6EECF244321}">
                <p14:modId xmlns:p14="http://schemas.microsoft.com/office/powerpoint/2010/main" val="3825035095"/>
              </p:ext>
            </p:extLst>
          </p:nvPr>
        </p:nvGraphicFramePr>
        <p:xfrm>
          <a:off x="1600200" y="1447800"/>
          <a:ext cx="5486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endParaRPr lang="es-ES" noProof="0" dirty="0" smtClean="0"/>
          </a:p>
          <a:p>
            <a:pPr marL="0" indent="0">
              <a:buNone/>
            </a:pPr>
            <a:endParaRPr lang="es-ES" noProof="0" dirty="0" smtClean="0"/>
          </a:p>
          <a:p>
            <a:pPr marL="0" indent="0">
              <a:buNone/>
            </a:pPr>
            <a:r>
              <a:rPr lang="es-ES" noProof="0" dirty="0" smtClean="0"/>
              <a:t>La difusión se trata en detalle en el módulo Difusión del kit de herramientas del CUSP de la AHRQ, disponible en el sitio web de la AHRQ. </a:t>
            </a:r>
            <a:r>
              <a:rPr lang="es-ES" noProof="0" dirty="0" smtClean="0">
                <a:hlinkClick r:id="rId8"/>
              </a:rPr>
              <a:t>http://www.ahrq.gov/legacy/cusptoolkit/spread.htm </a:t>
            </a:r>
            <a:endParaRPr lang="es-E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74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noProof="0" dirty="0" smtClean="0"/>
              <a:t>Elaborar un plan de sostenibilidad</a:t>
            </a:r>
            <a:endParaRPr lang="es-E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Elabore un plan de sostenibilidad y difusión con anticipación.</a:t>
            </a:r>
            <a:endParaRPr lang="es-ES" noProof="0" dirty="0" smtClean="0">
              <a:cs typeface="Arial" pitchFamily="34" charset="0"/>
            </a:endParaRPr>
          </a:p>
          <a:p>
            <a:r>
              <a:rPr lang="es-ES" noProof="0" dirty="0" smtClean="0"/>
              <a:t>Implemente las medidas esenciales para elaborar un plan de sostenibilidad.</a:t>
            </a:r>
            <a:endParaRPr lang="es-ES" noProof="0" dirty="0"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1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26011</TotalTime>
  <Words>2154</Words>
  <Application>Microsoft Office PowerPoint</Application>
  <PresentationFormat>On-screen Show (4:3)</PresentationFormat>
  <Paragraphs>240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1_HAI Cusp Slide template</vt:lpstr>
      <vt:lpstr>Módulo 6: Sostenibilidad</vt:lpstr>
      <vt:lpstr>Objetivos</vt:lpstr>
      <vt:lpstr>Definición de sostenibilidad1-4</vt:lpstr>
      <vt:lpstr>Importancia de la sostenibilidad5</vt:lpstr>
      <vt:lpstr>¿Cambio sostenible después de finalizado el proyecto?1</vt:lpstr>
      <vt:lpstr>¿Qué significa la sostenibilidad para su centro?</vt:lpstr>
      <vt:lpstr>Facilitadores del cambio sostenible5</vt:lpstr>
      <vt:lpstr>Sostenibilidad y difusión6</vt:lpstr>
      <vt:lpstr>Elaborar un plan de sostenibilidad</vt:lpstr>
      <vt:lpstr>Planificación anticipada</vt:lpstr>
      <vt:lpstr>Pasos para elaborar un plan de sostenibilidad</vt:lpstr>
      <vt:lpstr>1. Identificar y formar a los impulsores del programa</vt:lpstr>
      <vt:lpstr>2. Formar el equipo de implementación</vt:lpstr>
      <vt:lpstr>3. Potenciar al personal de primera línea</vt:lpstr>
      <vt:lpstr>El equipo de sostenibilidad</vt:lpstr>
      <vt:lpstr>4. Establecer un plan para medir la sostenibilidad</vt:lpstr>
      <vt:lpstr>5. Identificar y abordar las barreras para la sostenibilidad</vt:lpstr>
      <vt:lpstr>6. Impulsar la participación del personal mediante historias</vt:lpstr>
      <vt:lpstr>7. Reconocer y celebrar el éxito </vt:lpstr>
      <vt:lpstr>Pasos para sostener los esfuerzos7</vt:lpstr>
      <vt:lpstr>Barreras potenciales para la sostenibilidad</vt:lpstr>
      <vt:lpstr>Soluciones factibles a las barreras para la sostenibilidad </vt:lpstr>
      <vt:lpstr>Soluciones factibles a las barreras para la sostenibilidad1 </vt:lpstr>
      <vt:lpstr>Evaluar el plan de sostenibilidad</vt:lpstr>
      <vt:lpstr>Ejemplos de sostenibilidad: Datos8</vt:lpstr>
      <vt:lpstr>Ejemplos de sostenibilidad: Capacitación continua9</vt:lpstr>
      <vt:lpstr>Revisión de conceptos clave</vt:lpstr>
      <vt:lpstr>Referencias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6: Sostenibilidad</dc:title>
  <dc:creator>Heidenrich, Christine (AHRQ/OC) (CTR)</dc:creator>
  <cp:lastModifiedBy>Windows User</cp:lastModifiedBy>
  <cp:revision>3</cp:revision>
  <cp:lastPrinted>2013-07-16T15:44:20Z</cp:lastPrinted>
  <dcterms:created xsi:type="dcterms:W3CDTF">2012-03-06T21:09:36Z</dcterms:created>
  <dcterms:modified xsi:type="dcterms:W3CDTF">2017-05-17T18:44:30Z</dcterms:modified>
</cp:coreProperties>
</file>