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86" r:id="rId5"/>
    <p:sldId id="291" r:id="rId6"/>
    <p:sldId id="287"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90" r:id="rId20"/>
    <p:sldId id="288" r:id="rId21"/>
    <p:sldId id="292" r:id="rId22"/>
    <p:sldId id="275" r:id="rId23"/>
    <p:sldId id="276" r:id="rId24"/>
    <p:sldId id="277" r:id="rId25"/>
    <p:sldId id="278" r:id="rId26"/>
    <p:sldId id="279" r:id="rId27"/>
    <p:sldId id="280" r:id="rId28"/>
    <p:sldId id="281" r:id="rId29"/>
    <p:sldId id="282" r:id="rId30"/>
    <p:sldId id="283" r:id="rId31"/>
    <p:sldId id="284" r:id="rId32"/>
    <p:sldId id="285" r:id="rId33"/>
  </p:sldIdLst>
  <p:sldSz cx="9144000" cy="6858000" type="screen4x3"/>
  <p:notesSz cx="7023100" cy="93091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m Dardess" initials="PK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AA2A6"/>
    <a:srgbClr val="D0E5E8"/>
    <a:srgbClr val="6E6E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8" autoAdjust="0"/>
    <p:restoredTop sz="86439" autoAdjust="0"/>
  </p:normalViewPr>
  <p:slideViewPr>
    <p:cSldViewPr>
      <p:cViewPr varScale="1">
        <p:scale>
          <a:sx n="120" d="100"/>
          <a:sy n="120" d="100"/>
        </p:scale>
        <p:origin x="-2244" y="-96"/>
      </p:cViewPr>
      <p:guideLst>
        <p:guide orient="horz" pos="2160"/>
        <p:guide pos="2880"/>
      </p:guideLst>
    </p:cSldViewPr>
  </p:slideViewPr>
  <p:outlineViewPr>
    <p:cViewPr>
      <p:scale>
        <a:sx n="33" d="100"/>
        <a:sy n="33" d="100"/>
      </p:scale>
      <p:origin x="0" y="4972"/>
    </p:cViewPr>
  </p:outlineViewPr>
  <p:notesTextViewPr>
    <p:cViewPr>
      <p:scale>
        <a:sx n="100" d="100"/>
        <a:sy n="100" d="100"/>
      </p:scale>
      <p:origin x="0" y="0"/>
    </p:cViewPr>
  </p:notesTextViewPr>
  <p:notesViewPr>
    <p:cSldViewPr>
      <p:cViewPr>
        <p:scale>
          <a:sx n="40" d="100"/>
          <a:sy n="40" d="100"/>
        </p:scale>
        <p:origin x="-4092" y="-104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900EB2C-215F-4C2E-BE5F-F33C0FD07B92}" type="datetimeFigureOut">
              <a:rPr lang="en-US" smtClean="0"/>
              <a:pPr/>
              <a:t>5/22/2013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FD8467A-F093-4DCA-A111-21C684D846B8}" type="slidenum">
              <a:rPr lang="en-US" smtClean="0"/>
              <a:pPr/>
              <a:t>‹#›</a:t>
            </a:fld>
            <a:endParaRPr lang="en-US" dirty="0"/>
          </a:p>
        </p:txBody>
      </p:sp>
    </p:spTree>
    <p:extLst>
      <p:ext uri="{BB962C8B-B14F-4D97-AF65-F5344CB8AC3E}">
        <p14:creationId xmlns:p14="http://schemas.microsoft.com/office/powerpoint/2010/main" val="2968759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youtube.com/watch?v=IKxjmpD7vfY" TargetMode="External"/><Relationship Id="rId2" Type="http://schemas.openxmlformats.org/officeDocument/2006/relationships/slide" Target="../slides/slide19.xml"/><Relationship Id="rId1" Type="http://schemas.openxmlformats.org/officeDocument/2006/relationships/notesMaster" Target="../notesMasters/notesMaster1.xml"/><Relationship Id="rId6" Type="http://schemas.openxmlformats.org/officeDocument/2006/relationships/hyperlink" Target="http://www.youtube.com/watch?v=AShv8QdHvJg&amp;feature=related" TargetMode="External"/><Relationship Id="rId5" Type="http://schemas.openxmlformats.org/officeDocument/2006/relationships/hyperlink" Target="http://www.youtube.com/watch?v=MCoIDdFvEu0&amp;feature=related" TargetMode="External"/><Relationship Id="rId4" Type="http://schemas.openxmlformats.org/officeDocument/2006/relationships/hyperlink" Target="http://www.youtube.com/watch?v=UZUCqgHXTV4&amp;feature=related"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p:txBody>
          <a:bodyPr wrap="square" numCol="1" anchor="t" anchorCtr="0" compatLnSpc="1">
            <a:prstTxWarp prst="textNoShape">
              <a:avLst/>
            </a:prstTxWarp>
            <a:noAutofit/>
          </a:bodyPr>
          <a:lstStyle/>
          <a:p>
            <a:pPr>
              <a:defRPr/>
            </a:pPr>
            <a:r>
              <a:rPr lang="en-US" sz="1050" i="1" dirty="0" smtClean="0">
                <a:latin typeface="Arial" pitchFamily="34" charset="0"/>
                <a:ea typeface="ＭＳ Ｐゴシック" pitchFamily="34" charset="-128"/>
              </a:rPr>
              <a:t>If you have conducted trainings for other strategies in the Guide, some of this information on the first several slides may be repetitive. Presenters can adapt the content as needed.</a:t>
            </a:r>
          </a:p>
          <a:p>
            <a:pPr>
              <a:defRPr/>
            </a:pPr>
            <a:endParaRPr lang="en-US" sz="1050" i="1" dirty="0" smtClean="0">
              <a:latin typeface="Arial" pitchFamily="34" charset="0"/>
              <a:ea typeface="ＭＳ Ｐゴシック" pitchFamily="34" charset="-128"/>
            </a:endParaRPr>
          </a:p>
          <a:p>
            <a:pPr>
              <a:defRPr/>
            </a:pPr>
            <a:r>
              <a:rPr lang="en-US" sz="1050" i="1" dirty="0" smtClean="0">
                <a:latin typeface="Arial" pitchFamily="34" charset="0"/>
                <a:ea typeface="ＭＳ Ｐゴシック" pitchFamily="34" charset="-128"/>
              </a:rPr>
              <a:t>•</a:t>
            </a:r>
            <a:r>
              <a:rPr lang="en-US" sz="1050" i="1" baseline="0" dirty="0" smtClean="0">
                <a:latin typeface="Arial" pitchFamily="34" charset="0"/>
                <a:ea typeface="ＭＳ Ｐゴシック" pitchFamily="34" charset="-128"/>
              </a:rPr>
              <a:t> </a:t>
            </a:r>
            <a:r>
              <a:rPr lang="en-US" sz="1050" i="1" dirty="0" smtClean="0">
                <a:latin typeface="Arial" pitchFamily="34" charset="0"/>
                <a:ea typeface="ＭＳ Ｐゴシック" pitchFamily="34" charset="-128"/>
              </a:rPr>
              <a:t>As people enter the room:</a:t>
            </a:r>
          </a:p>
          <a:p>
            <a:pPr marL="628650" lvl="1" indent="-171450">
              <a:buFont typeface="Arial" pitchFamily="34" charset="0"/>
              <a:buChar char="─"/>
              <a:defRPr/>
            </a:pPr>
            <a:r>
              <a:rPr lang="en-US" sz="1050" i="1" baseline="0" dirty="0" smtClean="0">
                <a:latin typeface="Arial" pitchFamily="34" charset="0"/>
                <a:ea typeface="ＭＳ Ｐゴシック" pitchFamily="34" charset="-128"/>
              </a:rPr>
              <a:t> </a:t>
            </a:r>
            <a:r>
              <a:rPr lang="en-US" sz="1050" i="1" dirty="0" smtClean="0">
                <a:latin typeface="Arial" pitchFamily="34" charset="0"/>
                <a:ea typeface="ＭＳ Ｐゴシック" pitchFamily="34" charset="-128"/>
              </a:rPr>
              <a:t>Ask them to sign in. It is helpful to have a sign-in sheet that asks for contact information to keep track of attendees.</a:t>
            </a:r>
          </a:p>
          <a:p>
            <a:pPr marL="628650" lvl="1" indent="-171450">
              <a:buFont typeface="Arial" pitchFamily="34" charset="0"/>
              <a:buChar char="─"/>
              <a:defRPr/>
            </a:pPr>
            <a:r>
              <a:rPr lang="en-US" sz="1050" i="1" dirty="0" smtClean="0">
                <a:latin typeface="Arial" pitchFamily="34" charset="0"/>
                <a:ea typeface="ＭＳ Ｐゴシック" pitchFamily="34" charset="-128"/>
              </a:rPr>
              <a:t>Introduce yourself, ask their name, and ask them to fill out and put on a name tag.</a:t>
            </a:r>
          </a:p>
          <a:p>
            <a:pPr marL="628650" lvl="1" indent="-171450">
              <a:buFont typeface="Arial" pitchFamily="34" charset="0"/>
              <a:buChar char="─"/>
              <a:defRPr/>
            </a:pPr>
            <a:r>
              <a:rPr lang="en-US" sz="1050" i="1" dirty="0" smtClean="0">
                <a:latin typeface="Arial" pitchFamily="34" charset="0"/>
                <a:ea typeface="ＭＳ Ｐゴシック" pitchFamily="34" charset="-128"/>
              </a:rPr>
              <a:t>Give each attendee a copy of the session handouts (see below).</a:t>
            </a:r>
          </a:p>
          <a:p>
            <a:pPr>
              <a:defRPr/>
            </a:pPr>
            <a:endParaRPr lang="en-US" sz="1050" i="1" dirty="0" smtClean="0">
              <a:latin typeface="Arial" pitchFamily="34" charset="0"/>
              <a:ea typeface="ＭＳ Ｐゴシック" pitchFamily="34" charset="-128"/>
            </a:endParaRPr>
          </a:p>
          <a:p>
            <a:pPr>
              <a:defRPr/>
            </a:pPr>
            <a:r>
              <a:rPr lang="en-US" sz="1050" i="1" dirty="0" smtClean="0">
                <a:latin typeface="Arial" pitchFamily="34" charset="0"/>
                <a:ea typeface="ＭＳ Ｐゴシック" pitchFamily="34" charset="-128"/>
              </a:rPr>
              <a:t>•</a:t>
            </a:r>
            <a:r>
              <a:rPr lang="en-US" sz="1050" i="1" baseline="0" dirty="0" smtClean="0">
                <a:latin typeface="Arial" pitchFamily="34" charset="0"/>
                <a:ea typeface="ＭＳ Ｐゴシック" pitchFamily="34" charset="-128"/>
              </a:rPr>
              <a:t> </a:t>
            </a:r>
            <a:r>
              <a:rPr lang="en-US" sz="1050" i="1" dirty="0" smtClean="0">
                <a:latin typeface="Arial" pitchFamily="34" charset="0"/>
                <a:ea typeface="ＭＳ Ｐゴシック" pitchFamily="34" charset="-128"/>
              </a:rPr>
              <a:t>Open the session by welcoming people.</a:t>
            </a:r>
          </a:p>
          <a:p>
            <a:pPr>
              <a:defRPr/>
            </a:pPr>
            <a:r>
              <a:rPr lang="en-US" sz="1050" i="1" dirty="0" smtClean="0">
                <a:latin typeface="Arial" pitchFamily="34" charset="0"/>
                <a:ea typeface="ＭＳ Ｐゴシック" pitchFamily="34" charset="-128"/>
              </a:rPr>
              <a:t>•</a:t>
            </a:r>
            <a:r>
              <a:rPr lang="en-US" sz="1050" i="1" baseline="0" dirty="0" smtClean="0">
                <a:latin typeface="Arial" pitchFamily="34" charset="0"/>
                <a:ea typeface="ＭＳ Ｐゴシック" pitchFamily="34" charset="-128"/>
              </a:rPr>
              <a:t> </a:t>
            </a:r>
            <a:r>
              <a:rPr lang="en-US" sz="1050" i="1" dirty="0" smtClean="0">
                <a:latin typeface="Arial" pitchFamily="34" charset="0"/>
                <a:ea typeface="ＭＳ Ｐゴシック" pitchFamily="34" charset="-128"/>
              </a:rPr>
              <a:t>Introduce yourself and </a:t>
            </a:r>
            <a:r>
              <a:rPr lang="en-US" sz="1050" i="1" dirty="0" err="1" smtClean="0">
                <a:latin typeface="Arial" pitchFamily="34" charset="0"/>
                <a:ea typeface="ＭＳ Ｐゴシック" pitchFamily="34" charset="-128"/>
              </a:rPr>
              <a:t>copresenters</a:t>
            </a:r>
            <a:r>
              <a:rPr lang="en-US" sz="1050" i="1" dirty="0" smtClean="0">
                <a:latin typeface="Arial" pitchFamily="34" charset="0"/>
                <a:ea typeface="ＭＳ Ｐゴシック" pitchFamily="34" charset="-128"/>
              </a:rPr>
              <a:t>. Give your name, position or title, and role. </a:t>
            </a:r>
          </a:p>
          <a:p>
            <a:pPr>
              <a:defRPr/>
            </a:pPr>
            <a:r>
              <a:rPr lang="en-US" sz="1050" i="1" dirty="0" smtClean="0">
                <a:latin typeface="Arial" pitchFamily="34" charset="0"/>
                <a:ea typeface="ＭＳ Ｐゴシック" pitchFamily="34" charset="-128"/>
              </a:rPr>
              <a:t>• If patient and family advisors are participating (see slide 11): Introduce patient and family advisors and thank them for participating in this session.</a:t>
            </a:r>
          </a:p>
          <a:p>
            <a:pPr>
              <a:defRPr/>
            </a:pPr>
            <a:r>
              <a:rPr lang="en-US" sz="1050" i="1" dirty="0" smtClean="0">
                <a:latin typeface="Arial" pitchFamily="34" charset="0"/>
                <a:ea typeface="ＭＳ Ｐゴシック" pitchFamily="34" charset="-128"/>
              </a:rPr>
              <a:t>• Depending on the number of attendees, ask people to go around the room and very briefly (no more than 30 seconds) introduce themselves and share:</a:t>
            </a:r>
          </a:p>
          <a:p>
            <a:pPr lvl="1">
              <a:defRPr/>
            </a:pPr>
            <a:r>
              <a:rPr lang="en-US" sz="1050" i="1" dirty="0" smtClean="0">
                <a:latin typeface="Arial" pitchFamily="34" charset="0"/>
                <a:ea typeface="ＭＳ Ｐゴシック" pitchFamily="34" charset="-128"/>
              </a:rPr>
              <a:t>– Their name</a:t>
            </a:r>
          </a:p>
          <a:p>
            <a:pPr lvl="1">
              <a:defRPr/>
            </a:pPr>
            <a:r>
              <a:rPr lang="en-US" sz="1050" i="1" dirty="0" smtClean="0">
                <a:latin typeface="Arial" pitchFamily="34" charset="0"/>
                <a:ea typeface="ＭＳ Ｐゴシック" pitchFamily="34" charset="-128"/>
              </a:rPr>
              <a:t>– The biggest challenge they face when communicating with patients and families</a:t>
            </a:r>
          </a:p>
          <a:p>
            <a:pPr>
              <a:defRPr/>
            </a:pPr>
            <a:endParaRPr lang="en-US" sz="1050" dirty="0" smtClean="0">
              <a:latin typeface="Arial" pitchFamily="34" charset="0"/>
              <a:ea typeface="ＭＳ Ｐゴシック" pitchFamily="34" charset="-128"/>
            </a:endParaRPr>
          </a:p>
          <a:p>
            <a:pPr>
              <a:defRPr/>
            </a:pPr>
            <a:r>
              <a:rPr lang="en-US" sz="1050" i="1" dirty="0" smtClean="0">
                <a:latin typeface="Arial" pitchFamily="34" charset="0"/>
                <a:ea typeface="ＭＳ Ｐゴシック" pitchFamily="34" charset="-128"/>
              </a:rPr>
              <a:t>Handouts for the patient and family that accompany this presentation:</a:t>
            </a:r>
          </a:p>
          <a:p>
            <a:pPr lvl="1">
              <a:defRPr/>
            </a:pPr>
            <a:r>
              <a:rPr lang="en-US" sz="1050" i="1" dirty="0" smtClean="0">
                <a:latin typeface="Arial" pitchFamily="34" charset="0"/>
                <a:ea typeface="ＭＳ Ｐゴシック" pitchFamily="34" charset="-128"/>
              </a:rPr>
              <a:t>– Tool 1: </a:t>
            </a:r>
            <a:r>
              <a:rPr lang="en-US" sz="1050" i="0" dirty="0" smtClean="0">
                <a:latin typeface="Arial" pitchFamily="34" charset="0"/>
                <a:ea typeface="ＭＳ Ｐゴシック" pitchFamily="34" charset="-128"/>
              </a:rPr>
              <a:t>IDEAL Discharge Planning </a:t>
            </a:r>
            <a:r>
              <a:rPr lang="en-US" sz="1050" i="1" dirty="0" smtClean="0">
                <a:latin typeface="Arial" pitchFamily="34" charset="0"/>
                <a:ea typeface="ＭＳ Ｐゴシック" pitchFamily="34" charset="-128"/>
              </a:rPr>
              <a:t>Overview, Process, and Checklist</a:t>
            </a:r>
          </a:p>
          <a:p>
            <a:pPr lvl="1">
              <a:defRPr/>
            </a:pPr>
            <a:r>
              <a:rPr lang="en-US" sz="1050" i="1" dirty="0" smtClean="0">
                <a:latin typeface="Arial" pitchFamily="34" charset="0"/>
                <a:ea typeface="ＭＳ Ｐゴシック" pitchFamily="34" charset="-128"/>
              </a:rPr>
              <a:t>– Tool 2: Be Prepared to Go Home Checklist</a:t>
            </a:r>
          </a:p>
          <a:p>
            <a:pPr>
              <a:defRPr/>
            </a:pPr>
            <a:endParaRPr lang="en-US" sz="1050" dirty="0" smtClean="0">
              <a:latin typeface="Arial" pitchFamily="34" charset="0"/>
              <a:ea typeface="ＭＳ Ｐゴシック" pitchFamily="34" charset="-128"/>
            </a:endParaRPr>
          </a:p>
          <a:p>
            <a:pPr>
              <a:defRPr/>
            </a:pPr>
            <a:r>
              <a:rPr lang="en-US" sz="1050" i="1" dirty="0" smtClean="0">
                <a:latin typeface="Arial" pitchFamily="34" charset="0"/>
                <a:ea typeface="ＭＳ Ｐゴシック" pitchFamily="34" charset="-128"/>
              </a:rPr>
              <a:t>You may also wish to have on hand:</a:t>
            </a:r>
          </a:p>
          <a:p>
            <a:pPr lvl="1">
              <a:defRPr/>
            </a:pPr>
            <a:r>
              <a:rPr lang="en-US" sz="1050" i="1" dirty="0" smtClean="0">
                <a:latin typeface="Arial" pitchFamily="34" charset="0"/>
                <a:ea typeface="ＭＳ Ｐゴシック" pitchFamily="34" charset="-128"/>
              </a:rPr>
              <a:t>–</a:t>
            </a:r>
            <a:r>
              <a:rPr lang="en-US" sz="1050" i="1" baseline="0" dirty="0" smtClean="0">
                <a:latin typeface="Arial" pitchFamily="34" charset="0"/>
                <a:ea typeface="ＭＳ Ｐゴシック" pitchFamily="34" charset="-128"/>
              </a:rPr>
              <a:t> </a:t>
            </a:r>
            <a:r>
              <a:rPr lang="en-US" sz="1050" i="1" dirty="0" smtClean="0">
                <a:latin typeface="Arial" pitchFamily="34" charset="0"/>
                <a:ea typeface="ＭＳ Ｐゴシック" pitchFamily="34" charset="-128"/>
              </a:rPr>
              <a:t>Printouts of this PowerPoint presentation</a:t>
            </a:r>
          </a:p>
          <a:p>
            <a:pPr lvl="1">
              <a:defRPr/>
            </a:pPr>
            <a:r>
              <a:rPr lang="en-US" sz="1050" i="1" dirty="0" smtClean="0">
                <a:latin typeface="Arial" pitchFamily="34" charset="0"/>
                <a:ea typeface="ＭＳ Ｐゴシック" pitchFamily="34" charset="-128"/>
              </a:rPr>
              <a:t>– Tool 3: Improving Discharge Outcomes With Patients and Families (physician handout)</a:t>
            </a:r>
          </a:p>
          <a:p>
            <a:pPr>
              <a:defRPr/>
            </a:pPr>
            <a:endParaRPr lang="en-US" sz="1050" dirty="0" smtClean="0">
              <a:latin typeface="Arial" pitchFamily="34" charset="0"/>
              <a:ea typeface="ＭＳ Ｐゴシック" pitchFamily="34" charset="-128"/>
            </a:endParaRPr>
          </a:p>
        </p:txBody>
      </p:sp>
      <p:sp>
        <p:nvSpPr>
          <p:cNvPr id="36868" name="Slide Number Placeholder 3"/>
          <p:cNvSpPr>
            <a:spLocks noGrp="1"/>
          </p:cNvSpPr>
          <p:nvPr>
            <p:ph type="sldNum" sz="quarter" idx="5"/>
          </p:nvPr>
        </p:nvSpPr>
        <p:spPr bwMode="auto">
          <a:noFill/>
          <a:ln>
            <a:miter lim="800000"/>
            <a:headEnd/>
            <a:tailEnd/>
          </a:ln>
        </p:spPr>
        <p:txBody>
          <a:bodyPr/>
          <a:lstStyle/>
          <a:p>
            <a:fld id="{64B427BC-77EC-4E3F-B5C3-224C69F3AB81}" type="slidenum">
              <a:rPr lang="en-US" smtClean="0">
                <a:ea typeface="ＭＳ Ｐゴシック" pitchFamily="34" charset="-128"/>
              </a:rPr>
              <a:pPr/>
              <a:t>1</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i="1" dirty="0" smtClean="0">
                <a:solidFill>
                  <a:srgbClr val="FF0000"/>
                </a:solidFill>
                <a:latin typeface="Arial" pitchFamily="34" charset="0"/>
                <a:ea typeface="ＭＳ Ｐゴシック" pitchFamily="34" charset="-128"/>
                <a:cs typeface="Arial" pitchFamily="34" charset="0"/>
              </a:rPr>
              <a:t>[Adapt this slide to concerns patients and families have at your hospital.]</a:t>
            </a:r>
          </a:p>
          <a:p>
            <a:endParaRPr lang="en-US" sz="1200" i="1" dirty="0" smtClean="0">
              <a:solidFill>
                <a:srgbClr val="FF0000"/>
              </a:solidFill>
              <a:latin typeface="Arial" pitchFamily="34" charset="0"/>
              <a:ea typeface="ＭＳ Ｐゴシック" pitchFamily="34" charset="-128"/>
              <a:cs typeface="Arial" pitchFamily="34" charset="0"/>
            </a:endParaRPr>
          </a:p>
          <a:p>
            <a:r>
              <a:rPr lang="en-US" sz="1200" dirty="0" smtClean="0">
                <a:latin typeface="Arial" pitchFamily="34" charset="0"/>
                <a:ea typeface="ＭＳ Ｐゴシック" pitchFamily="34" charset="-128"/>
                <a:cs typeface="Arial" pitchFamily="34" charset="0"/>
              </a:rPr>
              <a:t>Hospital staff and patients come at the discharge process from different perspectives. One is not better than the other – there is no right or wrong, but it is important to acknowledge the differences as we move forward to work together as partners.</a:t>
            </a:r>
          </a:p>
          <a:p>
            <a:endParaRPr lang="en-US" sz="1200" dirty="0" smtClean="0">
              <a:latin typeface="Arial" pitchFamily="34" charset="0"/>
              <a:ea typeface="ＭＳ Ｐゴシック" pitchFamily="34" charset="-128"/>
              <a:cs typeface="Arial" pitchFamily="34" charset="0"/>
            </a:endParaRPr>
          </a:p>
          <a:p>
            <a:pPr>
              <a:spcBef>
                <a:spcPct val="25000"/>
              </a:spcBef>
              <a:buClr>
                <a:srgbClr val="0066CC"/>
              </a:buClr>
              <a:buSzPct val="125000"/>
              <a:buFont typeface="Wingdings" pitchFamily="2" charset="2"/>
              <a:buNone/>
            </a:pPr>
            <a:r>
              <a:rPr lang="en-US" sz="1200" kern="1200" dirty="0" smtClean="0">
                <a:solidFill>
                  <a:schemeClr val="tx1"/>
                </a:solidFill>
                <a:effectLst/>
                <a:latin typeface="Arial" pitchFamily="34" charset="0"/>
                <a:ea typeface="+mn-ea"/>
                <a:cs typeface="Arial" pitchFamily="34" charset="0"/>
              </a:rPr>
              <a:t>Research has shown that providers and patients have different priorities for discharge. It is important for providers and patients and families to come to shared understanding of the discharge process. Working collaboratively with patients and family members should make everyone clear about what should and should not happen once the patient leaves the hospital. This increases the chances that the rest of the story of the patient’s hospital stay will be as positive as possible.</a:t>
            </a:r>
            <a:endParaRPr lang="en-US" sz="1200" dirty="0" smtClean="0">
              <a:solidFill>
                <a:srgbClr val="000000"/>
              </a:solidFill>
              <a:latin typeface="Arial" pitchFamily="34" charset="0"/>
              <a:ea typeface="ＭＳ Ｐゴシック" pitchFamily="34" charset="-128"/>
              <a:cs typeface="Arial" pitchFamily="34" charset="0"/>
            </a:endParaRPr>
          </a:p>
          <a:p>
            <a:endParaRPr lang="en-US" sz="1200" dirty="0" smtClean="0">
              <a:latin typeface="Arial" pitchFamily="34" charset="0"/>
              <a:ea typeface="ＭＳ Ｐゴシック" pitchFamily="34" charset="-128"/>
              <a:cs typeface="Arial" pitchFamily="34" charset="0"/>
            </a:endParaRPr>
          </a:p>
        </p:txBody>
      </p:sp>
      <p:sp>
        <p:nvSpPr>
          <p:cNvPr id="47108" name="Slide Number Placeholder 3"/>
          <p:cNvSpPr>
            <a:spLocks noGrp="1"/>
          </p:cNvSpPr>
          <p:nvPr>
            <p:ph type="sldNum" sz="quarter" idx="5"/>
          </p:nvPr>
        </p:nvSpPr>
        <p:spPr bwMode="auto">
          <a:noFill/>
          <a:ln>
            <a:miter lim="800000"/>
            <a:headEnd/>
            <a:tailEnd/>
          </a:ln>
        </p:spPr>
        <p:txBody>
          <a:bodyPr/>
          <a:lstStyle/>
          <a:p>
            <a:fld id="{10CE70AF-1A79-4DB9-AC74-02321EB67272}" type="slidenum">
              <a:rPr lang="en-US" smtClean="0">
                <a:ea typeface="ＭＳ Ｐゴシック" pitchFamily="34" charset="-128"/>
              </a:rPr>
              <a:pPr/>
              <a:t>10</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i="1" kern="1200" dirty="0" smtClean="0">
                <a:solidFill>
                  <a:schemeClr val="tx1"/>
                </a:solidFill>
                <a:effectLst/>
                <a:latin typeface="Arial" pitchFamily="34" charset="0"/>
                <a:ea typeface="+mn-ea"/>
                <a:cs typeface="Arial" pitchFamily="34" charset="0"/>
              </a:rPr>
              <a:t>[This is an opportunity for hospitals to invite patient and family advisors or other patients and families to share their stories. They can do this in person, via a taped presentation, or in a written story.]</a:t>
            </a:r>
            <a:endParaRPr lang="en-US" dirty="0" smtClean="0">
              <a:latin typeface="Arial" pitchFamily="34" charset="0"/>
              <a:ea typeface="ＭＳ Ｐゴシック" pitchFamily="34" charset="-128"/>
              <a:cs typeface="Arial" pitchFamily="34" charset="0"/>
            </a:endParaRPr>
          </a:p>
        </p:txBody>
      </p:sp>
      <p:sp>
        <p:nvSpPr>
          <p:cNvPr id="48132" name="Slide Number Placeholder 3"/>
          <p:cNvSpPr>
            <a:spLocks noGrp="1"/>
          </p:cNvSpPr>
          <p:nvPr>
            <p:ph type="sldNum" sz="quarter" idx="5"/>
          </p:nvPr>
        </p:nvSpPr>
        <p:spPr bwMode="auto">
          <a:noFill/>
          <a:ln>
            <a:miter lim="800000"/>
            <a:headEnd/>
            <a:tailEnd/>
          </a:ln>
        </p:spPr>
        <p:txBody>
          <a:bodyPr/>
          <a:lstStyle/>
          <a:p>
            <a:fld id="{E2BC9F0B-FDD5-4DF1-86EE-EB50A71945DB}" type="slidenum">
              <a:rPr lang="en-US" smtClean="0">
                <a:ea typeface="ＭＳ Ｐゴシック" pitchFamily="34" charset="-128"/>
              </a:rPr>
              <a:pPr/>
              <a:t>11</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effectLst/>
                <a:latin typeface="Arial" pitchFamily="34" charset="0"/>
                <a:ea typeface="+mn-ea"/>
                <a:cs typeface="Arial" pitchFamily="34" charset="0"/>
              </a:rPr>
              <a:t>Discharge from hospital to home requires the successful transfer of information from clinicians to the patient and family to reduce adverse events and prevent readmissions. Engaging patients and families in the discharge planning process helps make sure this transition in care is safe and effective.</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Let’s look at the IDEAL Discharge Planning process and overview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i="1" kern="1200" dirty="0" smtClean="0">
                <a:solidFill>
                  <a:schemeClr val="tx1"/>
                </a:solidFill>
                <a:effectLst/>
                <a:latin typeface="Arial" pitchFamily="34" charset="0"/>
                <a:ea typeface="+mn-ea"/>
                <a:cs typeface="Arial" pitchFamily="34" charset="0"/>
              </a:rPr>
              <a:t>[Refer to Tool 1]</a:t>
            </a:r>
            <a:endParaRPr lang="en-US" sz="1000" i="1" dirty="0" smtClean="0">
              <a:latin typeface="Arial" pitchFamily="34" charset="0"/>
              <a:ea typeface="ＭＳ Ｐゴシック" pitchFamily="34" charset="-128"/>
              <a:cs typeface="Arial" pitchFamily="34" charset="0"/>
            </a:endParaRPr>
          </a:p>
        </p:txBody>
      </p:sp>
      <p:sp>
        <p:nvSpPr>
          <p:cNvPr id="49156" name="Slide Number Placeholder 3"/>
          <p:cNvSpPr>
            <a:spLocks noGrp="1"/>
          </p:cNvSpPr>
          <p:nvPr>
            <p:ph type="sldNum" sz="quarter" idx="5"/>
          </p:nvPr>
        </p:nvSpPr>
        <p:spPr bwMode="auto">
          <a:noFill/>
          <a:ln>
            <a:miter lim="800000"/>
            <a:headEnd/>
            <a:tailEnd/>
          </a:ln>
        </p:spPr>
        <p:txBody>
          <a:bodyPr/>
          <a:lstStyle/>
          <a:p>
            <a:fld id="{9A21F9B0-430B-4A18-BD1C-6720C9DEB7A0}" type="slidenum">
              <a:rPr lang="en-US" smtClean="0">
                <a:ea typeface="ＭＳ Ｐゴシック" pitchFamily="34" charset="-128"/>
              </a:rPr>
              <a:pPr/>
              <a:t>12</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702310" y="4266671"/>
            <a:ext cx="5618480" cy="4189095"/>
          </a:xfrm>
        </p:spPr>
        <p:txBody>
          <a:bodyPr>
            <a:noAutofit/>
          </a:bodyPr>
          <a:lstStyle/>
          <a:p>
            <a:pPr>
              <a:defRPr/>
            </a:pPr>
            <a:r>
              <a:rPr lang="en-US" sz="700" dirty="0" smtClean="0">
                <a:latin typeface="Arial" pitchFamily="34" charset="0"/>
                <a:cs typeface="Arial" pitchFamily="34" charset="0"/>
              </a:rPr>
              <a:t>This discharge process is for people who are going home, either on their own or with skilled or unskilled home care. </a:t>
            </a:r>
            <a:r>
              <a:rPr lang="en-US" sz="700" i="1" dirty="0" smtClean="0">
                <a:latin typeface="Arial" pitchFamily="34" charset="0"/>
                <a:cs typeface="Arial" pitchFamily="34" charset="0"/>
              </a:rPr>
              <a:t>IDEAL Discharge Planning </a:t>
            </a:r>
            <a:r>
              <a:rPr lang="en-US" sz="700" dirty="0" smtClean="0">
                <a:latin typeface="Arial" pitchFamily="34" charset="0"/>
                <a:cs typeface="Arial" pitchFamily="34" charset="0"/>
              </a:rPr>
              <a:t>emphasizes the key elements of engaging patients and families. </a:t>
            </a:r>
            <a:r>
              <a:rPr lang="en-US" sz="700" dirty="0" smtClean="0">
                <a:latin typeface="Arial" pitchFamily="34" charset="0"/>
                <a:ea typeface="Times New Roman"/>
                <a:cs typeface="Arial" pitchFamily="34" charset="0"/>
              </a:rPr>
              <a:t>Each element of </a:t>
            </a:r>
            <a:r>
              <a:rPr lang="en-US" sz="700" i="1" dirty="0" smtClean="0">
                <a:latin typeface="Arial" pitchFamily="34" charset="0"/>
                <a:ea typeface="Times New Roman"/>
                <a:cs typeface="Arial" pitchFamily="34" charset="0"/>
              </a:rPr>
              <a:t>IDEAL Discharge Planning </a:t>
            </a:r>
            <a:r>
              <a:rPr lang="en-US" sz="700" dirty="0" smtClean="0">
                <a:latin typeface="Arial" pitchFamily="34" charset="0"/>
                <a:ea typeface="Times New Roman"/>
                <a:cs typeface="Arial" pitchFamily="34" charset="0"/>
              </a:rPr>
              <a:t>has multiple components:</a:t>
            </a:r>
          </a:p>
          <a:p>
            <a:pPr>
              <a:defRPr/>
            </a:pPr>
            <a:endParaRPr lang="en-US" sz="700" b="1" dirty="0" smtClean="0">
              <a:latin typeface="Arial" pitchFamily="34" charset="0"/>
              <a:ea typeface="Times New Roman"/>
              <a:cs typeface="Arial" pitchFamily="34" charset="0"/>
            </a:endParaRPr>
          </a:p>
          <a:p>
            <a:pPr>
              <a:defRPr/>
            </a:pPr>
            <a:r>
              <a:rPr lang="en-US" sz="700" b="1" dirty="0" smtClean="0">
                <a:latin typeface="Arial" pitchFamily="34" charset="0"/>
                <a:ea typeface="Times New Roman"/>
                <a:cs typeface="Arial" pitchFamily="34" charset="0"/>
              </a:rPr>
              <a:t>Include the patient and family as full partners in the discharge planning process. </a:t>
            </a:r>
            <a:endParaRPr lang="en-US" sz="700" dirty="0" smtClean="0">
              <a:latin typeface="Arial" pitchFamily="34" charset="0"/>
              <a:ea typeface="Times New Roman"/>
              <a:cs typeface="Arial" pitchFamily="34" charset="0"/>
            </a:endParaRPr>
          </a:p>
          <a:p>
            <a:pPr marL="123135" indent="-123135">
              <a:buFont typeface="Arial" pitchFamily="34" charset="0"/>
              <a:buChar char="•"/>
              <a:defRPr/>
            </a:pPr>
            <a:r>
              <a:rPr lang="en-US" sz="700" dirty="0" smtClean="0">
                <a:latin typeface="Arial" pitchFamily="34" charset="0"/>
                <a:ea typeface="Times New Roman"/>
                <a:cs typeface="Arial" pitchFamily="34" charset="0"/>
              </a:rPr>
              <a:t>Always include the patient and family in team meetings about discharge. Remember discharge is not a one-time event, but a process that takes place throughout the hospital stay.</a:t>
            </a:r>
          </a:p>
          <a:p>
            <a:pPr marL="123135" indent="-123135">
              <a:buFont typeface="Arial" pitchFamily="34" charset="0"/>
              <a:buChar char="•"/>
              <a:defRPr/>
            </a:pPr>
            <a:r>
              <a:rPr lang="en-US" sz="700" dirty="0" smtClean="0">
                <a:latin typeface="Arial" pitchFamily="34" charset="0"/>
                <a:ea typeface="Times New Roman"/>
                <a:cs typeface="Arial" pitchFamily="34" charset="0"/>
              </a:rPr>
              <a:t>Identify which family or friends will provide care at home and include them in conversations.</a:t>
            </a:r>
          </a:p>
          <a:p>
            <a:pPr>
              <a:defRPr/>
            </a:pPr>
            <a:r>
              <a:rPr lang="en-US" sz="700" b="1" dirty="0" smtClean="0">
                <a:latin typeface="Arial" pitchFamily="34" charset="0"/>
                <a:ea typeface="Times New Roman"/>
                <a:cs typeface="Arial" pitchFamily="34" charset="0"/>
              </a:rPr>
              <a:t>Discuss with the patient and family 5 key areas to prevent problems at home</a:t>
            </a:r>
            <a:endParaRPr lang="en-US" sz="700" dirty="0" smtClean="0">
              <a:latin typeface="Arial" pitchFamily="34" charset="0"/>
              <a:ea typeface="Times New Roman"/>
              <a:cs typeface="Arial" pitchFamily="34" charset="0"/>
            </a:endParaRPr>
          </a:p>
          <a:p>
            <a:pPr marL="290017" lvl="1" indent="-158780">
              <a:buFont typeface="+mj-lt"/>
              <a:buAutoNum type="arabicPeriod"/>
              <a:defRPr/>
            </a:pPr>
            <a:r>
              <a:rPr lang="en-US" sz="700" i="1" dirty="0" smtClean="0">
                <a:latin typeface="Arial" pitchFamily="34" charset="0"/>
                <a:ea typeface="Times New Roman"/>
                <a:cs typeface="Arial" pitchFamily="34" charset="0"/>
              </a:rPr>
              <a:t>Describe what life at home will be like</a:t>
            </a:r>
            <a:r>
              <a:rPr lang="en-US" sz="700" dirty="0" smtClean="0">
                <a:latin typeface="Arial" pitchFamily="34" charset="0"/>
                <a:ea typeface="Times New Roman"/>
                <a:cs typeface="Arial" pitchFamily="34" charset="0"/>
              </a:rPr>
              <a:t>: Include home environment, support needed, what patient can or cannot eat, and activities to do or avoid</a:t>
            </a:r>
          </a:p>
          <a:p>
            <a:pPr marL="290017" lvl="1" indent="-158780">
              <a:buFont typeface="+mj-lt"/>
              <a:buAutoNum type="arabicPeriod"/>
              <a:defRPr/>
            </a:pPr>
            <a:r>
              <a:rPr lang="en-US" sz="700" i="1" dirty="0" smtClean="0">
                <a:latin typeface="Arial" pitchFamily="34" charset="0"/>
                <a:ea typeface="Times New Roman"/>
                <a:cs typeface="Arial" pitchFamily="34" charset="0"/>
              </a:rPr>
              <a:t>Review medications</a:t>
            </a:r>
            <a:r>
              <a:rPr lang="en-US" sz="700" dirty="0" smtClean="0">
                <a:latin typeface="Arial" pitchFamily="34" charset="0"/>
                <a:ea typeface="Times New Roman"/>
                <a:cs typeface="Arial" pitchFamily="34" charset="0"/>
              </a:rPr>
              <a:t>: Use a reconciled medication list to discuss the purpose of each medicine, what and how to take it, and potential side effects.</a:t>
            </a:r>
          </a:p>
          <a:p>
            <a:pPr marL="290017" lvl="1" indent="-158780">
              <a:buFont typeface="+mj-lt"/>
              <a:buAutoNum type="arabicPeriod"/>
              <a:defRPr/>
            </a:pPr>
            <a:r>
              <a:rPr lang="en-US" sz="700" i="1" dirty="0" smtClean="0">
                <a:latin typeface="Arial" pitchFamily="34" charset="0"/>
                <a:ea typeface="Times New Roman"/>
                <a:cs typeface="Arial" pitchFamily="34" charset="0"/>
              </a:rPr>
              <a:t>Highlight warning</a:t>
            </a:r>
            <a:r>
              <a:rPr lang="en-US" sz="700" b="1" i="1" dirty="0" smtClean="0">
                <a:latin typeface="Arial" pitchFamily="34" charset="0"/>
                <a:ea typeface="Times New Roman"/>
                <a:cs typeface="Arial" pitchFamily="34" charset="0"/>
              </a:rPr>
              <a:t> </a:t>
            </a:r>
            <a:r>
              <a:rPr lang="en-US" sz="700" i="1" dirty="0" smtClean="0">
                <a:latin typeface="Arial" pitchFamily="34" charset="0"/>
                <a:ea typeface="Times New Roman"/>
                <a:cs typeface="Arial" pitchFamily="34" charset="0"/>
              </a:rPr>
              <a:t>signs and problems</a:t>
            </a:r>
            <a:r>
              <a:rPr lang="en-US" sz="700" dirty="0" smtClean="0">
                <a:latin typeface="Arial" pitchFamily="34" charset="0"/>
                <a:ea typeface="Times New Roman"/>
                <a:cs typeface="Arial" pitchFamily="34" charset="0"/>
              </a:rPr>
              <a:t>: Identify warning signs or potential problems. Write down the name and contact information of someone to call if there is a problem.</a:t>
            </a:r>
          </a:p>
          <a:p>
            <a:pPr marL="290017" lvl="1" indent="-158780">
              <a:buFont typeface="+mj-lt"/>
              <a:buAutoNum type="arabicPeriod"/>
              <a:defRPr/>
            </a:pPr>
            <a:r>
              <a:rPr lang="en-US" sz="700" i="1" dirty="0" smtClean="0">
                <a:latin typeface="Arial" pitchFamily="34" charset="0"/>
                <a:ea typeface="Times New Roman"/>
                <a:cs typeface="Arial" pitchFamily="34" charset="0"/>
              </a:rPr>
              <a:t>Explain test results</a:t>
            </a:r>
            <a:r>
              <a:rPr lang="en-US" sz="700" dirty="0" smtClean="0">
                <a:latin typeface="Arial" pitchFamily="34" charset="0"/>
                <a:ea typeface="Times New Roman"/>
                <a:cs typeface="Arial" pitchFamily="34" charset="0"/>
              </a:rPr>
              <a:t>: Explain test results to the patient and family. If test results are not available at discharge, let the patient and family know when they should hear about results and identify who they should call if they have not heard the results by that date.</a:t>
            </a:r>
          </a:p>
          <a:p>
            <a:pPr marL="290017" lvl="1" indent="-158780">
              <a:buFont typeface="+mj-lt"/>
              <a:buAutoNum type="arabicPeriod"/>
              <a:defRPr/>
            </a:pPr>
            <a:r>
              <a:rPr lang="en-US" sz="700" i="1" dirty="0" smtClean="0">
                <a:latin typeface="Arial" pitchFamily="34" charset="0"/>
                <a:ea typeface="Times New Roman"/>
                <a:cs typeface="Arial" pitchFamily="34" charset="0"/>
              </a:rPr>
              <a:t>Make followup appointments</a:t>
            </a:r>
            <a:r>
              <a:rPr lang="en-US" sz="700" dirty="0" smtClean="0">
                <a:latin typeface="Arial" pitchFamily="34" charset="0"/>
                <a:ea typeface="Times New Roman"/>
                <a:cs typeface="Arial" pitchFamily="34" charset="0"/>
              </a:rPr>
              <a:t>: Offer to make followup appointments for patient and family. Make sure that the patient and family know what follow up is needed.</a:t>
            </a:r>
          </a:p>
          <a:p>
            <a:pPr>
              <a:defRPr/>
            </a:pPr>
            <a:endParaRPr lang="en-US" sz="700" b="1" dirty="0" smtClean="0">
              <a:latin typeface="Arial" pitchFamily="34" charset="0"/>
              <a:ea typeface="Times New Roman"/>
              <a:cs typeface="Arial" pitchFamily="34" charset="0"/>
            </a:endParaRPr>
          </a:p>
          <a:p>
            <a:pPr>
              <a:defRPr/>
            </a:pPr>
            <a:r>
              <a:rPr lang="en-US" sz="700" b="1" dirty="0" smtClean="0">
                <a:latin typeface="Arial" pitchFamily="34" charset="0"/>
                <a:ea typeface="Times New Roman"/>
                <a:cs typeface="Arial" pitchFamily="34" charset="0"/>
              </a:rPr>
              <a:t>Educate the patient and family in plain language about condition, discharge process, and next steps at every opportunity throughout the hospital stay. </a:t>
            </a:r>
            <a:r>
              <a:rPr lang="en-US" sz="700" dirty="0" smtClean="0">
                <a:latin typeface="Arial" pitchFamily="34" charset="0"/>
                <a:ea typeface="Times New Roman"/>
                <a:cs typeface="Arial" pitchFamily="34" charset="0"/>
              </a:rPr>
              <a:t>Getting all the information on the day of discharge can be overwhelming. That’s why discharge planning should be an ongoing process throughout the stay–not a onetime event. You can:</a:t>
            </a:r>
          </a:p>
          <a:p>
            <a:pPr marL="168501" indent="-168501">
              <a:buFont typeface="Arial" pitchFamily="34" charset="0"/>
              <a:buChar char="•"/>
              <a:defRPr/>
            </a:pPr>
            <a:r>
              <a:rPr lang="en-US" sz="700" dirty="0" smtClean="0">
                <a:latin typeface="Arial" pitchFamily="34" charset="0"/>
                <a:ea typeface="Times New Roman"/>
                <a:cs typeface="Arial" pitchFamily="34" charset="0"/>
              </a:rPr>
              <a:t>Elicit the patient and family goals at admission and note how progress is being made each day in the hospital stay.</a:t>
            </a:r>
          </a:p>
          <a:p>
            <a:pPr marL="168501" indent="-168501">
              <a:buFont typeface="Arial" pitchFamily="34" charset="0"/>
              <a:buChar char="•"/>
              <a:defRPr/>
            </a:pPr>
            <a:r>
              <a:rPr lang="en-US" sz="700" dirty="0" smtClean="0">
                <a:latin typeface="Arial" pitchFamily="34" charset="0"/>
                <a:ea typeface="Times New Roman"/>
                <a:cs typeface="Arial" pitchFamily="34" charset="0"/>
              </a:rPr>
              <a:t>Involve the patient and family in nurse change of shift report or bedside rounds.</a:t>
            </a:r>
          </a:p>
          <a:p>
            <a:pPr marL="168501" indent="-168501">
              <a:buFont typeface="Arial" pitchFamily="34" charset="0"/>
              <a:buChar char="•"/>
              <a:defRPr/>
            </a:pPr>
            <a:r>
              <a:rPr lang="en-US" sz="700" dirty="0" smtClean="0">
                <a:latin typeface="Arial" pitchFamily="34" charset="0"/>
                <a:ea typeface="Times New Roman"/>
                <a:cs typeface="Arial" pitchFamily="34" charset="0"/>
              </a:rPr>
              <a:t>Share a written list of medicines every morning during the hospital stay.</a:t>
            </a:r>
          </a:p>
          <a:p>
            <a:pPr marL="168501" indent="-168501">
              <a:buFont typeface="Arial" pitchFamily="34" charset="0"/>
              <a:buChar char="•"/>
              <a:defRPr/>
            </a:pPr>
            <a:r>
              <a:rPr lang="en-US" sz="700" dirty="0" smtClean="0">
                <a:latin typeface="Arial" pitchFamily="34" charset="0"/>
                <a:ea typeface="Times New Roman"/>
                <a:cs typeface="Arial" pitchFamily="34" charset="0"/>
              </a:rPr>
              <a:t>Go over medicines at each administration – what it is for, how to take it, and potential side effects.</a:t>
            </a:r>
          </a:p>
          <a:p>
            <a:pPr marL="168501" indent="-168501">
              <a:buFont typeface="Arial" pitchFamily="34" charset="0"/>
              <a:buChar char="•"/>
              <a:defRPr/>
            </a:pPr>
            <a:r>
              <a:rPr lang="en-US" sz="700" dirty="0" smtClean="0">
                <a:latin typeface="Arial" pitchFamily="34" charset="0"/>
                <a:ea typeface="Times New Roman"/>
                <a:cs typeface="Arial" pitchFamily="34" charset="0"/>
              </a:rPr>
              <a:t>Encourage the patient and family to take over care practices to support their competence and confidence in caregiving at home.</a:t>
            </a:r>
          </a:p>
          <a:p>
            <a:pPr>
              <a:defRPr/>
            </a:pPr>
            <a:endParaRPr lang="en-US" sz="700" b="1" dirty="0" smtClean="0">
              <a:latin typeface="Arial" pitchFamily="34" charset="0"/>
              <a:ea typeface="Times New Roman"/>
              <a:cs typeface="Arial" pitchFamily="34" charset="0"/>
            </a:endParaRPr>
          </a:p>
          <a:p>
            <a:pPr>
              <a:defRPr/>
            </a:pPr>
            <a:r>
              <a:rPr lang="en-US" sz="700" b="1" dirty="0" smtClean="0">
                <a:latin typeface="Arial" pitchFamily="34" charset="0"/>
                <a:ea typeface="Times New Roman"/>
                <a:cs typeface="Arial" pitchFamily="34" charset="0"/>
              </a:rPr>
              <a:t>Assess how well doctors and nurses explain the diagnosis, condition, and next steps in the patient’s care to the patient and family—Use Teach Back. </a:t>
            </a:r>
            <a:endParaRPr lang="en-US" sz="700" dirty="0" smtClean="0">
              <a:latin typeface="Arial" pitchFamily="34" charset="0"/>
              <a:ea typeface="Times New Roman"/>
              <a:cs typeface="Arial" pitchFamily="34" charset="0"/>
            </a:endParaRPr>
          </a:p>
          <a:p>
            <a:pPr marL="123135" indent="-123135">
              <a:buFont typeface="Symbol"/>
              <a:buChar char=""/>
              <a:defRPr/>
            </a:pPr>
            <a:r>
              <a:rPr lang="en-US" sz="700" dirty="0" smtClean="0">
                <a:latin typeface="Arial" pitchFamily="34" charset="0"/>
                <a:ea typeface="Times New Roman"/>
                <a:cs typeface="Arial" pitchFamily="34" charset="0"/>
              </a:rPr>
              <a:t>Provide information in small chunks and repeat key pieces of information throughout the hospital stay.</a:t>
            </a:r>
          </a:p>
          <a:p>
            <a:pPr marL="123135" indent="-123135">
              <a:buFont typeface="Symbol"/>
              <a:buChar char=""/>
              <a:defRPr/>
            </a:pPr>
            <a:r>
              <a:rPr lang="en-US" sz="700" dirty="0" smtClean="0">
                <a:latin typeface="Arial" pitchFamily="34" charset="0"/>
                <a:ea typeface="Times New Roman"/>
                <a:cs typeface="Arial" pitchFamily="34" charset="0"/>
              </a:rPr>
              <a:t>Ask the patient and family to repeat what you said back to you in their own words to be sure that you explained things well. </a:t>
            </a:r>
          </a:p>
          <a:p>
            <a:pPr marL="123135" indent="-123135">
              <a:defRPr/>
            </a:pPr>
            <a:endParaRPr lang="en-US" sz="700" b="1" dirty="0" smtClean="0">
              <a:latin typeface="Arial" pitchFamily="34" charset="0"/>
              <a:ea typeface="Times New Roman"/>
              <a:cs typeface="Arial" pitchFamily="34" charset="0"/>
            </a:endParaRPr>
          </a:p>
          <a:p>
            <a:pPr marL="123135" indent="-123135">
              <a:defRPr/>
            </a:pPr>
            <a:r>
              <a:rPr lang="en-US" sz="700" b="1" dirty="0" smtClean="0">
                <a:latin typeface="Arial" pitchFamily="34" charset="0"/>
                <a:ea typeface="Times New Roman"/>
                <a:cs typeface="Arial" pitchFamily="34" charset="0"/>
              </a:rPr>
              <a:t>Listen to and honor the patient and family’s goals, preferences, observations, and concerns. </a:t>
            </a:r>
            <a:endParaRPr lang="en-US" sz="700" dirty="0" smtClean="0">
              <a:latin typeface="Arial" pitchFamily="34" charset="0"/>
              <a:ea typeface="Times New Roman"/>
              <a:cs typeface="Arial" pitchFamily="34" charset="0"/>
            </a:endParaRPr>
          </a:p>
          <a:p>
            <a:pPr marL="123135" indent="-123135">
              <a:buFont typeface="Symbol"/>
              <a:buChar char=""/>
              <a:defRPr/>
            </a:pPr>
            <a:r>
              <a:rPr lang="en-US" sz="700" dirty="0" smtClean="0">
                <a:latin typeface="Arial" pitchFamily="34" charset="0"/>
                <a:ea typeface="Times New Roman"/>
                <a:cs typeface="Arial" pitchFamily="34" charset="0"/>
              </a:rPr>
              <a:t>Invite the patient and family to use the white board in the room to write questions or concerns throughout their stay.</a:t>
            </a:r>
          </a:p>
          <a:p>
            <a:pPr marL="123135" indent="-123135">
              <a:buFont typeface="Symbol"/>
              <a:buChar char=""/>
              <a:defRPr/>
            </a:pPr>
            <a:r>
              <a:rPr lang="en-US" sz="700" dirty="0" smtClean="0">
                <a:latin typeface="Arial" pitchFamily="34" charset="0"/>
                <a:ea typeface="Times New Roman"/>
                <a:cs typeface="Arial" pitchFamily="34" charset="0"/>
              </a:rPr>
              <a:t>Ask open-ended questions to elicit the patient and family’s questions and concerns.</a:t>
            </a:r>
          </a:p>
          <a:p>
            <a:pPr marL="123135" indent="-123135">
              <a:buFont typeface="Symbol"/>
              <a:buChar char=""/>
              <a:defRPr/>
            </a:pPr>
            <a:r>
              <a:rPr lang="en-US" sz="700" dirty="0" smtClean="0">
                <a:latin typeface="Arial" pitchFamily="34" charset="0"/>
                <a:ea typeface="Times New Roman"/>
                <a:cs typeface="Arial" pitchFamily="34" charset="0"/>
              </a:rPr>
              <a:t>Use the </a:t>
            </a:r>
            <a:r>
              <a:rPr lang="en-US" sz="700" i="1" dirty="0" smtClean="0">
                <a:latin typeface="Arial" pitchFamily="34" charset="0"/>
                <a:ea typeface="Times New Roman"/>
                <a:cs typeface="Arial" pitchFamily="34" charset="0"/>
              </a:rPr>
              <a:t>Tools 2a and 2b: Be Prepared to Go Home Checklist and Booklet, </a:t>
            </a:r>
            <a:r>
              <a:rPr lang="en-US" sz="700" dirty="0" smtClean="0">
                <a:latin typeface="Arial" pitchFamily="34" charset="0"/>
                <a:ea typeface="Times New Roman"/>
                <a:cs typeface="Arial" pitchFamily="34" charset="0"/>
              </a:rPr>
              <a:t>to make sure the patient and family feel prepared to go home.</a:t>
            </a:r>
          </a:p>
          <a:p>
            <a:pPr marL="123135" indent="-123135">
              <a:buFont typeface="Symbol"/>
              <a:buChar char=""/>
              <a:defRPr/>
            </a:pPr>
            <a:r>
              <a:rPr lang="en-US" sz="700" dirty="0" smtClean="0">
                <a:latin typeface="Arial" pitchFamily="34" charset="0"/>
                <a:ea typeface="Times New Roman"/>
                <a:cs typeface="Arial" pitchFamily="34" charset="0"/>
              </a:rPr>
              <a:t>Schedule at least one meeting specific to discharge planning with the patient and family caregivers.</a:t>
            </a:r>
            <a:endParaRPr lang="en-US" sz="700" dirty="0">
              <a:latin typeface="Arial" pitchFamily="34" charset="0"/>
              <a:ea typeface="Times New Roman"/>
              <a:cs typeface="Arial" pitchFamily="34" charset="0"/>
            </a:endParaRPr>
          </a:p>
        </p:txBody>
      </p:sp>
      <p:sp>
        <p:nvSpPr>
          <p:cNvPr id="4" name="Footer Placeholder 3"/>
          <p:cNvSpPr>
            <a:spLocks noGrp="1"/>
          </p:cNvSpPr>
          <p:nvPr>
            <p:ph type="ftr" sz="quarter" idx="4"/>
          </p:nvPr>
        </p:nvSpPr>
        <p:spPr/>
        <p:txBody>
          <a:bodyPr/>
          <a:lstStyle/>
          <a:p>
            <a:pPr>
              <a:defRPr/>
            </a:pPr>
            <a:r>
              <a:rPr lang="en-US" dirty="0" smtClean="0"/>
              <a:t>Strategy 4: IDEAL Discharge Training (Tool 4)</a:t>
            </a:r>
            <a:endParaRPr lang="en-US" dirty="0"/>
          </a:p>
        </p:txBody>
      </p:sp>
      <p:sp>
        <p:nvSpPr>
          <p:cNvPr id="50181" name="Slide Number Placeholder 4"/>
          <p:cNvSpPr>
            <a:spLocks noGrp="1"/>
          </p:cNvSpPr>
          <p:nvPr>
            <p:ph type="sldNum" sz="quarter" idx="5"/>
          </p:nvPr>
        </p:nvSpPr>
        <p:spPr bwMode="auto">
          <a:noFill/>
          <a:ln>
            <a:miter lim="800000"/>
            <a:headEnd/>
            <a:tailEnd/>
          </a:ln>
        </p:spPr>
        <p:txBody>
          <a:bodyPr/>
          <a:lstStyle/>
          <a:p>
            <a:fld id="{CB5A832E-6578-44C0-925C-5D8BBF3EC4D9}" type="slidenum">
              <a:rPr lang="en-US" smtClean="0">
                <a:ea typeface="ＭＳ Ｐゴシック" pitchFamily="34" charset="-128"/>
              </a:rPr>
              <a:pPr/>
              <a:t>13</a:t>
            </a:fld>
            <a:endParaRPr lang="en-US" dirty="0" smtClean="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p:txBody>
          <a:bodyPr wrap="square" numCol="1" anchor="t" anchorCtr="0" compatLnSpc="1">
            <a:prstTxWarp prst="textNoShape">
              <a:avLst/>
            </a:prstTxWarp>
          </a:bodyPr>
          <a:lstStyle/>
          <a:p>
            <a:r>
              <a:rPr lang="en-US" sz="1200" kern="1200" dirty="0" smtClean="0">
                <a:solidFill>
                  <a:schemeClr val="tx1"/>
                </a:solidFill>
                <a:effectLst/>
                <a:latin typeface="Arial" pitchFamily="34" charset="0"/>
                <a:ea typeface="+mn-ea"/>
                <a:cs typeface="Arial" pitchFamily="34" charset="0"/>
              </a:rPr>
              <a:t>At the initial nursing assessment, identify who the caregiver will be at home along with potential back-ups. These individuals are the ones who need to understand instructions for care at home. Do not assume that the family members at the hospital will be the caregivers at home. </a:t>
            </a:r>
            <a:endParaRPr lang="en-US" sz="1000" dirty="0" smtClean="0">
              <a:effectLst/>
              <a:latin typeface="Arial" pitchFamily="34" charset="0"/>
              <a:cs typeface="Arial" pitchFamily="34" charset="0"/>
            </a:endParaRPr>
          </a:p>
          <a:p>
            <a:r>
              <a:rPr lang="en-US" sz="1200" b="1"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Elicit the patient and family’s goals for when and how they leave the hospital, as appropriate. With input from the doctor, work with the patient and family to set realistic goals for the hospital stay. Let the patient and family know that they can use the white board in the room to write questions or concerns.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Inform the patient and family about steps in progress toward discharge. For common procedures, create a patient handout or poster that identifies the road map to go home or write steps toward discharge on the white board. This road map may include things like “I can feed myself” or “I can walk 20 steps.”</a:t>
            </a:r>
            <a:endParaRPr lang="en-US" sz="1000" dirty="0" smtClean="0">
              <a:effectLst/>
              <a:latin typeface="Arial" pitchFamily="34" charset="0"/>
              <a:cs typeface="Arial" pitchFamily="34" charset="0"/>
            </a:endParaRPr>
          </a:p>
          <a:p>
            <a:r>
              <a:rPr lang="en-US" sz="1200" i="1"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i="1" kern="1200" dirty="0" smtClean="0">
                <a:solidFill>
                  <a:schemeClr val="tx1"/>
                </a:solidFill>
                <a:effectLst/>
                <a:latin typeface="Arial" pitchFamily="34" charset="0"/>
                <a:ea typeface="+mn-ea"/>
                <a:cs typeface="Arial" pitchFamily="34" charset="0"/>
              </a:rPr>
              <a:t>[Refer to Tool 1]</a:t>
            </a:r>
            <a:endParaRPr lang="en-US" sz="1000" dirty="0" smtClean="0">
              <a:effectLst/>
              <a:latin typeface="Arial" pitchFamily="34" charset="0"/>
              <a:cs typeface="Arial" pitchFamily="34" charset="0"/>
            </a:endParaRPr>
          </a:p>
        </p:txBody>
      </p:sp>
      <p:sp>
        <p:nvSpPr>
          <p:cNvPr id="51204" name="Slide Number Placeholder 3"/>
          <p:cNvSpPr>
            <a:spLocks noGrp="1"/>
          </p:cNvSpPr>
          <p:nvPr>
            <p:ph type="sldNum" sz="quarter" idx="5"/>
          </p:nvPr>
        </p:nvSpPr>
        <p:spPr bwMode="auto">
          <a:noFill/>
          <a:ln>
            <a:miter lim="800000"/>
            <a:headEnd/>
            <a:tailEnd/>
          </a:ln>
        </p:spPr>
        <p:txBody>
          <a:bodyPr/>
          <a:lstStyle/>
          <a:p>
            <a:fld id="{3E8CFA9B-58F4-4DCE-89FE-0D478E311670}" type="slidenum">
              <a:rPr lang="en-US" smtClean="0">
                <a:ea typeface="ＭＳ Ｐゴシック" pitchFamily="34" charset="-128"/>
              </a:rPr>
              <a:pPr/>
              <a:t>14</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p:txBody>
          <a:bodyPr wrap="square" numCol="1" anchor="t" anchorCtr="0" compatLnSpc="1">
            <a:prstTxWarp prst="textNoShape">
              <a:avLst/>
            </a:prstTxWarp>
          </a:bodyPr>
          <a:lstStyle/>
          <a:p>
            <a:r>
              <a:rPr lang="en-US" sz="1200" kern="1200" dirty="0" smtClean="0">
                <a:solidFill>
                  <a:schemeClr val="tx1"/>
                </a:solidFill>
                <a:effectLst/>
                <a:latin typeface="Arial" pitchFamily="34" charset="0"/>
                <a:ea typeface="+mn-ea"/>
                <a:cs typeface="Arial" pitchFamily="34" charset="0"/>
              </a:rPr>
              <a:t>All clinical staff need to:</a:t>
            </a:r>
          </a:p>
          <a:p>
            <a:pPr marL="171450" lvl="0" indent="-171450">
              <a:buFont typeface="Arial" pitchFamily="34" charset="0"/>
              <a:buChar char="•"/>
            </a:pPr>
            <a:r>
              <a:rPr lang="en-US" sz="1200" b="1" kern="1200" dirty="0" smtClean="0">
                <a:solidFill>
                  <a:schemeClr val="tx1"/>
                </a:solidFill>
                <a:effectLst/>
                <a:latin typeface="Arial" pitchFamily="34" charset="0"/>
                <a:ea typeface="+mn-ea"/>
                <a:cs typeface="Arial" pitchFamily="34" charset="0"/>
              </a:rPr>
              <a:t>Educate the patient and family about the patient’s condition at every opportunity. </a:t>
            </a:r>
            <a:r>
              <a:rPr lang="en-US" sz="1200" kern="1200" dirty="0" smtClean="0">
                <a:solidFill>
                  <a:schemeClr val="tx1"/>
                </a:solidFill>
                <a:effectLst/>
                <a:latin typeface="Arial" pitchFamily="34" charset="0"/>
                <a:ea typeface="+mn-ea"/>
                <a:cs typeface="Arial" pitchFamily="34" charset="0"/>
              </a:rPr>
              <a:t>Education can take place during</a:t>
            </a:r>
            <a:r>
              <a:rPr lang="en-US" sz="1200" b="1" kern="1200" dirty="0" smtClean="0">
                <a:solidFill>
                  <a:schemeClr val="tx1"/>
                </a:solidFill>
                <a:effectLst/>
                <a:latin typeface="Arial" pitchFamily="34" charset="0"/>
                <a:ea typeface="+mn-ea"/>
                <a:cs typeface="Arial" pitchFamily="34" charset="0"/>
              </a:rPr>
              <a:t> </a:t>
            </a:r>
            <a:r>
              <a:rPr lang="en-US" sz="1200" kern="1200" dirty="0" smtClean="0">
                <a:solidFill>
                  <a:schemeClr val="tx1"/>
                </a:solidFill>
                <a:effectLst/>
                <a:latin typeface="Arial" pitchFamily="34" charset="0"/>
                <a:ea typeface="+mn-ea"/>
                <a:cs typeface="Arial" pitchFamily="34" charset="0"/>
              </a:rPr>
              <a:t>bedside shift report, rounds, vital status check, nurse calls, and as other opportunities present themselves. Clinicians should use teach back during these opportunities.</a:t>
            </a:r>
          </a:p>
          <a:p>
            <a:pPr marL="171450" lvl="0" indent="-171450">
              <a:buFont typeface="Arial" pitchFamily="34" charset="0"/>
              <a:buChar char="•"/>
            </a:pPr>
            <a:r>
              <a:rPr lang="en-US" sz="1200" b="1" kern="1200" dirty="0" smtClean="0">
                <a:solidFill>
                  <a:schemeClr val="tx1"/>
                </a:solidFill>
                <a:effectLst/>
                <a:latin typeface="Arial" pitchFamily="34" charset="0"/>
                <a:ea typeface="+mn-ea"/>
                <a:cs typeface="Arial" pitchFamily="34" charset="0"/>
              </a:rPr>
              <a:t>Explain medicines to the patient and family daily and at any time medicine is administered. </a:t>
            </a:r>
            <a:r>
              <a:rPr lang="en-US" sz="1200" kern="1200" dirty="0" smtClean="0">
                <a:solidFill>
                  <a:schemeClr val="tx1"/>
                </a:solidFill>
                <a:effectLst/>
                <a:latin typeface="Arial" pitchFamily="34" charset="0"/>
                <a:ea typeface="+mn-ea"/>
                <a:cs typeface="Arial" pitchFamily="34" charset="0"/>
              </a:rPr>
              <a:t>For example, clinicians can print out a list every morning and go over it with the patient, explaining what each medicine is for and its potential side effects and if there are any changes in the medicines the patient is taking. Clinicians should use teach back when explaining medicines.</a:t>
            </a:r>
          </a:p>
          <a:p>
            <a:pPr marL="171450" lvl="0" indent="-171450">
              <a:buFont typeface="Arial" pitchFamily="34" charset="0"/>
              <a:buChar char="•"/>
            </a:pPr>
            <a:r>
              <a:rPr lang="en-US" sz="1200" b="1" kern="1200" dirty="0" smtClean="0">
                <a:solidFill>
                  <a:schemeClr val="tx1"/>
                </a:solidFill>
                <a:effectLst/>
                <a:latin typeface="Arial" pitchFamily="34" charset="0"/>
                <a:ea typeface="+mn-ea"/>
                <a:cs typeface="Arial" pitchFamily="34" charset="0"/>
              </a:rPr>
              <a:t>Discuss the patient’s, family’s, and clinician’s goals and the patient’s progress toward discharge. </a:t>
            </a:r>
            <a:r>
              <a:rPr lang="en-US" sz="1200" kern="1200" dirty="0" smtClean="0">
                <a:solidFill>
                  <a:schemeClr val="tx1"/>
                </a:solidFill>
                <a:effectLst/>
                <a:latin typeface="Arial" pitchFamily="34" charset="0"/>
                <a:ea typeface="+mn-ea"/>
                <a:cs typeface="Arial" pitchFamily="34" charset="0"/>
              </a:rPr>
              <a:t>Once the goals are set at admission, revisit these goals daily to make sure the patient and family understand how the patient is progressing toward discharge.</a:t>
            </a:r>
          </a:p>
          <a:p>
            <a:pPr marL="171450" lvl="0" indent="-171450">
              <a:buFont typeface="Arial" pitchFamily="34" charset="0"/>
              <a:buChar char="•"/>
            </a:pPr>
            <a:r>
              <a:rPr lang="en-US" sz="1200" b="1" kern="1200" dirty="0" smtClean="0">
                <a:solidFill>
                  <a:schemeClr val="tx1"/>
                </a:solidFill>
                <a:effectLst/>
                <a:latin typeface="Arial" pitchFamily="34" charset="0"/>
                <a:ea typeface="+mn-ea"/>
                <a:cs typeface="Arial" pitchFamily="34" charset="0"/>
              </a:rPr>
              <a:t>Involve the patient and family in care practices to improve confidence in caretaking after discharge.</a:t>
            </a:r>
            <a:r>
              <a:rPr lang="en-US" sz="1200" kern="1200" dirty="0" smtClean="0">
                <a:solidFill>
                  <a:schemeClr val="tx1"/>
                </a:solidFill>
                <a:effectLst/>
                <a:latin typeface="Arial" pitchFamily="34" charset="0"/>
                <a:ea typeface="+mn-ea"/>
                <a:cs typeface="Arial" pitchFamily="34" charset="0"/>
              </a:rPr>
              <a:t> Examples of care practices could include changing the wound dressing, helping the patient with feeding or going to the bathroom, or assisting with rehabilitation exercises.</a:t>
            </a: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i="1" kern="1200" dirty="0" smtClean="0">
                <a:solidFill>
                  <a:schemeClr val="tx1"/>
                </a:solidFill>
                <a:effectLst/>
                <a:latin typeface="Arial" pitchFamily="34" charset="0"/>
                <a:ea typeface="+mn-ea"/>
                <a:cs typeface="Arial" pitchFamily="34" charset="0"/>
              </a:rPr>
              <a:t>[Refer to Tool 1]</a:t>
            </a:r>
            <a:r>
              <a:rPr lang="en-US" sz="1000" dirty="0" smtClean="0">
                <a:latin typeface="Arial" pitchFamily="34" charset="0"/>
                <a:cs typeface="Arial" pitchFamily="34" charset="0"/>
              </a:rPr>
              <a:t/>
            </a:r>
            <a:br>
              <a:rPr lang="en-US" sz="1000" dirty="0" smtClean="0">
                <a:latin typeface="Arial" pitchFamily="34" charset="0"/>
                <a:cs typeface="Arial" pitchFamily="34" charset="0"/>
              </a:rPr>
            </a:br>
            <a:endParaRPr lang="en-US" sz="1000" dirty="0" smtClean="0">
              <a:latin typeface="Arial" pitchFamily="34" charset="0"/>
              <a:cs typeface="Arial" pitchFamily="34" charset="0"/>
            </a:endParaRPr>
          </a:p>
          <a:p>
            <a:pPr marL="349073" indent="-349073">
              <a:spcBef>
                <a:spcPct val="0"/>
              </a:spcBef>
              <a:tabLst>
                <a:tab pos="466473" algn="l"/>
              </a:tabLst>
              <a:defRPr/>
            </a:pPr>
            <a:endParaRPr lang="en-US" sz="1000" dirty="0" smtClean="0">
              <a:latin typeface="Arial" pitchFamily="34" charset="0"/>
              <a:cs typeface="Arial" pitchFamily="34" charset="0"/>
            </a:endParaRPr>
          </a:p>
        </p:txBody>
      </p:sp>
      <p:sp>
        <p:nvSpPr>
          <p:cNvPr id="52228" name="Slide Number Placeholder 3"/>
          <p:cNvSpPr>
            <a:spLocks noGrp="1"/>
          </p:cNvSpPr>
          <p:nvPr>
            <p:ph type="sldNum" sz="quarter" idx="5"/>
          </p:nvPr>
        </p:nvSpPr>
        <p:spPr bwMode="auto">
          <a:noFill/>
          <a:ln>
            <a:miter lim="800000"/>
            <a:headEnd/>
            <a:tailEnd/>
          </a:ln>
        </p:spPr>
        <p:txBody>
          <a:bodyPr/>
          <a:lstStyle/>
          <a:p>
            <a:fld id="{AF1CB2B5-CF12-4219-8BDC-03DBBFABA6B3}" type="slidenum">
              <a:rPr lang="en-US" smtClean="0">
                <a:ea typeface="ＭＳ Ｐゴシック" pitchFamily="34" charset="-128"/>
              </a:rPr>
              <a:pPr/>
              <a:t>15</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p:txBody>
          <a:bodyPr wrap="square" numCol="1" anchor="t" anchorCtr="0" compatLnSpc="1">
            <a:prstTxWarp prst="textNoShape">
              <a:avLst/>
            </a:prstTxWarp>
          </a:bodyPr>
          <a:lstStyle/>
          <a:p>
            <a:r>
              <a:rPr lang="en-US" sz="1200" kern="1200" dirty="0" smtClean="0">
                <a:solidFill>
                  <a:schemeClr val="tx1"/>
                </a:solidFill>
                <a:effectLst/>
                <a:latin typeface="Arial" pitchFamily="34" charset="0"/>
                <a:ea typeface="+mn-ea"/>
                <a:cs typeface="Arial" pitchFamily="34" charset="0"/>
              </a:rPr>
              <a:t>Depending on the patient’s condition, give the patient and family the Be Prepared to Go Home checklist and booklet</a:t>
            </a:r>
            <a:r>
              <a:rPr lang="en-US" sz="1200" i="1" kern="1200" dirty="0" smtClean="0">
                <a:solidFill>
                  <a:schemeClr val="tx1"/>
                </a:solidFill>
                <a:effectLst/>
                <a:latin typeface="Arial" pitchFamily="34" charset="0"/>
                <a:ea typeface="+mn-ea"/>
                <a:cs typeface="Arial" pitchFamily="34" charset="0"/>
              </a:rPr>
              <a:t> </a:t>
            </a:r>
            <a:r>
              <a:rPr lang="en-US" sz="1200" kern="1200" dirty="0" smtClean="0">
                <a:solidFill>
                  <a:schemeClr val="tx1"/>
                </a:solidFill>
                <a:effectLst/>
                <a:latin typeface="Arial" pitchFamily="34" charset="0"/>
                <a:ea typeface="+mn-ea"/>
                <a:cs typeface="Arial" pitchFamily="34" charset="0"/>
              </a:rPr>
              <a:t>at admission or 1 to 2 days before discharge. For more complex cases, give the checklist and booklet earlier. Ask them to think about what they need before going home and at home and check off where they indicate they feel prepared for discharge and where they need more explanation.</a:t>
            </a:r>
            <a:endParaRPr lang="en-US"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Schedule the discharge planning meeting with the patient, family, and hospital staff. To set up the meeting:</a:t>
            </a:r>
            <a:endParaRPr lang="en-US"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Schedule at time to meet with the patient to address concerns about discharge. Ask if the patient if he or she wants to include a family member or close friend who will be actively involved once the patient leaves the hospital.</a:t>
            </a:r>
            <a:endParaRPr lang="en-US"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Explicitly invite the patient and family to use the checklist and booklet. For example, you can say:</a:t>
            </a:r>
            <a:endParaRPr lang="en-US" dirty="0" smtClean="0">
              <a:effectLst/>
              <a:latin typeface="Arial" pitchFamily="34" charset="0"/>
              <a:cs typeface="Arial" pitchFamily="34" charset="0"/>
            </a:endParaRPr>
          </a:p>
          <a:p>
            <a:pPr marL="628650" lvl="1" indent="-171450">
              <a:buFont typeface="Calibri" pitchFamily="34" charset="0"/>
              <a:buChar char="—"/>
            </a:pPr>
            <a:r>
              <a:rPr lang="en-US" sz="1200" kern="1200" dirty="0" smtClean="0">
                <a:solidFill>
                  <a:schemeClr val="tx1"/>
                </a:solidFill>
                <a:effectLst/>
                <a:latin typeface="Arial" pitchFamily="34" charset="0"/>
                <a:ea typeface="+mn-ea"/>
                <a:cs typeface="Arial" pitchFamily="34" charset="0"/>
              </a:rPr>
              <a:t>“We want to make sure that once you leave us, you have the information you need both to take care of yourself as well as possible and to get help if you need it.” </a:t>
            </a:r>
          </a:p>
          <a:p>
            <a:pPr marL="628650" lvl="1" indent="-171450">
              <a:buFont typeface="Calibri" pitchFamily="34" charset="0"/>
              <a:buChar char="—"/>
            </a:pPr>
            <a:r>
              <a:rPr lang="en-US" sz="1200" kern="1200" dirty="0" smtClean="0">
                <a:solidFill>
                  <a:schemeClr val="tx1"/>
                </a:solidFill>
                <a:effectLst/>
                <a:latin typeface="Arial" pitchFamily="34" charset="0"/>
                <a:ea typeface="+mn-ea"/>
                <a:cs typeface="Arial" pitchFamily="34" charset="0"/>
              </a:rPr>
              <a:t>“Please ask if you have any questions or tell us any concerns you have.”</a:t>
            </a:r>
            <a:endParaRPr lang="en-US" dirty="0" smtClean="0">
              <a:effectLst/>
              <a:latin typeface="Arial" pitchFamily="34" charset="0"/>
              <a:cs typeface="Arial" pitchFamily="34" charset="0"/>
            </a:endParaRPr>
          </a:p>
          <a:p>
            <a:r>
              <a:rPr lang="en-US" sz="1200" i="1" kern="1200" dirty="0" smtClean="0">
                <a:solidFill>
                  <a:schemeClr val="tx1"/>
                </a:solidFill>
                <a:effectLst/>
                <a:latin typeface="Arial" pitchFamily="34" charset="0"/>
                <a:ea typeface="+mn-ea"/>
                <a:cs typeface="Arial" pitchFamily="34" charset="0"/>
              </a:rPr>
              <a:t> </a:t>
            </a:r>
            <a:endParaRPr lang="en-US" dirty="0" smtClean="0">
              <a:effectLst/>
              <a:latin typeface="Arial" pitchFamily="34" charset="0"/>
              <a:cs typeface="Arial" pitchFamily="34" charset="0"/>
            </a:endParaRPr>
          </a:p>
          <a:p>
            <a:r>
              <a:rPr lang="en-US" sz="1200" i="1" kern="1200" dirty="0" smtClean="0">
                <a:solidFill>
                  <a:schemeClr val="tx1"/>
                </a:solidFill>
                <a:effectLst/>
                <a:latin typeface="Arial" pitchFamily="34" charset="0"/>
                <a:ea typeface="+mn-ea"/>
                <a:cs typeface="Arial" pitchFamily="34" charset="0"/>
              </a:rPr>
              <a:t>[Refer to Tool 1]</a:t>
            </a:r>
            <a:endParaRPr lang="en-US" sz="1000" dirty="0" smtClean="0">
              <a:latin typeface="Arial" pitchFamily="34" charset="0"/>
              <a:cs typeface="Arial" pitchFamily="34" charset="0"/>
            </a:endParaRPr>
          </a:p>
        </p:txBody>
      </p:sp>
      <p:sp>
        <p:nvSpPr>
          <p:cNvPr id="53252" name="Slide Number Placeholder 3"/>
          <p:cNvSpPr>
            <a:spLocks noGrp="1"/>
          </p:cNvSpPr>
          <p:nvPr>
            <p:ph type="sldNum" sz="quarter" idx="5"/>
          </p:nvPr>
        </p:nvSpPr>
        <p:spPr bwMode="auto">
          <a:noFill/>
          <a:ln>
            <a:miter lim="800000"/>
            <a:headEnd/>
            <a:tailEnd/>
          </a:ln>
        </p:spPr>
        <p:txBody>
          <a:bodyPr/>
          <a:lstStyle/>
          <a:p>
            <a:fld id="{F8A5E089-6804-4BED-9B4F-A397D94A0521}" type="slidenum">
              <a:rPr lang="en-US" smtClean="0">
                <a:ea typeface="ＭＳ Ｐゴシック" pitchFamily="34" charset="-128"/>
              </a:rPr>
              <a:pPr/>
              <a:t>16</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effectLst/>
                <a:latin typeface="Arial" pitchFamily="34" charset="0"/>
                <a:ea typeface="+mn-ea"/>
                <a:cs typeface="Arial" pitchFamily="34" charset="0"/>
              </a:rPr>
              <a:t>At the meeting:</a:t>
            </a:r>
            <a:endParaRPr lang="en-US"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Go over the purpose of the meeting. This meeting is designed to make sure they feel prepared to go home and address any questions they have before they leave the hospital.</a:t>
            </a:r>
            <a:endParaRPr lang="en-US" dirty="0" smtClean="0">
              <a:effectLst/>
              <a:latin typeface="Arial" pitchFamily="34" charset="0"/>
              <a:cs typeface="Arial" pitchFamily="34" charset="0"/>
            </a:endParaRPr>
          </a:p>
          <a:p>
            <a:pPr marL="628650" lvl="1" indent="-171450">
              <a:buFont typeface="Calibri" pitchFamily="34" charset="0"/>
              <a:buChar char="—"/>
            </a:pPr>
            <a:r>
              <a:rPr lang="en-US" sz="1200" kern="1200" dirty="0" smtClean="0">
                <a:solidFill>
                  <a:schemeClr val="tx1"/>
                </a:solidFill>
                <a:effectLst/>
                <a:latin typeface="Arial" pitchFamily="34" charset="0"/>
                <a:ea typeface="+mn-ea"/>
                <a:cs typeface="Arial" pitchFamily="34" charset="0"/>
              </a:rPr>
              <a:t>If the patient or family did not read or fill out checklist, go over the checklist verbally. Make sure to ask if they have any other questions or concerns that are not listed. You can start the conversation by asking “What does being back home look like for you?”</a:t>
            </a:r>
          </a:p>
          <a:p>
            <a:pPr marL="628650" lvl="1" indent="-171450">
              <a:buFont typeface="Calibri" pitchFamily="34" charset="0"/>
              <a:buChar char="—"/>
            </a:pPr>
            <a:r>
              <a:rPr lang="en-US" sz="1200" kern="1200" dirty="0" smtClean="0">
                <a:solidFill>
                  <a:schemeClr val="tx1"/>
                </a:solidFill>
                <a:effectLst/>
                <a:latin typeface="Arial" pitchFamily="34" charset="0"/>
                <a:ea typeface="+mn-ea"/>
                <a:cs typeface="Arial" pitchFamily="34" charset="0"/>
              </a:rPr>
              <a:t>Repeat back the patient’s concerns in your own words to make sure you understand their concerns.</a:t>
            </a:r>
          </a:p>
          <a:p>
            <a:pPr marL="628650" lvl="1" indent="-171450">
              <a:buFont typeface="Calibri" pitchFamily="34" charset="0"/>
              <a:buChar char="—"/>
            </a:pPr>
            <a:r>
              <a:rPr lang="en-US" sz="1200" kern="1200" dirty="0" smtClean="0">
                <a:solidFill>
                  <a:schemeClr val="tx1"/>
                </a:solidFill>
                <a:effectLst/>
                <a:latin typeface="Arial" pitchFamily="34" charset="0"/>
                <a:ea typeface="+mn-ea"/>
                <a:cs typeface="Arial" pitchFamily="34" charset="0"/>
              </a:rPr>
              <a:t>Use teach back to check if you explained things well.</a:t>
            </a:r>
          </a:p>
          <a:p>
            <a:pPr marL="628650" lvl="1" indent="-171450">
              <a:buFont typeface="Calibri" pitchFamily="34" charset="0"/>
              <a:buChar char="—"/>
            </a:pPr>
            <a:r>
              <a:rPr lang="en-US" sz="1200" kern="1200" dirty="0" smtClean="0">
                <a:solidFill>
                  <a:schemeClr val="tx1"/>
                </a:solidFill>
                <a:effectLst/>
                <a:latin typeface="Arial" pitchFamily="34" charset="0"/>
                <a:ea typeface="+mn-ea"/>
                <a:cs typeface="Arial" pitchFamily="34" charset="0"/>
              </a:rPr>
              <a:t>If another clinician (e.g., pharmacist, doctor, or nurse) is needed to address a concern, arrange for a conversation to take place.</a:t>
            </a:r>
            <a:endParaRPr lang="en-US"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Offer to schedule </a:t>
            </a:r>
            <a:r>
              <a:rPr lang="en-US" sz="1200" kern="1200" dirty="0" err="1" smtClean="0">
                <a:solidFill>
                  <a:schemeClr val="tx1"/>
                </a:solidFill>
                <a:effectLst/>
                <a:latin typeface="Arial" pitchFamily="34" charset="0"/>
                <a:ea typeface="+mn-ea"/>
                <a:cs typeface="Arial" pitchFamily="34" charset="0"/>
              </a:rPr>
              <a:t>followup</a:t>
            </a:r>
            <a:r>
              <a:rPr lang="en-US" sz="1200" kern="1200" dirty="0" smtClean="0">
                <a:solidFill>
                  <a:schemeClr val="tx1"/>
                </a:solidFill>
                <a:effectLst/>
                <a:latin typeface="Arial" pitchFamily="34" charset="0"/>
                <a:ea typeface="+mn-ea"/>
                <a:cs typeface="Arial" pitchFamily="34" charset="0"/>
              </a:rPr>
              <a:t> appointments with providers. Ask the patient and family members which days and times work well. Ask if they have or need transportation to the appointments.</a:t>
            </a:r>
            <a:endParaRPr lang="en-US"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dirty="0" smtClean="0">
              <a:effectLst/>
              <a:latin typeface="Arial" pitchFamily="34" charset="0"/>
              <a:cs typeface="Arial" pitchFamily="34" charset="0"/>
            </a:endParaRPr>
          </a:p>
          <a:p>
            <a:r>
              <a:rPr lang="en-US" sz="1200" i="1" kern="1200" dirty="0" smtClean="0">
                <a:solidFill>
                  <a:schemeClr val="tx1"/>
                </a:solidFill>
                <a:effectLst/>
                <a:latin typeface="Arial" pitchFamily="34" charset="0"/>
                <a:ea typeface="+mn-ea"/>
                <a:cs typeface="Arial" pitchFamily="34" charset="0"/>
              </a:rPr>
              <a:t>[Refer to Tool 1]</a:t>
            </a:r>
            <a:endParaRPr lang="en-US" dirty="0" smtClean="0">
              <a:effectLst/>
              <a:latin typeface="Arial" pitchFamily="34" charset="0"/>
              <a:cs typeface="Arial" pitchFamily="34" charset="0"/>
            </a:endParaRPr>
          </a:p>
          <a:p>
            <a:pPr marL="347889" indent="-347889">
              <a:spcBef>
                <a:spcPct val="0"/>
              </a:spcBef>
              <a:tabLst>
                <a:tab pos="698843" algn="l"/>
              </a:tabLst>
            </a:pPr>
            <a:endParaRPr lang="en-US" sz="1000" dirty="0" smtClean="0">
              <a:latin typeface="Arial" pitchFamily="34" charset="0"/>
              <a:ea typeface="ＭＳ Ｐゴシック" pitchFamily="34" charset="-128"/>
              <a:cs typeface="Arial" pitchFamily="34" charset="0"/>
            </a:endParaRPr>
          </a:p>
        </p:txBody>
      </p:sp>
      <p:sp>
        <p:nvSpPr>
          <p:cNvPr id="54276" name="Slide Number Placeholder 3"/>
          <p:cNvSpPr>
            <a:spLocks noGrp="1"/>
          </p:cNvSpPr>
          <p:nvPr>
            <p:ph type="sldNum" sz="quarter" idx="5"/>
          </p:nvPr>
        </p:nvSpPr>
        <p:spPr bwMode="auto">
          <a:noFill/>
          <a:ln>
            <a:miter lim="800000"/>
            <a:headEnd/>
            <a:tailEnd/>
          </a:ln>
        </p:spPr>
        <p:txBody>
          <a:bodyPr/>
          <a:lstStyle/>
          <a:p>
            <a:fld id="{560E0FB2-DE60-4CCC-AC55-8C151C06314E}" type="slidenum">
              <a:rPr lang="en-US" smtClean="0">
                <a:ea typeface="ＭＳ Ｐゴシック" pitchFamily="34" charset="-128"/>
              </a:rPr>
              <a:pPr/>
              <a:t>17</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effectLst/>
                <a:latin typeface="Arial" pitchFamily="34" charset="0"/>
                <a:ea typeface="+mn-ea"/>
                <a:cs typeface="Arial" pitchFamily="34" charset="0"/>
              </a:rPr>
              <a:t>Review a reconciled medication list with the patient and family. Hand the patient the list of the medicines he or she will need to take after getting home. Explain that these may be different from what he or she was taking going into the hospital. Go over each medicine with the patient and family. Use teach back and ask them to repeat back what each medicine is and when and how to take it.</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Give the patient and family the patient’s </a:t>
            </a:r>
            <a:r>
              <a:rPr lang="en-US" sz="1200" kern="1200" dirty="0" err="1" smtClean="0">
                <a:solidFill>
                  <a:schemeClr val="tx1"/>
                </a:solidFill>
                <a:effectLst/>
                <a:latin typeface="Arial" pitchFamily="34" charset="0"/>
                <a:ea typeface="+mn-ea"/>
                <a:cs typeface="Arial" pitchFamily="34" charset="0"/>
              </a:rPr>
              <a:t>followup</a:t>
            </a:r>
            <a:r>
              <a:rPr lang="en-US" sz="1200" kern="1200" dirty="0" smtClean="0">
                <a:solidFill>
                  <a:schemeClr val="tx1"/>
                </a:solidFill>
                <a:effectLst/>
                <a:latin typeface="Arial" pitchFamily="34" charset="0"/>
                <a:ea typeface="+mn-ea"/>
                <a:cs typeface="Arial" pitchFamily="34" charset="0"/>
              </a:rPr>
              <a:t> appointments, including the provider’s name and the time and location of the appointment.</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Give the patient and family the name, position, and phone number of the person to call if there is a problem after discharge. You can write this information in the booklet. Make sure the contact person is aware of the patient’s condition and situation (e.g., if the primary care provider is the contact person, make sure he or she has a copy of the discharge summary on the day of the patient’s discharge so he or she is prepared to answer any questions the patient may have.</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i="1" kern="1200" dirty="0" smtClean="0">
                <a:solidFill>
                  <a:schemeClr val="tx1"/>
                </a:solidFill>
                <a:effectLst/>
                <a:latin typeface="Arial" pitchFamily="34" charset="0"/>
                <a:ea typeface="+mn-ea"/>
                <a:cs typeface="Arial" pitchFamily="34" charset="0"/>
              </a:rPr>
              <a:t>[Refer to Tool 1]</a:t>
            </a:r>
            <a:endParaRPr lang="en-US" sz="1000" dirty="0" smtClean="0">
              <a:effectLst/>
              <a:latin typeface="Arial" pitchFamily="34" charset="0"/>
              <a:cs typeface="Arial" pitchFamily="34" charset="0"/>
            </a:endParaRPr>
          </a:p>
        </p:txBody>
      </p:sp>
      <p:sp>
        <p:nvSpPr>
          <p:cNvPr id="55300" name="Slide Number Placeholder 3"/>
          <p:cNvSpPr>
            <a:spLocks noGrp="1"/>
          </p:cNvSpPr>
          <p:nvPr>
            <p:ph type="sldNum" sz="quarter" idx="5"/>
          </p:nvPr>
        </p:nvSpPr>
        <p:spPr bwMode="auto">
          <a:noFill/>
          <a:ln>
            <a:miter lim="800000"/>
            <a:headEnd/>
            <a:tailEnd/>
          </a:ln>
        </p:spPr>
        <p:txBody>
          <a:bodyPr/>
          <a:lstStyle/>
          <a:p>
            <a:fld id="{0D654578-D494-4D60-99A0-06C7EF44BB1C}" type="slidenum">
              <a:rPr lang="en-US" smtClean="0">
                <a:ea typeface="ＭＳ Ｐゴシック" pitchFamily="34" charset="-128"/>
              </a:rPr>
              <a:pPr/>
              <a:t>18</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21822"/>
            <a:ext cx="5696514" cy="4344247"/>
          </a:xfrm>
        </p:spPr>
        <p:txBody>
          <a:bodyPr>
            <a:noAutofit/>
          </a:bodyPr>
          <a:lstStyle/>
          <a:p>
            <a:r>
              <a:rPr lang="en-US" sz="900" kern="1200" dirty="0" smtClean="0">
                <a:solidFill>
                  <a:schemeClr val="tx1"/>
                </a:solidFill>
                <a:effectLst/>
                <a:latin typeface="Arial" pitchFamily="34" charset="0"/>
                <a:cs typeface="Arial" pitchFamily="34" charset="0"/>
              </a:rPr>
              <a:t>We have mentioned teach back several times today. Let’s take a moment to stop and talk about this technique. Some of you may have seen it or already been using it. Can anyone explain what it is?</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 </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Teach back is a chance to assess how well you explained a concept to the patient and family, and if needed, re-teach the information. It is not a test for the patient but of how well you explained a concept.</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 </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When using teach back, you ask the patient and family to repeat back in their own words what they need to know or do to be sure you explained things well. Some examples of what you can say:</a:t>
            </a:r>
            <a:endParaRPr lang="en-US" sz="900" dirty="0" smtClean="0">
              <a:effectLst/>
              <a:latin typeface="Arial" pitchFamily="34" charset="0"/>
              <a:cs typeface="Arial" pitchFamily="34" charset="0"/>
            </a:endParaRPr>
          </a:p>
          <a:p>
            <a:pPr marL="628650" lvl="1" indent="-171450">
              <a:buFont typeface="Arial" pitchFamily="34" charset="0"/>
              <a:buChar char="•"/>
            </a:pPr>
            <a:r>
              <a:rPr lang="en-US" sz="900" kern="1200" dirty="0" smtClean="0">
                <a:solidFill>
                  <a:schemeClr val="tx1"/>
                </a:solidFill>
                <a:effectLst/>
                <a:latin typeface="Arial" pitchFamily="34" charset="0"/>
                <a:cs typeface="Arial" pitchFamily="34" charset="0"/>
              </a:rPr>
              <a:t>“I want to be sure I explained everything clearly. Can you please explain it back to me so I can be sure I did?”</a:t>
            </a:r>
          </a:p>
          <a:p>
            <a:pPr marL="628650" lvl="1" indent="-171450">
              <a:buFont typeface="Arial" pitchFamily="34" charset="0"/>
              <a:buChar char="•"/>
            </a:pPr>
            <a:r>
              <a:rPr lang="en-US" sz="900" kern="1200" dirty="0" smtClean="0">
                <a:solidFill>
                  <a:schemeClr val="tx1"/>
                </a:solidFill>
                <a:effectLst/>
                <a:latin typeface="Arial" pitchFamily="34" charset="0"/>
                <a:cs typeface="Arial" pitchFamily="34" charset="0"/>
              </a:rPr>
              <a:t>“What will you tell your wife about the changes we made to your medicines today?”</a:t>
            </a:r>
          </a:p>
          <a:p>
            <a:pPr marL="628650" lvl="1" indent="-171450">
              <a:buFont typeface="Arial" pitchFamily="34" charset="0"/>
              <a:buChar char="•"/>
            </a:pPr>
            <a:r>
              <a:rPr lang="en-US" sz="900" kern="1200" dirty="0" smtClean="0">
                <a:solidFill>
                  <a:schemeClr val="tx1"/>
                </a:solidFill>
                <a:effectLst/>
                <a:latin typeface="Arial" pitchFamily="34" charset="0"/>
                <a:cs typeface="Arial" pitchFamily="34" charset="0"/>
              </a:rPr>
              <a:t>“We’ve gone over a lot of information about how you need to take care of yourself when you get home. In your own words, please review what we talked about so I can be sure I explained things clearly. How will you make it work at home?”</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 </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Some tips for teach back:</a:t>
            </a:r>
            <a:endParaRPr lang="en-US" sz="900" dirty="0" smtClean="0">
              <a:effectLst/>
              <a:latin typeface="Arial" pitchFamily="34" charset="0"/>
              <a:cs typeface="Arial" pitchFamily="34" charset="0"/>
            </a:endParaRPr>
          </a:p>
          <a:p>
            <a:pPr marL="171450" lvl="0" indent="-171450">
              <a:buFont typeface="Arial" pitchFamily="34" charset="0"/>
              <a:buChar char="•"/>
            </a:pPr>
            <a:r>
              <a:rPr lang="en-US" sz="900" kern="1200" dirty="0" smtClean="0">
                <a:solidFill>
                  <a:schemeClr val="tx1"/>
                </a:solidFill>
                <a:effectLst/>
                <a:latin typeface="Arial" pitchFamily="34" charset="0"/>
                <a:cs typeface="Arial" pitchFamily="34" charset="0"/>
              </a:rPr>
              <a:t>Start slowly. Try it on one or two patients, maybe toward the end of your shift to see how it goes. Ask your supervisor or colleague to give you feedback.</a:t>
            </a:r>
            <a:endParaRPr lang="en-US" sz="900" dirty="0" smtClean="0">
              <a:effectLst/>
              <a:latin typeface="Arial" pitchFamily="34" charset="0"/>
              <a:cs typeface="Arial" pitchFamily="34" charset="0"/>
            </a:endParaRPr>
          </a:p>
          <a:p>
            <a:pPr marL="171450" lvl="0" indent="-171450">
              <a:buFont typeface="Arial" pitchFamily="34" charset="0"/>
              <a:buChar char="•"/>
            </a:pPr>
            <a:r>
              <a:rPr lang="en-US" sz="900" kern="1200" dirty="0" smtClean="0">
                <a:solidFill>
                  <a:schemeClr val="tx1"/>
                </a:solidFill>
                <a:effectLst/>
                <a:latin typeface="Arial" pitchFamily="34" charset="0"/>
                <a:cs typeface="Arial" pitchFamily="34" charset="0"/>
              </a:rPr>
              <a:t>Do not ask yes or no questions like “Do you understand?” or “Do you have any questions?” </a:t>
            </a:r>
            <a:endParaRPr lang="en-US" sz="900" dirty="0" smtClean="0">
              <a:effectLst/>
              <a:latin typeface="Arial" pitchFamily="34" charset="0"/>
              <a:cs typeface="Arial" pitchFamily="34" charset="0"/>
            </a:endParaRPr>
          </a:p>
          <a:p>
            <a:pPr marL="171450" lvl="0" indent="-171450">
              <a:buFont typeface="Arial" pitchFamily="34" charset="0"/>
              <a:buChar char="•"/>
            </a:pPr>
            <a:r>
              <a:rPr lang="en-US" sz="900" kern="1200" dirty="0" smtClean="0">
                <a:solidFill>
                  <a:schemeClr val="tx1"/>
                </a:solidFill>
                <a:effectLst/>
                <a:latin typeface="Arial" pitchFamily="34" charset="0"/>
                <a:cs typeface="Arial" pitchFamily="34" charset="0"/>
              </a:rPr>
              <a:t>Chunk information when you have more than one concept to explain so people can more easily remember it. Explain the two or three points for the first concept and check understanding using teach back. Then, move on to the next concept.</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 </a:t>
            </a:r>
            <a:endParaRPr lang="en-US" sz="900" dirty="0" smtClean="0">
              <a:effectLst/>
              <a:latin typeface="Arial" pitchFamily="34" charset="0"/>
              <a:cs typeface="Arial" pitchFamily="34" charset="0"/>
            </a:endParaRPr>
          </a:p>
          <a:p>
            <a:r>
              <a:rPr lang="en-US" sz="900" i="1" kern="1200" dirty="0" smtClean="0">
                <a:solidFill>
                  <a:schemeClr val="tx1"/>
                </a:solidFill>
                <a:effectLst/>
                <a:latin typeface="Arial" pitchFamily="34" charset="0"/>
                <a:cs typeface="Arial" pitchFamily="34" charset="0"/>
              </a:rPr>
              <a:t>[You can also show the following examples from YouTube of teach back.]</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 </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NC Program on Health Literacy with two examples: </a:t>
            </a:r>
            <a:r>
              <a:rPr lang="en-US" sz="900" u="sng" kern="1200" dirty="0" smtClean="0">
                <a:solidFill>
                  <a:schemeClr val="tx1"/>
                </a:solidFill>
                <a:effectLst/>
                <a:latin typeface="Arial" pitchFamily="34" charset="0"/>
                <a:cs typeface="Arial" pitchFamily="34" charset="0"/>
                <a:hlinkClick r:id="rId3"/>
              </a:rPr>
              <a:t>http://www.youtube.com/watch?v=IKxjmpD7vfY</a:t>
            </a:r>
            <a:r>
              <a:rPr lang="en-US" sz="900" kern="1200" dirty="0" smtClean="0">
                <a:solidFill>
                  <a:schemeClr val="tx1"/>
                </a:solidFill>
                <a:effectLst/>
                <a:latin typeface="Arial" pitchFamily="34" charset="0"/>
                <a:cs typeface="Arial" pitchFamily="34" charset="0"/>
              </a:rPr>
              <a:t> </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 </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Project BOOST: </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Intro: </a:t>
            </a:r>
            <a:r>
              <a:rPr lang="en-US" sz="900" u="sng" kern="1200" dirty="0" smtClean="0">
                <a:solidFill>
                  <a:schemeClr val="tx1"/>
                </a:solidFill>
                <a:effectLst/>
                <a:latin typeface="Arial" pitchFamily="34" charset="0"/>
                <a:cs typeface="Arial" pitchFamily="34" charset="0"/>
                <a:hlinkClick r:id="rId4"/>
              </a:rPr>
              <a:t>http://www.youtube.com/watch?v=UZUCqgHXTV4&amp;feature=related</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 </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Poor discharge example: </a:t>
            </a:r>
            <a:r>
              <a:rPr lang="en-US" sz="900" u="sng" kern="1200" dirty="0" smtClean="0">
                <a:solidFill>
                  <a:schemeClr val="tx1"/>
                </a:solidFill>
                <a:effectLst/>
                <a:latin typeface="Arial" pitchFamily="34" charset="0"/>
                <a:cs typeface="Arial" pitchFamily="34" charset="0"/>
                <a:hlinkClick r:id="rId5"/>
              </a:rPr>
              <a:t>http://www.youtube.com/watch?v=MCoIDdFvEu0&amp;feature=related</a:t>
            </a:r>
            <a:r>
              <a:rPr lang="en-US" sz="900" kern="1200" dirty="0" smtClean="0">
                <a:solidFill>
                  <a:schemeClr val="tx1"/>
                </a:solidFill>
                <a:effectLst/>
                <a:latin typeface="Arial" pitchFamily="34" charset="0"/>
                <a:cs typeface="Arial" pitchFamily="34" charset="0"/>
              </a:rPr>
              <a:t> </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 </a:t>
            </a:r>
            <a:endParaRPr lang="en-US" sz="900" dirty="0" smtClean="0">
              <a:effectLst/>
              <a:latin typeface="Arial" pitchFamily="34" charset="0"/>
              <a:cs typeface="Arial" pitchFamily="34" charset="0"/>
            </a:endParaRPr>
          </a:p>
          <a:p>
            <a:r>
              <a:rPr lang="en-US" sz="900" kern="1200" dirty="0" smtClean="0">
                <a:solidFill>
                  <a:schemeClr val="tx1"/>
                </a:solidFill>
                <a:effectLst/>
                <a:latin typeface="Arial" pitchFamily="34" charset="0"/>
                <a:cs typeface="Arial" pitchFamily="34" charset="0"/>
              </a:rPr>
              <a:t>Correct discharge: </a:t>
            </a:r>
            <a:r>
              <a:rPr lang="en-US" sz="900" u="sng" kern="1200" dirty="0" smtClean="0">
                <a:solidFill>
                  <a:schemeClr val="tx1"/>
                </a:solidFill>
                <a:effectLst/>
                <a:latin typeface="Arial" pitchFamily="34" charset="0"/>
                <a:cs typeface="Arial" pitchFamily="34" charset="0"/>
                <a:hlinkClick r:id="rId6"/>
              </a:rPr>
              <a:t>http://www.youtube.com/watch?v=AShv8QdHvJg&amp;feature=related</a:t>
            </a:r>
            <a:endParaRPr lang="en-US" sz="9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3FD8467A-F093-4DCA-A111-21C684D846B8}" type="slidenum">
              <a:rPr lang="en-US" smtClean="0"/>
              <a:pPr/>
              <a:t>19</a:t>
            </a:fld>
            <a:endParaRPr lang="en-US" dirty="0"/>
          </a:p>
        </p:txBody>
      </p:sp>
      <p:sp>
        <p:nvSpPr>
          <p:cNvPr id="5" name="Rectangle 4"/>
          <p:cNvSpPr/>
          <p:nvPr/>
        </p:nvSpPr>
        <p:spPr>
          <a:xfrm>
            <a:off x="0" y="9027100"/>
            <a:ext cx="3511550" cy="282000"/>
          </a:xfrm>
          <a:prstGeom prst="rect">
            <a:avLst/>
          </a:prstGeom>
        </p:spPr>
        <p:txBody>
          <a:bodyPr lIns="93324" tIns="46662" rIns="93324" bIns="46662">
            <a:spAutoFit/>
          </a:bodyPr>
          <a:lstStyle/>
          <a:p>
            <a:pPr>
              <a:defRPr/>
            </a:pPr>
            <a:r>
              <a:rPr lang="en-US" sz="1200" dirty="0" smtClean="0"/>
              <a:t>Strategy 4: IDEAL Discharge Training (Tool 4)</a:t>
            </a:r>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smtClean="0">
                <a:latin typeface="Arial" charset="0"/>
                <a:ea typeface="ＭＳ Ｐゴシック" pitchFamily="34" charset="-128"/>
              </a:rPr>
              <a:t>We will begin today by talking about how engaging patients and family members helps us improve the quality and safety of care we provide. </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Then we will talk about how patients and families experience discharge in our hospital. </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We will also discuss the </a:t>
            </a:r>
            <a:r>
              <a:rPr lang="en-US" sz="1000" i="1" dirty="0" smtClean="0">
                <a:latin typeface="Arial" charset="0"/>
                <a:ea typeface="ＭＳ Ｐゴシック" pitchFamily="34" charset="-128"/>
              </a:rPr>
              <a:t>IDEAL Discharge Planning </a:t>
            </a:r>
            <a:r>
              <a:rPr lang="en-US" sz="1000" dirty="0" smtClean="0">
                <a:latin typeface="Arial" charset="0"/>
                <a:ea typeface="ＭＳ Ｐゴシック" pitchFamily="34" charset="-128"/>
              </a:rPr>
              <a:t>process and tools that we are putting into place at our hospital.</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Then, we will be doing some practice exercises.</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Questions are welcome at any time.</a:t>
            </a:r>
          </a:p>
          <a:p>
            <a:endParaRPr lang="en-US" sz="1000" dirty="0" smtClean="0">
              <a:latin typeface="Arial" charset="0"/>
              <a:ea typeface="ＭＳ Ｐゴシック" pitchFamily="34" charset="-128"/>
            </a:endParaRPr>
          </a:p>
        </p:txBody>
      </p:sp>
      <p:sp>
        <p:nvSpPr>
          <p:cNvPr id="37892" name="Slide Number Placeholder 3"/>
          <p:cNvSpPr>
            <a:spLocks noGrp="1"/>
          </p:cNvSpPr>
          <p:nvPr>
            <p:ph type="sldNum" sz="quarter" idx="5"/>
          </p:nvPr>
        </p:nvSpPr>
        <p:spPr bwMode="auto">
          <a:noFill/>
          <a:ln>
            <a:miter lim="800000"/>
            <a:headEnd/>
            <a:tailEnd/>
          </a:ln>
        </p:spPr>
        <p:txBody>
          <a:bodyPr/>
          <a:lstStyle/>
          <a:p>
            <a:fld id="{019A54D7-89C2-41EB-9343-6C6B86850E5D}" type="slidenum">
              <a:rPr lang="en-US" smtClean="0">
                <a:ea typeface="ＭＳ Ｐゴシック" pitchFamily="34" charset="-128"/>
              </a:rPr>
              <a:pPr/>
              <a:t>2</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dirty="0" smtClean="0">
                <a:latin typeface="Arial" pitchFamily="34" charset="0"/>
                <a:cs typeface="Arial" pitchFamily="34" charset="0"/>
              </a:rPr>
              <a:t>Everyone has a role to play in discharge planning and preparing the patient to go home. Let’s talk about the roles and responsibilities for each team member in the new process.</a:t>
            </a:r>
          </a:p>
          <a:p>
            <a:pPr>
              <a:buFont typeface="Arial" pitchFamily="34" charset="0"/>
              <a:buNone/>
            </a:pPr>
            <a:endParaRPr lang="en-US" dirty="0" smtClean="0">
              <a:latin typeface="Arial" pitchFamily="34" charset="0"/>
              <a:cs typeface="Arial" pitchFamily="34" charset="0"/>
            </a:endParaRPr>
          </a:p>
          <a:p>
            <a:pPr marL="171450" indent="-171450">
              <a:buFont typeface="Arial" pitchFamily="34" charset="0"/>
              <a:buChar char="•"/>
            </a:pPr>
            <a:r>
              <a:rPr lang="en-US" dirty="0" smtClean="0">
                <a:latin typeface="Arial" pitchFamily="34" charset="0"/>
                <a:cs typeface="Arial" pitchFamily="34" charset="0"/>
              </a:rPr>
              <a:t>Patient and family. Obviously, the patient’s job is to heal and recover. Also, the patient and family need to get ready and feel prepared for discharge. To do this, they will need to feel comfortable asking questions and start taking responsibility for care at home.</a:t>
            </a:r>
          </a:p>
          <a:p>
            <a:pPr marL="171450" indent="-171450">
              <a:buFont typeface="Arial" pitchFamily="34" charset="0"/>
              <a:buChar char="•"/>
            </a:pPr>
            <a:r>
              <a:rPr lang="en-US" dirty="0" smtClean="0">
                <a:latin typeface="Arial" pitchFamily="34" charset="0"/>
                <a:cs typeface="Arial" pitchFamily="34" charset="0"/>
              </a:rPr>
              <a:t>Doctor. The doctor gives the order for discharge, but, this should not be a surprise or happen in a vacuum. The doctor should lay out clear steps toward discharge with the team and the patient and family so everyone is prepared for discharge.</a:t>
            </a:r>
          </a:p>
          <a:p>
            <a:pPr>
              <a:buFont typeface="Arial" pitchFamily="34" charset="0"/>
              <a:buNone/>
            </a:pPr>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3FD8467A-F093-4DCA-A111-21C684D846B8}" type="slidenum">
              <a:rPr lang="en-US" smtClean="0"/>
              <a:pPr/>
              <a:t>20</a:t>
            </a:fld>
            <a:endParaRPr lang="en-US" dirty="0"/>
          </a:p>
        </p:txBody>
      </p:sp>
      <p:sp>
        <p:nvSpPr>
          <p:cNvPr id="5" name="Rectangle 4"/>
          <p:cNvSpPr/>
          <p:nvPr/>
        </p:nvSpPr>
        <p:spPr>
          <a:xfrm>
            <a:off x="0" y="9027100"/>
            <a:ext cx="3511550" cy="282000"/>
          </a:xfrm>
          <a:prstGeom prst="rect">
            <a:avLst/>
          </a:prstGeom>
        </p:spPr>
        <p:txBody>
          <a:bodyPr lIns="93324" tIns="46662" rIns="93324" bIns="46662">
            <a:spAutoFit/>
          </a:bodyPr>
          <a:lstStyle/>
          <a:p>
            <a:pPr>
              <a:defRPr/>
            </a:pPr>
            <a:r>
              <a:rPr lang="en-US" sz="1200" dirty="0" smtClean="0"/>
              <a:t>Strategy 4: IDEAL Discharge Training (Tool 4)</a:t>
            </a:r>
            <a:endParaRPr lang="en-US" sz="1200"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pitchFamily="34" charset="0"/>
                <a:ea typeface="+mn-ea"/>
                <a:cs typeface="Arial" pitchFamily="34" charset="0"/>
              </a:rPr>
              <a:t>[</a:t>
            </a:r>
            <a:r>
              <a:rPr lang="en-US" sz="1200" i="1" kern="1200" dirty="0" smtClean="0">
                <a:solidFill>
                  <a:schemeClr val="tx1"/>
                </a:solidFill>
                <a:effectLst/>
                <a:latin typeface="Arial" pitchFamily="34" charset="0"/>
                <a:ea typeface="+mn-ea"/>
                <a:cs typeface="Arial" pitchFamily="34" charset="0"/>
              </a:rPr>
              <a:t>During the planning steps of this strategy, identify the roles and responsibilities for other staff involved in the discharge process, fill in the slide, and provide appropriate talking points.]</a:t>
            </a:r>
            <a:endParaRPr lang="en-US"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Nurses:</a:t>
            </a:r>
            <a:endParaRPr lang="en-US"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Case manager:</a:t>
            </a:r>
            <a:endParaRPr lang="en-US"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Discharge planner:</a:t>
            </a:r>
            <a:endParaRPr lang="en-US"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Interpreter:</a:t>
            </a:r>
            <a:endParaRPr lang="en-US" dirty="0" smtClean="0">
              <a:effectLst/>
              <a:latin typeface="Arial" pitchFamily="34" charset="0"/>
              <a:cs typeface="Arial" pitchFamily="34" charset="0"/>
            </a:endParaRPr>
          </a:p>
          <a:p>
            <a:pPr marL="17145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Others: </a:t>
            </a:r>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3FD8467A-F093-4DCA-A111-21C684D846B8}" type="slidenum">
              <a:rPr lang="en-US" smtClean="0"/>
              <a:pPr/>
              <a:t>21</a:t>
            </a:fld>
            <a:endParaRPr lang="en-US" dirty="0"/>
          </a:p>
        </p:txBody>
      </p:sp>
      <p:sp>
        <p:nvSpPr>
          <p:cNvPr id="5" name="Rectangle 4"/>
          <p:cNvSpPr/>
          <p:nvPr/>
        </p:nvSpPr>
        <p:spPr>
          <a:xfrm>
            <a:off x="0" y="9027100"/>
            <a:ext cx="3511550" cy="282000"/>
          </a:xfrm>
          <a:prstGeom prst="rect">
            <a:avLst/>
          </a:prstGeom>
        </p:spPr>
        <p:txBody>
          <a:bodyPr lIns="93324" tIns="46662" rIns="93324" bIns="46662">
            <a:spAutoFit/>
          </a:bodyPr>
          <a:lstStyle/>
          <a:p>
            <a:pPr>
              <a:defRPr/>
            </a:pPr>
            <a:r>
              <a:rPr lang="en-US" sz="1200" dirty="0" smtClean="0"/>
              <a:t>Strategy 4: IDEAL Discharge Training (Tool 4)</a:t>
            </a:r>
            <a:endParaRPr lang="en-US" sz="1200" dirty="0"/>
          </a:p>
        </p:txBody>
      </p:sp>
    </p:spTree>
    <p:extLst>
      <p:ext uri="{BB962C8B-B14F-4D97-AF65-F5344CB8AC3E}">
        <p14:creationId xmlns:p14="http://schemas.microsoft.com/office/powerpoint/2010/main" val="12552556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err="1" smtClean="0">
                <a:solidFill>
                  <a:schemeClr val="tx1"/>
                </a:solidFill>
                <a:effectLst/>
                <a:latin typeface="Arial" pitchFamily="34" charset="0"/>
                <a:ea typeface="+mn-ea"/>
                <a:cs typeface="Arial" pitchFamily="34" charset="0"/>
              </a:rPr>
              <a:t>Rehospitalization</a:t>
            </a:r>
            <a:r>
              <a:rPr lang="en-US" sz="1200" kern="1200" dirty="0" smtClean="0">
                <a:solidFill>
                  <a:schemeClr val="tx1"/>
                </a:solidFill>
                <a:effectLst/>
                <a:latin typeface="Arial" pitchFamily="34" charset="0"/>
                <a:ea typeface="+mn-ea"/>
                <a:cs typeface="Arial" pitchFamily="34" charset="0"/>
              </a:rPr>
              <a:t> has become a focus for hospitals, with research demonstrating that engaging patients in the discharge process has many benefits, including reducing risk and liability and improving the quality of care.</a:t>
            </a:r>
            <a:r>
              <a:rPr lang="en-US" sz="1200" kern="1200" baseline="30000" dirty="0" smtClean="0">
                <a:solidFill>
                  <a:schemeClr val="tx1"/>
                </a:solidFill>
                <a:effectLst/>
                <a:latin typeface="Arial" pitchFamily="34" charset="0"/>
                <a:ea typeface="+mn-ea"/>
                <a:cs typeface="Arial" pitchFamily="34" charset="0"/>
              </a:rPr>
              <a:t>1</a:t>
            </a:r>
            <a:r>
              <a:rPr lang="en-US" sz="1200" kern="1200" dirty="0" smtClean="0">
                <a:solidFill>
                  <a:schemeClr val="tx1"/>
                </a:solidFill>
                <a:effectLst/>
                <a:latin typeface="Arial" pitchFamily="34" charset="0"/>
                <a:ea typeface="+mn-ea"/>
                <a:cs typeface="Arial" pitchFamily="34" charset="0"/>
              </a:rPr>
              <a:t> For example, working with patients and families to plan for discharge ensures that clinicians have complete information about the patient’s discharge situation – that is, the support the patient has at home to manage his or her anticipated health care needs. Engaging patients and families in the discharge process also ensures that patients and families understand and can follow through with key discharge instructions, a critical factor in preventing readmissions. </a:t>
            </a:r>
            <a:endParaRPr lang="en-US"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References</a:t>
            </a:r>
            <a:endParaRPr lang="en-US" dirty="0" smtClean="0">
              <a:effectLst/>
              <a:latin typeface="Arial" pitchFamily="34" charset="0"/>
              <a:cs typeface="Arial" pitchFamily="34" charset="0"/>
            </a:endParaRPr>
          </a:p>
          <a:p>
            <a:r>
              <a:rPr lang="en-US" sz="1200" kern="1200" dirty="0" err="1" smtClean="0">
                <a:solidFill>
                  <a:schemeClr val="tx1"/>
                </a:solidFill>
                <a:effectLst/>
                <a:latin typeface="Arial" pitchFamily="34" charset="0"/>
                <a:ea typeface="+mn-ea"/>
                <a:cs typeface="Arial" pitchFamily="34" charset="0"/>
              </a:rPr>
              <a:t>Silow</a:t>
            </a:r>
            <a:r>
              <a:rPr lang="en-US" sz="1200" kern="1200" dirty="0" smtClean="0">
                <a:solidFill>
                  <a:schemeClr val="tx1"/>
                </a:solidFill>
                <a:effectLst/>
                <a:latin typeface="Arial" pitchFamily="34" charset="0"/>
                <a:ea typeface="+mn-ea"/>
                <a:cs typeface="Arial" pitchFamily="34" charset="0"/>
              </a:rPr>
              <a:t>-Carroll S, Edwards JN </a:t>
            </a:r>
            <a:r>
              <a:rPr lang="en-US" sz="1200" kern="1200" dirty="0" err="1" smtClean="0">
                <a:solidFill>
                  <a:schemeClr val="tx1"/>
                </a:solidFill>
                <a:effectLst/>
                <a:latin typeface="Arial" pitchFamily="34" charset="0"/>
                <a:ea typeface="+mn-ea"/>
                <a:cs typeface="Arial" pitchFamily="34" charset="0"/>
              </a:rPr>
              <a:t>Lashbrook</a:t>
            </a:r>
            <a:r>
              <a:rPr lang="en-US" sz="1200" kern="1200" dirty="0" smtClean="0">
                <a:solidFill>
                  <a:schemeClr val="tx1"/>
                </a:solidFill>
                <a:effectLst/>
                <a:latin typeface="Arial" pitchFamily="34" charset="0"/>
                <a:ea typeface="+mn-ea"/>
                <a:cs typeface="Arial" pitchFamily="34" charset="0"/>
              </a:rPr>
              <a:t>, A. Reducing hospital readmissions: lessons from top-performing hospitals. Commonwealth Fund publication 1473, </a:t>
            </a:r>
            <a:r>
              <a:rPr lang="en-US" sz="1200" kern="1200" dirty="0" err="1" smtClean="0">
                <a:solidFill>
                  <a:schemeClr val="tx1"/>
                </a:solidFill>
                <a:effectLst/>
                <a:latin typeface="Arial" pitchFamily="34" charset="0"/>
                <a:ea typeface="+mn-ea"/>
                <a:cs typeface="Arial" pitchFamily="34" charset="0"/>
              </a:rPr>
              <a:t>Vol</a:t>
            </a:r>
            <a:r>
              <a:rPr lang="en-US" sz="1200" kern="1200" dirty="0" smtClean="0">
                <a:solidFill>
                  <a:schemeClr val="tx1"/>
                </a:solidFill>
                <a:effectLst/>
                <a:latin typeface="Arial" pitchFamily="34" charset="0"/>
                <a:ea typeface="+mn-ea"/>
                <a:cs typeface="Arial" pitchFamily="34" charset="0"/>
              </a:rPr>
              <a:t> 5; April 2011.</a:t>
            </a:r>
            <a:endParaRPr lang="en-US" sz="1200" kern="1200" dirty="0">
              <a:solidFill>
                <a:schemeClr val="tx1"/>
              </a:solidFill>
              <a:effectLst/>
              <a:latin typeface="Arial" pitchFamily="34" charset="0"/>
              <a:ea typeface="+mn-ea"/>
              <a:cs typeface="Arial" pitchFamily="34" charset="0"/>
            </a:endParaRPr>
          </a:p>
        </p:txBody>
      </p:sp>
      <p:sp>
        <p:nvSpPr>
          <p:cNvPr id="56324" name="Slide Number Placeholder 3"/>
          <p:cNvSpPr>
            <a:spLocks noGrp="1"/>
          </p:cNvSpPr>
          <p:nvPr>
            <p:ph type="sldNum" sz="quarter" idx="5"/>
          </p:nvPr>
        </p:nvSpPr>
        <p:spPr bwMode="auto">
          <a:noFill/>
          <a:ln>
            <a:miter lim="800000"/>
            <a:headEnd/>
            <a:tailEnd/>
          </a:ln>
        </p:spPr>
        <p:txBody>
          <a:bodyPr/>
          <a:lstStyle/>
          <a:p>
            <a:fld id="{6A4E53D9-92FC-4772-BCB3-C68C644F42CA}" type="slidenum">
              <a:rPr lang="en-US" smtClean="0">
                <a:ea typeface="ＭＳ Ｐゴシック" pitchFamily="34" charset="-128"/>
              </a:rPr>
              <a:pPr/>
              <a:t>22</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effectLst/>
                <a:latin typeface="Arial" pitchFamily="34" charset="0"/>
                <a:ea typeface="+mn-ea"/>
                <a:cs typeface="Arial" pitchFamily="34" charset="0"/>
              </a:rPr>
              <a:t>This process also has benefits for the patient and family members. Engaging patients and families in the discharge process demonstrates that clinicians want and value information that the patient and family have to provide. In addition, it shows that hospital staff are working in partnership with each other to achieve good outcomes. Providing patients and families with complete information and discussing plans for post-discharge care also helps to lessen anxiety, prevents post-discharge complications, and reduces avoidable readmissions.</a:t>
            </a:r>
            <a:endParaRPr lang="en-US" sz="1000" dirty="0" smtClean="0">
              <a:latin typeface="Arial" pitchFamily="34" charset="0"/>
              <a:ea typeface="ＭＳ Ｐゴシック" pitchFamily="34" charset="-128"/>
              <a:cs typeface="Arial" pitchFamily="34" charset="0"/>
            </a:endParaRPr>
          </a:p>
        </p:txBody>
      </p:sp>
      <p:sp>
        <p:nvSpPr>
          <p:cNvPr id="57348" name="Slide Number Placeholder 3"/>
          <p:cNvSpPr>
            <a:spLocks noGrp="1"/>
          </p:cNvSpPr>
          <p:nvPr>
            <p:ph type="sldNum" sz="quarter" idx="5"/>
          </p:nvPr>
        </p:nvSpPr>
        <p:spPr bwMode="auto">
          <a:noFill/>
          <a:ln>
            <a:miter lim="800000"/>
            <a:headEnd/>
            <a:tailEnd/>
          </a:ln>
        </p:spPr>
        <p:txBody>
          <a:bodyPr/>
          <a:lstStyle/>
          <a:p>
            <a:fld id="{03494882-D058-46C0-9EA3-C2B12EEC9B9A}" type="slidenum">
              <a:rPr lang="en-US" smtClean="0">
                <a:ea typeface="ＭＳ Ｐゴシック" pitchFamily="34" charset="-128"/>
              </a:rPr>
              <a:pPr/>
              <a:t>23</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p:txBody>
          <a:bodyPr wrap="square" numCol="1" anchor="t" anchorCtr="0" compatLnSpc="1">
            <a:prstTxWarp prst="textNoShape">
              <a:avLst/>
            </a:prstTxWarp>
          </a:bodyPr>
          <a:lstStyle/>
          <a:p>
            <a:r>
              <a:rPr lang="en-US" sz="1200" kern="1200" dirty="0" smtClean="0">
                <a:solidFill>
                  <a:schemeClr val="tx1"/>
                </a:solidFill>
                <a:effectLst/>
                <a:latin typeface="Arial" pitchFamily="34" charset="0"/>
                <a:ea typeface="+mn-ea"/>
                <a:cs typeface="Arial" pitchFamily="34" charset="0"/>
              </a:rPr>
              <a:t>There may be times when it will be difficult to use the IDEAL Discharge Planning</a:t>
            </a:r>
            <a:r>
              <a:rPr lang="en-US" sz="1200" i="1" kern="1200" dirty="0" smtClean="0">
                <a:solidFill>
                  <a:schemeClr val="tx1"/>
                </a:solidFill>
                <a:effectLst/>
                <a:latin typeface="Arial" pitchFamily="34" charset="0"/>
                <a:ea typeface="+mn-ea"/>
                <a:cs typeface="Arial" pitchFamily="34" charset="0"/>
              </a:rPr>
              <a:t> </a:t>
            </a:r>
            <a:r>
              <a:rPr lang="en-US" sz="1200" kern="1200" dirty="0" smtClean="0">
                <a:solidFill>
                  <a:schemeClr val="tx1"/>
                </a:solidFill>
                <a:effectLst/>
                <a:latin typeface="Arial" pitchFamily="34" charset="0"/>
                <a:ea typeface="+mn-ea"/>
                <a:cs typeface="Arial" pitchFamily="34" charset="0"/>
              </a:rPr>
              <a:t>process. We expect this process will take more time at first but hope these new techniques will be incorporated fairly seamlessly into our current processes after some practice.</a:t>
            </a:r>
            <a:endParaRPr lang="en-US" sz="1000" dirty="0" smtClean="0">
              <a:effectLst/>
              <a:latin typeface="Arial" pitchFamily="34" charset="0"/>
              <a:cs typeface="Arial" pitchFamily="34" charset="0"/>
            </a:endParaRPr>
          </a:p>
          <a:p>
            <a:r>
              <a:rPr lang="en-US" sz="1200" i="1"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i="1" kern="1200" dirty="0" smtClean="0">
                <a:solidFill>
                  <a:schemeClr val="tx1"/>
                </a:solidFill>
                <a:effectLst/>
                <a:latin typeface="Arial" pitchFamily="34" charset="0"/>
                <a:ea typeface="+mn-ea"/>
                <a:cs typeface="Arial" pitchFamily="34" charset="0"/>
              </a:rPr>
              <a:t>As you read each challenge, ask for input from the audience about the best way to address it. How can you modify the IDEAL Discharge Planning process in each challenge? What needs to happen? Who is responsible? Examples of responses include:</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pPr marL="171450" lvl="0" indent="-171450">
              <a:buFont typeface="Arial" pitchFamily="34" charset="0"/>
              <a:buChar char="•"/>
            </a:pPr>
            <a:r>
              <a:rPr lang="en-US" sz="1200" b="1" kern="1200" dirty="0" smtClean="0">
                <a:solidFill>
                  <a:schemeClr val="tx1"/>
                </a:solidFill>
                <a:effectLst/>
                <a:latin typeface="Arial" pitchFamily="34" charset="0"/>
                <a:ea typeface="+mn-ea"/>
                <a:cs typeface="Arial" pitchFamily="34" charset="0"/>
              </a:rPr>
              <a:t>Difficult to identify and then educate the family caregivers. </a:t>
            </a:r>
            <a:r>
              <a:rPr lang="en-US" sz="1200" kern="1200" dirty="0" smtClean="0">
                <a:solidFill>
                  <a:schemeClr val="tx1"/>
                </a:solidFill>
                <a:effectLst/>
                <a:latin typeface="Arial" pitchFamily="34" charset="0"/>
                <a:ea typeface="+mn-ea"/>
                <a:cs typeface="Arial" pitchFamily="34" charset="0"/>
              </a:rPr>
              <a:t>Either there is no caregiver or the family caregiver has not been at the hospital. The solution may be to ask if the caregiver can participate by phone or to go over checklist only with the patient and then assess whether patient will be okay alone.</a:t>
            </a:r>
            <a:endParaRPr lang="en-US" sz="1000" dirty="0" smtClean="0">
              <a:effectLst/>
              <a:latin typeface="Arial" pitchFamily="34" charset="0"/>
              <a:cs typeface="Arial" pitchFamily="34" charset="0"/>
            </a:endParaRPr>
          </a:p>
          <a:p>
            <a:pPr marL="171450" lvl="0" indent="-171450">
              <a:buFont typeface="Arial" pitchFamily="34" charset="0"/>
              <a:buChar char="•"/>
            </a:pPr>
            <a:r>
              <a:rPr lang="en-US" sz="1200" b="1" kern="1200" dirty="0" smtClean="0">
                <a:solidFill>
                  <a:schemeClr val="tx1"/>
                </a:solidFill>
                <a:effectLst/>
                <a:latin typeface="Arial" pitchFamily="34" charset="0"/>
                <a:ea typeface="+mn-ea"/>
                <a:cs typeface="Arial" pitchFamily="34" charset="0"/>
              </a:rPr>
              <a:t>Discharge plans change immediately before discharge.</a:t>
            </a:r>
            <a:r>
              <a:rPr lang="en-US" sz="1200" kern="1200" dirty="0" smtClean="0">
                <a:solidFill>
                  <a:schemeClr val="tx1"/>
                </a:solidFill>
                <a:effectLst/>
                <a:latin typeface="Arial" pitchFamily="34" charset="0"/>
                <a:ea typeface="+mn-ea"/>
                <a:cs typeface="Arial" pitchFamily="34" charset="0"/>
              </a:rPr>
              <a:t> When this happens, you should review the changes with the patient and family as soon as possible to give them time to make adjustments, if necessary. You can let the family members know what to expect and when a good time would be for them to leave the hospital to prepare their home for the patient, if needed.</a:t>
            </a:r>
            <a:endParaRPr lang="en-US" sz="1000" dirty="0" smtClean="0">
              <a:effectLst/>
              <a:latin typeface="Arial" pitchFamily="34" charset="0"/>
              <a:cs typeface="Arial" pitchFamily="34" charset="0"/>
            </a:endParaRPr>
          </a:p>
          <a:p>
            <a:pPr marL="171450" indent="-171450">
              <a:buFont typeface="Arial" pitchFamily="34" charset="0"/>
              <a:buChar char="•"/>
            </a:pPr>
            <a:r>
              <a:rPr lang="en-US" sz="1200" b="1" kern="1200" dirty="0" smtClean="0">
                <a:solidFill>
                  <a:schemeClr val="tx1"/>
                </a:solidFill>
                <a:effectLst/>
                <a:latin typeface="Arial" pitchFamily="34" charset="0"/>
                <a:ea typeface="+mn-ea"/>
                <a:cs typeface="Arial" pitchFamily="34" charset="0"/>
              </a:rPr>
              <a:t>Patient is unable to read, write, or articulate questions or concerns.</a:t>
            </a:r>
            <a:r>
              <a:rPr lang="en-US" sz="1200" kern="1200" dirty="0" smtClean="0">
                <a:solidFill>
                  <a:schemeClr val="tx1"/>
                </a:solidFill>
                <a:effectLst/>
                <a:latin typeface="Arial" pitchFamily="34" charset="0"/>
                <a:ea typeface="+mn-ea"/>
                <a:cs typeface="Arial" pitchFamily="34" charset="0"/>
              </a:rPr>
              <a:t> If a patient cannot read or write or has difficulty asking questions, you can go over the checklist verbally and use teach back to make sure they understand each of the checklist’s elements.</a:t>
            </a:r>
            <a:r>
              <a:rPr lang="en-US" sz="1000" dirty="0" smtClean="0">
                <a:latin typeface="Arial" pitchFamily="34" charset="0"/>
                <a:ea typeface="ＭＳ Ｐゴシック" pitchFamily="34" charset="-128"/>
                <a:cs typeface="Arial" pitchFamily="34" charset="0"/>
              </a:rPr>
              <a:t/>
            </a:r>
            <a:br>
              <a:rPr lang="en-US" sz="1000" dirty="0" smtClean="0">
                <a:latin typeface="Arial" pitchFamily="34" charset="0"/>
                <a:ea typeface="ＭＳ Ｐゴシック" pitchFamily="34" charset="-128"/>
                <a:cs typeface="Arial" pitchFamily="34" charset="0"/>
              </a:rPr>
            </a:br>
            <a:endParaRPr lang="en-US" sz="1000" dirty="0" smtClean="0">
              <a:latin typeface="Arial" pitchFamily="34" charset="0"/>
              <a:ea typeface="ＭＳ Ｐゴシック" pitchFamily="34" charset="-128"/>
              <a:cs typeface="Arial" pitchFamily="34" charset="0"/>
            </a:endParaRPr>
          </a:p>
        </p:txBody>
      </p:sp>
      <p:sp>
        <p:nvSpPr>
          <p:cNvPr id="58372" name="Slide Number Placeholder 3"/>
          <p:cNvSpPr>
            <a:spLocks noGrp="1"/>
          </p:cNvSpPr>
          <p:nvPr>
            <p:ph type="sldNum" sz="quarter" idx="5"/>
          </p:nvPr>
        </p:nvSpPr>
        <p:spPr bwMode="auto">
          <a:noFill/>
          <a:ln>
            <a:miter lim="800000"/>
            <a:headEnd/>
            <a:tailEnd/>
          </a:ln>
        </p:spPr>
        <p:txBody>
          <a:bodyPr/>
          <a:lstStyle/>
          <a:p>
            <a:fld id="{754A4BB2-726F-4075-BEA1-8B4F7C40DF7A}" type="slidenum">
              <a:rPr lang="en-US" smtClean="0">
                <a:ea typeface="ＭＳ Ｐゴシック" pitchFamily="34" charset="-128"/>
              </a:rPr>
              <a:pPr/>
              <a:t>24</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effectLst/>
                <a:latin typeface="Arial" pitchFamily="34" charset="0"/>
                <a:ea typeface="+mn-ea"/>
                <a:cs typeface="Arial" pitchFamily="34" charset="0"/>
              </a:rPr>
              <a:t>We have a couple of practice exercises to get everyone comfortable using these tools and techniques.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For this first exercise, let’s break into groups of three.</a:t>
            </a:r>
            <a:endParaRPr lang="en-US" sz="1000" dirty="0" smtClean="0">
              <a:latin typeface="Arial" pitchFamily="34" charset="0"/>
              <a:ea typeface="ＭＳ Ｐゴシック" pitchFamily="34" charset="-128"/>
              <a:cs typeface="Arial" pitchFamily="34" charset="0"/>
            </a:endParaRPr>
          </a:p>
        </p:txBody>
      </p:sp>
      <p:sp>
        <p:nvSpPr>
          <p:cNvPr id="59396" name="Slide Number Placeholder 3"/>
          <p:cNvSpPr>
            <a:spLocks noGrp="1"/>
          </p:cNvSpPr>
          <p:nvPr>
            <p:ph type="sldNum" sz="quarter" idx="5"/>
          </p:nvPr>
        </p:nvSpPr>
        <p:spPr bwMode="auto">
          <a:noFill/>
          <a:ln>
            <a:miter lim="800000"/>
            <a:headEnd/>
            <a:tailEnd/>
          </a:ln>
        </p:spPr>
        <p:txBody>
          <a:bodyPr/>
          <a:lstStyle/>
          <a:p>
            <a:fld id="{AF3DCECA-D3F0-456B-B4F8-9CE1F6DFEE08}" type="slidenum">
              <a:rPr lang="en-US" smtClean="0">
                <a:ea typeface="ＭＳ Ｐゴシック" pitchFamily="34" charset="-128"/>
              </a:rPr>
              <a:pPr/>
              <a:t>25</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Arial" pitchFamily="34" charset="0"/>
                <a:ea typeface="+mn-ea"/>
                <a:cs typeface="Arial" pitchFamily="34" charset="0"/>
              </a:rPr>
              <a:t>After people form groups, read the vignette. Tell the groups to assign someone to play Emily, Jack, and the person facilitating the discharge planning meeting. Provide these additional instructions.</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As you play out the scene, the objectives are to make sure that:</a:t>
            </a:r>
            <a:endParaRPr lang="en-US" sz="1000"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Emily is fully aware of what will happen in her discharge</a:t>
            </a:r>
            <a:endParaRPr lang="en-US" sz="1000"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Emily knows when her </a:t>
            </a:r>
            <a:r>
              <a:rPr lang="en-US" sz="1200" kern="1200" dirty="0" err="1" smtClean="0">
                <a:solidFill>
                  <a:schemeClr val="tx1"/>
                </a:solidFill>
                <a:effectLst/>
                <a:latin typeface="Arial" pitchFamily="34" charset="0"/>
                <a:ea typeface="+mn-ea"/>
                <a:cs typeface="Arial" pitchFamily="34" charset="0"/>
              </a:rPr>
              <a:t>followup</a:t>
            </a:r>
            <a:r>
              <a:rPr lang="en-US" sz="1200" kern="1200" dirty="0" smtClean="0">
                <a:solidFill>
                  <a:schemeClr val="tx1"/>
                </a:solidFill>
                <a:effectLst/>
                <a:latin typeface="Arial" pitchFamily="34" charset="0"/>
                <a:ea typeface="+mn-ea"/>
                <a:cs typeface="Arial" pitchFamily="34" charset="0"/>
              </a:rPr>
              <a:t> appointments are scheduled</a:t>
            </a:r>
            <a:endParaRPr lang="en-US" sz="1000"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Jack and Emily have had a chance to ask questions or voice concerns they have about the discharge</a:t>
            </a:r>
            <a:endParaRPr lang="en-US" sz="1000"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Jack and Emily express comfort going back home</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Take about 5 to 8 minutes for this exercise.</a:t>
            </a:r>
            <a:endParaRPr lang="en-US" sz="1000" dirty="0">
              <a:latin typeface="Arial" pitchFamily="34" charset="0"/>
              <a:cs typeface="Arial" pitchFamily="34" charset="0"/>
            </a:endParaRPr>
          </a:p>
        </p:txBody>
      </p:sp>
      <p:sp>
        <p:nvSpPr>
          <p:cNvPr id="60420" name="Slide Number Placeholder 3"/>
          <p:cNvSpPr>
            <a:spLocks noGrp="1"/>
          </p:cNvSpPr>
          <p:nvPr>
            <p:ph type="sldNum" sz="quarter" idx="5"/>
          </p:nvPr>
        </p:nvSpPr>
        <p:spPr bwMode="auto">
          <a:noFill/>
          <a:ln>
            <a:miter lim="800000"/>
            <a:headEnd/>
            <a:tailEnd/>
          </a:ln>
        </p:spPr>
        <p:txBody>
          <a:bodyPr/>
          <a:lstStyle/>
          <a:p>
            <a:fld id="{96DCBEFB-0A7B-4731-BB62-579521A35344}" type="slidenum">
              <a:rPr lang="en-US" smtClean="0">
                <a:ea typeface="ＭＳ Ｐゴシック" pitchFamily="34" charset="-128"/>
              </a:rPr>
              <a:pPr/>
              <a:t>26</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smtClean="0">
                <a:latin typeface="Arial" charset="0"/>
                <a:ea typeface="ＭＳ Ｐゴシック" pitchFamily="34" charset="-128"/>
              </a:rPr>
              <a:t>[</a:t>
            </a:r>
            <a:r>
              <a:rPr lang="en-US" sz="1000" i="1" dirty="0" smtClean="0">
                <a:latin typeface="Arial" charset="0"/>
                <a:ea typeface="ＭＳ Ｐゴシック" pitchFamily="34" charset="-128"/>
              </a:rPr>
              <a:t>Get perspectives from different groups, summarize what the group overall said.</a:t>
            </a:r>
            <a:r>
              <a:rPr lang="en-US" sz="1000" dirty="0" smtClean="0">
                <a:latin typeface="Arial" charset="0"/>
                <a:ea typeface="ＭＳ Ｐゴシック" pitchFamily="34" charset="-128"/>
              </a:rPr>
              <a:t>]</a:t>
            </a:r>
          </a:p>
          <a:p>
            <a:endParaRPr lang="en-US" sz="1000" dirty="0" smtClean="0">
              <a:latin typeface="Arial" charset="0"/>
              <a:ea typeface="ＭＳ Ｐゴシック" pitchFamily="34" charset="-128"/>
            </a:endParaRPr>
          </a:p>
        </p:txBody>
      </p:sp>
      <p:sp>
        <p:nvSpPr>
          <p:cNvPr id="61444" name="Slide Number Placeholder 3"/>
          <p:cNvSpPr>
            <a:spLocks noGrp="1"/>
          </p:cNvSpPr>
          <p:nvPr>
            <p:ph type="sldNum" sz="quarter" idx="5"/>
          </p:nvPr>
        </p:nvSpPr>
        <p:spPr bwMode="auto">
          <a:noFill/>
          <a:ln>
            <a:miter lim="800000"/>
            <a:headEnd/>
            <a:tailEnd/>
          </a:ln>
        </p:spPr>
        <p:txBody>
          <a:bodyPr/>
          <a:lstStyle/>
          <a:p>
            <a:fld id="{FA313B2E-F7F9-4B7C-82AB-E10395AA4938}" type="slidenum">
              <a:rPr lang="en-US" smtClean="0">
                <a:ea typeface="ＭＳ Ｐゴシック" pitchFamily="34" charset="-128"/>
              </a:rPr>
              <a:pPr/>
              <a:t>27</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effectLst/>
                <a:latin typeface="Arial" pitchFamily="34" charset="0"/>
                <a:ea typeface="+mn-ea"/>
                <a:cs typeface="Arial" pitchFamily="34" charset="0"/>
              </a:rPr>
              <a:t>As we work through the next practice exercise, this slide contains tips to remember. These tips can help make sure your interactions are positive and effective. </a:t>
            </a:r>
            <a:endParaRPr lang="en-US"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For the next exercise, get into pairs.</a:t>
            </a:r>
            <a:endParaRPr lang="en-US" dirty="0" smtClean="0">
              <a:latin typeface="Arial" pitchFamily="34" charset="0"/>
              <a:ea typeface="ＭＳ Ｐゴシック" pitchFamily="34" charset="-128"/>
              <a:cs typeface="Arial" pitchFamily="34" charset="0"/>
            </a:endParaRPr>
          </a:p>
        </p:txBody>
      </p:sp>
      <p:sp>
        <p:nvSpPr>
          <p:cNvPr id="62468" name="Slide Number Placeholder 3"/>
          <p:cNvSpPr>
            <a:spLocks noGrp="1"/>
          </p:cNvSpPr>
          <p:nvPr>
            <p:ph type="sldNum" sz="quarter" idx="5"/>
          </p:nvPr>
        </p:nvSpPr>
        <p:spPr bwMode="auto">
          <a:noFill/>
          <a:ln>
            <a:miter lim="800000"/>
            <a:headEnd/>
            <a:tailEnd/>
          </a:ln>
        </p:spPr>
        <p:txBody>
          <a:bodyPr/>
          <a:lstStyle/>
          <a:p>
            <a:fld id="{924FC007-05B0-4F8D-A88C-2D389F08C237}" type="slidenum">
              <a:rPr lang="en-US" smtClean="0">
                <a:ea typeface="ＭＳ Ｐゴシック" pitchFamily="34" charset="-128"/>
              </a:rPr>
              <a:pPr/>
              <a:t>28</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Arial" pitchFamily="34" charset="0"/>
                <a:ea typeface="+mn-ea"/>
                <a:cs typeface="Arial" pitchFamily="34" charset="0"/>
              </a:rPr>
              <a:t>After people form pairs, review the vignette. Tell the pair to assign a patient and clinician. Provide these additional instructions.</a:t>
            </a:r>
            <a:endParaRPr lang="en-US" sz="1000" dirty="0" smtClean="0">
              <a:effectLst/>
              <a:latin typeface="Arial" pitchFamily="34" charset="0"/>
              <a:cs typeface="Arial" pitchFamily="34" charset="0"/>
            </a:endParaRPr>
          </a:p>
          <a:p>
            <a:r>
              <a:rPr lang="en-US" sz="1200" i="1"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pPr marL="0" indent="0">
              <a:buFont typeface="Arial" pitchFamily="34" charset="0"/>
              <a:buNone/>
            </a:pPr>
            <a:r>
              <a:rPr lang="en-US" sz="1200" kern="1200" dirty="0" smtClean="0">
                <a:solidFill>
                  <a:schemeClr val="tx1"/>
                </a:solidFill>
                <a:effectLst/>
                <a:latin typeface="Arial" pitchFamily="34" charset="0"/>
                <a:ea typeface="+mn-ea"/>
                <a:cs typeface="Arial" pitchFamily="34" charset="0"/>
              </a:rPr>
              <a:t>As you play out the scene, the objectives are to make sure that:</a:t>
            </a:r>
            <a:endParaRPr lang="en-US" sz="1000"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Arnold is fully aware of what will happen when he gets home</a:t>
            </a:r>
            <a:endParaRPr lang="en-US" sz="1000"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Arnold gets a chance to ask questions and express his concerns and have them taken seriously</a:t>
            </a:r>
            <a:endParaRPr lang="en-US" sz="1000"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Arnold understands how to use oxygen and is comfortable with it</a:t>
            </a:r>
            <a:endParaRPr lang="en-US" sz="1000"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Arnold gets a chance to consider how he will get support from his children and his neighbor in the first couple of weeks and gets to decide how much help to ask for and how</a:t>
            </a:r>
            <a:endParaRPr lang="en-US" sz="1000" dirty="0" smtClean="0">
              <a:effectLst/>
              <a:latin typeface="Arial" pitchFamily="34" charset="0"/>
              <a:cs typeface="Arial" pitchFamily="34" charset="0"/>
            </a:endParaRPr>
          </a:p>
          <a:p>
            <a:pPr marL="171450" lvl="0" indent="-171450">
              <a:buFont typeface="Arial" pitchFamily="34" charset="0"/>
              <a:buChar char="•"/>
            </a:pPr>
            <a:r>
              <a:rPr lang="en-US" sz="1200" kern="1200" dirty="0" smtClean="0">
                <a:solidFill>
                  <a:schemeClr val="tx1"/>
                </a:solidFill>
                <a:effectLst/>
                <a:latin typeface="Arial" pitchFamily="34" charset="0"/>
                <a:ea typeface="+mn-ea"/>
                <a:cs typeface="Arial" pitchFamily="34" charset="0"/>
              </a:rPr>
              <a:t>Arnold feels able to take all his medications properly</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Take 8 to 10 minutes for this exercise.</a:t>
            </a:r>
            <a:endParaRPr lang="en-US" sz="1000" dirty="0">
              <a:latin typeface="Arial" pitchFamily="34" charset="0"/>
              <a:ea typeface="Times New Roman"/>
              <a:cs typeface="Arial" pitchFamily="34" charset="0"/>
            </a:endParaRPr>
          </a:p>
        </p:txBody>
      </p:sp>
      <p:sp>
        <p:nvSpPr>
          <p:cNvPr id="63492" name="Slide Number Placeholder 3"/>
          <p:cNvSpPr>
            <a:spLocks noGrp="1"/>
          </p:cNvSpPr>
          <p:nvPr>
            <p:ph type="sldNum" sz="quarter" idx="5"/>
          </p:nvPr>
        </p:nvSpPr>
        <p:spPr bwMode="auto">
          <a:noFill/>
          <a:ln>
            <a:miter lim="800000"/>
            <a:headEnd/>
            <a:tailEnd/>
          </a:ln>
        </p:spPr>
        <p:txBody>
          <a:bodyPr/>
          <a:lstStyle/>
          <a:p>
            <a:fld id="{05CF259C-9B5C-4AE9-AB07-1792885541F2}" type="slidenum">
              <a:rPr lang="en-US" smtClean="0">
                <a:ea typeface="ＭＳ Ｐゴシック" pitchFamily="34" charset="-128"/>
              </a:rPr>
              <a:pPr/>
              <a:t>29</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defTabSz="465895"/>
            <a:r>
              <a:rPr lang="en-US" sz="1000" dirty="0" smtClean="0">
                <a:latin typeface="Arial" charset="0"/>
                <a:ea typeface="ＭＳ Ｐゴシック" pitchFamily="34" charset="-128"/>
              </a:rPr>
              <a:t>To set the stage for our conversation, I’d like to talk about the importance of patients and families as partners in ensuring and improving the quality and safety of care that we provide.</a:t>
            </a:r>
          </a:p>
          <a:p>
            <a:pPr defTabSz="465895"/>
            <a:endParaRPr lang="en-US" sz="1000" dirty="0" smtClean="0">
              <a:latin typeface="Arial" charset="0"/>
              <a:ea typeface="ＭＳ Ｐゴシック" pitchFamily="34" charset="-128"/>
            </a:endParaRPr>
          </a:p>
        </p:txBody>
      </p:sp>
      <p:sp>
        <p:nvSpPr>
          <p:cNvPr id="4" name="Footer Placeholder 3"/>
          <p:cNvSpPr>
            <a:spLocks noGrp="1"/>
          </p:cNvSpPr>
          <p:nvPr>
            <p:ph type="ftr" sz="quarter" idx="4"/>
          </p:nvPr>
        </p:nvSpPr>
        <p:spPr/>
        <p:txBody>
          <a:bodyPr/>
          <a:lstStyle/>
          <a:p>
            <a:pPr>
              <a:defRPr/>
            </a:pPr>
            <a:r>
              <a:rPr lang="en-US" dirty="0" smtClean="0"/>
              <a:t>Strategy 4: IDEAL Discharge Training (Tool 4)</a:t>
            </a:r>
            <a:endParaRPr lang="en-US" dirty="0"/>
          </a:p>
        </p:txBody>
      </p:sp>
      <p:sp>
        <p:nvSpPr>
          <p:cNvPr id="38917" name="Slide Number Placeholder 4"/>
          <p:cNvSpPr>
            <a:spLocks noGrp="1"/>
          </p:cNvSpPr>
          <p:nvPr>
            <p:ph type="sldNum" sz="quarter" idx="5"/>
          </p:nvPr>
        </p:nvSpPr>
        <p:spPr bwMode="auto">
          <a:noFill/>
          <a:ln>
            <a:miter lim="800000"/>
            <a:headEnd/>
            <a:tailEnd/>
          </a:ln>
        </p:spPr>
        <p:txBody>
          <a:bodyPr/>
          <a:lstStyle/>
          <a:p>
            <a:fld id="{1AC9DF31-72ED-47C8-8E1F-EA64C2ACA59B}" type="slidenum">
              <a:rPr lang="en-US" smtClean="0">
                <a:ea typeface="ＭＳ Ｐゴシック" pitchFamily="34" charset="-128"/>
              </a:rPr>
              <a:pPr/>
              <a:t>3</a:t>
            </a:fld>
            <a:endParaRPr lang="en-US" dirty="0" smtClean="0">
              <a:ea typeface="ＭＳ Ｐゴシック"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smtClean="0">
                <a:latin typeface="Arial" charset="0"/>
                <a:ea typeface="ＭＳ Ｐゴシック" pitchFamily="34" charset="-128"/>
              </a:rPr>
              <a:t>[</a:t>
            </a:r>
            <a:r>
              <a:rPr lang="en-US" sz="1000" i="1" dirty="0" smtClean="0">
                <a:latin typeface="Arial" charset="0"/>
                <a:ea typeface="ＭＳ Ｐゴシック" pitchFamily="34" charset="-128"/>
              </a:rPr>
              <a:t>Get perspectives from different pairs, summarize what the group overall said.</a:t>
            </a:r>
            <a:r>
              <a:rPr lang="en-US" sz="1000" dirty="0" smtClean="0">
                <a:latin typeface="Arial" charset="0"/>
                <a:ea typeface="ＭＳ Ｐゴシック" pitchFamily="34" charset="-128"/>
              </a:rPr>
              <a:t>]</a:t>
            </a:r>
          </a:p>
        </p:txBody>
      </p:sp>
      <p:sp>
        <p:nvSpPr>
          <p:cNvPr id="64516" name="Slide Number Placeholder 3"/>
          <p:cNvSpPr>
            <a:spLocks noGrp="1"/>
          </p:cNvSpPr>
          <p:nvPr>
            <p:ph type="sldNum" sz="quarter" idx="5"/>
          </p:nvPr>
        </p:nvSpPr>
        <p:spPr bwMode="auto">
          <a:noFill/>
          <a:ln>
            <a:miter lim="800000"/>
            <a:headEnd/>
            <a:tailEnd/>
          </a:ln>
        </p:spPr>
        <p:txBody>
          <a:bodyPr/>
          <a:lstStyle/>
          <a:p>
            <a:fld id="{130A9CE7-6754-4427-AE0C-06452A10635C}" type="slidenum">
              <a:rPr lang="en-US" smtClean="0">
                <a:ea typeface="ＭＳ Ｐゴシック" pitchFamily="34" charset="-128"/>
              </a:rPr>
              <a:pPr/>
              <a:t>30</a:t>
            </a:fld>
            <a:endParaRPr lang="en-US" dirty="0" smtClean="0">
              <a:ea typeface="ＭＳ Ｐゴシック" pitchFamily="34" charset="-128"/>
            </a:endParaRPr>
          </a:p>
        </p:txBody>
      </p:sp>
      <p:sp>
        <p:nvSpPr>
          <p:cNvPr id="5" name="Footer Placeholder 4"/>
          <p:cNvSpPr>
            <a:spLocks noGrp="1"/>
          </p:cNvSpPr>
          <p:nvPr>
            <p:ph type="ftr" sz="quarter" idx="4"/>
          </p:nvPr>
        </p:nvSpPr>
        <p:spPr>
          <a:xfrm>
            <a:off x="0" y="8843645"/>
            <a:ext cx="3043343" cy="465455"/>
          </a:xfrm>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dirty="0" smtClean="0">
                <a:latin typeface="Arial" charset="0"/>
                <a:ea typeface="ＭＳ Ｐゴシック" pitchFamily="34" charset="-128"/>
              </a:rPr>
              <a:t>We would like to end by reiterating how important patient and family engagement is to our hospital. Clinicians and hospital staff play an important role in inviting and support patients and families as full partners in the health care team. By doing this, we can work together as partners to improve care experiences for everyone. </a:t>
            </a:r>
          </a:p>
          <a:p>
            <a:endParaRPr lang="en-US" sz="1000" dirty="0" smtClean="0">
              <a:latin typeface="Arial" charset="0"/>
              <a:ea typeface="ＭＳ Ｐゴシック" pitchFamily="34" charset="-128"/>
            </a:endParaRPr>
          </a:p>
        </p:txBody>
      </p:sp>
      <p:sp>
        <p:nvSpPr>
          <p:cNvPr id="65540" name="Slide Number Placeholder 3"/>
          <p:cNvSpPr>
            <a:spLocks noGrp="1"/>
          </p:cNvSpPr>
          <p:nvPr>
            <p:ph type="sldNum" sz="quarter" idx="5"/>
          </p:nvPr>
        </p:nvSpPr>
        <p:spPr bwMode="auto">
          <a:noFill/>
          <a:ln>
            <a:miter lim="800000"/>
            <a:headEnd/>
            <a:tailEnd/>
          </a:ln>
        </p:spPr>
        <p:txBody>
          <a:bodyPr/>
          <a:lstStyle/>
          <a:p>
            <a:fld id="{96BE340F-EA45-491F-B6E3-811D5657253A}" type="slidenum">
              <a:rPr lang="en-US" smtClean="0">
                <a:ea typeface="ＭＳ Ｐゴシック" pitchFamily="34" charset="-128"/>
              </a:rPr>
              <a:pPr/>
              <a:t>31</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smtClean="0">
                <a:latin typeface="Arial" charset="0"/>
                <a:ea typeface="ＭＳ Ｐゴシック" pitchFamily="34" charset="-128"/>
              </a:rPr>
              <a:t>Thank you for your time today. If you would like additional information after this presentation, please feel free to contact me at any time.</a:t>
            </a:r>
          </a:p>
          <a:p>
            <a:endParaRPr lang="en-US" sz="1000" dirty="0" smtClean="0">
              <a:latin typeface="Arial" charset="0"/>
              <a:ea typeface="ＭＳ Ｐゴシック" pitchFamily="34" charset="-128"/>
            </a:endParaRPr>
          </a:p>
        </p:txBody>
      </p:sp>
      <p:sp>
        <p:nvSpPr>
          <p:cNvPr id="66564" name="Slide Number Placeholder 3"/>
          <p:cNvSpPr>
            <a:spLocks noGrp="1"/>
          </p:cNvSpPr>
          <p:nvPr>
            <p:ph type="sldNum" sz="quarter" idx="5"/>
          </p:nvPr>
        </p:nvSpPr>
        <p:spPr bwMode="auto">
          <a:noFill/>
          <a:ln>
            <a:miter lim="800000"/>
            <a:headEnd/>
            <a:tailEnd/>
          </a:ln>
        </p:spPr>
        <p:txBody>
          <a:bodyPr/>
          <a:lstStyle/>
          <a:p>
            <a:fld id="{838D33C6-6320-4CA1-BC89-596553A53A9A}" type="slidenum">
              <a:rPr lang="en-US" smtClean="0">
                <a:ea typeface="ＭＳ Ｐゴシック" pitchFamily="34" charset="-128"/>
              </a:rPr>
              <a:pPr/>
              <a:t>32</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p:txBody>
          <a:bodyPr wrap="square" numCol="1" anchor="t" anchorCtr="0" compatLnSpc="1">
            <a:prstTxWarp prst="textNoShape">
              <a:avLst/>
            </a:prstTxWarp>
            <a:normAutofit fontScale="85000" lnSpcReduction="20000"/>
          </a:bodyPr>
          <a:lstStyle/>
          <a:p>
            <a:r>
              <a:rPr lang="en-US" dirty="0" smtClean="0">
                <a:latin typeface="Arial" charset="0"/>
                <a:ea typeface="ＭＳ Ｐゴシック" pitchFamily="34" charset="-128"/>
              </a:rPr>
              <a:t>The ultimate goal of patient and family engagement is to create a set of conditions where patients, family members, clinicians, and hospital staff are all working together – as partners –to </a:t>
            </a:r>
            <a:r>
              <a:rPr lang="en-US" b="1" dirty="0" smtClean="0">
                <a:latin typeface="Arial" charset="0"/>
                <a:ea typeface="ＭＳ Ｐゴシック" pitchFamily="34" charset="-128"/>
              </a:rPr>
              <a:t>improve the quality and safety of care. </a:t>
            </a:r>
            <a:r>
              <a:rPr lang="en-US" dirty="0" smtClean="0">
                <a:latin typeface="Arial" charset="0"/>
                <a:ea typeface="ＭＳ Ｐゴシック" pitchFamily="34" charset="-128"/>
              </a:rPr>
              <a:t>This partnership is important, because health care quality and safety have a direct effect on patients and families. It makes sense that we should ask patients and family members to take part in changes and improvements.</a:t>
            </a:r>
          </a:p>
          <a:p>
            <a:pPr eaLnBrk="1" hangingPunct="1">
              <a:defRPr/>
            </a:pPr>
            <a:endParaRPr lang="en-US" dirty="0" smtClean="0">
              <a:latin typeface="Arial" charset="0"/>
              <a:ea typeface="ＭＳ Ｐゴシック" pitchFamily="34" charset="-128"/>
            </a:endParaRPr>
          </a:p>
          <a:p>
            <a:pPr eaLnBrk="1" hangingPunct="1">
              <a:defRPr/>
            </a:pPr>
            <a:r>
              <a:rPr lang="en-US" dirty="0" smtClean="0">
                <a:latin typeface="Arial" charset="0"/>
                <a:ea typeface="ＭＳ Ｐゴシック" pitchFamily="34" charset="-128"/>
              </a:rPr>
              <a:t>On one level, patient and family engagement means providing day-to-day care experiences that welcome and engage patients and family members as members of the health care team. For example, in our hospital, we provide opportunities for patients and family members to be involved in their care by:</a:t>
            </a:r>
          </a:p>
          <a:p>
            <a:pPr marL="628650" lvl="1" indent="-171450">
              <a:buFont typeface="Arial" pitchFamily="34" charset="0"/>
              <a:buChar char="•"/>
              <a:defRPr/>
            </a:pPr>
            <a:r>
              <a:rPr lang="en-US" dirty="0" smtClean="0">
                <a:latin typeface="Arial" charset="0"/>
                <a:ea typeface="ＭＳ Ｐゴシック" pitchFamily="34" charset="-128"/>
              </a:rPr>
              <a:t>Making sure from the beginning that we invite patients and family members to partner with their health care team throughout their stay.</a:t>
            </a:r>
          </a:p>
          <a:p>
            <a:pPr marL="628650" lvl="1" indent="-171450" eaLnBrk="1" hangingPunct="1">
              <a:buFont typeface="Arial" pitchFamily="34" charset="0"/>
              <a:buChar char="•"/>
              <a:defRPr/>
            </a:pPr>
            <a:r>
              <a:rPr lang="en-US" dirty="0" smtClean="0">
                <a:latin typeface="Arial" charset="0"/>
                <a:ea typeface="ＭＳ Ｐゴシック" pitchFamily="34" charset="-128"/>
              </a:rPr>
              <a:t>Doing change of shift report at the bedside, where patients and families can participate.</a:t>
            </a:r>
          </a:p>
          <a:p>
            <a:pPr marL="628650" lvl="1" indent="-171450" eaLnBrk="1" hangingPunct="1">
              <a:buFont typeface="Arial" pitchFamily="34" charset="0"/>
              <a:buChar char="•"/>
              <a:defRPr/>
            </a:pPr>
            <a:r>
              <a:rPr lang="en-US" dirty="0" smtClean="0">
                <a:latin typeface="Arial" charset="0"/>
                <a:ea typeface="ＭＳ Ｐゴシック" pitchFamily="34" charset="-128"/>
              </a:rPr>
              <a:t>Involving patients and families in discharge planning and plans for safe care at home.</a:t>
            </a:r>
          </a:p>
          <a:p>
            <a:pPr marL="628650" lvl="1" indent="-171450" eaLnBrk="1" hangingPunct="1">
              <a:buFont typeface="Arial" pitchFamily="34" charset="0"/>
              <a:buChar char="•"/>
              <a:defRPr/>
            </a:pPr>
            <a:r>
              <a:rPr lang="en-US" i="1" dirty="0" smtClean="0">
                <a:latin typeface="Arial" charset="0"/>
                <a:ea typeface="ＭＳ Ｐゴシック" pitchFamily="34" charset="-128"/>
              </a:rPr>
              <a:t>[Insert other examples of how your hospital provides opportunities for true partnership and engagement during the hospital stay]</a:t>
            </a:r>
          </a:p>
          <a:p>
            <a:pPr eaLnBrk="1" hangingPunct="1">
              <a:defRPr/>
            </a:pPr>
            <a:endParaRPr lang="en-US" dirty="0" smtClean="0">
              <a:latin typeface="Arial" charset="0"/>
              <a:ea typeface="ＭＳ Ｐゴシック" pitchFamily="34" charset="-128"/>
            </a:endParaRPr>
          </a:p>
          <a:p>
            <a:pPr eaLnBrk="1" hangingPunct="1">
              <a:defRPr/>
            </a:pPr>
            <a:r>
              <a:rPr lang="en-US" dirty="0" smtClean="0">
                <a:latin typeface="Arial" charset="0"/>
                <a:ea typeface="ＭＳ Ｐゴシック" pitchFamily="34" charset="-128"/>
              </a:rPr>
              <a:t>On another level, patient and family engagement means that patients and family members are involved beyond their own care as organizational partners, or </a:t>
            </a:r>
            <a:r>
              <a:rPr lang="en-US" b="1" dirty="0" smtClean="0">
                <a:latin typeface="Arial" charset="0"/>
                <a:ea typeface="ＭＳ Ｐゴシック" pitchFamily="34" charset="-128"/>
              </a:rPr>
              <a:t>advisors</a:t>
            </a:r>
            <a:r>
              <a:rPr lang="en-US" dirty="0" smtClean="0">
                <a:latin typeface="Arial" charset="0"/>
                <a:ea typeface="ＭＳ Ｐゴシック" pitchFamily="34" charset="-128"/>
              </a:rPr>
              <a:t> – for example, working together with staff, clinicians, and leaders to improve policies, processes, programs, facility design, and education for hospital staff, clinicians, and trainees in the health professions.</a:t>
            </a:r>
          </a:p>
          <a:p>
            <a:endParaRPr lang="en-US" dirty="0" smtClean="0">
              <a:latin typeface="Arial" charset="0"/>
              <a:ea typeface="ＭＳ Ｐゴシック" pitchFamily="34" charset="-128"/>
            </a:endParaRPr>
          </a:p>
          <a:p>
            <a:r>
              <a:rPr lang="en-US" dirty="0" smtClean="0">
                <a:latin typeface="Arial" charset="0"/>
                <a:ea typeface="ＭＳ Ｐゴシック" pitchFamily="34" charset="-128"/>
              </a:rPr>
              <a:t>Patient and family engagement is NOT </a:t>
            </a:r>
          </a:p>
          <a:p>
            <a:pPr marL="171450" indent="-171450">
              <a:buFont typeface="Arial" pitchFamily="34" charset="0"/>
              <a:buChar char="•"/>
            </a:pPr>
            <a:r>
              <a:rPr lang="en-US" b="1" dirty="0" smtClean="0">
                <a:latin typeface="Arial" charset="0"/>
                <a:ea typeface="ＭＳ Ｐゴシック" pitchFamily="34" charset="-128"/>
              </a:rPr>
              <a:t>Getting patients and families to do what we want them to</a:t>
            </a:r>
            <a:r>
              <a:rPr lang="en-US" b="0" dirty="0" smtClean="0">
                <a:latin typeface="Arial" charset="0"/>
                <a:ea typeface="ＭＳ Ｐゴシック" pitchFamily="34" charset="-128"/>
              </a:rPr>
              <a:t>. It </a:t>
            </a:r>
            <a:r>
              <a:rPr lang="en-US" dirty="0" smtClean="0">
                <a:latin typeface="Arial" charset="0"/>
                <a:ea typeface="ＭＳ Ｐゴシック" pitchFamily="34" charset="-128"/>
              </a:rPr>
              <a:t>is a shared partnership where we listen to each other and decide on the best plan of action.</a:t>
            </a:r>
          </a:p>
          <a:p>
            <a:pPr marL="171450" indent="-171450">
              <a:buFont typeface="Arial" pitchFamily="34" charset="0"/>
              <a:buChar char="•"/>
            </a:pPr>
            <a:r>
              <a:rPr lang="en-US" b="1" dirty="0" smtClean="0">
                <a:latin typeface="Arial" charset="0"/>
                <a:ea typeface="ＭＳ Ｐゴシック" pitchFamily="34" charset="-128"/>
              </a:rPr>
              <a:t>Getting patients and families to like us</a:t>
            </a:r>
            <a:r>
              <a:rPr lang="en-US" dirty="0" smtClean="0">
                <a:latin typeface="Arial" charset="0"/>
                <a:ea typeface="ＭＳ Ｐゴシック" pitchFamily="34" charset="-128"/>
              </a:rPr>
              <a:t>.</a:t>
            </a:r>
            <a:r>
              <a:rPr lang="en-US" baseline="0" dirty="0" smtClean="0">
                <a:latin typeface="Arial" charset="0"/>
                <a:ea typeface="ＭＳ Ｐゴシック" pitchFamily="34" charset="-128"/>
              </a:rPr>
              <a:t> I</a:t>
            </a:r>
            <a:r>
              <a:rPr lang="en-US" dirty="0" smtClean="0">
                <a:latin typeface="Arial" charset="0"/>
                <a:ea typeface="ＭＳ Ｐゴシック" pitchFamily="34" charset="-128"/>
              </a:rPr>
              <a:t>t is about improving quality and safety by communicating and partnering more effectively.</a:t>
            </a:r>
          </a:p>
          <a:p>
            <a:pPr marL="171450" indent="-171450">
              <a:buFont typeface="Arial" pitchFamily="34" charset="0"/>
              <a:buChar char="•"/>
            </a:pPr>
            <a:r>
              <a:rPr lang="en-US" b="1" dirty="0" smtClean="0">
                <a:latin typeface="Arial" charset="0"/>
                <a:ea typeface="ＭＳ Ｐゴシック" pitchFamily="34" charset="-128"/>
              </a:rPr>
              <a:t>Handing patients and families a brochure</a:t>
            </a:r>
            <a:r>
              <a:rPr lang="en-US" b="0" dirty="0" smtClean="0">
                <a:latin typeface="Arial" charset="0"/>
                <a:ea typeface="ＭＳ Ｐゴシック" pitchFamily="34" charset="-128"/>
              </a:rPr>
              <a:t>.</a:t>
            </a:r>
            <a:r>
              <a:rPr lang="en-US" b="0" baseline="0" dirty="0" smtClean="0">
                <a:latin typeface="Arial" charset="0"/>
                <a:ea typeface="ＭＳ Ｐゴシック" pitchFamily="34" charset="-128"/>
              </a:rPr>
              <a:t> A </a:t>
            </a:r>
            <a:r>
              <a:rPr lang="en-US" dirty="0" smtClean="0">
                <a:latin typeface="Arial" charset="0"/>
                <a:ea typeface="ＭＳ Ｐゴシック" pitchFamily="34" charset="-128"/>
              </a:rPr>
              <a:t>piece of paper alone will not get patients and families engaged.</a:t>
            </a:r>
          </a:p>
          <a:p>
            <a:pPr marL="171450" indent="-171450">
              <a:buFont typeface="Arial" pitchFamily="34" charset="0"/>
              <a:buChar char="•"/>
            </a:pPr>
            <a:r>
              <a:rPr lang="en-US" b="1" dirty="0" smtClean="0">
                <a:latin typeface="Arial" charset="0"/>
                <a:ea typeface="ＭＳ Ｐゴシック" pitchFamily="34" charset="-128"/>
              </a:rPr>
              <a:t>Abandoning our critical judgment</a:t>
            </a:r>
            <a:r>
              <a:rPr lang="en-US" b="0" dirty="0" smtClean="0">
                <a:latin typeface="Arial" charset="0"/>
                <a:ea typeface="ＭＳ Ｐゴシック" pitchFamily="34" charset="-128"/>
              </a:rPr>
              <a:t>.</a:t>
            </a:r>
            <a:r>
              <a:rPr lang="en-US" b="0" baseline="0" dirty="0" smtClean="0">
                <a:latin typeface="Arial" charset="0"/>
                <a:ea typeface="ＭＳ Ｐゴシック" pitchFamily="34" charset="-128"/>
              </a:rPr>
              <a:t> A</a:t>
            </a:r>
            <a:r>
              <a:rPr lang="en-US" b="0" dirty="0" smtClean="0">
                <a:latin typeface="Arial" charset="0"/>
                <a:ea typeface="ＭＳ Ｐゴシック" pitchFamily="34" charset="-128"/>
              </a:rPr>
              <a:t>s </a:t>
            </a:r>
            <a:r>
              <a:rPr lang="en-US" dirty="0" smtClean="0">
                <a:latin typeface="Arial" charset="0"/>
                <a:ea typeface="ＭＳ Ｐゴシック" pitchFamily="34" charset="-128"/>
              </a:rPr>
              <a:t>clinicians, we work with the patient and family to help them choose what is right for them. We bring our clinical judgment to the table – it is important perspective as part of the health care team. But, not the only important perspective.</a:t>
            </a:r>
          </a:p>
          <a:p>
            <a:pPr eaLnBrk="1" hangingPunct="1">
              <a:defRPr/>
            </a:pPr>
            <a:endParaRPr lang="en-US" dirty="0" smtClean="0">
              <a:latin typeface="Arial" charset="0"/>
              <a:ea typeface="ＭＳ Ｐゴシック" pitchFamily="34" charset="-128"/>
            </a:endParaRPr>
          </a:p>
        </p:txBody>
      </p:sp>
      <p:sp>
        <p:nvSpPr>
          <p:cNvPr id="39940" name="Slide Number Placeholder 3"/>
          <p:cNvSpPr>
            <a:spLocks noGrp="1"/>
          </p:cNvSpPr>
          <p:nvPr>
            <p:ph type="sldNum" sz="quarter" idx="5"/>
          </p:nvPr>
        </p:nvSpPr>
        <p:spPr bwMode="auto">
          <a:noFill/>
          <a:ln>
            <a:miter lim="800000"/>
            <a:headEnd/>
            <a:tailEnd/>
          </a:ln>
        </p:spPr>
        <p:txBody>
          <a:bodyPr/>
          <a:lstStyle/>
          <a:p>
            <a:fld id="{1603A14E-F03A-414E-89A2-F83E6C21A08E}" type="slidenum">
              <a:rPr lang="en-US" smtClean="0">
                <a:ea typeface="ＭＳ Ｐゴシック" pitchFamily="34" charset="-128"/>
              </a:rPr>
              <a:pPr/>
              <a:t>4</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itchFamily="34" charset="0"/>
                <a:cs typeface="Arial" pitchFamily="34" charset="0"/>
              </a:rPr>
              <a:t>Patient and family engagement is an important part of providing patient- and family-centered care. According to the Institute for Patient- and Family-Centered Care, the core concepts of patient- and family- centered care are:</a:t>
            </a:r>
          </a:p>
          <a:p>
            <a:endParaRPr lang="en-US" dirty="0" smtClean="0">
              <a:latin typeface="Arial" pitchFamily="34" charset="0"/>
              <a:cs typeface="Arial" pitchFamily="34" charset="0"/>
            </a:endParaRPr>
          </a:p>
          <a:p>
            <a:pPr marL="171450" indent="-171450">
              <a:buFont typeface="Arial" pitchFamily="34" charset="0"/>
              <a:buChar char="•"/>
            </a:pPr>
            <a:r>
              <a:rPr lang="en-US" dirty="0" smtClean="0">
                <a:latin typeface="Arial" pitchFamily="34" charset="0"/>
                <a:cs typeface="Arial" pitchFamily="34" charset="0"/>
              </a:rPr>
              <a:t>Dignity and respect, which means listening to and honoring patient and family ideas and choices and using patient and family knowledge, values, beliefs and cultural backgrounds to improve care planning and delivery.</a:t>
            </a:r>
          </a:p>
          <a:p>
            <a:pPr marL="171450" indent="-171450">
              <a:buFont typeface="Arial" pitchFamily="34" charset="0"/>
              <a:buChar char="•"/>
            </a:pPr>
            <a:r>
              <a:rPr lang="en-US" dirty="0" smtClean="0">
                <a:latin typeface="Arial" pitchFamily="34" charset="0"/>
                <a:cs typeface="Arial" pitchFamily="34" charset="0"/>
              </a:rPr>
              <a:t>Information sharing, which means communicating and sharing complete and unbiased information with patients and families in useful ways. Patients and families receive timely, complete and accurate details so they can take part in care and decision making.</a:t>
            </a:r>
          </a:p>
          <a:p>
            <a:pPr marL="171450" indent="-171450">
              <a:buFont typeface="Arial" pitchFamily="34" charset="0"/>
              <a:buChar char="•"/>
            </a:pPr>
            <a:r>
              <a:rPr lang="en-US" dirty="0" smtClean="0">
                <a:latin typeface="Arial" pitchFamily="34" charset="0"/>
                <a:cs typeface="Arial" pitchFamily="34" charset="0"/>
              </a:rPr>
              <a:t>Involvement, which means encouraging and supporting patients and families in care and decision making at the level they choose.</a:t>
            </a:r>
          </a:p>
          <a:p>
            <a:pPr marL="171450" indent="-171450">
              <a:buFont typeface="Arial" pitchFamily="34" charset="0"/>
              <a:buChar char="•"/>
            </a:pPr>
            <a:r>
              <a:rPr lang="en-US" dirty="0" smtClean="0">
                <a:latin typeface="Arial" pitchFamily="34" charset="0"/>
                <a:cs typeface="Arial" pitchFamily="34" charset="0"/>
              </a:rPr>
              <a:t>Collaboration, which means inviting patients and family members to work together with health care staff to develop and evaluate policies and programs.</a:t>
            </a:r>
          </a:p>
          <a:p>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3FD8467A-F093-4DCA-A111-21C684D846B8}" type="slidenum">
              <a:rPr lang="en-US" smtClean="0"/>
              <a:pPr/>
              <a:t>5</a:t>
            </a:fld>
            <a:endParaRPr lang="en-US" dirty="0"/>
          </a:p>
        </p:txBody>
      </p:sp>
      <p:sp>
        <p:nvSpPr>
          <p:cNvPr id="5" name="Footer Placeholder 4"/>
          <p:cNvSpPr>
            <a:spLocks noGrp="1"/>
          </p:cNvSpPr>
          <p:nvPr>
            <p:ph type="ftr" sz="quarter" idx="4"/>
          </p:nvPr>
        </p:nvSpPr>
        <p:spPr>
          <a:xfrm>
            <a:off x="0" y="8842029"/>
            <a:ext cx="3043343" cy="465455"/>
          </a:xfrm>
        </p:spPr>
        <p:txBody>
          <a:bodyPr/>
          <a:lstStyle/>
          <a:p>
            <a:pPr>
              <a:defRPr/>
            </a:pPr>
            <a:r>
              <a:rPr lang="en-US" dirty="0" smtClean="0"/>
              <a:t>Strategy 4: IDEAL Discharge Training (Tool 4)</a:t>
            </a:r>
            <a:endParaRPr lang="en-US" dirty="0"/>
          </a:p>
        </p:txBody>
      </p:sp>
    </p:spTree>
    <p:extLst>
      <p:ext uri="{BB962C8B-B14F-4D97-AF65-F5344CB8AC3E}">
        <p14:creationId xmlns:p14="http://schemas.microsoft.com/office/powerpoint/2010/main" val="1134957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i="1" dirty="0" smtClean="0">
                <a:latin typeface="Arial" pitchFamily="34" charset="0"/>
                <a:cs typeface="Arial" pitchFamily="34" charset="0"/>
              </a:rPr>
              <a:t>[Discuss specific hospital goals related to patient and family engagement, including how they relate to initiatives to improve hospital quality and safety.]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Various studies indicate that the effects of engaging patients and families translate into measurable improvements in quality and safety: </a:t>
            </a:r>
          </a:p>
          <a:p>
            <a:pPr marL="171450" indent="-171450">
              <a:buFont typeface="Arial" pitchFamily="34" charset="0"/>
              <a:buChar char="•"/>
            </a:pPr>
            <a:r>
              <a:rPr lang="en-US" dirty="0" smtClean="0">
                <a:latin typeface="Arial" pitchFamily="34" charset="0"/>
                <a:cs typeface="Arial" pitchFamily="34" charset="0"/>
              </a:rPr>
              <a:t>Improved patient safety. Better communication, realized through patient and family engagement, has a direct impact on patient safety. For example, one study found that more than 70 percent of adverse events are caused by breakdowns in communication among caregivers and between caregivers and patients.1 In addition, studies show that patients who are informed and engaged can help improve safety through “informed choices, safe medication use, infection control initiatives, observing care processes, reporting complications, and practicing self-management.”2 When patients and families are engaged in their care, an extra set of eyes and ears is available to help catch and prevent safety issues. </a:t>
            </a:r>
          </a:p>
          <a:p>
            <a:pPr marL="171450" indent="-171450">
              <a:buFont typeface="Arial" pitchFamily="34" charset="0"/>
              <a:buChar char="•"/>
            </a:pPr>
            <a:r>
              <a:rPr lang="en-US" dirty="0" smtClean="0">
                <a:latin typeface="Arial" pitchFamily="34" charset="0"/>
                <a:cs typeface="Arial" pitchFamily="34" charset="0"/>
              </a:rPr>
              <a:t>Improved patient outcomes. Adopting patient-centered care strategies and engaging patients actively in their health care also has the potential to improve health outcomes. In a review of the literature, </a:t>
            </a:r>
            <a:r>
              <a:rPr lang="en-US" dirty="0" err="1" smtClean="0">
                <a:latin typeface="Arial" pitchFamily="34" charset="0"/>
                <a:cs typeface="Arial" pitchFamily="34" charset="0"/>
              </a:rPr>
              <a:t>Roter</a:t>
            </a:r>
            <a:r>
              <a:rPr lang="en-US" dirty="0" smtClean="0">
                <a:latin typeface="Arial" pitchFamily="34" charset="0"/>
                <a:cs typeface="Arial" pitchFamily="34" charset="0"/>
              </a:rPr>
              <a:t> found that patient-centered care, realized through effective communication, had a positive effect on patient outcomes — specifically, emotional health, symptom resolution, functioning, pain control, and physiologic measures such as blood pressure and blood sugar levels.3 </a:t>
            </a:r>
          </a:p>
          <a:p>
            <a:pPr marL="171450" indent="-171450">
              <a:buFont typeface="Arial" pitchFamily="34" charset="0"/>
              <a:buChar char="•"/>
            </a:pPr>
            <a:r>
              <a:rPr lang="en-US" dirty="0" smtClean="0">
                <a:latin typeface="Arial" pitchFamily="34" charset="0"/>
                <a:cs typeface="Arial" pitchFamily="34" charset="0"/>
              </a:rPr>
              <a:t>Improved scores on public reports of patient experiences of care. The Centers for Medicare &amp; Medicaid Services (CMS) publishes hospitals’ patient experience scores on its public Web site (www.hospitalcompare.hhs.gov). The scores are based on a standardized survey known as the CAHPS® Hospital Survey. Many of the measures from the CAHPS Hospital Survey — particularly those related to patient-provider communication, pain management, and the provision of discharge information — reflect key elements of patient and family engagement. Hospitals that have implemented strategies to improve patient engagement and the patient centeredness of care have seen subsequent improvements in patients’ ratings of care.4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References:</a:t>
            </a:r>
          </a:p>
          <a:p>
            <a:r>
              <a:rPr lang="en-US" dirty="0" smtClean="0">
                <a:latin typeface="Arial" pitchFamily="34" charset="0"/>
                <a:cs typeface="Arial" pitchFamily="34" charset="0"/>
              </a:rPr>
              <a:t>1.Sentinel event root cause and trend data. Improving America’s hospitals: the Joint Commission’s annual report on quality and safety; 2007. Available at http://www.jointcommission.org/assets/1/6/2007_Annual_Report.pdf. Accessed July 23, 2010. </a:t>
            </a:r>
          </a:p>
          <a:p>
            <a:r>
              <a:rPr lang="en-US" dirty="0" smtClean="0">
                <a:latin typeface="Arial" pitchFamily="34" charset="0"/>
                <a:cs typeface="Arial" pitchFamily="34" charset="0"/>
              </a:rPr>
              <a:t>2.</a:t>
            </a:r>
            <a:r>
              <a:rPr lang="en-US" baseline="0" dirty="0" smtClean="0">
                <a:latin typeface="Arial" pitchFamily="34" charset="0"/>
                <a:cs typeface="Arial" pitchFamily="34" charset="0"/>
              </a:rPr>
              <a:t> </a:t>
            </a:r>
            <a:r>
              <a:rPr lang="en-US" dirty="0" smtClean="0">
                <a:latin typeface="Arial" pitchFamily="34" charset="0"/>
                <a:cs typeface="Arial" pitchFamily="34" charset="0"/>
              </a:rPr>
              <a:t>Coulter A, </a:t>
            </a:r>
            <a:r>
              <a:rPr lang="en-US" dirty="0" err="1" smtClean="0">
                <a:latin typeface="Arial" pitchFamily="34" charset="0"/>
                <a:cs typeface="Arial" pitchFamily="34" charset="0"/>
              </a:rPr>
              <a:t>Ellins</a:t>
            </a:r>
            <a:r>
              <a:rPr lang="en-US" dirty="0" smtClean="0">
                <a:latin typeface="Arial" pitchFamily="34" charset="0"/>
                <a:cs typeface="Arial" pitchFamily="34" charset="0"/>
              </a:rPr>
              <a:t> J. Analysis: effectiveness of strategies for informing, educating, and involving patients. BMJ 2007;335(7609):24-27.</a:t>
            </a:r>
          </a:p>
          <a:p>
            <a:r>
              <a:rPr lang="en-US" dirty="0" smtClean="0">
                <a:latin typeface="Arial" pitchFamily="34" charset="0"/>
                <a:cs typeface="Arial" pitchFamily="34" charset="0"/>
              </a:rPr>
              <a:t>3.</a:t>
            </a:r>
            <a:r>
              <a:rPr lang="en-US" baseline="0" dirty="0" smtClean="0">
                <a:latin typeface="Arial" pitchFamily="34" charset="0"/>
                <a:cs typeface="Arial" pitchFamily="34" charset="0"/>
              </a:rPr>
              <a:t> </a:t>
            </a:r>
            <a:r>
              <a:rPr lang="en-US" dirty="0" err="1" smtClean="0">
                <a:latin typeface="Arial" pitchFamily="34" charset="0"/>
                <a:cs typeface="Arial" pitchFamily="34" charset="0"/>
              </a:rPr>
              <a:t>Roter</a:t>
            </a:r>
            <a:r>
              <a:rPr lang="en-US" dirty="0" smtClean="0">
                <a:latin typeface="Arial" pitchFamily="34" charset="0"/>
                <a:cs typeface="Arial" pitchFamily="34" charset="0"/>
              </a:rPr>
              <a:t> D. Which facets of communication have strong effects on outcome: a meta-analysis. In: Steward M, </a:t>
            </a:r>
            <a:r>
              <a:rPr lang="en-US" dirty="0" err="1" smtClean="0">
                <a:latin typeface="Arial" pitchFamily="34" charset="0"/>
                <a:cs typeface="Arial" pitchFamily="34" charset="0"/>
              </a:rPr>
              <a:t>Roter</a:t>
            </a:r>
            <a:r>
              <a:rPr lang="en-US" dirty="0" smtClean="0">
                <a:latin typeface="Arial" pitchFamily="34" charset="0"/>
                <a:cs typeface="Arial" pitchFamily="34" charset="0"/>
              </a:rPr>
              <a:t> D eds. Communicating with medical patients. Newbury Park, CA: Sage; 1989.</a:t>
            </a:r>
          </a:p>
          <a:p>
            <a:r>
              <a:rPr lang="en-US" dirty="0" smtClean="0">
                <a:latin typeface="Arial" pitchFamily="34" charset="0"/>
                <a:cs typeface="Arial" pitchFamily="34" charset="0"/>
              </a:rPr>
              <a:t>4.</a:t>
            </a:r>
            <a:r>
              <a:rPr lang="en-US" baseline="0" dirty="0" smtClean="0">
                <a:latin typeface="Arial" pitchFamily="34" charset="0"/>
                <a:cs typeface="Arial" pitchFamily="34" charset="0"/>
              </a:rPr>
              <a:t> </a:t>
            </a:r>
            <a:r>
              <a:rPr lang="en-US" dirty="0" err="1" smtClean="0">
                <a:latin typeface="Arial" pitchFamily="34" charset="0"/>
                <a:cs typeface="Arial" pitchFamily="34" charset="0"/>
              </a:rPr>
              <a:t>Iacono</a:t>
            </a:r>
            <a:r>
              <a:rPr lang="en-US" dirty="0" smtClean="0">
                <a:latin typeface="Arial" pitchFamily="34" charset="0"/>
                <a:cs typeface="Arial" pitchFamily="34" charset="0"/>
              </a:rPr>
              <a:t> S. </a:t>
            </a:r>
            <a:r>
              <a:rPr lang="en-US" dirty="0" err="1" smtClean="0">
                <a:latin typeface="Arial" pitchFamily="34" charset="0"/>
                <a:cs typeface="Arial" pitchFamily="34" charset="0"/>
              </a:rPr>
              <a:t>Planetree</a:t>
            </a:r>
            <a:r>
              <a:rPr lang="en-US" dirty="0" smtClean="0">
                <a:latin typeface="Arial" pitchFamily="34" charset="0"/>
                <a:cs typeface="Arial" pitchFamily="34" charset="0"/>
              </a:rPr>
              <a:t> philosophy: a study on the relationship of patient satisfaction and utilization of a </a:t>
            </a:r>
            <a:r>
              <a:rPr lang="en-US" dirty="0" err="1" smtClean="0">
                <a:latin typeface="Arial" pitchFamily="34" charset="0"/>
                <a:cs typeface="Arial" pitchFamily="34" charset="0"/>
              </a:rPr>
              <a:t>Planetree</a:t>
            </a:r>
            <a:r>
              <a:rPr lang="en-US" dirty="0" smtClean="0">
                <a:latin typeface="Arial" pitchFamily="34" charset="0"/>
                <a:cs typeface="Arial" pitchFamily="34" charset="0"/>
              </a:rPr>
              <a:t> model in care delivery. </a:t>
            </a:r>
            <a:r>
              <a:rPr lang="en-US" dirty="0" err="1" smtClean="0">
                <a:latin typeface="Arial" pitchFamily="34" charset="0"/>
                <a:cs typeface="Arial" pitchFamily="34" charset="0"/>
              </a:rPr>
              <a:t>PlaneTalk</a:t>
            </a:r>
            <a:r>
              <a:rPr lang="en-US" dirty="0" smtClean="0">
                <a:latin typeface="Arial" pitchFamily="34" charset="0"/>
                <a:cs typeface="Arial" pitchFamily="34" charset="0"/>
              </a:rPr>
              <a:t>; 2001.</a:t>
            </a:r>
          </a:p>
          <a:p>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3FD8467A-F093-4DCA-A111-21C684D846B8}" type="slidenum">
              <a:rPr lang="en-US" smtClean="0"/>
              <a:pPr/>
              <a:t>6</a:t>
            </a:fld>
            <a:endParaRPr lang="en-US" dirty="0"/>
          </a:p>
        </p:txBody>
      </p:sp>
      <p:sp>
        <p:nvSpPr>
          <p:cNvPr id="5" name="Rectangle 4"/>
          <p:cNvSpPr/>
          <p:nvPr/>
        </p:nvSpPr>
        <p:spPr>
          <a:xfrm>
            <a:off x="0" y="8980100"/>
            <a:ext cx="3511550" cy="282000"/>
          </a:xfrm>
          <a:prstGeom prst="rect">
            <a:avLst/>
          </a:prstGeom>
        </p:spPr>
        <p:txBody>
          <a:bodyPr lIns="93324" tIns="46662" rIns="93324" bIns="46662">
            <a:spAutoFit/>
          </a:bodyPr>
          <a:lstStyle/>
          <a:p>
            <a:pPr>
              <a:defRPr/>
            </a:pPr>
            <a:r>
              <a:rPr lang="en-US" sz="1200" dirty="0" smtClean="0"/>
              <a:t>Strategy 4: IDEAL Discharge Training (Tool 4)</a:t>
            </a:r>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a:tabLst>
                <a:tab pos="698843" algn="l"/>
              </a:tabLst>
            </a:pPr>
            <a:r>
              <a:rPr lang="en-US" sz="900" i="0" dirty="0" smtClean="0">
                <a:latin typeface="Arial" charset="0"/>
                <a:ea typeface="ＭＳ Ｐゴシック" pitchFamily="34" charset="-128"/>
              </a:rPr>
              <a:t>Nearly 20 percent of patients experience an adverse event within 30 days of discharge.1,2 Research shows that nearly three-quarters of these events could have been prevented or ameliorated.1</a:t>
            </a:r>
          </a:p>
          <a:p>
            <a:pPr>
              <a:tabLst>
                <a:tab pos="698843" algn="l"/>
              </a:tabLst>
            </a:pPr>
            <a:endParaRPr lang="en-US" sz="900" i="0" dirty="0" smtClean="0">
              <a:latin typeface="Arial" charset="0"/>
              <a:ea typeface="ＭＳ Ｐゴシック" pitchFamily="34" charset="-128"/>
            </a:endParaRPr>
          </a:p>
          <a:p>
            <a:pPr>
              <a:tabLst>
                <a:tab pos="698843" algn="l"/>
              </a:tabLst>
            </a:pPr>
            <a:r>
              <a:rPr lang="en-US" sz="900" i="0" dirty="0" smtClean="0">
                <a:latin typeface="Arial" charset="0"/>
                <a:ea typeface="ＭＳ Ｐゴシック" pitchFamily="34" charset="-128"/>
              </a:rPr>
              <a:t>Common post-discharge complications include adverse drug events, healthcare-associated infections, and procedural complications.  Many of these complications can be attributed to discharge planning problems, including medication changes before and after discharge; inadequate preparation for patient and family related to medications, danger signs, or lifestyle changes; a disconnect between clinician information-giving and patient understanding; and discontinuity between inpatient and outpatient providers.3-5</a:t>
            </a:r>
          </a:p>
          <a:p>
            <a:pPr>
              <a:tabLst>
                <a:tab pos="698843" algn="l"/>
              </a:tabLst>
            </a:pPr>
            <a:endParaRPr lang="en-US" sz="900" i="0" dirty="0" smtClean="0">
              <a:latin typeface="Arial" charset="0"/>
              <a:ea typeface="ＭＳ Ｐゴシック" pitchFamily="34" charset="-128"/>
            </a:endParaRPr>
          </a:p>
          <a:p>
            <a:pPr>
              <a:tabLst>
                <a:tab pos="698843" algn="l"/>
              </a:tabLst>
            </a:pPr>
            <a:r>
              <a:rPr lang="en-US" sz="900" i="0" dirty="0" smtClean="0">
                <a:latin typeface="Arial" charset="0"/>
                <a:ea typeface="ＭＳ Ｐゴシック" pitchFamily="34" charset="-128"/>
              </a:rPr>
              <a:t>Involving patients and families in discharge planning can help improve patient outcomes, such as reducing unplanned readmissions and increasing patient satisfaction.6-7   </a:t>
            </a:r>
          </a:p>
          <a:p>
            <a:pPr>
              <a:tabLst>
                <a:tab pos="698843" algn="l"/>
              </a:tabLst>
            </a:pPr>
            <a:endParaRPr lang="en-US" sz="900" i="0" dirty="0" smtClean="0">
              <a:latin typeface="Arial" charset="0"/>
              <a:ea typeface="ＭＳ Ｐゴシック" pitchFamily="34" charset="-128"/>
            </a:endParaRPr>
          </a:p>
          <a:p>
            <a:pPr>
              <a:tabLst>
                <a:tab pos="698843" algn="l"/>
              </a:tabLst>
            </a:pPr>
            <a:r>
              <a:rPr lang="en-US" sz="900" i="1" dirty="0" smtClean="0">
                <a:latin typeface="Arial" charset="0"/>
                <a:ea typeface="ＭＳ Ｐゴシック" pitchFamily="34" charset="-128"/>
              </a:rPr>
              <a:t>[Add hospital data and goals related to discharge or preventable readmissions]</a:t>
            </a:r>
          </a:p>
          <a:p>
            <a:pPr>
              <a:tabLst>
                <a:tab pos="698843" algn="l"/>
              </a:tabLst>
            </a:pPr>
            <a:endParaRPr lang="en-US" sz="900" i="1" dirty="0" smtClean="0">
              <a:latin typeface="Arial" charset="0"/>
              <a:ea typeface="ＭＳ Ｐゴシック" pitchFamily="34" charset="-128"/>
            </a:endParaRPr>
          </a:p>
          <a:p>
            <a:pPr>
              <a:tabLst>
                <a:tab pos="698843" algn="l"/>
              </a:tabLst>
            </a:pPr>
            <a:r>
              <a:rPr lang="en-US" sz="900" i="0" dirty="0" smtClean="0">
                <a:latin typeface="Arial" charset="0"/>
                <a:ea typeface="ＭＳ Ｐゴシック" pitchFamily="34" charset="-128"/>
              </a:rPr>
              <a:t>References </a:t>
            </a:r>
          </a:p>
          <a:p>
            <a:pPr>
              <a:tabLst>
                <a:tab pos="698843" algn="l"/>
              </a:tabLst>
            </a:pPr>
            <a:r>
              <a:rPr lang="en-US" sz="900" i="0" dirty="0" smtClean="0">
                <a:latin typeface="Arial" charset="0"/>
                <a:ea typeface="ＭＳ Ｐゴシック" pitchFamily="34" charset="-128"/>
              </a:rPr>
              <a:t>1.</a:t>
            </a:r>
            <a:r>
              <a:rPr lang="en-US" sz="900" i="0" baseline="0" dirty="0" smtClean="0">
                <a:latin typeface="Arial" charset="0"/>
                <a:ea typeface="ＭＳ Ｐゴシック" pitchFamily="34" charset="-128"/>
              </a:rPr>
              <a:t> </a:t>
            </a:r>
            <a:r>
              <a:rPr lang="en-US" sz="900" i="0" dirty="0" smtClean="0">
                <a:latin typeface="Arial" charset="0"/>
                <a:ea typeface="ＭＳ Ｐゴシック" pitchFamily="34" charset="-128"/>
              </a:rPr>
              <a:t>Forster AJ, </a:t>
            </a:r>
            <a:r>
              <a:rPr lang="en-US" sz="900" i="0" dirty="0" err="1" smtClean="0">
                <a:latin typeface="Arial" charset="0"/>
                <a:ea typeface="ＭＳ Ｐゴシック" pitchFamily="34" charset="-128"/>
              </a:rPr>
              <a:t>Murff</a:t>
            </a:r>
            <a:r>
              <a:rPr lang="en-US" sz="900" i="0" dirty="0" smtClean="0">
                <a:latin typeface="Arial" charset="0"/>
                <a:ea typeface="ＭＳ Ｐゴシック" pitchFamily="34" charset="-128"/>
              </a:rPr>
              <a:t> HJ, Peterson JF, et al. The incidence and severity of adverse events affecting patients after discharge from the hospital. Ann Intern Med 2003;138(3):161–7.</a:t>
            </a:r>
          </a:p>
          <a:p>
            <a:pPr>
              <a:tabLst>
                <a:tab pos="698843" algn="l"/>
              </a:tabLst>
            </a:pPr>
            <a:r>
              <a:rPr lang="en-US" sz="900" i="0" dirty="0" smtClean="0">
                <a:latin typeface="Arial" charset="0"/>
                <a:ea typeface="ＭＳ Ｐゴシック" pitchFamily="34" charset="-128"/>
              </a:rPr>
              <a:t>2. Jencks SF, Williams MV, Coleman EA. </a:t>
            </a:r>
            <a:r>
              <a:rPr lang="en-US" sz="900" i="0" dirty="0" err="1" smtClean="0">
                <a:latin typeface="Arial" charset="0"/>
                <a:ea typeface="ＭＳ Ｐゴシック" pitchFamily="34" charset="-128"/>
              </a:rPr>
              <a:t>Rehospitalizations</a:t>
            </a:r>
            <a:r>
              <a:rPr lang="en-US" sz="900" i="0" dirty="0" smtClean="0">
                <a:latin typeface="Arial" charset="0"/>
                <a:ea typeface="ＭＳ Ｐゴシック" pitchFamily="34" charset="-128"/>
              </a:rPr>
              <a:t> among patients in the Medicare fee-for-service program. N </a:t>
            </a:r>
            <a:r>
              <a:rPr lang="en-US" sz="900" i="0" dirty="0" err="1" smtClean="0">
                <a:latin typeface="Arial" charset="0"/>
                <a:ea typeface="ＭＳ Ｐゴシック" pitchFamily="34" charset="-128"/>
              </a:rPr>
              <a:t>Engl</a:t>
            </a:r>
            <a:r>
              <a:rPr lang="en-US" sz="900" i="0" dirty="0" smtClean="0">
                <a:latin typeface="Arial" charset="0"/>
                <a:ea typeface="ＭＳ Ｐゴシック" pitchFamily="34" charset="-128"/>
              </a:rPr>
              <a:t> J Med 2009;360(14):1418–28.</a:t>
            </a:r>
          </a:p>
          <a:p>
            <a:pPr>
              <a:tabLst>
                <a:tab pos="698843" algn="l"/>
              </a:tabLst>
            </a:pPr>
            <a:r>
              <a:rPr lang="en-US" sz="900" i="0" dirty="0" smtClean="0">
                <a:latin typeface="Arial" charset="0"/>
                <a:ea typeface="ＭＳ Ｐゴシック" pitchFamily="34" charset="-128"/>
              </a:rPr>
              <a:t>3.</a:t>
            </a:r>
            <a:r>
              <a:rPr lang="en-US" sz="900" i="0" baseline="0" dirty="0" smtClean="0">
                <a:latin typeface="Arial" charset="0"/>
                <a:ea typeface="ＭＳ Ｐゴシック" pitchFamily="34" charset="-128"/>
              </a:rPr>
              <a:t> </a:t>
            </a:r>
            <a:r>
              <a:rPr lang="en-US" sz="900" i="0" dirty="0" err="1" smtClean="0">
                <a:latin typeface="Arial" charset="0"/>
                <a:ea typeface="ＭＳ Ｐゴシック" pitchFamily="34" charset="-128"/>
              </a:rPr>
              <a:t>Kripalani</a:t>
            </a:r>
            <a:r>
              <a:rPr lang="en-US" sz="900" i="0" dirty="0" smtClean="0">
                <a:latin typeface="Arial" charset="0"/>
                <a:ea typeface="ＭＳ Ｐゴシック" pitchFamily="34" charset="-128"/>
              </a:rPr>
              <a:t> S, Jackson AT, </a:t>
            </a:r>
            <a:r>
              <a:rPr lang="en-US" sz="900" i="0" dirty="0" err="1" smtClean="0">
                <a:latin typeface="Arial" charset="0"/>
                <a:ea typeface="ＭＳ Ｐゴシック" pitchFamily="34" charset="-128"/>
              </a:rPr>
              <a:t>Schnipper</a:t>
            </a:r>
            <a:r>
              <a:rPr lang="en-US" sz="900" i="0" dirty="0" smtClean="0">
                <a:latin typeface="Arial" charset="0"/>
                <a:ea typeface="ＭＳ Ｐゴシック" pitchFamily="34" charset="-128"/>
              </a:rPr>
              <a:t> JL, et al. Promoting effective transitions of care at hospital discharge: a review of key issues for hospitalists. J </a:t>
            </a:r>
            <a:r>
              <a:rPr lang="en-US" sz="900" i="0" dirty="0" err="1" smtClean="0">
                <a:latin typeface="Arial" charset="0"/>
                <a:ea typeface="ＭＳ Ｐゴシック" pitchFamily="34" charset="-128"/>
              </a:rPr>
              <a:t>Hosp</a:t>
            </a:r>
            <a:r>
              <a:rPr lang="en-US" sz="900" i="0" dirty="0" smtClean="0">
                <a:latin typeface="Arial" charset="0"/>
                <a:ea typeface="ＭＳ Ｐゴシック" pitchFamily="34" charset="-128"/>
              </a:rPr>
              <a:t> Med 2007;2(5):314–23.</a:t>
            </a:r>
          </a:p>
          <a:p>
            <a:pPr>
              <a:tabLst>
                <a:tab pos="698843" algn="l"/>
              </a:tabLst>
            </a:pPr>
            <a:r>
              <a:rPr lang="en-US" sz="900" i="0" dirty="0" smtClean="0">
                <a:latin typeface="Arial" charset="0"/>
                <a:ea typeface="ＭＳ Ｐゴシック" pitchFamily="34" charset="-128"/>
              </a:rPr>
              <a:t>4.</a:t>
            </a:r>
            <a:r>
              <a:rPr lang="en-US" sz="900" i="0" baseline="0" dirty="0" smtClean="0">
                <a:latin typeface="Arial" charset="0"/>
                <a:ea typeface="ＭＳ Ｐゴシック" pitchFamily="34" charset="-128"/>
              </a:rPr>
              <a:t> </a:t>
            </a:r>
            <a:r>
              <a:rPr lang="en-US" sz="900" i="0" dirty="0" err="1" smtClean="0">
                <a:latin typeface="Arial" charset="0"/>
                <a:ea typeface="ＭＳ Ｐゴシック" pitchFamily="34" charset="-128"/>
              </a:rPr>
              <a:t>Popejoy</a:t>
            </a:r>
            <a:r>
              <a:rPr lang="en-US" sz="900" i="0" dirty="0" smtClean="0">
                <a:latin typeface="Arial" charset="0"/>
                <a:ea typeface="ＭＳ Ｐゴシック" pitchFamily="34" charset="-128"/>
              </a:rPr>
              <a:t> LL, Moylan K, </a:t>
            </a:r>
            <a:r>
              <a:rPr lang="en-US" sz="900" i="0" dirty="0" err="1" smtClean="0">
                <a:latin typeface="Arial" charset="0"/>
                <a:ea typeface="ＭＳ Ｐゴシック" pitchFamily="34" charset="-128"/>
              </a:rPr>
              <a:t>Galambos</a:t>
            </a:r>
            <a:r>
              <a:rPr lang="en-US" sz="900" i="0" dirty="0" smtClean="0">
                <a:latin typeface="Arial" charset="0"/>
                <a:ea typeface="ＭＳ Ｐゴシック" pitchFamily="34" charset="-128"/>
              </a:rPr>
              <a:t> C. A review of discharge planning research of older adults 1990-2008. West J </a:t>
            </a:r>
            <a:r>
              <a:rPr lang="en-US" sz="900" i="0" dirty="0" err="1" smtClean="0">
                <a:latin typeface="Arial" charset="0"/>
                <a:ea typeface="ＭＳ Ｐゴシック" pitchFamily="34" charset="-128"/>
              </a:rPr>
              <a:t>Nurs</a:t>
            </a:r>
            <a:r>
              <a:rPr lang="en-US" sz="900" i="0" dirty="0" smtClean="0">
                <a:latin typeface="Arial" charset="0"/>
                <a:ea typeface="ＭＳ Ｐゴシック" pitchFamily="34" charset="-128"/>
              </a:rPr>
              <a:t> Res 2009;31(7):923–47.</a:t>
            </a:r>
          </a:p>
          <a:p>
            <a:pPr>
              <a:tabLst>
                <a:tab pos="698843" algn="l"/>
              </a:tabLst>
            </a:pPr>
            <a:r>
              <a:rPr lang="en-US" sz="900" i="0" dirty="0" smtClean="0">
                <a:latin typeface="Arial" charset="0"/>
                <a:ea typeface="ＭＳ Ｐゴシック" pitchFamily="34" charset="-128"/>
              </a:rPr>
              <a:t>5.</a:t>
            </a:r>
            <a:r>
              <a:rPr lang="en-US" sz="900" i="0" baseline="0" dirty="0" smtClean="0">
                <a:latin typeface="Arial" charset="0"/>
                <a:ea typeface="ＭＳ Ｐゴシック" pitchFamily="34" charset="-128"/>
              </a:rPr>
              <a:t> </a:t>
            </a:r>
            <a:r>
              <a:rPr lang="en-US" sz="900" i="0" dirty="0" smtClean="0">
                <a:latin typeface="Arial" charset="0"/>
                <a:ea typeface="ＭＳ Ｐゴシック" pitchFamily="34" charset="-128"/>
              </a:rPr>
              <a:t>Anthony MK, Hudson-Barr D. A patient-centered model of care for hospital discharge. </a:t>
            </a:r>
            <a:r>
              <a:rPr lang="en-US" sz="900" i="0" dirty="0" err="1" smtClean="0">
                <a:latin typeface="Arial" charset="0"/>
                <a:ea typeface="ＭＳ Ｐゴシック" pitchFamily="34" charset="-128"/>
              </a:rPr>
              <a:t>Clin</a:t>
            </a:r>
            <a:r>
              <a:rPr lang="en-US" sz="900" i="0" dirty="0" smtClean="0">
                <a:latin typeface="Arial" charset="0"/>
                <a:ea typeface="ＭＳ Ｐゴシック" pitchFamily="34" charset="-128"/>
              </a:rPr>
              <a:t> </a:t>
            </a:r>
            <a:r>
              <a:rPr lang="en-US" sz="900" i="0" dirty="0" err="1" smtClean="0">
                <a:latin typeface="Arial" charset="0"/>
                <a:ea typeface="ＭＳ Ｐゴシック" pitchFamily="34" charset="-128"/>
              </a:rPr>
              <a:t>Nurs</a:t>
            </a:r>
            <a:r>
              <a:rPr lang="en-US" sz="900" i="0" dirty="0" smtClean="0">
                <a:latin typeface="Arial" charset="0"/>
                <a:ea typeface="ＭＳ Ｐゴシック" pitchFamily="34" charset="-128"/>
              </a:rPr>
              <a:t> Res 2004;13(2):117–36.</a:t>
            </a:r>
          </a:p>
          <a:p>
            <a:pPr>
              <a:tabLst>
                <a:tab pos="698843" algn="l"/>
              </a:tabLst>
            </a:pPr>
            <a:r>
              <a:rPr lang="en-US" sz="900" i="0" dirty="0" smtClean="0">
                <a:latin typeface="Arial" charset="0"/>
                <a:ea typeface="ＭＳ Ｐゴシック" pitchFamily="34" charset="-128"/>
              </a:rPr>
              <a:t>6.</a:t>
            </a:r>
            <a:r>
              <a:rPr lang="en-US" sz="900" i="0" baseline="0" dirty="0" smtClean="0">
                <a:latin typeface="Arial" charset="0"/>
                <a:ea typeface="ＭＳ Ｐゴシック" pitchFamily="34" charset="-128"/>
              </a:rPr>
              <a:t> </a:t>
            </a:r>
            <a:r>
              <a:rPr lang="en-US" sz="900" i="0" dirty="0" smtClean="0">
                <a:latin typeface="Arial" charset="0"/>
                <a:ea typeface="ＭＳ Ｐゴシック" pitchFamily="34" charset="-128"/>
              </a:rPr>
              <a:t>Bauer M, Fitzgerald L, </a:t>
            </a:r>
            <a:r>
              <a:rPr lang="en-US" sz="900" i="0" dirty="0" err="1" smtClean="0">
                <a:latin typeface="Arial" charset="0"/>
                <a:ea typeface="ＭＳ Ｐゴシック" pitchFamily="34" charset="-128"/>
              </a:rPr>
              <a:t>Haesler</a:t>
            </a:r>
            <a:r>
              <a:rPr lang="en-US" sz="900" i="0" dirty="0" smtClean="0">
                <a:latin typeface="Arial" charset="0"/>
                <a:ea typeface="ＭＳ Ｐゴシック" pitchFamily="34" charset="-128"/>
              </a:rPr>
              <a:t> E, et al. Hospital discharge planning for frail older people and their family. Are we delivering best practice? A review of the evidence. J </a:t>
            </a:r>
            <a:r>
              <a:rPr lang="en-US" sz="900" i="0" dirty="0" err="1" smtClean="0">
                <a:latin typeface="Arial" charset="0"/>
                <a:ea typeface="ＭＳ Ｐゴシック" pitchFamily="34" charset="-128"/>
              </a:rPr>
              <a:t>Clin</a:t>
            </a:r>
            <a:r>
              <a:rPr lang="en-US" sz="900" i="0" dirty="0" smtClean="0">
                <a:latin typeface="Arial" charset="0"/>
                <a:ea typeface="ＭＳ Ｐゴシック" pitchFamily="34" charset="-128"/>
              </a:rPr>
              <a:t> </a:t>
            </a:r>
            <a:r>
              <a:rPr lang="en-US" sz="900" i="0" dirty="0" err="1" smtClean="0">
                <a:latin typeface="Arial" charset="0"/>
                <a:ea typeface="ＭＳ Ｐゴシック" pitchFamily="34" charset="-128"/>
              </a:rPr>
              <a:t>Nurs</a:t>
            </a:r>
            <a:r>
              <a:rPr lang="en-US" sz="900" i="0" dirty="0" smtClean="0">
                <a:latin typeface="Arial" charset="0"/>
                <a:ea typeface="ＭＳ Ｐゴシック" pitchFamily="34" charset="-128"/>
              </a:rPr>
              <a:t> 2009;18(18):2539–46.</a:t>
            </a:r>
          </a:p>
          <a:p>
            <a:pPr>
              <a:tabLst>
                <a:tab pos="698843" algn="l"/>
              </a:tabLst>
            </a:pPr>
            <a:r>
              <a:rPr lang="en-US" sz="900" i="0" dirty="0" smtClean="0">
                <a:latin typeface="Arial" charset="0"/>
                <a:ea typeface="ＭＳ Ｐゴシック" pitchFamily="34" charset="-128"/>
              </a:rPr>
              <a:t>7.</a:t>
            </a:r>
            <a:r>
              <a:rPr lang="en-US" sz="900" i="0" baseline="0" dirty="0" smtClean="0">
                <a:latin typeface="Arial" charset="0"/>
                <a:ea typeface="ＭＳ Ｐゴシック" pitchFamily="34" charset="-128"/>
              </a:rPr>
              <a:t> </a:t>
            </a:r>
            <a:r>
              <a:rPr lang="en-US" sz="900" i="0" dirty="0" err="1" smtClean="0">
                <a:latin typeface="Arial" charset="0"/>
                <a:ea typeface="ＭＳ Ｐゴシック" pitchFamily="34" charset="-128"/>
              </a:rPr>
              <a:t>Shepperd</a:t>
            </a:r>
            <a:r>
              <a:rPr lang="en-US" sz="900" i="0" dirty="0" smtClean="0">
                <a:latin typeface="Arial" charset="0"/>
                <a:ea typeface="ＭＳ Ｐゴシック" pitchFamily="34" charset="-128"/>
              </a:rPr>
              <a:t> S, </a:t>
            </a:r>
            <a:r>
              <a:rPr lang="en-US" sz="900" i="0" dirty="0" err="1" smtClean="0">
                <a:latin typeface="Arial" charset="0"/>
                <a:ea typeface="ＭＳ Ｐゴシック" pitchFamily="34" charset="-128"/>
              </a:rPr>
              <a:t>McClaran</a:t>
            </a:r>
            <a:r>
              <a:rPr lang="en-US" sz="900" i="0" dirty="0" smtClean="0">
                <a:latin typeface="Arial" charset="0"/>
                <a:ea typeface="ＭＳ Ｐゴシック" pitchFamily="34" charset="-128"/>
              </a:rPr>
              <a:t> J, Phillips CO, et al. Discharge planning from hospital to home. Cochrane Database </a:t>
            </a:r>
            <a:r>
              <a:rPr lang="en-US" sz="900" i="0" dirty="0" err="1" smtClean="0">
                <a:latin typeface="Arial" charset="0"/>
                <a:ea typeface="ＭＳ Ｐゴシック" pitchFamily="34" charset="-128"/>
              </a:rPr>
              <a:t>Syst</a:t>
            </a:r>
            <a:r>
              <a:rPr lang="en-US" sz="900" i="0" dirty="0" smtClean="0">
                <a:latin typeface="Arial" charset="0"/>
                <a:ea typeface="ＭＳ Ｐゴシック" pitchFamily="34" charset="-128"/>
              </a:rPr>
              <a:t> Rev 2010;20(1):CD000313.</a:t>
            </a:r>
          </a:p>
        </p:txBody>
      </p:sp>
      <p:sp>
        <p:nvSpPr>
          <p:cNvPr id="44036" name="Slide Number Placeholder 3"/>
          <p:cNvSpPr>
            <a:spLocks noGrp="1"/>
          </p:cNvSpPr>
          <p:nvPr>
            <p:ph type="sldNum" sz="quarter" idx="5"/>
          </p:nvPr>
        </p:nvSpPr>
        <p:spPr bwMode="auto">
          <a:noFill/>
          <a:ln>
            <a:miter lim="800000"/>
            <a:headEnd/>
            <a:tailEnd/>
          </a:ln>
        </p:spPr>
        <p:txBody>
          <a:bodyPr/>
          <a:lstStyle/>
          <a:p>
            <a:fld id="{21971C70-F382-4C43-B422-004CB9EDA7EB}" type="slidenum">
              <a:rPr lang="en-US" smtClean="0">
                <a:ea typeface="ＭＳ Ｐゴシック" pitchFamily="34" charset="-128"/>
              </a:rPr>
              <a:pPr/>
              <a:t>7</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effectLst/>
                <a:latin typeface="Arial" pitchFamily="34" charset="0"/>
                <a:ea typeface="+mn-ea"/>
                <a:cs typeface="Arial" pitchFamily="34" charset="0"/>
              </a:rPr>
              <a:t>Now we would like to talk a bit about what it is like to be a patient or family member at our hospital.</a:t>
            </a:r>
            <a:endParaRPr lang="en-US" dirty="0" smtClean="0">
              <a:latin typeface="Arial" pitchFamily="34" charset="0"/>
              <a:ea typeface="ＭＳ Ｐゴシック" pitchFamily="34" charset="-128"/>
              <a:cs typeface="Arial" pitchFamily="34" charset="0"/>
            </a:endParaRPr>
          </a:p>
        </p:txBody>
      </p:sp>
      <p:sp>
        <p:nvSpPr>
          <p:cNvPr id="4" name="Footer Placeholder 3"/>
          <p:cNvSpPr>
            <a:spLocks noGrp="1"/>
          </p:cNvSpPr>
          <p:nvPr>
            <p:ph type="ftr" sz="quarter" idx="4"/>
          </p:nvPr>
        </p:nvSpPr>
        <p:spPr/>
        <p:txBody>
          <a:bodyPr/>
          <a:lstStyle/>
          <a:p>
            <a:pPr>
              <a:defRPr/>
            </a:pPr>
            <a:r>
              <a:rPr lang="en-US" dirty="0" smtClean="0"/>
              <a:t>Strategy 4: IDEAL Discharge Training (Tool 4)</a:t>
            </a:r>
            <a:endParaRPr lang="en-US" dirty="0"/>
          </a:p>
        </p:txBody>
      </p:sp>
      <p:sp>
        <p:nvSpPr>
          <p:cNvPr id="45061" name="Slide Number Placeholder 4"/>
          <p:cNvSpPr>
            <a:spLocks noGrp="1"/>
          </p:cNvSpPr>
          <p:nvPr>
            <p:ph type="sldNum" sz="quarter" idx="5"/>
          </p:nvPr>
        </p:nvSpPr>
        <p:spPr bwMode="auto">
          <a:noFill/>
          <a:ln>
            <a:miter lim="800000"/>
            <a:headEnd/>
            <a:tailEnd/>
          </a:ln>
        </p:spPr>
        <p:txBody>
          <a:bodyPr/>
          <a:lstStyle/>
          <a:p>
            <a:fld id="{13979FAD-29AB-4F50-B49D-507A4FCD9158}" type="slidenum">
              <a:rPr lang="en-US" smtClean="0">
                <a:ea typeface="ＭＳ Ｐゴシック" pitchFamily="34" charset="-128"/>
              </a:rPr>
              <a:pPr/>
              <a:t>8</a:t>
            </a:fld>
            <a:endParaRPr lang="en-US" dirty="0"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p:txBody>
          <a:bodyPr wrap="square" numCol="1" anchor="t" anchorCtr="0" compatLnSpc="1">
            <a:prstTxWarp prst="textNoShape">
              <a:avLst/>
            </a:prstTxWarp>
          </a:bodyPr>
          <a:lstStyle/>
          <a:p>
            <a:r>
              <a:rPr lang="en-US" sz="1200" kern="1200" dirty="0" smtClean="0">
                <a:solidFill>
                  <a:schemeClr val="tx1"/>
                </a:solidFill>
                <a:effectLst/>
                <a:latin typeface="Arial" pitchFamily="34" charset="0"/>
                <a:ea typeface="+mn-ea"/>
                <a:cs typeface="Arial" pitchFamily="34" charset="0"/>
              </a:rPr>
              <a:t>For many patients, leaving the hospital is an incredible relief. They get to return to familiar surroundings and people and live life on their own schedule.</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At the same time, leaving can be a bit scary. The care and support of the hospital staff is suddenly not there, and patients either have to take care of themselves, use a home care agency, or rely on family members and friends.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Some patients are going back to a home that is less than ideal. They may live alone, they may live at a distance from close family and friends, or the home may be in disrepair, in a bad neighborhood, or hard to get around, especially if the patient has had to start using a cane, walker, or crutches.</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Family members may worry about whether they have what it takes in terms of time, understanding, skill, and patience to take care of their loved one. Often, family members don’t want to admit that they have these concerns to the patient or other family members who simply assume that “X” will take care of the patient as usual.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 </a:t>
            </a:r>
            <a:endParaRPr lang="en-US" sz="1000" dirty="0" smtClean="0">
              <a:effectLst/>
              <a:latin typeface="Arial" pitchFamily="34" charset="0"/>
              <a:cs typeface="Arial" pitchFamily="34" charset="0"/>
            </a:endParaRPr>
          </a:p>
          <a:p>
            <a:r>
              <a:rPr lang="en-US" sz="1200" kern="1200" dirty="0" smtClean="0">
                <a:solidFill>
                  <a:schemeClr val="tx1"/>
                </a:solidFill>
                <a:effectLst/>
                <a:latin typeface="Arial" pitchFamily="34" charset="0"/>
                <a:ea typeface="+mn-ea"/>
                <a:cs typeface="Arial" pitchFamily="34" charset="0"/>
              </a:rPr>
              <a:t>Patients and families typically do not look to hospital staff to solve their home and family problems, but clinicians need to be aware that circumstances at home can make a huge difference in whether patients have a good recovery or end up back in the hospital or in a nursing home.</a:t>
            </a:r>
            <a:r>
              <a:rPr lang="en-US" sz="1200" i="1" kern="1200" dirty="0" smtClean="0">
                <a:solidFill>
                  <a:schemeClr val="tx1"/>
                </a:solidFill>
                <a:effectLst/>
                <a:latin typeface="Arial" pitchFamily="34" charset="0"/>
                <a:ea typeface="+mn-ea"/>
                <a:cs typeface="Arial" pitchFamily="34" charset="0"/>
              </a:rPr>
              <a:t> </a:t>
            </a:r>
            <a:endParaRPr lang="en-US" sz="1000" dirty="0" smtClean="0">
              <a:latin typeface="Arial" pitchFamily="34" charset="0"/>
              <a:ea typeface="ＭＳ Ｐゴシック" pitchFamily="34" charset="-128"/>
              <a:cs typeface="Arial" pitchFamily="34" charset="0"/>
            </a:endParaRPr>
          </a:p>
        </p:txBody>
      </p:sp>
      <p:sp>
        <p:nvSpPr>
          <p:cNvPr id="46084" name="Slide Number Placeholder 3"/>
          <p:cNvSpPr>
            <a:spLocks noGrp="1"/>
          </p:cNvSpPr>
          <p:nvPr>
            <p:ph type="sldNum" sz="quarter" idx="5"/>
          </p:nvPr>
        </p:nvSpPr>
        <p:spPr bwMode="auto">
          <a:noFill/>
          <a:ln>
            <a:miter lim="800000"/>
            <a:headEnd/>
            <a:tailEnd/>
          </a:ln>
        </p:spPr>
        <p:txBody>
          <a:bodyPr/>
          <a:lstStyle/>
          <a:p>
            <a:fld id="{BDF2913B-8D01-4786-9C68-0DB9A88F1881}" type="slidenum">
              <a:rPr lang="en-US" smtClean="0">
                <a:ea typeface="ＭＳ Ｐゴシック" pitchFamily="34" charset="-128"/>
              </a:rPr>
              <a:pPr/>
              <a:t>9</a:t>
            </a:fld>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smtClean="0"/>
              <a:t>Strategy 4: IDEAL Discharge Training (Tool 4)</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title.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p:nvPr>
        </p:nvSpPr>
        <p:spPr>
          <a:xfrm>
            <a:off x="685800" y="1200149"/>
            <a:ext cx="7772400" cy="2609851"/>
          </a:xfrm>
        </p:spPr>
        <p:txBody>
          <a:bodyPr anchor="b">
            <a:noAutofit/>
          </a:bodyPr>
          <a:lstStyle>
            <a:lvl1pPr>
              <a:lnSpc>
                <a:spcPts val="5400"/>
              </a:lnSpc>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962400"/>
            <a:ext cx="6400800" cy="381000"/>
          </a:xfrm>
        </p:spPr>
        <p:txBody>
          <a:bodyPr anchor="ctr">
            <a:normAutofit/>
          </a:bodyPr>
          <a:lstStyle>
            <a:lvl1pPr marL="0" indent="0" algn="l">
              <a:buNone/>
              <a:defRPr sz="1200">
                <a:solidFill>
                  <a:srgbClr val="6E6E6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C095ED0-09FD-481C-BC20-EAB680F3EE76}" type="datetime1">
              <a:rPr lang="en-US" smtClean="0"/>
              <a:pPr/>
              <a:t>5/22/2013</a:t>
            </a:fld>
            <a:endParaRPr lang="en-US" dirty="0"/>
          </a:p>
        </p:txBody>
      </p:sp>
      <p:sp>
        <p:nvSpPr>
          <p:cNvPr id="5" name="Footer Placeholder 4"/>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
        <p:nvSpPr>
          <p:cNvPr id="8" name="TextBox 7"/>
          <p:cNvSpPr txBox="1"/>
          <p:nvPr userDrawn="1"/>
        </p:nvSpPr>
        <p:spPr>
          <a:xfrm>
            <a:off x="685800" y="304800"/>
            <a:ext cx="4495800" cy="276999"/>
          </a:xfrm>
          <a:prstGeom prst="rect">
            <a:avLst/>
          </a:prstGeom>
          <a:noFill/>
        </p:spPr>
        <p:txBody>
          <a:bodyPr wrap="square" rtlCol="0">
            <a:spAutoFit/>
          </a:bodyPr>
          <a:lstStyle/>
          <a:p>
            <a:r>
              <a:rPr lang="en-US" sz="1200" b="1" dirty="0" smtClean="0">
                <a:latin typeface="Corbel" pitchFamily="34" charset="0"/>
              </a:rPr>
              <a:t>Guide</a:t>
            </a:r>
            <a:r>
              <a:rPr lang="en-US" sz="1200" b="1" baseline="0" dirty="0" smtClean="0">
                <a:latin typeface="Corbel" pitchFamily="34" charset="0"/>
              </a:rPr>
              <a:t> to Patient &amp; Family Engagement</a:t>
            </a:r>
            <a:endParaRPr lang="en-US" sz="1200" b="1" dirty="0">
              <a:latin typeface="Corbel" pitchFamily="34"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5068BF-D70D-46DA-B820-DF81E9E13993}" type="datetime1">
              <a:rPr lang="en-US" smtClean="0"/>
              <a:pPr/>
              <a:t>5/22/2013</a:t>
            </a:fld>
            <a:endParaRPr lang="en-US" dirty="0"/>
          </a:p>
        </p:txBody>
      </p:sp>
      <p:sp>
        <p:nvSpPr>
          <p:cNvPr id="5" name="Footer Placeholder 4"/>
          <p:cNvSpPr>
            <a:spLocks noGrp="1"/>
          </p:cNvSpPr>
          <p:nvPr>
            <p:ph type="ftr" sz="quarter" idx="11"/>
          </p:nvPr>
        </p:nvSpPr>
        <p:spPr/>
        <p:txBody>
          <a:bodyPr/>
          <a:lstStyle/>
          <a:p>
            <a:r>
              <a:rPr lang="en-US" dirty="0" smtClean="0"/>
              <a:t>Strategy 1: Patient &amp; Family Advisor Information Session</a:t>
            </a:r>
            <a:endParaRPr lang="en-US" dirty="0"/>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CC9FCB-5A57-4500-A833-FA9A6329A87F}" type="datetime1">
              <a:rPr lang="en-US" smtClean="0"/>
              <a:pPr/>
              <a:t>5/22/2013</a:t>
            </a:fld>
            <a:endParaRPr lang="en-US" dirty="0"/>
          </a:p>
        </p:txBody>
      </p:sp>
      <p:sp>
        <p:nvSpPr>
          <p:cNvPr id="5" name="Footer Placeholder 4"/>
          <p:cNvSpPr>
            <a:spLocks noGrp="1"/>
          </p:cNvSpPr>
          <p:nvPr>
            <p:ph type="ftr" sz="quarter" idx="11"/>
          </p:nvPr>
        </p:nvSpPr>
        <p:spPr/>
        <p:txBody>
          <a:bodyPr/>
          <a:lstStyle/>
          <a:p>
            <a:r>
              <a:rPr lang="en-US" dirty="0" smtClean="0"/>
              <a:t>Strategy 1: Patient &amp; Family Advisor Information Session</a:t>
            </a:r>
            <a:endParaRPr lang="en-US" dirty="0"/>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5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6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7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8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482CC7-C7A0-43D2-B9CB-176EDA37B624}" type="datetime1">
              <a:rPr lang="en-US" smtClean="0"/>
              <a:pPr/>
              <a:t>5/22/2013</a:t>
            </a:fld>
            <a:endParaRPr lang="en-US" dirty="0"/>
          </a:p>
        </p:txBody>
      </p:sp>
      <p:sp>
        <p:nvSpPr>
          <p:cNvPr id="5" name="Footer Placeholder 4"/>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9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10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11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12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section.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title" hasCustomPrompt="1"/>
          </p:nvPr>
        </p:nvSpPr>
        <p:spPr>
          <a:xfrm>
            <a:off x="722313" y="1981200"/>
            <a:ext cx="7772400" cy="1362075"/>
          </a:xfrm>
        </p:spPr>
        <p:txBody>
          <a:bodyPr anchor="b"/>
          <a:lstStyle>
            <a:lvl1pPr algn="l">
              <a:defRPr sz="4000" b="0" cap="none">
                <a:latin typeface="Rockwell"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4267200"/>
            <a:ext cx="7772400" cy="1500187"/>
          </a:xfrm>
        </p:spPr>
        <p:txBody>
          <a:bodyPr anchor="t">
            <a:normAutofit/>
          </a:bodyPr>
          <a:lstStyle>
            <a:lvl1pPr marL="274320" indent="-274320">
              <a:lnSpc>
                <a:spcPts val="3000"/>
              </a:lnSpc>
              <a:buFont typeface="Arial" pitchFamily="34" charset="0"/>
              <a:buChar char="•"/>
              <a:defRPr sz="26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CED7575F-0340-4FAD-8C3F-48F735F00D3C}" type="datetime1">
              <a:rPr lang="en-US" smtClean="0"/>
              <a:pPr/>
              <a:t>5/22/2013</a:t>
            </a:fld>
            <a:endParaRPr lang="en-US" dirty="0"/>
          </a:p>
        </p:txBody>
      </p:sp>
      <p:sp>
        <p:nvSpPr>
          <p:cNvPr id="5" name="Footer Placeholder 4"/>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570BAE-9F17-48F2-BCA5-C4AF4ACF62C9}" type="datetime1">
              <a:rPr lang="en-US" smtClean="0"/>
              <a:pPr/>
              <a:t>5/22/2013</a:t>
            </a:fld>
            <a:endParaRPr lang="en-US" dirty="0"/>
          </a:p>
        </p:txBody>
      </p:sp>
      <p:sp>
        <p:nvSpPr>
          <p:cNvPr id="6" name="Footer Placeholder 5"/>
          <p:cNvSpPr>
            <a:spLocks noGrp="1"/>
          </p:cNvSpPr>
          <p:nvPr>
            <p:ph type="ftr" sz="quarter" idx="11"/>
          </p:nvPr>
        </p:nvSpPr>
        <p:spPr/>
        <p:txBody>
          <a:bodyPr/>
          <a:lstStyle/>
          <a:p>
            <a:r>
              <a:rPr lang="en-US" dirty="0" smtClean="0"/>
              <a:t>Strategy 1: Patient &amp; Family Advisor Information Session</a:t>
            </a:r>
            <a:endParaRPr lang="en-US" dirty="0"/>
          </a:p>
        </p:txBody>
      </p:sp>
      <p:sp>
        <p:nvSpPr>
          <p:cNvPr id="7" name="Slide Number Placeholder 6"/>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D05827-DAEF-48D6-BCC2-697F993C6731}" type="datetime1">
              <a:rPr lang="en-US" smtClean="0"/>
              <a:pPr/>
              <a:t>5/22/2013</a:t>
            </a:fld>
            <a:endParaRPr lang="en-US" dirty="0"/>
          </a:p>
        </p:txBody>
      </p:sp>
      <p:sp>
        <p:nvSpPr>
          <p:cNvPr id="8" name="Footer Placeholder 7"/>
          <p:cNvSpPr>
            <a:spLocks noGrp="1"/>
          </p:cNvSpPr>
          <p:nvPr>
            <p:ph type="ftr" sz="quarter" idx="11"/>
          </p:nvPr>
        </p:nvSpPr>
        <p:spPr/>
        <p:txBody>
          <a:bodyPr/>
          <a:lstStyle/>
          <a:p>
            <a:r>
              <a:rPr lang="en-US" dirty="0" smtClean="0"/>
              <a:t>Strategy 1: Patient &amp; Family Advisor Information Session</a:t>
            </a:r>
            <a:endParaRPr lang="en-US" dirty="0"/>
          </a:p>
        </p:txBody>
      </p:sp>
      <p:sp>
        <p:nvSpPr>
          <p:cNvPr id="9" name="Slide Number Placeholder 8"/>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54E3B4-E629-4ABF-9726-B01099005D6C}" type="datetime1">
              <a:rPr lang="en-US" smtClean="0"/>
              <a:pPr/>
              <a:t>5/22/2013</a:t>
            </a:fld>
            <a:endParaRPr lang="en-US" dirty="0"/>
          </a:p>
        </p:txBody>
      </p:sp>
      <p:sp>
        <p:nvSpPr>
          <p:cNvPr id="4" name="Footer Placeholder 3"/>
          <p:cNvSpPr>
            <a:spLocks noGrp="1"/>
          </p:cNvSpPr>
          <p:nvPr>
            <p:ph type="ftr" sz="quarter" idx="11"/>
          </p:nvPr>
        </p:nvSpPr>
        <p:spPr/>
        <p:txBody>
          <a:bodyPr/>
          <a:lstStyle/>
          <a:p>
            <a:r>
              <a:rPr lang="en-US" dirty="0" smtClean="0"/>
              <a:t>Strategy 1: Patient &amp; Family Advisor Information Session</a:t>
            </a:r>
            <a:endParaRPr lang="en-US" dirty="0"/>
          </a:p>
        </p:txBody>
      </p:sp>
      <p:sp>
        <p:nvSpPr>
          <p:cNvPr id="5" name="Slide Number Placeholder 4"/>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3DE6EC-0562-404F-97AF-FD37B3773C50}" type="datetime1">
              <a:rPr lang="en-US" smtClean="0"/>
              <a:pPr/>
              <a:t>5/22/2013</a:t>
            </a:fld>
            <a:endParaRPr lang="en-US" dirty="0"/>
          </a:p>
        </p:txBody>
      </p:sp>
      <p:sp>
        <p:nvSpPr>
          <p:cNvPr id="3" name="Footer Placeholder 2"/>
          <p:cNvSpPr>
            <a:spLocks noGrp="1"/>
          </p:cNvSpPr>
          <p:nvPr>
            <p:ph type="ftr" sz="quarter" idx="11"/>
          </p:nvPr>
        </p:nvSpPr>
        <p:spPr/>
        <p:txBody>
          <a:bodyPr/>
          <a:lstStyle/>
          <a:p>
            <a:r>
              <a:rPr lang="en-US" dirty="0" smtClean="0"/>
              <a:t>Strategy 1: Patient &amp; Family Advisor Information Session</a:t>
            </a:r>
            <a:endParaRPr lang="en-US" dirty="0"/>
          </a:p>
        </p:txBody>
      </p:sp>
      <p:sp>
        <p:nvSpPr>
          <p:cNvPr id="4" name="Slide Number Placeholder 3"/>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CBBFA3-67A3-4E6D-A014-0822690A5A83}" type="datetime1">
              <a:rPr lang="en-US" smtClean="0"/>
              <a:pPr/>
              <a:t>5/22/2013</a:t>
            </a:fld>
            <a:endParaRPr lang="en-US" dirty="0"/>
          </a:p>
        </p:txBody>
      </p:sp>
      <p:sp>
        <p:nvSpPr>
          <p:cNvPr id="6" name="Footer Placeholder 5"/>
          <p:cNvSpPr>
            <a:spLocks noGrp="1"/>
          </p:cNvSpPr>
          <p:nvPr>
            <p:ph type="ftr" sz="quarter" idx="11"/>
          </p:nvPr>
        </p:nvSpPr>
        <p:spPr/>
        <p:txBody>
          <a:bodyPr/>
          <a:lstStyle/>
          <a:p>
            <a:r>
              <a:rPr lang="en-US" dirty="0" smtClean="0"/>
              <a:t>Strategy 1: Patient &amp; Family Advisor Information Session</a:t>
            </a:r>
            <a:endParaRPr lang="en-US" dirty="0"/>
          </a:p>
        </p:txBody>
      </p:sp>
      <p:sp>
        <p:nvSpPr>
          <p:cNvPr id="7" name="Slide Number Placeholder 6"/>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FE786B-5F3A-41A6-81BC-41EC99913450}" type="datetime1">
              <a:rPr lang="en-US" smtClean="0"/>
              <a:pPr/>
              <a:t>5/22/2013</a:t>
            </a:fld>
            <a:endParaRPr lang="en-US" dirty="0"/>
          </a:p>
        </p:txBody>
      </p:sp>
      <p:sp>
        <p:nvSpPr>
          <p:cNvPr id="6" name="Footer Placeholder 5"/>
          <p:cNvSpPr>
            <a:spLocks noGrp="1"/>
          </p:cNvSpPr>
          <p:nvPr>
            <p:ph type="ftr" sz="quarter" idx="11"/>
          </p:nvPr>
        </p:nvSpPr>
        <p:spPr/>
        <p:txBody>
          <a:bodyPr/>
          <a:lstStyle/>
          <a:p>
            <a:r>
              <a:rPr lang="en-US" dirty="0" smtClean="0"/>
              <a:t>Strategy 1: Patient &amp; Family Advisor Information Session</a:t>
            </a:r>
            <a:endParaRPr lang="en-US" dirty="0"/>
          </a:p>
        </p:txBody>
      </p:sp>
      <p:sp>
        <p:nvSpPr>
          <p:cNvPr id="7" name="Slide Number Placeholder 6"/>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0"/>
            <a:ext cx="8229600" cy="8382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960437"/>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800600" y="6356350"/>
            <a:ext cx="1600200" cy="365125"/>
          </a:xfrm>
          <a:prstGeom prst="rect">
            <a:avLst/>
          </a:prstGeom>
        </p:spPr>
        <p:txBody>
          <a:bodyPr vert="horz" lIns="91440" tIns="45720" rIns="91440" bIns="45720" rtlCol="0" anchor="ctr"/>
          <a:lstStyle>
            <a:lvl1pPr algn="l">
              <a:defRPr sz="1200">
                <a:solidFill>
                  <a:srgbClr val="6E6E6E"/>
                </a:solidFill>
                <a:latin typeface="Corbel" pitchFamily="34" charset="0"/>
              </a:defRPr>
            </a:lvl1pPr>
          </a:lstStyle>
          <a:p>
            <a:fld id="{06A891A3-79D8-414E-9CA9-B672D20A0296}" type="datetime1">
              <a:rPr lang="en-US" smtClean="0"/>
              <a:pPr/>
              <a:t>5/22/2013</a:t>
            </a:fld>
            <a:endParaRPr lang="en-US" dirty="0"/>
          </a:p>
        </p:txBody>
      </p:sp>
      <p:sp>
        <p:nvSpPr>
          <p:cNvPr id="5" name="Footer Placeholder 4"/>
          <p:cNvSpPr>
            <a:spLocks noGrp="1"/>
          </p:cNvSpPr>
          <p:nvPr>
            <p:ph type="ftr" sz="quarter" idx="3"/>
          </p:nvPr>
        </p:nvSpPr>
        <p:spPr>
          <a:xfrm>
            <a:off x="533400" y="6356350"/>
            <a:ext cx="4114800" cy="365125"/>
          </a:xfrm>
          <a:prstGeom prst="rect">
            <a:avLst/>
          </a:prstGeom>
        </p:spPr>
        <p:txBody>
          <a:bodyPr vert="horz" lIns="91440" tIns="45720" rIns="91440" bIns="45720" rtlCol="0" anchor="ctr"/>
          <a:lstStyle>
            <a:lvl1pPr algn="l">
              <a:defRPr sz="1200">
                <a:solidFill>
                  <a:srgbClr val="6E6E6E"/>
                </a:solidFill>
                <a:latin typeface="Corbel" pitchFamily="34" charset="0"/>
              </a:defRPr>
            </a:lvl1pPr>
          </a:lstStyle>
          <a:p>
            <a:r>
              <a:rPr lang="en-US" dirty="0" smtClean="0">
                <a:latin typeface="Rockwell" pitchFamily="18" charset="0"/>
              </a:rPr>
              <a:t>Strategy 4</a:t>
            </a:r>
            <a:r>
              <a:rPr lang="en-US" dirty="0" smtClean="0"/>
              <a:t>: IDEAL Discharge Planning (Tool 4)</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6E6E6E"/>
                </a:solidFill>
                <a:latin typeface="Corbel" pitchFamily="34" charset="0"/>
              </a:defRPr>
            </a:lvl1pPr>
          </a:lstStyle>
          <a:p>
            <a:fld id="{63611735-472E-45BE-B5C5-600BD582DC4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Lst>
  <p:timing>
    <p:tnLst>
      <p:par>
        <p:cTn id="1" dur="indefinite" restart="never" nodeType="tmRoot"/>
      </p:par>
    </p:tnLst>
  </p:timing>
  <p:hf hdr="0" dt="0"/>
  <p:txStyles>
    <p:titleStyle>
      <a:lvl1pPr algn="l" defTabSz="914400" rtl="0" eaLnBrk="1" latinLnBrk="0" hangingPunct="1">
        <a:spcBef>
          <a:spcPct val="0"/>
        </a:spcBef>
        <a:buNone/>
        <a:defRPr sz="3200" kern="1200">
          <a:solidFill>
            <a:srgbClr val="1AA2A6"/>
          </a:solidFill>
          <a:latin typeface="Rockwell" pitchFamily="18" charset="0"/>
          <a:ea typeface="+mj-ea"/>
          <a:cs typeface="+mj-cs"/>
        </a:defRPr>
      </a:lvl1pPr>
    </p:titleStyle>
    <p:bodyStyle>
      <a:lvl1pPr marL="342900" indent="-342900" algn="l" defTabSz="914400" rtl="0" eaLnBrk="1" latinLnBrk="0" hangingPunct="1">
        <a:spcBef>
          <a:spcPct val="20000"/>
        </a:spcBef>
        <a:buClr>
          <a:srgbClr val="1AA2A6"/>
        </a:buClr>
        <a:buFont typeface="Arial" pitchFamily="34" charset="0"/>
        <a:buChar char="•"/>
        <a:defRPr sz="2500" kern="1200">
          <a:solidFill>
            <a:schemeClr val="tx1"/>
          </a:solidFill>
          <a:latin typeface="Corbel" pitchFamily="34" charset="0"/>
          <a:ea typeface="+mn-ea"/>
          <a:cs typeface="+mn-cs"/>
        </a:defRPr>
      </a:lvl1pPr>
      <a:lvl2pPr marL="742950" indent="-285750" algn="l" defTabSz="914400" rtl="0" eaLnBrk="1" latinLnBrk="0" hangingPunct="1">
        <a:spcBef>
          <a:spcPct val="20000"/>
        </a:spcBef>
        <a:buFont typeface="Arial" pitchFamily="34" charset="0"/>
        <a:buChar char="–"/>
        <a:defRPr sz="2300" b="1" kern="1200">
          <a:solidFill>
            <a:srgbClr val="1AA2A6"/>
          </a:solidFill>
          <a:latin typeface="Corbel" pitchFamily="34" charset="0"/>
          <a:ea typeface="+mn-ea"/>
          <a:cs typeface="+mn-cs"/>
        </a:defRPr>
      </a:lvl2pPr>
      <a:lvl3pPr marL="1143000" indent="-228600" algn="l" defTabSz="914400" rtl="0" eaLnBrk="1" latinLnBrk="0" hangingPunct="1">
        <a:spcBef>
          <a:spcPct val="20000"/>
        </a:spcBef>
        <a:buFont typeface="Arial" pitchFamily="34" charset="0"/>
        <a:buChar char="•"/>
        <a:defRPr sz="2300" kern="1200">
          <a:solidFill>
            <a:schemeClr val="tx1"/>
          </a:solidFill>
          <a:latin typeface="Corbel" pitchFamily="34" charset="0"/>
          <a:ea typeface="+mn-ea"/>
          <a:cs typeface="+mn-cs"/>
        </a:defRPr>
      </a:lvl3pPr>
      <a:lvl4pPr marL="1600200" indent="-228600" algn="l" defTabSz="914400" rtl="0" eaLnBrk="1" latinLnBrk="0" hangingPunct="1">
        <a:spcBef>
          <a:spcPct val="20000"/>
        </a:spcBef>
        <a:buFont typeface="Arial" pitchFamily="34" charset="0"/>
        <a:buChar char="–"/>
        <a:defRPr sz="2300" b="1" kern="1200">
          <a:solidFill>
            <a:srgbClr val="1AA2A6"/>
          </a:solidFill>
          <a:latin typeface="Corbel" pitchFamily="34" charset="0"/>
          <a:ea typeface="+mn-ea"/>
          <a:cs typeface="+mn-cs"/>
        </a:defRPr>
      </a:lvl4pPr>
      <a:lvl5pPr marL="2057400" indent="-228600" algn="l" defTabSz="914400" rtl="0" eaLnBrk="1" latinLnBrk="0" hangingPunct="1">
        <a:spcBef>
          <a:spcPct val="20000"/>
        </a:spcBef>
        <a:buFont typeface="Arial" pitchFamily="34" charset="0"/>
        <a:buChar char="»"/>
        <a:defRPr sz="2300" kern="1200">
          <a:solidFill>
            <a:schemeClr val="tx1"/>
          </a:solidFill>
          <a:latin typeface="Corbe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ctrTitle"/>
          </p:nvPr>
        </p:nvSpPr>
        <p:spPr/>
        <p:txBody>
          <a:bodyPr>
            <a:normAutofit fontScale="90000"/>
          </a:bodyPr>
          <a:lstStyle/>
          <a:p>
            <a:pPr>
              <a:lnSpc>
                <a:spcPct val="100000"/>
              </a:lnSpc>
            </a:pPr>
            <a:r>
              <a:rPr lang="en-US" sz="2000" dirty="0">
                <a:solidFill>
                  <a:schemeClr val="tx1"/>
                </a:solidFill>
                <a:latin typeface="+mn-lt"/>
              </a:rPr>
              <a:t>Insert hospital logo here</a:t>
            </a:r>
            <a:br>
              <a:rPr lang="en-US" sz="2000" dirty="0">
                <a:solidFill>
                  <a:schemeClr val="tx1"/>
                </a:solidFill>
                <a:latin typeface="+mn-lt"/>
              </a:rPr>
            </a:br>
            <a:r>
              <a:rPr lang="en-US" sz="4000" dirty="0" smtClean="0">
                <a:solidFill>
                  <a:schemeClr val="tx1"/>
                </a:solidFill>
                <a:latin typeface="+mn-lt"/>
              </a:rPr>
              <a:t/>
            </a:r>
            <a:br>
              <a:rPr lang="en-US" sz="4000" dirty="0" smtClean="0">
                <a:solidFill>
                  <a:schemeClr val="tx1"/>
                </a:solidFill>
                <a:latin typeface="+mn-lt"/>
              </a:rPr>
            </a:br>
            <a:r>
              <a:rPr lang="en-US" sz="4200" dirty="0" smtClean="0"/>
              <a:t>Care Transitions from Hospital to Home: IDEAL Discharge Planning Training</a:t>
            </a:r>
          </a:p>
        </p:txBody>
      </p:sp>
      <p:sp>
        <p:nvSpPr>
          <p:cNvPr id="3" name="Subtitle 2"/>
          <p:cNvSpPr>
            <a:spLocks noGrp="1"/>
          </p:cNvSpPr>
          <p:nvPr>
            <p:ph type="subTitle" idx="1"/>
          </p:nvPr>
        </p:nvSpPr>
        <p:spPr>
          <a:xfrm>
            <a:off x="533400" y="4023360"/>
            <a:ext cx="6400800" cy="2895600"/>
          </a:xfrm>
        </p:spPr>
        <p:txBody>
          <a:bodyPr anchor="t" anchorCtr="0">
            <a:normAutofit/>
          </a:bodyPr>
          <a:lstStyle/>
          <a:p>
            <a:pPr marL="173038">
              <a:buNone/>
            </a:pPr>
            <a:r>
              <a:rPr lang="en-US" sz="1200" dirty="0" smtClean="0"/>
              <a:t>[Hospital Name  |  Presenter name and title  |  Date of presentation]</a:t>
            </a:r>
          </a:p>
          <a:p>
            <a:pPr>
              <a:spcBef>
                <a:spcPts val="17300"/>
              </a:spcBef>
            </a:pPr>
            <a:r>
              <a:rPr lang="en-US" dirty="0">
                <a:latin typeface="Rockwell" pitchFamily="18" charset="0"/>
              </a:rPr>
              <a:t>Strategy 4</a:t>
            </a:r>
            <a:r>
              <a:rPr lang="en-US" dirty="0"/>
              <a:t>: IDEAL Discharge Planning (Tool 4</a:t>
            </a:r>
            <a:r>
              <a:rPr lang="en-US" dirty="0" smtClean="0"/>
              <a:t>)</a:t>
            </a:r>
            <a:endParaRPr lang="en-US" dirty="0"/>
          </a:p>
        </p:txBody>
      </p:sp>
      <p:pic>
        <p:nvPicPr>
          <p:cNvPr id="9" name="Picture 8" descr="There are two logos at the bottom of the page: the logo of the U.S. Department of Health and Human Services and the logo of the Agency for Healthcare Research and Quality. Advancing Excellence in Health Care. http://www.ahrq.gov" title="HHS and AHRQ logos"/>
          <p:cNvPicPr>
            <a:picLocks noChangeAspect="1"/>
          </p:cNvPicPr>
          <p:nvPr/>
        </p:nvPicPr>
        <p:blipFill rotWithShape="1">
          <a:blip r:embed="rId3" cstate="print"/>
          <a:srcRect l="69021" t="87459"/>
          <a:stretch/>
        </p:blipFill>
        <p:spPr>
          <a:xfrm>
            <a:off x="6311278" y="5997952"/>
            <a:ext cx="2832722" cy="86004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r>
              <a:rPr lang="en-US" dirty="0" smtClean="0"/>
              <a:t>What is it like being a patient? (continued)</a:t>
            </a:r>
          </a:p>
        </p:txBody>
      </p:sp>
      <p:graphicFrame>
        <p:nvGraphicFramePr>
          <p:cNvPr id="2" name="Table 1" descr="Table showing how perspectives of the hospital staff and those of patients may  differ regarding the discharge process."/>
          <p:cNvGraphicFramePr>
            <a:graphicFrameLocks noGrp="1"/>
          </p:cNvGraphicFramePr>
          <p:nvPr>
            <p:extLst>
              <p:ext uri="{D42A27DB-BD31-4B8C-83A1-F6EECF244321}">
                <p14:modId xmlns:p14="http://schemas.microsoft.com/office/powerpoint/2010/main" val="2691509869"/>
              </p:ext>
            </p:extLst>
          </p:nvPr>
        </p:nvGraphicFramePr>
        <p:xfrm>
          <a:off x="457200" y="1219200"/>
          <a:ext cx="8382000" cy="4180840"/>
        </p:xfrm>
        <a:graphic>
          <a:graphicData uri="http://schemas.openxmlformats.org/drawingml/2006/table">
            <a:tbl>
              <a:tblPr firstRow="1" bandRow="1">
                <a:tableStyleId>{5C22544A-7EE6-4342-B048-85BDC9FD1C3A}</a:tableStyleId>
              </a:tblPr>
              <a:tblGrid>
                <a:gridCol w="3200400"/>
                <a:gridCol w="5181600"/>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bg1"/>
                          </a:solidFill>
                          <a:effectLst/>
                          <a:latin typeface="Corbel" pitchFamily="34" charset="0"/>
                          <a:ea typeface="ＭＳ Ｐゴシック"/>
                          <a:cs typeface="ＭＳ Ｐゴシック"/>
                        </a:rPr>
                        <a:t>Clinicians and hospital staff</a:t>
                      </a:r>
                      <a:endParaRPr lang="en-US" dirty="0"/>
                    </a:p>
                  </a:txBody>
                  <a:tcPr>
                    <a:solidFill>
                      <a:srgbClr val="1AA2A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Corbel" pitchFamily="34" charset="0"/>
                          <a:ea typeface="ＭＳ Ｐゴシック"/>
                          <a:cs typeface="ＭＳ Ｐゴシック"/>
                        </a:rPr>
                        <a:t>Patients and family members</a:t>
                      </a:r>
                    </a:p>
                  </a:txBody>
                  <a:tcPr>
                    <a:solidFill>
                      <a:srgbClr val="1AA2A6"/>
                    </a:solidFill>
                  </a:tcPr>
                </a:tc>
              </a:tr>
              <a:tr h="286108">
                <a:tc>
                  <a:txBody>
                    <a:bodyPr/>
                    <a:lstStyle/>
                    <a:p>
                      <a:pPr marL="171450" marR="0" lvl="0" indent="-171450" algn="l" defTabSz="914400" rtl="0" eaLnBrk="1" fontAlgn="base" latinLnBrk="0" hangingPunct="1">
                        <a:lnSpc>
                          <a:spcPct val="100000"/>
                        </a:lnSpc>
                        <a:spcBef>
                          <a:spcPct val="0"/>
                        </a:spcBef>
                        <a:spcAft>
                          <a:spcPct val="0"/>
                        </a:spcAft>
                        <a:buClr>
                          <a:srgbClr val="1AA2A6"/>
                        </a:buClr>
                        <a:buSzTx/>
                        <a:buFont typeface="Arial" pitchFamily="34" charset="0"/>
                        <a:buChar char="•"/>
                        <a:tabLst/>
                        <a:defRPr/>
                      </a:pP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Are taught that discharge starts at admission but may not do this often</a:t>
                      </a:r>
                      <a:endParaRPr lang="en-US" dirty="0"/>
                    </a:p>
                  </a:txBody>
                  <a:tcPr>
                    <a:lnB w="12700" cap="flat" cmpd="sng" algn="ctr">
                      <a:solidFill>
                        <a:srgbClr val="6E6E6E"/>
                      </a:solidFill>
                      <a:prstDash val="solid"/>
                      <a:round/>
                      <a:headEnd type="none" w="med" len="med"/>
                      <a:tailEnd type="none" w="med" len="med"/>
                    </a:lnB>
                    <a:noFill/>
                  </a:tcPr>
                </a:tc>
                <a:tc>
                  <a:txBody>
                    <a:bodyPr/>
                    <a:lstStyle/>
                    <a:p>
                      <a:pPr marL="171450" marR="0" lvl="0" indent="-171450" algn="l" defTabSz="914400" rtl="0" eaLnBrk="1" fontAlgn="base" latinLnBrk="0" hangingPunct="1">
                        <a:lnSpc>
                          <a:spcPct val="100000"/>
                        </a:lnSpc>
                        <a:spcBef>
                          <a:spcPct val="0"/>
                        </a:spcBef>
                        <a:spcAft>
                          <a:spcPct val="0"/>
                        </a:spcAft>
                        <a:buClr>
                          <a:srgbClr val="1AA2A6"/>
                        </a:buClr>
                        <a:buSzTx/>
                        <a:buFont typeface="Arial" pitchFamily="34" charset="0"/>
                        <a:buChar char="•"/>
                        <a:tabLst/>
                        <a:defRPr/>
                      </a:pP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Can feel as if they are being forced out of the</a:t>
                      </a:r>
                      <a:b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b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hospital when you raise the idea of discharge starting</a:t>
                      </a:r>
                      <a:b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b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at admission</a:t>
                      </a:r>
                    </a:p>
                    <a:p>
                      <a:pPr marL="171450" marR="0" lvl="0" indent="-171450" algn="l" defTabSz="914400" rtl="0" eaLnBrk="1" fontAlgn="base" latinLnBrk="0" hangingPunct="1">
                        <a:lnSpc>
                          <a:spcPct val="100000"/>
                        </a:lnSpc>
                        <a:spcBef>
                          <a:spcPct val="0"/>
                        </a:spcBef>
                        <a:spcAft>
                          <a:spcPct val="0"/>
                        </a:spcAft>
                        <a:buClr>
                          <a:srgbClr val="1AA2A6"/>
                        </a:buClr>
                        <a:buSzTx/>
                        <a:buFont typeface="Arial" pitchFamily="34" charset="0"/>
                        <a:buChar char="•"/>
                        <a:tabLst/>
                        <a:defRPr/>
                      </a:pP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May not start to think about discharge until later in the stay</a:t>
                      </a:r>
                      <a:endParaRPr lang="en-US" dirty="0"/>
                    </a:p>
                  </a:txBody>
                  <a:tcPr>
                    <a:lnB w="12700" cap="flat" cmpd="sng" algn="ctr">
                      <a:solidFill>
                        <a:srgbClr val="6E6E6E"/>
                      </a:solidFill>
                      <a:prstDash val="solid"/>
                      <a:round/>
                      <a:headEnd type="none" w="med" len="med"/>
                      <a:tailEnd type="none" w="med" len="med"/>
                    </a:lnB>
                    <a:noFill/>
                  </a:tcPr>
                </a:tc>
              </a:tr>
              <a:tr h="0">
                <a:tc>
                  <a:txBody>
                    <a:bodyPr/>
                    <a:lstStyle/>
                    <a:p>
                      <a:pPr marL="171450" marR="0" lvl="0" indent="-171450" algn="l" defTabSz="914400" rtl="0" eaLnBrk="1" fontAlgn="base" latinLnBrk="0" hangingPunct="1">
                        <a:lnSpc>
                          <a:spcPct val="100000"/>
                        </a:lnSpc>
                        <a:spcBef>
                          <a:spcPct val="0"/>
                        </a:spcBef>
                        <a:spcAft>
                          <a:spcPct val="0"/>
                        </a:spcAft>
                        <a:buClr>
                          <a:srgbClr val="1AA2A6"/>
                        </a:buClr>
                        <a:buSzTx/>
                        <a:buFont typeface="Arial" pitchFamily="34" charset="0"/>
                        <a:buChar char="•"/>
                        <a:tabLst/>
                        <a:defRPr/>
                      </a:pP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May prioritize clinical care (e.g., wound care) at home</a:t>
                      </a:r>
                      <a:endParaRPr lang="en-US" dirty="0"/>
                    </a:p>
                  </a:txBody>
                  <a:tcPr>
                    <a:lnT w="12700" cap="flat" cmpd="sng" algn="ctr">
                      <a:solidFill>
                        <a:srgbClr val="6E6E6E"/>
                      </a:solidFill>
                      <a:prstDash val="solid"/>
                      <a:round/>
                      <a:headEnd type="none" w="med" len="med"/>
                      <a:tailEnd type="none" w="med" len="med"/>
                    </a:lnT>
                    <a:lnB w="12700" cap="flat" cmpd="sng" algn="ctr">
                      <a:solidFill>
                        <a:srgbClr val="6E6E6E"/>
                      </a:solidFill>
                      <a:prstDash val="solid"/>
                      <a:round/>
                      <a:headEnd type="none" w="med" len="med"/>
                      <a:tailEnd type="none" w="med" len="med"/>
                    </a:lnB>
                    <a:noFill/>
                  </a:tcPr>
                </a:tc>
                <a:tc>
                  <a:txBody>
                    <a:bodyPr/>
                    <a:lstStyle/>
                    <a:p>
                      <a:pPr marL="171450" marR="0" lvl="0" indent="-171450" algn="l" defTabSz="914400" rtl="0" eaLnBrk="1" fontAlgn="base" latinLnBrk="0" hangingPunct="1">
                        <a:lnSpc>
                          <a:spcPct val="100000"/>
                        </a:lnSpc>
                        <a:spcBef>
                          <a:spcPct val="0"/>
                        </a:spcBef>
                        <a:spcAft>
                          <a:spcPct val="0"/>
                        </a:spcAft>
                        <a:buClr>
                          <a:srgbClr val="1AA2A6"/>
                        </a:buClr>
                        <a:buSzTx/>
                        <a:buFont typeface="Arial" pitchFamily="34" charset="0"/>
                        <a:buChar char="•"/>
                        <a:tabLst/>
                        <a:defRPr/>
                      </a:pP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May prioritize functioning and quality of life</a:t>
                      </a:r>
                      <a:b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b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(e.g., activities and diet)</a:t>
                      </a:r>
                    </a:p>
                    <a:p>
                      <a:pPr marL="171450" marR="0" lvl="0" indent="-171450" algn="l" defTabSz="914400" rtl="0" eaLnBrk="1" fontAlgn="base" latinLnBrk="0" hangingPunct="1">
                        <a:lnSpc>
                          <a:spcPct val="100000"/>
                        </a:lnSpc>
                        <a:spcBef>
                          <a:spcPct val="0"/>
                        </a:spcBef>
                        <a:spcAft>
                          <a:spcPct val="0"/>
                        </a:spcAft>
                        <a:buClr>
                          <a:srgbClr val="1AA2A6"/>
                        </a:buClr>
                        <a:buSzTx/>
                        <a:buFont typeface="Arial" pitchFamily="34" charset="0"/>
                        <a:buChar char="•"/>
                        <a:tabLst/>
                        <a:defRPr/>
                      </a:pP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May not know all the questions they should ask or what they need to know when they are home</a:t>
                      </a:r>
                      <a:endParaRPr lang="en-US" dirty="0"/>
                    </a:p>
                  </a:txBody>
                  <a:tcPr>
                    <a:lnT w="12700" cap="flat" cmpd="sng" algn="ctr">
                      <a:solidFill>
                        <a:srgbClr val="6E6E6E"/>
                      </a:solidFill>
                      <a:prstDash val="solid"/>
                      <a:round/>
                      <a:headEnd type="none" w="med" len="med"/>
                      <a:tailEnd type="none" w="med" len="med"/>
                    </a:lnT>
                    <a:lnB w="12700" cap="flat" cmpd="sng" algn="ctr">
                      <a:solidFill>
                        <a:srgbClr val="6E6E6E"/>
                      </a:solidFill>
                      <a:prstDash val="solid"/>
                      <a:round/>
                      <a:headEnd type="none" w="med" len="med"/>
                      <a:tailEnd type="none" w="med" len="med"/>
                    </a:lnB>
                    <a:noFill/>
                  </a:tcPr>
                </a:tc>
              </a:tr>
              <a:tr h="248082">
                <a:tc>
                  <a:txBody>
                    <a:bodyPr/>
                    <a:lstStyle/>
                    <a:p>
                      <a:pPr marL="171450" marR="0" lvl="0" indent="-171450" algn="l" defTabSz="914400" rtl="0" eaLnBrk="1" fontAlgn="base" latinLnBrk="0" hangingPunct="1">
                        <a:lnSpc>
                          <a:spcPct val="100000"/>
                        </a:lnSpc>
                        <a:spcBef>
                          <a:spcPct val="0"/>
                        </a:spcBef>
                        <a:spcAft>
                          <a:spcPct val="0"/>
                        </a:spcAft>
                        <a:buClr>
                          <a:srgbClr val="1AA2A6"/>
                        </a:buClr>
                        <a:buSzTx/>
                        <a:buFont typeface="Arial" pitchFamily="34" charset="0"/>
                        <a:buChar char="•"/>
                        <a:tabLst/>
                        <a:defRPr/>
                      </a:pP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Have limited time for discharge planning</a:t>
                      </a:r>
                    </a:p>
                    <a:p>
                      <a:endParaRPr lang="en-US" dirty="0"/>
                    </a:p>
                  </a:txBody>
                  <a:tcPr>
                    <a:lnT w="12700" cap="flat" cmpd="sng" algn="ctr">
                      <a:solidFill>
                        <a:srgbClr val="6E6E6E"/>
                      </a:solidFill>
                      <a:prstDash val="solid"/>
                      <a:round/>
                      <a:headEnd type="none" w="med" len="med"/>
                      <a:tailEnd type="none" w="med" len="med"/>
                    </a:lnT>
                    <a:lnB w="12700" cap="flat" cmpd="sng" algn="ctr">
                      <a:solidFill>
                        <a:srgbClr val="6E6E6E"/>
                      </a:solidFill>
                      <a:prstDash val="solid"/>
                      <a:round/>
                      <a:headEnd type="none" w="med" len="med"/>
                      <a:tailEnd type="none" w="med" len="med"/>
                    </a:lnB>
                    <a:noFill/>
                  </a:tcPr>
                </a:tc>
                <a:tc>
                  <a:txBody>
                    <a:bodyPr/>
                    <a:lstStyle/>
                    <a:p>
                      <a:pPr marL="171450" marR="0" lvl="0" indent="-171450" algn="l" defTabSz="914400" rtl="0" eaLnBrk="1" fontAlgn="base" latinLnBrk="0" hangingPunct="1">
                        <a:lnSpc>
                          <a:spcPct val="100000"/>
                        </a:lnSpc>
                        <a:spcBef>
                          <a:spcPct val="0"/>
                        </a:spcBef>
                        <a:spcAft>
                          <a:spcPct val="0"/>
                        </a:spcAft>
                        <a:buClr>
                          <a:srgbClr val="1AA2A6"/>
                        </a:buClr>
                        <a:buSzTx/>
                        <a:buFont typeface="Arial" pitchFamily="34" charset="0"/>
                        <a:buChar char="•"/>
                        <a:tabLst/>
                        <a:defRPr/>
                      </a:pP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May not understand all the written information they receive related to discharge</a:t>
                      </a:r>
                    </a:p>
                    <a:p>
                      <a:pPr marL="171450" marR="0" lvl="0" indent="-171450" algn="l" defTabSz="914400" rtl="0" eaLnBrk="1" fontAlgn="base" latinLnBrk="0" hangingPunct="1">
                        <a:lnSpc>
                          <a:spcPct val="100000"/>
                        </a:lnSpc>
                        <a:spcBef>
                          <a:spcPct val="0"/>
                        </a:spcBef>
                        <a:spcAft>
                          <a:spcPct val="0"/>
                        </a:spcAft>
                        <a:buClr>
                          <a:srgbClr val="1AA2A6"/>
                        </a:buClr>
                        <a:buSzTx/>
                        <a:buFont typeface="Arial" pitchFamily="34" charset="0"/>
                        <a:buChar char="•"/>
                        <a:tabLst/>
                        <a:defRPr/>
                      </a:pP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May feel rushed on the day of discharge</a:t>
                      </a:r>
                    </a:p>
                  </a:txBody>
                  <a:tcPr>
                    <a:lnT w="12700" cap="flat" cmpd="sng" algn="ctr">
                      <a:solidFill>
                        <a:srgbClr val="6E6E6E"/>
                      </a:solidFill>
                      <a:prstDash val="solid"/>
                      <a:round/>
                      <a:headEnd type="none" w="med" len="med"/>
                      <a:tailEnd type="none" w="med" len="med"/>
                    </a:lnT>
                    <a:lnB w="12700" cap="flat" cmpd="sng" algn="ctr">
                      <a:solidFill>
                        <a:srgbClr val="6E6E6E"/>
                      </a:solidFill>
                      <a:prstDash val="solid"/>
                      <a:round/>
                      <a:headEnd type="none" w="med" len="med"/>
                      <a:tailEnd type="none" w="med" len="med"/>
                    </a:lnB>
                    <a:noFill/>
                  </a:tcPr>
                </a:tc>
              </a:tr>
              <a:tr h="370840">
                <a:tc>
                  <a:txBody>
                    <a:bodyPr/>
                    <a:lstStyle/>
                    <a:p>
                      <a:pPr marL="171450" marR="0" lvl="0" indent="-171450" algn="l" defTabSz="914400" rtl="0" eaLnBrk="1" fontAlgn="base" latinLnBrk="0" hangingPunct="1">
                        <a:lnSpc>
                          <a:spcPct val="100000"/>
                        </a:lnSpc>
                        <a:spcBef>
                          <a:spcPct val="0"/>
                        </a:spcBef>
                        <a:spcAft>
                          <a:spcPct val="0"/>
                        </a:spcAft>
                        <a:buClr>
                          <a:srgbClr val="1AA2A6"/>
                        </a:buClr>
                        <a:buSzTx/>
                        <a:buFont typeface="Arial" pitchFamily="34" charset="0"/>
                        <a:buChar char="•"/>
                        <a:tabLst/>
                        <a:defRPr/>
                      </a:pP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Want patient to succeed at home</a:t>
                      </a:r>
                      <a:endParaRPr lang="en-US" dirty="0"/>
                    </a:p>
                  </a:txBody>
                  <a:tcPr>
                    <a:lnT w="12700" cap="flat" cmpd="sng" algn="ctr">
                      <a:solidFill>
                        <a:srgbClr val="6E6E6E"/>
                      </a:solidFill>
                      <a:prstDash val="solid"/>
                      <a:round/>
                      <a:headEnd type="none" w="med" len="med"/>
                      <a:tailEnd type="none" w="med" len="med"/>
                    </a:lnT>
                    <a:lnB w="12700" cap="flat" cmpd="sng" algn="ctr">
                      <a:solidFill>
                        <a:srgbClr val="6E6E6E"/>
                      </a:solidFill>
                      <a:prstDash val="solid"/>
                      <a:round/>
                      <a:headEnd type="none" w="med" len="med"/>
                      <a:tailEnd type="none" w="med" len="med"/>
                    </a:lnB>
                    <a:noFill/>
                  </a:tcPr>
                </a:tc>
                <a:tc>
                  <a:txBody>
                    <a:bodyPr/>
                    <a:lstStyle/>
                    <a:p>
                      <a:pPr marL="171450" marR="0" lvl="0" indent="-171450" algn="l" defTabSz="914400" rtl="0" eaLnBrk="1" fontAlgn="base" latinLnBrk="0" hangingPunct="1">
                        <a:lnSpc>
                          <a:spcPct val="100000"/>
                        </a:lnSpc>
                        <a:spcBef>
                          <a:spcPct val="0"/>
                        </a:spcBef>
                        <a:spcAft>
                          <a:spcPct val="0"/>
                        </a:spcAft>
                        <a:buClr>
                          <a:srgbClr val="1AA2A6"/>
                        </a:buClr>
                        <a:buSzTx/>
                        <a:buFont typeface="Arial" pitchFamily="34" charset="0"/>
                        <a:buChar char="•"/>
                        <a:tabLst/>
                        <a:defRPr/>
                      </a:pPr>
                      <a:r>
                        <a:rPr kumimoji="0" lang="en-US" sz="1600" b="0" i="0" u="none" strike="noStrike" kern="1200" cap="none" normalizeH="0" baseline="0" dirty="0" smtClean="0">
                          <a:ln>
                            <a:noFill/>
                          </a:ln>
                          <a:solidFill>
                            <a:schemeClr val="tx1"/>
                          </a:solidFill>
                          <a:effectLst/>
                          <a:latin typeface="Corbel" pitchFamily="34" charset="0"/>
                          <a:ea typeface="ＭＳ Ｐゴシック"/>
                          <a:cs typeface="ＭＳ Ｐゴシック"/>
                        </a:rPr>
                        <a:t>Want to know the name and phone number of the one person to call if they have problems</a:t>
                      </a:r>
                      <a:endParaRPr kumimoji="0" lang="en-US" sz="1600" b="0" i="0" u="none" strike="noStrike" kern="1200" cap="none" normalizeH="0" baseline="0" dirty="0">
                        <a:ln>
                          <a:noFill/>
                        </a:ln>
                        <a:solidFill>
                          <a:schemeClr val="tx1"/>
                        </a:solidFill>
                        <a:effectLst/>
                        <a:latin typeface="Corbel" pitchFamily="34" charset="0"/>
                        <a:ea typeface="ＭＳ Ｐゴシック"/>
                        <a:cs typeface="ＭＳ Ｐゴシック"/>
                      </a:endParaRPr>
                    </a:p>
                  </a:txBody>
                  <a:tcPr>
                    <a:lnT w="12700" cap="flat" cmpd="sng" algn="ctr">
                      <a:solidFill>
                        <a:srgbClr val="6E6E6E"/>
                      </a:solidFill>
                      <a:prstDash val="solid"/>
                      <a:round/>
                      <a:headEnd type="none" w="med" len="med"/>
                      <a:tailEnd type="none" w="med" len="med"/>
                    </a:lnT>
                    <a:lnB w="12700" cap="flat" cmpd="sng" algn="ctr">
                      <a:solidFill>
                        <a:srgbClr val="6E6E6E"/>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2"/>
          </p:nvPr>
        </p:nvSpPr>
        <p:spPr/>
        <p:txBody>
          <a:bodyPr/>
          <a:lstStyle/>
          <a:p>
            <a:fld id="{63611735-472E-45BE-B5C5-600BD582DC47}" type="slidenum">
              <a:rPr lang="en-US" smtClean="0"/>
              <a:pPr/>
              <a:t>10</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en-US" dirty="0" smtClean="0"/>
              <a:t>What is it like being a patient</a:t>
            </a:r>
            <a:r>
              <a:rPr lang="en-US" dirty="0"/>
              <a:t>? ? (</a:t>
            </a:r>
            <a:r>
              <a:rPr lang="en-US" dirty="0" smtClean="0"/>
              <a:t>continued 2)</a:t>
            </a:r>
          </a:p>
        </p:txBody>
      </p:sp>
      <p:sp>
        <p:nvSpPr>
          <p:cNvPr id="16387" name="Rectangle 3"/>
          <p:cNvSpPr>
            <a:spLocks noGrp="1" noChangeArrowheads="1"/>
          </p:cNvSpPr>
          <p:nvPr>
            <p:ph type="body" idx="1"/>
          </p:nvPr>
        </p:nvSpPr>
        <p:spPr/>
        <p:txBody>
          <a:bodyPr/>
          <a:lstStyle/>
          <a:p>
            <a:r>
              <a:rPr lang="en-US" dirty="0" smtClean="0"/>
              <a:t>[</a:t>
            </a:r>
            <a:r>
              <a:rPr lang="en-US" dirty="0" smtClean="0">
                <a:solidFill>
                  <a:srgbClr val="FF0000"/>
                </a:solidFill>
              </a:rPr>
              <a:t>Insert 1 to 2 experiences from real patients or family members on what the discharge process feels like from the patient / family perspective, using</a:t>
            </a:r>
            <a:r>
              <a:rPr lang="en-US" dirty="0" smtClean="0"/>
              <a:t>:</a:t>
            </a:r>
          </a:p>
          <a:p>
            <a:pPr lvl="1"/>
            <a:r>
              <a:rPr lang="en-US" dirty="0" smtClean="0"/>
              <a:t>Live presentation or story</a:t>
            </a:r>
          </a:p>
          <a:p>
            <a:pPr lvl="1"/>
            <a:r>
              <a:rPr lang="en-US" dirty="0" smtClean="0"/>
              <a:t>Video</a:t>
            </a:r>
          </a:p>
          <a:p>
            <a:pPr lvl="1"/>
            <a:r>
              <a:rPr lang="en-US" dirty="0" smtClean="0"/>
              <a:t>Vignette or quote</a:t>
            </a:r>
          </a:p>
          <a:p>
            <a:r>
              <a:rPr lang="en-US" dirty="0" smtClean="0">
                <a:solidFill>
                  <a:srgbClr val="FF0000"/>
                </a:solidFill>
              </a:rPr>
              <a:t>Preferably include at least one positive and one negative story (what worked well, what did not work well)</a:t>
            </a:r>
            <a:r>
              <a:rPr lang="en-US" dirty="0" smtClean="0"/>
              <a:t>]</a:t>
            </a:r>
          </a:p>
        </p:txBody>
      </p:sp>
      <p:sp>
        <p:nvSpPr>
          <p:cNvPr id="8" name="Slide Number Placeholder 7"/>
          <p:cNvSpPr>
            <a:spLocks noGrp="1"/>
          </p:cNvSpPr>
          <p:nvPr>
            <p:ph type="sldNum" sz="quarter" idx="12"/>
          </p:nvPr>
        </p:nvSpPr>
        <p:spPr/>
        <p:txBody>
          <a:bodyPr/>
          <a:lstStyle/>
          <a:p>
            <a:fld id="{63611735-472E-45BE-B5C5-600BD582DC47}" type="slidenum">
              <a:rPr lang="en-US" smtClean="0"/>
              <a:pPr/>
              <a:t>11</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What will we do to improve the discharge planning process?</a:t>
            </a:r>
            <a:endParaRPr lang="en-US" dirty="0"/>
          </a:p>
        </p:txBody>
      </p:sp>
      <p:sp>
        <p:nvSpPr>
          <p:cNvPr id="7" name="Text Placeholder 6"/>
          <p:cNvSpPr>
            <a:spLocks noGrp="1"/>
          </p:cNvSpPr>
          <p:nvPr>
            <p:ph type="body" idx="1"/>
          </p:nvPr>
        </p:nvSpPr>
        <p:spPr/>
        <p:txBody>
          <a:bodyPr/>
          <a:lstStyle/>
          <a:p>
            <a:r>
              <a:rPr lang="en-US" dirty="0" smtClean="0"/>
              <a:t>IDEAL Discharge Planning process and tools</a:t>
            </a:r>
            <a:endParaRPr lang="en-US" dirty="0"/>
          </a:p>
        </p:txBody>
      </p:sp>
      <p:sp>
        <p:nvSpPr>
          <p:cNvPr id="12" name="Slide Number Placeholder 11"/>
          <p:cNvSpPr>
            <a:spLocks noGrp="1"/>
          </p:cNvSpPr>
          <p:nvPr>
            <p:ph type="sldNum" sz="quarter" idx="12"/>
          </p:nvPr>
        </p:nvSpPr>
        <p:spPr/>
        <p:txBody>
          <a:bodyPr/>
          <a:lstStyle/>
          <a:p>
            <a:fld id="{63611735-472E-45BE-B5C5-600BD582DC47}" type="slidenum">
              <a:rPr lang="en-US" smtClean="0"/>
              <a:pPr/>
              <a:t>12</a:t>
            </a:fld>
            <a:endParaRPr lang="en-US" dirty="0"/>
          </a:p>
        </p:txBody>
      </p:sp>
      <p:sp>
        <p:nvSpPr>
          <p:cNvPr id="13" name="Footer Placeholder 12"/>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What is IDEAL Discharge Planning?</a:t>
            </a:r>
          </a:p>
        </p:txBody>
      </p:sp>
      <p:sp>
        <p:nvSpPr>
          <p:cNvPr id="18435" name="Content Placeholder 2"/>
          <p:cNvSpPr>
            <a:spLocks noGrp="1"/>
          </p:cNvSpPr>
          <p:nvPr>
            <p:ph idx="1"/>
          </p:nvPr>
        </p:nvSpPr>
        <p:spPr/>
        <p:txBody>
          <a:bodyPr>
            <a:normAutofit/>
          </a:bodyPr>
          <a:lstStyle/>
          <a:p>
            <a:r>
              <a:rPr lang="en-US" sz="3200" b="1" dirty="0" smtClean="0"/>
              <a:t>I</a:t>
            </a:r>
            <a:r>
              <a:rPr lang="en-US" dirty="0" smtClean="0"/>
              <a:t>nclude the patient and family as full partners </a:t>
            </a:r>
          </a:p>
          <a:p>
            <a:r>
              <a:rPr lang="en-US" sz="3200" b="1" dirty="0" smtClean="0"/>
              <a:t>D</a:t>
            </a:r>
            <a:r>
              <a:rPr lang="en-US" dirty="0" smtClean="0"/>
              <a:t>iscuss with the patient and family five key areas</a:t>
            </a:r>
            <a:br>
              <a:rPr lang="en-US" dirty="0" smtClean="0"/>
            </a:br>
            <a:r>
              <a:rPr lang="en-US" dirty="0" smtClean="0"/>
              <a:t>to prevent problems at home</a:t>
            </a:r>
          </a:p>
          <a:p>
            <a:r>
              <a:rPr lang="en-US" sz="3200" b="1" dirty="0" smtClean="0"/>
              <a:t>E</a:t>
            </a:r>
            <a:r>
              <a:rPr lang="en-US" dirty="0" smtClean="0"/>
              <a:t>ducate the patient and family throughout</a:t>
            </a:r>
            <a:br>
              <a:rPr lang="en-US" dirty="0" smtClean="0"/>
            </a:br>
            <a:r>
              <a:rPr lang="en-US" dirty="0" smtClean="0"/>
              <a:t>the hospital stay</a:t>
            </a:r>
          </a:p>
          <a:p>
            <a:r>
              <a:rPr lang="en-US" sz="3200" b="1" dirty="0" smtClean="0"/>
              <a:t>A</a:t>
            </a:r>
            <a:r>
              <a:rPr lang="en-US" dirty="0" smtClean="0"/>
              <a:t>ssess how well doctors and nurses explain the diagnosis, condition, and next steps in their care and use teach back</a:t>
            </a:r>
          </a:p>
          <a:p>
            <a:r>
              <a:rPr lang="en-US" sz="3200" b="1" dirty="0" smtClean="0"/>
              <a:t>L</a:t>
            </a:r>
            <a:r>
              <a:rPr lang="en-US" dirty="0" smtClean="0"/>
              <a:t>isten to and honor the patient and family’s goals, preferences, observations, and concerns</a:t>
            </a:r>
          </a:p>
        </p:txBody>
      </p:sp>
      <p:sp>
        <p:nvSpPr>
          <p:cNvPr id="8" name="Slide Number Placeholder 7"/>
          <p:cNvSpPr>
            <a:spLocks noGrp="1"/>
          </p:cNvSpPr>
          <p:nvPr>
            <p:ph type="sldNum" sz="quarter" idx="12"/>
          </p:nvPr>
        </p:nvSpPr>
        <p:spPr/>
        <p:txBody>
          <a:bodyPr/>
          <a:lstStyle/>
          <a:p>
            <a:fld id="{63611735-472E-45BE-B5C5-600BD582DC47}" type="slidenum">
              <a:rPr lang="en-US" smtClean="0"/>
              <a:pPr/>
              <a:t>13</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dirty="0" smtClean="0"/>
              <a:t>What is IDEAL Discharge Planning? </a:t>
            </a:r>
            <a:r>
              <a:rPr lang="en-US" dirty="0"/>
              <a:t>(continued)</a:t>
            </a:r>
            <a:endParaRPr lang="en-US" dirty="0" smtClean="0"/>
          </a:p>
        </p:txBody>
      </p:sp>
      <p:sp>
        <p:nvSpPr>
          <p:cNvPr id="20483" name="Rectangle 3"/>
          <p:cNvSpPr>
            <a:spLocks noGrp="1" noChangeArrowheads="1"/>
          </p:cNvSpPr>
          <p:nvPr>
            <p:ph type="body" idx="1"/>
          </p:nvPr>
        </p:nvSpPr>
        <p:spPr/>
        <p:txBody>
          <a:bodyPr/>
          <a:lstStyle/>
          <a:p>
            <a:pPr marL="457200" indent="-457200"/>
            <a:r>
              <a:rPr lang="en-US" dirty="0" smtClean="0"/>
              <a:t>At initial nursing assessment:</a:t>
            </a:r>
          </a:p>
          <a:p>
            <a:pPr lvl="1"/>
            <a:r>
              <a:rPr lang="en-US" dirty="0" smtClean="0"/>
              <a:t>Identify who will be at home with the patient </a:t>
            </a:r>
          </a:p>
          <a:p>
            <a:pPr lvl="1"/>
            <a:r>
              <a:rPr lang="en-US" dirty="0" smtClean="0"/>
              <a:t>Let the patient and family know that they can use the white board in the room to write questions or concerns</a:t>
            </a:r>
          </a:p>
          <a:p>
            <a:pPr lvl="1"/>
            <a:r>
              <a:rPr lang="en-US" dirty="0" smtClean="0"/>
              <a:t>Elicit the patient and family goals for hospital stay</a:t>
            </a:r>
          </a:p>
          <a:p>
            <a:pPr lvl="1"/>
            <a:r>
              <a:rPr lang="en-US" dirty="0" smtClean="0"/>
              <a:t>Inform the patient and family about steps toward discharge</a:t>
            </a:r>
          </a:p>
        </p:txBody>
      </p:sp>
      <p:sp>
        <p:nvSpPr>
          <p:cNvPr id="8" name="Slide Number Placeholder 7"/>
          <p:cNvSpPr>
            <a:spLocks noGrp="1"/>
          </p:cNvSpPr>
          <p:nvPr>
            <p:ph type="sldNum" sz="quarter" idx="12"/>
          </p:nvPr>
        </p:nvSpPr>
        <p:spPr/>
        <p:txBody>
          <a:bodyPr/>
          <a:lstStyle/>
          <a:p>
            <a:fld id="{63611735-472E-45BE-B5C5-600BD582DC47}" type="slidenum">
              <a:rPr lang="en-US" smtClean="0"/>
              <a:pPr/>
              <a:t>14</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0"/>
            <a:ext cx="8610600" cy="838200"/>
          </a:xfrm>
        </p:spPr>
        <p:txBody>
          <a:bodyPr>
            <a:normAutofit fontScale="90000"/>
          </a:bodyPr>
          <a:lstStyle/>
          <a:p>
            <a:r>
              <a:rPr lang="en-US" dirty="0" smtClean="0"/>
              <a:t>What is IDEAL Discharge Planning? </a:t>
            </a:r>
            <a:r>
              <a:rPr lang="en-US" dirty="0"/>
              <a:t>(</a:t>
            </a:r>
            <a:r>
              <a:rPr lang="en-US" dirty="0" smtClean="0"/>
              <a:t>continued 2)</a:t>
            </a:r>
          </a:p>
        </p:txBody>
      </p:sp>
      <p:sp>
        <p:nvSpPr>
          <p:cNvPr id="20483" name="Rectangle 3"/>
          <p:cNvSpPr>
            <a:spLocks noGrp="1" noChangeArrowheads="1"/>
          </p:cNvSpPr>
          <p:nvPr>
            <p:ph type="body" idx="1"/>
          </p:nvPr>
        </p:nvSpPr>
        <p:spPr/>
        <p:txBody>
          <a:bodyPr/>
          <a:lstStyle/>
          <a:p>
            <a:pPr marL="457200" indent="-457200"/>
            <a:r>
              <a:rPr lang="en-US" dirty="0" smtClean="0"/>
              <a:t>Daily:</a:t>
            </a:r>
          </a:p>
          <a:p>
            <a:pPr lvl="1"/>
            <a:r>
              <a:rPr lang="en-US" dirty="0" smtClean="0"/>
              <a:t>Educate the patient and family about the patient’s condition</a:t>
            </a:r>
            <a:br>
              <a:rPr lang="en-US" dirty="0" smtClean="0"/>
            </a:br>
            <a:r>
              <a:rPr lang="en-US" dirty="0" smtClean="0"/>
              <a:t>at every opportunity </a:t>
            </a:r>
          </a:p>
          <a:p>
            <a:pPr lvl="1"/>
            <a:r>
              <a:rPr lang="en-US" dirty="0" smtClean="0"/>
              <a:t>Explain medicines to the patient and family</a:t>
            </a:r>
          </a:p>
          <a:p>
            <a:pPr lvl="1"/>
            <a:r>
              <a:rPr lang="en-US" dirty="0" smtClean="0"/>
              <a:t>Discuss progress toward goals</a:t>
            </a:r>
          </a:p>
          <a:p>
            <a:pPr lvl="1"/>
            <a:r>
              <a:rPr lang="en-US" dirty="0" smtClean="0"/>
              <a:t>Involve the patient and family in care practices</a:t>
            </a:r>
          </a:p>
        </p:txBody>
      </p:sp>
      <p:sp>
        <p:nvSpPr>
          <p:cNvPr id="8" name="Slide Number Placeholder 7"/>
          <p:cNvSpPr>
            <a:spLocks noGrp="1"/>
          </p:cNvSpPr>
          <p:nvPr>
            <p:ph type="sldNum" sz="quarter" idx="12"/>
          </p:nvPr>
        </p:nvSpPr>
        <p:spPr/>
        <p:txBody>
          <a:bodyPr/>
          <a:lstStyle/>
          <a:p>
            <a:fld id="{63611735-472E-45BE-B5C5-600BD582DC47}" type="slidenum">
              <a:rPr lang="en-US" smtClean="0"/>
              <a:pPr/>
              <a:t>15</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0"/>
            <a:ext cx="8610600" cy="838200"/>
          </a:xfrm>
        </p:spPr>
        <p:txBody>
          <a:bodyPr>
            <a:normAutofit fontScale="90000"/>
          </a:bodyPr>
          <a:lstStyle/>
          <a:p>
            <a:r>
              <a:rPr lang="en-US" dirty="0" smtClean="0"/>
              <a:t>What is IDEAL Discharge </a:t>
            </a:r>
            <a:r>
              <a:rPr lang="en-US" dirty="0"/>
              <a:t>Planning? (continued </a:t>
            </a:r>
            <a:r>
              <a:rPr lang="en-US" dirty="0" smtClean="0"/>
              <a:t>3)</a:t>
            </a:r>
          </a:p>
        </p:txBody>
      </p:sp>
      <p:sp>
        <p:nvSpPr>
          <p:cNvPr id="20483" name="Rectangle 3"/>
          <p:cNvSpPr>
            <a:spLocks noGrp="1" noChangeArrowheads="1"/>
          </p:cNvSpPr>
          <p:nvPr>
            <p:ph type="body" idx="1"/>
          </p:nvPr>
        </p:nvSpPr>
        <p:spPr/>
        <p:txBody>
          <a:bodyPr/>
          <a:lstStyle/>
          <a:p>
            <a:pPr marL="457200" indent="-457200"/>
            <a:r>
              <a:rPr lang="en-US" dirty="0" smtClean="0"/>
              <a:t>Prior to the discharge planning meeting:</a:t>
            </a:r>
          </a:p>
          <a:p>
            <a:pPr lvl="1"/>
            <a:r>
              <a:rPr lang="en-US" dirty="0" smtClean="0"/>
              <a:t>[</a:t>
            </a:r>
            <a:r>
              <a:rPr lang="en-US" dirty="0" smtClean="0">
                <a:solidFill>
                  <a:srgbClr val="FF0000"/>
                </a:solidFill>
              </a:rPr>
              <a:t>Identify who</a:t>
            </a:r>
            <a:r>
              <a:rPr lang="en-US" dirty="0" smtClean="0"/>
              <a:t>] will give the Be Prepared to Go Home checklist and booklet to the patient and family</a:t>
            </a:r>
          </a:p>
          <a:p>
            <a:pPr lvl="1"/>
            <a:r>
              <a:rPr lang="en-US" dirty="0" smtClean="0"/>
              <a:t>[</a:t>
            </a:r>
            <a:r>
              <a:rPr lang="en-US" dirty="0" smtClean="0">
                <a:solidFill>
                  <a:srgbClr val="FF0000"/>
                </a:solidFill>
              </a:rPr>
              <a:t>Identify who</a:t>
            </a:r>
            <a:r>
              <a:rPr lang="en-US" dirty="0" smtClean="0"/>
              <a:t>] will schedule the discharge planning meeting with patient and family of their choice</a:t>
            </a:r>
          </a:p>
          <a:p>
            <a:pPr lvl="2"/>
            <a:r>
              <a:rPr lang="en-US" dirty="0" smtClean="0"/>
              <a:t>When depends on the patient’s condition--at least 1 to 2 days before discharge or earlier if needed</a:t>
            </a:r>
          </a:p>
        </p:txBody>
      </p:sp>
      <p:sp>
        <p:nvSpPr>
          <p:cNvPr id="8" name="Slide Number Placeholder 7"/>
          <p:cNvSpPr>
            <a:spLocks noGrp="1"/>
          </p:cNvSpPr>
          <p:nvPr>
            <p:ph type="sldNum" sz="quarter" idx="12"/>
          </p:nvPr>
        </p:nvSpPr>
        <p:spPr/>
        <p:txBody>
          <a:bodyPr/>
          <a:lstStyle/>
          <a:p>
            <a:fld id="{63611735-472E-45BE-B5C5-600BD582DC47}" type="slidenum">
              <a:rPr lang="en-US" smtClean="0"/>
              <a:pPr/>
              <a:t>16</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0"/>
            <a:ext cx="8534400" cy="838200"/>
          </a:xfrm>
        </p:spPr>
        <p:txBody>
          <a:bodyPr>
            <a:normAutofit fontScale="90000"/>
          </a:bodyPr>
          <a:lstStyle/>
          <a:p>
            <a:r>
              <a:rPr lang="en-US" dirty="0" smtClean="0"/>
              <a:t>What is IDEAL Discharge </a:t>
            </a:r>
            <a:r>
              <a:rPr lang="en-US" dirty="0"/>
              <a:t>Planning? (continued </a:t>
            </a:r>
            <a:r>
              <a:rPr lang="en-US" dirty="0" smtClean="0"/>
              <a:t>4)</a:t>
            </a:r>
          </a:p>
        </p:txBody>
      </p:sp>
      <p:sp>
        <p:nvSpPr>
          <p:cNvPr id="21507" name="Rectangle 3"/>
          <p:cNvSpPr>
            <a:spLocks noGrp="1" noChangeArrowheads="1"/>
          </p:cNvSpPr>
          <p:nvPr>
            <p:ph type="body" idx="1"/>
          </p:nvPr>
        </p:nvSpPr>
        <p:spPr/>
        <p:txBody>
          <a:bodyPr>
            <a:normAutofit lnSpcReduction="10000"/>
          </a:bodyPr>
          <a:lstStyle/>
          <a:p>
            <a:pPr marL="457200" indent="-457200"/>
            <a:r>
              <a:rPr lang="en-US" dirty="0" smtClean="0"/>
              <a:t>At the discharge planning meeting: </a:t>
            </a:r>
          </a:p>
          <a:p>
            <a:pPr lvl="1"/>
            <a:r>
              <a:rPr lang="en-US" dirty="0" smtClean="0"/>
              <a:t>[</a:t>
            </a:r>
            <a:r>
              <a:rPr lang="en-US" dirty="0" smtClean="0">
                <a:solidFill>
                  <a:srgbClr val="FF0000"/>
                </a:solidFill>
              </a:rPr>
              <a:t>Identify who</a:t>
            </a:r>
            <a:r>
              <a:rPr lang="en-US" dirty="0" smtClean="0"/>
              <a:t>] to will take part in the meeting</a:t>
            </a:r>
          </a:p>
          <a:p>
            <a:pPr lvl="1"/>
            <a:r>
              <a:rPr lang="en-US" dirty="0" smtClean="0"/>
              <a:t>Use the Be Prepared to Go Home checklist and booklet as a starting point for discussing the patient’s and family’s questions and concerns about going home</a:t>
            </a:r>
          </a:p>
          <a:p>
            <a:pPr lvl="2"/>
            <a:r>
              <a:rPr lang="en-US" dirty="0" smtClean="0"/>
              <a:t>Review the checklist verbally if needed</a:t>
            </a:r>
          </a:p>
          <a:p>
            <a:pPr lvl="2"/>
            <a:r>
              <a:rPr lang="en-US" dirty="0" smtClean="0"/>
              <a:t>Use teach </a:t>
            </a:r>
            <a:r>
              <a:rPr lang="en-US" dirty="0"/>
              <a:t>b</a:t>
            </a:r>
            <a:r>
              <a:rPr lang="en-US" dirty="0" smtClean="0"/>
              <a:t>ack to check the patient’s understanding of the information</a:t>
            </a:r>
          </a:p>
          <a:p>
            <a:pPr lvl="2"/>
            <a:r>
              <a:rPr lang="en-US" dirty="0" smtClean="0"/>
              <a:t>Follow up on any questions you cannot address during the meeting</a:t>
            </a:r>
          </a:p>
          <a:p>
            <a:pPr lvl="1"/>
            <a:r>
              <a:rPr lang="en-US" dirty="0" smtClean="0"/>
              <a:t>Offer to schedule followup appointments with all </a:t>
            </a:r>
            <a:r>
              <a:rPr lang="en-US" dirty="0"/>
              <a:t>providers (primary care, specialists, </a:t>
            </a:r>
            <a:r>
              <a:rPr lang="en-US" dirty="0" smtClean="0"/>
              <a:t>or therapy) as needed</a:t>
            </a:r>
          </a:p>
        </p:txBody>
      </p:sp>
      <p:sp>
        <p:nvSpPr>
          <p:cNvPr id="8" name="Slide Number Placeholder 7"/>
          <p:cNvSpPr>
            <a:spLocks noGrp="1"/>
          </p:cNvSpPr>
          <p:nvPr>
            <p:ph type="sldNum" sz="quarter" idx="12"/>
          </p:nvPr>
        </p:nvSpPr>
        <p:spPr/>
        <p:txBody>
          <a:bodyPr/>
          <a:lstStyle/>
          <a:p>
            <a:fld id="{63611735-472E-45BE-B5C5-600BD582DC47}" type="slidenum">
              <a:rPr lang="en-US" smtClean="0"/>
              <a:pPr/>
              <a:t>17</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0"/>
            <a:ext cx="8534400" cy="838200"/>
          </a:xfrm>
        </p:spPr>
        <p:txBody>
          <a:bodyPr>
            <a:normAutofit fontScale="90000"/>
          </a:bodyPr>
          <a:lstStyle/>
          <a:p>
            <a:r>
              <a:rPr lang="en-US" dirty="0" smtClean="0"/>
              <a:t>What is IDEAL Discharge </a:t>
            </a:r>
            <a:r>
              <a:rPr lang="en-US" dirty="0"/>
              <a:t>Planning? (continued </a:t>
            </a:r>
            <a:r>
              <a:rPr lang="en-US" dirty="0" smtClean="0"/>
              <a:t>5)</a:t>
            </a:r>
          </a:p>
        </p:txBody>
      </p:sp>
      <p:sp>
        <p:nvSpPr>
          <p:cNvPr id="22531" name="Rectangle 3"/>
          <p:cNvSpPr>
            <a:spLocks noGrp="1" noChangeArrowheads="1"/>
          </p:cNvSpPr>
          <p:nvPr>
            <p:ph type="body" idx="1"/>
          </p:nvPr>
        </p:nvSpPr>
        <p:spPr/>
        <p:txBody>
          <a:bodyPr/>
          <a:lstStyle/>
          <a:p>
            <a:pPr marL="457200" indent="-457200"/>
            <a:r>
              <a:rPr lang="en-US" dirty="0" smtClean="0"/>
              <a:t>Day of discharge</a:t>
            </a:r>
          </a:p>
          <a:p>
            <a:pPr lvl="1"/>
            <a:r>
              <a:rPr lang="en-US" dirty="0" smtClean="0"/>
              <a:t>[</a:t>
            </a:r>
            <a:r>
              <a:rPr lang="en-US" dirty="0" smtClean="0">
                <a:solidFill>
                  <a:srgbClr val="FF0000"/>
                </a:solidFill>
              </a:rPr>
              <a:t>Identify who</a:t>
            </a:r>
            <a:r>
              <a:rPr lang="en-US" dirty="0" smtClean="0"/>
              <a:t>] will review reconciled medication list with patient and family</a:t>
            </a:r>
          </a:p>
          <a:p>
            <a:pPr lvl="2"/>
            <a:r>
              <a:rPr lang="en-US" dirty="0" smtClean="0"/>
              <a:t>Hand the patient the list of medicines her or she needs to take after getting home</a:t>
            </a:r>
          </a:p>
          <a:p>
            <a:pPr lvl="2"/>
            <a:r>
              <a:rPr lang="en-US" dirty="0" smtClean="0"/>
              <a:t>Go over the medication list with the patient and family</a:t>
            </a:r>
          </a:p>
          <a:p>
            <a:pPr lvl="2"/>
            <a:r>
              <a:rPr lang="en-US" dirty="0" smtClean="0"/>
              <a:t>Ask them to repeat back what each medicine is and when and how to take each medicine</a:t>
            </a:r>
          </a:p>
          <a:p>
            <a:pPr lvl="1"/>
            <a:r>
              <a:rPr lang="en-US" dirty="0" smtClean="0"/>
              <a:t>[</a:t>
            </a:r>
            <a:r>
              <a:rPr lang="en-US" dirty="0" smtClean="0">
                <a:solidFill>
                  <a:srgbClr val="FF0000"/>
                </a:solidFill>
              </a:rPr>
              <a:t>Identify who</a:t>
            </a:r>
            <a:r>
              <a:rPr lang="en-US" dirty="0" smtClean="0"/>
              <a:t>] will write down followup appointments and give the name and contact information of someone to call if problems arise</a:t>
            </a:r>
          </a:p>
        </p:txBody>
      </p:sp>
      <p:sp>
        <p:nvSpPr>
          <p:cNvPr id="8" name="Slide Number Placeholder 7"/>
          <p:cNvSpPr>
            <a:spLocks noGrp="1"/>
          </p:cNvSpPr>
          <p:nvPr>
            <p:ph type="sldNum" sz="quarter" idx="12"/>
          </p:nvPr>
        </p:nvSpPr>
        <p:spPr/>
        <p:txBody>
          <a:bodyPr/>
          <a:lstStyle/>
          <a:p>
            <a:fld id="{63611735-472E-45BE-B5C5-600BD582DC47}" type="slidenum">
              <a:rPr lang="en-US" smtClean="0"/>
              <a:pPr/>
              <a:t>18</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teach </a:t>
            </a:r>
            <a:r>
              <a:rPr lang="en-US" dirty="0"/>
              <a:t>b</a:t>
            </a:r>
            <a:r>
              <a:rPr lang="en-US" dirty="0" smtClean="0"/>
              <a:t>ack?</a:t>
            </a:r>
            <a:endParaRPr lang="en-US" dirty="0"/>
          </a:p>
        </p:txBody>
      </p:sp>
      <p:sp>
        <p:nvSpPr>
          <p:cNvPr id="3" name="Content Placeholder 2"/>
          <p:cNvSpPr>
            <a:spLocks noGrp="1"/>
          </p:cNvSpPr>
          <p:nvPr>
            <p:ph idx="1"/>
          </p:nvPr>
        </p:nvSpPr>
        <p:spPr/>
        <p:txBody>
          <a:bodyPr>
            <a:normAutofit/>
          </a:bodyPr>
          <a:lstStyle/>
          <a:p>
            <a:r>
              <a:rPr lang="en-US" dirty="0" smtClean="0"/>
              <a:t>An opportunity to assess how well clinicians explained a concept, and, if necessary, re-teach the information</a:t>
            </a:r>
          </a:p>
          <a:p>
            <a:r>
              <a:rPr lang="en-US" dirty="0"/>
              <a:t>T</a:t>
            </a:r>
            <a:r>
              <a:rPr lang="en-US" dirty="0" smtClean="0"/>
              <a:t>he patient and family repeats back </a:t>
            </a:r>
            <a:r>
              <a:rPr lang="en-US" b="1" dirty="0" smtClean="0"/>
              <a:t>in their own words</a:t>
            </a:r>
            <a:r>
              <a:rPr lang="en-US" dirty="0" smtClean="0"/>
              <a:t> what they need to know or do to be sure </a:t>
            </a:r>
            <a:r>
              <a:rPr lang="en-US" b="1" dirty="0" smtClean="0"/>
              <a:t>you explained things well</a:t>
            </a:r>
          </a:p>
          <a:p>
            <a:r>
              <a:rPr lang="en-US" dirty="0" smtClean="0"/>
              <a:t>Tips for teach back:</a:t>
            </a:r>
          </a:p>
          <a:p>
            <a:pPr lvl="1"/>
            <a:r>
              <a:rPr lang="en-US" sz="2100" dirty="0" smtClean="0"/>
              <a:t>Start slowly</a:t>
            </a:r>
          </a:p>
          <a:p>
            <a:pPr lvl="1"/>
            <a:r>
              <a:rPr lang="en-US" sz="2100" dirty="0" smtClean="0"/>
              <a:t>Do </a:t>
            </a:r>
            <a:r>
              <a:rPr lang="en-US" sz="2100" dirty="0" smtClean="0">
                <a:solidFill>
                  <a:schemeClr val="tx1"/>
                </a:solidFill>
              </a:rPr>
              <a:t>not</a:t>
            </a:r>
            <a:r>
              <a:rPr lang="en-US" sz="2100" dirty="0" smtClean="0"/>
              <a:t> ask yes or no questions </a:t>
            </a:r>
          </a:p>
          <a:p>
            <a:pPr lvl="1"/>
            <a:r>
              <a:rPr lang="en-US" sz="2100" dirty="0" smtClean="0"/>
              <a:t>For more than one concept, chunk information and use teach </a:t>
            </a:r>
            <a:r>
              <a:rPr lang="en-US" sz="2100" dirty="0"/>
              <a:t>b</a:t>
            </a:r>
            <a:r>
              <a:rPr lang="en-US" sz="2100" dirty="0" smtClean="0"/>
              <a:t>ack after each concept</a:t>
            </a:r>
            <a:endParaRPr lang="en-US" sz="2800" dirty="0" smtClean="0">
              <a:latin typeface="Arial" charset="0"/>
            </a:endParaRPr>
          </a:p>
        </p:txBody>
      </p:sp>
      <p:sp>
        <p:nvSpPr>
          <p:cNvPr id="4" name="Footer Placeholder 3"/>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
        <p:nvSpPr>
          <p:cNvPr id="5" name="Slide Number Placeholder 4"/>
          <p:cNvSpPr>
            <a:spLocks noGrp="1"/>
          </p:cNvSpPr>
          <p:nvPr>
            <p:ph type="sldNum" sz="quarter" idx="12"/>
          </p:nvPr>
        </p:nvSpPr>
        <p:spPr/>
        <p:txBody>
          <a:bodyPr/>
          <a:lstStyle/>
          <a:p>
            <a:fld id="{63611735-472E-45BE-B5C5-600BD582DC47}"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Today’s session</a:t>
            </a:r>
          </a:p>
        </p:txBody>
      </p:sp>
      <p:sp>
        <p:nvSpPr>
          <p:cNvPr id="6147" name="Content Placeholder 2"/>
          <p:cNvSpPr>
            <a:spLocks noGrp="1"/>
          </p:cNvSpPr>
          <p:nvPr>
            <p:ph idx="1"/>
          </p:nvPr>
        </p:nvSpPr>
        <p:spPr/>
        <p:txBody>
          <a:bodyPr/>
          <a:lstStyle/>
          <a:p>
            <a:r>
              <a:rPr lang="en-US" dirty="0" smtClean="0"/>
              <a:t>What is patient and family engagement?</a:t>
            </a:r>
          </a:p>
          <a:p>
            <a:r>
              <a:rPr lang="en-US" dirty="0" smtClean="0"/>
              <a:t>What is the patient and family experience of discharge?</a:t>
            </a:r>
          </a:p>
          <a:p>
            <a:r>
              <a:rPr lang="en-US" dirty="0" smtClean="0"/>
              <a:t>IDEAL Discharge Planning</a:t>
            </a:r>
          </a:p>
          <a:p>
            <a:pPr lvl="1"/>
            <a:r>
              <a:rPr lang="en-US" dirty="0" smtClean="0"/>
              <a:t>What are we asking patients and families to do?</a:t>
            </a:r>
          </a:p>
          <a:p>
            <a:pPr lvl="1"/>
            <a:r>
              <a:rPr lang="en-US" dirty="0" smtClean="0"/>
              <a:t>What are we asking you to do?</a:t>
            </a:r>
          </a:p>
          <a:p>
            <a:r>
              <a:rPr lang="en-US" dirty="0" smtClean="0"/>
              <a:t>Practice exercises</a:t>
            </a:r>
          </a:p>
        </p:txBody>
      </p:sp>
      <p:sp>
        <p:nvSpPr>
          <p:cNvPr id="8" name="Slide Number Placeholder 7"/>
          <p:cNvSpPr>
            <a:spLocks noGrp="1"/>
          </p:cNvSpPr>
          <p:nvPr>
            <p:ph type="sldNum" sz="quarter" idx="12"/>
          </p:nvPr>
        </p:nvSpPr>
        <p:spPr/>
        <p:txBody>
          <a:bodyPr/>
          <a:lstStyle/>
          <a:p>
            <a:fld id="{63611735-472E-45BE-B5C5-600BD582DC47}" type="slidenum">
              <a:rPr lang="en-US" smtClean="0"/>
              <a:pPr/>
              <a:t>2</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Everyone plays a role in discharge</a:t>
            </a:r>
            <a:endParaRPr lang="en-US" dirty="0"/>
          </a:p>
        </p:txBody>
      </p:sp>
      <p:sp>
        <p:nvSpPr>
          <p:cNvPr id="3" name="Content Placeholder 2"/>
          <p:cNvSpPr>
            <a:spLocks noGrp="1"/>
          </p:cNvSpPr>
          <p:nvPr>
            <p:ph idx="1"/>
          </p:nvPr>
        </p:nvSpPr>
        <p:spPr/>
        <p:txBody>
          <a:bodyPr>
            <a:normAutofit/>
          </a:bodyPr>
          <a:lstStyle/>
          <a:p>
            <a:pPr>
              <a:spcAft>
                <a:spcPts val="2400"/>
              </a:spcAft>
            </a:pPr>
            <a:r>
              <a:rPr lang="en-US" sz="2800" b="1" dirty="0" smtClean="0"/>
              <a:t>Patient and family</a:t>
            </a:r>
            <a:r>
              <a:rPr lang="en-US" sz="2800" dirty="0" smtClean="0"/>
              <a:t>: Heal, ask questions to get ready to go home, take responsibility for care at home</a:t>
            </a:r>
          </a:p>
          <a:p>
            <a:r>
              <a:rPr lang="en-US" sz="2800" b="1" dirty="0" smtClean="0"/>
              <a:t>Doctor</a:t>
            </a:r>
            <a:r>
              <a:rPr lang="en-US" sz="2800" dirty="0" smtClean="0"/>
              <a:t>: Gives order for discharge, communicates clearly with other team members, including nurses, patient, and family about discharge plans and next steps</a:t>
            </a:r>
          </a:p>
        </p:txBody>
      </p:sp>
      <p:sp>
        <p:nvSpPr>
          <p:cNvPr id="4" name="Footer Placeholder 3"/>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
        <p:nvSpPr>
          <p:cNvPr id="5" name="Slide Number Placeholder 4"/>
          <p:cNvSpPr>
            <a:spLocks noGrp="1"/>
          </p:cNvSpPr>
          <p:nvPr>
            <p:ph type="sldNum" sz="quarter" idx="12"/>
          </p:nvPr>
        </p:nvSpPr>
        <p:spPr/>
        <p:txBody>
          <a:bodyPr/>
          <a:lstStyle/>
          <a:p>
            <a:fld id="{63611735-472E-45BE-B5C5-600BD582DC47}"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82000" cy="838200"/>
          </a:xfrm>
        </p:spPr>
        <p:txBody>
          <a:bodyPr>
            <a:normAutofit fontScale="90000"/>
          </a:bodyPr>
          <a:lstStyle/>
          <a:p>
            <a:r>
              <a:rPr lang="en-US" dirty="0" smtClean="0"/>
              <a:t>Everyone plays a role in discharge (continued)</a:t>
            </a:r>
            <a:endParaRPr lang="en-US" dirty="0"/>
          </a:p>
        </p:txBody>
      </p:sp>
      <p:sp>
        <p:nvSpPr>
          <p:cNvPr id="3" name="Content Placeholder 2"/>
          <p:cNvSpPr>
            <a:spLocks noGrp="1"/>
          </p:cNvSpPr>
          <p:nvPr>
            <p:ph idx="1"/>
          </p:nvPr>
        </p:nvSpPr>
        <p:spPr/>
        <p:txBody>
          <a:bodyPr/>
          <a:lstStyle/>
          <a:p>
            <a:r>
              <a:rPr lang="en-US" b="1" dirty="0"/>
              <a:t>Nurses: [</a:t>
            </a:r>
            <a:r>
              <a:rPr lang="en-US" b="1" dirty="0">
                <a:solidFill>
                  <a:srgbClr val="FF0000"/>
                </a:solidFill>
              </a:rPr>
              <a:t>Hospital to fill in as decided during planning steps</a:t>
            </a:r>
            <a:r>
              <a:rPr lang="en-US" b="1" dirty="0"/>
              <a:t>]</a:t>
            </a:r>
          </a:p>
          <a:p>
            <a:r>
              <a:rPr lang="en-US" b="1" dirty="0"/>
              <a:t>Case manager: [</a:t>
            </a:r>
            <a:r>
              <a:rPr lang="en-US" b="1" dirty="0">
                <a:solidFill>
                  <a:srgbClr val="FF0000"/>
                </a:solidFill>
              </a:rPr>
              <a:t>Hospital to fill in as decided during planning steps</a:t>
            </a:r>
            <a:r>
              <a:rPr lang="en-US" b="1" dirty="0"/>
              <a:t>]</a:t>
            </a:r>
          </a:p>
          <a:p>
            <a:r>
              <a:rPr lang="en-US" b="1" dirty="0"/>
              <a:t>Discharge planner: [</a:t>
            </a:r>
            <a:r>
              <a:rPr lang="en-US" b="1" dirty="0">
                <a:solidFill>
                  <a:srgbClr val="FF0000"/>
                </a:solidFill>
              </a:rPr>
              <a:t>Hospital to fill in as decided during planning steps</a:t>
            </a:r>
            <a:r>
              <a:rPr lang="en-US" b="1" dirty="0"/>
              <a:t>]</a:t>
            </a:r>
          </a:p>
          <a:p>
            <a:r>
              <a:rPr lang="en-US" b="1" dirty="0"/>
              <a:t>Interpreter: [</a:t>
            </a:r>
            <a:r>
              <a:rPr lang="en-US" b="1" dirty="0">
                <a:solidFill>
                  <a:srgbClr val="FF0000"/>
                </a:solidFill>
              </a:rPr>
              <a:t>Hospital to fill in as decided during planning steps</a:t>
            </a:r>
            <a:r>
              <a:rPr lang="en-US" b="1" dirty="0"/>
              <a:t>]</a:t>
            </a:r>
          </a:p>
          <a:p>
            <a:r>
              <a:rPr lang="en-US" b="1" dirty="0"/>
              <a:t>Others: [</a:t>
            </a:r>
            <a:r>
              <a:rPr lang="en-US" b="1" dirty="0">
                <a:solidFill>
                  <a:srgbClr val="FF0000"/>
                </a:solidFill>
              </a:rPr>
              <a:t>Hospital to fill in as decided during planning steps</a:t>
            </a:r>
            <a:r>
              <a:rPr lang="en-US" b="1" dirty="0" smtClean="0"/>
              <a:t>]</a:t>
            </a:r>
            <a:endParaRPr lang="en-US" b="1" dirty="0"/>
          </a:p>
        </p:txBody>
      </p:sp>
      <p:sp>
        <p:nvSpPr>
          <p:cNvPr id="4" name="Footer Placeholder 3"/>
          <p:cNvSpPr>
            <a:spLocks noGrp="1"/>
          </p:cNvSpPr>
          <p:nvPr>
            <p:ph type="ftr" sz="quarter" idx="11"/>
          </p:nvPr>
        </p:nvSpPr>
        <p:spPr/>
        <p:txBody>
          <a:bodyPr/>
          <a:lstStyle/>
          <a:p>
            <a:r>
              <a:rPr lang="en-US" smtClean="0">
                <a:latin typeface="Rockwell" pitchFamily="18" charset="0"/>
              </a:rPr>
              <a:t>Strategy 4</a:t>
            </a:r>
            <a:r>
              <a:rPr lang="en-US" smtClean="0"/>
              <a:t>: IDEAL Discharge Planning (Tool 4)</a:t>
            </a:r>
            <a:endParaRPr lang="en-US" dirty="0" smtClean="0"/>
          </a:p>
        </p:txBody>
      </p:sp>
      <p:sp>
        <p:nvSpPr>
          <p:cNvPr id="5" name="Slide Number Placeholder 4"/>
          <p:cNvSpPr>
            <a:spLocks noGrp="1"/>
          </p:cNvSpPr>
          <p:nvPr>
            <p:ph type="sldNum" sz="quarter" idx="12"/>
          </p:nvPr>
        </p:nvSpPr>
        <p:spPr/>
        <p:txBody>
          <a:bodyPr/>
          <a:lstStyle/>
          <a:p>
            <a:fld id="{63611735-472E-45BE-B5C5-600BD582DC47}" type="slidenum">
              <a:rPr lang="en-US" smtClean="0"/>
              <a:pPr/>
              <a:t>21</a:t>
            </a:fld>
            <a:endParaRPr lang="en-US" dirty="0"/>
          </a:p>
        </p:txBody>
      </p:sp>
    </p:spTree>
    <p:extLst>
      <p:ext uri="{BB962C8B-B14F-4D97-AF65-F5344CB8AC3E}">
        <p14:creationId xmlns:p14="http://schemas.microsoft.com/office/powerpoint/2010/main" val="10679178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fontScale="90000"/>
          </a:bodyPr>
          <a:lstStyle/>
          <a:p>
            <a:r>
              <a:rPr lang="en-US" dirty="0" smtClean="0"/>
              <a:t>Benefits of IDEAL Discharge Planning </a:t>
            </a:r>
            <a:br>
              <a:rPr lang="en-US" dirty="0" smtClean="0"/>
            </a:br>
            <a:r>
              <a:rPr lang="en-US" dirty="0" smtClean="0"/>
              <a:t>for clinicians</a:t>
            </a:r>
          </a:p>
        </p:txBody>
      </p:sp>
      <p:sp>
        <p:nvSpPr>
          <p:cNvPr id="24579" name="Content Placeholder 2"/>
          <p:cNvSpPr>
            <a:spLocks noGrp="1"/>
          </p:cNvSpPr>
          <p:nvPr>
            <p:ph idx="1"/>
          </p:nvPr>
        </p:nvSpPr>
        <p:spPr/>
        <p:txBody>
          <a:bodyPr/>
          <a:lstStyle/>
          <a:p>
            <a:r>
              <a:rPr lang="en-US" dirty="0" smtClean="0"/>
              <a:t>Improves information about the patient’s condition</a:t>
            </a:r>
            <a:br>
              <a:rPr lang="en-US" dirty="0" smtClean="0"/>
            </a:br>
            <a:r>
              <a:rPr lang="en-US" dirty="0" smtClean="0"/>
              <a:t>and discharge situation</a:t>
            </a:r>
          </a:p>
          <a:p>
            <a:r>
              <a:rPr lang="en-US" dirty="0" smtClean="0"/>
              <a:t>Reduces risk and liability</a:t>
            </a:r>
          </a:p>
          <a:p>
            <a:r>
              <a:rPr lang="en-US" dirty="0" smtClean="0"/>
              <a:t>Improves quality of care</a:t>
            </a:r>
          </a:p>
        </p:txBody>
      </p:sp>
      <p:sp>
        <p:nvSpPr>
          <p:cNvPr id="8" name="Slide Number Placeholder 7"/>
          <p:cNvSpPr>
            <a:spLocks noGrp="1"/>
          </p:cNvSpPr>
          <p:nvPr>
            <p:ph type="sldNum" sz="quarter" idx="12"/>
          </p:nvPr>
        </p:nvSpPr>
        <p:spPr/>
        <p:txBody>
          <a:bodyPr/>
          <a:lstStyle/>
          <a:p>
            <a:fld id="{63611735-472E-45BE-B5C5-600BD582DC47}" type="slidenum">
              <a:rPr lang="en-US" smtClean="0"/>
              <a:pPr/>
              <a:t>22</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r>
              <a:rPr lang="en-US" dirty="0" smtClean="0"/>
              <a:t>Benefits of IDEAL Discharge Planning</a:t>
            </a:r>
            <a:br>
              <a:rPr lang="en-US" dirty="0" smtClean="0"/>
            </a:br>
            <a:r>
              <a:rPr lang="en-US" dirty="0" smtClean="0"/>
              <a:t>for patients</a:t>
            </a:r>
          </a:p>
        </p:txBody>
      </p:sp>
      <p:sp>
        <p:nvSpPr>
          <p:cNvPr id="25603" name="Content Placeholder 2"/>
          <p:cNvSpPr>
            <a:spLocks noGrp="1"/>
          </p:cNvSpPr>
          <p:nvPr>
            <p:ph idx="1"/>
          </p:nvPr>
        </p:nvSpPr>
        <p:spPr/>
        <p:txBody>
          <a:bodyPr/>
          <a:lstStyle/>
          <a:p>
            <a:r>
              <a:rPr lang="en-US" dirty="0" smtClean="0"/>
              <a:t>Demonstrates that hospital staff view the patient’s perspective as important</a:t>
            </a:r>
          </a:p>
          <a:p>
            <a:r>
              <a:rPr lang="en-US" dirty="0" smtClean="0"/>
              <a:t>Shows teamwork among hospital staff</a:t>
            </a:r>
          </a:p>
          <a:p>
            <a:r>
              <a:rPr lang="en-US" dirty="0" smtClean="0"/>
              <a:t>Ensures patient and family have a good care experience</a:t>
            </a:r>
          </a:p>
          <a:p>
            <a:pPr lvl="1"/>
            <a:r>
              <a:rPr lang="en-US" dirty="0" smtClean="0"/>
              <a:t>Reassures patients and families that they know what to do and how do it, which lessens anxiety</a:t>
            </a:r>
          </a:p>
          <a:p>
            <a:r>
              <a:rPr lang="en-US" dirty="0" smtClean="0"/>
              <a:t>Prevents post-discharge complications and avoidable readmissions</a:t>
            </a:r>
          </a:p>
        </p:txBody>
      </p:sp>
      <p:sp>
        <p:nvSpPr>
          <p:cNvPr id="8" name="Slide Number Placeholder 7"/>
          <p:cNvSpPr>
            <a:spLocks noGrp="1"/>
          </p:cNvSpPr>
          <p:nvPr>
            <p:ph type="sldNum" sz="quarter" idx="12"/>
          </p:nvPr>
        </p:nvSpPr>
        <p:spPr/>
        <p:txBody>
          <a:bodyPr/>
          <a:lstStyle/>
          <a:p>
            <a:fld id="{63611735-472E-45BE-B5C5-600BD582DC47}" type="slidenum">
              <a:rPr lang="en-US" smtClean="0"/>
              <a:pPr/>
              <a:t>23</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Potential challenges</a:t>
            </a:r>
          </a:p>
        </p:txBody>
      </p:sp>
      <p:sp>
        <p:nvSpPr>
          <p:cNvPr id="26627" name="Content Placeholder 2"/>
          <p:cNvSpPr>
            <a:spLocks noGrp="1"/>
          </p:cNvSpPr>
          <p:nvPr>
            <p:ph idx="1"/>
          </p:nvPr>
        </p:nvSpPr>
        <p:spPr/>
        <p:txBody>
          <a:bodyPr/>
          <a:lstStyle/>
          <a:p>
            <a:r>
              <a:rPr lang="en-US" dirty="0" smtClean="0"/>
              <a:t>May take more time at first but should be incorporated into the everyday process</a:t>
            </a:r>
          </a:p>
          <a:p>
            <a:r>
              <a:rPr lang="en-US" dirty="0" smtClean="0"/>
              <a:t>Difficult to identify family members who will be caregivers</a:t>
            </a:r>
          </a:p>
          <a:p>
            <a:pPr lvl="1"/>
            <a:r>
              <a:rPr lang="en-US" dirty="0" smtClean="0"/>
              <a:t>Patient has no family or other support </a:t>
            </a:r>
          </a:p>
          <a:p>
            <a:pPr lvl="1"/>
            <a:r>
              <a:rPr lang="en-US" dirty="0" smtClean="0"/>
              <a:t>Family caregiver has not been at the hospital</a:t>
            </a:r>
          </a:p>
          <a:p>
            <a:r>
              <a:rPr lang="en-US" dirty="0" smtClean="0"/>
              <a:t>Discharge plans change immediately before discharge</a:t>
            </a:r>
          </a:p>
          <a:p>
            <a:r>
              <a:rPr lang="en-US" dirty="0" smtClean="0"/>
              <a:t>Patient unable to read, write, or articulate questions</a:t>
            </a:r>
            <a:br>
              <a:rPr lang="en-US" dirty="0" smtClean="0"/>
            </a:br>
            <a:r>
              <a:rPr lang="en-US" dirty="0" smtClean="0"/>
              <a:t>or concerns</a:t>
            </a:r>
          </a:p>
        </p:txBody>
      </p:sp>
      <p:sp>
        <p:nvSpPr>
          <p:cNvPr id="8" name="Slide Number Placeholder 7"/>
          <p:cNvSpPr>
            <a:spLocks noGrp="1"/>
          </p:cNvSpPr>
          <p:nvPr>
            <p:ph type="sldNum" sz="quarter" idx="12"/>
          </p:nvPr>
        </p:nvSpPr>
        <p:spPr/>
        <p:txBody>
          <a:bodyPr/>
          <a:lstStyle/>
          <a:p>
            <a:fld id="{63611735-472E-45BE-B5C5-600BD582DC47}" type="slidenum">
              <a:rPr lang="en-US" smtClean="0"/>
              <a:pPr/>
              <a:t>24</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Practice exercises</a:t>
            </a:r>
            <a:endParaRPr lang="en-US" dirty="0"/>
          </a:p>
        </p:txBody>
      </p:sp>
      <p:sp>
        <p:nvSpPr>
          <p:cNvPr id="10" name="Slide Number Placeholder 9"/>
          <p:cNvSpPr>
            <a:spLocks noGrp="1"/>
          </p:cNvSpPr>
          <p:nvPr>
            <p:ph type="sldNum" sz="quarter" idx="12"/>
          </p:nvPr>
        </p:nvSpPr>
        <p:spPr/>
        <p:txBody>
          <a:bodyPr/>
          <a:lstStyle/>
          <a:p>
            <a:fld id="{63611735-472E-45BE-B5C5-600BD582DC47}" type="slidenum">
              <a:rPr lang="en-US" smtClean="0"/>
              <a:pPr/>
              <a:t>25</a:t>
            </a:fld>
            <a:endParaRPr lang="en-US" dirty="0"/>
          </a:p>
        </p:txBody>
      </p:sp>
      <p:sp>
        <p:nvSpPr>
          <p:cNvPr id="11" name="Footer Placeholder 10"/>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Vignette 1: An easy discharge</a:t>
            </a:r>
          </a:p>
        </p:txBody>
      </p:sp>
      <p:sp>
        <p:nvSpPr>
          <p:cNvPr id="28675" name="Rectangle 3"/>
          <p:cNvSpPr>
            <a:spLocks noGrp="1" noChangeArrowheads="1"/>
          </p:cNvSpPr>
          <p:nvPr>
            <p:ph type="body" idx="1"/>
          </p:nvPr>
        </p:nvSpPr>
        <p:spPr/>
        <p:txBody>
          <a:bodyPr/>
          <a:lstStyle/>
          <a:p>
            <a:r>
              <a:rPr lang="en-US" dirty="0" smtClean="0"/>
              <a:t>Emily, a 50-year-old woman, came in for a gall bladder removal. She is married, has a college education, and is generally quite healthy, as is her husband, Jack. She is not in the med/</a:t>
            </a:r>
            <a:r>
              <a:rPr lang="en-US" dirty="0" err="1" smtClean="0"/>
              <a:t>surg</a:t>
            </a:r>
            <a:r>
              <a:rPr lang="en-US" dirty="0" smtClean="0"/>
              <a:t> unit very long. </a:t>
            </a:r>
          </a:p>
          <a:p>
            <a:r>
              <a:rPr lang="en-US" dirty="0" smtClean="0"/>
              <a:t>You are conducting the discharge planning meeting with Emily and Jack the day before she expects to be discharged</a:t>
            </a:r>
            <a:r>
              <a:rPr lang="en-US" dirty="0"/>
              <a:t>.</a:t>
            </a:r>
            <a:endParaRPr lang="en-US" dirty="0" smtClean="0"/>
          </a:p>
        </p:txBody>
      </p:sp>
      <p:sp>
        <p:nvSpPr>
          <p:cNvPr id="8" name="Slide Number Placeholder 7"/>
          <p:cNvSpPr>
            <a:spLocks noGrp="1"/>
          </p:cNvSpPr>
          <p:nvPr>
            <p:ph type="sldNum" sz="quarter" idx="12"/>
          </p:nvPr>
        </p:nvSpPr>
        <p:spPr/>
        <p:txBody>
          <a:bodyPr/>
          <a:lstStyle/>
          <a:p>
            <a:fld id="{63611735-472E-45BE-B5C5-600BD582DC47}" type="slidenum">
              <a:rPr lang="en-US" smtClean="0"/>
              <a:pPr/>
              <a:t>26</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smtClean="0"/>
              <a:t>Vignette 1 debrief</a:t>
            </a:r>
          </a:p>
        </p:txBody>
      </p:sp>
      <p:sp>
        <p:nvSpPr>
          <p:cNvPr id="29699" name="Rectangle 3"/>
          <p:cNvSpPr>
            <a:spLocks noGrp="1" noChangeArrowheads="1"/>
          </p:cNvSpPr>
          <p:nvPr>
            <p:ph type="body" idx="1"/>
          </p:nvPr>
        </p:nvSpPr>
        <p:spPr/>
        <p:txBody>
          <a:bodyPr/>
          <a:lstStyle/>
          <a:p>
            <a:r>
              <a:rPr lang="en-US" dirty="0" smtClean="0"/>
              <a:t>Debrief each role: </a:t>
            </a:r>
          </a:p>
          <a:p>
            <a:pPr lvl="1"/>
            <a:r>
              <a:rPr lang="en-US" dirty="0" smtClean="0"/>
              <a:t>What did Jack, Emily, and the discharge planner say to each other?</a:t>
            </a:r>
          </a:p>
          <a:p>
            <a:pPr lvl="1"/>
            <a:r>
              <a:rPr lang="en-US" dirty="0" smtClean="0"/>
              <a:t>How did you each feel during this interaction?</a:t>
            </a:r>
          </a:p>
          <a:p>
            <a:pPr lvl="1"/>
            <a:r>
              <a:rPr lang="en-US" dirty="0" smtClean="0"/>
              <a:t>What went really well?</a:t>
            </a:r>
          </a:p>
          <a:p>
            <a:pPr lvl="1"/>
            <a:r>
              <a:rPr lang="en-US" dirty="0" smtClean="0"/>
              <a:t>What could have been done differently?</a:t>
            </a:r>
          </a:p>
          <a:p>
            <a:pPr lvl="1"/>
            <a:r>
              <a:rPr lang="en-US" dirty="0" smtClean="0"/>
              <a:t>Anything else?</a:t>
            </a:r>
          </a:p>
        </p:txBody>
      </p:sp>
      <p:sp>
        <p:nvSpPr>
          <p:cNvPr id="8" name="Slide Number Placeholder 7"/>
          <p:cNvSpPr>
            <a:spLocks noGrp="1"/>
          </p:cNvSpPr>
          <p:nvPr>
            <p:ph type="sldNum" sz="quarter" idx="12"/>
          </p:nvPr>
        </p:nvSpPr>
        <p:spPr/>
        <p:txBody>
          <a:bodyPr/>
          <a:lstStyle/>
          <a:p>
            <a:fld id="{63611735-472E-45BE-B5C5-600BD582DC47}" type="slidenum">
              <a:rPr lang="en-US" smtClean="0"/>
              <a:pPr/>
              <a:t>27</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Tips for effective engagement</a:t>
            </a:r>
          </a:p>
        </p:txBody>
      </p:sp>
      <p:sp>
        <p:nvSpPr>
          <p:cNvPr id="30723" name="Rectangle 3"/>
          <p:cNvSpPr>
            <a:spLocks noGrp="1" noChangeArrowheads="1"/>
          </p:cNvSpPr>
          <p:nvPr>
            <p:ph type="body" idx="1"/>
          </p:nvPr>
        </p:nvSpPr>
        <p:spPr/>
        <p:txBody>
          <a:bodyPr/>
          <a:lstStyle/>
          <a:p>
            <a:r>
              <a:rPr lang="en-US" dirty="0" smtClean="0"/>
              <a:t>Speak slowly</a:t>
            </a:r>
          </a:p>
          <a:p>
            <a:r>
              <a:rPr lang="en-US" dirty="0" smtClean="0"/>
              <a:t>Use plain language</a:t>
            </a:r>
          </a:p>
          <a:p>
            <a:r>
              <a:rPr lang="en-US" dirty="0" smtClean="0"/>
              <a:t>Reassure patient and family by giving information</a:t>
            </a:r>
          </a:p>
          <a:p>
            <a:r>
              <a:rPr lang="en-US" dirty="0" smtClean="0"/>
              <a:t>Thank patient or family for calling attention to any issue they raise and do not act annoyed</a:t>
            </a:r>
          </a:p>
          <a:p>
            <a:r>
              <a:rPr lang="en-US" dirty="0" smtClean="0"/>
              <a:t>Invite them to continue asking questions</a:t>
            </a:r>
          </a:p>
          <a:p>
            <a:r>
              <a:rPr lang="en-US" dirty="0" smtClean="0"/>
              <a:t>Remember nonverbal communication says just as much as verbal communication</a:t>
            </a:r>
          </a:p>
        </p:txBody>
      </p:sp>
      <p:sp>
        <p:nvSpPr>
          <p:cNvPr id="8" name="Slide Number Placeholder 7"/>
          <p:cNvSpPr>
            <a:spLocks noGrp="1"/>
          </p:cNvSpPr>
          <p:nvPr>
            <p:ph type="sldNum" sz="quarter" idx="12"/>
          </p:nvPr>
        </p:nvSpPr>
        <p:spPr/>
        <p:txBody>
          <a:bodyPr/>
          <a:lstStyle/>
          <a:p>
            <a:fld id="{63611735-472E-45BE-B5C5-600BD582DC47}" type="slidenum">
              <a:rPr lang="en-US" smtClean="0"/>
              <a:pPr/>
              <a:t>28</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dirty="0" smtClean="0"/>
              <a:t>Vignette 2: A tougher discharge</a:t>
            </a:r>
          </a:p>
        </p:txBody>
      </p:sp>
      <p:sp>
        <p:nvSpPr>
          <p:cNvPr id="31747" name="Rectangle 3"/>
          <p:cNvSpPr>
            <a:spLocks noGrp="1" noChangeArrowheads="1"/>
          </p:cNvSpPr>
          <p:nvPr>
            <p:ph type="body" idx="1"/>
          </p:nvPr>
        </p:nvSpPr>
        <p:spPr/>
        <p:txBody>
          <a:bodyPr>
            <a:noAutofit/>
          </a:bodyPr>
          <a:lstStyle/>
          <a:p>
            <a:r>
              <a:rPr lang="en-US" sz="2400" dirty="0" smtClean="0"/>
              <a:t>Arnold is 84 years old with serious exacerbation of congestive heart failure. He lives alone. His children live in another city. His long-time neighbor has visited him in the hospital. This is Arnold’s third hospitalization in the last year. His mobility is okay, but he has shortness of breath. He is fine cognitively but is getting depressed and worried about his circumstances.</a:t>
            </a:r>
          </a:p>
          <a:p>
            <a:r>
              <a:rPr lang="en-US" sz="2400" dirty="0" smtClean="0"/>
              <a:t>Arnold will go home in 2 days with home health care to help him with new portable oxygen. He is worried about using the oxygen, especially getting it and moving it around. </a:t>
            </a:r>
          </a:p>
          <a:p>
            <a:r>
              <a:rPr lang="en-US" sz="2400" dirty="0" smtClean="0"/>
              <a:t>You are conducting the discharge planning meeting with Arnold alone.</a:t>
            </a:r>
          </a:p>
        </p:txBody>
      </p:sp>
      <p:sp>
        <p:nvSpPr>
          <p:cNvPr id="8" name="Slide Number Placeholder 7"/>
          <p:cNvSpPr>
            <a:spLocks noGrp="1"/>
          </p:cNvSpPr>
          <p:nvPr>
            <p:ph type="sldNum" sz="quarter" idx="12"/>
          </p:nvPr>
        </p:nvSpPr>
        <p:spPr/>
        <p:txBody>
          <a:bodyPr/>
          <a:lstStyle/>
          <a:p>
            <a:fld id="{63611735-472E-45BE-B5C5-600BD582DC47}" type="slidenum">
              <a:rPr lang="en-US" smtClean="0"/>
              <a:pPr/>
              <a:t>29</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What is patient</a:t>
            </a:r>
            <a:br>
              <a:rPr lang="en-US" dirty="0" smtClean="0"/>
            </a:br>
            <a:r>
              <a:rPr lang="en-US" dirty="0" smtClean="0"/>
              <a:t>and family engagement?</a:t>
            </a:r>
            <a:endParaRPr lang="en-US" dirty="0"/>
          </a:p>
        </p:txBody>
      </p:sp>
      <p:sp>
        <p:nvSpPr>
          <p:cNvPr id="10" name="Slide Number Placeholder 9"/>
          <p:cNvSpPr>
            <a:spLocks noGrp="1"/>
          </p:cNvSpPr>
          <p:nvPr>
            <p:ph type="sldNum" sz="quarter" idx="12"/>
          </p:nvPr>
        </p:nvSpPr>
        <p:spPr/>
        <p:txBody>
          <a:bodyPr/>
          <a:lstStyle/>
          <a:p>
            <a:fld id="{63611735-472E-45BE-B5C5-600BD582DC47}" type="slidenum">
              <a:rPr lang="en-US" smtClean="0"/>
              <a:pPr/>
              <a:t>3</a:t>
            </a:fld>
            <a:endParaRPr lang="en-US" dirty="0"/>
          </a:p>
        </p:txBody>
      </p:sp>
      <p:sp>
        <p:nvSpPr>
          <p:cNvPr id="11" name="Footer Placeholder 10"/>
          <p:cNvSpPr>
            <a:spLocks noGrp="1"/>
          </p:cNvSpPr>
          <p:nvPr>
            <p:ph type="ftr" sz="quarter" idx="11"/>
          </p:nvPr>
        </p:nvSpPr>
        <p:spPr/>
        <p:txBody>
          <a:bodyPr/>
          <a:lstStyle/>
          <a:p>
            <a:pPr lvl="0"/>
            <a:r>
              <a:rPr lang="en-US" dirty="0">
                <a:latin typeface="Rockwell" pitchFamily="18" charset="0"/>
              </a:rPr>
              <a:t>Strategy 4</a:t>
            </a:r>
            <a:r>
              <a:rPr lang="en-US" dirty="0"/>
              <a:t>: IDEAL Discharge Planning (Tool 4)</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smtClean="0"/>
              <a:t>Vignette 2 debrief</a:t>
            </a:r>
          </a:p>
        </p:txBody>
      </p:sp>
      <p:sp>
        <p:nvSpPr>
          <p:cNvPr id="32771" name="Rectangle 3"/>
          <p:cNvSpPr>
            <a:spLocks noGrp="1" noChangeArrowheads="1"/>
          </p:cNvSpPr>
          <p:nvPr>
            <p:ph type="body" idx="1"/>
          </p:nvPr>
        </p:nvSpPr>
        <p:spPr/>
        <p:txBody>
          <a:bodyPr/>
          <a:lstStyle/>
          <a:p>
            <a:r>
              <a:rPr lang="en-US" dirty="0" smtClean="0"/>
              <a:t>Debrief each role: </a:t>
            </a:r>
          </a:p>
          <a:p>
            <a:pPr lvl="1"/>
            <a:r>
              <a:rPr lang="en-US" dirty="0" smtClean="0"/>
              <a:t>What did Arnold and the discharge planner say to each other?</a:t>
            </a:r>
          </a:p>
          <a:p>
            <a:pPr lvl="1"/>
            <a:r>
              <a:rPr lang="en-US" dirty="0" smtClean="0"/>
              <a:t>How did you each feel during this interaction?</a:t>
            </a:r>
          </a:p>
          <a:p>
            <a:pPr lvl="1"/>
            <a:r>
              <a:rPr lang="en-US" dirty="0" smtClean="0"/>
              <a:t>How was this different from the first vignette?</a:t>
            </a:r>
          </a:p>
          <a:p>
            <a:pPr lvl="1"/>
            <a:r>
              <a:rPr lang="en-US" dirty="0" smtClean="0"/>
              <a:t>What went really well?</a:t>
            </a:r>
          </a:p>
          <a:p>
            <a:pPr lvl="1"/>
            <a:r>
              <a:rPr lang="en-US" dirty="0" smtClean="0"/>
              <a:t>What could have been done differently?</a:t>
            </a:r>
          </a:p>
          <a:p>
            <a:pPr lvl="1"/>
            <a:r>
              <a:rPr lang="en-US" dirty="0" smtClean="0"/>
              <a:t>Anything else?</a:t>
            </a:r>
          </a:p>
        </p:txBody>
      </p:sp>
      <p:sp>
        <p:nvSpPr>
          <p:cNvPr id="8" name="Slide Number Placeholder 7"/>
          <p:cNvSpPr>
            <a:spLocks noGrp="1"/>
          </p:cNvSpPr>
          <p:nvPr>
            <p:ph type="sldNum" sz="quarter" idx="12"/>
          </p:nvPr>
        </p:nvSpPr>
        <p:spPr/>
        <p:txBody>
          <a:bodyPr/>
          <a:lstStyle/>
          <a:p>
            <a:fld id="{63611735-472E-45BE-B5C5-600BD582DC47}" type="slidenum">
              <a:rPr lang="en-US" smtClean="0"/>
              <a:pPr/>
              <a:t>30</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smtClean="0"/>
              <a:t>Final thoughts</a:t>
            </a:r>
          </a:p>
        </p:txBody>
      </p:sp>
      <p:sp>
        <p:nvSpPr>
          <p:cNvPr id="33795" name="Rectangle 3"/>
          <p:cNvSpPr>
            <a:spLocks noGrp="1" noChangeArrowheads="1"/>
          </p:cNvSpPr>
          <p:nvPr>
            <p:ph type="body" idx="1"/>
          </p:nvPr>
        </p:nvSpPr>
        <p:spPr/>
        <p:txBody>
          <a:bodyPr/>
          <a:lstStyle/>
          <a:p>
            <a:pPr>
              <a:spcAft>
                <a:spcPts val="1200"/>
              </a:spcAft>
            </a:pPr>
            <a:r>
              <a:rPr lang="en-US" dirty="0" smtClean="0"/>
              <a:t>Our hospital is committed to patient and family engagement. Everyone plays a critical part.</a:t>
            </a:r>
          </a:p>
          <a:p>
            <a:pPr>
              <a:spcAft>
                <a:spcPts val="1200"/>
              </a:spcAft>
            </a:pPr>
            <a:r>
              <a:rPr lang="en-US" dirty="0" smtClean="0"/>
              <a:t>Patients and families won’t engage if they believe that you don’t want them to.</a:t>
            </a:r>
          </a:p>
          <a:p>
            <a:r>
              <a:rPr lang="en-US" dirty="0" smtClean="0"/>
              <a:t>Your job is to make it safe for them to be here, not just as patients, but as partners in their care.</a:t>
            </a:r>
          </a:p>
        </p:txBody>
      </p:sp>
      <p:sp>
        <p:nvSpPr>
          <p:cNvPr id="8" name="Slide Number Placeholder 7"/>
          <p:cNvSpPr>
            <a:spLocks noGrp="1"/>
          </p:cNvSpPr>
          <p:nvPr>
            <p:ph type="sldNum" sz="quarter" idx="12"/>
          </p:nvPr>
        </p:nvSpPr>
        <p:spPr/>
        <p:txBody>
          <a:bodyPr/>
          <a:lstStyle/>
          <a:p>
            <a:fld id="{63611735-472E-45BE-B5C5-600BD582DC47}" type="slidenum">
              <a:rPr lang="en-US" smtClean="0"/>
              <a:pPr/>
              <a:t>31</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Thank you!</a:t>
            </a:r>
          </a:p>
        </p:txBody>
      </p:sp>
      <p:sp>
        <p:nvSpPr>
          <p:cNvPr id="33795" name="Content Placeholder 2"/>
          <p:cNvSpPr>
            <a:spLocks noGrp="1"/>
          </p:cNvSpPr>
          <p:nvPr>
            <p:ph idx="1"/>
          </p:nvPr>
        </p:nvSpPr>
        <p:spPr/>
        <p:txBody>
          <a:bodyPr/>
          <a:lstStyle/>
          <a:p>
            <a:r>
              <a:rPr lang="en-US" dirty="0" smtClean="0"/>
              <a:t>For questions or more information</a:t>
            </a:r>
          </a:p>
          <a:p>
            <a:pPr lvl="1"/>
            <a:r>
              <a:rPr lang="en-US" dirty="0" smtClean="0"/>
              <a:t>[</a:t>
            </a:r>
            <a:r>
              <a:rPr lang="en-US" dirty="0" smtClean="0">
                <a:solidFill>
                  <a:srgbClr val="FF0000"/>
                </a:solidFill>
              </a:rPr>
              <a:t>Insert name, phone number, and email</a:t>
            </a:r>
            <a:r>
              <a:rPr lang="en-US" dirty="0" smtClean="0"/>
              <a:t>]</a:t>
            </a:r>
          </a:p>
        </p:txBody>
      </p:sp>
      <p:sp>
        <p:nvSpPr>
          <p:cNvPr id="8" name="Slide Number Placeholder 7"/>
          <p:cNvSpPr>
            <a:spLocks noGrp="1"/>
          </p:cNvSpPr>
          <p:nvPr>
            <p:ph type="sldNum" sz="quarter" idx="12"/>
          </p:nvPr>
        </p:nvSpPr>
        <p:spPr/>
        <p:txBody>
          <a:bodyPr/>
          <a:lstStyle/>
          <a:p>
            <a:fld id="{63611735-472E-45BE-B5C5-600BD582DC47}" type="slidenum">
              <a:rPr lang="en-US" smtClean="0"/>
              <a:pPr/>
              <a:t>32</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What is patient and family engagement?</a:t>
            </a:r>
          </a:p>
        </p:txBody>
      </p:sp>
      <p:sp>
        <p:nvSpPr>
          <p:cNvPr id="10243" name="Content Placeholder 2"/>
          <p:cNvSpPr>
            <a:spLocks noGrp="1"/>
          </p:cNvSpPr>
          <p:nvPr>
            <p:ph idx="1"/>
          </p:nvPr>
        </p:nvSpPr>
        <p:spPr/>
        <p:txBody>
          <a:bodyPr/>
          <a:lstStyle/>
          <a:p>
            <a:pPr>
              <a:buNone/>
            </a:pPr>
            <a:r>
              <a:rPr lang="en-US" dirty="0" smtClean="0"/>
              <a:t>Patient and family engagement:</a:t>
            </a:r>
          </a:p>
          <a:p>
            <a:r>
              <a:rPr lang="en-US" dirty="0" smtClean="0"/>
              <a:t>Creates an environment where patients, families, clinicians, and hospital staff all work together as partners to improve the quality and safety of hospital care </a:t>
            </a:r>
          </a:p>
          <a:p>
            <a:r>
              <a:rPr lang="en-US" dirty="0" smtClean="0"/>
              <a:t>Involves patients and family members as</a:t>
            </a:r>
          </a:p>
          <a:p>
            <a:pPr lvl="1"/>
            <a:r>
              <a:rPr lang="en-US" dirty="0" smtClean="0"/>
              <a:t>Members of the health care team</a:t>
            </a:r>
          </a:p>
          <a:p>
            <a:pPr lvl="1"/>
            <a:r>
              <a:rPr lang="en-US" dirty="0" smtClean="0"/>
              <a:t>Advisors working with clinicians and leaders to improve policies and procedures</a:t>
            </a:r>
          </a:p>
        </p:txBody>
      </p:sp>
      <p:sp>
        <p:nvSpPr>
          <p:cNvPr id="8" name="Footer Placeholder 7"/>
          <p:cNvSpPr>
            <a:spLocks noGrp="1"/>
          </p:cNvSpPr>
          <p:nvPr>
            <p:ph type="ftr" sz="quarter" idx="11"/>
          </p:nvPr>
        </p:nvSpPr>
        <p:spPr/>
        <p:txBody>
          <a:bodyPr/>
          <a:lstStyle/>
          <a:p>
            <a:pPr lvl="0"/>
            <a:r>
              <a:rPr lang="en-US" dirty="0">
                <a:latin typeface="Rockwell" pitchFamily="18" charset="0"/>
              </a:rPr>
              <a:t>Strategy 4</a:t>
            </a:r>
            <a:r>
              <a:rPr lang="en-US" dirty="0"/>
              <a:t>: IDEAL Discharge Planning (Tool 4)</a:t>
            </a:r>
          </a:p>
        </p:txBody>
      </p:sp>
      <p:sp>
        <p:nvSpPr>
          <p:cNvPr id="9" name="Slide Number Placeholder 8"/>
          <p:cNvSpPr>
            <a:spLocks noGrp="1"/>
          </p:cNvSpPr>
          <p:nvPr>
            <p:ph type="sldNum" sz="quarter" idx="12"/>
          </p:nvPr>
        </p:nvSpPr>
        <p:spPr/>
        <p:txBody>
          <a:bodyPr/>
          <a:lstStyle/>
          <a:p>
            <a:fld id="{63611735-472E-45BE-B5C5-600BD582DC47}"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and family-centered care</a:t>
            </a:r>
            <a:endParaRPr lang="en-US" dirty="0"/>
          </a:p>
        </p:txBody>
      </p:sp>
      <p:sp>
        <p:nvSpPr>
          <p:cNvPr id="3" name="Content Placeholder 2"/>
          <p:cNvSpPr>
            <a:spLocks noGrp="1"/>
          </p:cNvSpPr>
          <p:nvPr>
            <p:ph idx="1"/>
          </p:nvPr>
        </p:nvSpPr>
        <p:spPr/>
        <p:txBody>
          <a:bodyPr/>
          <a:lstStyle/>
          <a:p>
            <a:pPr lvl="0"/>
            <a:r>
              <a:rPr lang="en-US" sz="2800" dirty="0"/>
              <a:t>Patient and family engagement is an important part of providing patient- and family-centered care</a:t>
            </a:r>
            <a:endParaRPr lang="en-US" sz="2400" dirty="0"/>
          </a:p>
          <a:p>
            <a:pPr lvl="0"/>
            <a:r>
              <a:rPr lang="en-US" sz="2800" dirty="0"/>
              <a:t>Core concepts of patient- and family-centered care:</a:t>
            </a:r>
            <a:endParaRPr lang="en-US" sz="2400" dirty="0"/>
          </a:p>
          <a:p>
            <a:pPr lvl="1"/>
            <a:r>
              <a:rPr lang="en-US" sz="2400" dirty="0"/>
              <a:t>Dignity and respect</a:t>
            </a:r>
            <a:endParaRPr lang="en-US" sz="2000" dirty="0"/>
          </a:p>
          <a:p>
            <a:pPr lvl="1"/>
            <a:r>
              <a:rPr lang="en-US" sz="2400" dirty="0"/>
              <a:t>Information sharing</a:t>
            </a:r>
            <a:endParaRPr lang="en-US" sz="2000" dirty="0"/>
          </a:p>
          <a:p>
            <a:pPr lvl="1"/>
            <a:r>
              <a:rPr lang="en-US" sz="2400" dirty="0"/>
              <a:t>Involvement</a:t>
            </a:r>
            <a:endParaRPr lang="en-US" sz="2000" dirty="0"/>
          </a:p>
          <a:p>
            <a:pPr lvl="1"/>
            <a:r>
              <a:rPr lang="en-US" sz="2400" dirty="0"/>
              <a:t>Collaboration</a:t>
            </a:r>
            <a:endParaRPr lang="en-US" sz="2000" dirty="0"/>
          </a:p>
        </p:txBody>
      </p:sp>
      <p:sp>
        <p:nvSpPr>
          <p:cNvPr id="4" name="Footer Placeholder 3"/>
          <p:cNvSpPr>
            <a:spLocks noGrp="1"/>
          </p:cNvSpPr>
          <p:nvPr>
            <p:ph type="ftr" sz="quarter" idx="11"/>
          </p:nvPr>
        </p:nvSpPr>
        <p:spPr/>
        <p:txBody>
          <a:bodyPr/>
          <a:lstStyle/>
          <a:p>
            <a:r>
              <a:rPr lang="en-US" smtClean="0">
                <a:latin typeface="Rockwell" pitchFamily="18" charset="0"/>
              </a:rPr>
              <a:t>Strategy 4</a:t>
            </a:r>
            <a:r>
              <a:rPr lang="en-US" smtClean="0"/>
              <a:t>: IDEAL Discharge Planning (Tool 4)</a:t>
            </a:r>
            <a:endParaRPr lang="en-US" dirty="0" smtClean="0"/>
          </a:p>
        </p:txBody>
      </p:sp>
      <p:sp>
        <p:nvSpPr>
          <p:cNvPr id="5" name="Slide Number Placeholder 4"/>
          <p:cNvSpPr>
            <a:spLocks noGrp="1"/>
          </p:cNvSpPr>
          <p:nvPr>
            <p:ph type="sldNum" sz="quarter" idx="12"/>
          </p:nvPr>
        </p:nvSpPr>
        <p:spPr/>
        <p:txBody>
          <a:bodyPr/>
          <a:lstStyle/>
          <a:p>
            <a:fld id="{63611735-472E-45BE-B5C5-600BD582DC47}" type="slidenum">
              <a:rPr lang="en-US" smtClean="0"/>
              <a:pPr/>
              <a:t>5</a:t>
            </a:fld>
            <a:endParaRPr lang="en-US" dirty="0"/>
          </a:p>
        </p:txBody>
      </p:sp>
    </p:spTree>
    <p:extLst>
      <p:ext uri="{BB962C8B-B14F-4D97-AF65-F5344CB8AC3E}">
        <p14:creationId xmlns:p14="http://schemas.microsoft.com/office/powerpoint/2010/main" val="242036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patient and family engagement?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t>
            </a:r>
            <a:r>
              <a:rPr lang="en-US" dirty="0" smtClean="0">
                <a:solidFill>
                  <a:srgbClr val="FF0000"/>
                </a:solidFill>
              </a:rPr>
              <a:t>Adapt to hospital</a:t>
            </a:r>
            <a:r>
              <a:rPr lang="en-US" dirty="0" smtClean="0"/>
              <a:t>]</a:t>
            </a:r>
          </a:p>
          <a:p>
            <a:pPr marL="347663" indent="-347663"/>
            <a:r>
              <a:rPr lang="en-US" dirty="0" smtClean="0"/>
              <a:t>[</a:t>
            </a:r>
            <a:r>
              <a:rPr lang="en-US" dirty="0" smtClean="0">
                <a:solidFill>
                  <a:srgbClr val="FF0000"/>
                </a:solidFill>
              </a:rPr>
              <a:t>Include story from leadership about importance of patient and family engagement and goals for effort</a:t>
            </a:r>
            <a:r>
              <a:rPr lang="en-US" dirty="0" smtClean="0"/>
              <a:t>]</a:t>
            </a:r>
          </a:p>
          <a:p>
            <a:r>
              <a:rPr lang="en-US" dirty="0" smtClean="0"/>
              <a:t>Research shows patient-centered approaches can improve:</a:t>
            </a:r>
          </a:p>
          <a:p>
            <a:pPr lvl="1"/>
            <a:r>
              <a:rPr lang="en-US" dirty="0" smtClean="0"/>
              <a:t>Patient safety</a:t>
            </a:r>
          </a:p>
          <a:p>
            <a:pPr lvl="1"/>
            <a:r>
              <a:rPr lang="en-US" dirty="0" smtClean="0"/>
              <a:t>Patient outcomes, including emotional health, functioning, and pain control</a:t>
            </a:r>
          </a:p>
          <a:p>
            <a:pPr lvl="1"/>
            <a:r>
              <a:rPr lang="en-US" dirty="0" smtClean="0"/>
              <a:t>Patient experience</a:t>
            </a:r>
          </a:p>
          <a:p>
            <a:pPr marL="347663" lvl="0" indent="-347663"/>
            <a:r>
              <a:rPr lang="en-US" dirty="0" smtClean="0">
                <a:solidFill>
                  <a:prstClr val="black"/>
                </a:solidFill>
              </a:rPr>
              <a:t>[</a:t>
            </a:r>
            <a:r>
              <a:rPr lang="en-US" dirty="0" smtClean="0">
                <a:solidFill>
                  <a:srgbClr val="FF0000"/>
                </a:solidFill>
              </a:rPr>
              <a:t>Include specific goals / data for hospital</a:t>
            </a:r>
            <a:r>
              <a:rPr lang="en-US" dirty="0" smtClean="0">
                <a:solidFill>
                  <a:prstClr val="black"/>
                </a:solidFill>
              </a:rPr>
              <a:t>]</a:t>
            </a:r>
          </a:p>
        </p:txBody>
      </p:sp>
      <p:sp>
        <p:nvSpPr>
          <p:cNvPr id="4" name="Footer Placeholder 3"/>
          <p:cNvSpPr>
            <a:spLocks noGrp="1"/>
          </p:cNvSpPr>
          <p:nvPr>
            <p:ph type="ftr" sz="quarter" idx="11"/>
          </p:nvPr>
        </p:nvSpPr>
        <p:spPr/>
        <p:txBody>
          <a:bodyPr/>
          <a:lstStyle/>
          <a:p>
            <a:pPr lvl="0"/>
            <a:r>
              <a:rPr lang="en-US" dirty="0">
                <a:latin typeface="Rockwell" pitchFamily="18" charset="0"/>
              </a:rPr>
              <a:t>Strategy 4</a:t>
            </a:r>
            <a:r>
              <a:rPr lang="en-US" dirty="0"/>
              <a:t>: IDEAL Discharge Planning (Tool 4)</a:t>
            </a:r>
          </a:p>
        </p:txBody>
      </p:sp>
      <p:sp>
        <p:nvSpPr>
          <p:cNvPr id="5" name="Slide Number Placeholder 4"/>
          <p:cNvSpPr>
            <a:spLocks noGrp="1"/>
          </p:cNvSpPr>
          <p:nvPr>
            <p:ph type="sldNum" sz="quarter" idx="12"/>
          </p:nvPr>
        </p:nvSpPr>
        <p:spPr/>
        <p:txBody>
          <a:bodyPr/>
          <a:lstStyle/>
          <a:p>
            <a:fld id="{63611735-472E-45BE-B5C5-600BD582DC47}"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Why focus on discharge planning?</a:t>
            </a:r>
          </a:p>
        </p:txBody>
      </p:sp>
      <p:sp>
        <p:nvSpPr>
          <p:cNvPr id="12291" name="Content Placeholder 2"/>
          <p:cNvSpPr>
            <a:spLocks noGrp="1"/>
          </p:cNvSpPr>
          <p:nvPr>
            <p:ph idx="1"/>
          </p:nvPr>
        </p:nvSpPr>
        <p:spPr/>
        <p:txBody>
          <a:bodyPr>
            <a:normAutofit fontScale="92500" lnSpcReduction="10000"/>
          </a:bodyPr>
          <a:lstStyle/>
          <a:p>
            <a:r>
              <a:rPr lang="en-US" dirty="0" smtClean="0"/>
              <a:t>Nearly 20 percent of patients experience an adverse event within a month of discharge, of which ¾ could be prevented</a:t>
            </a:r>
          </a:p>
          <a:p>
            <a:r>
              <a:rPr lang="en-US" dirty="0" smtClean="0"/>
              <a:t>Common complications post-discharge are adverse drug events, hospital-acquired infections, and procedural complications</a:t>
            </a:r>
          </a:p>
          <a:p>
            <a:r>
              <a:rPr lang="en-US" dirty="0" smtClean="0"/>
              <a:t>Many complications can be attributed to problems with discharge planning:</a:t>
            </a:r>
          </a:p>
          <a:p>
            <a:pPr lvl="1"/>
            <a:r>
              <a:rPr lang="en-US" dirty="0" smtClean="0"/>
              <a:t>Changes in medicines before and after discharge</a:t>
            </a:r>
          </a:p>
          <a:p>
            <a:pPr lvl="1"/>
            <a:r>
              <a:rPr lang="en-US" dirty="0" smtClean="0"/>
              <a:t>Inadequate preparation for patients and families</a:t>
            </a:r>
          </a:p>
          <a:p>
            <a:pPr lvl="1"/>
            <a:r>
              <a:rPr lang="en-US" dirty="0" smtClean="0"/>
              <a:t>Disconnect between information giving and patient understanding</a:t>
            </a:r>
          </a:p>
          <a:p>
            <a:pPr lvl="1"/>
            <a:r>
              <a:rPr lang="en-US" dirty="0" smtClean="0"/>
              <a:t>Discontinuity between inpatient and outpatient providers</a:t>
            </a:r>
          </a:p>
          <a:p>
            <a:r>
              <a:rPr lang="en-US" dirty="0" smtClean="0"/>
              <a:t>[</a:t>
            </a:r>
            <a:r>
              <a:rPr lang="en-US" dirty="0" smtClean="0">
                <a:solidFill>
                  <a:srgbClr val="FF0000"/>
                </a:solidFill>
              </a:rPr>
              <a:t>Add hospital data / goals related to discharge</a:t>
            </a:r>
            <a:r>
              <a:rPr lang="en-US" dirty="0" smtClean="0"/>
              <a:t>]</a:t>
            </a:r>
          </a:p>
        </p:txBody>
      </p:sp>
      <p:sp>
        <p:nvSpPr>
          <p:cNvPr id="8" name="Slide Number Placeholder 7"/>
          <p:cNvSpPr>
            <a:spLocks noGrp="1"/>
          </p:cNvSpPr>
          <p:nvPr>
            <p:ph type="sldNum" sz="quarter" idx="12"/>
          </p:nvPr>
        </p:nvSpPr>
        <p:spPr/>
        <p:txBody>
          <a:bodyPr/>
          <a:lstStyle/>
          <a:p>
            <a:fld id="{63611735-472E-45BE-B5C5-600BD582DC47}" type="slidenum">
              <a:rPr lang="en-US" smtClean="0"/>
              <a:pPr/>
              <a:t>7</a:t>
            </a:fld>
            <a:endParaRPr lang="en-US" dirty="0"/>
          </a:p>
        </p:txBody>
      </p:sp>
      <p:sp>
        <p:nvSpPr>
          <p:cNvPr id="9" name="Footer Placeholder 8"/>
          <p:cNvSpPr>
            <a:spLocks noGrp="1"/>
          </p:cNvSpPr>
          <p:nvPr>
            <p:ph type="ftr" sz="quarter" idx="11"/>
          </p:nvPr>
        </p:nvSpPr>
        <p:spPr/>
        <p:txBody>
          <a:bodyPr/>
          <a:lstStyle/>
          <a:p>
            <a:pPr lvl="0"/>
            <a:r>
              <a:rPr lang="en-US" dirty="0">
                <a:latin typeface="Rockwell" pitchFamily="18" charset="0"/>
              </a:rPr>
              <a:t>Strategy 4</a:t>
            </a:r>
            <a:r>
              <a:rPr lang="en-US" dirty="0"/>
              <a:t>: IDEAL Discharge Planning (Tool 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22312" y="1447800"/>
            <a:ext cx="7812088" cy="1895475"/>
          </a:xfrm>
        </p:spPr>
        <p:txBody>
          <a:bodyPr>
            <a:normAutofit/>
          </a:bodyPr>
          <a:lstStyle/>
          <a:p>
            <a:r>
              <a:rPr lang="en-US" sz="3200" dirty="0" smtClean="0"/>
              <a:t>What is the patient and family experience of discharge at our hospital?</a:t>
            </a:r>
            <a:endParaRPr lang="en-US" sz="3200" dirty="0"/>
          </a:p>
        </p:txBody>
      </p:sp>
      <p:sp>
        <p:nvSpPr>
          <p:cNvPr id="10" name="Slide Number Placeholder 9"/>
          <p:cNvSpPr>
            <a:spLocks noGrp="1"/>
          </p:cNvSpPr>
          <p:nvPr>
            <p:ph type="sldNum" sz="quarter" idx="12"/>
          </p:nvPr>
        </p:nvSpPr>
        <p:spPr/>
        <p:txBody>
          <a:bodyPr/>
          <a:lstStyle/>
          <a:p>
            <a:fld id="{63611735-472E-45BE-B5C5-600BD582DC47}" type="slidenum">
              <a:rPr lang="en-US" smtClean="0"/>
              <a:pPr/>
              <a:t>8</a:t>
            </a:fld>
            <a:endParaRPr lang="en-US" dirty="0"/>
          </a:p>
        </p:txBody>
      </p:sp>
      <p:sp>
        <p:nvSpPr>
          <p:cNvPr id="11" name="Footer Placeholder 10"/>
          <p:cNvSpPr>
            <a:spLocks noGrp="1"/>
          </p:cNvSpPr>
          <p:nvPr>
            <p:ph type="ftr" sz="quarter" idx="11"/>
          </p:nvPr>
        </p:nvSpPr>
        <p:spPr/>
        <p:txBody>
          <a:bodyPr/>
          <a:lstStyle/>
          <a:p>
            <a:pPr lvl="0"/>
            <a:r>
              <a:rPr lang="en-US" dirty="0">
                <a:latin typeface="Rockwell" pitchFamily="18" charset="0"/>
              </a:rPr>
              <a:t>Strategy 4</a:t>
            </a:r>
            <a:r>
              <a:rPr lang="en-US" dirty="0"/>
              <a:t>: IDEAL Discharge Planning (Tool 4)</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What is it like being a patient?</a:t>
            </a:r>
          </a:p>
        </p:txBody>
      </p:sp>
      <p:sp>
        <p:nvSpPr>
          <p:cNvPr id="14339" name="Content Placeholder 4"/>
          <p:cNvSpPr>
            <a:spLocks noGrp="1"/>
          </p:cNvSpPr>
          <p:nvPr>
            <p:ph idx="1"/>
          </p:nvPr>
        </p:nvSpPr>
        <p:spPr/>
        <p:txBody>
          <a:bodyPr/>
          <a:lstStyle/>
          <a:p>
            <a:r>
              <a:rPr lang="en-US" dirty="0" smtClean="0"/>
              <a:t>How do patients and families feel at discharge?</a:t>
            </a:r>
          </a:p>
          <a:p>
            <a:pPr lvl="1"/>
            <a:r>
              <a:rPr lang="en-US" dirty="0" smtClean="0"/>
              <a:t>Relieved and excited to go home</a:t>
            </a:r>
          </a:p>
          <a:p>
            <a:pPr lvl="1"/>
            <a:r>
              <a:rPr lang="en-US" dirty="0" smtClean="0"/>
              <a:t>Scared or nervous about home situation or lack of support</a:t>
            </a:r>
          </a:p>
          <a:p>
            <a:pPr lvl="1"/>
            <a:r>
              <a:rPr lang="en-US" dirty="0" smtClean="0"/>
              <a:t>Worried about their ability to take care of themselves</a:t>
            </a:r>
            <a:br>
              <a:rPr lang="en-US" dirty="0" smtClean="0"/>
            </a:br>
            <a:r>
              <a:rPr lang="en-US" dirty="0" smtClean="0"/>
              <a:t>or the patient</a:t>
            </a:r>
          </a:p>
          <a:p>
            <a:pPr lvl="1"/>
            <a:r>
              <a:rPr lang="en-US" dirty="0" smtClean="0"/>
              <a:t>Hesitant to ask questions or raise concerns, especially about home life, with hospital staff</a:t>
            </a:r>
          </a:p>
        </p:txBody>
      </p:sp>
      <p:sp>
        <p:nvSpPr>
          <p:cNvPr id="8" name="Slide Number Placeholder 7"/>
          <p:cNvSpPr>
            <a:spLocks noGrp="1"/>
          </p:cNvSpPr>
          <p:nvPr>
            <p:ph type="sldNum" sz="quarter" idx="12"/>
          </p:nvPr>
        </p:nvSpPr>
        <p:spPr/>
        <p:txBody>
          <a:bodyPr/>
          <a:lstStyle/>
          <a:p>
            <a:fld id="{63611735-472E-45BE-B5C5-600BD582DC47}" type="slidenum">
              <a:rPr lang="en-US" smtClean="0"/>
              <a:pPr/>
              <a:t>9</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4</a:t>
            </a:r>
            <a:r>
              <a:rPr lang="en-US" dirty="0" smtClean="0"/>
              <a:t>: IDEAL Discharge Planning (Tool 4)</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5d39dc9798ef8a92433dceb5c516b1deec57ab"/>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657</TotalTime>
  <Words>6324</Words>
  <Application>Microsoft Office PowerPoint</Application>
  <PresentationFormat>On-screen Show (4:3)</PresentationFormat>
  <Paragraphs>546</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Insert hospital logo here  Care Transitions from Hospital to Home: IDEAL Discharge Planning Training</vt:lpstr>
      <vt:lpstr>Today’s session</vt:lpstr>
      <vt:lpstr>What is patient and family engagement?</vt:lpstr>
      <vt:lpstr>What is patient and family engagement?</vt:lpstr>
      <vt:lpstr>Patient- and family-centered care</vt:lpstr>
      <vt:lpstr>Why patient and family engagement?</vt:lpstr>
      <vt:lpstr>Why focus on discharge planning?</vt:lpstr>
      <vt:lpstr>What is the patient and family experience of discharge at our hospital?</vt:lpstr>
      <vt:lpstr>What is it like being a patient?</vt:lpstr>
      <vt:lpstr>What is it like being a patient? (continued)</vt:lpstr>
      <vt:lpstr>What is it like being a patient? ? (continued 2)</vt:lpstr>
      <vt:lpstr>What will we do to improve the discharge planning process?</vt:lpstr>
      <vt:lpstr>What is IDEAL Discharge Planning?</vt:lpstr>
      <vt:lpstr>What is IDEAL Discharge Planning? (continued)</vt:lpstr>
      <vt:lpstr>What is IDEAL Discharge Planning? (continued 2)</vt:lpstr>
      <vt:lpstr>What is IDEAL Discharge Planning? (continued 3)</vt:lpstr>
      <vt:lpstr>What is IDEAL Discharge Planning? (continued 4)</vt:lpstr>
      <vt:lpstr>What is IDEAL Discharge Planning? (continued 5)</vt:lpstr>
      <vt:lpstr>What is teach back?</vt:lpstr>
      <vt:lpstr>Everyone plays a role in discharge</vt:lpstr>
      <vt:lpstr>Everyone plays a role in discharge (continued)</vt:lpstr>
      <vt:lpstr>Benefits of IDEAL Discharge Planning  for clinicians</vt:lpstr>
      <vt:lpstr>Benefits of IDEAL Discharge Planning for patients</vt:lpstr>
      <vt:lpstr>Potential challenges</vt:lpstr>
      <vt:lpstr>Practice exercises</vt:lpstr>
      <vt:lpstr>Vignette 1: An easy discharge</vt:lpstr>
      <vt:lpstr>Vignette 1 debrief</vt:lpstr>
      <vt:lpstr>Tips for effective engagement</vt:lpstr>
      <vt:lpstr>Vignette 2: A tougher discharge</vt:lpstr>
      <vt:lpstr>Vignette 2 debrief</vt:lpstr>
      <vt:lpstr>Final thoughts</vt:lpstr>
      <vt:lpstr>Thank you!</vt:lpstr>
    </vt:vector>
  </TitlesOfParts>
  <Company>United States Department of Health and Human Services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Strategy 4: IDEA Discharge Planning (Tool 4)</dc:title>
  <dc:subject>Care Transitions from Hospital to Home: IDEAL Discharge Planning Training</dc:subject>
  <dc:creator>Agency for Healthcare Research and Quality</dc:creator>
  <cp:keywords>patient and family engagement; patient- and family-centered care; IDEAL discharge planning; patients; families; clinicians; hospital staff; patient safety; patient outcomes; adverse events; practice exercises</cp:keywords>
  <cp:lastModifiedBy>temp_cjohnson</cp:lastModifiedBy>
  <cp:revision>119</cp:revision>
  <dcterms:created xsi:type="dcterms:W3CDTF">2011-07-01T22:23:38Z</dcterms:created>
  <dcterms:modified xsi:type="dcterms:W3CDTF">2013-05-22T14:51:46Z</dcterms:modified>
  <cp:category>Guide to Patient and Family Engagement</cp:category>
</cp:coreProperties>
</file>