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handoutMasterIdLst>
    <p:handoutMasterId r:id="rId28"/>
  </p:handoutMasterIdLst>
  <p:sldIdLst>
    <p:sldId id="257" r:id="rId2"/>
    <p:sldId id="258" r:id="rId3"/>
    <p:sldId id="259" r:id="rId4"/>
    <p:sldId id="299" r:id="rId5"/>
    <p:sldId id="300" r:id="rId6"/>
    <p:sldId id="308" r:id="rId7"/>
    <p:sldId id="284" r:id="rId8"/>
    <p:sldId id="309" r:id="rId9"/>
    <p:sldId id="285" r:id="rId10"/>
    <p:sldId id="286" r:id="rId11"/>
    <p:sldId id="287" r:id="rId12"/>
    <p:sldId id="288" r:id="rId13"/>
    <p:sldId id="289" r:id="rId14"/>
    <p:sldId id="291" r:id="rId15"/>
    <p:sldId id="302" r:id="rId16"/>
    <p:sldId id="298" r:id="rId17"/>
    <p:sldId id="303" r:id="rId18"/>
    <p:sldId id="295" r:id="rId19"/>
    <p:sldId id="304" r:id="rId20"/>
    <p:sldId id="305" r:id="rId21"/>
    <p:sldId id="306" r:id="rId22"/>
    <p:sldId id="311" r:id="rId23"/>
    <p:sldId id="307" r:id="rId24"/>
    <p:sldId id="262" r:id="rId25"/>
    <p:sldId id="31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181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9B2B1E-418B-4A77-AE83-91DB748F67EC}" type="datetimeFigureOut">
              <a:rPr lang="en-US" smtClean="0"/>
              <a:t>9/8/2016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E9E7D-9FB9-4FCA-B4FA-3C4E691578B1}" type="slidenum">
              <a:rPr lang="en-US" smtClean="0"/>
              <a:t>‹#›</a:t>
            </a:fld>
            <a:endParaRPr lang="en-US"/>
          </a:p>
        </p:txBody>
      </p:sp>
    </p:spTree>
    <p:extLst>
      <p:ext uri="{BB962C8B-B14F-4D97-AF65-F5344CB8AC3E}">
        <p14:creationId xmlns:p14="http://schemas.microsoft.com/office/powerpoint/2010/main" val="113864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95B74-2C39-4C6B-8F8C-795F2F6C884D}" type="datetimeFigureOut">
              <a:rPr lang="en-US" smtClean="0"/>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DFD01-56F4-41ED-AEBB-E3FD7E0E7A4F}" type="slidenum">
              <a:rPr lang="en-US" smtClean="0"/>
              <a:t>‹#›</a:t>
            </a:fld>
            <a:endParaRPr lang="en-US"/>
          </a:p>
        </p:txBody>
      </p:sp>
    </p:spTree>
    <p:extLst>
      <p:ext uri="{BB962C8B-B14F-4D97-AF65-F5344CB8AC3E}">
        <p14:creationId xmlns:p14="http://schemas.microsoft.com/office/powerpoint/2010/main" val="35253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2CDFD01-56F4-41ED-AEBB-E3FD7E0E7A4F}" type="slidenum">
              <a:rPr lang="en-US" smtClean="0"/>
              <a:t>23</a:t>
            </a:fld>
            <a:endParaRPr lang="en-US"/>
          </a:p>
        </p:txBody>
      </p:sp>
    </p:spTree>
    <p:extLst>
      <p:ext uri="{BB962C8B-B14F-4D97-AF65-F5344CB8AC3E}">
        <p14:creationId xmlns:p14="http://schemas.microsoft.com/office/powerpoint/2010/main" val="1743124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565150"/>
            <a:ext cx="9144000" cy="1130300"/>
          </a:xfrm>
          <a:prstGeom prst="rect">
            <a:avLst/>
          </a:prstGeom>
          <a:solidFill>
            <a:schemeClr val="bg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Purple box with ASPIRE logo&#10;" title="ASPIRE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9613" y="228600"/>
            <a:ext cx="14747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SPIRE logo and title Designing and Delivering Whole Person Transitional Care: The Hospital Guide to Reducing Medicaid Readmissions&#10;" title="ASPIRE Logo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6858000" cy="1470025"/>
          </a:xfrm>
        </p:spPr>
        <p:txBody>
          <a:bodyPr anchor="b"/>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00083"/>
            <a:ext cx="6400800" cy="1481517"/>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1535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51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11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9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1419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603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4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180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52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322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78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accent1"/>
          </a:solidFill>
          <a:latin typeface="+mj-lt"/>
          <a:ea typeface="ＭＳ Ｐゴシック" charset="0"/>
          <a:cs typeface="+mj-cs"/>
        </a:defRPr>
      </a:lvl1pPr>
      <a:lvl2pPr algn="ctr" rtl="0" eaLnBrk="1" fontAlgn="base" hangingPunct="1">
        <a:spcBef>
          <a:spcPct val="0"/>
        </a:spcBef>
        <a:spcAft>
          <a:spcPct val="0"/>
        </a:spcAft>
        <a:defRPr sz="4400">
          <a:solidFill>
            <a:schemeClr val="accent1"/>
          </a:solidFill>
          <a:latin typeface="Calibri" pitchFamily="34" charset="0"/>
          <a:ea typeface="ＭＳ Ｐゴシック" charset="0"/>
        </a:defRPr>
      </a:lvl2pPr>
      <a:lvl3pPr algn="ctr" rtl="0" eaLnBrk="1" fontAlgn="base" hangingPunct="1">
        <a:spcBef>
          <a:spcPct val="0"/>
        </a:spcBef>
        <a:spcAft>
          <a:spcPct val="0"/>
        </a:spcAft>
        <a:defRPr sz="4400">
          <a:solidFill>
            <a:schemeClr val="accent1"/>
          </a:solidFill>
          <a:latin typeface="Calibri" pitchFamily="34" charset="0"/>
          <a:ea typeface="ＭＳ Ｐゴシック" charset="0"/>
        </a:defRPr>
      </a:lvl3pPr>
      <a:lvl4pPr algn="ctr" rtl="0" eaLnBrk="1" fontAlgn="base" hangingPunct="1">
        <a:spcBef>
          <a:spcPct val="0"/>
        </a:spcBef>
        <a:spcAft>
          <a:spcPct val="0"/>
        </a:spcAft>
        <a:defRPr sz="4400">
          <a:solidFill>
            <a:schemeClr val="accent1"/>
          </a:solidFill>
          <a:latin typeface="Calibri" pitchFamily="34" charset="0"/>
          <a:ea typeface="ＭＳ Ｐゴシック" charset="0"/>
        </a:defRPr>
      </a:lvl4pPr>
      <a:lvl5pPr algn="ctr" rtl="0" eaLnBrk="1" fontAlgn="base" hangingPunct="1">
        <a:spcBef>
          <a:spcPct val="0"/>
        </a:spcBef>
        <a:spcAft>
          <a:spcPct val="0"/>
        </a:spcAft>
        <a:defRPr sz="4400">
          <a:solidFill>
            <a:schemeClr val="accent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accent1"/>
          </a:solidFill>
          <a:latin typeface="Calibri" pitchFamily="34" charset="0"/>
        </a:defRPr>
      </a:lvl6pPr>
      <a:lvl7pPr marL="914400" algn="ctr" rtl="0" eaLnBrk="1" fontAlgn="base" hangingPunct="1">
        <a:spcBef>
          <a:spcPct val="0"/>
        </a:spcBef>
        <a:spcAft>
          <a:spcPct val="0"/>
        </a:spcAft>
        <a:defRPr sz="4400">
          <a:solidFill>
            <a:schemeClr val="accent1"/>
          </a:solidFill>
          <a:latin typeface="Calibri" pitchFamily="34" charset="0"/>
        </a:defRPr>
      </a:lvl7pPr>
      <a:lvl8pPr marL="1371600" algn="ctr" rtl="0" eaLnBrk="1" fontAlgn="base" hangingPunct="1">
        <a:spcBef>
          <a:spcPct val="0"/>
        </a:spcBef>
        <a:spcAft>
          <a:spcPct val="0"/>
        </a:spcAft>
        <a:defRPr sz="4400">
          <a:solidFill>
            <a:schemeClr val="accent1"/>
          </a:solidFill>
          <a:latin typeface="Calibri" pitchFamily="34" charset="0"/>
        </a:defRPr>
      </a:lvl8pPr>
      <a:lvl9pPr marL="1828800" algn="ctr" rtl="0" eaLnBrk="1" fontAlgn="base" hangingPunct="1">
        <a:spcBef>
          <a:spcPct val="0"/>
        </a:spcBef>
        <a:spcAft>
          <a:spcPct val="0"/>
        </a:spcAft>
        <a:defRPr sz="4400">
          <a:solidFill>
            <a:schemeClr val="accent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ngel_Burgoin@jsi.com" TargetMode="External"/><Relationship Id="rId2" Type="http://schemas.openxmlformats.org/officeDocument/2006/relationships/hyperlink" Target="mailto:amy@collaborativehealthcarestrategies.com" TargetMode="External"/><Relationship Id="rId1" Type="http://schemas.openxmlformats.org/officeDocument/2006/relationships/slideLayout" Target="../slideLayouts/slideLayout1.xml"/><Relationship Id="rId4" Type="http://schemas.openxmlformats.org/officeDocument/2006/relationships/hyperlink" Target="mailto:Jim_Maxwell@js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04800" y="2130425"/>
            <a:ext cx="8534400" cy="1470025"/>
          </a:xfrm>
        </p:spPr>
        <p:txBody>
          <a:bodyPr/>
          <a:lstStyle/>
          <a:p>
            <a:pPr eaLnBrk="1" hangingPunct="1"/>
            <a:r>
              <a:rPr lang="en-US" sz="2800" dirty="0" smtClean="0">
                <a:latin typeface="Calibri" charset="0"/>
              </a:rPr>
              <a:t/>
            </a:r>
            <a:br>
              <a:rPr lang="en-US" sz="2800" dirty="0" smtClean="0">
                <a:latin typeface="Calibri" charset="0"/>
              </a:rPr>
            </a:br>
            <a:r>
              <a:rPr lang="en-US" sz="2800" dirty="0" smtClean="0">
                <a:latin typeface="Calibri" charset="0"/>
              </a:rPr>
              <a:t>Designing &amp; Delivering Whole-Person Transitional Care</a:t>
            </a:r>
            <a:r>
              <a:rPr lang="en-US" sz="2800" dirty="0">
                <a:latin typeface="Calibri" charset="0"/>
              </a:rPr>
              <a:t/>
            </a:r>
            <a:br>
              <a:rPr lang="en-US" sz="2800" dirty="0">
                <a:latin typeface="Calibri" charset="0"/>
              </a:rPr>
            </a:br>
            <a:r>
              <a:rPr lang="en-US" sz="2400" i="1" dirty="0" smtClean="0">
                <a:latin typeface="Calibri" charset="0"/>
              </a:rPr>
              <a:t>The Hospital Guide to Reducing Medicaid Readmissions</a:t>
            </a:r>
            <a:endParaRPr lang="en-US" sz="2400" i="1" dirty="0">
              <a:latin typeface="Calibri" charset="0"/>
            </a:endParaRPr>
          </a:p>
        </p:txBody>
      </p:sp>
      <p:sp>
        <p:nvSpPr>
          <p:cNvPr id="3" name="Subtitle 2"/>
          <p:cNvSpPr>
            <a:spLocks noGrp="1"/>
          </p:cNvSpPr>
          <p:nvPr>
            <p:ph type="subTitle" idx="1"/>
          </p:nvPr>
        </p:nvSpPr>
        <p:spPr>
          <a:xfrm>
            <a:off x="304800" y="3700463"/>
            <a:ext cx="8534400" cy="1481137"/>
          </a:xfrm>
        </p:spPr>
        <p:txBody>
          <a:bodyPr/>
          <a:lstStyle/>
          <a:p>
            <a:pPr algn="ctr" eaLnBrk="1" hangingPunct="1">
              <a:defRPr/>
            </a:pPr>
            <a:endParaRPr lang="en-US" sz="2400" dirty="0" smtClean="0">
              <a:solidFill>
                <a:schemeClr val="accent4"/>
              </a:solidFill>
              <a:ea typeface="+mn-ea"/>
            </a:endParaRPr>
          </a:p>
          <a:p>
            <a:pPr algn="ctr" eaLnBrk="1" hangingPunct="1">
              <a:defRPr/>
            </a:pPr>
            <a:r>
              <a:rPr lang="en-US" sz="2400" dirty="0" smtClean="0">
                <a:solidFill>
                  <a:schemeClr val="accent4"/>
                </a:solidFill>
                <a:ea typeface="+mn-ea"/>
              </a:rPr>
              <a:t>Webinar 2: Analyze Data and Patient/Caregiver Perspectives</a:t>
            </a:r>
          </a:p>
          <a:p>
            <a:pPr algn="ctr" eaLnBrk="1" hangingPunct="1">
              <a:defRPr/>
            </a:pPr>
            <a:r>
              <a:rPr lang="en-US" sz="2400" i="1" dirty="0" smtClean="0">
                <a:solidFill>
                  <a:schemeClr val="accent4"/>
                </a:solidFill>
                <a:ea typeface="+mn-ea"/>
              </a:rPr>
              <a:t>(Section 1 of the Guide)</a:t>
            </a:r>
          </a:p>
        </p:txBody>
      </p:sp>
    </p:spTree>
    <p:extLst>
      <p:ext uri="{BB962C8B-B14F-4D97-AF65-F5344CB8AC3E}">
        <p14:creationId xmlns:p14="http://schemas.microsoft.com/office/powerpoint/2010/main" val="2636235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raph shows Readmission rate (%) on the y axis and Discharge setting on the x axis by Home, SNF, HHA, Hospice or Rehab" title="All-Payer Readmission Rates by Discharge Setting July 2012 to June 2013"/>
          <p:cNvPicPr>
            <a:picLocks noChangeAspect="1"/>
          </p:cNvPicPr>
          <p:nvPr/>
        </p:nvPicPr>
        <p:blipFill>
          <a:blip r:embed="rId2"/>
          <a:stretch>
            <a:fillRect/>
          </a:stretch>
        </p:blipFill>
        <p:spPr>
          <a:xfrm>
            <a:off x="1664640" y="190407"/>
            <a:ext cx="5543550" cy="3943350"/>
          </a:xfrm>
          <a:prstGeom prst="rect">
            <a:avLst/>
          </a:prstGeom>
          <a:ln w="25400">
            <a:solidFill>
              <a:schemeClr val="accent1"/>
            </a:solidFill>
          </a:ln>
        </p:spPr>
      </p:pic>
      <p:graphicFrame>
        <p:nvGraphicFramePr>
          <p:cNvPr id="7" name="Content Placeholder 3" title=" Discharge Disposition by Payer Type"/>
          <p:cNvGraphicFramePr>
            <a:graphicFrameLocks/>
          </p:cNvGraphicFramePr>
          <p:nvPr>
            <p:extLst>
              <p:ext uri="{D42A27DB-BD31-4B8C-83A1-F6EECF244321}">
                <p14:modId xmlns:p14="http://schemas.microsoft.com/office/powerpoint/2010/main" val="729652919"/>
              </p:ext>
            </p:extLst>
          </p:nvPr>
        </p:nvGraphicFramePr>
        <p:xfrm>
          <a:off x="457200" y="4551376"/>
          <a:ext cx="8229600" cy="1645920"/>
        </p:xfrm>
        <a:graphic>
          <a:graphicData uri="http://schemas.openxmlformats.org/drawingml/2006/table">
            <a:tbl>
              <a:tblPr firstRow="1" bandRow="1">
                <a:tableStyleId>{69012ECD-51FC-41F1-AA8D-1B2483CD663E}</a:tableStyleId>
              </a:tblPr>
              <a:tblGrid>
                <a:gridCol w="4794915"/>
                <a:gridCol w="1785032"/>
                <a:gridCol w="1649653"/>
              </a:tblGrid>
              <a:tr h="326720">
                <a:tc>
                  <a:txBody>
                    <a:bodyPr/>
                    <a:lstStyle/>
                    <a:p>
                      <a:pPr algn="ctr"/>
                      <a:r>
                        <a:rPr lang="en-US" dirty="0" smtClean="0"/>
                        <a:t>Discharge Disposition</a:t>
                      </a:r>
                      <a:endParaRPr lang="en-US" b="0" dirty="0"/>
                    </a:p>
                  </a:txBody>
                  <a:tcPr/>
                </a:tc>
                <a:tc>
                  <a:txBody>
                    <a:bodyPr/>
                    <a:lstStyle/>
                    <a:p>
                      <a:pPr algn="ctr"/>
                      <a:r>
                        <a:rPr lang="en-US" dirty="0" smtClean="0"/>
                        <a:t>Medicare</a:t>
                      </a:r>
                    </a:p>
                    <a:p>
                      <a:pPr algn="ctr"/>
                      <a:r>
                        <a:rPr lang="en-US" sz="1200" b="0" dirty="0" smtClean="0"/>
                        <a:t>(% discharges</a:t>
                      </a:r>
                      <a:r>
                        <a:rPr lang="en-US" sz="1200" b="0" baseline="0" dirty="0" smtClean="0"/>
                        <a:t> to)</a:t>
                      </a:r>
                      <a:endParaRPr lang="en-US" sz="1200" b="0" dirty="0"/>
                    </a:p>
                  </a:txBody>
                  <a:tcPr/>
                </a:tc>
                <a:tc>
                  <a:txBody>
                    <a:bodyPr/>
                    <a:lstStyle/>
                    <a:p>
                      <a:pPr algn="ctr"/>
                      <a:r>
                        <a:rPr lang="en-US" dirty="0" smtClean="0"/>
                        <a:t>Medicaid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t>(% discharges</a:t>
                      </a:r>
                      <a:r>
                        <a:rPr lang="en-US" sz="1200" b="0" baseline="0" dirty="0" smtClean="0"/>
                        <a:t> to)</a:t>
                      </a:r>
                      <a:endParaRPr lang="en-US" sz="1200" b="0" dirty="0" smtClean="0"/>
                    </a:p>
                  </a:txBody>
                  <a:tcPr/>
                </a:tc>
              </a:tr>
              <a:tr h="326720">
                <a:tc>
                  <a:txBody>
                    <a:bodyPr/>
                    <a:lstStyle/>
                    <a:p>
                      <a:r>
                        <a:rPr lang="en-US" dirty="0" smtClean="0"/>
                        <a:t>Discharge to Home</a:t>
                      </a:r>
                      <a:endParaRPr lang="en-US" b="1" dirty="0"/>
                    </a:p>
                  </a:txBody>
                  <a:tcPr/>
                </a:tc>
                <a:tc>
                  <a:txBody>
                    <a:bodyPr/>
                    <a:lstStyle/>
                    <a:p>
                      <a:pPr algn="ctr"/>
                      <a:r>
                        <a:rPr lang="en-US" dirty="0" smtClean="0"/>
                        <a:t>55%</a:t>
                      </a:r>
                      <a:endParaRPr lang="en-US" dirty="0"/>
                    </a:p>
                  </a:txBody>
                  <a:tcPr/>
                </a:tc>
                <a:tc>
                  <a:txBody>
                    <a:bodyPr/>
                    <a:lstStyle/>
                    <a:p>
                      <a:pPr algn="ctr"/>
                      <a:r>
                        <a:rPr lang="en-US" dirty="0" smtClean="0"/>
                        <a:t>84%</a:t>
                      </a:r>
                      <a:endParaRPr lang="en-US" dirty="0"/>
                    </a:p>
                  </a:txBody>
                  <a:tcPr/>
                </a:tc>
              </a:tr>
              <a:tr h="326720">
                <a:tc>
                  <a:txBody>
                    <a:bodyPr/>
                    <a:lstStyle/>
                    <a:p>
                      <a:r>
                        <a:rPr lang="en-US" dirty="0" smtClean="0"/>
                        <a:t>Discharge to SNF/IRF/LTAC</a:t>
                      </a:r>
                      <a:endParaRPr lang="en-US" dirty="0"/>
                    </a:p>
                  </a:txBody>
                  <a:tcPr/>
                </a:tc>
                <a:tc>
                  <a:txBody>
                    <a:bodyPr/>
                    <a:lstStyle/>
                    <a:p>
                      <a:pPr algn="ctr"/>
                      <a:r>
                        <a:rPr lang="en-US" dirty="0" smtClean="0"/>
                        <a:t>24%</a:t>
                      </a:r>
                      <a:endParaRPr lang="en-US" dirty="0"/>
                    </a:p>
                  </a:txBody>
                  <a:tcPr/>
                </a:tc>
                <a:tc>
                  <a:txBody>
                    <a:bodyPr/>
                    <a:lstStyle/>
                    <a:p>
                      <a:pPr algn="ctr"/>
                      <a:r>
                        <a:rPr lang="en-US" dirty="0" smtClean="0"/>
                        <a:t>5%</a:t>
                      </a:r>
                      <a:endParaRPr lang="en-US" dirty="0"/>
                    </a:p>
                  </a:txBody>
                  <a:tcPr/>
                </a:tc>
              </a:tr>
              <a:tr h="326720">
                <a:tc>
                  <a:txBody>
                    <a:bodyPr/>
                    <a:lstStyle/>
                    <a:p>
                      <a:r>
                        <a:rPr lang="en-US" dirty="0" smtClean="0"/>
                        <a:t>Discharge to Home with Home Health</a:t>
                      </a:r>
                      <a:endParaRPr lang="en-US" dirty="0"/>
                    </a:p>
                  </a:txBody>
                  <a:tcPr/>
                </a:tc>
                <a:tc>
                  <a:txBody>
                    <a:bodyPr/>
                    <a:lstStyle/>
                    <a:p>
                      <a:pPr algn="ctr"/>
                      <a:r>
                        <a:rPr lang="en-US" dirty="0" smtClean="0"/>
                        <a:t>14% </a:t>
                      </a:r>
                      <a:endParaRPr lang="en-US" dirty="0"/>
                    </a:p>
                  </a:txBody>
                  <a:tcPr/>
                </a:tc>
                <a:tc>
                  <a:txBody>
                    <a:bodyPr/>
                    <a:lstStyle/>
                    <a:p>
                      <a:pPr algn="ctr"/>
                      <a:r>
                        <a:rPr lang="en-US" dirty="0" smtClean="0"/>
                        <a:t>8% </a:t>
                      </a:r>
                      <a:endParaRPr lang="en-US" dirty="0"/>
                    </a:p>
                  </a:txBody>
                  <a:tcPr/>
                </a:tc>
              </a:tr>
            </a:tbl>
          </a:graphicData>
        </a:graphic>
      </p:graphicFrame>
      <p:sp>
        <p:nvSpPr>
          <p:cNvPr id="8" name="Oval 7" title="Red oval shape"/>
          <p:cNvSpPr/>
          <p:nvPr/>
        </p:nvSpPr>
        <p:spPr>
          <a:xfrm>
            <a:off x="5764438" y="4996260"/>
            <a:ext cx="762000" cy="137517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608995" y="2607174"/>
            <a:ext cx="897465" cy="842166"/>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127838" y="1322479"/>
            <a:ext cx="2565401" cy="68013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title="Red Circular Shape"/>
          <p:cNvSpPr/>
          <p:nvPr/>
        </p:nvSpPr>
        <p:spPr>
          <a:xfrm>
            <a:off x="7485274" y="4975773"/>
            <a:ext cx="762000" cy="137517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3"/>
          <p:cNvSpPr txBox="1">
            <a:spLocks noGrp="1"/>
          </p:cNvSpPr>
          <p:nvPr>
            <p:ph type="title"/>
          </p:nvPr>
        </p:nvSpPr>
        <p:spPr>
          <a:xfrm>
            <a:off x="3046996" y="4217401"/>
            <a:ext cx="4405309" cy="276999"/>
          </a:xfrm>
          <a:prstGeom prst="rect">
            <a:avLst/>
          </a:prstGeom>
          <a:noFill/>
        </p:spPr>
        <p:txBody>
          <a:bodyPr wrap="none" rtlCol="0">
            <a:spAutoFit/>
          </a:bodyPr>
          <a:lstStyle/>
          <a:p>
            <a:r>
              <a:rPr lang="en-US" sz="1200" b="0" dirty="0" smtClean="0">
                <a:solidFill>
                  <a:schemeClr val="tx1"/>
                </a:solidFill>
              </a:rPr>
              <a:t>Source: Massachusetts Center for Health Information and Analysis</a:t>
            </a:r>
            <a:endParaRPr lang="en-US" sz="1200" b="0" dirty="0">
              <a:solidFill>
                <a:schemeClr val="tx1"/>
              </a:solidFill>
            </a:endParaRPr>
          </a:p>
        </p:txBody>
      </p:sp>
    </p:spTree>
    <p:extLst>
      <p:ext uri="{BB962C8B-B14F-4D97-AF65-F5344CB8AC3E}">
        <p14:creationId xmlns:p14="http://schemas.microsoft.com/office/powerpoint/2010/main" val="321233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care Cost and Utilization Project by the Agency for Research and Quality: Statistical Brief #172, April 2014" title="Healthcare Cost and Utilization Project title"/>
          <p:cNvPicPr>
            <a:picLocks noChangeAspect="1"/>
          </p:cNvPicPr>
          <p:nvPr/>
        </p:nvPicPr>
        <p:blipFill rotWithShape="1">
          <a:blip r:embed="rId2"/>
          <a:srcRect b="5669"/>
          <a:stretch/>
        </p:blipFill>
        <p:spPr>
          <a:xfrm>
            <a:off x="673100" y="167700"/>
            <a:ext cx="7797800" cy="1653243"/>
          </a:xfrm>
          <a:prstGeom prst="rect">
            <a:avLst/>
          </a:prstGeom>
        </p:spPr>
      </p:pic>
      <p:sp>
        <p:nvSpPr>
          <p:cNvPr id="7" name="Content Placeholder 4"/>
          <p:cNvSpPr txBox="1">
            <a:spLocks/>
          </p:cNvSpPr>
          <p:nvPr/>
        </p:nvSpPr>
        <p:spPr>
          <a:xfrm>
            <a:off x="1693331" y="3193082"/>
            <a:ext cx="2929467" cy="303529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lnSpc>
                <a:spcPct val="90000"/>
              </a:lnSpc>
              <a:buFont typeface="+mj-lt"/>
              <a:buAutoNum type="arabicPeriod"/>
            </a:pPr>
            <a:endParaRPr lang="en-US" sz="1600" dirty="0" smtClean="0"/>
          </a:p>
        </p:txBody>
      </p:sp>
      <p:sp>
        <p:nvSpPr>
          <p:cNvPr id="12" name="Content Placeholder 4"/>
          <p:cNvSpPr txBox="1">
            <a:spLocks/>
          </p:cNvSpPr>
          <p:nvPr/>
        </p:nvSpPr>
        <p:spPr>
          <a:xfrm>
            <a:off x="4673598" y="3193082"/>
            <a:ext cx="2929467" cy="303529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sz="1600" dirty="0" smtClean="0"/>
          </a:p>
        </p:txBody>
      </p:sp>
      <p:sp>
        <p:nvSpPr>
          <p:cNvPr id="10" name="Title 9"/>
          <p:cNvSpPr>
            <a:spLocks noGrp="1"/>
          </p:cNvSpPr>
          <p:nvPr>
            <p:ph type="title"/>
          </p:nvPr>
        </p:nvSpPr>
        <p:spPr>
          <a:xfrm>
            <a:off x="171447" y="1596979"/>
            <a:ext cx="8902701" cy="1374185"/>
          </a:xfrm>
        </p:spPr>
        <p:txBody>
          <a:bodyPr/>
          <a:lstStyle/>
          <a:p>
            <a:r>
              <a:rPr lang="en-US" sz="1600" b="1" dirty="0" smtClean="0"/>
              <a:t>Conditions With the Largest Number of Adult Hospital Readmissions by Payer, 2011</a:t>
            </a:r>
            <a:r>
              <a:rPr lang="en-US" sz="1600" dirty="0" smtClean="0"/>
              <a:t/>
            </a:r>
            <a:br>
              <a:rPr lang="en-US" sz="1600" dirty="0" smtClean="0"/>
            </a:br>
            <a:r>
              <a:rPr lang="en-US" sz="1600" dirty="0" smtClean="0"/>
              <a:t>Anita L. Hones, Ph.D., M.P.H., Marguerite L. Barrett, M.S., H. Jiang, Ph.D., and Claudia A. Steiner, M.D., M.P.H.</a:t>
            </a:r>
            <a:br>
              <a:rPr lang="en-US" sz="1600" dirty="0" smtClean="0"/>
            </a:br>
            <a:endParaRPr lang="en-US" sz="1600" dirty="0"/>
          </a:p>
        </p:txBody>
      </p:sp>
      <p:sp>
        <p:nvSpPr>
          <p:cNvPr id="5" name="Content Placeholder 4"/>
          <p:cNvSpPr>
            <a:spLocks noGrp="1"/>
          </p:cNvSpPr>
          <p:nvPr>
            <p:ph idx="1"/>
          </p:nvPr>
        </p:nvSpPr>
        <p:spPr>
          <a:xfrm>
            <a:off x="176905" y="2460626"/>
            <a:ext cx="8832848" cy="4525963"/>
          </a:xfrm>
        </p:spPr>
        <p:txBody>
          <a:bodyPr numCol="2"/>
          <a:lstStyle/>
          <a:p>
            <a:pPr marL="0" indent="0">
              <a:buNone/>
            </a:pPr>
            <a:r>
              <a:rPr lang="en-US" sz="1600" dirty="0" smtClean="0"/>
              <a:t>Top </a:t>
            </a:r>
            <a:r>
              <a:rPr lang="en-US" sz="1600" dirty="0"/>
              <a:t>10 Medicare </a:t>
            </a:r>
            <a:r>
              <a:rPr lang="en-US" sz="1600" dirty="0" err="1"/>
              <a:t>Dx</a:t>
            </a:r>
            <a:r>
              <a:rPr lang="en-US" sz="1600" dirty="0"/>
              <a:t>: </a:t>
            </a:r>
          </a:p>
          <a:p>
            <a:pPr>
              <a:buFont typeface="+mj-lt"/>
              <a:buAutoNum type="arabicPeriod"/>
            </a:pPr>
            <a:r>
              <a:rPr lang="en-US" sz="1600" dirty="0"/>
              <a:t>CHF</a:t>
            </a:r>
          </a:p>
          <a:p>
            <a:pPr>
              <a:buFont typeface="+mj-lt"/>
              <a:buAutoNum type="arabicPeriod"/>
            </a:pPr>
            <a:r>
              <a:rPr lang="en-US" sz="1600" dirty="0"/>
              <a:t>Sepsis</a:t>
            </a:r>
          </a:p>
          <a:p>
            <a:pPr>
              <a:buFont typeface="+mj-lt"/>
              <a:buAutoNum type="arabicPeriod"/>
            </a:pPr>
            <a:r>
              <a:rPr lang="en-US" sz="1600" dirty="0" smtClean="0"/>
              <a:t>COPD</a:t>
            </a:r>
            <a:endParaRPr lang="en-US" sz="1600" dirty="0"/>
          </a:p>
          <a:p>
            <a:pPr>
              <a:buFont typeface="+mj-lt"/>
              <a:buAutoNum type="arabicPeriod"/>
            </a:pPr>
            <a:r>
              <a:rPr lang="en-US" sz="1600" dirty="0" err="1"/>
              <a:t>Arrythmia</a:t>
            </a:r>
            <a:endParaRPr lang="en-US" sz="1600" dirty="0"/>
          </a:p>
          <a:p>
            <a:pPr>
              <a:buFont typeface="+mj-lt"/>
              <a:buAutoNum type="arabicPeriod"/>
            </a:pPr>
            <a:r>
              <a:rPr lang="en-US" sz="1600" dirty="0"/>
              <a:t>Pneumonia</a:t>
            </a:r>
          </a:p>
          <a:p>
            <a:pPr>
              <a:buFont typeface="+mj-lt"/>
              <a:buAutoNum type="arabicPeriod"/>
            </a:pPr>
            <a:r>
              <a:rPr lang="en-US" sz="1600" dirty="0" smtClean="0"/>
              <a:t>UTI</a:t>
            </a:r>
            <a:endParaRPr lang="en-US" sz="1600" dirty="0"/>
          </a:p>
          <a:p>
            <a:pPr>
              <a:buFont typeface="+mj-lt"/>
              <a:buAutoNum type="arabicPeriod"/>
            </a:pPr>
            <a:r>
              <a:rPr lang="en-US" sz="1600" dirty="0"/>
              <a:t>Acute renal failure</a:t>
            </a:r>
          </a:p>
          <a:p>
            <a:pPr>
              <a:buFont typeface="+mj-lt"/>
              <a:buAutoNum type="arabicPeriod"/>
            </a:pPr>
            <a:r>
              <a:rPr lang="en-US" sz="1600" dirty="0"/>
              <a:t>AMI</a:t>
            </a:r>
          </a:p>
          <a:p>
            <a:pPr>
              <a:buFont typeface="+mj-lt"/>
              <a:buAutoNum type="arabicPeriod"/>
            </a:pPr>
            <a:r>
              <a:rPr lang="en-US" sz="1600" dirty="0"/>
              <a:t>Complication of device</a:t>
            </a:r>
          </a:p>
          <a:p>
            <a:pPr>
              <a:buFont typeface="+mj-lt"/>
              <a:buAutoNum type="arabicPeriod"/>
            </a:pPr>
            <a:r>
              <a:rPr lang="en-US" sz="1600" dirty="0" smtClean="0"/>
              <a:t>Stroke</a:t>
            </a:r>
          </a:p>
          <a:p>
            <a:endParaRPr lang="en-US" sz="1600" dirty="0" smtClean="0"/>
          </a:p>
          <a:p>
            <a:pPr marL="0" indent="0">
              <a:buFont typeface="Arial" pitchFamily="34" charset="0"/>
              <a:buNone/>
            </a:pPr>
            <a:endParaRPr lang="en-US" sz="1600" dirty="0"/>
          </a:p>
          <a:p>
            <a:pPr marL="0" indent="0">
              <a:buFont typeface="Arial" pitchFamily="34" charset="0"/>
              <a:buNone/>
            </a:pPr>
            <a:endParaRPr lang="en-US" sz="1600" dirty="0" smtClean="0"/>
          </a:p>
          <a:p>
            <a:pPr marL="0" indent="0">
              <a:buFont typeface="Arial" pitchFamily="34" charset="0"/>
              <a:buNone/>
            </a:pPr>
            <a:endParaRPr lang="en-US" sz="1600" dirty="0" smtClean="0"/>
          </a:p>
          <a:p>
            <a:pPr marL="0" indent="0">
              <a:buFont typeface="Arial" pitchFamily="34" charset="0"/>
              <a:buNone/>
            </a:pPr>
            <a:endParaRPr lang="en-US" sz="1600" dirty="0"/>
          </a:p>
          <a:p>
            <a:pPr marL="0" indent="0">
              <a:buFont typeface="Arial" pitchFamily="34" charset="0"/>
              <a:buNone/>
            </a:pPr>
            <a:endParaRPr lang="en-US" sz="1600" dirty="0" smtClean="0"/>
          </a:p>
          <a:p>
            <a:pPr marL="0" indent="0">
              <a:buFont typeface="Arial" pitchFamily="34" charset="0"/>
              <a:buNone/>
            </a:pPr>
            <a:r>
              <a:rPr lang="en-US" sz="1600" dirty="0" smtClean="0"/>
              <a:t>Top </a:t>
            </a:r>
            <a:r>
              <a:rPr lang="en-US" sz="1600" dirty="0"/>
              <a:t>10 Medicaid </a:t>
            </a:r>
            <a:r>
              <a:rPr lang="en-US" sz="1600" dirty="0" err="1"/>
              <a:t>Dx</a:t>
            </a:r>
            <a:r>
              <a:rPr lang="en-US" sz="1600" dirty="0"/>
              <a:t>: </a:t>
            </a:r>
          </a:p>
          <a:p>
            <a:pPr>
              <a:buFont typeface="+mj-lt"/>
              <a:buAutoNum type="arabicPeriod"/>
            </a:pPr>
            <a:r>
              <a:rPr lang="en-US" sz="1600" dirty="0"/>
              <a:t>Mood disorder</a:t>
            </a:r>
          </a:p>
          <a:p>
            <a:pPr>
              <a:buFont typeface="+mj-lt"/>
              <a:buAutoNum type="arabicPeriod"/>
            </a:pPr>
            <a:r>
              <a:rPr lang="en-US" sz="1600" dirty="0"/>
              <a:t>Schizophrenia</a:t>
            </a:r>
          </a:p>
          <a:p>
            <a:pPr>
              <a:buFont typeface="+mj-lt"/>
              <a:buAutoNum type="arabicPeriod"/>
            </a:pPr>
            <a:r>
              <a:rPr lang="en-US" sz="1600" dirty="0"/>
              <a:t>Diabetes complications</a:t>
            </a:r>
          </a:p>
          <a:p>
            <a:pPr>
              <a:buFont typeface="+mj-lt"/>
              <a:buAutoNum type="arabicPeriod"/>
            </a:pPr>
            <a:r>
              <a:rPr lang="en-US" sz="1600" dirty="0"/>
              <a:t>Comp. of pregnancy</a:t>
            </a:r>
          </a:p>
          <a:p>
            <a:pPr>
              <a:buFont typeface="+mj-lt"/>
              <a:buAutoNum type="arabicPeriod"/>
            </a:pPr>
            <a:r>
              <a:rPr lang="en-US" sz="1600" dirty="0"/>
              <a:t>Alcohol-related</a:t>
            </a:r>
          </a:p>
          <a:p>
            <a:pPr>
              <a:buFont typeface="+mj-lt"/>
              <a:buAutoNum type="arabicPeriod"/>
            </a:pPr>
            <a:r>
              <a:rPr lang="en-US" sz="1600" dirty="0"/>
              <a:t>Early labor</a:t>
            </a:r>
          </a:p>
          <a:p>
            <a:pPr>
              <a:buFont typeface="+mj-lt"/>
              <a:buAutoNum type="arabicPeriod"/>
            </a:pPr>
            <a:r>
              <a:rPr lang="en-US" sz="1600" dirty="0"/>
              <a:t>CHF</a:t>
            </a:r>
          </a:p>
          <a:p>
            <a:pPr>
              <a:buFont typeface="+mj-lt"/>
              <a:buAutoNum type="arabicPeriod"/>
            </a:pPr>
            <a:r>
              <a:rPr lang="en-US" sz="1600" dirty="0"/>
              <a:t>Sepsis </a:t>
            </a:r>
          </a:p>
          <a:p>
            <a:pPr>
              <a:buFont typeface="+mj-lt"/>
              <a:buAutoNum type="arabicPeriod"/>
            </a:pPr>
            <a:r>
              <a:rPr lang="en-US" sz="1600" dirty="0"/>
              <a:t>COPD</a:t>
            </a:r>
          </a:p>
          <a:p>
            <a:pPr>
              <a:buFont typeface="+mj-lt"/>
              <a:buAutoNum type="arabicPeriod"/>
            </a:pPr>
            <a:r>
              <a:rPr lang="en-US" sz="1600" dirty="0"/>
              <a:t>Substance-use related</a:t>
            </a:r>
          </a:p>
          <a:p>
            <a:pPr marL="0" indent="0" algn="r">
              <a:buNone/>
            </a:pPr>
            <a:r>
              <a:rPr lang="en-US" sz="1100" dirty="0" smtClean="0"/>
              <a:t>Methods</a:t>
            </a:r>
            <a:r>
              <a:rPr lang="en-US" sz="1100" dirty="0"/>
              <a:t>: </a:t>
            </a:r>
            <a:br>
              <a:rPr lang="en-US" sz="1100" dirty="0"/>
            </a:br>
            <a:r>
              <a:rPr lang="en-US" sz="1100" dirty="0"/>
              <a:t>-Used CCS groupers</a:t>
            </a:r>
            <a:br>
              <a:rPr lang="en-US" sz="1100" dirty="0"/>
            </a:br>
            <a:r>
              <a:rPr lang="en-US" sz="1100" dirty="0"/>
              <a:t>-Included OB</a:t>
            </a:r>
          </a:p>
          <a:p>
            <a:endParaRPr lang="en-US" sz="1600" dirty="0"/>
          </a:p>
          <a:p>
            <a:endParaRPr lang="en-US" dirty="0"/>
          </a:p>
        </p:txBody>
      </p:sp>
    </p:spTree>
    <p:extLst>
      <p:ext uri="{BB962C8B-B14F-4D97-AF65-F5344CB8AC3E}">
        <p14:creationId xmlns:p14="http://schemas.microsoft.com/office/powerpoint/2010/main" val="61865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Top 10 Principal Discharge Diagnoses Leading to a 30-Day Readmission by Discharge Destination</a:t>
            </a:r>
            <a:endParaRPr lang="en-US" sz="1800" dirty="0"/>
          </a:p>
        </p:txBody>
      </p:sp>
      <p:sp>
        <p:nvSpPr>
          <p:cNvPr id="4" name="Text Placeholder 3"/>
          <p:cNvSpPr>
            <a:spLocks noGrp="1"/>
          </p:cNvSpPr>
          <p:nvPr>
            <p:ph type="body" sz="half" idx="2"/>
          </p:nvPr>
        </p:nvSpPr>
        <p:spPr/>
        <p:txBody>
          <a:bodyPr/>
          <a:lstStyle/>
          <a:p>
            <a:r>
              <a:rPr lang="en-US" dirty="0"/>
              <a:t>Source: CMS data, courtesy of VHQP</a:t>
            </a:r>
          </a:p>
          <a:p>
            <a:endParaRPr lang="en-US" dirty="0"/>
          </a:p>
        </p:txBody>
      </p:sp>
      <p:pic>
        <p:nvPicPr>
          <p:cNvPr id="5" name="Content Placeholder 3" descr="The chart shows, from top to bottom, the discharge destination of patients by discharge diagnoses.  The top diagnosis is Unspecified septicemia with 842 discharged to an HHA, 737 to Home, 1,256 to a SNF and about 200 to Other.  For Acute kidney failure, 404 are discharged to an HHA, 508 to Home, 451 to a SNF and about 50 to Other. Third from the top, Pneumonia, shows 373 were discharged to HHA, 492 discharged to Home, 272 discharged to SNF and less than 40 to Other. For Systolic Heart Failure, acute and chronic, 373 were discharged to HHA, 435 discharged to home, 235 to a SNF and about 20 to other. For Atrial Fibrillation, 274 were discharged to HHA, 595 to Home, 176 to a SNF and about 20 to other. For Distolic Heart Failure, acute and chronic, 279 were discharged to HHA, 359 were discharged to Home, 149 were discharged to a SNF and less than 20 to Other. For Obstructive chronic bronchitis with (acute) exacerbation, 330 were discharged to HHA, 525 to Home, 149 to SNF and less than 20 to Other. For Urinary tract infection, 267 were discharged to HHA, 318 to Home, 355 to a SNF and less than 20 to Other. For Subendocardial infarction, 214 were discharged to an HHA, 424 to Home, 174 to a SNF and less than 30 to Other. Lastly, for Acute and chronic respiratory failure, 266 were discharged to HHA, 264 to Home, 197 to SNF and less than 20 to Other. " title="Top 10 Principal Discharge Diagnoses Leading to a 30-Day Readmission by Discharge Destination"/>
          <p:cNvPicPr>
            <a:picLocks noChangeAspect="1"/>
          </p:cNvPicPr>
          <p:nvPr/>
        </p:nvPicPr>
        <p:blipFill>
          <a:blip r:embed="rId2"/>
          <a:srcRect t="-14560" b="-14560"/>
          <a:stretch>
            <a:fillRect/>
          </a:stretch>
        </p:blipFill>
        <p:spPr>
          <a:xfrm>
            <a:off x="457200" y="492901"/>
            <a:ext cx="8229600" cy="4351895"/>
          </a:xfrm>
          <a:prstGeom prst="rect">
            <a:avLst/>
          </a:prstGeom>
        </p:spPr>
      </p:pic>
    </p:spTree>
    <p:extLst>
      <p:ext uri="{BB962C8B-B14F-4D97-AF65-F5344CB8AC3E}">
        <p14:creationId xmlns:p14="http://schemas.microsoft.com/office/powerpoint/2010/main" val="50719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raph shows: All-cause 30-day readmission rates for congestive heart failure by age and insurance status, U.S. hospitals, 2010.&#10;The percent readmitted is on the y axis and age in years is on the x axis of the first chart. 26.1% of patients aged 18-44 were readmitted, 25.7% of patients aged 45-64 were readmitted and 24.2% of patients aged 65 and over were readmitted.&#10;For the second graph on the right, the percent readmitted is on the y axis and insurance status is on the x access. 35% of readmitted patients are on Medicare, 30.1% of patients are on Medicaid, 19.5% are Privately insured and 17.1% are Uninsured." title="Figure 1: All-cause 30-day readmission rates for congestive heart failure by age and insurance status, U.S. hospitals, 2010"/>
          <p:cNvPicPr>
            <a:picLocks noChangeAspect="1"/>
          </p:cNvPicPr>
          <p:nvPr/>
        </p:nvPicPr>
        <p:blipFill>
          <a:blip r:embed="rId2"/>
          <a:stretch>
            <a:fillRect/>
          </a:stretch>
        </p:blipFill>
        <p:spPr>
          <a:xfrm>
            <a:off x="16933" y="575729"/>
            <a:ext cx="9144000" cy="6137078"/>
          </a:xfrm>
          <a:prstGeom prst="rect">
            <a:avLst/>
          </a:prstGeom>
        </p:spPr>
      </p:pic>
      <p:sp>
        <p:nvSpPr>
          <p:cNvPr id="3" name="Oval 2"/>
          <p:cNvSpPr/>
          <p:nvPr/>
        </p:nvSpPr>
        <p:spPr>
          <a:xfrm>
            <a:off x="1862667" y="5080000"/>
            <a:ext cx="2404533" cy="4572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893733" y="5080000"/>
            <a:ext cx="1676400" cy="4572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759200" y="1049867"/>
            <a:ext cx="3217333" cy="3556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498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Readmissions for Patients with High Utilization</a:t>
            </a:r>
            <a:endParaRPr lang="en-US" sz="3200" dirty="0"/>
          </a:p>
        </p:txBody>
      </p:sp>
      <p:sp>
        <p:nvSpPr>
          <p:cNvPr id="3" name="Content Placeholder 2"/>
          <p:cNvSpPr>
            <a:spLocks noGrp="1"/>
          </p:cNvSpPr>
          <p:nvPr>
            <p:ph idx="1"/>
          </p:nvPr>
        </p:nvSpPr>
        <p:spPr>
          <a:xfrm>
            <a:off x="148769" y="1600200"/>
            <a:ext cx="8229600" cy="4525963"/>
          </a:xfrm>
        </p:spPr>
        <p:txBody>
          <a:bodyPr>
            <a:noAutofit/>
          </a:bodyPr>
          <a:lstStyle/>
          <a:p>
            <a:pPr>
              <a:lnSpc>
                <a:spcPct val="120000"/>
              </a:lnSpc>
              <a:spcBef>
                <a:spcPts val="984"/>
              </a:spcBef>
            </a:pPr>
            <a:r>
              <a:rPr lang="en-US" sz="1800" dirty="0" smtClean="0"/>
              <a:t>4+ hospitalizations/year</a:t>
            </a:r>
          </a:p>
          <a:p>
            <a:pPr>
              <a:lnSpc>
                <a:spcPct val="120000"/>
              </a:lnSpc>
              <a:spcBef>
                <a:spcPts val="984"/>
              </a:spcBef>
            </a:pPr>
            <a:r>
              <a:rPr lang="en-US" sz="1800" dirty="0" smtClean="0"/>
              <a:t>Readmission rate 40% v. 8% </a:t>
            </a:r>
          </a:p>
          <a:p>
            <a:pPr>
              <a:lnSpc>
                <a:spcPct val="120000"/>
              </a:lnSpc>
              <a:spcBef>
                <a:spcPts val="984"/>
              </a:spcBef>
            </a:pPr>
            <a:r>
              <a:rPr lang="en-US" sz="1800" dirty="0" smtClean="0"/>
              <a:t>74% of discharged to home </a:t>
            </a:r>
          </a:p>
          <a:p>
            <a:pPr>
              <a:lnSpc>
                <a:spcPct val="120000"/>
              </a:lnSpc>
              <a:spcBef>
                <a:spcPts val="984"/>
              </a:spcBef>
            </a:pPr>
            <a:r>
              <a:rPr lang="en-US" sz="1800" dirty="0" smtClean="0"/>
              <a:t>Top Discharge Diagnoses: </a:t>
            </a:r>
          </a:p>
          <a:p>
            <a:pPr lvl="1">
              <a:spcBef>
                <a:spcPts val="0"/>
              </a:spcBef>
            </a:pPr>
            <a:r>
              <a:rPr lang="en-US" sz="1800" dirty="0"/>
              <a:t>M</a:t>
            </a:r>
            <a:r>
              <a:rPr lang="en-US" sz="1800" dirty="0" smtClean="0"/>
              <a:t>ood disorders</a:t>
            </a:r>
            <a:endParaRPr lang="en-US" sz="1800" dirty="0"/>
          </a:p>
          <a:p>
            <a:pPr lvl="1">
              <a:spcBef>
                <a:spcPts val="0"/>
              </a:spcBef>
            </a:pPr>
            <a:r>
              <a:rPr lang="en-US" sz="1800" dirty="0" smtClean="0"/>
              <a:t>Schizophrenia</a:t>
            </a:r>
          </a:p>
          <a:p>
            <a:pPr lvl="1">
              <a:spcBef>
                <a:spcPts val="0"/>
              </a:spcBef>
            </a:pPr>
            <a:r>
              <a:rPr lang="en-US" sz="1800" dirty="0" smtClean="0"/>
              <a:t>Diabetes</a:t>
            </a:r>
          </a:p>
          <a:p>
            <a:pPr lvl="1">
              <a:spcBef>
                <a:spcPts val="0"/>
              </a:spcBef>
            </a:pPr>
            <a:r>
              <a:rPr lang="en-US" sz="1800" dirty="0" smtClean="0"/>
              <a:t>Chemotherapy</a:t>
            </a:r>
          </a:p>
          <a:p>
            <a:pPr lvl="1">
              <a:spcBef>
                <a:spcPts val="0"/>
              </a:spcBef>
            </a:pPr>
            <a:r>
              <a:rPr lang="en-US" sz="1800" dirty="0" smtClean="0"/>
              <a:t>Sickle cell</a:t>
            </a:r>
          </a:p>
          <a:p>
            <a:pPr lvl="1">
              <a:spcBef>
                <a:spcPts val="0"/>
              </a:spcBef>
            </a:pPr>
            <a:r>
              <a:rPr lang="en-US" sz="1800" dirty="0" smtClean="0"/>
              <a:t>Alcohol </a:t>
            </a:r>
          </a:p>
          <a:p>
            <a:pPr lvl="1">
              <a:spcBef>
                <a:spcPts val="0"/>
              </a:spcBef>
            </a:pPr>
            <a:r>
              <a:rPr lang="en-US" sz="1800" dirty="0" smtClean="0"/>
              <a:t>Sepsis</a:t>
            </a:r>
          </a:p>
          <a:p>
            <a:pPr lvl="1">
              <a:spcBef>
                <a:spcPts val="0"/>
              </a:spcBef>
            </a:pPr>
            <a:r>
              <a:rPr lang="en-US" sz="1800" dirty="0" smtClean="0"/>
              <a:t>Heart Failure </a:t>
            </a:r>
          </a:p>
          <a:p>
            <a:pPr lvl="1">
              <a:spcBef>
                <a:spcPts val="0"/>
              </a:spcBef>
            </a:pPr>
            <a:r>
              <a:rPr lang="en-US" sz="1800" dirty="0" smtClean="0"/>
              <a:t>COPD</a:t>
            </a:r>
            <a:endParaRPr lang="en-US" sz="1800" dirty="0"/>
          </a:p>
          <a:p>
            <a:pPr marL="457200" lvl="1" indent="0">
              <a:spcBef>
                <a:spcPts val="0"/>
              </a:spcBef>
              <a:buNone/>
            </a:pPr>
            <a:r>
              <a:rPr lang="en-US" sz="1200" dirty="0" smtClean="0"/>
              <a:t>Source: Massachusetts Center for Health Information and Analysis  and Jiang et al. HCUP Statistical Brief #184 Nov 2014</a:t>
            </a:r>
          </a:p>
          <a:p>
            <a:pPr lvl="1">
              <a:spcBef>
                <a:spcPts val="0"/>
              </a:spcBef>
            </a:pPr>
            <a:endParaRPr lang="en-US" sz="1800" dirty="0" smtClean="0"/>
          </a:p>
          <a:p>
            <a:pPr>
              <a:lnSpc>
                <a:spcPct val="120000"/>
              </a:lnSpc>
              <a:spcBef>
                <a:spcPts val="984"/>
              </a:spcBef>
            </a:pPr>
            <a:endParaRPr lang="en-US" sz="1800" dirty="0" smtClean="0"/>
          </a:p>
          <a:p>
            <a:pPr>
              <a:lnSpc>
                <a:spcPct val="120000"/>
              </a:lnSpc>
              <a:spcBef>
                <a:spcPts val="984"/>
              </a:spcBef>
            </a:pPr>
            <a:endParaRPr lang="en-US" sz="1800" dirty="0" smtClean="0"/>
          </a:p>
          <a:p>
            <a:pPr>
              <a:lnSpc>
                <a:spcPct val="120000"/>
              </a:lnSpc>
              <a:spcBef>
                <a:spcPts val="984"/>
              </a:spcBef>
            </a:pPr>
            <a:endParaRPr lang="en-US" sz="1800" dirty="0" smtClean="0"/>
          </a:p>
          <a:p>
            <a:pPr>
              <a:lnSpc>
                <a:spcPct val="120000"/>
              </a:lnSpc>
              <a:spcBef>
                <a:spcPts val="984"/>
              </a:spcBef>
            </a:pPr>
            <a:endParaRPr lang="en-US" sz="1800" dirty="0"/>
          </a:p>
        </p:txBody>
      </p:sp>
      <p:pic>
        <p:nvPicPr>
          <p:cNvPr id="8" name="Picture 7" descr="Figure 7 All-Payer Readmissions among Frequently Hospitalized Patients, July 2010 to June 2013 shows the percent on the y axis and Patients, Discharges and Readmissions on the x axis. " title="Readmissions Among Patients with Frequent "/>
          <p:cNvPicPr>
            <a:picLocks noChangeAspect="1"/>
          </p:cNvPicPr>
          <p:nvPr/>
        </p:nvPicPr>
        <p:blipFill>
          <a:blip r:embed="rId2"/>
          <a:stretch>
            <a:fillRect/>
          </a:stretch>
        </p:blipFill>
        <p:spPr>
          <a:xfrm>
            <a:off x="3526367" y="1763678"/>
            <a:ext cx="5490210" cy="3660140"/>
          </a:xfrm>
          <a:prstGeom prst="rect">
            <a:avLst/>
          </a:prstGeom>
          <a:ln w="25400">
            <a:solidFill>
              <a:schemeClr val="accent1"/>
            </a:solidFill>
          </a:ln>
        </p:spPr>
      </p:pic>
    </p:spTree>
    <p:extLst>
      <p:ext uri="{BB962C8B-B14F-4D97-AF65-F5344CB8AC3E}">
        <p14:creationId xmlns:p14="http://schemas.microsoft.com/office/powerpoint/2010/main" val="377490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15-Point Analytic Plan: All Payer and Payer-Specific</a:t>
            </a:r>
            <a:endParaRPr lang="en-US" sz="3000" dirty="0"/>
          </a:p>
        </p:txBody>
      </p:sp>
      <p:sp>
        <p:nvSpPr>
          <p:cNvPr id="3" name="Content Placeholder 2"/>
          <p:cNvSpPr>
            <a:spLocks noGrp="1"/>
          </p:cNvSpPr>
          <p:nvPr>
            <p:ph idx="1"/>
          </p:nvPr>
        </p:nvSpPr>
        <p:spPr>
          <a:xfrm>
            <a:off x="457200" y="1545771"/>
            <a:ext cx="8229600" cy="4525963"/>
          </a:xfrm>
        </p:spPr>
        <p:txBody>
          <a:bodyPr/>
          <a:lstStyle/>
          <a:p>
            <a:pPr lvl="0">
              <a:buFont typeface="+mj-lt"/>
              <a:buAutoNum type="arabicPeriod"/>
            </a:pPr>
            <a:r>
              <a:rPr lang="en-US" sz="1600" dirty="0"/>
              <a:t>Total discharges </a:t>
            </a:r>
            <a:r>
              <a:rPr lang="en-US" sz="1600" dirty="0" smtClean="0"/>
              <a:t>(exclude deaths and transfers </a:t>
            </a:r>
            <a:r>
              <a:rPr lang="en-US" sz="1600" dirty="0"/>
              <a:t>to inpatient care settings)</a:t>
            </a:r>
          </a:p>
          <a:p>
            <a:pPr lvl="0">
              <a:buFont typeface="+mj-lt"/>
              <a:buAutoNum type="arabicPeriod"/>
            </a:pPr>
            <a:r>
              <a:rPr lang="en-US" sz="1600" dirty="0"/>
              <a:t>Total readmissions</a:t>
            </a:r>
          </a:p>
          <a:p>
            <a:pPr lvl="0">
              <a:buFont typeface="+mj-lt"/>
              <a:buAutoNum type="arabicPeriod"/>
            </a:pPr>
            <a:r>
              <a:rPr lang="en-US" sz="1600" dirty="0"/>
              <a:t>Readmission rate</a:t>
            </a:r>
          </a:p>
          <a:p>
            <a:pPr lvl="0">
              <a:buFont typeface="+mj-lt"/>
              <a:buAutoNum type="arabicPeriod"/>
            </a:pPr>
            <a:r>
              <a:rPr lang="en-US" sz="1600" dirty="0"/>
              <a:t>Proportion of discharges and </a:t>
            </a:r>
            <a:r>
              <a:rPr lang="en-US" sz="1600" dirty="0" smtClean="0"/>
              <a:t>readmissions, by payer</a:t>
            </a:r>
            <a:endParaRPr lang="en-US" sz="1600" dirty="0"/>
          </a:p>
          <a:p>
            <a:pPr lvl="0">
              <a:buFont typeface="+mj-lt"/>
              <a:buAutoNum type="arabicPeriod"/>
            </a:pPr>
            <a:r>
              <a:rPr lang="en-US" sz="1600" dirty="0"/>
              <a:t>Days between discharge and readmission, &lt;4 days, &lt;10 days, 11-30 days </a:t>
            </a:r>
          </a:p>
          <a:p>
            <a:pPr lvl="0">
              <a:buFont typeface="+mj-lt"/>
              <a:buAutoNum type="arabicPeriod"/>
            </a:pPr>
            <a:r>
              <a:rPr lang="en-US" sz="1600" dirty="0"/>
              <a:t>Top 10 diagnoses resulting in highest number of readmissions</a:t>
            </a:r>
          </a:p>
          <a:p>
            <a:pPr lvl="0">
              <a:buFont typeface="+mj-lt"/>
              <a:buAutoNum type="arabicPeriod"/>
            </a:pPr>
            <a:r>
              <a:rPr lang="en-US" sz="1600" dirty="0"/>
              <a:t>Percent of all readmissions accounted for by the top 10 diagnoses</a:t>
            </a:r>
          </a:p>
          <a:p>
            <a:pPr lvl="0">
              <a:buFont typeface="+mj-lt"/>
              <a:buAutoNum type="arabicPeriod"/>
            </a:pPr>
            <a:r>
              <a:rPr lang="en-US" sz="1600" dirty="0"/>
              <a:t>Proportion of all discharges with any behavioral health (including substance use) condition</a:t>
            </a:r>
          </a:p>
          <a:p>
            <a:pPr lvl="0">
              <a:buFont typeface="+mj-lt"/>
              <a:buAutoNum type="arabicPeriod"/>
            </a:pPr>
            <a:r>
              <a:rPr lang="en-US" sz="1600" dirty="0"/>
              <a:t>Proportion of all readmissions with any behavioral health condition</a:t>
            </a:r>
          </a:p>
          <a:p>
            <a:pPr lvl="0">
              <a:buFont typeface="+mj-lt"/>
              <a:buAutoNum type="arabicPeriod"/>
            </a:pPr>
            <a:r>
              <a:rPr lang="en-US" sz="1600" dirty="0"/>
              <a:t>Discharge disposition (home, home with home health care, skilled nursing facility)</a:t>
            </a:r>
          </a:p>
          <a:p>
            <a:pPr lvl="0">
              <a:buFont typeface="+mj-lt"/>
              <a:buAutoNum type="arabicPeriod"/>
            </a:pPr>
            <a:r>
              <a:rPr lang="en-US" sz="1600" dirty="0"/>
              <a:t>Readmission rate by discharge disposition</a:t>
            </a:r>
          </a:p>
          <a:p>
            <a:pPr lvl="0">
              <a:buFont typeface="+mj-lt"/>
              <a:buAutoNum type="arabicPeriod"/>
            </a:pPr>
            <a:r>
              <a:rPr lang="en-US" sz="1600" dirty="0"/>
              <a:t>Number of patients with a personal history of high utilization (4 or more admissions </a:t>
            </a:r>
            <a:r>
              <a:rPr lang="en-US" sz="1600" dirty="0" smtClean="0"/>
              <a:t>/ year</a:t>
            </a:r>
            <a:r>
              <a:rPr lang="en-US" sz="1600" dirty="0"/>
              <a:t>)</a:t>
            </a:r>
          </a:p>
          <a:p>
            <a:pPr lvl="0">
              <a:buFont typeface="+mj-lt"/>
              <a:buAutoNum type="arabicPeriod"/>
            </a:pPr>
            <a:r>
              <a:rPr lang="en-US" sz="1600" dirty="0"/>
              <a:t>Number of discharges among this group (“high utilizers”)</a:t>
            </a:r>
          </a:p>
          <a:p>
            <a:pPr lvl="0">
              <a:buFont typeface="+mj-lt"/>
              <a:buAutoNum type="arabicPeriod"/>
            </a:pPr>
            <a:r>
              <a:rPr lang="en-US" sz="1600" dirty="0"/>
              <a:t>Number (and percent of total) of readmissions among this group (‘high utilizers”)</a:t>
            </a:r>
          </a:p>
          <a:p>
            <a:pPr lvl="0">
              <a:buFont typeface="+mj-lt"/>
              <a:buAutoNum type="arabicPeriod"/>
            </a:pPr>
            <a:r>
              <a:rPr lang="en-US" sz="1600" dirty="0"/>
              <a:t> Readmission rate among high utilizers</a:t>
            </a:r>
          </a:p>
          <a:p>
            <a:endParaRPr lang="en-US" sz="2000" dirty="0"/>
          </a:p>
        </p:txBody>
      </p:sp>
    </p:spTree>
    <p:extLst>
      <p:ext uri="{BB962C8B-B14F-4D97-AF65-F5344CB8AC3E}">
        <p14:creationId xmlns:p14="http://schemas.microsoft.com/office/powerpoint/2010/main" val="239479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200" dirty="0" smtClean="0">
                <a:latin typeface="Calibri" charset="0"/>
              </a:rPr>
              <a:t>Data Analysis Tool </a:t>
            </a:r>
            <a:endParaRPr lang="en-US" sz="3200" dirty="0">
              <a:latin typeface="Calibri" charset="0"/>
            </a:endParaRPr>
          </a:p>
        </p:txBody>
      </p:sp>
      <p:grpSp>
        <p:nvGrpSpPr>
          <p:cNvPr id="2" name="Group 1" descr="Screenshots of Tool 1: Data Analysis. The image shows three screenshots of a spreadsheet. The leftmost screenshot displays the data entry tables, and the middle and right screenshots show a variety of graphs generated from the data." title="Tool 1 Screenshot"/>
          <p:cNvGrpSpPr/>
          <p:nvPr/>
        </p:nvGrpSpPr>
        <p:grpSpPr>
          <a:xfrm>
            <a:off x="457200" y="1600200"/>
            <a:ext cx="8229600" cy="4484688"/>
            <a:chOff x="457200" y="1600200"/>
            <a:chExt cx="8229600" cy="4484688"/>
          </a:xfrm>
        </p:grpSpPr>
        <p:pic>
          <p:nvPicPr>
            <p:cNvPr id="4" name="Picture 5"/>
            <p:cNvPicPr>
              <a:picLocks noChangeAspect="1" noChangeArrowheads="1"/>
            </p:cNvPicPr>
            <p:nvPr/>
          </p:nvPicPr>
          <p:blipFill>
            <a:blip r:embed="rId2"/>
            <a:srcRect/>
            <a:stretch>
              <a:fillRect/>
            </a:stretch>
          </p:blipFill>
          <p:spPr bwMode="auto">
            <a:xfrm>
              <a:off x="457200" y="1600200"/>
              <a:ext cx="5029200" cy="31527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3"/>
            <a:srcRect/>
            <a:stretch>
              <a:fillRect/>
            </a:stretch>
          </p:blipFill>
          <p:spPr bwMode="auto">
            <a:xfrm>
              <a:off x="2732088" y="2362200"/>
              <a:ext cx="3440112" cy="32305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srcRect/>
            <a:stretch>
              <a:fillRect/>
            </a:stretch>
          </p:blipFill>
          <p:spPr bwMode="auto">
            <a:xfrm>
              <a:off x="5486400" y="2752725"/>
              <a:ext cx="3200400" cy="33321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97111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90800"/>
            <a:ext cx="7772400" cy="1362075"/>
          </a:xfrm>
        </p:spPr>
        <p:txBody>
          <a:bodyPr/>
          <a:lstStyle/>
          <a:p>
            <a:r>
              <a:rPr lang="en-US" sz="3200" b="0" i="1" cap="none" dirty="0" smtClean="0"/>
              <a:t>Ask </a:t>
            </a:r>
            <a:r>
              <a:rPr lang="en-US" sz="3200" b="0" i="1" cap="none" dirty="0"/>
              <a:t>your patients “Why”</a:t>
            </a:r>
          </a:p>
        </p:txBody>
      </p:sp>
      <p:sp>
        <p:nvSpPr>
          <p:cNvPr id="3" name="Subtitle 4"/>
          <p:cNvSpPr txBox="1">
            <a:spLocks/>
          </p:cNvSpPr>
          <p:nvPr/>
        </p:nvSpPr>
        <p:spPr bwMode="auto">
          <a:xfrm>
            <a:off x="685799" y="3251198"/>
            <a:ext cx="818726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2400" dirty="0" smtClean="0">
                <a:solidFill>
                  <a:schemeClr val="accent1"/>
                </a:solidFill>
              </a:rPr>
              <a:t>Elicit the story behind the chief complaint; identify root causes</a:t>
            </a:r>
            <a:endParaRPr lang="en-US" sz="2400" dirty="0">
              <a:solidFill>
                <a:schemeClr val="accent1"/>
              </a:solidFill>
            </a:endParaRPr>
          </a:p>
        </p:txBody>
      </p:sp>
    </p:spTree>
    <p:extLst>
      <p:ext uri="{BB962C8B-B14F-4D97-AF65-F5344CB8AC3E}">
        <p14:creationId xmlns:p14="http://schemas.microsoft.com/office/powerpoint/2010/main" val="290710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592263"/>
            <a:ext cx="8229600" cy="4699000"/>
          </a:xfrm>
        </p:spPr>
        <p:txBody>
          <a:bodyPr>
            <a:normAutofit/>
          </a:bodyPr>
          <a:lstStyle/>
          <a:p>
            <a:pPr>
              <a:defRPr/>
            </a:pPr>
            <a:r>
              <a:rPr lang="en-US" sz="2000" dirty="0" smtClean="0">
                <a:solidFill>
                  <a:srgbClr val="232F4E"/>
                </a:solidFill>
              </a:rPr>
              <a:t>41 woman with </a:t>
            </a:r>
            <a:r>
              <a:rPr lang="en-US" sz="2000" dirty="0">
                <a:solidFill>
                  <a:srgbClr val="232F4E"/>
                </a:solidFill>
              </a:rPr>
              <a:t>longstanding HIV never hospitalized in past; hospitalized for pneumonia, started on HIV medications and antibiotics and told to follow up with HIV and PCP providers. Readmitted 8 days later. </a:t>
            </a:r>
          </a:p>
          <a:p>
            <a:pPr marL="0" indent="0">
              <a:buNone/>
              <a:defRPr/>
            </a:pPr>
            <a:endParaRPr lang="en-US" sz="2000" dirty="0">
              <a:solidFill>
                <a:srgbClr val="232F4E"/>
              </a:solidFill>
            </a:endParaRPr>
          </a:p>
          <a:p>
            <a:pPr>
              <a:defRPr/>
            </a:pPr>
            <a:r>
              <a:rPr lang="en-US" sz="2000" dirty="0" smtClean="0">
                <a:solidFill>
                  <a:srgbClr val="232F4E"/>
                </a:solidFill>
              </a:rPr>
              <a:t>61 man with 8 hospitalizations this year for shortness of breath returns to the hospital 10 days after discharge with shortness of breath. </a:t>
            </a:r>
          </a:p>
          <a:p>
            <a:pPr marL="0" indent="0">
              <a:buNone/>
              <a:defRPr/>
            </a:pPr>
            <a:endParaRPr lang="en-US" sz="2000" dirty="0">
              <a:solidFill>
                <a:srgbClr val="232F4E"/>
              </a:solidFill>
            </a:endParaRPr>
          </a:p>
          <a:p>
            <a:pPr>
              <a:buNone/>
              <a:defRPr/>
            </a:pPr>
            <a:endParaRPr lang="en-US" sz="2000" dirty="0" smtClean="0">
              <a:solidFill>
                <a:srgbClr val="232F4E"/>
              </a:solidFill>
            </a:endParaRPr>
          </a:p>
          <a:p>
            <a:pPr marL="0" indent="0" algn="ctr">
              <a:buNone/>
              <a:defRPr/>
            </a:pPr>
            <a:r>
              <a:rPr lang="en-US" sz="2400" b="1" i="1" dirty="0">
                <a:solidFill>
                  <a:schemeClr val="accent1"/>
                </a:solidFill>
              </a:rPr>
              <a:t> “Billing data aren’t going to tell you whether a patient needed a pharmacy intervention, needed a place to live, or couldn’t afford their medications.” </a:t>
            </a:r>
          </a:p>
          <a:p>
            <a:pPr marL="0" indent="0">
              <a:buNone/>
              <a:defRPr/>
            </a:pPr>
            <a:endParaRPr lang="en-US" sz="2000" dirty="0">
              <a:solidFill>
                <a:srgbClr val="232F4E"/>
              </a:solidFill>
            </a:endParaRPr>
          </a:p>
          <a:p>
            <a:pPr>
              <a:defRPr/>
            </a:pPr>
            <a:endParaRPr lang="en-US" sz="2000" dirty="0">
              <a:solidFill>
                <a:srgbClr val="232F4E"/>
              </a:solidFill>
            </a:endParaRPr>
          </a:p>
        </p:txBody>
      </p:sp>
      <p:sp>
        <p:nvSpPr>
          <p:cNvPr id="49154" name="Title 1"/>
          <p:cNvSpPr>
            <a:spLocks noGrp="1"/>
          </p:cNvSpPr>
          <p:nvPr>
            <p:ph type="title"/>
          </p:nvPr>
        </p:nvSpPr>
        <p:spPr>
          <a:xfrm>
            <a:off x="457200" y="461963"/>
            <a:ext cx="8229600" cy="990600"/>
          </a:xfrm>
        </p:spPr>
        <p:txBody>
          <a:bodyPr/>
          <a:lstStyle/>
          <a:p>
            <a:r>
              <a:rPr lang="en-US" sz="2800" dirty="0" smtClean="0">
                <a:latin typeface="ITC Avant Garde Gothic Book" charset="0"/>
                <a:cs typeface="ＭＳ Ｐゴシック" charset="0"/>
              </a:rPr>
              <a:t>Review readmissions from “whole person” view</a:t>
            </a:r>
            <a:endParaRPr lang="en-US" sz="2800" dirty="0">
              <a:latin typeface="ITC Avant Garde Gothic Book" charset="0"/>
              <a:ea typeface="ＭＳ Ｐゴシック" charset="0"/>
              <a:cs typeface="ＭＳ Ｐゴシック" charset="0"/>
            </a:endParaRPr>
          </a:p>
        </p:txBody>
      </p:sp>
    </p:spTree>
    <p:extLst>
      <p:ext uri="{BB962C8B-B14F-4D97-AF65-F5344CB8AC3E}">
        <p14:creationId xmlns:p14="http://schemas.microsoft.com/office/powerpoint/2010/main" val="305084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ITC Avant Garde Gothic Book" charset="0"/>
                <a:cs typeface="ＭＳ Ｐゴシック" charset="0"/>
              </a:rPr>
              <a:t>41 woman with HIV hospitalized with pneumonia</a:t>
            </a:r>
          </a:p>
        </p:txBody>
      </p:sp>
      <p:sp>
        <p:nvSpPr>
          <p:cNvPr id="3" name="Content Placeholder 2"/>
          <p:cNvSpPr>
            <a:spLocks noGrp="1"/>
          </p:cNvSpPr>
          <p:nvPr>
            <p:ph idx="1"/>
          </p:nvPr>
        </p:nvSpPr>
        <p:spPr/>
        <p:txBody>
          <a:bodyPr/>
          <a:lstStyle/>
          <a:p>
            <a:r>
              <a:rPr lang="en-US" sz="2000" dirty="0">
                <a:latin typeface="+mj-lt"/>
              </a:rPr>
              <a:t>1</a:t>
            </a:r>
            <a:r>
              <a:rPr lang="en-US" sz="2000" baseline="30000" dirty="0">
                <a:latin typeface="+mj-lt"/>
              </a:rPr>
              <a:t>st</a:t>
            </a:r>
            <a:r>
              <a:rPr lang="en-US" sz="2000" dirty="0">
                <a:latin typeface="+mj-lt"/>
              </a:rPr>
              <a:t> hospitalization: </a:t>
            </a:r>
          </a:p>
          <a:p>
            <a:pPr lvl="1"/>
            <a:r>
              <a:rPr lang="en-US" sz="1800" dirty="0">
                <a:latin typeface="+mj-lt"/>
              </a:rPr>
              <a:t>Longstanding HIV, never previously hospitalized</a:t>
            </a:r>
          </a:p>
          <a:p>
            <a:pPr lvl="1"/>
            <a:r>
              <a:rPr lang="en-US" sz="1800" dirty="0">
                <a:latin typeface="+mj-lt"/>
              </a:rPr>
              <a:t>Diagnosed with pneumonia, found to have high HIV viral load</a:t>
            </a:r>
          </a:p>
          <a:p>
            <a:pPr lvl="1"/>
            <a:r>
              <a:rPr lang="en-US" sz="1800" dirty="0">
                <a:latin typeface="+mj-lt"/>
              </a:rPr>
              <a:t>Lives with mother – unaware of her HIV</a:t>
            </a:r>
          </a:p>
          <a:p>
            <a:r>
              <a:rPr lang="en-US" sz="2000" dirty="0">
                <a:latin typeface="+mj-lt"/>
              </a:rPr>
              <a:t>At discharge:</a:t>
            </a:r>
          </a:p>
          <a:p>
            <a:pPr lvl="1"/>
            <a:r>
              <a:rPr lang="en-US" sz="1800" dirty="0">
                <a:latin typeface="+mj-lt"/>
              </a:rPr>
              <a:t>Discharged on new anti-retroviral medications </a:t>
            </a:r>
          </a:p>
          <a:p>
            <a:pPr lvl="1"/>
            <a:r>
              <a:rPr lang="en-US" sz="1800" dirty="0">
                <a:latin typeface="+mj-lt"/>
              </a:rPr>
              <a:t>Discharged on new antibiotics for the pneumonia</a:t>
            </a:r>
          </a:p>
          <a:p>
            <a:pPr lvl="1"/>
            <a:r>
              <a:rPr lang="en-US" sz="1800" dirty="0">
                <a:latin typeface="+mj-lt"/>
              </a:rPr>
              <a:t>No infectious disease or primary care appointments made</a:t>
            </a:r>
          </a:p>
          <a:p>
            <a:r>
              <a:rPr lang="en-US" sz="2000" dirty="0" smtClean="0">
                <a:latin typeface="+mj-lt"/>
              </a:rPr>
              <a:t>Readmission:</a:t>
            </a:r>
            <a:endParaRPr lang="en-US" sz="2000" dirty="0">
              <a:latin typeface="+mj-lt"/>
            </a:endParaRPr>
          </a:p>
          <a:p>
            <a:pPr lvl="1"/>
            <a:r>
              <a:rPr lang="en-US" sz="1800" dirty="0">
                <a:latin typeface="+mj-lt"/>
              </a:rPr>
              <a:t>Returned 8 days later for persistent coughing</a:t>
            </a:r>
          </a:p>
          <a:p>
            <a:pPr lvl="1"/>
            <a:r>
              <a:rPr lang="en-US" sz="1800" dirty="0">
                <a:latin typeface="+mj-lt"/>
              </a:rPr>
              <a:t>Returned because instructions said return if symptoms don’t improve</a:t>
            </a:r>
          </a:p>
          <a:p>
            <a:pPr lvl="1"/>
            <a:r>
              <a:rPr lang="en-US" sz="1800" dirty="0">
                <a:latin typeface="+mj-lt"/>
              </a:rPr>
              <a:t>“It would have helped if they made the appointment for me”</a:t>
            </a:r>
          </a:p>
          <a:p>
            <a:endParaRPr lang="en-US" sz="2400" dirty="0"/>
          </a:p>
        </p:txBody>
      </p:sp>
    </p:spTree>
    <p:extLst>
      <p:ext uri="{BB962C8B-B14F-4D97-AF65-F5344CB8AC3E}">
        <p14:creationId xmlns:p14="http://schemas.microsoft.com/office/powerpoint/2010/main" val="44278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200" dirty="0" smtClean="0">
                <a:latin typeface="Calibri" charset="0"/>
              </a:rPr>
              <a:t>Agenda</a:t>
            </a:r>
            <a:endParaRPr lang="en-US" sz="3200" dirty="0">
              <a:latin typeface="Calibri" charset="0"/>
            </a:endParaRPr>
          </a:p>
        </p:txBody>
      </p:sp>
      <p:sp>
        <p:nvSpPr>
          <p:cNvPr id="14339" name="Content Placeholder 2"/>
          <p:cNvSpPr>
            <a:spLocks noGrp="1"/>
          </p:cNvSpPr>
          <p:nvPr>
            <p:ph idx="1"/>
          </p:nvPr>
        </p:nvSpPr>
        <p:spPr/>
        <p:txBody>
          <a:bodyPr/>
          <a:lstStyle/>
          <a:p>
            <a:pPr eaLnBrk="1" hangingPunct="1"/>
            <a:r>
              <a:rPr lang="en-US" sz="2000" dirty="0" smtClean="0">
                <a:latin typeface="Calibri" charset="0"/>
              </a:rPr>
              <a:t>Describe Medicaid readmission patterns</a:t>
            </a:r>
          </a:p>
          <a:p>
            <a:pPr eaLnBrk="1" hangingPunct="1"/>
            <a:endParaRPr lang="en-US" sz="2000" dirty="0" smtClean="0">
              <a:latin typeface="Calibri" charset="0"/>
            </a:endParaRPr>
          </a:p>
          <a:p>
            <a:pPr eaLnBrk="1" hangingPunct="1"/>
            <a:r>
              <a:rPr lang="en-US" sz="2000" dirty="0" smtClean="0">
                <a:latin typeface="Calibri" charset="0"/>
              </a:rPr>
              <a:t>Describe the 15-part data analysis to understand all-payer and payer specific readmissions at your hospital</a:t>
            </a:r>
          </a:p>
          <a:p>
            <a:pPr eaLnBrk="1" hangingPunct="1"/>
            <a:endParaRPr lang="en-US" sz="2000" dirty="0">
              <a:latin typeface="Calibri" charset="0"/>
            </a:endParaRPr>
          </a:p>
          <a:p>
            <a:pPr eaLnBrk="1" hangingPunct="1"/>
            <a:r>
              <a:rPr lang="en-US" sz="2000" dirty="0" smtClean="0">
                <a:latin typeface="Calibri" charset="0"/>
              </a:rPr>
              <a:t>Describe the patient/caregiver interview process to understand readmissions from the patient perspective </a:t>
            </a:r>
            <a:endParaRPr lang="en-US" sz="2000" dirty="0">
              <a:latin typeface="Calibri" charset="0"/>
            </a:endParaRPr>
          </a:p>
          <a:p>
            <a:pPr eaLnBrk="1" hangingPunct="1"/>
            <a:endParaRPr lang="en-US" sz="2000" dirty="0" smtClean="0">
              <a:latin typeface="Calibri" charset="0"/>
            </a:endParaRPr>
          </a:p>
        </p:txBody>
      </p:sp>
    </p:spTree>
    <p:extLst>
      <p:ext uri="{BB962C8B-B14F-4D97-AF65-F5344CB8AC3E}">
        <p14:creationId xmlns:p14="http://schemas.microsoft.com/office/powerpoint/2010/main" val="260923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ITC Avant Garde Gothic Book" charset="0"/>
                <a:cs typeface="ＭＳ Ｐゴシック" charset="0"/>
              </a:rPr>
              <a:t>61 man with 8 hospitalizations this year for SOB</a:t>
            </a:r>
          </a:p>
        </p:txBody>
      </p:sp>
      <p:sp>
        <p:nvSpPr>
          <p:cNvPr id="3" name="Content Placeholder 2"/>
          <p:cNvSpPr>
            <a:spLocks noGrp="1"/>
          </p:cNvSpPr>
          <p:nvPr>
            <p:ph idx="1"/>
          </p:nvPr>
        </p:nvSpPr>
        <p:spPr/>
        <p:txBody>
          <a:bodyPr/>
          <a:lstStyle/>
          <a:p>
            <a:r>
              <a:rPr lang="en-US" sz="2000" dirty="0"/>
              <a:t>1</a:t>
            </a:r>
            <a:r>
              <a:rPr lang="en-US" sz="2000" baseline="30000" dirty="0"/>
              <a:t>st</a:t>
            </a:r>
            <a:r>
              <a:rPr lang="en-US" sz="2000" dirty="0"/>
              <a:t> </a:t>
            </a:r>
            <a:r>
              <a:rPr lang="en-US" sz="2000" dirty="0" smtClean="0"/>
              <a:t>hospitalization: </a:t>
            </a:r>
            <a:endParaRPr lang="en-US" sz="2000" dirty="0"/>
          </a:p>
          <a:p>
            <a:pPr lvl="1"/>
            <a:r>
              <a:rPr lang="en-US" sz="1800" dirty="0" smtClean="0"/>
              <a:t>This really isn’t his </a:t>
            </a:r>
            <a:r>
              <a:rPr lang="en-US" sz="1800" dirty="0"/>
              <a:t>“first” </a:t>
            </a:r>
            <a:r>
              <a:rPr lang="en-US" sz="1800" dirty="0" smtClean="0"/>
              <a:t>hospitalization, </a:t>
            </a:r>
            <a:r>
              <a:rPr lang="en-US" sz="1800" dirty="0"/>
              <a:t>is it? </a:t>
            </a:r>
          </a:p>
          <a:p>
            <a:pPr lvl="1"/>
            <a:r>
              <a:rPr lang="en-US" sz="1800" dirty="0"/>
              <a:t>Intern H&amp;P presents case as if new presentation to hospital</a:t>
            </a:r>
          </a:p>
          <a:p>
            <a:pPr lvl="1"/>
            <a:r>
              <a:rPr lang="en-US" sz="1800" dirty="0" smtClean="0"/>
              <a:t>Discover </a:t>
            </a:r>
            <a:r>
              <a:rPr lang="en-US" sz="1800" dirty="0"/>
              <a:t>he is marginally housed</a:t>
            </a:r>
          </a:p>
          <a:p>
            <a:pPr lvl="1"/>
            <a:r>
              <a:rPr lang="en-US" sz="1800" dirty="0" smtClean="0"/>
              <a:t>Discover </a:t>
            </a:r>
            <a:r>
              <a:rPr lang="en-US" sz="1800" dirty="0"/>
              <a:t>he has personality disorder issues </a:t>
            </a:r>
          </a:p>
          <a:p>
            <a:pPr lvl="1"/>
            <a:r>
              <a:rPr lang="en-US" sz="1800" dirty="0"/>
              <a:t>Refuses to work with physical therapy</a:t>
            </a:r>
          </a:p>
          <a:p>
            <a:r>
              <a:rPr lang="en-US" sz="2000" dirty="0"/>
              <a:t>At </a:t>
            </a:r>
            <a:r>
              <a:rPr lang="en-US" sz="2000" dirty="0" smtClean="0"/>
              <a:t>discharge:</a:t>
            </a:r>
            <a:endParaRPr lang="en-US" sz="2000" dirty="0"/>
          </a:p>
          <a:p>
            <a:pPr lvl="1"/>
            <a:r>
              <a:rPr lang="en-US" sz="1800" dirty="0"/>
              <a:t>Patient can not be placed in </a:t>
            </a:r>
            <a:r>
              <a:rPr lang="en-US" sz="1800" dirty="0" smtClean="0"/>
              <a:t>facility </a:t>
            </a:r>
            <a:r>
              <a:rPr lang="en-US" sz="1800" dirty="0"/>
              <a:t>due to </a:t>
            </a:r>
            <a:r>
              <a:rPr lang="en-US" sz="1800" dirty="0" smtClean="0"/>
              <a:t>a criminal </a:t>
            </a:r>
            <a:r>
              <a:rPr lang="en-US" sz="1800" dirty="0"/>
              <a:t>history</a:t>
            </a:r>
          </a:p>
          <a:p>
            <a:pPr lvl="1"/>
            <a:r>
              <a:rPr lang="en-US" sz="1800" dirty="0"/>
              <a:t>Discharged to “home,” told to follow up with PCP (hasn’t been in </a:t>
            </a:r>
            <a:r>
              <a:rPr lang="en-US" sz="1800" dirty="0" smtClean="0"/>
              <a:t>over a year)</a:t>
            </a:r>
            <a:endParaRPr lang="en-US" sz="1800" dirty="0"/>
          </a:p>
          <a:p>
            <a:r>
              <a:rPr lang="en-US" sz="2000" dirty="0" smtClean="0"/>
              <a:t>Readmission:</a:t>
            </a:r>
            <a:endParaRPr lang="en-US" sz="2000" dirty="0"/>
          </a:p>
          <a:p>
            <a:pPr lvl="1"/>
            <a:r>
              <a:rPr lang="en-US" sz="1800" dirty="0" smtClean="0"/>
              <a:t>Reports he gained 20 </a:t>
            </a:r>
            <a:r>
              <a:rPr lang="en-US" sz="1800" dirty="0" err="1"/>
              <a:t>lbs</a:t>
            </a:r>
            <a:r>
              <a:rPr lang="en-US" sz="1800" dirty="0"/>
              <a:t> in 8 days</a:t>
            </a:r>
          </a:p>
          <a:p>
            <a:pPr lvl="1"/>
            <a:r>
              <a:rPr lang="en-US" sz="1800" dirty="0" smtClean="0"/>
              <a:t>“Oh </a:t>
            </a:r>
            <a:r>
              <a:rPr lang="en-US" sz="1800" dirty="0"/>
              <a:t>honey, it always takes them about a week to tune me up”</a:t>
            </a:r>
          </a:p>
          <a:p>
            <a:pPr lvl="1"/>
            <a:r>
              <a:rPr lang="en-US" sz="1800" dirty="0"/>
              <a:t>Grabs remote, turns on TV and orders dinner</a:t>
            </a:r>
          </a:p>
          <a:p>
            <a:endParaRPr lang="en-US" sz="2000" dirty="0"/>
          </a:p>
        </p:txBody>
      </p:sp>
    </p:spTree>
    <p:extLst>
      <p:ext uri="{BB962C8B-B14F-4D97-AF65-F5344CB8AC3E}">
        <p14:creationId xmlns:p14="http://schemas.microsoft.com/office/powerpoint/2010/main" val="1505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ITC Avant Garde Gothic Book" charset="0"/>
                <a:cs typeface="ＭＳ Ｐゴシック" charset="0"/>
              </a:rPr>
              <a:t>Do not over-</a:t>
            </a:r>
            <a:r>
              <a:rPr lang="en-US" sz="2800" dirty="0" err="1">
                <a:latin typeface="ITC Avant Garde Gothic Book" charset="0"/>
                <a:cs typeface="ＭＳ Ｐゴシック" charset="0"/>
              </a:rPr>
              <a:t>medicalize</a:t>
            </a:r>
            <a:r>
              <a:rPr lang="en-US" sz="2800" dirty="0">
                <a:latin typeface="ITC Avant Garde Gothic Book" charset="0"/>
                <a:cs typeface="ＭＳ Ｐゴシック" charset="0"/>
              </a:rPr>
              <a:t> root causes of readmissions</a:t>
            </a:r>
          </a:p>
        </p:txBody>
      </p:sp>
      <p:sp>
        <p:nvSpPr>
          <p:cNvPr id="3" name="Content Placeholder 2"/>
          <p:cNvSpPr>
            <a:spLocks noGrp="1"/>
          </p:cNvSpPr>
          <p:nvPr>
            <p:ph idx="1"/>
          </p:nvPr>
        </p:nvSpPr>
        <p:spPr>
          <a:xfrm>
            <a:off x="450761" y="1693663"/>
            <a:ext cx="8229600" cy="4525963"/>
          </a:xfrm>
        </p:spPr>
        <p:txBody>
          <a:bodyPr/>
          <a:lstStyle/>
          <a:p>
            <a:r>
              <a:rPr lang="en-US" sz="1800" dirty="0"/>
              <a:t>Kaiser Permanente team reviewed 523 readmissions across ~14 hospitals:</a:t>
            </a:r>
          </a:p>
          <a:p>
            <a:pPr lvl="1"/>
            <a:r>
              <a:rPr lang="en-US" sz="1800" dirty="0"/>
              <a:t>Found an average </a:t>
            </a:r>
            <a:r>
              <a:rPr lang="en-US" sz="1800" b="1" i="1" dirty="0"/>
              <a:t>of 9 factors</a:t>
            </a:r>
            <a:r>
              <a:rPr lang="en-US" sz="1800" dirty="0"/>
              <a:t> contributed to each readmission</a:t>
            </a:r>
          </a:p>
          <a:p>
            <a:pPr lvl="1"/>
            <a:endParaRPr lang="en-US" sz="1800" dirty="0"/>
          </a:p>
          <a:p>
            <a:r>
              <a:rPr lang="en-US" sz="1800" dirty="0"/>
              <a:t>Philadelphia team interviewed patients who returned to ED after discharge:</a:t>
            </a:r>
          </a:p>
          <a:p>
            <a:pPr lvl="1"/>
            <a:r>
              <a:rPr lang="en-US" sz="1800" dirty="0"/>
              <a:t>Average age</a:t>
            </a:r>
            <a:r>
              <a:rPr lang="en-US" sz="1800" b="1" dirty="0"/>
              <a:t> </a:t>
            </a:r>
            <a:r>
              <a:rPr lang="en-US" sz="1800" b="1" i="1" dirty="0"/>
              <a:t>43</a:t>
            </a:r>
            <a:r>
              <a:rPr lang="en-US" sz="1800" b="1" dirty="0"/>
              <a:t> </a:t>
            </a:r>
            <a:r>
              <a:rPr lang="en-US" sz="1800" dirty="0"/>
              <a:t>(19-75)</a:t>
            </a:r>
          </a:p>
          <a:p>
            <a:pPr lvl="1"/>
            <a:r>
              <a:rPr lang="en-US" sz="1800" b="1" i="1" dirty="0"/>
              <a:t>Majority had a PCP</a:t>
            </a:r>
            <a:r>
              <a:rPr lang="en-US" sz="1800" dirty="0"/>
              <a:t>; cited ED gave more tests, quicker </a:t>
            </a:r>
            <a:r>
              <a:rPr lang="en-US" sz="1800" dirty="0" smtClean="0"/>
              <a:t>answers</a:t>
            </a:r>
            <a:endParaRPr lang="en-US" sz="1800" dirty="0"/>
          </a:p>
          <a:p>
            <a:pPr lvl="1"/>
            <a:r>
              <a:rPr lang="en-US" sz="1800" dirty="0"/>
              <a:t>Most reported </a:t>
            </a:r>
            <a:r>
              <a:rPr lang="en-US" sz="1800" b="1" i="1" dirty="0"/>
              <a:t>no problem </a:t>
            </a:r>
            <a:r>
              <a:rPr lang="en-US" sz="1800" dirty="0"/>
              <a:t>filling medications</a:t>
            </a:r>
          </a:p>
          <a:p>
            <a:endParaRPr lang="en-US" sz="1800" dirty="0" smtClean="0"/>
          </a:p>
          <a:p>
            <a:r>
              <a:rPr lang="en-US" sz="1800" dirty="0" smtClean="0"/>
              <a:t>Found primary root cause for return: </a:t>
            </a:r>
            <a:r>
              <a:rPr lang="en-US" sz="1800" b="1" i="1" dirty="0" smtClean="0"/>
              <a:t>fear and uncertainty </a:t>
            </a:r>
            <a:endParaRPr lang="en-US" sz="1800" b="1" i="1" dirty="0"/>
          </a:p>
          <a:p>
            <a:r>
              <a:rPr lang="en-US" sz="1800" dirty="0"/>
              <a:t>Patients need more </a:t>
            </a:r>
            <a:r>
              <a:rPr lang="en-US" sz="1800" b="1" i="1" dirty="0"/>
              <a:t>reassurance</a:t>
            </a:r>
            <a:r>
              <a:rPr lang="en-US" sz="1800" dirty="0"/>
              <a:t> during and after episodes of care</a:t>
            </a:r>
          </a:p>
          <a:p>
            <a:r>
              <a:rPr lang="en-US" sz="1800" dirty="0"/>
              <a:t>Patients need access to advice </a:t>
            </a:r>
            <a:r>
              <a:rPr lang="en-US" sz="1800" b="1" i="1" dirty="0"/>
              <a:t>between</a:t>
            </a:r>
            <a:r>
              <a:rPr lang="en-US" sz="1800" dirty="0"/>
              <a:t> visits</a:t>
            </a:r>
          </a:p>
          <a:p>
            <a:pPr marL="0" indent="0">
              <a:buNone/>
            </a:pPr>
            <a:endParaRPr lang="en-US" sz="1100" dirty="0" smtClean="0"/>
          </a:p>
          <a:p>
            <a:pPr marL="0" indent="0" algn="r">
              <a:buNone/>
            </a:pPr>
            <a:r>
              <a:rPr lang="en-US" sz="1100" dirty="0" err="1" smtClean="0"/>
              <a:t>Feingenbaum</a:t>
            </a:r>
            <a:r>
              <a:rPr lang="en-US" sz="1100" dirty="0" smtClean="0"/>
              <a:t> </a:t>
            </a:r>
            <a:r>
              <a:rPr lang="en-US" sz="1100" dirty="0"/>
              <a:t>et al Medical Care 50(7): July 2012</a:t>
            </a:r>
          </a:p>
          <a:p>
            <a:pPr marL="0" indent="0" algn="r">
              <a:buNone/>
            </a:pPr>
            <a:r>
              <a:rPr lang="en-US" sz="1100" dirty="0"/>
              <a:t>Rising et al, Annals of Emergency Medicine 2015</a:t>
            </a:r>
          </a:p>
          <a:p>
            <a:pPr algn="r"/>
            <a:endParaRPr lang="en-US" sz="2000" dirty="0"/>
          </a:p>
        </p:txBody>
      </p:sp>
    </p:spTree>
    <p:extLst>
      <p:ext uri="{BB962C8B-B14F-4D97-AF65-F5344CB8AC3E}">
        <p14:creationId xmlns:p14="http://schemas.microsoft.com/office/powerpoint/2010/main" val="161816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latin typeface="Calibri" charset="0"/>
              </a:rPr>
              <a:t>Readmission Review Tool</a:t>
            </a:r>
            <a:endParaRPr lang="en-US" sz="2800" dirty="0">
              <a:latin typeface="ITC Avant Garde Gothic Book" charset="0"/>
              <a:cs typeface="ＭＳ Ｐゴシック" charset="0"/>
            </a:endParaRPr>
          </a:p>
        </p:txBody>
      </p:sp>
      <p:sp>
        <p:nvSpPr>
          <p:cNvPr id="5" name="Content Placeholder 2"/>
          <p:cNvSpPr txBox="1">
            <a:spLocks/>
          </p:cNvSpPr>
          <p:nvPr/>
        </p:nvSpPr>
        <p:spPr bwMode="auto">
          <a:xfrm>
            <a:off x="384219" y="1600200"/>
            <a:ext cx="498565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Font typeface="Arial" charset="0"/>
              <a:buNone/>
            </a:pPr>
            <a:r>
              <a:rPr lang="en-US" sz="2400" dirty="0" smtClean="0">
                <a:latin typeface="Calibri" charset="0"/>
              </a:rPr>
              <a:t>Purpose: </a:t>
            </a:r>
          </a:p>
          <a:p>
            <a:pPr defTabSz="914400">
              <a:lnSpc>
                <a:spcPct val="120000"/>
              </a:lnSpc>
            </a:pPr>
            <a:r>
              <a:rPr lang="en-US" sz="2000" dirty="0" smtClean="0">
                <a:latin typeface="Calibri" charset="0"/>
              </a:rPr>
              <a:t>To understand patient perspective</a:t>
            </a:r>
          </a:p>
          <a:p>
            <a:pPr defTabSz="914400">
              <a:lnSpc>
                <a:spcPct val="120000"/>
              </a:lnSpc>
            </a:pPr>
            <a:r>
              <a:rPr lang="en-US" sz="2000" dirty="0" smtClean="0">
                <a:latin typeface="Calibri" charset="0"/>
              </a:rPr>
              <a:t>To understand root causes</a:t>
            </a:r>
          </a:p>
          <a:p>
            <a:pPr defTabSz="914400">
              <a:lnSpc>
                <a:spcPct val="120000"/>
              </a:lnSpc>
            </a:pPr>
            <a:r>
              <a:rPr lang="en-US" sz="2000" dirty="0" smtClean="0">
                <a:latin typeface="Calibri" charset="0"/>
              </a:rPr>
              <a:t>To understand there are multiple factors</a:t>
            </a:r>
          </a:p>
          <a:p>
            <a:pPr defTabSz="914400">
              <a:lnSpc>
                <a:spcPct val="120000"/>
              </a:lnSpc>
            </a:pPr>
            <a:r>
              <a:rPr lang="en-US" sz="2000" dirty="0" smtClean="0">
                <a:latin typeface="Calibri" charset="0"/>
              </a:rPr>
              <a:t>To identify opportunities for improvement</a:t>
            </a:r>
          </a:p>
          <a:p>
            <a:pPr defTabSz="914400">
              <a:lnSpc>
                <a:spcPct val="120000"/>
              </a:lnSpc>
            </a:pPr>
            <a:r>
              <a:rPr lang="en-US" sz="2000" dirty="0" smtClean="0">
                <a:latin typeface="Calibri" charset="0"/>
              </a:rPr>
              <a:t>To develop a better plan for the patient</a:t>
            </a:r>
          </a:p>
          <a:p>
            <a:pPr defTabSz="914400">
              <a:lnSpc>
                <a:spcPct val="120000"/>
              </a:lnSpc>
            </a:pPr>
            <a:r>
              <a:rPr lang="en-US" sz="2000" dirty="0" smtClean="0">
                <a:latin typeface="Calibri" charset="0"/>
              </a:rPr>
              <a:t>To develop better services to offer</a:t>
            </a:r>
          </a:p>
          <a:p>
            <a:pPr marL="0" indent="0" defTabSz="914400">
              <a:lnSpc>
                <a:spcPct val="130000"/>
              </a:lnSpc>
              <a:buFont typeface="Arial" charset="0"/>
              <a:buNone/>
            </a:pPr>
            <a:r>
              <a:rPr lang="en-US" sz="2400" dirty="0" smtClean="0">
                <a:latin typeface="Calibri" charset="0"/>
              </a:rPr>
              <a:t>Recommendation:</a:t>
            </a:r>
            <a:endParaRPr lang="en-US" sz="2000" dirty="0" smtClean="0">
              <a:latin typeface="Calibri" charset="0"/>
            </a:endParaRPr>
          </a:p>
          <a:p>
            <a:pPr defTabSz="914400">
              <a:lnSpc>
                <a:spcPct val="130000"/>
              </a:lnSpc>
            </a:pPr>
            <a:r>
              <a:rPr lang="en-US" sz="2000" dirty="0" smtClean="0">
                <a:latin typeface="Calibri" charset="0"/>
              </a:rPr>
              <a:t>Conduct at least 5 during planning</a:t>
            </a:r>
          </a:p>
          <a:p>
            <a:pPr defTabSz="914400">
              <a:lnSpc>
                <a:spcPct val="130000"/>
              </a:lnSpc>
            </a:pPr>
            <a:r>
              <a:rPr lang="en-US" sz="2000" dirty="0" smtClean="0">
                <a:latin typeface="Calibri" charset="0"/>
              </a:rPr>
              <a:t>Review all readmissions</a:t>
            </a:r>
          </a:p>
          <a:p>
            <a:pPr defTabSz="914400">
              <a:lnSpc>
                <a:spcPct val="130000"/>
              </a:lnSpc>
            </a:pPr>
            <a:endParaRPr lang="en-US" sz="2000" dirty="0" smtClean="0">
              <a:latin typeface="Calibri" charset="0"/>
            </a:endParaRPr>
          </a:p>
          <a:p>
            <a:pPr defTabSz="914400"/>
            <a:endParaRPr lang="en-US" sz="2400" dirty="0" smtClean="0">
              <a:latin typeface="Calibri" charset="0"/>
            </a:endParaRPr>
          </a:p>
          <a:p>
            <a:pPr defTabSz="914400"/>
            <a:endParaRPr lang="en-US" sz="2400" dirty="0" smtClean="0">
              <a:latin typeface="Calibri" charset="0"/>
            </a:endParaRPr>
          </a:p>
          <a:p>
            <a:pPr defTabSz="914400"/>
            <a:endParaRPr lang="en-US" sz="2400" dirty="0" smtClean="0">
              <a:latin typeface="Calibri" charset="0"/>
            </a:endParaRPr>
          </a:p>
          <a:p>
            <a:pPr lvl="1" defTabSz="914400"/>
            <a:endParaRPr lang="en-US" sz="2000" dirty="0">
              <a:latin typeface="Calibri" charset="0"/>
            </a:endParaRPr>
          </a:p>
        </p:txBody>
      </p:sp>
      <p:pic>
        <p:nvPicPr>
          <p:cNvPr id="6" name="Picture 2" descr="This is a screenshot of Tool 2: Readmission Review, which shows a page of text. The two major headings in the text are &quot;Readmission Interview (5-10 minutes each)&quot; and &quot;Root Cause Analysis and Lessons Learned&quot; (2-3 minutes each). " title="Tool 2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51" y="1522412"/>
            <a:ext cx="3706813"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64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Using Data to Identify Your High Risk Populations</a:t>
            </a:r>
            <a:endParaRPr lang="en-US" sz="2800" dirty="0"/>
          </a:p>
        </p:txBody>
      </p:sp>
      <p:pic>
        <p:nvPicPr>
          <p:cNvPr id="34837" name="Picture 21" descr="In 2014, a Disproportionate Share Hospital drafted a proposal to reduce readmissions for Medicare patients with the “penalty” conditions. The funding agency encouraged the hospital to examine patterns of readmissions, using the all payer analyses in this Guide. As a result of conducting this analysis, the hospital identified a high-risk of readmission target population, based on the presence of “social complexity” (homelessness, any behavioral comorbidity, including substance use, lack of PCP or frailty) or “medical complexity” (pneumonia, heart failure, heart attack, COPD, diabetes, sepsis). This definition consistently identifies 30% of all adult non-OB admissions to the hospital as “high-risk” of readmission. The readmission rate for this target population is 25%, which is 2.5 times higher than the hospital’s all cause adult non-OB readmission rate of 10%. &#10;&#10;In 2016, as the hospital prepares to participate in a Medicaid accountable care model, they reviewed this Guide and the data analysis and have expanded the high-risk target population criteria to include all adult Medicaid patients hospitalized for conditions other than childbirth. &#10;" title="In practice: A Data-Informed Socially and Medically High-risk Target 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517178"/>
            <a:ext cx="723741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33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Summary</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r>
              <a:rPr lang="en-US" sz="2400" dirty="0" smtClean="0">
                <a:latin typeface="Calibri" charset="0"/>
              </a:rPr>
              <a:t>Know your data</a:t>
            </a:r>
          </a:p>
          <a:p>
            <a:pPr eaLnBrk="1" hangingPunct="1"/>
            <a:endParaRPr lang="en-US" sz="2400" dirty="0">
              <a:latin typeface="Calibri" charset="0"/>
            </a:endParaRPr>
          </a:p>
          <a:p>
            <a:pPr eaLnBrk="1" hangingPunct="1"/>
            <a:r>
              <a:rPr lang="en-US" sz="2400" dirty="0" smtClean="0">
                <a:latin typeface="Calibri" charset="0"/>
              </a:rPr>
              <a:t>Elicit the root causes of readmissions</a:t>
            </a:r>
          </a:p>
          <a:p>
            <a:pPr marL="0" indent="0" eaLnBrk="1" hangingPunct="1">
              <a:buNone/>
            </a:pPr>
            <a:endParaRPr lang="en-US" sz="2400" dirty="0">
              <a:latin typeface="Calibri" charset="0"/>
            </a:endParaRPr>
          </a:p>
          <a:p>
            <a:pPr eaLnBrk="1" hangingPunct="1"/>
            <a:r>
              <a:rPr lang="en-US" sz="2400" dirty="0" smtClean="0">
                <a:latin typeface="Calibri" charset="0"/>
              </a:rPr>
              <a:t>Use this information to:</a:t>
            </a:r>
          </a:p>
          <a:p>
            <a:pPr lvl="1"/>
            <a:r>
              <a:rPr lang="en-US" sz="2000" dirty="0" smtClean="0">
                <a:latin typeface="Calibri" charset="0"/>
              </a:rPr>
              <a:t>Identify groups of patients with high readmission rates </a:t>
            </a:r>
          </a:p>
          <a:p>
            <a:pPr lvl="1"/>
            <a:r>
              <a:rPr lang="en-US" sz="2000" dirty="0" smtClean="0">
                <a:latin typeface="Calibri" charset="0"/>
              </a:rPr>
              <a:t>Determine how to target readmission reduction efforts</a:t>
            </a:r>
          </a:p>
          <a:p>
            <a:pPr lvl="1"/>
            <a:r>
              <a:rPr lang="en-US" sz="2000" dirty="0" smtClean="0">
                <a:latin typeface="Calibri" charset="0"/>
              </a:rPr>
              <a:t>Better understand “why” patients return </a:t>
            </a:r>
          </a:p>
          <a:p>
            <a:pPr lvl="1"/>
            <a:r>
              <a:rPr lang="en-US" sz="2000" dirty="0" smtClean="0">
                <a:latin typeface="Calibri" charset="0"/>
              </a:rPr>
              <a:t>Identify opportunities for improvement</a:t>
            </a:r>
          </a:p>
          <a:p>
            <a:pPr lvl="1"/>
            <a:r>
              <a:rPr lang="en-US" sz="2000" dirty="0" smtClean="0">
                <a:latin typeface="Calibri" charset="0"/>
              </a:rPr>
              <a:t>Design strategies that will address patients’ transitional care needs</a:t>
            </a:r>
            <a:endParaRPr lang="en-US" sz="2000" dirty="0">
              <a:latin typeface="Calibri" charset="0"/>
            </a:endParaRPr>
          </a:p>
        </p:txBody>
      </p:sp>
    </p:spTree>
    <p:extLst>
      <p:ext uri="{BB962C8B-B14F-4D97-AF65-F5344CB8AC3E}">
        <p14:creationId xmlns:p14="http://schemas.microsoft.com/office/powerpoint/2010/main" val="323165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04800" y="2130425"/>
            <a:ext cx="8534400" cy="1470025"/>
          </a:xfrm>
        </p:spPr>
        <p:txBody>
          <a:bodyPr/>
          <a:lstStyle/>
          <a:p>
            <a:pPr algn="ctr" eaLnBrk="1" hangingPunct="1"/>
            <a:r>
              <a:rPr lang="en-US" sz="2400" b="1" dirty="0" smtClean="0">
                <a:latin typeface="Calibri" charset="0"/>
              </a:rPr>
              <a:t/>
            </a:r>
            <a:br>
              <a:rPr lang="en-US" sz="2400" b="1" dirty="0" smtClean="0">
                <a:latin typeface="Calibri" charset="0"/>
              </a:rPr>
            </a:br>
            <a:r>
              <a:rPr lang="en-US" sz="2400" b="1" i="1" dirty="0" smtClean="0">
                <a:latin typeface="Calibri" charset="0"/>
              </a:rPr>
              <a:t>Thank you for your commitment to reducing readmissions</a:t>
            </a:r>
            <a:endParaRPr lang="en-US" sz="2400" b="1" i="1" dirty="0">
              <a:latin typeface="Calibri" charset="0"/>
            </a:endParaRPr>
          </a:p>
        </p:txBody>
      </p:sp>
      <p:sp>
        <p:nvSpPr>
          <p:cNvPr id="3" name="Subtitle 2"/>
          <p:cNvSpPr>
            <a:spLocks noGrp="1"/>
          </p:cNvSpPr>
          <p:nvPr>
            <p:ph type="subTitle" idx="1"/>
          </p:nvPr>
        </p:nvSpPr>
        <p:spPr>
          <a:xfrm>
            <a:off x="304800" y="3700463"/>
            <a:ext cx="8534400" cy="1481137"/>
          </a:xfrm>
        </p:spPr>
        <p:txBody>
          <a:bodyPr numCol="2"/>
          <a:lstStyle/>
          <a:p>
            <a:pPr algn="ctr" eaLnBrk="1" hangingPunct="1">
              <a:defRPr/>
            </a:pPr>
            <a:r>
              <a:rPr lang="en-US" sz="1800" b="1" dirty="0" smtClean="0">
                <a:solidFill>
                  <a:schemeClr val="tx2">
                    <a:lumMod val="75000"/>
                  </a:schemeClr>
                </a:solidFill>
                <a:ea typeface="+mn-ea"/>
              </a:rPr>
              <a:t>Amy E. Boutwell, MD, MPP</a:t>
            </a:r>
          </a:p>
          <a:p>
            <a:pPr algn="ctr" eaLnBrk="1" hangingPunct="1">
              <a:defRPr/>
            </a:pPr>
            <a:r>
              <a:rPr lang="en-US" sz="1800" b="1" dirty="0" smtClean="0">
                <a:solidFill>
                  <a:schemeClr val="tx2">
                    <a:lumMod val="75000"/>
                  </a:schemeClr>
                </a:solidFill>
                <a:ea typeface="+mn-ea"/>
              </a:rPr>
              <a:t>Collaborative Healthcare Strategies</a:t>
            </a:r>
          </a:p>
          <a:p>
            <a:pPr algn="ctr" eaLnBrk="1" hangingPunct="1">
              <a:defRPr/>
            </a:pPr>
            <a:r>
              <a:rPr lang="en-US" sz="1400" b="1" dirty="0" smtClean="0">
                <a:solidFill>
                  <a:schemeClr val="tx2">
                    <a:lumMod val="75000"/>
                  </a:schemeClr>
                </a:solidFill>
                <a:ea typeface="+mn-ea"/>
                <a:hlinkClick r:id="rId2"/>
              </a:rPr>
              <a:t>amy@collaborativehealthcarestrategies.com</a:t>
            </a:r>
            <a:endParaRPr lang="en-US" sz="1400" b="1" dirty="0" smtClean="0">
              <a:solidFill>
                <a:schemeClr val="tx2">
                  <a:lumMod val="75000"/>
                </a:schemeClr>
              </a:solidFill>
              <a:ea typeface="+mn-ea"/>
            </a:endParaRPr>
          </a:p>
          <a:p>
            <a:pPr algn="ctr" eaLnBrk="1" hangingPunct="1">
              <a:defRPr/>
            </a:pPr>
            <a:endParaRPr lang="en-US" sz="1800" b="1" dirty="0" smtClean="0">
              <a:solidFill>
                <a:schemeClr val="tx2">
                  <a:lumMod val="75000"/>
                </a:schemeClr>
              </a:solidFill>
              <a:ea typeface="+mn-ea"/>
            </a:endParaRPr>
          </a:p>
          <a:p>
            <a:pPr algn="ctr" eaLnBrk="1" hangingPunct="1">
              <a:defRPr/>
            </a:pPr>
            <a:r>
              <a:rPr lang="en-US" sz="1800" b="1" dirty="0" smtClean="0">
                <a:solidFill>
                  <a:schemeClr val="tx2">
                    <a:lumMod val="75000"/>
                  </a:schemeClr>
                </a:solidFill>
                <a:ea typeface="+mn-ea"/>
              </a:rPr>
              <a:t>Angel </a:t>
            </a:r>
            <a:r>
              <a:rPr lang="en-US" sz="1800" b="1" dirty="0" err="1" smtClean="0">
                <a:solidFill>
                  <a:schemeClr val="tx2">
                    <a:lumMod val="75000"/>
                  </a:schemeClr>
                </a:solidFill>
                <a:ea typeface="+mn-ea"/>
              </a:rPr>
              <a:t>Bourgoin</a:t>
            </a:r>
            <a:r>
              <a:rPr lang="en-US" sz="1800" b="1" dirty="0" smtClean="0">
                <a:solidFill>
                  <a:schemeClr val="tx2">
                    <a:lumMod val="75000"/>
                  </a:schemeClr>
                </a:solidFill>
                <a:ea typeface="+mn-ea"/>
              </a:rPr>
              <a:t>, PhD &amp; Jim Maxwell, PhD</a:t>
            </a:r>
          </a:p>
          <a:p>
            <a:pPr algn="ctr" eaLnBrk="1" hangingPunct="1">
              <a:defRPr/>
            </a:pPr>
            <a:r>
              <a:rPr lang="en-US" sz="1800" b="1" dirty="0" smtClean="0">
                <a:solidFill>
                  <a:schemeClr val="tx2">
                    <a:lumMod val="75000"/>
                  </a:schemeClr>
                </a:solidFill>
                <a:ea typeface="+mn-ea"/>
              </a:rPr>
              <a:t>John Snow, Inc. </a:t>
            </a:r>
          </a:p>
          <a:p>
            <a:pPr algn="ctr" eaLnBrk="1" hangingPunct="1">
              <a:defRPr/>
            </a:pPr>
            <a:r>
              <a:rPr lang="en-US" sz="1400" b="1" dirty="0" smtClean="0">
                <a:solidFill>
                  <a:schemeClr val="tx2">
                    <a:lumMod val="75000"/>
                  </a:schemeClr>
                </a:solidFill>
                <a:ea typeface="+mn-ea"/>
                <a:hlinkClick r:id="rId3"/>
              </a:rPr>
              <a:t>Angel_Burgoin@jsi.com</a:t>
            </a:r>
            <a:r>
              <a:rPr lang="en-US" sz="1400" b="1" dirty="0" smtClean="0">
                <a:solidFill>
                  <a:schemeClr val="tx2">
                    <a:lumMod val="75000"/>
                  </a:schemeClr>
                </a:solidFill>
                <a:ea typeface="+mn-ea"/>
              </a:rPr>
              <a:t>; </a:t>
            </a:r>
            <a:r>
              <a:rPr lang="en-US" sz="1400" b="1" dirty="0" smtClean="0">
                <a:solidFill>
                  <a:schemeClr val="tx2">
                    <a:lumMod val="75000"/>
                  </a:schemeClr>
                </a:solidFill>
                <a:ea typeface="+mn-ea"/>
                <a:hlinkClick r:id="rId4"/>
              </a:rPr>
              <a:t>Jim_Maxwell@jsi.com</a:t>
            </a:r>
            <a:r>
              <a:rPr lang="en-US" sz="1400" b="1" dirty="0" smtClean="0">
                <a:solidFill>
                  <a:schemeClr val="tx2">
                    <a:lumMod val="75000"/>
                  </a:schemeClr>
                </a:solidFill>
                <a:ea typeface="+mn-ea"/>
              </a:rPr>
              <a:t> </a:t>
            </a:r>
          </a:p>
          <a:p>
            <a:pPr algn="ctr" eaLnBrk="1" hangingPunct="1">
              <a:defRPr/>
            </a:pPr>
            <a:endParaRPr lang="en-US" sz="1800" b="1" dirty="0" smtClean="0">
              <a:solidFill>
                <a:schemeClr val="tx2">
                  <a:lumMod val="75000"/>
                </a:schemeClr>
              </a:solidFill>
              <a:ea typeface="+mn-ea"/>
            </a:endParaRPr>
          </a:p>
        </p:txBody>
      </p:sp>
    </p:spTree>
    <p:extLst>
      <p:ext uri="{BB962C8B-B14F-4D97-AF65-F5344CB8AC3E}">
        <p14:creationId xmlns:p14="http://schemas.microsoft.com/office/powerpoint/2010/main" val="193043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Objectives</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r>
              <a:rPr lang="en-US" sz="2000" dirty="0" smtClean="0">
                <a:latin typeface="Calibri" charset="0"/>
              </a:rPr>
              <a:t>Understand 3 ways in which Medicaid readmission patterns are similar to and 3 ways Medicaid readmission patterns are different from Medicare readmission patterns</a:t>
            </a:r>
          </a:p>
          <a:p>
            <a:pPr eaLnBrk="1" hangingPunct="1"/>
            <a:endParaRPr lang="en-US" sz="2000" dirty="0">
              <a:latin typeface="Calibri" charset="0"/>
            </a:endParaRPr>
          </a:p>
          <a:p>
            <a:pPr eaLnBrk="1" hangingPunct="1"/>
            <a:r>
              <a:rPr lang="en-US" sz="2000" dirty="0" smtClean="0">
                <a:latin typeface="Calibri" charset="0"/>
              </a:rPr>
              <a:t>Understand why understanding the patient perspective is helpful for identifying opportunities for improvement &amp; designing effective strategies</a:t>
            </a:r>
          </a:p>
          <a:p>
            <a:pPr eaLnBrk="1" hangingPunct="1"/>
            <a:endParaRPr lang="en-US" sz="2000" dirty="0">
              <a:latin typeface="Calibri" charset="0"/>
            </a:endParaRPr>
          </a:p>
          <a:p>
            <a:pPr eaLnBrk="1" hangingPunct="1"/>
            <a:r>
              <a:rPr lang="en-US" sz="2000" dirty="0" smtClean="0">
                <a:latin typeface="Calibri" charset="0"/>
              </a:rPr>
              <a:t>Understand the tools available to support this work</a:t>
            </a:r>
            <a:endParaRPr lang="en-US" sz="2000" dirty="0">
              <a:latin typeface="Calibri" charset="0"/>
            </a:endParaRPr>
          </a:p>
        </p:txBody>
      </p:sp>
    </p:spTree>
    <p:extLst>
      <p:ext uri="{BB962C8B-B14F-4D97-AF65-F5344CB8AC3E}">
        <p14:creationId xmlns:p14="http://schemas.microsoft.com/office/powerpoint/2010/main" val="1629843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urple ASPIRE report cover with the title, Designing and Delivering Whole Person Transitional Care: The Hospital Guide to Reducing Medicaid Readmissions " title="ASPIRE Cover"/>
          <p:cNvPicPr>
            <a:picLocks noChangeAspect="1"/>
          </p:cNvPicPr>
          <p:nvPr/>
        </p:nvPicPr>
        <p:blipFill>
          <a:blip r:embed="rId2"/>
          <a:stretch>
            <a:fillRect/>
          </a:stretch>
        </p:blipFill>
        <p:spPr>
          <a:xfrm>
            <a:off x="462974" y="838200"/>
            <a:ext cx="3805555" cy="4919980"/>
          </a:xfrm>
          <a:prstGeom prst="rect">
            <a:avLst/>
          </a:prstGeom>
        </p:spPr>
      </p:pic>
      <p:sp>
        <p:nvSpPr>
          <p:cNvPr id="4" name="Rectangle 3" title="Purple outline box"/>
          <p:cNvSpPr/>
          <p:nvPr/>
        </p:nvSpPr>
        <p:spPr>
          <a:xfrm>
            <a:off x="4809386" y="2240924"/>
            <a:ext cx="3317183" cy="510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87472" y="321976"/>
            <a:ext cx="4778062" cy="6126163"/>
          </a:xfrm>
        </p:spPr>
        <p:txBody>
          <a:bodyPr/>
          <a:lstStyle/>
          <a:p>
            <a:pPr marL="0" indent="0" algn="ctr">
              <a:spcAft>
                <a:spcPts val="1200"/>
              </a:spcAft>
              <a:buNone/>
              <a:defRPr/>
            </a:pPr>
            <a:r>
              <a:rPr lang="en-US" sz="2000" b="1" dirty="0"/>
              <a:t>Table of Contents</a:t>
            </a:r>
          </a:p>
          <a:p>
            <a:pPr marL="285750" indent="-285750">
              <a:spcAft>
                <a:spcPts val="1200"/>
              </a:spcAft>
              <a:buFont typeface="Arial"/>
              <a:buChar char="•"/>
              <a:defRPr/>
            </a:pPr>
            <a:r>
              <a:rPr lang="en-US" sz="1800" dirty="0"/>
              <a:t>Introduction</a:t>
            </a:r>
          </a:p>
          <a:p>
            <a:pPr marL="285750" indent="-285750">
              <a:spcAft>
                <a:spcPts val="1200"/>
              </a:spcAft>
              <a:buFont typeface="Arial"/>
              <a:buChar char="•"/>
              <a:defRPr/>
            </a:pPr>
            <a:r>
              <a:rPr lang="en-US" sz="1800" dirty="0"/>
              <a:t>Why Focus on Medicaid Readmissions?</a:t>
            </a:r>
          </a:p>
          <a:p>
            <a:pPr marL="285750" indent="-285750">
              <a:spcAft>
                <a:spcPts val="1200"/>
              </a:spcAft>
              <a:buFont typeface="Arial"/>
              <a:buChar char="•"/>
              <a:defRPr/>
            </a:pPr>
            <a:r>
              <a:rPr lang="en-US" sz="1800" dirty="0"/>
              <a:t>How to Use This Guide</a:t>
            </a:r>
          </a:p>
          <a:p>
            <a:pPr marL="285750" indent="-285750">
              <a:spcAft>
                <a:spcPts val="1200"/>
              </a:spcAft>
              <a:buFont typeface="Arial"/>
              <a:buChar char="•"/>
              <a:defRPr/>
            </a:pPr>
            <a:r>
              <a:rPr lang="en-US" sz="1800" b="1" dirty="0" smtClean="0">
                <a:solidFill>
                  <a:schemeClr val="accent1"/>
                </a:solidFill>
              </a:rPr>
              <a:t>Analyze</a:t>
            </a:r>
            <a:r>
              <a:rPr lang="en-US" sz="1800" dirty="0" smtClean="0">
                <a:solidFill>
                  <a:schemeClr val="accent1"/>
                </a:solidFill>
              </a:rPr>
              <a:t> Your Data</a:t>
            </a:r>
          </a:p>
          <a:p>
            <a:pPr marL="285750" indent="-285750">
              <a:spcAft>
                <a:spcPts val="1200"/>
              </a:spcAft>
              <a:buFont typeface="Arial"/>
              <a:buChar char="•"/>
              <a:defRPr/>
            </a:pPr>
            <a:r>
              <a:rPr lang="en-US" sz="1800" b="1" dirty="0" smtClean="0"/>
              <a:t>Survey</a:t>
            </a:r>
            <a:r>
              <a:rPr lang="en-US" sz="1800" dirty="0" smtClean="0"/>
              <a:t> </a:t>
            </a:r>
            <a:r>
              <a:rPr lang="en-US" sz="1800" dirty="0"/>
              <a:t>Your Current Readmission Reduction Efforts </a:t>
            </a:r>
          </a:p>
          <a:p>
            <a:pPr marL="285750" indent="-285750">
              <a:spcAft>
                <a:spcPts val="1200"/>
              </a:spcAft>
              <a:buFont typeface="Arial"/>
              <a:buChar char="•"/>
              <a:defRPr/>
            </a:pPr>
            <a:r>
              <a:rPr lang="en-US" sz="1800" b="1" dirty="0"/>
              <a:t>Plan</a:t>
            </a:r>
            <a:r>
              <a:rPr lang="en-US" sz="1800" dirty="0"/>
              <a:t> a Multi-Faceted Data-Informed Portfolio of Strategies</a:t>
            </a:r>
          </a:p>
          <a:p>
            <a:pPr marL="285750" indent="-285750">
              <a:spcAft>
                <a:spcPts val="1200"/>
              </a:spcAft>
              <a:buFont typeface="Arial"/>
              <a:buChar char="•"/>
              <a:defRPr/>
            </a:pPr>
            <a:r>
              <a:rPr lang="en-US" sz="1800" b="1" dirty="0"/>
              <a:t>Implement </a:t>
            </a:r>
            <a:r>
              <a:rPr lang="en-US" sz="1800" dirty="0"/>
              <a:t>Whole-Person Transitional Care for All</a:t>
            </a:r>
          </a:p>
          <a:p>
            <a:pPr marL="285750" indent="-285750">
              <a:spcAft>
                <a:spcPts val="1200"/>
              </a:spcAft>
              <a:buFont typeface="Arial"/>
              <a:buChar char="•"/>
              <a:defRPr/>
            </a:pPr>
            <a:r>
              <a:rPr lang="en-US" sz="1800" b="1" dirty="0"/>
              <a:t>Reach Out </a:t>
            </a:r>
            <a:r>
              <a:rPr lang="en-US" sz="1800" dirty="0"/>
              <a:t>to Collaborate With Cross-Continuum Providers</a:t>
            </a:r>
          </a:p>
          <a:p>
            <a:pPr marL="285750" indent="-285750">
              <a:spcAft>
                <a:spcPts val="1200"/>
              </a:spcAft>
              <a:buFont typeface="Arial"/>
              <a:buChar char="•"/>
              <a:defRPr/>
            </a:pPr>
            <a:r>
              <a:rPr lang="en-US" sz="1800" b="1" dirty="0"/>
              <a:t>Enhance</a:t>
            </a:r>
            <a:r>
              <a:rPr lang="en-US" sz="1800" dirty="0"/>
              <a:t> Services for High-Risk Patients</a:t>
            </a:r>
          </a:p>
          <a:p>
            <a:endParaRPr lang="en-US" dirty="0"/>
          </a:p>
        </p:txBody>
      </p:sp>
    </p:spTree>
    <p:extLst>
      <p:ext uri="{BB962C8B-B14F-4D97-AF65-F5344CB8AC3E}">
        <p14:creationId xmlns:p14="http://schemas.microsoft.com/office/powerpoint/2010/main" val="164018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latin typeface="Calibri" charset="0"/>
              </a:rPr>
              <a:t>List of Tools</a:t>
            </a:r>
          </a:p>
        </p:txBody>
      </p:sp>
      <p:sp>
        <p:nvSpPr>
          <p:cNvPr id="14339" name="Content Placeholder 2"/>
          <p:cNvSpPr>
            <a:spLocks noGrp="1"/>
          </p:cNvSpPr>
          <p:nvPr>
            <p:ph idx="1"/>
          </p:nvPr>
        </p:nvSpPr>
        <p:spPr>
          <a:xfrm>
            <a:off x="4267200" y="1587500"/>
            <a:ext cx="4572000" cy="4525963"/>
          </a:xfrm>
        </p:spPr>
        <p:txBody>
          <a:bodyPr/>
          <a:lstStyle/>
          <a:p>
            <a:pPr marL="514350" indent="-514350" eaLnBrk="1" hangingPunct="1">
              <a:buFont typeface="Calibri" charset="0"/>
              <a:buAutoNum type="arabicPeriod"/>
            </a:pPr>
            <a:r>
              <a:rPr lang="en-US" sz="1800" b="1" dirty="0">
                <a:solidFill>
                  <a:srgbClr val="660066"/>
                </a:solidFill>
                <a:latin typeface="Calibri" charset="0"/>
              </a:rPr>
              <a:t>Data Analysis</a:t>
            </a:r>
          </a:p>
          <a:p>
            <a:pPr marL="514350" indent="-514350" eaLnBrk="1" hangingPunct="1">
              <a:buFont typeface="Calibri" charset="0"/>
              <a:buAutoNum type="arabicPeriod"/>
            </a:pPr>
            <a:r>
              <a:rPr lang="en-US" sz="1800" b="1" dirty="0">
                <a:solidFill>
                  <a:srgbClr val="660066"/>
                </a:solidFill>
                <a:latin typeface="Calibri" charset="0"/>
              </a:rPr>
              <a:t>Readmission Review</a:t>
            </a:r>
          </a:p>
          <a:p>
            <a:pPr marL="514350" indent="-514350" eaLnBrk="1" hangingPunct="1">
              <a:buFont typeface="Calibri" charset="0"/>
              <a:buAutoNum type="arabicPeriod"/>
            </a:pPr>
            <a:r>
              <a:rPr lang="en-US" sz="1800" dirty="0">
                <a:latin typeface="Calibri" charset="0"/>
              </a:rPr>
              <a:t>Hospital Inventory</a:t>
            </a:r>
          </a:p>
          <a:p>
            <a:pPr marL="514350" indent="-514350" eaLnBrk="1" hangingPunct="1">
              <a:buFont typeface="Calibri" charset="0"/>
              <a:buAutoNum type="arabicPeriod"/>
            </a:pPr>
            <a:r>
              <a:rPr lang="en-US" sz="1800" dirty="0">
                <a:latin typeface="Calibri" charset="0"/>
              </a:rPr>
              <a:t>Community Inventory</a:t>
            </a:r>
          </a:p>
          <a:p>
            <a:pPr marL="514350" indent="-514350" eaLnBrk="1" hangingPunct="1">
              <a:buFont typeface="Calibri" charset="0"/>
              <a:buAutoNum type="arabicPeriod"/>
            </a:pPr>
            <a:r>
              <a:rPr lang="en-US" sz="1800" dirty="0">
                <a:latin typeface="Calibri" charset="0"/>
              </a:rPr>
              <a:t>Portfolio Design</a:t>
            </a:r>
          </a:p>
          <a:p>
            <a:pPr marL="514350" indent="-514350" eaLnBrk="1" hangingPunct="1">
              <a:buFont typeface="Calibri" charset="0"/>
              <a:buAutoNum type="arabicPeriod"/>
            </a:pPr>
            <a:r>
              <a:rPr lang="en-US" sz="1800" dirty="0">
                <a:latin typeface="Calibri" charset="0"/>
              </a:rPr>
              <a:t>Operational Dashboard</a:t>
            </a:r>
          </a:p>
          <a:p>
            <a:pPr marL="514350" indent="-514350" eaLnBrk="1" hangingPunct="1">
              <a:buFont typeface="Calibri" charset="0"/>
              <a:buAutoNum type="arabicPeriod"/>
            </a:pPr>
            <a:r>
              <a:rPr lang="en-US" sz="1800" dirty="0">
                <a:latin typeface="Calibri" charset="0"/>
              </a:rPr>
              <a:t>Portfolio Presentation</a:t>
            </a:r>
          </a:p>
          <a:p>
            <a:pPr marL="514350" indent="-514350" eaLnBrk="1" hangingPunct="1">
              <a:buFont typeface="Calibri" charset="0"/>
              <a:buAutoNum type="arabicPeriod"/>
            </a:pPr>
            <a:r>
              <a:rPr lang="en-US" sz="1800" dirty="0">
                <a:latin typeface="Calibri" charset="0"/>
              </a:rPr>
              <a:t>Conditions of Participation Handout</a:t>
            </a:r>
          </a:p>
          <a:p>
            <a:pPr marL="514350" indent="-514350" eaLnBrk="1" hangingPunct="1">
              <a:buFont typeface="Calibri" charset="0"/>
              <a:buAutoNum type="arabicPeriod"/>
            </a:pPr>
            <a:r>
              <a:rPr lang="en-US" sz="1800" dirty="0">
                <a:latin typeface="Calibri" charset="0"/>
              </a:rPr>
              <a:t>Whole-Person Transitional Care Planning</a:t>
            </a:r>
          </a:p>
          <a:p>
            <a:pPr marL="514350" indent="-514350" eaLnBrk="1" hangingPunct="1">
              <a:buFont typeface="Calibri" charset="0"/>
              <a:buAutoNum type="arabicPeriod"/>
            </a:pPr>
            <a:r>
              <a:rPr lang="en-US" sz="1800" dirty="0">
                <a:latin typeface="Calibri" charset="0"/>
              </a:rPr>
              <a:t>Discharge Process Checklist</a:t>
            </a:r>
          </a:p>
          <a:p>
            <a:pPr marL="514350" indent="-514350" eaLnBrk="1" hangingPunct="1">
              <a:buFont typeface="Calibri" charset="0"/>
              <a:buAutoNum type="arabicPeriod"/>
            </a:pPr>
            <a:r>
              <a:rPr lang="en-US" sz="1800" dirty="0">
                <a:latin typeface="Calibri" charset="0"/>
              </a:rPr>
              <a:t>Community Resource Guide</a:t>
            </a:r>
          </a:p>
          <a:p>
            <a:pPr marL="514350" indent="-514350" eaLnBrk="1" hangingPunct="1">
              <a:buFont typeface="Calibri" charset="0"/>
              <a:buAutoNum type="arabicPeriod"/>
            </a:pPr>
            <a:r>
              <a:rPr lang="en-US" sz="1800" dirty="0">
                <a:latin typeface="Calibri" charset="0"/>
              </a:rPr>
              <a:t>Cross Continuum Collaboration</a:t>
            </a:r>
          </a:p>
          <a:p>
            <a:pPr marL="514350" indent="-514350" eaLnBrk="1" hangingPunct="1">
              <a:buFont typeface="Calibri" charset="0"/>
              <a:buAutoNum type="arabicPeriod"/>
            </a:pPr>
            <a:r>
              <a:rPr lang="en-US" sz="1800" dirty="0">
                <a:latin typeface="Calibri" charset="0"/>
              </a:rPr>
              <a:t>ED Care Plan Examples</a:t>
            </a:r>
          </a:p>
        </p:txBody>
      </p:sp>
      <p:pic>
        <p:nvPicPr>
          <p:cNvPr id="14340" name="Picture 1" descr="Hammer and wrench tool logo&#10;" title="Tool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457200" y="37338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dirty="0"/>
              <a:t>The guide comes with 13 customizable tools to be used in hospital teams’ day-to-day operations.</a:t>
            </a:r>
          </a:p>
        </p:txBody>
      </p:sp>
      <p:pic>
        <p:nvPicPr>
          <p:cNvPr id="1026" name="Picture 2" title="Purple outlin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133" y="1587500"/>
            <a:ext cx="3560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74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2"/>
          <p:cNvSpPr>
            <a:spLocks noGrp="1"/>
          </p:cNvSpPr>
          <p:nvPr>
            <p:ph type="title"/>
          </p:nvPr>
        </p:nvSpPr>
        <p:spPr/>
        <p:txBody>
          <a:bodyPr/>
          <a:lstStyle/>
          <a:p>
            <a:r>
              <a:rPr lang="en-US" altLang="en-US" sz="3200" smtClean="0">
                <a:ea typeface="ＭＳ Ｐゴシック" pitchFamily="34" charset="-128"/>
              </a:rPr>
              <a:t>The ASPIRE Framework</a:t>
            </a:r>
          </a:p>
        </p:txBody>
      </p:sp>
      <p:pic>
        <p:nvPicPr>
          <p:cNvPr id="35842" name="Picture 2" descr="This driver diagram illustrates this guide’s framework of action for reducing Medicaid readmissions. To achieve the aim of reducing Medicaid readmissions, the two primary drivers required to achieve the aim in our model include analysis and action. Analysis is required to expand teams’ understanding of the patterns and root causes of Medicaid readmissions, inventory and assess current readmission reduction efforts in the hospital and community, and develop a multifaceted portfolio of strategies to better match readmission reduction efforts to high-risk patients’ transitional care needs. Action is required to change transitional care in three complementary domains: improve hospital-based care, collaborate with “receiving” providers, and deliver enhanced services. The six secondary drivers correspond to the six section of the guide, which are intended as steps for hospital teams to move through in their readmission reduction work. These six steps have also been organized into the acronym ASPIRE to help hospital teams remember and implement the full structure of this framework. " title="ASPIRE Driver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963738"/>
            <a:ext cx="882808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367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90800"/>
            <a:ext cx="7772400" cy="1362075"/>
          </a:xfrm>
        </p:spPr>
        <p:txBody>
          <a:bodyPr/>
          <a:lstStyle/>
          <a:p>
            <a:r>
              <a:rPr lang="en-US" sz="2800" b="0" i="1" cap="none" dirty="0" smtClean="0"/>
              <a:t>All Payer and Payer-Specific Readmission Analysis</a:t>
            </a:r>
            <a:endParaRPr lang="en-US" sz="2800" b="0" i="1" cap="none" dirty="0"/>
          </a:p>
        </p:txBody>
      </p:sp>
    </p:spTree>
    <p:extLst>
      <p:ext uri="{BB962C8B-B14F-4D97-AF65-F5344CB8AC3E}">
        <p14:creationId xmlns:p14="http://schemas.microsoft.com/office/powerpoint/2010/main" val="1219939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Why Analyze Your Own Data? </a:t>
            </a:r>
            <a:endParaRPr lang="en-US" sz="3200" dirty="0"/>
          </a:p>
        </p:txBody>
      </p:sp>
      <p:sp>
        <p:nvSpPr>
          <p:cNvPr id="5" name="Content Placeholder 4"/>
          <p:cNvSpPr>
            <a:spLocks noGrp="1"/>
          </p:cNvSpPr>
          <p:nvPr>
            <p:ph idx="1"/>
          </p:nvPr>
        </p:nvSpPr>
        <p:spPr/>
        <p:txBody>
          <a:bodyPr/>
          <a:lstStyle/>
          <a:p>
            <a:pPr marL="0" indent="0">
              <a:buNone/>
            </a:pPr>
            <a:r>
              <a:rPr lang="en-US" sz="2200" dirty="0" smtClean="0"/>
              <a:t>Your hospital-specific readmission patterns may differ in important ways from national patterns: especially true for safety net hospitals. </a:t>
            </a:r>
          </a:p>
          <a:p>
            <a:pPr marL="0" indent="0">
              <a:buNone/>
            </a:pPr>
            <a:endParaRPr lang="en-US" sz="2200" dirty="0"/>
          </a:p>
          <a:p>
            <a:pPr marL="0" indent="0">
              <a:buNone/>
            </a:pPr>
            <a:r>
              <a:rPr lang="en-US" sz="2200" dirty="0" smtClean="0"/>
              <a:t>Look at: </a:t>
            </a:r>
          </a:p>
          <a:p>
            <a:r>
              <a:rPr lang="en-US" sz="2200" dirty="0" smtClean="0"/>
              <a:t>Readmission rates by payer</a:t>
            </a:r>
          </a:p>
          <a:p>
            <a:r>
              <a:rPr lang="en-US" sz="2200" dirty="0" smtClean="0"/>
              <a:t>Top 10 diagnoses leading to the most readmissions</a:t>
            </a:r>
          </a:p>
          <a:p>
            <a:r>
              <a:rPr lang="en-US" sz="2200" dirty="0" smtClean="0"/>
              <a:t>Proportion of all readmissions with a behavioral health comorbidity</a:t>
            </a:r>
          </a:p>
          <a:p>
            <a:r>
              <a:rPr lang="en-US" sz="2200" dirty="0" smtClean="0"/>
              <a:t>Readmissions by discharge disposition</a:t>
            </a:r>
          </a:p>
          <a:p>
            <a:pPr marL="0" indent="0">
              <a:buNone/>
            </a:pPr>
            <a:endParaRPr lang="en-US" sz="2200" dirty="0" smtClean="0"/>
          </a:p>
          <a:p>
            <a:endParaRPr lang="en-US" sz="2000" dirty="0"/>
          </a:p>
          <a:p>
            <a:endParaRPr lang="en-US" sz="2000" dirty="0"/>
          </a:p>
        </p:txBody>
      </p:sp>
    </p:spTree>
    <p:extLst>
      <p:ext uri="{BB962C8B-B14F-4D97-AF65-F5344CB8AC3E}">
        <p14:creationId xmlns:p14="http://schemas.microsoft.com/office/powerpoint/2010/main" val="119825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example of an All-Payer Readmission Rates by Payer Type graph with Readmission rate (%) on the y axis and Payer type (Commercial, Medicare and Medicaid) on the x axis. " title="Readmissions by Payer Type"/>
          <p:cNvPicPr>
            <a:picLocks noChangeAspect="1"/>
          </p:cNvPicPr>
          <p:nvPr/>
        </p:nvPicPr>
        <p:blipFill>
          <a:blip r:embed="rId2"/>
          <a:stretch>
            <a:fillRect/>
          </a:stretch>
        </p:blipFill>
        <p:spPr>
          <a:xfrm>
            <a:off x="2143308" y="1491470"/>
            <a:ext cx="5186363" cy="3500438"/>
          </a:xfrm>
          <a:prstGeom prst="rect">
            <a:avLst/>
          </a:prstGeom>
          <a:ln w="25400">
            <a:solidFill>
              <a:schemeClr val="accent1"/>
            </a:solidFill>
          </a:ln>
        </p:spPr>
      </p:pic>
      <p:sp>
        <p:nvSpPr>
          <p:cNvPr id="6" name="Oval 5"/>
          <p:cNvSpPr/>
          <p:nvPr/>
        </p:nvSpPr>
        <p:spPr>
          <a:xfrm>
            <a:off x="5272042" y="2565514"/>
            <a:ext cx="637551" cy="600879"/>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070563" y="5083969"/>
            <a:ext cx="5486400" cy="566738"/>
          </a:xfrm>
        </p:spPr>
        <p:txBody>
          <a:bodyPr/>
          <a:lstStyle/>
          <a:p>
            <a:r>
              <a:rPr lang="en-US" dirty="0" smtClean="0"/>
              <a:t>Readmission By Payer Type</a:t>
            </a:r>
            <a:endParaRPr lang="en-US" dirty="0"/>
          </a:p>
        </p:txBody>
      </p:sp>
      <p:sp>
        <p:nvSpPr>
          <p:cNvPr id="8" name="Text Placeholder 7"/>
          <p:cNvSpPr txBox="1">
            <a:spLocks noGrp="1"/>
          </p:cNvSpPr>
          <p:nvPr>
            <p:ph type="body" sz="half" idx="2"/>
          </p:nvPr>
        </p:nvSpPr>
        <p:spPr>
          <a:xfrm>
            <a:off x="2104671" y="5557402"/>
            <a:ext cx="5486400" cy="804862"/>
          </a:xfrm>
          <a:prstGeom prst="rect">
            <a:avLst/>
          </a:prstGeom>
          <a:noFill/>
        </p:spPr>
        <p:txBody>
          <a:bodyPr wrap="none" rtlCol="0">
            <a:spAutoFit/>
          </a:bodyPr>
          <a:lstStyle/>
          <a:p>
            <a:r>
              <a:rPr lang="en-US" sz="1200" dirty="0" smtClean="0"/>
              <a:t>Source: Massachusetts Center for Health Information and Analysis</a:t>
            </a:r>
            <a:endParaRPr lang="en-US" sz="1200" dirty="0"/>
          </a:p>
        </p:txBody>
      </p:sp>
    </p:spTree>
    <p:extLst>
      <p:ext uri="{BB962C8B-B14F-4D97-AF65-F5344CB8AC3E}">
        <p14:creationId xmlns:p14="http://schemas.microsoft.com/office/powerpoint/2010/main" val="3560732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S_JSI_ASPIRE">
  <a:themeElements>
    <a:clrScheme name="Custom 1">
      <a:dk1>
        <a:sysClr val="windowText" lastClr="000000"/>
      </a:dk1>
      <a:lt1>
        <a:sysClr val="window" lastClr="FFFFFF"/>
      </a:lt1>
      <a:dk2>
        <a:srgbClr val="474C55"/>
      </a:dk2>
      <a:lt2>
        <a:srgbClr val="EFF1F5"/>
      </a:lt2>
      <a:accent1>
        <a:srgbClr val="6B1D74"/>
      </a:accent1>
      <a:accent2>
        <a:srgbClr val="F9B91B"/>
      </a:accent2>
      <a:accent3>
        <a:srgbClr val="8F99AA"/>
      </a:accent3>
      <a:accent4>
        <a:srgbClr val="915795"/>
      </a:accent4>
      <a:accent5>
        <a:srgbClr val="F5F0CD"/>
      </a:accent5>
      <a:accent6>
        <a:srgbClr val="F5F0CD"/>
      </a:accent6>
      <a:hlink>
        <a:srgbClr val="6B1D74"/>
      </a:hlink>
      <a:folHlink>
        <a:srgbClr val="6B1D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CHS_JSI_ASPIRE.thmx</Template>
  <TotalTime>1630</TotalTime>
  <Words>1192</Words>
  <Application>Microsoft Office PowerPoint</Application>
  <PresentationFormat>On-screen Show (4:3)</PresentationFormat>
  <Paragraphs>222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ITC Avant Garde Gothic Book</vt:lpstr>
      <vt:lpstr>CHS_JSI_ASPIRE</vt:lpstr>
      <vt:lpstr> Designing &amp; Delivering Whole-Person Transitional Care The Hospital Guide to Reducing Medicaid Readmissions</vt:lpstr>
      <vt:lpstr>Agenda</vt:lpstr>
      <vt:lpstr>Objectives</vt:lpstr>
      <vt:lpstr>PowerPoint Presentation</vt:lpstr>
      <vt:lpstr>List of Tools</vt:lpstr>
      <vt:lpstr>The ASPIRE Framework</vt:lpstr>
      <vt:lpstr>All Payer and Payer-Specific Readmission Analysis</vt:lpstr>
      <vt:lpstr>Why Analyze Your Own Data? </vt:lpstr>
      <vt:lpstr>Readmission By Payer Type</vt:lpstr>
      <vt:lpstr>Source: Massachusetts Center for Health Information and Analysis</vt:lpstr>
      <vt:lpstr>Conditions With the Largest Number of Adult Hospital Readmissions by Payer, 2011 Anita L. Hones, Ph.D., M.P.H., Marguerite L. Barrett, M.S., H. Jiang, Ph.D., and Claudia A. Steiner, M.D., M.P.H. </vt:lpstr>
      <vt:lpstr>Top 10 Principal Discharge Diagnoses Leading to a 30-Day Readmission by Discharge Destination</vt:lpstr>
      <vt:lpstr>PowerPoint Presentation</vt:lpstr>
      <vt:lpstr>Readmissions for Patients with High Utilization</vt:lpstr>
      <vt:lpstr>15-Point Analytic Plan: All Payer and Payer-Specific</vt:lpstr>
      <vt:lpstr>Data Analysis Tool </vt:lpstr>
      <vt:lpstr>Ask your patients “Why”</vt:lpstr>
      <vt:lpstr>Review readmissions from “whole person” view</vt:lpstr>
      <vt:lpstr>41 woman with HIV hospitalized with pneumonia</vt:lpstr>
      <vt:lpstr>61 man with 8 hospitalizations this year for SOB</vt:lpstr>
      <vt:lpstr>Do not over-medicalize root causes of readmissions</vt:lpstr>
      <vt:lpstr>Readmission Review Tool</vt:lpstr>
      <vt:lpstr>Using Data to Identify Your High Risk Populations</vt:lpstr>
      <vt:lpstr>Summary</vt:lpstr>
      <vt:lpstr> Thank you for your commitment to reducing readmissions</vt:lpstr>
    </vt:vector>
  </TitlesOfParts>
  <Company>Collaborative Healthcare Strategies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&amp; Delivering Whole-Person Transitional Care The Hospital Guide to Reducing Medicaid Readmission Webinar 2</dc:title>
  <dc:subject>AHRQ Medicaid Readmissions Guide</dc:subject>
  <dc:creator>Agency for Healthcare Research and Quality</dc:creator>
  <cp:keywords>ASPIRE, Medicaid Readmissions, Webinar</cp:keywords>
  <cp:lastModifiedBy>Angel</cp:lastModifiedBy>
  <cp:revision>49</cp:revision>
  <dcterms:created xsi:type="dcterms:W3CDTF">2016-08-11T14:27:04Z</dcterms:created>
  <dcterms:modified xsi:type="dcterms:W3CDTF">2016-09-09T01:17:25Z</dcterms:modified>
</cp:coreProperties>
</file>