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257" r:id="rId2"/>
    <p:sldId id="258" r:id="rId3"/>
    <p:sldId id="259" r:id="rId4"/>
    <p:sldId id="268" r:id="rId5"/>
    <p:sldId id="269" r:id="rId6"/>
    <p:sldId id="270" r:id="rId7"/>
    <p:sldId id="271" r:id="rId8"/>
    <p:sldId id="272" r:id="rId9"/>
    <p:sldId id="274" r:id="rId10"/>
    <p:sldId id="275" r:id="rId11"/>
    <p:sldId id="292" r:id="rId12"/>
    <p:sldId id="291" r:id="rId13"/>
    <p:sldId id="282" r:id="rId14"/>
    <p:sldId id="265" r:id="rId15"/>
    <p:sldId id="266" r:id="rId16"/>
    <p:sldId id="284" r:id="rId17"/>
    <p:sldId id="285" r:id="rId18"/>
    <p:sldId id="290" r:id="rId19"/>
    <p:sldId id="289" r:id="rId20"/>
    <p:sldId id="288" r:id="rId21"/>
    <p:sldId id="283" r:id="rId22"/>
    <p:sldId id="262" r:id="rId23"/>
    <p:sldId id="293"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DC6D69-E375-43F4-BEDA-E5E545DF8DBF}" type="datetimeFigureOut">
              <a:rPr lang="en-US" smtClean="0"/>
              <a:t>10/2/2016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9CB607-E89E-44EC-8930-5D01C8F4E77B}" type="slidenum">
              <a:rPr lang="en-US" smtClean="0"/>
              <a:t>‹#›</a:t>
            </a:fld>
            <a:endParaRPr lang="en-US"/>
          </a:p>
        </p:txBody>
      </p:sp>
    </p:spTree>
    <p:extLst>
      <p:ext uri="{BB962C8B-B14F-4D97-AF65-F5344CB8AC3E}">
        <p14:creationId xmlns:p14="http://schemas.microsoft.com/office/powerpoint/2010/main" val="1122431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9CB607-E89E-44EC-8930-5D01C8F4E77B}" type="slidenum">
              <a:rPr lang="en-US" smtClean="0"/>
              <a:t>6</a:t>
            </a:fld>
            <a:endParaRPr lang="en-US"/>
          </a:p>
        </p:txBody>
      </p:sp>
    </p:spTree>
    <p:extLst>
      <p:ext uri="{BB962C8B-B14F-4D97-AF65-F5344CB8AC3E}">
        <p14:creationId xmlns:p14="http://schemas.microsoft.com/office/powerpoint/2010/main" val="1729403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9CB607-E89E-44EC-8930-5D01C8F4E77B}" type="slidenum">
              <a:rPr lang="en-US" smtClean="0"/>
              <a:t>19</a:t>
            </a:fld>
            <a:endParaRPr lang="en-US"/>
          </a:p>
        </p:txBody>
      </p:sp>
    </p:spTree>
    <p:extLst>
      <p:ext uri="{BB962C8B-B14F-4D97-AF65-F5344CB8AC3E}">
        <p14:creationId xmlns:p14="http://schemas.microsoft.com/office/powerpoint/2010/main" val="2901979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9CB607-E89E-44EC-8930-5D01C8F4E77B}" type="slidenum">
              <a:rPr lang="en-US" smtClean="0"/>
              <a:t>20</a:t>
            </a:fld>
            <a:endParaRPr lang="en-US"/>
          </a:p>
        </p:txBody>
      </p:sp>
    </p:spTree>
    <p:extLst>
      <p:ext uri="{BB962C8B-B14F-4D97-AF65-F5344CB8AC3E}">
        <p14:creationId xmlns:p14="http://schemas.microsoft.com/office/powerpoint/2010/main" val="22102130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565150"/>
            <a:ext cx="9144000" cy="1130300"/>
          </a:xfrm>
          <a:prstGeom prst="rect">
            <a:avLst/>
          </a:prstGeom>
          <a:solidFill>
            <a:schemeClr val="bg2">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a:solidFill>
                <a:prstClr val="white"/>
              </a:solidFill>
              <a:latin typeface="Calibri"/>
            </a:endParaRPr>
          </a:p>
        </p:txBody>
      </p:sp>
      <p:pic>
        <p:nvPicPr>
          <p:cNvPr id="5" name="Picture 7" descr="Purple background box with ASPIRE title&#10;" title="ASPIRE logo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59613" y="228600"/>
            <a:ext cx="1474787"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Purple ASPIRE logo and title Designing and Delivering Whole Person Transitional Care: The Hospital Guide to Reducing Medicaid Readmissions&#10;" title="ASPIRE logo 2"/>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6858000" cy="1470025"/>
          </a:xfrm>
        </p:spPr>
        <p:txBody>
          <a:bodyPr anchor="b"/>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700083"/>
            <a:ext cx="6400800" cy="1481517"/>
          </a:xfrm>
        </p:spPr>
        <p:txBody>
          <a:bodyPr/>
          <a:lstStyle>
            <a:lvl1pPr marL="0" indent="0" algn="l">
              <a:buNone/>
              <a:defRPr>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491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9393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62209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0"/>
            <a:ext cx="9144000" cy="152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a:solidFill>
                <a:prstClr val="white"/>
              </a:solidFill>
              <a:latin typeface="Calibri"/>
            </a:endParaRPr>
          </a:p>
        </p:txBody>
      </p:sp>
      <p:sp>
        <p:nvSpPr>
          <p:cNvPr id="5" name="Rectangle 4"/>
          <p:cNvSpPr/>
          <p:nvPr userDrawn="1"/>
        </p:nvSpPr>
        <p:spPr>
          <a:xfrm>
            <a:off x="0" y="0"/>
            <a:ext cx="9144000" cy="15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a:solidFill>
                <a:prstClr val="white"/>
              </a:solidFill>
              <a:latin typeface="Calibri"/>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l">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20232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userDrawn="1"/>
        </p:nvSpPr>
        <p:spPr>
          <a:xfrm>
            <a:off x="0" y="0"/>
            <a:ext cx="9144000" cy="152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a:solidFill>
                <a:prstClr val="white"/>
              </a:solidFill>
              <a:latin typeface="Calibri"/>
            </a:endParaRPr>
          </a:p>
        </p:txBody>
      </p:sp>
      <p:sp>
        <p:nvSpPr>
          <p:cNvPr id="5" name="Rectangle 4"/>
          <p:cNvSpPr/>
          <p:nvPr userDrawn="1"/>
        </p:nvSpPr>
        <p:spPr>
          <a:xfrm>
            <a:off x="0" y="0"/>
            <a:ext cx="9144000" cy="15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a:solidFill>
                <a:prstClr val="white"/>
              </a:solidFill>
              <a:latin typeface="Calibri"/>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67259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467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42698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89378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3453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53574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43606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38135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accent1"/>
          </a:solidFill>
          <a:latin typeface="+mj-lt"/>
          <a:ea typeface="ＭＳ Ｐゴシック" charset="0"/>
          <a:cs typeface="+mj-cs"/>
        </a:defRPr>
      </a:lvl1pPr>
      <a:lvl2pPr algn="ctr" rtl="0" eaLnBrk="0" fontAlgn="base" hangingPunct="0">
        <a:spcBef>
          <a:spcPct val="0"/>
        </a:spcBef>
        <a:spcAft>
          <a:spcPct val="0"/>
        </a:spcAft>
        <a:defRPr sz="4400">
          <a:solidFill>
            <a:schemeClr val="accent1"/>
          </a:solidFill>
          <a:latin typeface="Calibri" pitchFamily="34" charset="0"/>
          <a:ea typeface="ＭＳ Ｐゴシック" charset="0"/>
        </a:defRPr>
      </a:lvl2pPr>
      <a:lvl3pPr algn="ctr" rtl="0" eaLnBrk="0" fontAlgn="base" hangingPunct="0">
        <a:spcBef>
          <a:spcPct val="0"/>
        </a:spcBef>
        <a:spcAft>
          <a:spcPct val="0"/>
        </a:spcAft>
        <a:defRPr sz="4400">
          <a:solidFill>
            <a:schemeClr val="accent1"/>
          </a:solidFill>
          <a:latin typeface="Calibri" pitchFamily="34" charset="0"/>
          <a:ea typeface="ＭＳ Ｐゴシック" charset="0"/>
        </a:defRPr>
      </a:lvl3pPr>
      <a:lvl4pPr algn="ctr" rtl="0" eaLnBrk="0" fontAlgn="base" hangingPunct="0">
        <a:spcBef>
          <a:spcPct val="0"/>
        </a:spcBef>
        <a:spcAft>
          <a:spcPct val="0"/>
        </a:spcAft>
        <a:defRPr sz="4400">
          <a:solidFill>
            <a:schemeClr val="accent1"/>
          </a:solidFill>
          <a:latin typeface="Calibri" pitchFamily="34" charset="0"/>
          <a:ea typeface="ＭＳ Ｐゴシック" charset="0"/>
        </a:defRPr>
      </a:lvl4pPr>
      <a:lvl5pPr algn="ctr" rtl="0" eaLnBrk="0" fontAlgn="base" hangingPunct="0">
        <a:spcBef>
          <a:spcPct val="0"/>
        </a:spcBef>
        <a:spcAft>
          <a:spcPct val="0"/>
        </a:spcAft>
        <a:defRPr sz="4400">
          <a:solidFill>
            <a:schemeClr val="accent1"/>
          </a:solidFill>
          <a:latin typeface="Calibri" pitchFamily="34" charset="0"/>
          <a:ea typeface="ＭＳ Ｐゴシック" charset="0"/>
        </a:defRPr>
      </a:lvl5pPr>
      <a:lvl6pPr marL="457200" algn="ctr" rtl="0" fontAlgn="base">
        <a:spcBef>
          <a:spcPct val="0"/>
        </a:spcBef>
        <a:spcAft>
          <a:spcPct val="0"/>
        </a:spcAft>
        <a:defRPr sz="4400">
          <a:solidFill>
            <a:schemeClr val="accent1"/>
          </a:solidFill>
          <a:latin typeface="Calibri" pitchFamily="34" charset="0"/>
        </a:defRPr>
      </a:lvl6pPr>
      <a:lvl7pPr marL="914400" algn="ctr" rtl="0" fontAlgn="base">
        <a:spcBef>
          <a:spcPct val="0"/>
        </a:spcBef>
        <a:spcAft>
          <a:spcPct val="0"/>
        </a:spcAft>
        <a:defRPr sz="4400">
          <a:solidFill>
            <a:schemeClr val="accent1"/>
          </a:solidFill>
          <a:latin typeface="Calibri" pitchFamily="34" charset="0"/>
        </a:defRPr>
      </a:lvl7pPr>
      <a:lvl8pPr marL="1371600" algn="ctr" rtl="0" fontAlgn="base">
        <a:spcBef>
          <a:spcPct val="0"/>
        </a:spcBef>
        <a:spcAft>
          <a:spcPct val="0"/>
        </a:spcAft>
        <a:defRPr sz="4400">
          <a:solidFill>
            <a:schemeClr val="accent1"/>
          </a:solidFill>
          <a:latin typeface="Calibri" pitchFamily="34" charset="0"/>
        </a:defRPr>
      </a:lvl8pPr>
      <a:lvl9pPr marL="1828800" algn="ctr" rtl="0" fontAlgn="base">
        <a:spcBef>
          <a:spcPct val="0"/>
        </a:spcBef>
        <a:spcAft>
          <a:spcPct val="0"/>
        </a:spcAft>
        <a:defRPr sz="4400">
          <a:solidFill>
            <a:schemeClr val="accent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Angel_Burgoin@jsi.com" TargetMode="External"/><Relationship Id="rId2" Type="http://schemas.openxmlformats.org/officeDocument/2006/relationships/hyperlink" Target="mailto:amy@collaborativehealthcarestrategies.com" TargetMode="External"/><Relationship Id="rId1" Type="http://schemas.openxmlformats.org/officeDocument/2006/relationships/slideLayout" Target="../slideLayouts/slideLayout1.xml"/><Relationship Id="rId4" Type="http://schemas.openxmlformats.org/officeDocument/2006/relationships/hyperlink" Target="mailto:Jim_Maxwell@jsi.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304800" y="2130425"/>
            <a:ext cx="8534400" cy="1470025"/>
          </a:xfrm>
        </p:spPr>
        <p:txBody>
          <a:bodyPr/>
          <a:lstStyle/>
          <a:p>
            <a:pPr eaLnBrk="1" hangingPunct="1"/>
            <a:r>
              <a:rPr lang="en-US" sz="2800" dirty="0" smtClean="0">
                <a:latin typeface="Calibri" charset="0"/>
              </a:rPr>
              <a:t/>
            </a:r>
            <a:br>
              <a:rPr lang="en-US" sz="2800" dirty="0" smtClean="0">
                <a:latin typeface="Calibri" charset="0"/>
              </a:rPr>
            </a:br>
            <a:r>
              <a:rPr lang="en-US" sz="2800" dirty="0" smtClean="0">
                <a:latin typeface="Calibri" charset="0"/>
              </a:rPr>
              <a:t>Designing &amp; Delivering Whole-Person Transitional Care</a:t>
            </a:r>
            <a:r>
              <a:rPr lang="en-US" sz="2800" dirty="0">
                <a:latin typeface="Calibri" charset="0"/>
              </a:rPr>
              <a:t/>
            </a:r>
            <a:br>
              <a:rPr lang="en-US" sz="2800" dirty="0">
                <a:latin typeface="Calibri" charset="0"/>
              </a:rPr>
            </a:br>
            <a:r>
              <a:rPr lang="en-US" sz="2400" i="1" dirty="0" smtClean="0">
                <a:latin typeface="Calibri" charset="0"/>
              </a:rPr>
              <a:t>The Hospital Guide to Reducing Medicaid Readmissions</a:t>
            </a:r>
            <a:endParaRPr lang="en-US" sz="2400" i="1" dirty="0">
              <a:latin typeface="Calibri" charset="0"/>
            </a:endParaRPr>
          </a:p>
        </p:txBody>
      </p:sp>
      <p:sp>
        <p:nvSpPr>
          <p:cNvPr id="3" name="Subtitle 2"/>
          <p:cNvSpPr>
            <a:spLocks noGrp="1"/>
          </p:cNvSpPr>
          <p:nvPr>
            <p:ph type="subTitle" idx="1"/>
          </p:nvPr>
        </p:nvSpPr>
        <p:spPr>
          <a:xfrm>
            <a:off x="304800" y="3700463"/>
            <a:ext cx="8534400" cy="1481137"/>
          </a:xfrm>
        </p:spPr>
        <p:txBody>
          <a:bodyPr/>
          <a:lstStyle/>
          <a:p>
            <a:pPr algn="ctr" eaLnBrk="1" hangingPunct="1">
              <a:defRPr/>
            </a:pPr>
            <a:endParaRPr lang="en-US" sz="2400" dirty="0" smtClean="0">
              <a:solidFill>
                <a:schemeClr val="accent4"/>
              </a:solidFill>
              <a:ea typeface="+mn-ea"/>
            </a:endParaRPr>
          </a:p>
          <a:p>
            <a:pPr algn="ctr" eaLnBrk="1" hangingPunct="1">
              <a:defRPr/>
            </a:pPr>
            <a:r>
              <a:rPr lang="en-US" sz="2400" dirty="0" smtClean="0">
                <a:solidFill>
                  <a:schemeClr val="accent4"/>
                </a:solidFill>
                <a:ea typeface="+mn-ea"/>
              </a:rPr>
              <a:t>Webinar 5:Reach Out to Collaborate with Partners Across Settings </a:t>
            </a:r>
          </a:p>
        </p:txBody>
      </p:sp>
    </p:spTree>
    <p:extLst>
      <p:ext uri="{BB962C8B-B14F-4D97-AF65-F5344CB8AC3E}">
        <p14:creationId xmlns:p14="http://schemas.microsoft.com/office/powerpoint/2010/main" val="4200372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t>Identify Medicaid-Relevant Partners</a:t>
            </a:r>
            <a:endParaRPr lang="en-US" sz="3200" dirty="0"/>
          </a:p>
        </p:txBody>
      </p:sp>
      <p:sp>
        <p:nvSpPr>
          <p:cNvPr id="8" name="Text Placeholder 7"/>
          <p:cNvSpPr>
            <a:spLocks noGrp="1"/>
          </p:cNvSpPr>
          <p:nvPr>
            <p:ph type="body" idx="1"/>
          </p:nvPr>
        </p:nvSpPr>
        <p:spPr>
          <a:noFill/>
          <a:ln>
            <a:solidFill>
              <a:srgbClr val="660066"/>
            </a:solidFill>
          </a:ln>
        </p:spPr>
        <p:txBody>
          <a:bodyPr/>
          <a:lstStyle/>
          <a:p>
            <a:r>
              <a:rPr lang="en-US" sz="2000" dirty="0" smtClean="0"/>
              <a:t>Medicaid-Relevant Clinical Providers</a:t>
            </a:r>
            <a:endParaRPr lang="en-US" sz="2000" dirty="0"/>
          </a:p>
        </p:txBody>
      </p:sp>
      <p:sp>
        <p:nvSpPr>
          <p:cNvPr id="5" name="Content Placeholder 4"/>
          <p:cNvSpPr>
            <a:spLocks noGrp="1"/>
          </p:cNvSpPr>
          <p:nvPr>
            <p:ph sz="half" idx="2"/>
          </p:nvPr>
        </p:nvSpPr>
        <p:spPr>
          <a:noFill/>
          <a:ln>
            <a:solidFill>
              <a:srgbClr val="660066"/>
            </a:solidFill>
          </a:ln>
        </p:spPr>
        <p:txBody>
          <a:bodyPr numCol="1"/>
          <a:lstStyle/>
          <a:p>
            <a:pPr lvl="0"/>
            <a:r>
              <a:rPr lang="en-US" sz="1800" dirty="0" smtClean="0"/>
              <a:t>Behavioral Health Centers	</a:t>
            </a:r>
            <a:endParaRPr lang="en-US" sz="1800" dirty="0" smtClean="0">
              <a:effectLst/>
            </a:endParaRPr>
          </a:p>
          <a:p>
            <a:pPr lvl="0"/>
            <a:r>
              <a:rPr lang="en-US" sz="1800" dirty="0" smtClean="0"/>
              <a:t>Community Health Centers</a:t>
            </a:r>
            <a:endParaRPr lang="en-US" sz="1800" dirty="0" smtClean="0">
              <a:effectLst/>
            </a:endParaRPr>
          </a:p>
          <a:p>
            <a:pPr lvl="0"/>
            <a:r>
              <a:rPr lang="en-US" sz="1800" dirty="0" smtClean="0"/>
              <a:t>Behavioral Health Homes</a:t>
            </a:r>
            <a:endParaRPr lang="en-US" sz="1800" dirty="0" smtClean="0">
              <a:effectLst/>
            </a:endParaRPr>
          </a:p>
          <a:p>
            <a:pPr lvl="0"/>
            <a:r>
              <a:rPr lang="en-US" sz="1800" dirty="0" smtClean="0"/>
              <a:t>Resident Physician Clinics</a:t>
            </a:r>
            <a:endParaRPr lang="en-US" sz="1800" dirty="0" smtClean="0">
              <a:effectLst/>
            </a:endParaRPr>
          </a:p>
          <a:p>
            <a:pPr lvl="0"/>
            <a:r>
              <a:rPr lang="en-US" sz="1800" dirty="0" smtClean="0"/>
              <a:t>Patient Centered Medical Homes</a:t>
            </a:r>
            <a:endParaRPr lang="en-US" sz="1800" dirty="0" smtClean="0">
              <a:effectLst/>
            </a:endParaRPr>
          </a:p>
          <a:p>
            <a:pPr lvl="0"/>
            <a:r>
              <a:rPr lang="en-US" sz="1800" dirty="0" smtClean="0"/>
              <a:t>Substance Use Treatment Centers</a:t>
            </a:r>
            <a:endParaRPr lang="en-US" sz="1800" dirty="0" smtClean="0">
              <a:effectLst/>
            </a:endParaRPr>
          </a:p>
          <a:p>
            <a:pPr lvl="0"/>
            <a:r>
              <a:rPr lang="en-US" sz="1800" dirty="0" smtClean="0"/>
              <a:t>Adult Day Care Centers</a:t>
            </a:r>
            <a:endParaRPr lang="en-US" sz="1800" dirty="0" smtClean="0">
              <a:effectLst/>
            </a:endParaRPr>
          </a:p>
          <a:p>
            <a:pPr lvl="0"/>
            <a:r>
              <a:rPr lang="en-US" sz="1800" dirty="0" smtClean="0"/>
              <a:t>Medicaid Managed Care Plans</a:t>
            </a:r>
            <a:endParaRPr lang="en-US" sz="1800" dirty="0" smtClean="0">
              <a:effectLst/>
            </a:endParaRPr>
          </a:p>
          <a:p>
            <a:pPr marL="0" indent="0">
              <a:buNone/>
            </a:pPr>
            <a:r>
              <a:rPr lang="en-US" sz="2000" dirty="0" smtClean="0"/>
              <a:t> </a:t>
            </a:r>
          </a:p>
          <a:p>
            <a:endParaRPr lang="en-US" sz="2000" dirty="0" smtClean="0"/>
          </a:p>
          <a:p>
            <a:pPr marL="0" indent="0">
              <a:buNone/>
            </a:pPr>
            <a:endParaRPr lang="en-US" sz="2000" dirty="0" smtClean="0"/>
          </a:p>
          <a:p>
            <a:pPr marL="0" indent="0">
              <a:buNone/>
            </a:pPr>
            <a:r>
              <a:rPr lang="en-US" sz="2000" dirty="0"/>
              <a:t/>
            </a:r>
            <a:br>
              <a:rPr lang="en-US" sz="2000" dirty="0"/>
            </a:br>
            <a:endParaRPr lang="en-US" sz="2000" dirty="0"/>
          </a:p>
        </p:txBody>
      </p:sp>
      <p:sp>
        <p:nvSpPr>
          <p:cNvPr id="9" name="Text Placeholder 8"/>
          <p:cNvSpPr>
            <a:spLocks noGrp="1"/>
          </p:cNvSpPr>
          <p:nvPr>
            <p:ph type="body" sz="quarter" idx="3"/>
          </p:nvPr>
        </p:nvSpPr>
        <p:spPr>
          <a:ln>
            <a:solidFill>
              <a:srgbClr val="660066"/>
            </a:solidFill>
          </a:ln>
        </p:spPr>
        <p:txBody>
          <a:bodyPr/>
          <a:lstStyle/>
          <a:p>
            <a:r>
              <a:rPr lang="en-US" sz="2000" dirty="0" smtClean="0"/>
              <a:t>Medicaid-Relevant Service Agencies</a:t>
            </a:r>
            <a:endParaRPr lang="en-US" sz="2000" dirty="0"/>
          </a:p>
        </p:txBody>
      </p:sp>
      <p:sp>
        <p:nvSpPr>
          <p:cNvPr id="10" name="Content Placeholder 9"/>
          <p:cNvSpPr>
            <a:spLocks noGrp="1"/>
          </p:cNvSpPr>
          <p:nvPr>
            <p:ph sz="quarter" idx="4"/>
          </p:nvPr>
        </p:nvSpPr>
        <p:spPr>
          <a:ln>
            <a:solidFill>
              <a:srgbClr val="660066"/>
            </a:solidFill>
          </a:ln>
        </p:spPr>
        <p:txBody>
          <a:bodyPr/>
          <a:lstStyle/>
          <a:p>
            <a:pPr lvl="0"/>
            <a:r>
              <a:rPr lang="en-US" sz="1800" dirty="0" smtClean="0"/>
              <a:t>Health Homes</a:t>
            </a:r>
          </a:p>
          <a:p>
            <a:pPr lvl="0"/>
            <a:r>
              <a:rPr lang="en-US" sz="1800" dirty="0" smtClean="0"/>
              <a:t>Group Homes</a:t>
            </a:r>
          </a:p>
          <a:p>
            <a:pPr lvl="0"/>
            <a:r>
              <a:rPr lang="en-US" sz="1800" dirty="0" smtClean="0"/>
              <a:t>Housing Authority</a:t>
            </a:r>
          </a:p>
          <a:p>
            <a:pPr lvl="0"/>
            <a:r>
              <a:rPr lang="en-US" sz="1800" dirty="0" smtClean="0"/>
              <a:t>Transportation Providers</a:t>
            </a:r>
          </a:p>
          <a:p>
            <a:pPr lvl="0"/>
            <a:r>
              <a:rPr lang="en-US" sz="1800" dirty="0" smtClean="0"/>
              <a:t>County Health Departments</a:t>
            </a:r>
          </a:p>
          <a:p>
            <a:pPr lvl="0"/>
            <a:r>
              <a:rPr lang="en-US" sz="1800" dirty="0" smtClean="0"/>
              <a:t>Food Assistance</a:t>
            </a:r>
          </a:p>
          <a:p>
            <a:pPr lvl="0"/>
            <a:r>
              <a:rPr lang="en-US" sz="1800" dirty="0" smtClean="0"/>
              <a:t>Legal Advocacy Assistance</a:t>
            </a:r>
          </a:p>
          <a:p>
            <a:pPr lvl="0"/>
            <a:r>
              <a:rPr lang="en-US" sz="1800" dirty="0" smtClean="0"/>
              <a:t>Peer Support</a:t>
            </a:r>
          </a:p>
          <a:p>
            <a:endParaRPr lang="en-US" sz="1800" dirty="0"/>
          </a:p>
        </p:txBody>
      </p:sp>
    </p:spTree>
    <p:extLst>
      <p:ext uri="{BB962C8B-B14F-4D97-AF65-F5344CB8AC3E}">
        <p14:creationId xmlns:p14="http://schemas.microsoft.com/office/powerpoint/2010/main" val="1992099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t>Look for Care Management Resources</a:t>
            </a:r>
            <a:endParaRPr lang="en-US" sz="3200" dirty="0"/>
          </a:p>
        </p:txBody>
      </p:sp>
      <p:sp>
        <p:nvSpPr>
          <p:cNvPr id="5" name="Content Placeholder 4"/>
          <p:cNvSpPr>
            <a:spLocks noGrp="1"/>
          </p:cNvSpPr>
          <p:nvPr>
            <p:ph idx="1"/>
          </p:nvPr>
        </p:nvSpPr>
        <p:spPr>
          <a:xfrm>
            <a:off x="457200" y="1447803"/>
            <a:ext cx="8229600" cy="4525963"/>
          </a:xfrm>
        </p:spPr>
        <p:txBody>
          <a:bodyPr/>
          <a:lstStyle/>
          <a:p>
            <a:pPr lvl="0">
              <a:spcBef>
                <a:spcPts val="300"/>
              </a:spcBef>
            </a:pPr>
            <a:r>
              <a:rPr lang="en-US" sz="1400" dirty="0"/>
              <a:t>Accountable care </a:t>
            </a:r>
            <a:r>
              <a:rPr lang="en-US" sz="1400" dirty="0" smtClean="0"/>
              <a:t>organizations</a:t>
            </a:r>
            <a:endParaRPr lang="en-US" sz="1400" dirty="0" smtClean="0">
              <a:effectLst/>
            </a:endParaRPr>
          </a:p>
          <a:p>
            <a:pPr lvl="0">
              <a:spcBef>
                <a:spcPts val="300"/>
              </a:spcBef>
            </a:pPr>
            <a:r>
              <a:rPr lang="en-US" sz="1400" dirty="0"/>
              <a:t>Patient-centered medical </a:t>
            </a:r>
            <a:r>
              <a:rPr lang="en-US" sz="1400" dirty="0" smtClean="0"/>
              <a:t>homes</a:t>
            </a:r>
            <a:endParaRPr lang="en-US" sz="1400" dirty="0" smtClean="0">
              <a:effectLst/>
            </a:endParaRPr>
          </a:p>
          <a:p>
            <a:pPr lvl="0">
              <a:spcBef>
                <a:spcPts val="300"/>
              </a:spcBef>
            </a:pPr>
            <a:r>
              <a:rPr lang="en-US" sz="1400" dirty="0"/>
              <a:t>Bundled payment </a:t>
            </a:r>
            <a:r>
              <a:rPr lang="en-US" sz="1400" dirty="0" smtClean="0"/>
              <a:t>initiators</a:t>
            </a:r>
            <a:endParaRPr lang="en-US" sz="1400" dirty="0" smtClean="0">
              <a:effectLst/>
            </a:endParaRPr>
          </a:p>
          <a:p>
            <a:pPr lvl="0">
              <a:spcBef>
                <a:spcPts val="300"/>
              </a:spcBef>
            </a:pPr>
            <a:r>
              <a:rPr lang="en-US" sz="1400" dirty="0"/>
              <a:t>Health </a:t>
            </a:r>
            <a:r>
              <a:rPr lang="en-US" sz="1400" dirty="0" smtClean="0"/>
              <a:t>homes</a:t>
            </a:r>
            <a:endParaRPr lang="en-US" sz="1400" dirty="0" smtClean="0">
              <a:effectLst/>
            </a:endParaRPr>
          </a:p>
          <a:p>
            <a:pPr lvl="0">
              <a:spcBef>
                <a:spcPts val="300"/>
              </a:spcBef>
            </a:pPr>
            <a:r>
              <a:rPr lang="en-US" sz="1400" dirty="0"/>
              <a:t>Behavioral health </a:t>
            </a:r>
            <a:r>
              <a:rPr lang="en-US" sz="1400" dirty="0" smtClean="0"/>
              <a:t>homes</a:t>
            </a:r>
            <a:endParaRPr lang="en-US" sz="1400" dirty="0" smtClean="0">
              <a:effectLst/>
            </a:endParaRPr>
          </a:p>
          <a:p>
            <a:pPr lvl="0">
              <a:spcBef>
                <a:spcPts val="300"/>
              </a:spcBef>
            </a:pPr>
            <a:r>
              <a:rPr lang="en-US" sz="1400" dirty="0"/>
              <a:t>Medicaid managed </a:t>
            </a:r>
            <a:r>
              <a:rPr lang="en-US" sz="1400" dirty="0" smtClean="0"/>
              <a:t>care organizations</a:t>
            </a:r>
          </a:p>
          <a:p>
            <a:pPr lvl="0">
              <a:spcBef>
                <a:spcPts val="300"/>
              </a:spcBef>
            </a:pPr>
            <a:r>
              <a:rPr lang="en-US" sz="1400" dirty="0" smtClean="0"/>
              <a:t>CMS demonstration </a:t>
            </a:r>
            <a:r>
              <a:rPr lang="en-US" sz="1400" dirty="0"/>
              <a:t>initiatives </a:t>
            </a:r>
            <a:endParaRPr lang="en-US" sz="1400" dirty="0" smtClean="0">
              <a:effectLst/>
            </a:endParaRPr>
          </a:p>
          <a:p>
            <a:pPr lvl="0">
              <a:spcBef>
                <a:spcPts val="300"/>
              </a:spcBef>
            </a:pPr>
            <a:r>
              <a:rPr lang="en-US" sz="1400" dirty="0"/>
              <a:t>State Innovation Model initiatives</a:t>
            </a:r>
            <a:endParaRPr lang="en-US" sz="1400" dirty="0" smtClean="0">
              <a:effectLst/>
            </a:endParaRPr>
          </a:p>
          <a:p>
            <a:pPr lvl="0">
              <a:spcBef>
                <a:spcPts val="300"/>
              </a:spcBef>
            </a:pPr>
            <a:r>
              <a:rPr lang="en-US" sz="1400" dirty="0"/>
              <a:t>Duals-demonstration programs</a:t>
            </a:r>
            <a:endParaRPr lang="en-US" sz="1400" dirty="0" smtClean="0">
              <a:effectLst/>
            </a:endParaRPr>
          </a:p>
          <a:p>
            <a:pPr lvl="0">
              <a:spcBef>
                <a:spcPts val="300"/>
              </a:spcBef>
            </a:pPr>
            <a:r>
              <a:rPr lang="en-US" sz="1400" dirty="0"/>
              <a:t>Medicaid Delivery System Reform Incentive Payment (DSRIP) programs </a:t>
            </a:r>
            <a:endParaRPr lang="en-US" sz="1400" dirty="0" smtClean="0">
              <a:effectLst/>
            </a:endParaRPr>
          </a:p>
          <a:p>
            <a:pPr lvl="0">
              <a:spcBef>
                <a:spcPts val="300"/>
              </a:spcBef>
            </a:pPr>
            <a:r>
              <a:rPr lang="en-US" sz="1400" dirty="0"/>
              <a:t>Medicaid Delivery System Transformation Initiatives (DSTI) programs</a:t>
            </a:r>
            <a:endParaRPr lang="en-US" sz="1400" dirty="0" smtClean="0">
              <a:effectLst/>
            </a:endParaRPr>
          </a:p>
          <a:p>
            <a:pPr lvl="0">
              <a:spcBef>
                <a:spcPts val="300"/>
              </a:spcBef>
            </a:pPr>
            <a:r>
              <a:rPr lang="en-US" sz="1400" dirty="0"/>
              <a:t>Local or national foundation grant-funded initiatives</a:t>
            </a:r>
            <a:endParaRPr lang="en-US" sz="1400" dirty="0" smtClean="0">
              <a:effectLst/>
            </a:endParaRPr>
          </a:p>
          <a:p>
            <a:pPr lvl="0">
              <a:spcBef>
                <a:spcPts val="300"/>
              </a:spcBef>
            </a:pPr>
            <a:r>
              <a:rPr lang="en-US" sz="1400" dirty="0"/>
              <a:t>State agency funded initiatives </a:t>
            </a:r>
            <a:endParaRPr lang="en-US" sz="1400" dirty="0" smtClean="0">
              <a:effectLst/>
            </a:endParaRPr>
          </a:p>
          <a:p>
            <a:pPr lvl="0">
              <a:spcBef>
                <a:spcPts val="300"/>
              </a:spcBef>
            </a:pPr>
            <a:r>
              <a:rPr lang="en-US" sz="1400" dirty="0"/>
              <a:t>State behavioral health agency</a:t>
            </a:r>
            <a:endParaRPr lang="en-US" sz="1400" dirty="0" smtClean="0">
              <a:effectLst/>
            </a:endParaRPr>
          </a:p>
          <a:p>
            <a:pPr lvl="0">
              <a:spcBef>
                <a:spcPts val="300"/>
              </a:spcBef>
            </a:pPr>
            <a:r>
              <a:rPr lang="en-US" sz="1400" dirty="0"/>
              <a:t>Housing authority or housing agencies</a:t>
            </a:r>
            <a:endParaRPr lang="en-US" sz="1400" dirty="0" smtClean="0">
              <a:effectLst/>
            </a:endParaRPr>
          </a:p>
          <a:p>
            <a:pPr lvl="0">
              <a:spcBef>
                <a:spcPts val="300"/>
              </a:spcBef>
            </a:pPr>
            <a:r>
              <a:rPr lang="en-US" sz="1400" dirty="0" smtClean="0"/>
              <a:t>Peer </a:t>
            </a:r>
            <a:r>
              <a:rPr lang="en-US" sz="1400" dirty="0"/>
              <a:t>support programs</a:t>
            </a:r>
            <a:endParaRPr lang="en-US" sz="1400" dirty="0" smtClean="0">
              <a:effectLst/>
            </a:endParaRPr>
          </a:p>
          <a:p>
            <a:pPr lvl="0">
              <a:spcBef>
                <a:spcPts val="300"/>
              </a:spcBef>
            </a:pPr>
            <a:r>
              <a:rPr lang="en-US" sz="1400" dirty="0"/>
              <a:t>Faith-based organizations</a:t>
            </a:r>
            <a:endParaRPr lang="en-US" sz="1400" dirty="0" smtClean="0">
              <a:effectLst/>
            </a:endParaRPr>
          </a:p>
          <a:p>
            <a:pPr lvl="0">
              <a:spcBef>
                <a:spcPts val="300"/>
              </a:spcBef>
            </a:pPr>
            <a:r>
              <a:rPr lang="en-US" sz="1400" dirty="0"/>
              <a:t>Volunteer organizations</a:t>
            </a:r>
            <a:endParaRPr lang="en-US" sz="1400" dirty="0" smtClean="0">
              <a:effectLst/>
            </a:endParaRPr>
          </a:p>
          <a:p>
            <a:endParaRPr lang="en-US" sz="1800" dirty="0"/>
          </a:p>
        </p:txBody>
      </p:sp>
    </p:spTree>
    <p:extLst>
      <p:ext uri="{BB962C8B-B14F-4D97-AF65-F5344CB8AC3E}">
        <p14:creationId xmlns:p14="http://schemas.microsoft.com/office/powerpoint/2010/main" val="3416100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0177"/>
          </a:xfrm>
        </p:spPr>
        <p:txBody>
          <a:bodyPr/>
          <a:lstStyle/>
          <a:p>
            <a:r>
              <a:rPr lang="en-US" sz="3200" dirty="0" smtClean="0"/>
              <a:t>Community Resource Guide (Tool 11)</a:t>
            </a:r>
            <a:endParaRPr lang="en-US" sz="3200" dirty="0"/>
          </a:p>
        </p:txBody>
      </p:sp>
      <p:pic>
        <p:nvPicPr>
          <p:cNvPr id="5" name="Picture 2" descr="This screenshot of Tool 11: Community  Resource Guide shows a template directory for community resources. It features two example tables of information to fill out for primary and specialty providers and behavioral health providers. The tables have four columns, which read: organization name, contact person, number/email, and relevant postdischarge and/or care management services." title="Tool 11 Screenshot"/>
          <p:cNvPicPr>
            <a:picLocks noChangeAspect="1" noChangeArrowheads="1"/>
          </p:cNvPicPr>
          <p:nvPr/>
        </p:nvPicPr>
        <p:blipFill>
          <a:blip r:embed="rId2"/>
          <a:srcRect/>
          <a:stretch>
            <a:fillRect/>
          </a:stretch>
        </p:blipFill>
        <p:spPr bwMode="auto">
          <a:xfrm>
            <a:off x="1132446" y="1601788"/>
            <a:ext cx="6858000" cy="4494212"/>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066124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3"/>
          <p:cNvSpPr>
            <a:spLocks noGrp="1"/>
          </p:cNvSpPr>
          <p:nvPr>
            <p:ph type="title"/>
          </p:nvPr>
        </p:nvSpPr>
        <p:spPr>
          <a:xfrm>
            <a:off x="685800" y="2590800"/>
            <a:ext cx="7772400" cy="1362075"/>
          </a:xfrm>
        </p:spPr>
        <p:txBody>
          <a:bodyPr/>
          <a:lstStyle/>
          <a:p>
            <a:r>
              <a:rPr lang="en-US" sz="2800" b="0" i="1" cap="none" dirty="0" smtClean="0"/>
              <a:t>Develop “Referral Pathways” to Ensure Effective Linkage to Services</a:t>
            </a:r>
            <a:r>
              <a:rPr lang="en-US" sz="2800" i="1" cap="none" dirty="0" smtClean="0"/>
              <a:t/>
            </a:r>
            <a:br>
              <a:rPr lang="en-US" sz="2800" i="1" cap="none" dirty="0" smtClean="0"/>
            </a:br>
            <a:r>
              <a:rPr lang="en-US" sz="2400" b="0" cap="none" dirty="0" smtClean="0">
                <a:solidFill>
                  <a:srgbClr val="000000"/>
                </a:solidFill>
              </a:rPr>
              <a:t>Make doing the right thing the easy thing for staff</a:t>
            </a:r>
            <a:r>
              <a:rPr lang="en-US" sz="2400" b="0" i="1" cap="none" dirty="0" smtClean="0"/>
              <a:t> </a:t>
            </a:r>
            <a:endParaRPr lang="en-US" sz="2400" b="0" cap="none" dirty="0"/>
          </a:p>
        </p:txBody>
      </p:sp>
    </p:spTree>
    <p:extLst>
      <p:ext uri="{BB962C8B-B14F-4D97-AF65-F5344CB8AC3E}">
        <p14:creationId xmlns:p14="http://schemas.microsoft.com/office/powerpoint/2010/main" val="4113736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sz="2800" dirty="0">
                <a:solidFill>
                  <a:srgbClr val="431266"/>
                </a:solidFill>
                <a:latin typeface="Khmer UI" charset="0"/>
              </a:rPr>
              <a:t>Cross Continuum Coordination </a:t>
            </a:r>
            <a:r>
              <a:rPr lang="en-US" sz="2800" dirty="0" smtClean="0">
                <a:solidFill>
                  <a:srgbClr val="431266"/>
                </a:solidFill>
                <a:latin typeface="Khmer UI" charset="0"/>
              </a:rPr>
              <a:t>– Getting Starte</a:t>
            </a:r>
            <a:r>
              <a:rPr lang="en-US" sz="2800" dirty="0">
                <a:solidFill>
                  <a:srgbClr val="431266"/>
                </a:solidFill>
                <a:latin typeface="Khmer UI" charset="0"/>
              </a:rPr>
              <a:t>d</a:t>
            </a:r>
          </a:p>
        </p:txBody>
      </p:sp>
      <p:sp>
        <p:nvSpPr>
          <p:cNvPr id="3" name="Content Placeholder 2"/>
          <p:cNvSpPr>
            <a:spLocks noGrp="1"/>
          </p:cNvSpPr>
          <p:nvPr>
            <p:ph idx="1"/>
          </p:nvPr>
        </p:nvSpPr>
        <p:spPr/>
        <p:txBody>
          <a:bodyPr/>
          <a:lstStyle/>
          <a:p>
            <a:pPr marL="0" indent="0">
              <a:buFont typeface="Wingdings" charset="0"/>
              <a:buNone/>
              <a:defRPr/>
            </a:pPr>
            <a:r>
              <a:rPr lang="en-US" sz="2000" dirty="0" smtClean="0"/>
              <a:t>If you are just getting started: </a:t>
            </a:r>
          </a:p>
          <a:p>
            <a:pPr>
              <a:defRPr/>
            </a:pPr>
            <a:r>
              <a:rPr lang="en-US" sz="2000" dirty="0" smtClean="0"/>
              <a:t>Hold regularly scheduled monthly meetings</a:t>
            </a:r>
          </a:p>
          <a:p>
            <a:pPr>
              <a:defRPr/>
            </a:pPr>
            <a:r>
              <a:rPr lang="en-US" sz="2000" dirty="0" smtClean="0"/>
              <a:t>Start with a “coalition of the willing” – doesn’t need to be perfect</a:t>
            </a:r>
          </a:p>
          <a:p>
            <a:pPr>
              <a:defRPr/>
            </a:pPr>
            <a:r>
              <a:rPr lang="en-US" sz="2000" dirty="0" smtClean="0"/>
              <a:t>Invite new partners/ agencies as you learn about them</a:t>
            </a:r>
          </a:p>
          <a:p>
            <a:pPr>
              <a:defRPr/>
            </a:pPr>
            <a:r>
              <a:rPr lang="en-US" sz="2000" dirty="0" smtClean="0"/>
              <a:t>Allow 3-4 months for the group to gel </a:t>
            </a:r>
          </a:p>
          <a:p>
            <a:pPr>
              <a:defRPr/>
            </a:pPr>
            <a:r>
              <a:rPr lang="en-US" sz="2000" dirty="0" smtClean="0"/>
              <a:t>Start with common agenda items: </a:t>
            </a:r>
          </a:p>
          <a:p>
            <a:pPr lvl="1">
              <a:defRPr/>
            </a:pPr>
            <a:r>
              <a:rPr lang="en-US" sz="1600" dirty="0" smtClean="0"/>
              <a:t>Readmission data</a:t>
            </a:r>
          </a:p>
          <a:p>
            <a:pPr lvl="1">
              <a:defRPr/>
            </a:pPr>
            <a:r>
              <a:rPr lang="en-US" sz="1600" dirty="0" smtClean="0"/>
              <a:t>Readmitted patient stories</a:t>
            </a:r>
          </a:p>
          <a:p>
            <a:pPr lvl="1">
              <a:defRPr/>
            </a:pPr>
            <a:r>
              <a:rPr lang="en-US" sz="1600" dirty="0" smtClean="0"/>
              <a:t>Readmission stories from “receiver” perspective</a:t>
            </a:r>
          </a:p>
          <a:p>
            <a:pPr lvl="1">
              <a:defRPr/>
            </a:pPr>
            <a:r>
              <a:rPr lang="en-US" sz="1600" dirty="0" smtClean="0"/>
              <a:t>Handoff communication</a:t>
            </a:r>
          </a:p>
          <a:p>
            <a:pPr lvl="1">
              <a:defRPr/>
            </a:pPr>
            <a:r>
              <a:rPr lang="en-US" sz="1600" dirty="0" smtClean="0"/>
              <a:t>What information do “receivers” need that they frequently don’t have? </a:t>
            </a:r>
          </a:p>
          <a:p>
            <a:pPr>
              <a:defRPr/>
            </a:pPr>
            <a:endParaRPr lang="en-US" sz="2000" dirty="0"/>
          </a:p>
        </p:txBody>
      </p:sp>
    </p:spTree>
    <p:extLst>
      <p:ext uri="{BB962C8B-B14F-4D97-AF65-F5344CB8AC3E}">
        <p14:creationId xmlns:p14="http://schemas.microsoft.com/office/powerpoint/2010/main" val="2406942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sz="2800" dirty="0">
                <a:solidFill>
                  <a:srgbClr val="431266"/>
                </a:solidFill>
                <a:latin typeface="Khmer UI" charset="0"/>
              </a:rPr>
              <a:t>Cross Continuum Coordination </a:t>
            </a:r>
            <a:r>
              <a:rPr lang="en-US" sz="2800" dirty="0" smtClean="0">
                <a:solidFill>
                  <a:srgbClr val="431266"/>
                </a:solidFill>
                <a:latin typeface="Khmer UI" charset="0"/>
              </a:rPr>
              <a:t>– Getting Specific</a:t>
            </a:r>
            <a:endParaRPr lang="en-US" sz="2800" dirty="0">
              <a:solidFill>
                <a:srgbClr val="431266"/>
              </a:solidFill>
              <a:latin typeface="Khmer UI" charset="0"/>
            </a:endParaRPr>
          </a:p>
        </p:txBody>
      </p:sp>
      <p:sp>
        <p:nvSpPr>
          <p:cNvPr id="3" name="Content Placeholder 2"/>
          <p:cNvSpPr>
            <a:spLocks noGrp="1"/>
          </p:cNvSpPr>
          <p:nvPr>
            <p:ph idx="1"/>
          </p:nvPr>
        </p:nvSpPr>
        <p:spPr/>
        <p:txBody>
          <a:bodyPr/>
          <a:lstStyle/>
          <a:p>
            <a:pPr marL="0" indent="0">
              <a:buNone/>
            </a:pPr>
            <a:r>
              <a:rPr lang="en-US" sz="2000" b="1" dirty="0" smtClean="0"/>
              <a:t>Prepare</a:t>
            </a:r>
            <a:endParaRPr lang="en-US" sz="2000" dirty="0"/>
          </a:p>
          <a:p>
            <a:pPr marL="0" indent="0">
              <a:buNone/>
            </a:pPr>
            <a:r>
              <a:rPr lang="en-US" sz="2000" dirty="0"/>
              <a:t>Preparation is valuable to ensure that your collaboration is goal-oriented and data-informed. Understand the patient-related and logistical issues you are trying to address through this partnership. </a:t>
            </a:r>
          </a:p>
          <a:p>
            <a:pPr lvl="0"/>
            <a:r>
              <a:rPr lang="en-US" sz="2000" b="1" dirty="0"/>
              <a:t>Reach out</a:t>
            </a:r>
            <a:r>
              <a:rPr lang="en-US" sz="2000" dirty="0"/>
              <a:t> to a service provider, or group of providers who provide similar services, to initiate a transparent, data-informed planning discussion to explore improving linkages to services for patients. Set up a meeting.</a:t>
            </a:r>
          </a:p>
          <a:p>
            <a:pPr lvl="0"/>
            <a:r>
              <a:rPr lang="en-US" sz="2000" b="1" dirty="0"/>
              <a:t>Prepare data</a:t>
            </a:r>
            <a:r>
              <a:rPr lang="en-US" sz="2000" dirty="0"/>
              <a:t> on your hospitals’ target population, how many target population discharges there are per day/week, and a description of your working understanding of what factors contribute to readmissions. </a:t>
            </a:r>
          </a:p>
          <a:p>
            <a:pPr lvl="0"/>
            <a:r>
              <a:rPr lang="en-US" sz="2000" b="1" dirty="0"/>
              <a:t>Prepare questions </a:t>
            </a:r>
            <a:r>
              <a:rPr lang="en-US" sz="2000" dirty="0"/>
              <a:t>to learn more about the services they offer and their capabilities.</a:t>
            </a:r>
          </a:p>
          <a:p>
            <a:pPr>
              <a:defRPr/>
            </a:pPr>
            <a:endParaRPr lang="en-US" sz="2000" dirty="0" smtClean="0"/>
          </a:p>
          <a:p>
            <a:pPr>
              <a:defRPr/>
            </a:pPr>
            <a:endParaRPr lang="en-US" sz="2000" dirty="0"/>
          </a:p>
        </p:txBody>
      </p:sp>
    </p:spTree>
    <p:extLst>
      <p:ext uri="{BB962C8B-B14F-4D97-AF65-F5344CB8AC3E}">
        <p14:creationId xmlns:p14="http://schemas.microsoft.com/office/powerpoint/2010/main" val="961694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sz="2800" dirty="0">
                <a:solidFill>
                  <a:srgbClr val="431266"/>
                </a:solidFill>
                <a:latin typeface="Khmer UI" charset="0"/>
              </a:rPr>
              <a:t>Cross Continuum Coordination </a:t>
            </a:r>
            <a:r>
              <a:rPr lang="en-US" sz="2800" dirty="0" smtClean="0">
                <a:solidFill>
                  <a:srgbClr val="431266"/>
                </a:solidFill>
                <a:latin typeface="Khmer UI" charset="0"/>
              </a:rPr>
              <a:t>– Getting Specific</a:t>
            </a:r>
            <a:endParaRPr lang="en-US" sz="2800" dirty="0">
              <a:solidFill>
                <a:srgbClr val="431266"/>
              </a:solidFill>
              <a:latin typeface="Khmer UI" charset="0"/>
            </a:endParaRPr>
          </a:p>
        </p:txBody>
      </p:sp>
      <p:sp>
        <p:nvSpPr>
          <p:cNvPr id="3" name="Content Placeholder 2"/>
          <p:cNvSpPr>
            <a:spLocks noGrp="1"/>
          </p:cNvSpPr>
          <p:nvPr>
            <p:ph idx="1"/>
          </p:nvPr>
        </p:nvSpPr>
        <p:spPr/>
        <p:txBody>
          <a:bodyPr/>
          <a:lstStyle/>
          <a:p>
            <a:pPr marL="0" indent="0">
              <a:buNone/>
            </a:pPr>
            <a:r>
              <a:rPr lang="en-US" sz="2000" b="1" dirty="0"/>
              <a:t>Ask</a:t>
            </a:r>
            <a:endParaRPr lang="en-US" sz="2000" dirty="0"/>
          </a:p>
          <a:p>
            <a:pPr marL="0" indent="0">
              <a:buNone/>
            </a:pPr>
            <a:r>
              <a:rPr lang="en-US" sz="2000" dirty="0"/>
              <a:t>Specific requests direct the conversation towards action. Be open to new ideas </a:t>
            </a:r>
            <a:r>
              <a:rPr lang="en-US" sz="2000" dirty="0" smtClean="0"/>
              <a:t>as </a:t>
            </a:r>
            <a:r>
              <a:rPr lang="en-US" sz="2000" dirty="0"/>
              <a:t>well as requests that may be made of your hospital team.</a:t>
            </a:r>
          </a:p>
          <a:p>
            <a:pPr lvl="0"/>
            <a:r>
              <a:rPr lang="en-US" sz="2000" b="1" dirty="0" smtClean="0"/>
              <a:t>Capacity</a:t>
            </a:r>
            <a:r>
              <a:rPr lang="en-US" sz="2000" dirty="0"/>
              <a:t>: Ask the provider/agency to consider whether they have capacity to accept a consistent volume of referrals for post-hospital care. What volume of daily/weekly referrals could they absorb?</a:t>
            </a:r>
          </a:p>
          <a:p>
            <a:pPr lvl="0"/>
            <a:r>
              <a:rPr lang="en-US" sz="2000" b="1" dirty="0" smtClean="0"/>
              <a:t>Timeliness</a:t>
            </a:r>
            <a:r>
              <a:rPr lang="en-US" sz="2000" dirty="0"/>
              <a:t>: Timely post-hospital contact is a priority, ask the provider/agency to work with you on developing </a:t>
            </a:r>
            <a:r>
              <a:rPr lang="en-US" sz="2000" dirty="0" smtClean="0"/>
              <a:t>a process </a:t>
            </a:r>
            <a:r>
              <a:rPr lang="en-US" sz="2000" dirty="0"/>
              <a:t>to ensure linkage to </a:t>
            </a:r>
            <a:r>
              <a:rPr lang="en-US" sz="2000" dirty="0" smtClean="0"/>
              <a:t>services</a:t>
            </a:r>
            <a:r>
              <a:rPr lang="en-US" sz="2000" dirty="0"/>
              <a:t>, optimally prior to discharge or within 1-2 </a:t>
            </a:r>
            <a:r>
              <a:rPr lang="en-US" sz="2000" dirty="0" smtClean="0"/>
              <a:t>days.</a:t>
            </a:r>
          </a:p>
          <a:p>
            <a:pPr lvl="0"/>
            <a:r>
              <a:rPr lang="en-US" sz="2000" b="1" dirty="0" smtClean="0"/>
              <a:t>Getting </a:t>
            </a:r>
            <a:r>
              <a:rPr lang="en-US" sz="2000" b="1" dirty="0"/>
              <a:t>started</a:t>
            </a:r>
            <a:r>
              <a:rPr lang="en-US" sz="2000" dirty="0"/>
              <a:t>: </a:t>
            </a:r>
            <a:r>
              <a:rPr lang="en-US" sz="2000" dirty="0" smtClean="0"/>
              <a:t>Ask </a:t>
            </a:r>
            <a:r>
              <a:rPr lang="en-US" sz="2000" dirty="0"/>
              <a:t>the provider/agency if you can </a:t>
            </a:r>
            <a:r>
              <a:rPr lang="en-US" sz="2000" dirty="0" smtClean="0"/>
              <a:t>test the new process of linking </a:t>
            </a:r>
            <a:r>
              <a:rPr lang="en-US" sz="2000" dirty="0"/>
              <a:t>high-risk patients to their services </a:t>
            </a:r>
            <a:r>
              <a:rPr lang="en-US" sz="2000" dirty="0" smtClean="0"/>
              <a:t>on </a:t>
            </a:r>
            <a:r>
              <a:rPr lang="en-US" sz="2000" dirty="0"/>
              <a:t>the next 10 patients who have a need for their services. </a:t>
            </a:r>
          </a:p>
          <a:p>
            <a:pPr>
              <a:defRPr/>
            </a:pPr>
            <a:endParaRPr lang="en-US" sz="2000" dirty="0" smtClean="0"/>
          </a:p>
          <a:p>
            <a:pPr>
              <a:defRPr/>
            </a:pPr>
            <a:endParaRPr lang="en-US" sz="2000" dirty="0"/>
          </a:p>
        </p:txBody>
      </p:sp>
    </p:spTree>
    <p:extLst>
      <p:ext uri="{BB962C8B-B14F-4D97-AF65-F5344CB8AC3E}">
        <p14:creationId xmlns:p14="http://schemas.microsoft.com/office/powerpoint/2010/main" val="29431458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000" b="1" dirty="0" smtClean="0"/>
              <a:t>Test </a:t>
            </a:r>
          </a:p>
          <a:p>
            <a:r>
              <a:rPr lang="en-US" sz="2000" b="1" dirty="0" smtClean="0"/>
              <a:t>Test </a:t>
            </a:r>
            <a:r>
              <a:rPr lang="en-US" sz="2000" b="1" dirty="0"/>
              <a:t>10 </a:t>
            </a:r>
            <a:r>
              <a:rPr lang="en-US" sz="2000" b="1" dirty="0" smtClean="0"/>
              <a:t>patients </a:t>
            </a:r>
          </a:p>
          <a:p>
            <a:pPr lvl="1"/>
            <a:r>
              <a:rPr lang="en-US" sz="2000" dirty="0" smtClean="0"/>
              <a:t>Get started. Start small. Expect to learn and iterate.</a:t>
            </a:r>
            <a:endParaRPr lang="en-US" sz="1600" b="1" dirty="0" smtClean="0"/>
          </a:p>
          <a:p>
            <a:r>
              <a:rPr lang="en-US" sz="2000" b="1" dirty="0" smtClean="0"/>
              <a:t>Reflect</a:t>
            </a:r>
            <a:endParaRPr lang="en-US" sz="2000" dirty="0"/>
          </a:p>
          <a:p>
            <a:pPr lvl="1"/>
            <a:r>
              <a:rPr lang="en-US" sz="2000" dirty="0" smtClean="0"/>
              <a:t>How did it go? For patients? For the hospital staff? Receiving staff? </a:t>
            </a:r>
            <a:endParaRPr lang="en-US" sz="2000" b="1" dirty="0" smtClean="0"/>
          </a:p>
          <a:p>
            <a:pPr lvl="0"/>
            <a:r>
              <a:rPr lang="en-US" sz="2000" b="1" dirty="0" smtClean="0"/>
              <a:t>Decide</a:t>
            </a:r>
          </a:p>
          <a:p>
            <a:pPr lvl="1"/>
            <a:r>
              <a:rPr lang="en-US" sz="2000" dirty="0" smtClean="0"/>
              <a:t>Whether to </a:t>
            </a:r>
            <a:r>
              <a:rPr lang="en-US" sz="2000" dirty="0"/>
              <a:t>adopt, adapt, or abandon elements of </a:t>
            </a:r>
            <a:r>
              <a:rPr lang="en-US" sz="2000" dirty="0" smtClean="0"/>
              <a:t>the process.</a:t>
            </a:r>
            <a:endParaRPr lang="en-US" sz="2000" b="1" dirty="0" smtClean="0"/>
          </a:p>
          <a:p>
            <a:pPr lvl="0"/>
            <a:r>
              <a:rPr lang="en-US" sz="2000" b="1" dirty="0" smtClean="0"/>
              <a:t>Continue </a:t>
            </a:r>
            <a:r>
              <a:rPr lang="en-US" sz="2000" b="1" dirty="0"/>
              <a:t>to </a:t>
            </a:r>
            <a:r>
              <a:rPr lang="en-US" sz="2000" b="1" dirty="0" smtClean="0"/>
              <a:t>improve</a:t>
            </a:r>
          </a:p>
          <a:p>
            <a:pPr lvl="1"/>
            <a:r>
              <a:rPr lang="en-US" sz="2000" dirty="0" smtClean="0"/>
              <a:t>Identify ways to make effective linkage easy.</a:t>
            </a:r>
            <a:endParaRPr lang="en-US" sz="2000" dirty="0"/>
          </a:p>
          <a:p>
            <a:endParaRPr lang="en-US" sz="2000" dirty="0"/>
          </a:p>
        </p:txBody>
      </p:sp>
      <p:sp>
        <p:nvSpPr>
          <p:cNvPr id="4" name="Title 1"/>
          <p:cNvSpPr>
            <a:spLocks noGrp="1"/>
          </p:cNvSpPr>
          <p:nvPr>
            <p:ph type="title"/>
          </p:nvPr>
        </p:nvSpPr>
        <p:spPr/>
        <p:txBody>
          <a:bodyPr/>
          <a:lstStyle/>
          <a:p>
            <a:r>
              <a:rPr lang="en-US" sz="2800" dirty="0">
                <a:solidFill>
                  <a:srgbClr val="431266"/>
                </a:solidFill>
                <a:latin typeface="Khmer UI" charset="0"/>
              </a:rPr>
              <a:t>Cross Continuum Coordination </a:t>
            </a:r>
            <a:r>
              <a:rPr lang="en-US" sz="2800" dirty="0" smtClean="0">
                <a:solidFill>
                  <a:srgbClr val="431266"/>
                </a:solidFill>
                <a:latin typeface="Khmer UI" charset="0"/>
              </a:rPr>
              <a:t>– Getting Specific</a:t>
            </a:r>
            <a:endParaRPr lang="en-US" sz="2800" dirty="0">
              <a:solidFill>
                <a:srgbClr val="431266"/>
              </a:solidFill>
              <a:latin typeface="Khmer UI" charset="0"/>
            </a:endParaRPr>
          </a:p>
        </p:txBody>
      </p:sp>
    </p:spTree>
    <p:extLst>
      <p:ext uri="{BB962C8B-B14F-4D97-AF65-F5344CB8AC3E}">
        <p14:creationId xmlns:p14="http://schemas.microsoft.com/office/powerpoint/2010/main" val="1162024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000" b="1" dirty="0"/>
              <a:t>Measure</a:t>
            </a:r>
            <a:endParaRPr lang="en-US" sz="2000" dirty="0"/>
          </a:p>
          <a:p>
            <a:pPr marL="0" indent="0">
              <a:buNone/>
            </a:pPr>
            <a:r>
              <a:rPr lang="en-US" sz="2000" dirty="0" smtClean="0"/>
              <a:t>The </a:t>
            </a:r>
            <a:r>
              <a:rPr lang="en-US" sz="2000" dirty="0"/>
              <a:t>only way to know whether the referral pathways are working is to measure performance. Measure the following aspects of the </a:t>
            </a:r>
            <a:r>
              <a:rPr lang="en-US" sz="2000" dirty="0" smtClean="0"/>
              <a:t>process:</a:t>
            </a:r>
            <a:endParaRPr lang="en-US" sz="2000" dirty="0"/>
          </a:p>
          <a:p>
            <a:pPr lvl="0"/>
            <a:endParaRPr lang="en-US" sz="2000" b="1" dirty="0" smtClean="0"/>
          </a:p>
          <a:p>
            <a:pPr lvl="0"/>
            <a:r>
              <a:rPr lang="en-US" sz="2000" b="1" dirty="0" smtClean="0"/>
              <a:t>Reliability </a:t>
            </a:r>
            <a:r>
              <a:rPr lang="en-US" sz="2000" b="1" dirty="0"/>
              <a:t>of Hospital-based Needs Assessment</a:t>
            </a:r>
            <a:endParaRPr lang="en-US" sz="2000" dirty="0"/>
          </a:p>
          <a:p>
            <a:pPr lvl="1"/>
            <a:r>
              <a:rPr lang="en-US" sz="2000" dirty="0"/>
              <a:t>How many patients were identified to </a:t>
            </a:r>
            <a:r>
              <a:rPr lang="en-US" sz="2000" dirty="0" smtClean="0"/>
              <a:t>need the service this month?</a:t>
            </a:r>
            <a:endParaRPr lang="en-US" sz="2000" dirty="0"/>
          </a:p>
          <a:p>
            <a:pPr lvl="1"/>
            <a:r>
              <a:rPr lang="en-US" sz="2000" dirty="0" smtClean="0"/>
              <a:t>Are we effectively </a:t>
            </a:r>
            <a:r>
              <a:rPr lang="en-US" sz="2000" dirty="0"/>
              <a:t>screening and identifying the need in the hospital? </a:t>
            </a:r>
          </a:p>
          <a:p>
            <a:pPr lvl="0"/>
            <a:endParaRPr lang="en-US" sz="2000" b="1" dirty="0" smtClean="0"/>
          </a:p>
          <a:p>
            <a:pPr lvl="0"/>
            <a:r>
              <a:rPr lang="en-US" sz="2000" b="1" dirty="0" smtClean="0"/>
              <a:t>Effectiveness </a:t>
            </a:r>
            <a:r>
              <a:rPr lang="en-US" sz="2000" b="1" dirty="0"/>
              <a:t>of the “Referral Pathway”</a:t>
            </a:r>
            <a:endParaRPr lang="en-US" sz="2000" dirty="0"/>
          </a:p>
          <a:p>
            <a:pPr lvl="1"/>
            <a:r>
              <a:rPr lang="en-US" sz="2000" dirty="0"/>
              <a:t>How many patients were referred </a:t>
            </a:r>
            <a:r>
              <a:rPr lang="en-US" sz="2000" dirty="0" smtClean="0"/>
              <a:t>to the service this </a:t>
            </a:r>
            <a:r>
              <a:rPr lang="en-US" sz="2000" dirty="0"/>
              <a:t>month?</a:t>
            </a:r>
          </a:p>
          <a:p>
            <a:pPr lvl="1"/>
            <a:r>
              <a:rPr lang="en-US" sz="2000" dirty="0"/>
              <a:t>How many patients were effectively linked to </a:t>
            </a:r>
            <a:r>
              <a:rPr lang="en-US" sz="2000" dirty="0" smtClean="0"/>
              <a:t>the service </a:t>
            </a:r>
            <a:r>
              <a:rPr lang="en-US" sz="2000" dirty="0"/>
              <a:t>this month? </a:t>
            </a:r>
          </a:p>
          <a:p>
            <a:pPr marL="0" indent="0">
              <a:buNone/>
            </a:pPr>
            <a:endParaRPr lang="en-US" sz="2000" dirty="0"/>
          </a:p>
        </p:txBody>
      </p:sp>
      <p:sp>
        <p:nvSpPr>
          <p:cNvPr id="4" name="Title 1"/>
          <p:cNvSpPr>
            <a:spLocks noGrp="1"/>
          </p:cNvSpPr>
          <p:nvPr>
            <p:ph type="title"/>
          </p:nvPr>
        </p:nvSpPr>
        <p:spPr/>
        <p:txBody>
          <a:bodyPr/>
          <a:lstStyle/>
          <a:p>
            <a:r>
              <a:rPr lang="en-US" sz="2800" dirty="0">
                <a:solidFill>
                  <a:srgbClr val="431266"/>
                </a:solidFill>
                <a:latin typeface="Khmer UI" charset="0"/>
              </a:rPr>
              <a:t>Cross Continuum Coordination </a:t>
            </a:r>
            <a:r>
              <a:rPr lang="en-US" sz="2800" dirty="0" smtClean="0">
                <a:solidFill>
                  <a:srgbClr val="431266"/>
                </a:solidFill>
                <a:latin typeface="Khmer UI" charset="0"/>
              </a:rPr>
              <a:t>– Getting Specific</a:t>
            </a:r>
            <a:endParaRPr lang="en-US" sz="2800" dirty="0">
              <a:solidFill>
                <a:srgbClr val="431266"/>
              </a:solidFill>
              <a:latin typeface="Khmer UI" charset="0"/>
            </a:endParaRPr>
          </a:p>
        </p:txBody>
      </p:sp>
    </p:spTree>
    <p:extLst>
      <p:ext uri="{BB962C8B-B14F-4D97-AF65-F5344CB8AC3E}">
        <p14:creationId xmlns:p14="http://schemas.microsoft.com/office/powerpoint/2010/main" val="744851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9" name="Picture 11" descr="An urban high volume Medicaid hospital in Chicago began the process of developing Emergency Department care plans for high-utilizers by starting with their #1 high-utilizer, “Ellen,” who had been hospitalized 17 times in the past year. Ellen had chronic pain from a connective tissue disorder, uncontrolled diabetes, and related issues including drug seeking behavior, aggression, and an resistance to trust others.  Despite numerous consults, multi-disciplinary rounds, social work evaluations and administrative attention, little progress was being made in Ellen’s care. The team thought there was nothing else they could do. &#10; &#10;Acting on the recommendations of this Guide, the readmission reduction team invited Ellen’s Medicaid Care Organization –based case manager to collaborate on her care and work together to reduce future readmissions.  The MCO care manager was able to mobilize resources beyond what the hospital could offer, including physician home visits, therapist home visits, social work home visits, and physical therapy in the home.  The care manager worked tirelessly to maintain regular contact with Ellen. Following the initiation of this collaboration, Ellen had no additional readmissions. Given their successful collaboration, the hospital continued to work in partnership with the MCO case managers to develop care plans for the four next highest utilizers of each medical and behavioral health services. &#10;&#10;" title="In Practice: Collaborating with the MCO care manag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725" y="1636713"/>
            <a:ext cx="7446963"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694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z="3200" dirty="0" smtClean="0">
                <a:latin typeface="Calibri" charset="0"/>
              </a:rPr>
              <a:t>Agenda</a:t>
            </a:r>
            <a:endParaRPr lang="en-US" sz="3200" dirty="0">
              <a:latin typeface="Calibri" charset="0"/>
            </a:endParaRPr>
          </a:p>
        </p:txBody>
      </p:sp>
      <p:sp>
        <p:nvSpPr>
          <p:cNvPr id="14339" name="Content Placeholder 2"/>
          <p:cNvSpPr>
            <a:spLocks noGrp="1"/>
          </p:cNvSpPr>
          <p:nvPr>
            <p:ph idx="1"/>
          </p:nvPr>
        </p:nvSpPr>
        <p:spPr/>
        <p:txBody>
          <a:bodyPr/>
          <a:lstStyle/>
          <a:p>
            <a:pPr eaLnBrk="1" hangingPunct="1"/>
            <a:r>
              <a:rPr lang="en-US" sz="2000" dirty="0" smtClean="0">
                <a:latin typeface="Calibri" charset="0"/>
              </a:rPr>
              <a:t>Describe the important position that hospitals are in to lead delivery system transformation in their communities through aligning and leveraging resources to address whole-person needs</a:t>
            </a:r>
          </a:p>
          <a:p>
            <a:pPr eaLnBrk="1" hangingPunct="1"/>
            <a:endParaRPr lang="en-US" sz="2000" dirty="0">
              <a:latin typeface="Calibri" charset="0"/>
            </a:endParaRPr>
          </a:p>
          <a:p>
            <a:pPr eaLnBrk="1" hangingPunct="1"/>
            <a:r>
              <a:rPr lang="en-US" sz="2000" dirty="0" smtClean="0">
                <a:latin typeface="Calibri" charset="0"/>
              </a:rPr>
              <a:t>Describe why investing effort to identify Medicaid-relevant providers and agencies is core to effective efforts to reduce readmissions</a:t>
            </a:r>
          </a:p>
          <a:p>
            <a:pPr eaLnBrk="1" hangingPunct="1"/>
            <a:endParaRPr lang="en-US" sz="2000" dirty="0">
              <a:latin typeface="Calibri" charset="0"/>
            </a:endParaRPr>
          </a:p>
          <a:p>
            <a:pPr eaLnBrk="1" hangingPunct="1"/>
            <a:r>
              <a:rPr lang="en-US" sz="2000" dirty="0" smtClean="0">
                <a:latin typeface="Calibri" charset="0"/>
              </a:rPr>
              <a:t>Describe a step-wise approach to creating “effective referral pathways” to reduce barriers to linking patients to needed and available services</a:t>
            </a:r>
            <a:endParaRPr lang="en-US" sz="2000" dirty="0">
              <a:latin typeface="Calibri" charset="0"/>
            </a:endParaRPr>
          </a:p>
          <a:p>
            <a:pPr eaLnBrk="1" hangingPunct="1"/>
            <a:endParaRPr lang="en-US" sz="2400" dirty="0" smtClean="0">
              <a:latin typeface="Calibri" charset="0"/>
            </a:endParaRPr>
          </a:p>
        </p:txBody>
      </p:sp>
    </p:spTree>
    <p:extLst>
      <p:ext uri="{BB962C8B-B14F-4D97-AF65-F5344CB8AC3E}">
        <p14:creationId xmlns:p14="http://schemas.microsoft.com/office/powerpoint/2010/main" val="1041053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18" name="Picture 14" descr="A hospital had established a vibrant cross-continuum community coalition. The coalition was comprised primarily of post-acute and aging services providers. Together over the years, the coalition had developed a shared understanding of the opportunity to reduce readmissions, reviewed readmission data together, reviewed readmissions to identify root causes, and developed better processes for handing off patients from the hospital to post-acute providers. &#10;&#10;After several successful years and in response to new market incentives, the hospital expanded its focus from Medicare readmissions to all-payer readmissions. In the course of reviewing the composition of the cross-continuum team, the hospital recognized there were no behavioral health providers. The natural first choice was the large community behavioral health center. &#10;&#10;The collaboration started with a meeting between the director of programs of behavioral health center and the director of case management at the hospital.  They arranged to begin monthly collaborative team meetings with the behavioral health center contact, ED case management, the behavioral health crisis team, and inpatient psychiatry service to reduce inappropriate ED utilization and readmissions by:&#10;• Gaining a better understanding of the behavioral health center’s services;&#10;• Establishing a key contact in each organization to facilitate collaboration;&#10;• Sharing data by using the state health information exchange to notify both the center and ED/hospital providers when a behavioral health center patient enters the ED;&#10;• Training in motivational interviewing for hospital staff who care for patients with behavioral health diagnoses;&#10;• Making health center enrollment packets available at the hospital; and&#10;• Creating individual care plans for high-utilizers.&#10;" title="In Practice: New Partnership with Behavioral Health Cen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7250" y="685800"/>
            <a:ext cx="7427913" cy="598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9847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This screenshot of Tool 12: Cross-Continuum Collaboration Tool shows a page of instructions divided into four sections: prepare, ask, test, and measure." title="Tool 12 Screenshot"/>
          <p:cNvPicPr>
            <a:picLocks noChangeAspect="1" noChangeArrowheads="1"/>
          </p:cNvPicPr>
          <p:nvPr/>
        </p:nvPicPr>
        <p:blipFill>
          <a:blip r:embed="rId2"/>
          <a:srcRect/>
          <a:stretch>
            <a:fillRect/>
          </a:stretch>
        </p:blipFill>
        <p:spPr bwMode="auto">
          <a:xfrm>
            <a:off x="2477661" y="289711"/>
            <a:ext cx="4188677" cy="5806289"/>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82503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z="3200" dirty="0" smtClean="0">
                <a:latin typeface="Calibri" charset="0"/>
              </a:rPr>
              <a:t>Summary</a:t>
            </a:r>
            <a:endParaRPr lang="en-US" sz="3200" dirty="0">
              <a:latin typeface="Calibri" charset="0"/>
            </a:endParaRPr>
          </a:p>
        </p:txBody>
      </p:sp>
      <p:sp>
        <p:nvSpPr>
          <p:cNvPr id="15363" name="Content Placeholder 2"/>
          <p:cNvSpPr>
            <a:spLocks noGrp="1"/>
          </p:cNvSpPr>
          <p:nvPr>
            <p:ph idx="1"/>
          </p:nvPr>
        </p:nvSpPr>
        <p:spPr/>
        <p:txBody>
          <a:bodyPr/>
          <a:lstStyle/>
          <a:p>
            <a:pPr marL="0" indent="0">
              <a:buNone/>
            </a:pPr>
            <a:endParaRPr lang="en-US" sz="2000" dirty="0" smtClean="0"/>
          </a:p>
          <a:p>
            <a:r>
              <a:rPr lang="en-US" sz="2000" dirty="0" smtClean="0"/>
              <a:t>Develop improvement-oriented collaborations with the providers and agencies that can best meet your patients’ transitional care needs</a:t>
            </a:r>
          </a:p>
          <a:p>
            <a:endParaRPr lang="en-US" sz="2000" dirty="0"/>
          </a:p>
          <a:p>
            <a:r>
              <a:rPr lang="en-US" sz="2000" dirty="0" smtClean="0"/>
              <a:t>Specifically seek to identify Medicaid-relevant providers and agencies: health centers, behavioral health centers, health homes, etc. </a:t>
            </a:r>
            <a:endParaRPr lang="en-US" sz="2000" dirty="0"/>
          </a:p>
          <a:p>
            <a:endParaRPr lang="en-US" sz="2000" dirty="0"/>
          </a:p>
          <a:p>
            <a:r>
              <a:rPr lang="en-US" sz="2000" dirty="0" smtClean="0"/>
              <a:t>Identify and actively collaborate with care management entities; identify ways to efficiently connect with a care manager if one exists</a:t>
            </a:r>
            <a:endParaRPr lang="en-US" sz="2000" dirty="0"/>
          </a:p>
          <a:p>
            <a:pPr marL="0" indent="0">
              <a:buNone/>
            </a:pPr>
            <a:r>
              <a:rPr lang="en-US" sz="2000" dirty="0"/>
              <a:t> </a:t>
            </a:r>
          </a:p>
          <a:p>
            <a:r>
              <a:rPr lang="en-US" sz="2000" dirty="0" smtClean="0"/>
              <a:t>Develop “referral pathways” to reduce barriers (time, knowledge, frustration) to linking patients with needed post hospital services</a:t>
            </a:r>
            <a:endParaRPr lang="en-US" sz="2000" dirty="0"/>
          </a:p>
          <a:p>
            <a:pPr marL="0" indent="0">
              <a:buNone/>
            </a:pPr>
            <a:r>
              <a:rPr lang="en-US" sz="2000" dirty="0"/>
              <a:t> </a:t>
            </a:r>
            <a:endParaRPr lang="en-US" sz="2000" b="1" dirty="0"/>
          </a:p>
          <a:p>
            <a:pPr eaLnBrk="1" hangingPunct="1"/>
            <a:endParaRPr lang="en-US" sz="2400" dirty="0">
              <a:latin typeface="Calibri" charset="0"/>
            </a:endParaRPr>
          </a:p>
        </p:txBody>
      </p:sp>
    </p:spTree>
    <p:extLst>
      <p:ext uri="{BB962C8B-B14F-4D97-AF65-F5344CB8AC3E}">
        <p14:creationId xmlns:p14="http://schemas.microsoft.com/office/powerpoint/2010/main" val="1516846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304800" y="2130425"/>
            <a:ext cx="8534400" cy="1470025"/>
          </a:xfrm>
        </p:spPr>
        <p:txBody>
          <a:bodyPr/>
          <a:lstStyle/>
          <a:p>
            <a:pPr algn="ctr" eaLnBrk="1" hangingPunct="1"/>
            <a:r>
              <a:rPr lang="en-US" sz="2400" b="1" dirty="0" smtClean="0">
                <a:latin typeface="Calibri" charset="0"/>
              </a:rPr>
              <a:t/>
            </a:r>
            <a:br>
              <a:rPr lang="en-US" sz="2400" b="1" dirty="0" smtClean="0">
                <a:latin typeface="Calibri" charset="0"/>
              </a:rPr>
            </a:br>
            <a:r>
              <a:rPr lang="en-US" sz="2400" b="1" i="1" dirty="0" smtClean="0">
                <a:latin typeface="Calibri" charset="0"/>
              </a:rPr>
              <a:t>Thank you for your commitment to reducing readmissions</a:t>
            </a:r>
            <a:endParaRPr lang="en-US" sz="2400" b="1" i="1" dirty="0">
              <a:latin typeface="Calibri" charset="0"/>
            </a:endParaRPr>
          </a:p>
        </p:txBody>
      </p:sp>
      <p:sp>
        <p:nvSpPr>
          <p:cNvPr id="3" name="Subtitle 2"/>
          <p:cNvSpPr>
            <a:spLocks noGrp="1"/>
          </p:cNvSpPr>
          <p:nvPr>
            <p:ph type="subTitle" idx="1"/>
          </p:nvPr>
        </p:nvSpPr>
        <p:spPr>
          <a:xfrm>
            <a:off x="304800" y="3700463"/>
            <a:ext cx="8534400" cy="1481137"/>
          </a:xfrm>
        </p:spPr>
        <p:txBody>
          <a:bodyPr numCol="2"/>
          <a:lstStyle/>
          <a:p>
            <a:pPr algn="ctr" eaLnBrk="1" hangingPunct="1">
              <a:defRPr/>
            </a:pPr>
            <a:r>
              <a:rPr lang="en-US" sz="1800" b="1" dirty="0" smtClean="0">
                <a:solidFill>
                  <a:schemeClr val="tx2">
                    <a:lumMod val="75000"/>
                  </a:schemeClr>
                </a:solidFill>
                <a:ea typeface="+mn-ea"/>
              </a:rPr>
              <a:t>Amy E. Boutwell, MD, MPP</a:t>
            </a:r>
          </a:p>
          <a:p>
            <a:pPr algn="ctr" eaLnBrk="1" hangingPunct="1">
              <a:defRPr/>
            </a:pPr>
            <a:r>
              <a:rPr lang="en-US" sz="1800" b="1" dirty="0" smtClean="0">
                <a:solidFill>
                  <a:schemeClr val="tx2">
                    <a:lumMod val="75000"/>
                  </a:schemeClr>
                </a:solidFill>
                <a:ea typeface="+mn-ea"/>
              </a:rPr>
              <a:t>Collaborative Healthcare Strategies</a:t>
            </a:r>
          </a:p>
          <a:p>
            <a:pPr algn="ctr" eaLnBrk="1" hangingPunct="1">
              <a:defRPr/>
            </a:pPr>
            <a:r>
              <a:rPr lang="en-US" sz="1400" b="1" dirty="0" smtClean="0">
                <a:solidFill>
                  <a:schemeClr val="tx2">
                    <a:lumMod val="75000"/>
                  </a:schemeClr>
                </a:solidFill>
                <a:ea typeface="+mn-ea"/>
                <a:hlinkClick r:id="rId2"/>
              </a:rPr>
              <a:t>amy@collaborativehealthcarestrategies.com</a:t>
            </a:r>
            <a:endParaRPr lang="en-US" sz="1400" b="1" dirty="0" smtClean="0">
              <a:solidFill>
                <a:schemeClr val="tx2">
                  <a:lumMod val="75000"/>
                </a:schemeClr>
              </a:solidFill>
              <a:ea typeface="+mn-ea"/>
            </a:endParaRPr>
          </a:p>
          <a:p>
            <a:pPr algn="ctr" eaLnBrk="1" hangingPunct="1">
              <a:defRPr/>
            </a:pPr>
            <a:endParaRPr lang="en-US" sz="1800" b="1" dirty="0" smtClean="0">
              <a:solidFill>
                <a:schemeClr val="tx2">
                  <a:lumMod val="75000"/>
                </a:schemeClr>
              </a:solidFill>
              <a:ea typeface="+mn-ea"/>
            </a:endParaRPr>
          </a:p>
          <a:p>
            <a:pPr algn="ctr" eaLnBrk="1" hangingPunct="1">
              <a:defRPr/>
            </a:pPr>
            <a:r>
              <a:rPr lang="en-US" sz="1800" b="1" dirty="0" smtClean="0">
                <a:solidFill>
                  <a:schemeClr val="tx2">
                    <a:lumMod val="75000"/>
                  </a:schemeClr>
                </a:solidFill>
                <a:ea typeface="+mn-ea"/>
              </a:rPr>
              <a:t>Angel </a:t>
            </a:r>
            <a:r>
              <a:rPr lang="en-US" sz="1800" b="1" dirty="0" err="1" smtClean="0">
                <a:solidFill>
                  <a:schemeClr val="tx2">
                    <a:lumMod val="75000"/>
                  </a:schemeClr>
                </a:solidFill>
                <a:ea typeface="+mn-ea"/>
              </a:rPr>
              <a:t>Bourgoin</a:t>
            </a:r>
            <a:r>
              <a:rPr lang="en-US" sz="1800" b="1" dirty="0" smtClean="0">
                <a:solidFill>
                  <a:schemeClr val="tx2">
                    <a:lumMod val="75000"/>
                  </a:schemeClr>
                </a:solidFill>
                <a:ea typeface="+mn-ea"/>
              </a:rPr>
              <a:t>, PhD &amp; Jim Maxwell, PhD</a:t>
            </a:r>
          </a:p>
          <a:p>
            <a:pPr algn="ctr" eaLnBrk="1" hangingPunct="1">
              <a:defRPr/>
            </a:pPr>
            <a:r>
              <a:rPr lang="en-US" sz="1800" b="1" dirty="0" smtClean="0">
                <a:solidFill>
                  <a:schemeClr val="tx2">
                    <a:lumMod val="75000"/>
                  </a:schemeClr>
                </a:solidFill>
                <a:ea typeface="+mn-ea"/>
              </a:rPr>
              <a:t>John Snow, Inc. </a:t>
            </a:r>
          </a:p>
          <a:p>
            <a:pPr algn="ctr" eaLnBrk="1" hangingPunct="1">
              <a:defRPr/>
            </a:pPr>
            <a:r>
              <a:rPr lang="en-US" sz="1400" b="1" dirty="0" smtClean="0">
                <a:solidFill>
                  <a:schemeClr val="tx2">
                    <a:lumMod val="75000"/>
                  </a:schemeClr>
                </a:solidFill>
                <a:ea typeface="+mn-ea"/>
                <a:hlinkClick r:id="rId3"/>
              </a:rPr>
              <a:t>Angel_Burgoin@jsi.com</a:t>
            </a:r>
            <a:r>
              <a:rPr lang="en-US" sz="1400" b="1" dirty="0" smtClean="0">
                <a:solidFill>
                  <a:schemeClr val="tx2">
                    <a:lumMod val="75000"/>
                  </a:schemeClr>
                </a:solidFill>
                <a:ea typeface="+mn-ea"/>
              </a:rPr>
              <a:t>; </a:t>
            </a:r>
            <a:r>
              <a:rPr lang="en-US" sz="1400" b="1" dirty="0" smtClean="0">
                <a:solidFill>
                  <a:schemeClr val="tx2">
                    <a:lumMod val="75000"/>
                  </a:schemeClr>
                </a:solidFill>
                <a:ea typeface="+mn-ea"/>
                <a:hlinkClick r:id="rId4"/>
              </a:rPr>
              <a:t>Jim_Maxwell@jsi.com</a:t>
            </a:r>
            <a:r>
              <a:rPr lang="en-US" sz="1400" b="1" dirty="0" smtClean="0">
                <a:solidFill>
                  <a:schemeClr val="tx2">
                    <a:lumMod val="75000"/>
                  </a:schemeClr>
                </a:solidFill>
                <a:ea typeface="+mn-ea"/>
              </a:rPr>
              <a:t> </a:t>
            </a:r>
          </a:p>
          <a:p>
            <a:pPr algn="ctr" eaLnBrk="1" hangingPunct="1">
              <a:defRPr/>
            </a:pPr>
            <a:endParaRPr lang="en-US" sz="1800" b="1" dirty="0" smtClean="0">
              <a:solidFill>
                <a:schemeClr val="tx2">
                  <a:lumMod val="75000"/>
                </a:schemeClr>
              </a:solidFill>
              <a:ea typeface="+mn-ea"/>
            </a:endParaRPr>
          </a:p>
        </p:txBody>
      </p:sp>
    </p:spTree>
    <p:extLst>
      <p:ext uri="{BB962C8B-B14F-4D97-AF65-F5344CB8AC3E}">
        <p14:creationId xmlns:p14="http://schemas.microsoft.com/office/powerpoint/2010/main" val="1930437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z="3200" dirty="0" smtClean="0">
                <a:latin typeface="Calibri" charset="0"/>
              </a:rPr>
              <a:t>Objectives</a:t>
            </a:r>
            <a:endParaRPr lang="en-US" sz="3200" dirty="0">
              <a:latin typeface="Calibri" charset="0"/>
            </a:endParaRPr>
          </a:p>
        </p:txBody>
      </p:sp>
      <p:sp>
        <p:nvSpPr>
          <p:cNvPr id="15363" name="Content Placeholder 2"/>
          <p:cNvSpPr>
            <a:spLocks noGrp="1"/>
          </p:cNvSpPr>
          <p:nvPr>
            <p:ph idx="1"/>
          </p:nvPr>
        </p:nvSpPr>
        <p:spPr/>
        <p:txBody>
          <a:bodyPr/>
          <a:lstStyle/>
          <a:p>
            <a:pPr eaLnBrk="1" hangingPunct="1"/>
            <a:r>
              <a:rPr lang="en-US" sz="2000" dirty="0" smtClean="0">
                <a:latin typeface="Calibri" charset="0"/>
              </a:rPr>
              <a:t>Cast aside the assumption that “there are no resources in our community” </a:t>
            </a:r>
          </a:p>
          <a:p>
            <a:pPr eaLnBrk="1" hangingPunct="1"/>
            <a:endParaRPr lang="en-US" sz="2000" dirty="0">
              <a:latin typeface="Calibri" charset="0"/>
            </a:endParaRPr>
          </a:p>
          <a:p>
            <a:pPr eaLnBrk="1" hangingPunct="1"/>
            <a:r>
              <a:rPr lang="en-US" sz="2000" dirty="0" smtClean="0">
                <a:latin typeface="Calibri" charset="0"/>
              </a:rPr>
              <a:t>Identify Medicaid-relevant providers, including community and health plan based care management services </a:t>
            </a:r>
          </a:p>
          <a:p>
            <a:pPr eaLnBrk="1" hangingPunct="1"/>
            <a:endParaRPr lang="en-US" sz="2000" dirty="0">
              <a:latin typeface="Calibri" charset="0"/>
            </a:endParaRPr>
          </a:p>
          <a:p>
            <a:pPr eaLnBrk="1" hangingPunct="1"/>
            <a:r>
              <a:rPr lang="en-US" sz="2000" dirty="0" smtClean="0">
                <a:latin typeface="Calibri" charset="0"/>
              </a:rPr>
              <a:t>Develop working relationships and processes for making it easier and more effective to ensure linkage to services</a:t>
            </a:r>
            <a:endParaRPr lang="en-US" sz="2000" dirty="0">
              <a:latin typeface="Calibri" charset="0"/>
            </a:endParaRPr>
          </a:p>
        </p:txBody>
      </p:sp>
    </p:spTree>
    <p:extLst>
      <p:ext uri="{BB962C8B-B14F-4D97-AF65-F5344CB8AC3E}">
        <p14:creationId xmlns:p14="http://schemas.microsoft.com/office/powerpoint/2010/main" val="3857766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Purple ASPIRE report cover with the title, Designing and Delivering Whole Person Transitional Care: The Hospital Guide to Reducing Medicaid Readmissions " title="ASPIRE cover"/>
          <p:cNvPicPr>
            <a:picLocks noChangeAspect="1"/>
          </p:cNvPicPr>
          <p:nvPr/>
        </p:nvPicPr>
        <p:blipFill>
          <a:blip r:embed="rId2"/>
          <a:stretch>
            <a:fillRect/>
          </a:stretch>
        </p:blipFill>
        <p:spPr>
          <a:xfrm>
            <a:off x="462974" y="838200"/>
            <a:ext cx="3805555" cy="4919980"/>
          </a:xfrm>
          <a:prstGeom prst="rect">
            <a:avLst/>
          </a:prstGeom>
        </p:spPr>
      </p:pic>
      <p:sp>
        <p:nvSpPr>
          <p:cNvPr id="4" name="Rectangle 3" title="Purple outline box"/>
          <p:cNvSpPr/>
          <p:nvPr/>
        </p:nvSpPr>
        <p:spPr>
          <a:xfrm>
            <a:off x="4809386" y="4869155"/>
            <a:ext cx="3648814" cy="62143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22529" y="320833"/>
            <a:ext cx="3795971" cy="5853113"/>
          </a:xfrm>
        </p:spPr>
        <p:txBody>
          <a:bodyPr/>
          <a:lstStyle/>
          <a:p>
            <a:pPr marL="0" lvl="0" indent="0" algn="ctr" defTabSz="457200" eaLnBrk="1" fontAlgn="auto" hangingPunct="1">
              <a:spcBef>
                <a:spcPts val="0"/>
              </a:spcBef>
              <a:spcAft>
                <a:spcPts val="1200"/>
              </a:spcAft>
              <a:buNone/>
              <a:defRPr/>
            </a:pPr>
            <a:r>
              <a:rPr lang="en-US" sz="2000" b="1" dirty="0">
                <a:solidFill>
                  <a:prstClr val="black"/>
                </a:solidFill>
                <a:ea typeface="+mn-ea"/>
              </a:rPr>
              <a:t>Table of Contents</a:t>
            </a:r>
          </a:p>
          <a:p>
            <a:pPr marL="285750" lvl="0" indent="-285750" defTabSz="457200" eaLnBrk="1" fontAlgn="auto" hangingPunct="1">
              <a:spcBef>
                <a:spcPts val="0"/>
              </a:spcBef>
              <a:spcAft>
                <a:spcPts val="1200"/>
              </a:spcAft>
              <a:buFont typeface="Arial"/>
              <a:buChar char="•"/>
              <a:defRPr/>
            </a:pPr>
            <a:r>
              <a:rPr lang="en-US" sz="1800" dirty="0">
                <a:solidFill>
                  <a:prstClr val="black"/>
                </a:solidFill>
                <a:ea typeface="+mn-ea"/>
              </a:rPr>
              <a:t>Introduction</a:t>
            </a:r>
          </a:p>
          <a:p>
            <a:pPr marL="285750" lvl="0" indent="-285750" defTabSz="457200" eaLnBrk="1" fontAlgn="auto" hangingPunct="1">
              <a:spcBef>
                <a:spcPts val="0"/>
              </a:spcBef>
              <a:spcAft>
                <a:spcPts val="1200"/>
              </a:spcAft>
              <a:buFont typeface="Arial"/>
              <a:buChar char="•"/>
              <a:defRPr/>
            </a:pPr>
            <a:r>
              <a:rPr lang="en-US" sz="1800" dirty="0">
                <a:solidFill>
                  <a:prstClr val="black"/>
                </a:solidFill>
                <a:ea typeface="+mn-ea"/>
              </a:rPr>
              <a:t>Why focus on Medicaid Readmissions?</a:t>
            </a:r>
          </a:p>
          <a:p>
            <a:pPr marL="285750" lvl="0" indent="-285750" defTabSz="457200" eaLnBrk="1" fontAlgn="auto" hangingPunct="1">
              <a:spcBef>
                <a:spcPts val="0"/>
              </a:spcBef>
              <a:spcAft>
                <a:spcPts val="1200"/>
              </a:spcAft>
              <a:buFont typeface="Arial"/>
              <a:buChar char="•"/>
              <a:defRPr/>
            </a:pPr>
            <a:r>
              <a:rPr lang="en-US" sz="1800" dirty="0">
                <a:solidFill>
                  <a:prstClr val="black"/>
                </a:solidFill>
                <a:ea typeface="+mn-ea"/>
              </a:rPr>
              <a:t>How to Use This Guide</a:t>
            </a:r>
          </a:p>
          <a:p>
            <a:pPr marL="285750" lvl="0" indent="-285750" defTabSz="457200" eaLnBrk="1" fontAlgn="auto" hangingPunct="1">
              <a:spcBef>
                <a:spcPts val="0"/>
              </a:spcBef>
              <a:spcAft>
                <a:spcPts val="1200"/>
              </a:spcAft>
              <a:buFont typeface="Arial"/>
              <a:buChar char="•"/>
              <a:defRPr/>
            </a:pPr>
            <a:r>
              <a:rPr lang="en-US" sz="1800" b="1" dirty="0">
                <a:solidFill>
                  <a:prstClr val="black"/>
                </a:solidFill>
                <a:ea typeface="+mn-ea"/>
              </a:rPr>
              <a:t>Analyze</a:t>
            </a:r>
            <a:r>
              <a:rPr lang="en-US" sz="1800" dirty="0">
                <a:solidFill>
                  <a:prstClr val="black"/>
                </a:solidFill>
                <a:ea typeface="+mn-ea"/>
              </a:rPr>
              <a:t> Your Data</a:t>
            </a:r>
          </a:p>
          <a:p>
            <a:pPr marL="285750" lvl="0" indent="-285750" defTabSz="457200" eaLnBrk="1" fontAlgn="auto" hangingPunct="1">
              <a:spcBef>
                <a:spcPts val="0"/>
              </a:spcBef>
              <a:spcAft>
                <a:spcPts val="1200"/>
              </a:spcAft>
              <a:buFont typeface="Arial"/>
              <a:buChar char="•"/>
              <a:defRPr/>
            </a:pPr>
            <a:r>
              <a:rPr lang="en-US" sz="1800" b="1" dirty="0">
                <a:solidFill>
                  <a:prstClr val="black"/>
                </a:solidFill>
                <a:ea typeface="+mn-ea"/>
              </a:rPr>
              <a:t>Survey</a:t>
            </a:r>
            <a:r>
              <a:rPr lang="en-US" sz="1800" dirty="0">
                <a:solidFill>
                  <a:prstClr val="black"/>
                </a:solidFill>
                <a:ea typeface="+mn-ea"/>
              </a:rPr>
              <a:t> Your Current Readmission Reduction Efforts </a:t>
            </a:r>
          </a:p>
          <a:p>
            <a:pPr marL="285750" lvl="0" indent="-285750" defTabSz="457200" eaLnBrk="1" fontAlgn="auto" hangingPunct="1">
              <a:spcBef>
                <a:spcPts val="0"/>
              </a:spcBef>
              <a:spcAft>
                <a:spcPts val="1200"/>
              </a:spcAft>
              <a:buFont typeface="Arial"/>
              <a:buChar char="•"/>
              <a:defRPr/>
            </a:pPr>
            <a:r>
              <a:rPr lang="en-US" sz="1800" b="1" dirty="0">
                <a:solidFill>
                  <a:prstClr val="black"/>
                </a:solidFill>
                <a:ea typeface="+mn-ea"/>
              </a:rPr>
              <a:t>Plan</a:t>
            </a:r>
            <a:r>
              <a:rPr lang="en-US" sz="1800" dirty="0">
                <a:solidFill>
                  <a:prstClr val="black"/>
                </a:solidFill>
                <a:ea typeface="+mn-ea"/>
              </a:rPr>
              <a:t> a Multi-Faceted Data-Informed Portfolio of Strategies</a:t>
            </a:r>
          </a:p>
          <a:p>
            <a:pPr marL="285750" lvl="0" indent="-285750" defTabSz="457200" eaLnBrk="1" fontAlgn="auto" hangingPunct="1">
              <a:spcBef>
                <a:spcPts val="0"/>
              </a:spcBef>
              <a:spcAft>
                <a:spcPts val="1200"/>
              </a:spcAft>
              <a:buFont typeface="Arial"/>
              <a:buChar char="•"/>
              <a:defRPr/>
            </a:pPr>
            <a:r>
              <a:rPr lang="en-US" sz="1800" b="1" dirty="0">
                <a:solidFill>
                  <a:srgbClr val="000000"/>
                </a:solidFill>
                <a:ea typeface="+mn-ea"/>
              </a:rPr>
              <a:t>Implement </a:t>
            </a:r>
            <a:r>
              <a:rPr lang="en-US" sz="1800" dirty="0">
                <a:solidFill>
                  <a:srgbClr val="000000"/>
                </a:solidFill>
                <a:ea typeface="+mn-ea"/>
              </a:rPr>
              <a:t>Whole-Person Transitional Care for All</a:t>
            </a:r>
          </a:p>
          <a:p>
            <a:pPr marL="285750" lvl="0" indent="-285750" defTabSz="457200" eaLnBrk="1" fontAlgn="auto" hangingPunct="1">
              <a:spcBef>
                <a:spcPts val="0"/>
              </a:spcBef>
              <a:spcAft>
                <a:spcPts val="1200"/>
              </a:spcAft>
              <a:buFont typeface="Arial"/>
              <a:buChar char="•"/>
              <a:defRPr/>
            </a:pPr>
            <a:r>
              <a:rPr lang="en-US" sz="1800" b="1" dirty="0">
                <a:solidFill>
                  <a:srgbClr val="6B1D74"/>
                </a:solidFill>
                <a:ea typeface="+mn-ea"/>
              </a:rPr>
              <a:t>Reach Out </a:t>
            </a:r>
            <a:r>
              <a:rPr lang="en-US" sz="1800" dirty="0">
                <a:solidFill>
                  <a:srgbClr val="6B1D74"/>
                </a:solidFill>
                <a:ea typeface="+mn-ea"/>
              </a:rPr>
              <a:t>to Collaborate With Cross-Continuum Providers</a:t>
            </a:r>
          </a:p>
          <a:p>
            <a:pPr marL="285750" lvl="0" indent="-285750" defTabSz="457200" eaLnBrk="1" fontAlgn="auto" hangingPunct="1">
              <a:spcBef>
                <a:spcPts val="0"/>
              </a:spcBef>
              <a:spcAft>
                <a:spcPts val="1200"/>
              </a:spcAft>
              <a:buFont typeface="Arial"/>
              <a:buChar char="•"/>
              <a:defRPr/>
            </a:pPr>
            <a:r>
              <a:rPr lang="en-US" sz="1800" b="1" dirty="0">
                <a:solidFill>
                  <a:prstClr val="black"/>
                </a:solidFill>
                <a:ea typeface="+mn-ea"/>
              </a:rPr>
              <a:t>Enhance</a:t>
            </a:r>
            <a:r>
              <a:rPr lang="en-US" sz="1800" dirty="0">
                <a:solidFill>
                  <a:prstClr val="black"/>
                </a:solidFill>
                <a:ea typeface="+mn-ea"/>
              </a:rPr>
              <a:t> Services for High-Risk Patients</a:t>
            </a:r>
          </a:p>
          <a:p>
            <a:endParaRPr lang="en-US" dirty="0"/>
          </a:p>
        </p:txBody>
      </p:sp>
    </p:spTree>
    <p:extLst>
      <p:ext uri="{BB962C8B-B14F-4D97-AF65-F5344CB8AC3E}">
        <p14:creationId xmlns:p14="http://schemas.microsoft.com/office/powerpoint/2010/main" val="3878942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atin typeface="Calibri" charset="0"/>
              </a:rPr>
              <a:t>List of Tools</a:t>
            </a:r>
          </a:p>
        </p:txBody>
      </p:sp>
      <p:sp>
        <p:nvSpPr>
          <p:cNvPr id="14339" name="Content Placeholder 2"/>
          <p:cNvSpPr>
            <a:spLocks noGrp="1"/>
          </p:cNvSpPr>
          <p:nvPr>
            <p:ph idx="1"/>
          </p:nvPr>
        </p:nvSpPr>
        <p:spPr>
          <a:xfrm>
            <a:off x="4235450" y="1592262"/>
            <a:ext cx="5111750" cy="5853113"/>
          </a:xfrm>
        </p:spPr>
        <p:txBody>
          <a:bodyPr/>
          <a:lstStyle/>
          <a:p>
            <a:pPr marL="514350" indent="-514350" eaLnBrk="1" hangingPunct="1">
              <a:buFont typeface="Calibri" charset="0"/>
              <a:buAutoNum type="arabicPeriod"/>
            </a:pPr>
            <a:r>
              <a:rPr lang="en-US" sz="1800" dirty="0" smtClean="0">
                <a:latin typeface="Calibri" charset="0"/>
              </a:rPr>
              <a:t>Data Analysis</a:t>
            </a:r>
          </a:p>
          <a:p>
            <a:pPr marL="514350" indent="-514350" eaLnBrk="1" hangingPunct="1">
              <a:buFont typeface="Calibri" charset="0"/>
              <a:buAutoNum type="arabicPeriod"/>
            </a:pPr>
            <a:r>
              <a:rPr lang="en-US" sz="1800" dirty="0" smtClean="0">
                <a:latin typeface="Calibri" charset="0"/>
              </a:rPr>
              <a:t>Readmission Review</a:t>
            </a:r>
          </a:p>
          <a:p>
            <a:pPr marL="514350" indent="-514350" eaLnBrk="1" hangingPunct="1">
              <a:buFont typeface="Calibri" charset="0"/>
              <a:buAutoNum type="arabicPeriod"/>
            </a:pPr>
            <a:r>
              <a:rPr lang="en-US" sz="1800" dirty="0" smtClean="0">
                <a:latin typeface="Calibri" charset="0"/>
              </a:rPr>
              <a:t>Hospital Inventory</a:t>
            </a:r>
          </a:p>
          <a:p>
            <a:pPr marL="514350" indent="-514350" eaLnBrk="1" hangingPunct="1">
              <a:buFont typeface="Calibri" charset="0"/>
              <a:buAutoNum type="arabicPeriod"/>
            </a:pPr>
            <a:r>
              <a:rPr lang="en-US" sz="1800" dirty="0" smtClean="0">
                <a:latin typeface="Calibri" charset="0"/>
              </a:rPr>
              <a:t>Community Inventory</a:t>
            </a:r>
          </a:p>
          <a:p>
            <a:pPr marL="514350" indent="-514350" eaLnBrk="1" hangingPunct="1">
              <a:buFont typeface="Calibri" charset="0"/>
              <a:buAutoNum type="arabicPeriod"/>
            </a:pPr>
            <a:r>
              <a:rPr lang="en-US" sz="1800" dirty="0" smtClean="0">
                <a:latin typeface="Calibri" charset="0"/>
              </a:rPr>
              <a:t>Portfolio Design</a:t>
            </a:r>
          </a:p>
          <a:p>
            <a:pPr marL="514350" indent="-514350" eaLnBrk="1" hangingPunct="1">
              <a:buFont typeface="Calibri" charset="0"/>
              <a:buAutoNum type="arabicPeriod"/>
            </a:pPr>
            <a:r>
              <a:rPr lang="en-US" sz="1800" dirty="0" smtClean="0">
                <a:latin typeface="Calibri" charset="0"/>
              </a:rPr>
              <a:t>Operational Dashboard</a:t>
            </a:r>
          </a:p>
          <a:p>
            <a:pPr marL="514350" indent="-514350" eaLnBrk="1" hangingPunct="1">
              <a:buFont typeface="Calibri" charset="0"/>
              <a:buAutoNum type="arabicPeriod"/>
            </a:pPr>
            <a:r>
              <a:rPr lang="en-US" sz="1800" dirty="0" smtClean="0">
                <a:latin typeface="Calibri" charset="0"/>
              </a:rPr>
              <a:t>Portfolio Presentation</a:t>
            </a:r>
          </a:p>
          <a:p>
            <a:pPr marL="514350" indent="-514350" eaLnBrk="1" hangingPunct="1">
              <a:buFont typeface="Calibri" charset="0"/>
              <a:buAutoNum type="arabicPeriod"/>
            </a:pPr>
            <a:r>
              <a:rPr lang="en-US" sz="1800" dirty="0" smtClean="0">
                <a:latin typeface="Calibri" charset="0"/>
              </a:rPr>
              <a:t>Conditions of Participation Handout</a:t>
            </a:r>
          </a:p>
          <a:p>
            <a:pPr marL="514350" indent="-514350" eaLnBrk="1" hangingPunct="1">
              <a:buFont typeface="Calibri" charset="0"/>
              <a:buAutoNum type="arabicPeriod"/>
            </a:pPr>
            <a:r>
              <a:rPr lang="en-US" sz="1800" dirty="0" smtClean="0">
                <a:latin typeface="Calibri" charset="0"/>
              </a:rPr>
              <a:t>Whole-Person Transitional Care Planning</a:t>
            </a:r>
          </a:p>
          <a:p>
            <a:pPr marL="514350" indent="-514350" eaLnBrk="1" hangingPunct="1">
              <a:buFont typeface="Calibri" charset="0"/>
              <a:buAutoNum type="arabicPeriod"/>
            </a:pPr>
            <a:r>
              <a:rPr lang="en-US" sz="1800" dirty="0" smtClean="0">
                <a:latin typeface="Calibri" charset="0"/>
              </a:rPr>
              <a:t>Discharge Process Checklist</a:t>
            </a:r>
          </a:p>
          <a:p>
            <a:pPr marL="514350" indent="-514350" eaLnBrk="1" hangingPunct="1">
              <a:buFont typeface="Calibri" charset="0"/>
              <a:buAutoNum type="arabicPeriod"/>
            </a:pPr>
            <a:r>
              <a:rPr lang="en-US" sz="1800" b="1" dirty="0" smtClean="0">
                <a:solidFill>
                  <a:schemeClr val="accent1"/>
                </a:solidFill>
                <a:latin typeface="Calibri" charset="0"/>
              </a:rPr>
              <a:t>Community Resource Guide</a:t>
            </a:r>
          </a:p>
          <a:p>
            <a:pPr marL="514350" indent="-514350" eaLnBrk="1" hangingPunct="1">
              <a:buFont typeface="Calibri" charset="0"/>
              <a:buAutoNum type="arabicPeriod"/>
            </a:pPr>
            <a:r>
              <a:rPr lang="en-US" sz="1800" b="1" dirty="0" smtClean="0">
                <a:solidFill>
                  <a:schemeClr val="accent1"/>
                </a:solidFill>
                <a:latin typeface="Calibri" charset="0"/>
              </a:rPr>
              <a:t>Cross Continuum Collaboration</a:t>
            </a:r>
          </a:p>
          <a:p>
            <a:pPr marL="514350" indent="-514350" eaLnBrk="1" hangingPunct="1">
              <a:buFont typeface="Calibri" charset="0"/>
              <a:buAutoNum type="arabicPeriod"/>
            </a:pPr>
            <a:r>
              <a:rPr lang="en-US" sz="1800" dirty="0" smtClean="0">
                <a:latin typeface="Calibri" charset="0"/>
              </a:rPr>
              <a:t>ED Care Plan Examples</a:t>
            </a:r>
            <a:endParaRPr lang="en-US" sz="1800" dirty="0">
              <a:latin typeface="Calibri" charset="0"/>
            </a:endParaRPr>
          </a:p>
        </p:txBody>
      </p:sp>
      <p:sp>
        <p:nvSpPr>
          <p:cNvPr id="3" name="Text Placeholder 2"/>
          <p:cNvSpPr>
            <a:spLocks noGrp="1"/>
          </p:cNvSpPr>
          <p:nvPr>
            <p:ph type="body" sz="half" idx="2"/>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sz="1800" dirty="0" smtClean="0"/>
              <a:t>The </a:t>
            </a:r>
            <a:r>
              <a:rPr lang="en-US" sz="1800" dirty="0"/>
              <a:t>guide comes with 13 customizable tools to be used in hospital teams’ day-to-day operations.</a:t>
            </a:r>
          </a:p>
          <a:p>
            <a:endParaRPr lang="en-US" dirty="0"/>
          </a:p>
        </p:txBody>
      </p:sp>
      <p:pic>
        <p:nvPicPr>
          <p:cNvPr id="14340" name="Picture 1" descr="Wrench and hammer tool logo&#10;" title="Tool log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title="Purple outline box"/>
          <p:cNvSpPr/>
          <p:nvPr/>
        </p:nvSpPr>
        <p:spPr>
          <a:xfrm>
            <a:off x="4275987" y="4932655"/>
            <a:ext cx="3737713" cy="62994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6929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itle 2"/>
          <p:cNvSpPr>
            <a:spLocks noGrp="1"/>
          </p:cNvSpPr>
          <p:nvPr>
            <p:ph type="title"/>
          </p:nvPr>
        </p:nvSpPr>
        <p:spPr/>
        <p:txBody>
          <a:bodyPr/>
          <a:lstStyle/>
          <a:p>
            <a:r>
              <a:rPr lang="en-US" sz="3200">
                <a:latin typeface="Calibri" charset="0"/>
              </a:rPr>
              <a:t>The ASPIRE Framework</a:t>
            </a:r>
          </a:p>
        </p:txBody>
      </p:sp>
      <p:pic>
        <p:nvPicPr>
          <p:cNvPr id="49154" name="Picture 2" descr="This driver diagram illustrates this guide’s framework of action for reducing Medicaid readmissions. To achieve the aim of reducing Medicaid readmissions, the two primary drivers required to achieve the aim in our model include analysis and action. Analysis is required to expand teams’ understanding of the patterns and root causes of Medicaid readmissions, inventory and assess current readmission reduction efforts in the hospital and community, and develop a multifaceted portfolio of strategies to better match readmission reduction efforts to high-risk patients’ transitional care needs. Action is required to change transitional care in three complementary domains: improve hospital-based care, collaborate with “receiving” providers, and deliver enhanced services. The six secondary drivers correspond to the six section of the guide, which are intended as steps for hospital teams to move through in their readmission reduction work. These six steps have also been organized into the acronym ASPIRE to help hospital teams remember and implement the full structure of this framework. " title="ASPIRE Driver Dia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163" y="2282118"/>
            <a:ext cx="8828087" cy="253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8937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114300" y="2586038"/>
            <a:ext cx="8915400" cy="1143000"/>
          </a:xfrm>
        </p:spPr>
        <p:txBody>
          <a:bodyPr/>
          <a:lstStyle/>
          <a:p>
            <a:r>
              <a:rPr lang="en-US" sz="4000" i="1" dirty="0" smtClean="0"/>
              <a:t>“We would be thrilled if someone from the hospital called us”</a:t>
            </a:r>
            <a:endParaRPr lang="en-US" sz="4000" i="1" dirty="0"/>
          </a:p>
        </p:txBody>
      </p:sp>
    </p:spTree>
    <p:extLst>
      <p:ext uri="{BB962C8B-B14F-4D97-AF65-F5344CB8AC3E}">
        <p14:creationId xmlns:p14="http://schemas.microsoft.com/office/powerpoint/2010/main" val="1221340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z="2800" dirty="0" smtClean="0">
                <a:latin typeface="Calibri" charset="0"/>
              </a:rPr>
              <a:t>Cross-Continuum Collaboration: </a:t>
            </a:r>
            <a:r>
              <a:rPr lang="en-US" sz="2800" dirty="0" smtClean="0">
                <a:latin typeface="Calibri" charset="0"/>
              </a:rPr>
              <a:t>Whose </a:t>
            </a:r>
            <a:r>
              <a:rPr lang="en-US" sz="2800" dirty="0" smtClean="0">
                <a:latin typeface="Calibri" charset="0"/>
              </a:rPr>
              <a:t>Job is It?</a:t>
            </a:r>
            <a:endParaRPr lang="en-US" sz="2800" dirty="0">
              <a:latin typeface="Calibri" charset="0"/>
            </a:endParaRPr>
          </a:p>
        </p:txBody>
      </p:sp>
      <p:sp>
        <p:nvSpPr>
          <p:cNvPr id="15363" name="Content Placeholder 2"/>
          <p:cNvSpPr>
            <a:spLocks noGrp="1"/>
          </p:cNvSpPr>
          <p:nvPr>
            <p:ph idx="1"/>
          </p:nvPr>
        </p:nvSpPr>
        <p:spPr/>
        <p:txBody>
          <a:bodyPr/>
          <a:lstStyle/>
          <a:p>
            <a:pPr eaLnBrk="1" hangingPunct="1"/>
            <a:r>
              <a:rPr lang="en-US" sz="2000" dirty="0" smtClean="0">
                <a:latin typeface="Calibri" charset="0"/>
              </a:rPr>
              <a:t>It’s the hospital’s job!</a:t>
            </a:r>
          </a:p>
          <a:p>
            <a:pPr eaLnBrk="1" hangingPunct="1"/>
            <a:endParaRPr lang="en-US" sz="2000" dirty="0">
              <a:latin typeface="Calibri" charset="0"/>
            </a:endParaRPr>
          </a:p>
          <a:p>
            <a:pPr eaLnBrk="1" hangingPunct="1"/>
            <a:r>
              <a:rPr lang="en-US" sz="2000" dirty="0" smtClean="0">
                <a:latin typeface="Calibri" charset="0"/>
              </a:rPr>
              <a:t>CMS policies signal that hospitals are expected to lead delivery system transformation to more effectively deliver care across settings</a:t>
            </a:r>
          </a:p>
          <a:p>
            <a:pPr eaLnBrk="1" hangingPunct="1"/>
            <a:endParaRPr lang="en-US" sz="2000" dirty="0">
              <a:latin typeface="Calibri" charset="0"/>
            </a:endParaRPr>
          </a:p>
          <a:p>
            <a:pPr eaLnBrk="1" hangingPunct="1"/>
            <a:r>
              <a:rPr lang="en-US" sz="2000" dirty="0" smtClean="0">
                <a:latin typeface="Calibri" charset="0"/>
              </a:rPr>
              <a:t>Hospitals that do reach out to post-acute and community based providers and agencies find those partners are very receptive</a:t>
            </a:r>
          </a:p>
        </p:txBody>
      </p:sp>
    </p:spTree>
    <p:extLst>
      <p:ext uri="{BB962C8B-B14F-4D97-AF65-F5344CB8AC3E}">
        <p14:creationId xmlns:p14="http://schemas.microsoft.com/office/powerpoint/2010/main" val="348205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8900" y="1854200"/>
            <a:ext cx="9055100" cy="2971802"/>
          </a:xfrm>
        </p:spPr>
        <p:txBody>
          <a:bodyPr/>
          <a:lstStyle/>
          <a:p>
            <a:r>
              <a:rPr lang="en-US" sz="3600" i="1" dirty="0" smtClean="0"/>
              <a:t>“There are many resources in the city, but it can be hard to find them. We need to inventory them and collect this information in one place”</a:t>
            </a:r>
            <a:endParaRPr lang="en-US" sz="3600" dirty="0"/>
          </a:p>
        </p:txBody>
      </p:sp>
    </p:spTree>
    <p:extLst>
      <p:ext uri="{BB962C8B-B14F-4D97-AF65-F5344CB8AC3E}">
        <p14:creationId xmlns:p14="http://schemas.microsoft.com/office/powerpoint/2010/main" val="4210846709"/>
      </p:ext>
    </p:extLst>
  </p:cSld>
  <p:clrMapOvr>
    <a:masterClrMapping/>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474C55"/>
      </a:dk2>
      <a:lt2>
        <a:srgbClr val="EFF1F5"/>
      </a:lt2>
      <a:accent1>
        <a:srgbClr val="6B1D74"/>
      </a:accent1>
      <a:accent2>
        <a:srgbClr val="F9B91B"/>
      </a:accent2>
      <a:accent3>
        <a:srgbClr val="8F99AA"/>
      </a:accent3>
      <a:accent4>
        <a:srgbClr val="915795"/>
      </a:accent4>
      <a:accent5>
        <a:srgbClr val="F5F0CD"/>
      </a:accent5>
      <a:accent6>
        <a:srgbClr val="F5F0CD"/>
      </a:accent6>
      <a:hlink>
        <a:srgbClr val="6B1D74"/>
      </a:hlink>
      <a:folHlink>
        <a:srgbClr val="6B1D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1787</TotalTime>
  <Words>1030</Words>
  <Application>Microsoft Office PowerPoint</Application>
  <PresentationFormat>On-screen Show (4:3)</PresentationFormat>
  <Paragraphs>169</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1_Office Theme</vt:lpstr>
      <vt:lpstr> Designing &amp; Delivering Whole-Person Transitional Care The Hospital Guide to Reducing Medicaid Readmissions</vt:lpstr>
      <vt:lpstr>Agenda</vt:lpstr>
      <vt:lpstr>Objectives</vt:lpstr>
      <vt:lpstr>PowerPoint Presentation</vt:lpstr>
      <vt:lpstr>List of Tools</vt:lpstr>
      <vt:lpstr>The ASPIRE Framework</vt:lpstr>
      <vt:lpstr>“We would be thrilled if someone from the hospital called us”</vt:lpstr>
      <vt:lpstr>Cross-Continuum Collaboration: Whose Job is It?</vt:lpstr>
      <vt:lpstr>“There are many resources in the city, but it can be hard to find them. We need to inventory them and collect this information in one place”</vt:lpstr>
      <vt:lpstr>Identify Medicaid-Relevant Partners</vt:lpstr>
      <vt:lpstr>Look for Care Management Resources</vt:lpstr>
      <vt:lpstr>Community Resource Guide (Tool 11)</vt:lpstr>
      <vt:lpstr>Develop “Referral Pathways” to Ensure Effective Linkage to Services Make doing the right thing the easy thing for staff </vt:lpstr>
      <vt:lpstr>Cross Continuum Coordination – Getting Started</vt:lpstr>
      <vt:lpstr>Cross Continuum Coordination – Getting Specific</vt:lpstr>
      <vt:lpstr>Cross Continuum Coordination – Getting Specific</vt:lpstr>
      <vt:lpstr>Cross Continuum Coordination – Getting Specific</vt:lpstr>
      <vt:lpstr>Cross Continuum Coordination – Getting Specific</vt:lpstr>
      <vt:lpstr>PowerPoint Presentation</vt:lpstr>
      <vt:lpstr>PowerPoint Presentation</vt:lpstr>
      <vt:lpstr>PowerPoint Presentation</vt:lpstr>
      <vt:lpstr>Summary</vt:lpstr>
      <vt:lpstr> Thank you for your commitment to reducing readmissions</vt:lpstr>
    </vt:vector>
  </TitlesOfParts>
  <Company>Collaborative Healthcare Strategies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&amp; Delivering Whole-Person Transitional Care The Hospital Guide to Reducing Medicaid Readmissions Webinar 5</dc:title>
  <dc:creator>Agency for Healthcare Research and Quality</dc:creator>
  <cp:keywords>ASPIRE, Medicaid Readmissions, Webinar</cp:keywords>
  <cp:lastModifiedBy>Windows User</cp:lastModifiedBy>
  <cp:revision>34</cp:revision>
  <dcterms:created xsi:type="dcterms:W3CDTF">2016-08-11T15:45:39Z</dcterms:created>
  <dcterms:modified xsi:type="dcterms:W3CDTF">2016-10-02T19:19:48Z</dcterms:modified>
</cp:coreProperties>
</file>