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4"/>
  </p:notesMasterIdLst>
  <p:sldIdLst>
    <p:sldId id="257" r:id="rId2"/>
    <p:sldId id="258" r:id="rId3"/>
    <p:sldId id="259" r:id="rId4"/>
    <p:sldId id="264" r:id="rId5"/>
    <p:sldId id="265" r:id="rId6"/>
    <p:sldId id="266" r:id="rId7"/>
    <p:sldId id="267" r:id="rId8"/>
    <p:sldId id="284" r:id="rId9"/>
    <p:sldId id="285" r:id="rId10"/>
    <p:sldId id="290" r:id="rId11"/>
    <p:sldId id="269" r:id="rId12"/>
    <p:sldId id="291" r:id="rId13"/>
    <p:sldId id="287" r:id="rId14"/>
    <p:sldId id="270" r:id="rId15"/>
    <p:sldId id="288" r:id="rId16"/>
    <p:sldId id="271" r:id="rId17"/>
    <p:sldId id="292" r:id="rId18"/>
    <p:sldId id="282" r:id="rId19"/>
    <p:sldId id="273" r:id="rId20"/>
    <p:sldId id="293" r:id="rId21"/>
    <p:sldId id="274" r:id="rId22"/>
    <p:sldId id="275" r:id="rId23"/>
    <p:sldId id="260" r:id="rId24"/>
    <p:sldId id="283" r:id="rId25"/>
    <p:sldId id="276" r:id="rId26"/>
    <p:sldId id="295" r:id="rId27"/>
    <p:sldId id="277" r:id="rId28"/>
    <p:sldId id="278" r:id="rId29"/>
    <p:sldId id="279" r:id="rId30"/>
    <p:sldId id="280" r:id="rId31"/>
    <p:sldId id="262" r:id="rId32"/>
    <p:sldId id="296"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6" d="100"/>
          <a:sy n="106" d="100"/>
        </p:scale>
        <p:origin x="1686"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66F900-C578-4F35-8408-774F2F18174F}" type="datetimeFigureOut">
              <a:rPr lang="en-US" smtClean="0"/>
              <a:t>9/8/2016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592AB1-0331-44AA-B618-ECCD9670B7DD}" type="slidenum">
              <a:rPr lang="en-US" smtClean="0"/>
              <a:t>‹#›</a:t>
            </a:fld>
            <a:endParaRPr lang="en-US"/>
          </a:p>
        </p:txBody>
      </p:sp>
    </p:spTree>
    <p:extLst>
      <p:ext uri="{BB962C8B-B14F-4D97-AF65-F5344CB8AC3E}">
        <p14:creationId xmlns:p14="http://schemas.microsoft.com/office/powerpoint/2010/main" val="797059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592AB1-0331-44AA-B618-ECCD9670B7DD}" type="slidenum">
              <a:rPr lang="en-US" smtClean="0"/>
              <a:t>6</a:t>
            </a:fld>
            <a:endParaRPr lang="en-US"/>
          </a:p>
        </p:txBody>
      </p:sp>
    </p:spTree>
    <p:extLst>
      <p:ext uri="{BB962C8B-B14F-4D97-AF65-F5344CB8AC3E}">
        <p14:creationId xmlns:p14="http://schemas.microsoft.com/office/powerpoint/2010/main" val="3055041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592AB1-0331-44AA-B618-ECCD9670B7DD}" type="slidenum">
              <a:rPr lang="en-US" smtClean="0"/>
              <a:t>14</a:t>
            </a:fld>
            <a:endParaRPr lang="en-US"/>
          </a:p>
        </p:txBody>
      </p:sp>
    </p:spTree>
    <p:extLst>
      <p:ext uri="{BB962C8B-B14F-4D97-AF65-F5344CB8AC3E}">
        <p14:creationId xmlns:p14="http://schemas.microsoft.com/office/powerpoint/2010/main" val="21819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592AB1-0331-44AA-B618-ECCD9670B7DD}" type="slidenum">
              <a:rPr lang="en-US" smtClean="0"/>
              <a:t>15</a:t>
            </a:fld>
            <a:endParaRPr lang="en-US"/>
          </a:p>
        </p:txBody>
      </p:sp>
    </p:spTree>
    <p:extLst>
      <p:ext uri="{BB962C8B-B14F-4D97-AF65-F5344CB8AC3E}">
        <p14:creationId xmlns:p14="http://schemas.microsoft.com/office/powerpoint/2010/main" val="3451955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592AB1-0331-44AA-B618-ECCD9670B7DD}" type="slidenum">
              <a:rPr lang="en-US" smtClean="0"/>
              <a:t>16</a:t>
            </a:fld>
            <a:endParaRPr lang="en-US"/>
          </a:p>
        </p:txBody>
      </p:sp>
    </p:spTree>
    <p:extLst>
      <p:ext uri="{BB962C8B-B14F-4D97-AF65-F5344CB8AC3E}">
        <p14:creationId xmlns:p14="http://schemas.microsoft.com/office/powerpoint/2010/main" val="4014068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592AB1-0331-44AA-B618-ECCD9670B7DD}" type="slidenum">
              <a:rPr lang="en-US" smtClean="0"/>
              <a:t>17</a:t>
            </a:fld>
            <a:endParaRPr lang="en-US"/>
          </a:p>
        </p:txBody>
      </p:sp>
    </p:spTree>
    <p:extLst>
      <p:ext uri="{BB962C8B-B14F-4D97-AF65-F5344CB8AC3E}">
        <p14:creationId xmlns:p14="http://schemas.microsoft.com/office/powerpoint/2010/main" val="1973471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592AB1-0331-44AA-B618-ECCD9670B7DD}" type="slidenum">
              <a:rPr lang="en-US" smtClean="0"/>
              <a:t>19</a:t>
            </a:fld>
            <a:endParaRPr lang="en-US"/>
          </a:p>
        </p:txBody>
      </p:sp>
    </p:spTree>
    <p:extLst>
      <p:ext uri="{BB962C8B-B14F-4D97-AF65-F5344CB8AC3E}">
        <p14:creationId xmlns:p14="http://schemas.microsoft.com/office/powerpoint/2010/main" val="3146718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592AB1-0331-44AA-B618-ECCD9670B7DD}" type="slidenum">
              <a:rPr lang="en-US" smtClean="0"/>
              <a:t>29</a:t>
            </a:fld>
            <a:endParaRPr lang="en-US"/>
          </a:p>
        </p:txBody>
      </p:sp>
    </p:spTree>
    <p:extLst>
      <p:ext uri="{BB962C8B-B14F-4D97-AF65-F5344CB8AC3E}">
        <p14:creationId xmlns:p14="http://schemas.microsoft.com/office/powerpoint/2010/main" val="1422466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592AB1-0331-44AA-B618-ECCD9670B7DD}" type="slidenum">
              <a:rPr lang="en-US" smtClean="0"/>
              <a:t>30</a:t>
            </a:fld>
            <a:endParaRPr lang="en-US"/>
          </a:p>
        </p:txBody>
      </p:sp>
    </p:spTree>
    <p:extLst>
      <p:ext uri="{BB962C8B-B14F-4D97-AF65-F5344CB8AC3E}">
        <p14:creationId xmlns:p14="http://schemas.microsoft.com/office/powerpoint/2010/main" val="15460108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565150"/>
            <a:ext cx="9144000" cy="1130300"/>
          </a:xfrm>
          <a:prstGeom prst="rect">
            <a:avLst/>
          </a:prstGeom>
          <a:solidFill>
            <a:schemeClr val="bg2">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n-US">
              <a:solidFill>
                <a:prstClr val="white"/>
              </a:solidFill>
              <a:latin typeface="Calibri"/>
            </a:endParaRPr>
          </a:p>
        </p:txBody>
      </p:sp>
      <p:pic>
        <p:nvPicPr>
          <p:cNvPr id="5" name="Picture 7" descr="Purple background with ASPIRE title&#10;" title="ASPIRE logo 1"/>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59613" y="228600"/>
            <a:ext cx="1474787" cy="180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Purple ASPIRE background with the title Designing and Delivering Whole-Person Transitional Care: The Hospital Guide To Reducing Medicaid Readmissions&#10;" title="ASPIRE logo 2"/>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6858000" cy="1470025"/>
          </a:xfrm>
        </p:spPr>
        <p:txBody>
          <a:bodyPr anchor="b"/>
          <a:lstStyle>
            <a:lvl1pPr algn="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700083"/>
            <a:ext cx="6400800" cy="1481517"/>
          </a:xfrm>
        </p:spPr>
        <p:txBody>
          <a:bodyPr/>
          <a:lstStyle>
            <a:lvl1pPr marL="0" indent="0" algn="l">
              <a:buNone/>
              <a:defRPr>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49154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09393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62209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a:off x="0" y="0"/>
            <a:ext cx="9144000" cy="152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n-US">
              <a:solidFill>
                <a:prstClr val="white"/>
              </a:solidFill>
              <a:latin typeface="Calibri"/>
            </a:endParaRPr>
          </a:p>
        </p:txBody>
      </p:sp>
      <p:sp>
        <p:nvSpPr>
          <p:cNvPr id="5" name="Rectangle 4"/>
          <p:cNvSpPr/>
          <p:nvPr userDrawn="1"/>
        </p:nvSpPr>
        <p:spPr>
          <a:xfrm>
            <a:off x="0" y="0"/>
            <a:ext cx="9144000" cy="15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n-US">
              <a:solidFill>
                <a:prstClr val="white"/>
              </a:solidFill>
              <a:latin typeface="Calibri"/>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lgn="l">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20232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userDrawn="1"/>
        </p:nvSpPr>
        <p:spPr>
          <a:xfrm>
            <a:off x="0" y="0"/>
            <a:ext cx="9144000" cy="152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n-US">
              <a:solidFill>
                <a:prstClr val="white"/>
              </a:solidFill>
              <a:latin typeface="Calibri"/>
            </a:endParaRPr>
          </a:p>
        </p:txBody>
      </p:sp>
      <p:sp>
        <p:nvSpPr>
          <p:cNvPr id="5" name="Rectangle 4"/>
          <p:cNvSpPr/>
          <p:nvPr userDrawn="1"/>
        </p:nvSpPr>
        <p:spPr>
          <a:xfrm>
            <a:off x="0" y="0"/>
            <a:ext cx="9144000" cy="152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en-US">
              <a:solidFill>
                <a:prstClr val="white"/>
              </a:solidFill>
              <a:latin typeface="Calibri"/>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967259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467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42698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89378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3453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53574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26163"/>
            <a:ext cx="822960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43606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38135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accent1"/>
          </a:solidFill>
          <a:latin typeface="+mj-lt"/>
          <a:ea typeface="ＭＳ Ｐゴシック" charset="0"/>
          <a:cs typeface="+mj-cs"/>
        </a:defRPr>
      </a:lvl1pPr>
      <a:lvl2pPr algn="ctr" rtl="0" eaLnBrk="0" fontAlgn="base" hangingPunct="0">
        <a:spcBef>
          <a:spcPct val="0"/>
        </a:spcBef>
        <a:spcAft>
          <a:spcPct val="0"/>
        </a:spcAft>
        <a:defRPr sz="4400">
          <a:solidFill>
            <a:schemeClr val="accent1"/>
          </a:solidFill>
          <a:latin typeface="Calibri" pitchFamily="34" charset="0"/>
          <a:ea typeface="ＭＳ Ｐゴシック" charset="0"/>
        </a:defRPr>
      </a:lvl2pPr>
      <a:lvl3pPr algn="ctr" rtl="0" eaLnBrk="0" fontAlgn="base" hangingPunct="0">
        <a:spcBef>
          <a:spcPct val="0"/>
        </a:spcBef>
        <a:spcAft>
          <a:spcPct val="0"/>
        </a:spcAft>
        <a:defRPr sz="4400">
          <a:solidFill>
            <a:schemeClr val="accent1"/>
          </a:solidFill>
          <a:latin typeface="Calibri" pitchFamily="34" charset="0"/>
          <a:ea typeface="ＭＳ Ｐゴシック" charset="0"/>
        </a:defRPr>
      </a:lvl3pPr>
      <a:lvl4pPr algn="ctr" rtl="0" eaLnBrk="0" fontAlgn="base" hangingPunct="0">
        <a:spcBef>
          <a:spcPct val="0"/>
        </a:spcBef>
        <a:spcAft>
          <a:spcPct val="0"/>
        </a:spcAft>
        <a:defRPr sz="4400">
          <a:solidFill>
            <a:schemeClr val="accent1"/>
          </a:solidFill>
          <a:latin typeface="Calibri" pitchFamily="34" charset="0"/>
          <a:ea typeface="ＭＳ Ｐゴシック" charset="0"/>
        </a:defRPr>
      </a:lvl4pPr>
      <a:lvl5pPr algn="ctr" rtl="0" eaLnBrk="0" fontAlgn="base" hangingPunct="0">
        <a:spcBef>
          <a:spcPct val="0"/>
        </a:spcBef>
        <a:spcAft>
          <a:spcPct val="0"/>
        </a:spcAft>
        <a:defRPr sz="4400">
          <a:solidFill>
            <a:schemeClr val="accent1"/>
          </a:solidFill>
          <a:latin typeface="Calibri" pitchFamily="34" charset="0"/>
          <a:ea typeface="ＭＳ Ｐゴシック" charset="0"/>
        </a:defRPr>
      </a:lvl5pPr>
      <a:lvl6pPr marL="457200" algn="ctr" rtl="0" fontAlgn="base">
        <a:spcBef>
          <a:spcPct val="0"/>
        </a:spcBef>
        <a:spcAft>
          <a:spcPct val="0"/>
        </a:spcAft>
        <a:defRPr sz="4400">
          <a:solidFill>
            <a:schemeClr val="accent1"/>
          </a:solidFill>
          <a:latin typeface="Calibri" pitchFamily="34" charset="0"/>
        </a:defRPr>
      </a:lvl6pPr>
      <a:lvl7pPr marL="914400" algn="ctr" rtl="0" fontAlgn="base">
        <a:spcBef>
          <a:spcPct val="0"/>
        </a:spcBef>
        <a:spcAft>
          <a:spcPct val="0"/>
        </a:spcAft>
        <a:defRPr sz="4400">
          <a:solidFill>
            <a:schemeClr val="accent1"/>
          </a:solidFill>
          <a:latin typeface="Calibri" pitchFamily="34" charset="0"/>
        </a:defRPr>
      </a:lvl7pPr>
      <a:lvl8pPr marL="1371600" algn="ctr" rtl="0" fontAlgn="base">
        <a:spcBef>
          <a:spcPct val="0"/>
        </a:spcBef>
        <a:spcAft>
          <a:spcPct val="0"/>
        </a:spcAft>
        <a:defRPr sz="4400">
          <a:solidFill>
            <a:schemeClr val="accent1"/>
          </a:solidFill>
          <a:latin typeface="Calibri" pitchFamily="34" charset="0"/>
        </a:defRPr>
      </a:lvl8pPr>
      <a:lvl9pPr marL="1828800" algn="ctr" rtl="0" fontAlgn="base">
        <a:spcBef>
          <a:spcPct val="0"/>
        </a:spcBef>
        <a:spcAft>
          <a:spcPct val="0"/>
        </a:spcAft>
        <a:defRPr sz="4400">
          <a:solidFill>
            <a:schemeClr val="accent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Angel_Burgoin@jsi.com" TargetMode="External"/><Relationship Id="rId2" Type="http://schemas.openxmlformats.org/officeDocument/2006/relationships/hyperlink" Target="mailto:amy@collaborativehealthcarestrategies.com" TargetMode="External"/><Relationship Id="rId1" Type="http://schemas.openxmlformats.org/officeDocument/2006/relationships/slideLayout" Target="../slideLayouts/slideLayout1.xml"/><Relationship Id="rId4" Type="http://schemas.openxmlformats.org/officeDocument/2006/relationships/hyperlink" Target="mailto:Jim_Maxwell@jsi.com"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304800" y="2130425"/>
            <a:ext cx="8534400" cy="1470025"/>
          </a:xfrm>
        </p:spPr>
        <p:txBody>
          <a:bodyPr/>
          <a:lstStyle/>
          <a:p>
            <a:pPr eaLnBrk="1" hangingPunct="1"/>
            <a:r>
              <a:rPr lang="en-US" sz="2800" dirty="0" smtClean="0">
                <a:latin typeface="Calibri" charset="0"/>
              </a:rPr>
              <a:t/>
            </a:r>
            <a:br>
              <a:rPr lang="en-US" sz="2800" dirty="0" smtClean="0">
                <a:latin typeface="Calibri" charset="0"/>
              </a:rPr>
            </a:br>
            <a:r>
              <a:rPr lang="en-US" sz="2800" dirty="0" smtClean="0">
                <a:latin typeface="Calibri" charset="0"/>
              </a:rPr>
              <a:t>Designing &amp; Delivering Whole-Person Transitional Care</a:t>
            </a:r>
            <a:r>
              <a:rPr lang="en-US" sz="2800" dirty="0">
                <a:latin typeface="Calibri" charset="0"/>
              </a:rPr>
              <a:t/>
            </a:r>
            <a:br>
              <a:rPr lang="en-US" sz="2800" dirty="0">
                <a:latin typeface="Calibri" charset="0"/>
              </a:rPr>
            </a:br>
            <a:r>
              <a:rPr lang="en-US" sz="2400" i="1" dirty="0" smtClean="0">
                <a:latin typeface="Calibri" charset="0"/>
              </a:rPr>
              <a:t>The Hospital Guide to Reducing Medicaid Readmissions</a:t>
            </a:r>
            <a:endParaRPr lang="en-US" sz="2400" i="1" dirty="0">
              <a:latin typeface="Calibri" charset="0"/>
            </a:endParaRPr>
          </a:p>
        </p:txBody>
      </p:sp>
      <p:sp>
        <p:nvSpPr>
          <p:cNvPr id="3" name="Subtitle 2"/>
          <p:cNvSpPr>
            <a:spLocks noGrp="1"/>
          </p:cNvSpPr>
          <p:nvPr>
            <p:ph type="subTitle" idx="1"/>
          </p:nvPr>
        </p:nvSpPr>
        <p:spPr>
          <a:xfrm>
            <a:off x="304800" y="3700463"/>
            <a:ext cx="8534400" cy="1481137"/>
          </a:xfrm>
        </p:spPr>
        <p:txBody>
          <a:bodyPr/>
          <a:lstStyle/>
          <a:p>
            <a:pPr algn="ctr" eaLnBrk="1" hangingPunct="1">
              <a:defRPr/>
            </a:pPr>
            <a:endParaRPr lang="en-US" sz="2400" dirty="0" smtClean="0">
              <a:solidFill>
                <a:schemeClr val="accent4"/>
              </a:solidFill>
              <a:ea typeface="+mn-ea"/>
            </a:endParaRPr>
          </a:p>
          <a:p>
            <a:pPr algn="ctr" eaLnBrk="1" hangingPunct="1">
              <a:defRPr/>
            </a:pPr>
            <a:r>
              <a:rPr lang="en-US" sz="2400" dirty="0" smtClean="0">
                <a:solidFill>
                  <a:schemeClr val="accent4"/>
                </a:solidFill>
                <a:ea typeface="+mn-ea"/>
              </a:rPr>
              <a:t>Webinar 6: Enhance Services for High-Risk Patients</a:t>
            </a:r>
          </a:p>
        </p:txBody>
      </p:sp>
    </p:spTree>
    <p:extLst>
      <p:ext uri="{BB962C8B-B14F-4D97-AF65-F5344CB8AC3E}">
        <p14:creationId xmlns:p14="http://schemas.microsoft.com/office/powerpoint/2010/main" val="42003722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pPr marL="0" indent="0" algn="ctr">
              <a:buNone/>
            </a:pPr>
            <a:r>
              <a:rPr lang="en-US" sz="2800" i="1" dirty="0" smtClean="0">
                <a:solidFill>
                  <a:schemeClr val="accent1"/>
                </a:solidFill>
              </a:rPr>
              <a:t>Transitional Care for High-Risk Patients</a:t>
            </a:r>
            <a:endParaRPr lang="en-US" sz="2800" dirty="0">
              <a:solidFill>
                <a:schemeClr val="accent1"/>
              </a:solidFill>
            </a:endParaRPr>
          </a:p>
          <a:p>
            <a:endParaRPr lang="en-US" sz="2400" dirty="0"/>
          </a:p>
        </p:txBody>
      </p:sp>
    </p:spTree>
    <p:extLst>
      <p:ext uri="{BB962C8B-B14F-4D97-AF65-F5344CB8AC3E}">
        <p14:creationId xmlns:p14="http://schemas.microsoft.com/office/powerpoint/2010/main" val="821328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Transitional Care Services </a:t>
            </a:r>
            <a:endParaRPr lang="en-US" sz="3200" dirty="0"/>
          </a:p>
        </p:txBody>
      </p:sp>
      <p:sp>
        <p:nvSpPr>
          <p:cNvPr id="3" name="Content Placeholder 2"/>
          <p:cNvSpPr>
            <a:spLocks noGrp="1"/>
          </p:cNvSpPr>
          <p:nvPr>
            <p:ph idx="1"/>
          </p:nvPr>
        </p:nvSpPr>
        <p:spPr/>
        <p:txBody>
          <a:bodyPr anchor="ctr"/>
          <a:lstStyle/>
          <a:p>
            <a:pPr marL="0" indent="0" algn="ctr">
              <a:buNone/>
            </a:pPr>
            <a:r>
              <a:rPr lang="en-US" sz="2600" b="1" i="1" dirty="0">
                <a:solidFill>
                  <a:schemeClr val="accent1"/>
                </a:solidFill>
              </a:rPr>
              <a:t>“Our [navigators] are flexible, proactive, and persistent; they address all needs. Each of them has incredible interpersonal skills.”</a:t>
            </a:r>
          </a:p>
          <a:p>
            <a:pPr marL="0" indent="0">
              <a:buNone/>
            </a:pPr>
            <a:endParaRPr lang="en-US" sz="2600" b="1" dirty="0"/>
          </a:p>
        </p:txBody>
      </p:sp>
    </p:spTree>
    <p:extLst>
      <p:ext uri="{BB962C8B-B14F-4D97-AF65-F5344CB8AC3E}">
        <p14:creationId xmlns:p14="http://schemas.microsoft.com/office/powerpoint/2010/main" val="1040863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“Whole-Person” Adaptations to Transitional Care</a:t>
            </a:r>
            <a:endParaRPr lang="en-US" sz="2800" dirty="0"/>
          </a:p>
        </p:txBody>
      </p:sp>
      <p:sp>
        <p:nvSpPr>
          <p:cNvPr id="3" name="Content Placeholder 2"/>
          <p:cNvSpPr>
            <a:spLocks noGrp="1"/>
          </p:cNvSpPr>
          <p:nvPr>
            <p:ph idx="1"/>
          </p:nvPr>
        </p:nvSpPr>
        <p:spPr/>
        <p:txBody>
          <a:bodyPr/>
          <a:lstStyle/>
          <a:p>
            <a:pPr>
              <a:lnSpc>
                <a:spcPct val="120000"/>
              </a:lnSpc>
            </a:pPr>
            <a:r>
              <a:rPr lang="en-US" sz="2000" dirty="0" smtClean="0"/>
              <a:t>Navigating</a:t>
            </a:r>
          </a:p>
          <a:p>
            <a:pPr>
              <a:lnSpc>
                <a:spcPct val="120000"/>
              </a:lnSpc>
            </a:pPr>
            <a:r>
              <a:rPr lang="en-US" sz="2000" dirty="0" smtClean="0"/>
              <a:t>Hand-holding</a:t>
            </a:r>
          </a:p>
          <a:p>
            <a:pPr>
              <a:lnSpc>
                <a:spcPct val="120000"/>
              </a:lnSpc>
            </a:pPr>
            <a:r>
              <a:rPr lang="en-US" sz="2000" dirty="0" smtClean="0"/>
              <a:t>Arranging for….</a:t>
            </a:r>
          </a:p>
          <a:p>
            <a:pPr>
              <a:lnSpc>
                <a:spcPct val="120000"/>
              </a:lnSpc>
            </a:pPr>
            <a:r>
              <a:rPr lang="en-US" sz="2000" dirty="0" smtClean="0"/>
              <a:t>Providing with….</a:t>
            </a:r>
          </a:p>
          <a:p>
            <a:pPr>
              <a:lnSpc>
                <a:spcPct val="120000"/>
              </a:lnSpc>
            </a:pPr>
            <a:r>
              <a:rPr lang="en-US" sz="2000" dirty="0" smtClean="0"/>
              <a:t>Harm reduction</a:t>
            </a:r>
          </a:p>
          <a:p>
            <a:pPr>
              <a:lnSpc>
                <a:spcPct val="120000"/>
              </a:lnSpc>
            </a:pPr>
            <a:r>
              <a:rPr lang="en-US" sz="2000" dirty="0" smtClean="0"/>
              <a:t>Meet “where they are” </a:t>
            </a:r>
          </a:p>
          <a:p>
            <a:pPr>
              <a:lnSpc>
                <a:spcPct val="120000"/>
              </a:lnSpc>
            </a:pPr>
            <a:r>
              <a:rPr lang="en-US" sz="2000" dirty="0" smtClean="0"/>
              <a:t>Patient priorities first</a:t>
            </a:r>
          </a:p>
          <a:p>
            <a:pPr>
              <a:lnSpc>
                <a:spcPct val="120000"/>
              </a:lnSpc>
            </a:pPr>
            <a:r>
              <a:rPr lang="en-US" sz="2000" dirty="0" smtClean="0"/>
              <a:t>Relationship-based</a:t>
            </a:r>
          </a:p>
          <a:p>
            <a:pPr marL="0" indent="0">
              <a:lnSpc>
                <a:spcPct val="120000"/>
              </a:lnSpc>
              <a:buNone/>
            </a:pPr>
            <a:endParaRPr lang="en-US" sz="2000" dirty="0"/>
          </a:p>
        </p:txBody>
      </p:sp>
    </p:spTree>
    <p:extLst>
      <p:ext uri="{BB962C8B-B14F-4D97-AF65-F5344CB8AC3E}">
        <p14:creationId xmlns:p14="http://schemas.microsoft.com/office/powerpoint/2010/main" val="13381472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Social Work-based Transitional Care</a:t>
            </a:r>
            <a:endParaRPr lang="en-US" sz="3200" dirty="0"/>
          </a:p>
        </p:txBody>
      </p:sp>
      <p:sp>
        <p:nvSpPr>
          <p:cNvPr id="3" name="Content Placeholder 2"/>
          <p:cNvSpPr>
            <a:spLocks noGrp="1"/>
          </p:cNvSpPr>
          <p:nvPr>
            <p:ph idx="1"/>
          </p:nvPr>
        </p:nvSpPr>
        <p:spPr/>
        <p:txBody>
          <a:bodyPr/>
          <a:lstStyle/>
          <a:p>
            <a:r>
              <a:rPr lang="en-US" sz="2000" dirty="0" smtClean="0"/>
              <a:t>“Bridge model” </a:t>
            </a:r>
          </a:p>
          <a:p>
            <a:r>
              <a:rPr lang="en-US" sz="2000" dirty="0" smtClean="0"/>
              <a:t>Engage with patients with clinical, behavioral health and social needs</a:t>
            </a:r>
          </a:p>
          <a:p>
            <a:r>
              <a:rPr lang="en-US" sz="2000" dirty="0" smtClean="0"/>
              <a:t>Assess for transitional care needs</a:t>
            </a:r>
          </a:p>
          <a:p>
            <a:r>
              <a:rPr lang="en-US" sz="2000" dirty="0" smtClean="0"/>
              <a:t>Expect needs will change over time</a:t>
            </a:r>
          </a:p>
          <a:p>
            <a:r>
              <a:rPr lang="en-US" sz="2000" dirty="0" smtClean="0"/>
              <a:t>Use motivational interviewing </a:t>
            </a:r>
          </a:p>
          <a:p>
            <a:r>
              <a:rPr lang="en-US" sz="2000" dirty="0" smtClean="0"/>
              <a:t>Identify services in place</a:t>
            </a:r>
          </a:p>
          <a:p>
            <a:r>
              <a:rPr lang="en-US" sz="2000" dirty="0" smtClean="0"/>
              <a:t>Assess eligibility for services</a:t>
            </a:r>
          </a:p>
          <a:p>
            <a:r>
              <a:rPr lang="en-US" sz="2000" dirty="0" smtClean="0"/>
              <a:t>Discuss finances in context of needs and priorities</a:t>
            </a:r>
          </a:p>
          <a:p>
            <a:r>
              <a:rPr lang="en-US" sz="2000" dirty="0" smtClean="0"/>
              <a:t>Link directly to services</a:t>
            </a:r>
          </a:p>
          <a:p>
            <a:r>
              <a:rPr lang="en-US" sz="2000" dirty="0" smtClean="0"/>
              <a:t>Brief short term therapeutic support</a:t>
            </a:r>
          </a:p>
          <a:p>
            <a:r>
              <a:rPr lang="en-US" sz="2000" dirty="0" smtClean="0"/>
              <a:t>Coordinate with clinical and social service providers</a:t>
            </a:r>
          </a:p>
        </p:txBody>
      </p:sp>
    </p:spTree>
    <p:extLst>
      <p:ext uri="{BB962C8B-B14F-4D97-AF65-F5344CB8AC3E}">
        <p14:creationId xmlns:p14="http://schemas.microsoft.com/office/powerpoint/2010/main" val="15152787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Recognized as an AHRQ Service Delivery Innovation, and recently published as an evidence-based transitional care model in the Journal of the American Geriatrics Society, the Bridge Model is a social worker-led transitional care model. Social workers assess “whole-person” transitional care needs, and work with patients, their families, providers, and community service agencies to address post-hospital needs over a 30-day period. Developed at Rush University Medical Center, the Bridge model has been implemented for a target population that includes patients with social and behavioral health needs, including the following criteria: live alone, no source of emotional support, no support system in place, discharged with a social service referral, and a severe psychosocial need, among others. &#10; &#10;The social worker calls the high-risk patient within two days of discharge, and first focuses on developing rapport with the patient or their caregiver. In more than 80 percent of cases, the social worker identifies problems to be addressed, with about three-fourths of these problems not becoming apparent until after discharge. The three most common problems are difficulty coping with change, caregiver stress, and problems managing medical care, including medications. Other common issues include trouble obtaining community services, communication breakdowns between providers, trouble managing a new treatment or diagnosis, and difficulty understanding the discharge plan. &#10; &#10;A May 2016 external claims-based analysis demonstrated a statistically significant 20% reduction in all cause, any-hospital readmissions. &#10;" title="In Practice: Social Work Transitional Ca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1019175"/>
            <a:ext cx="5943600" cy="421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31747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Temple University Hospital started a community health worker (CHW) program to augment their efforts to reduce readmissions among heart failure and other high-risk patients. The hospital assigns a CHW to all patients with three or more readmissions in the past year. The CHWs meet with patients as early as possible during the hospitalization and try to meet with the patient multiple times before discharge. This connection while in the hospital makes it much easier to continue the relationship in the post-hospital setting. By design, CHWs meet with patients independently of doctors and nurses. CHWs have noted that patients feel more comfortable telling them about psychosocial and economic problems that may prevent them from adhering to their care plan, such as being unable to afford heat in their home or not understanding what the doctor said." title="In Practice: Community  Health Work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4888" y="1730375"/>
            <a:ext cx="7132637" cy="279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00875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64" name="Picture 16" descr="A large safety net hospital in California has an 8-member interdisciplinary transitional care team: &#10;- Pharmacist&#10;- COPD RN&#10;- CHF RN&#10;- Social worker&#10;- 2 Community Health Outreach Workers&#10;- Program Manager&#10;- Data Analyst&#10; &#10;The team serves patients admitted with COPD, CHF, or HIV. They actively screen for marginal housing and substance use disorder. They describe their work as “actively support” patients – accompany, support, touch base, follow-up. They hold “drop in” visits in an outpatient conference room on site at the hospital, during which hours patients can connect with the team, have specific questions or needs addressed.  Notably, all clinical members of the team do home visits. The team states their success is due to working as an interdependent, highly collaborative team. &#10;&#10;" title="In practice: Interdisciplinary Transitional Care Te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6775" y="1455738"/>
            <a:ext cx="7408863" cy="431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47638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pPr marL="0" indent="0" algn="ctr">
              <a:buNone/>
            </a:pPr>
            <a:r>
              <a:rPr lang="en-US" sz="2800" i="1" dirty="0" smtClean="0">
                <a:solidFill>
                  <a:schemeClr val="accent1"/>
                </a:solidFill>
              </a:rPr>
              <a:t>Improving Care for High Utilizers</a:t>
            </a:r>
            <a:endParaRPr lang="en-US" sz="2800" dirty="0">
              <a:solidFill>
                <a:schemeClr val="accent1"/>
              </a:solidFill>
            </a:endParaRPr>
          </a:p>
          <a:p>
            <a:endParaRPr lang="en-US" sz="2400" dirty="0"/>
          </a:p>
        </p:txBody>
      </p:sp>
    </p:spTree>
    <p:extLst>
      <p:ext uri="{BB962C8B-B14F-4D97-AF65-F5344CB8AC3E}">
        <p14:creationId xmlns:p14="http://schemas.microsoft.com/office/powerpoint/2010/main" val="2913396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Principles to Guide High Utilizer Programs </a:t>
            </a:r>
            <a:endParaRPr lang="en-US" sz="3200" dirty="0"/>
          </a:p>
        </p:txBody>
      </p:sp>
      <p:sp>
        <p:nvSpPr>
          <p:cNvPr id="4" name="Content Placeholder 2"/>
          <p:cNvSpPr>
            <a:spLocks noGrp="1"/>
          </p:cNvSpPr>
          <p:nvPr>
            <p:ph idx="1"/>
          </p:nvPr>
        </p:nvSpPr>
        <p:spPr/>
        <p:txBody>
          <a:bodyPr>
            <a:normAutofit/>
          </a:bodyPr>
          <a:lstStyle/>
          <a:p>
            <a:pPr>
              <a:spcBef>
                <a:spcPts val="1128"/>
              </a:spcBef>
            </a:pPr>
            <a:r>
              <a:rPr lang="en-US" sz="2200" dirty="0" smtClean="0"/>
              <a:t>Identify the patient in real-time</a:t>
            </a:r>
          </a:p>
          <a:p>
            <a:pPr>
              <a:spcBef>
                <a:spcPts val="1128"/>
              </a:spcBef>
            </a:pPr>
            <a:r>
              <a:rPr lang="en-US" sz="2200" dirty="0" smtClean="0"/>
              <a:t>Engage the patient while they are on-site</a:t>
            </a:r>
          </a:p>
          <a:p>
            <a:pPr>
              <a:spcBef>
                <a:spcPts val="1128"/>
              </a:spcBef>
            </a:pPr>
            <a:r>
              <a:rPr lang="en-US" sz="2200" dirty="0" smtClean="0"/>
              <a:t>View utilization as a symptom of unmet needs</a:t>
            </a:r>
          </a:p>
          <a:p>
            <a:pPr>
              <a:spcBef>
                <a:spcPts val="1128"/>
              </a:spcBef>
            </a:pPr>
            <a:r>
              <a:rPr lang="en-US" sz="2200" dirty="0" smtClean="0"/>
              <a:t>Prioritize engagement </a:t>
            </a:r>
          </a:p>
          <a:p>
            <a:pPr>
              <a:spcBef>
                <a:spcPts val="1128"/>
              </a:spcBef>
            </a:pPr>
            <a:r>
              <a:rPr lang="en-US" sz="2200" dirty="0" smtClean="0"/>
              <a:t>Deploy an interdisciplinary team </a:t>
            </a:r>
          </a:p>
          <a:p>
            <a:pPr>
              <a:spcBef>
                <a:spcPts val="1128"/>
              </a:spcBef>
            </a:pPr>
            <a:r>
              <a:rPr lang="en-US" sz="2200" dirty="0" smtClean="0"/>
              <a:t>Be proactive in post-hospital follow up</a:t>
            </a:r>
          </a:p>
          <a:p>
            <a:pPr>
              <a:spcBef>
                <a:spcPts val="1128"/>
              </a:spcBef>
            </a:pPr>
            <a:r>
              <a:rPr lang="en-US" sz="2200" dirty="0" smtClean="0"/>
              <a:t>Be patient and persistent </a:t>
            </a:r>
          </a:p>
          <a:p>
            <a:pPr>
              <a:spcBef>
                <a:spcPts val="1128"/>
              </a:spcBef>
            </a:pPr>
            <a:r>
              <a:rPr lang="en-US" sz="2200" dirty="0" smtClean="0"/>
              <a:t>Have resources to deploy to meet short term needs</a:t>
            </a:r>
          </a:p>
          <a:p>
            <a:pPr>
              <a:spcBef>
                <a:spcPts val="1128"/>
              </a:spcBef>
            </a:pPr>
            <a:r>
              <a:rPr lang="en-US" sz="2200" dirty="0" smtClean="0"/>
              <a:t>Use care plans to improve care across settings and over time</a:t>
            </a:r>
          </a:p>
        </p:txBody>
      </p:sp>
    </p:spTree>
    <p:extLst>
      <p:ext uri="{BB962C8B-B14F-4D97-AF65-F5344CB8AC3E}">
        <p14:creationId xmlns:p14="http://schemas.microsoft.com/office/powerpoint/2010/main" val="10696324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4" name="Picture 12" descr="“We do whatever it takes”&#10;A large community hospital designed an inpatient high utilizer program as a component of their existing efforts to reduce readmissions. They defined high utilizers as adults with 4 or more hospitalizations in a 12-month period. Based on prior year data, they found 400 patients met this criteria. Collectively, these 400 people utilized 2200 readmissions and as a group had a readmission rate of 40%. &#10;The program was designed to prioritize engagement, outreach, provision of social and behavioral health care needs, and referral to palliative care, as needed. The team is comprised of 3 teams of 1 social worker and 1 community health worker each. The 3 teams are supported by a nurse care manager, pharmacist, medical director and data analyst/program manager. &#10;The program has been successful in engaging more that 80% of the HU population and in following up with over 65% of patients within 2 days of discharge. The program is tracking 30-day readmission rates as well as pre-post intervention utilization, and will utilize an internal historical control group for comparison. &#10;" title="In practice: High-Utilizer Prog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7725" y="1090613"/>
            <a:ext cx="7446963" cy="509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17233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sz="3200" dirty="0" smtClean="0">
                <a:latin typeface="Calibri" charset="0"/>
              </a:rPr>
              <a:t>Agenda</a:t>
            </a:r>
            <a:endParaRPr lang="en-US" sz="3200" dirty="0">
              <a:latin typeface="Calibri" charset="0"/>
            </a:endParaRPr>
          </a:p>
        </p:txBody>
      </p:sp>
      <p:sp>
        <p:nvSpPr>
          <p:cNvPr id="14339" name="Content Placeholder 2"/>
          <p:cNvSpPr>
            <a:spLocks noGrp="1"/>
          </p:cNvSpPr>
          <p:nvPr>
            <p:ph idx="1"/>
          </p:nvPr>
        </p:nvSpPr>
        <p:spPr/>
        <p:txBody>
          <a:bodyPr/>
          <a:lstStyle/>
          <a:p>
            <a:pPr marL="0" indent="0" eaLnBrk="1" hangingPunct="1">
              <a:buNone/>
            </a:pPr>
            <a:endParaRPr lang="en-US" sz="2400" dirty="0">
              <a:latin typeface="Calibri" charset="0"/>
            </a:endParaRPr>
          </a:p>
          <a:p>
            <a:pPr eaLnBrk="1" hangingPunct="1"/>
            <a:r>
              <a:rPr lang="en-US" sz="2400" dirty="0" smtClean="0">
                <a:latin typeface="Calibri" charset="0"/>
              </a:rPr>
              <a:t>Describe strategies to enhance services for high-risk patients</a:t>
            </a:r>
          </a:p>
          <a:p>
            <a:pPr eaLnBrk="1" hangingPunct="1"/>
            <a:endParaRPr lang="en-US" sz="2400" dirty="0">
              <a:latin typeface="Calibri" charset="0"/>
            </a:endParaRPr>
          </a:p>
          <a:p>
            <a:pPr eaLnBrk="1" hangingPunct="1"/>
            <a:r>
              <a:rPr lang="en-US" sz="2400" dirty="0" smtClean="0">
                <a:latin typeface="Calibri" charset="0"/>
              </a:rPr>
              <a:t>Give examples of how transitional care services and high utilizer programs effectively meet “whole-person needs” </a:t>
            </a:r>
          </a:p>
          <a:p>
            <a:pPr eaLnBrk="1" hangingPunct="1"/>
            <a:endParaRPr lang="en-US" sz="2400" dirty="0">
              <a:latin typeface="Calibri" charset="0"/>
            </a:endParaRPr>
          </a:p>
          <a:p>
            <a:pPr eaLnBrk="1" hangingPunct="1"/>
            <a:r>
              <a:rPr lang="en-US" sz="2400" dirty="0" smtClean="0">
                <a:latin typeface="Calibri" charset="0"/>
              </a:rPr>
              <a:t>Describe the usefulness of an emerging tool: the ED Care Plan</a:t>
            </a:r>
          </a:p>
          <a:p>
            <a:pPr eaLnBrk="1" hangingPunct="1"/>
            <a:endParaRPr lang="en-US" sz="2400" dirty="0" smtClean="0">
              <a:latin typeface="Calibri" charset="0"/>
            </a:endParaRPr>
          </a:p>
          <a:p>
            <a:pPr eaLnBrk="1" hangingPunct="1"/>
            <a:r>
              <a:rPr lang="en-US" sz="2400" dirty="0" smtClean="0">
                <a:latin typeface="Calibri" charset="0"/>
              </a:rPr>
              <a:t>Identify ways to reduce readmissions from the ED </a:t>
            </a:r>
            <a:endParaRPr lang="en-US" sz="2400" dirty="0">
              <a:latin typeface="Calibri" charset="0"/>
            </a:endParaRPr>
          </a:p>
          <a:p>
            <a:pPr eaLnBrk="1" hangingPunct="1"/>
            <a:endParaRPr lang="en-US" sz="2400" dirty="0" smtClean="0">
              <a:latin typeface="Calibri" charset="0"/>
            </a:endParaRPr>
          </a:p>
          <a:p>
            <a:pPr eaLnBrk="1" hangingPunct="1"/>
            <a:endParaRPr lang="en-US" sz="2400" dirty="0" smtClean="0">
              <a:latin typeface="Calibri" charset="0"/>
            </a:endParaRPr>
          </a:p>
        </p:txBody>
      </p:sp>
    </p:spTree>
    <p:extLst>
      <p:ext uri="{BB962C8B-B14F-4D97-AF65-F5344CB8AC3E}">
        <p14:creationId xmlns:p14="http://schemas.microsoft.com/office/powerpoint/2010/main" val="10410533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pPr marL="0" indent="0" algn="ctr">
              <a:buNone/>
            </a:pPr>
            <a:r>
              <a:rPr lang="en-US" sz="2800" i="1" dirty="0" smtClean="0">
                <a:solidFill>
                  <a:schemeClr val="accent1"/>
                </a:solidFill>
              </a:rPr>
              <a:t>Using Care Plans to Improve Care Over Time and  Across Settings</a:t>
            </a:r>
            <a:endParaRPr lang="en-US" sz="2800" dirty="0">
              <a:solidFill>
                <a:schemeClr val="accent1"/>
              </a:solidFill>
            </a:endParaRPr>
          </a:p>
          <a:p>
            <a:pPr marL="0" indent="0">
              <a:buNone/>
            </a:pPr>
            <a:endParaRPr lang="en-US" sz="2400" dirty="0" smtClean="0"/>
          </a:p>
        </p:txBody>
      </p:sp>
    </p:spTree>
    <p:extLst>
      <p:ext uri="{BB962C8B-B14F-4D97-AF65-F5344CB8AC3E}">
        <p14:creationId xmlns:p14="http://schemas.microsoft.com/office/powerpoint/2010/main" val="11004513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Types of Care Plans: Observations from the Field</a:t>
            </a:r>
            <a:endParaRPr lang="en-US" sz="3200" dirty="0"/>
          </a:p>
        </p:txBody>
      </p:sp>
      <p:sp>
        <p:nvSpPr>
          <p:cNvPr id="3" name="Content Placeholder 2"/>
          <p:cNvSpPr>
            <a:spLocks noGrp="1"/>
          </p:cNvSpPr>
          <p:nvPr>
            <p:ph idx="1"/>
          </p:nvPr>
        </p:nvSpPr>
        <p:spPr/>
        <p:txBody>
          <a:bodyPr/>
          <a:lstStyle/>
          <a:p>
            <a:pPr lvl="0"/>
            <a:r>
              <a:rPr lang="en-US" sz="2000" b="1" dirty="0"/>
              <a:t>Longitudinal Care </a:t>
            </a:r>
            <a:r>
              <a:rPr lang="en-US" sz="2000" b="1" dirty="0" smtClean="0"/>
              <a:t>Plan</a:t>
            </a:r>
            <a:endParaRPr lang="en-US" sz="2000" dirty="0" smtClean="0"/>
          </a:p>
          <a:p>
            <a:pPr lvl="1"/>
            <a:r>
              <a:rPr lang="en-US" sz="1600" dirty="0" smtClean="0"/>
              <a:t>A </a:t>
            </a:r>
            <a:r>
              <a:rPr lang="en-US" sz="1600" dirty="0"/>
              <a:t>comprehensive plan to achieve health-promoting goals and objectives. Specific goals regarding clinical, behavioral, and/or functional status are often included, and are measured via serial assessments over time. </a:t>
            </a:r>
            <a:r>
              <a:rPr lang="en-US" sz="1600" dirty="0" smtClean="0"/>
              <a:t>Longer term; care management over time. </a:t>
            </a:r>
            <a:endParaRPr lang="en-US" sz="1600" dirty="0"/>
          </a:p>
          <a:p>
            <a:pPr lvl="0"/>
            <a:endParaRPr lang="en-US" sz="2000" b="1" dirty="0" smtClean="0"/>
          </a:p>
          <a:p>
            <a:pPr lvl="0"/>
            <a:r>
              <a:rPr lang="en-US" sz="2000" b="1" dirty="0" smtClean="0"/>
              <a:t>Transitional </a:t>
            </a:r>
            <a:r>
              <a:rPr lang="en-US" sz="2000" b="1" dirty="0"/>
              <a:t>Care </a:t>
            </a:r>
            <a:r>
              <a:rPr lang="en-US" sz="2000" b="1" dirty="0" smtClean="0"/>
              <a:t>Plan</a:t>
            </a:r>
          </a:p>
          <a:p>
            <a:pPr lvl="1"/>
            <a:r>
              <a:rPr lang="en-US" sz="1600" dirty="0"/>
              <a:t>I</a:t>
            </a:r>
            <a:r>
              <a:rPr lang="en-US" sz="1600" dirty="0" smtClean="0"/>
              <a:t>dentifies </a:t>
            </a:r>
            <a:r>
              <a:rPr lang="en-US" sz="1600" dirty="0"/>
              <a:t>post-hospital needs, patient priorities, and readmission risks and the plan to address those needs, priorities and mitigate risks in the 30 days post </a:t>
            </a:r>
            <a:r>
              <a:rPr lang="en-US" sz="1600" dirty="0" smtClean="0"/>
              <a:t>discharge. Focus on </a:t>
            </a:r>
            <a:r>
              <a:rPr lang="en-US" sz="1600" dirty="0"/>
              <a:t>ensure </a:t>
            </a:r>
            <a:r>
              <a:rPr lang="en-US" sz="1600" dirty="0" smtClean="0"/>
              <a:t>linkage to </a:t>
            </a:r>
            <a:r>
              <a:rPr lang="en-US" sz="1600" dirty="0"/>
              <a:t>providers and services within </a:t>
            </a:r>
            <a:r>
              <a:rPr lang="en-US" sz="1600" dirty="0" smtClean="0"/>
              <a:t>the </a:t>
            </a:r>
            <a:r>
              <a:rPr lang="en-US" sz="1600" dirty="0"/>
              <a:t>30 day transitional </a:t>
            </a:r>
            <a:r>
              <a:rPr lang="en-US" sz="1600" dirty="0" smtClean="0"/>
              <a:t>period.</a:t>
            </a:r>
            <a:endParaRPr lang="en-US" sz="1600" dirty="0"/>
          </a:p>
          <a:p>
            <a:pPr lvl="0"/>
            <a:endParaRPr lang="en-US" sz="2000" b="1" dirty="0" smtClean="0"/>
          </a:p>
          <a:p>
            <a:pPr lvl="0"/>
            <a:r>
              <a:rPr lang="en-US" sz="2000" b="1" dirty="0" smtClean="0"/>
              <a:t>ED </a:t>
            </a:r>
            <a:r>
              <a:rPr lang="en-US" sz="2000" b="1" dirty="0"/>
              <a:t>Care </a:t>
            </a:r>
            <a:r>
              <a:rPr lang="en-US" sz="2000" b="1" dirty="0" smtClean="0"/>
              <a:t>Plan</a:t>
            </a:r>
          </a:p>
          <a:p>
            <a:pPr lvl="1"/>
            <a:r>
              <a:rPr lang="en-US" sz="1600" dirty="0" smtClean="0"/>
              <a:t>Summary </a:t>
            </a:r>
            <a:r>
              <a:rPr lang="en-US" sz="1600" dirty="0"/>
              <a:t>information for the ED provider to inform safe, effective, and consistent care in the ED and facilitate discharge with team-based follow up, as appropriate. </a:t>
            </a:r>
          </a:p>
          <a:p>
            <a:endParaRPr lang="en-US" sz="2400" dirty="0"/>
          </a:p>
        </p:txBody>
      </p:sp>
    </p:spTree>
    <p:extLst>
      <p:ext uri="{BB962C8B-B14F-4D97-AF65-F5344CB8AC3E}">
        <p14:creationId xmlns:p14="http://schemas.microsoft.com/office/powerpoint/2010/main" val="11742427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ED Care Plan: Emerging Tool in the Field</a:t>
            </a:r>
            <a:endParaRPr lang="en-US" sz="3200" dirty="0"/>
          </a:p>
        </p:txBody>
      </p:sp>
      <p:sp>
        <p:nvSpPr>
          <p:cNvPr id="3" name="Content Placeholder 2"/>
          <p:cNvSpPr>
            <a:spLocks noGrp="1"/>
          </p:cNvSpPr>
          <p:nvPr>
            <p:ph idx="1"/>
          </p:nvPr>
        </p:nvSpPr>
        <p:spPr/>
        <p:txBody>
          <a:bodyPr/>
          <a:lstStyle/>
          <a:p>
            <a:pPr marL="0" indent="0">
              <a:buNone/>
            </a:pPr>
            <a:r>
              <a:rPr lang="en-US" sz="2400" dirty="0" smtClean="0"/>
              <a:t>Purpose: Improve the management of the high-risk patient the next time they come to the ED</a:t>
            </a:r>
          </a:p>
          <a:p>
            <a:pPr marL="0" indent="0">
              <a:buNone/>
            </a:pPr>
            <a:endParaRPr lang="en-US" sz="2400" dirty="0"/>
          </a:p>
          <a:p>
            <a:pPr marL="0" indent="0">
              <a:buNone/>
            </a:pPr>
            <a:r>
              <a:rPr lang="en-US" sz="2400" dirty="0" smtClean="0"/>
              <a:t>Audience: ED clinical staff</a:t>
            </a:r>
            <a:endParaRPr lang="en-US" sz="2400" dirty="0"/>
          </a:p>
          <a:p>
            <a:pPr marL="0" indent="0">
              <a:buNone/>
            </a:pPr>
            <a:endParaRPr lang="en-US" sz="2400" dirty="0" smtClean="0"/>
          </a:p>
          <a:p>
            <a:pPr marL="0" indent="0">
              <a:buNone/>
            </a:pPr>
            <a:r>
              <a:rPr lang="en-US" sz="2400" dirty="0" smtClean="0"/>
              <a:t>Content: </a:t>
            </a:r>
          </a:p>
          <a:p>
            <a:r>
              <a:rPr lang="en-US" sz="2400" dirty="0" smtClean="0"/>
              <a:t>Executive summary of prior utilization and testing; </a:t>
            </a:r>
          </a:p>
          <a:p>
            <a:r>
              <a:rPr lang="en-US" sz="2400" dirty="0" smtClean="0"/>
              <a:t>Identification of the driver of hospital utilization;</a:t>
            </a:r>
          </a:p>
          <a:p>
            <a:r>
              <a:rPr lang="en-US" sz="2400" dirty="0" smtClean="0"/>
              <a:t>Recommendations for consideration</a:t>
            </a:r>
          </a:p>
          <a:p>
            <a:r>
              <a:rPr lang="en-US" sz="2400" dirty="0" smtClean="0"/>
              <a:t>Identification of a point of contact </a:t>
            </a:r>
          </a:p>
          <a:p>
            <a:pPr marL="0" indent="0">
              <a:buNone/>
            </a:pPr>
            <a:endParaRPr lang="en-US" sz="2400" dirty="0" smtClean="0"/>
          </a:p>
          <a:p>
            <a:pPr marL="0" indent="0">
              <a:buNone/>
            </a:pPr>
            <a:endParaRPr lang="en-US" sz="2400" dirty="0"/>
          </a:p>
        </p:txBody>
      </p:sp>
    </p:spTree>
    <p:extLst>
      <p:ext uri="{BB962C8B-B14F-4D97-AF65-F5344CB8AC3E}">
        <p14:creationId xmlns:p14="http://schemas.microsoft.com/office/powerpoint/2010/main" val="19905294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is screenshot shows an ED Care Plan Template from Tool 13: ED Care Plan Examples. It displays a table that can be filled in with care plan elements, such as background, assessment, recommendations, and whom to contact about the care plan. " title="Tool 13 Screensh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6314" y="1547515"/>
            <a:ext cx="4444198" cy="4386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p:txBody>
          <a:bodyPr/>
          <a:lstStyle/>
          <a:p>
            <a:r>
              <a:rPr lang="en-US" dirty="0" smtClean="0"/>
              <a:t>ED Care Plan Template</a:t>
            </a:r>
            <a:endParaRPr lang="en-US" dirty="0"/>
          </a:p>
        </p:txBody>
      </p:sp>
    </p:spTree>
    <p:extLst>
      <p:ext uri="{BB962C8B-B14F-4D97-AF65-F5344CB8AC3E}">
        <p14:creationId xmlns:p14="http://schemas.microsoft.com/office/powerpoint/2010/main" val="10873854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his screenshot shows an example ED care plan from Tool 13: ED Care Plan Examples. It displays a single page of information that summarizes a high-risk patient assessment, including such content as clinical background, recommendations for both the ED and attending physician, recent studies, and whom to contact for help with high-risk case management." title="Tool 13 Screensh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62936" y="274638"/>
            <a:ext cx="4571642" cy="5675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676141" y="274638"/>
            <a:ext cx="3895859" cy="1010954"/>
          </a:xfrm>
        </p:spPr>
        <p:txBody>
          <a:bodyPr/>
          <a:lstStyle/>
          <a:p>
            <a:r>
              <a:rPr lang="en-US" sz="3600" dirty="0" smtClean="0"/>
              <a:t>ED Care Plan Example 1</a:t>
            </a:r>
            <a:endParaRPr lang="en-US" sz="3600" dirty="0"/>
          </a:p>
        </p:txBody>
      </p:sp>
    </p:spTree>
    <p:extLst>
      <p:ext uri="{BB962C8B-B14F-4D97-AF65-F5344CB8AC3E}">
        <p14:creationId xmlns:p14="http://schemas.microsoft.com/office/powerpoint/2010/main" val="32546380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t>ED Care Plans: Lessons from the Field</a:t>
            </a:r>
            <a:endParaRPr lang="en-US" sz="3200" dirty="0"/>
          </a:p>
        </p:txBody>
      </p:sp>
      <p:sp>
        <p:nvSpPr>
          <p:cNvPr id="5" name="Content Placeholder 4"/>
          <p:cNvSpPr>
            <a:spLocks noGrp="1"/>
          </p:cNvSpPr>
          <p:nvPr>
            <p:ph idx="1"/>
          </p:nvPr>
        </p:nvSpPr>
        <p:spPr/>
        <p:txBody>
          <a:bodyPr/>
          <a:lstStyle/>
          <a:p>
            <a:pPr lvl="0">
              <a:spcBef>
                <a:spcPts val="1000"/>
              </a:spcBef>
            </a:pPr>
            <a:r>
              <a:rPr lang="en-US" sz="2000" b="1" dirty="0"/>
              <a:t>Brevity: </a:t>
            </a:r>
            <a:r>
              <a:rPr lang="en-US" sz="2000" dirty="0"/>
              <a:t> </a:t>
            </a:r>
            <a:r>
              <a:rPr lang="en-US" sz="2000" dirty="0" smtClean="0"/>
              <a:t>No more than 1 page; the essential </a:t>
            </a:r>
            <a:r>
              <a:rPr lang="en-US" sz="2000" dirty="0"/>
              <a:t>summary information in a way </a:t>
            </a:r>
            <a:r>
              <a:rPr lang="en-US" sz="2000" dirty="0" smtClean="0"/>
              <a:t>that saves time </a:t>
            </a:r>
            <a:r>
              <a:rPr lang="en-US" sz="2000" dirty="0"/>
              <a:t>and promotes quality, informed decision making. </a:t>
            </a:r>
          </a:p>
          <a:p>
            <a:pPr lvl="0">
              <a:spcBef>
                <a:spcPts val="1600"/>
              </a:spcBef>
            </a:pPr>
            <a:r>
              <a:rPr lang="en-US" sz="2000" b="1" dirty="0"/>
              <a:t>Audience: </a:t>
            </a:r>
            <a:r>
              <a:rPr lang="en-US" sz="2000" dirty="0"/>
              <a:t>Who is your intended audience? ED doc? </a:t>
            </a:r>
            <a:r>
              <a:rPr lang="en-US" sz="2000" dirty="0" smtClean="0"/>
              <a:t>Develop </a:t>
            </a:r>
            <a:r>
              <a:rPr lang="en-US" sz="2000" dirty="0"/>
              <a:t>the “clinical snapshot” and recommended interventions with the end-</a:t>
            </a:r>
            <a:r>
              <a:rPr lang="en-US" sz="2000" dirty="0" smtClean="0"/>
              <a:t>user </a:t>
            </a:r>
            <a:r>
              <a:rPr lang="en-US" sz="2000" dirty="0"/>
              <a:t>in mind. </a:t>
            </a:r>
            <a:endParaRPr lang="en-US" sz="2000" dirty="0" smtClean="0"/>
          </a:p>
          <a:p>
            <a:pPr lvl="0">
              <a:spcBef>
                <a:spcPts val="1600"/>
              </a:spcBef>
            </a:pPr>
            <a:r>
              <a:rPr lang="en-US" sz="2000" b="1" dirty="0" smtClean="0"/>
              <a:t>Summarize </a:t>
            </a:r>
            <a:r>
              <a:rPr lang="en-US" sz="2000" b="1" dirty="0"/>
              <a:t>the “utilization” part of “</a:t>
            </a:r>
            <a:r>
              <a:rPr lang="en-US" sz="2000" b="1" dirty="0" smtClean="0"/>
              <a:t>high utilizer</a:t>
            </a:r>
            <a:r>
              <a:rPr lang="en-US" sz="2000" b="1" dirty="0"/>
              <a:t>:</a:t>
            </a:r>
            <a:r>
              <a:rPr lang="en-US" sz="2000" dirty="0"/>
              <a:t>” This summary is not just a clinical summary, but a utilization </a:t>
            </a:r>
            <a:r>
              <a:rPr lang="en-US" sz="2000" dirty="0" smtClean="0"/>
              <a:t>profile. Quantify prior visits, admissions, tests, consults to convey what has been done in the past. </a:t>
            </a:r>
            <a:endParaRPr lang="en-US" sz="2000" dirty="0"/>
          </a:p>
          <a:p>
            <a:pPr lvl="0">
              <a:spcBef>
                <a:spcPts val="1600"/>
              </a:spcBef>
            </a:pPr>
            <a:r>
              <a:rPr lang="en-US" sz="2000" b="1" dirty="0"/>
              <a:t>Delegate the synthesis, collaborate on the plan:</a:t>
            </a:r>
            <a:r>
              <a:rPr lang="en-US" sz="2000" dirty="0"/>
              <a:t> </a:t>
            </a:r>
            <a:r>
              <a:rPr lang="en-US" sz="2000" dirty="0" smtClean="0"/>
              <a:t>Delegate </a:t>
            </a:r>
            <a:r>
              <a:rPr lang="en-US" sz="2000" dirty="0"/>
              <a:t>the drafting of the care plan summary to </a:t>
            </a:r>
            <a:r>
              <a:rPr lang="en-US" sz="2000" dirty="0" smtClean="0"/>
              <a:t>a member of the </a:t>
            </a:r>
            <a:r>
              <a:rPr lang="en-US" sz="2000" dirty="0"/>
              <a:t>high-risk care team</a:t>
            </a:r>
            <a:r>
              <a:rPr lang="en-US" sz="2000" dirty="0" smtClean="0"/>
              <a:t>. Meet as a team to develop recommendations and next steps. </a:t>
            </a:r>
            <a:endParaRPr lang="en-US" sz="2000" dirty="0"/>
          </a:p>
          <a:p>
            <a:pPr marL="0" indent="0">
              <a:buNone/>
            </a:pPr>
            <a:endParaRPr lang="en-US" sz="2000" dirty="0"/>
          </a:p>
        </p:txBody>
      </p:sp>
    </p:spTree>
    <p:extLst>
      <p:ext uri="{BB962C8B-B14F-4D97-AF65-F5344CB8AC3E}">
        <p14:creationId xmlns:p14="http://schemas.microsoft.com/office/powerpoint/2010/main" val="3676819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pPr marL="0" indent="0" algn="ctr">
              <a:buNone/>
            </a:pPr>
            <a:r>
              <a:rPr lang="en-US" sz="2800" i="1" dirty="0" smtClean="0">
                <a:solidFill>
                  <a:schemeClr val="accent1"/>
                </a:solidFill>
              </a:rPr>
              <a:t>Engage the ED in Reducing Readmissions</a:t>
            </a:r>
            <a:endParaRPr lang="en-US" sz="2800" dirty="0">
              <a:solidFill>
                <a:schemeClr val="accent1"/>
              </a:solidFill>
            </a:endParaRPr>
          </a:p>
          <a:p>
            <a:endParaRPr lang="en-US" sz="2400" dirty="0"/>
          </a:p>
        </p:txBody>
      </p:sp>
    </p:spTree>
    <p:extLst>
      <p:ext uri="{BB962C8B-B14F-4D97-AF65-F5344CB8AC3E}">
        <p14:creationId xmlns:p14="http://schemas.microsoft.com/office/powerpoint/2010/main" val="11004513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pPr marL="0" indent="0" algn="ctr">
              <a:buNone/>
            </a:pPr>
            <a:r>
              <a:rPr lang="en-US" sz="2400" b="1" i="1" dirty="0">
                <a:solidFill>
                  <a:srgbClr val="6B1D74"/>
                </a:solidFill>
              </a:rPr>
              <a:t>“In previous times, the path would’ve been to simply admit the patient, and we’ll sort it out 5 days later. We’re becoming more accustomed to having resources in the ER to help us discharge patients from the ED. That’s a culture change.”</a:t>
            </a:r>
            <a:endParaRPr lang="en-US" sz="2400" dirty="0">
              <a:solidFill>
                <a:srgbClr val="6B1D74"/>
              </a:solidFill>
            </a:endParaRPr>
          </a:p>
          <a:p>
            <a:pPr marL="0" indent="0">
              <a:buNone/>
            </a:pPr>
            <a:endParaRPr lang="en-US" sz="2400" dirty="0"/>
          </a:p>
        </p:txBody>
      </p:sp>
    </p:spTree>
    <p:extLst>
      <p:ext uri="{BB962C8B-B14F-4D97-AF65-F5344CB8AC3E}">
        <p14:creationId xmlns:p14="http://schemas.microsoft.com/office/powerpoint/2010/main" val="3630295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Reducing Readmissions from the ED</a:t>
            </a:r>
            <a:endParaRPr lang="en-US" sz="3200" dirty="0"/>
          </a:p>
        </p:txBody>
      </p:sp>
      <p:sp>
        <p:nvSpPr>
          <p:cNvPr id="3" name="Content Placeholder 2"/>
          <p:cNvSpPr>
            <a:spLocks noGrp="1"/>
          </p:cNvSpPr>
          <p:nvPr>
            <p:ph idx="1"/>
          </p:nvPr>
        </p:nvSpPr>
        <p:spPr/>
        <p:txBody>
          <a:bodyPr/>
          <a:lstStyle/>
          <a:p>
            <a:pPr marL="457200" indent="-457200">
              <a:spcBef>
                <a:spcPts val="900"/>
              </a:spcBef>
              <a:buFont typeface="+mj-lt"/>
              <a:buAutoNum type="arabicPeriod"/>
            </a:pPr>
            <a:r>
              <a:rPr lang="en-US" sz="2400" dirty="0" smtClean="0"/>
              <a:t>Create a 30-day return flag on the ED Tracker Board</a:t>
            </a:r>
          </a:p>
          <a:p>
            <a:pPr lvl="1">
              <a:spcBef>
                <a:spcPts val="900"/>
              </a:spcBef>
            </a:pPr>
            <a:r>
              <a:rPr lang="en-US" sz="2000" dirty="0" smtClean="0"/>
              <a:t>Be sure to communicate what their desired response to the flag is</a:t>
            </a:r>
          </a:p>
          <a:p>
            <a:pPr marL="457200" indent="-457200">
              <a:spcBef>
                <a:spcPts val="900"/>
              </a:spcBef>
              <a:buFont typeface="+mj-lt"/>
              <a:buAutoNum type="arabicPeriod"/>
            </a:pPr>
            <a:r>
              <a:rPr lang="en-US" sz="2400" dirty="0" smtClean="0"/>
              <a:t>Use the 30-day return flag to notify the high risk care team</a:t>
            </a:r>
          </a:p>
          <a:p>
            <a:pPr lvl="1">
              <a:spcBef>
                <a:spcPts val="900"/>
              </a:spcBef>
            </a:pPr>
            <a:r>
              <a:rPr lang="en-US" sz="2000" dirty="0" smtClean="0"/>
              <a:t>Real-time notification to allow team to work with ED on safe discharge</a:t>
            </a:r>
          </a:p>
          <a:p>
            <a:pPr marL="457200" indent="-457200">
              <a:spcBef>
                <a:spcPts val="900"/>
              </a:spcBef>
              <a:buFont typeface="+mj-lt"/>
              <a:buAutoNum type="arabicPeriod"/>
            </a:pPr>
            <a:r>
              <a:rPr lang="en-US" sz="2400" dirty="0" smtClean="0"/>
              <a:t>Use care plans and care teams’ involvement in the ED</a:t>
            </a:r>
          </a:p>
          <a:p>
            <a:pPr lvl="1">
              <a:spcBef>
                <a:spcPts val="900"/>
              </a:spcBef>
            </a:pPr>
            <a:r>
              <a:rPr lang="en-US" sz="2000" dirty="0" smtClean="0"/>
              <a:t>Communicate baseline clinical status, recurrent utilization, next steps</a:t>
            </a:r>
          </a:p>
          <a:p>
            <a:pPr marL="457200" indent="-457200">
              <a:spcBef>
                <a:spcPts val="900"/>
              </a:spcBef>
              <a:buFont typeface="+mj-lt"/>
              <a:buAutoNum type="arabicPeriod"/>
            </a:pPr>
            <a:r>
              <a:rPr lang="en-US" sz="2400" dirty="0" smtClean="0"/>
              <a:t>Consider developing “treat and return” pathways</a:t>
            </a:r>
          </a:p>
          <a:p>
            <a:pPr lvl="1">
              <a:spcBef>
                <a:spcPts val="900"/>
              </a:spcBef>
            </a:pPr>
            <a:r>
              <a:rPr lang="en-US" sz="2000" dirty="0" smtClean="0"/>
              <a:t>Inventory the capabilities of post acute providers and post in ED</a:t>
            </a:r>
          </a:p>
          <a:p>
            <a:pPr marL="457200" indent="-457200">
              <a:spcBef>
                <a:spcPts val="900"/>
              </a:spcBef>
              <a:buFont typeface="+mj-lt"/>
              <a:buAutoNum type="arabicPeriod"/>
            </a:pPr>
            <a:r>
              <a:rPr lang="en-US" sz="2400" dirty="0" smtClean="0"/>
              <a:t>Engage hospitalists in decision to admit</a:t>
            </a:r>
          </a:p>
          <a:p>
            <a:pPr lvl="1">
              <a:spcBef>
                <a:spcPts val="900"/>
              </a:spcBef>
            </a:pPr>
            <a:r>
              <a:rPr lang="en-US" sz="2000" dirty="0" smtClean="0"/>
              <a:t>Create a collaborative culture to reduce avoidable decisions to admit</a:t>
            </a:r>
          </a:p>
          <a:p>
            <a:pPr>
              <a:spcBef>
                <a:spcPts val="900"/>
              </a:spcBef>
            </a:pPr>
            <a:endParaRPr lang="en-US" sz="2400" dirty="0" smtClean="0"/>
          </a:p>
          <a:p>
            <a:endParaRPr lang="en-US" sz="2400" dirty="0"/>
          </a:p>
        </p:txBody>
      </p:sp>
    </p:spTree>
    <p:extLst>
      <p:ext uri="{BB962C8B-B14F-4D97-AF65-F5344CB8AC3E}">
        <p14:creationId xmlns:p14="http://schemas.microsoft.com/office/powerpoint/2010/main" val="5520626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9" name="Picture 13" descr="A state-wide training effort was made in Massachusetts to engage all skilled nursing facilities in sending a standardized and comprehensive “transfer packet” to the ED. The transfer packet was compiled in a purposeful effort to improve the quality of information flow between SNF to ED, and also to inform the ED of the facility’s capabilities, specifically to notify the ED that the patient could be returned to the facility, if safe and appropriate. &#10;The Chief of a 2-ED practice evaluated their SNF admission rates and noticed the ED admitted a very high percent of all transfers from SNF. When he queried his colleagues, their answers revealed outdated information about SNF capabilities, and an operating assumption that if the patient was “sent in,” it was with the expectation of admission. &#10;The Chief set a goal for the department to – as safe and appropriate to do so – treat and return more patients each week than the last week. Over a 9 month period, the number of treat and returns from SNF steadily, and safely, increased.&#10;" title="In practice: Treat and Return for SNF Patients Averts (Re)admits from 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6775" y="1660525"/>
            <a:ext cx="7408863" cy="3905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2977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z="3200" dirty="0" smtClean="0">
                <a:latin typeface="Calibri" charset="0"/>
              </a:rPr>
              <a:t>Objectives</a:t>
            </a:r>
            <a:endParaRPr lang="en-US" sz="3200" dirty="0">
              <a:latin typeface="Calibri" charset="0"/>
            </a:endParaRPr>
          </a:p>
        </p:txBody>
      </p:sp>
      <p:sp>
        <p:nvSpPr>
          <p:cNvPr id="15363" name="Content Placeholder 2"/>
          <p:cNvSpPr>
            <a:spLocks noGrp="1"/>
          </p:cNvSpPr>
          <p:nvPr>
            <p:ph idx="1"/>
          </p:nvPr>
        </p:nvSpPr>
        <p:spPr/>
        <p:txBody>
          <a:bodyPr/>
          <a:lstStyle/>
          <a:p>
            <a:pPr eaLnBrk="1" hangingPunct="1">
              <a:spcBef>
                <a:spcPts val="2880"/>
              </a:spcBef>
            </a:pPr>
            <a:r>
              <a:rPr lang="en-US" sz="2000" dirty="0" smtClean="0">
                <a:latin typeface="Calibri" charset="0"/>
              </a:rPr>
              <a:t>Enhanced services go beyond standard care to provide services and support in the post-hospital time period</a:t>
            </a:r>
          </a:p>
          <a:p>
            <a:pPr eaLnBrk="1" hangingPunct="1">
              <a:spcBef>
                <a:spcPts val="2880"/>
              </a:spcBef>
            </a:pPr>
            <a:r>
              <a:rPr lang="en-US" sz="2000" dirty="0" smtClean="0">
                <a:latin typeface="Calibri" charset="0"/>
              </a:rPr>
              <a:t>Adapt transitional care models to address “whole-person needs” </a:t>
            </a:r>
          </a:p>
          <a:p>
            <a:pPr eaLnBrk="1" hangingPunct="1">
              <a:spcBef>
                <a:spcPts val="2880"/>
              </a:spcBef>
            </a:pPr>
            <a:r>
              <a:rPr lang="en-US" sz="2000" dirty="0" smtClean="0">
                <a:latin typeface="Calibri" charset="0"/>
              </a:rPr>
              <a:t>Develop new services to improve care for frequently hospitalized patients</a:t>
            </a:r>
            <a:endParaRPr lang="en-US" sz="2000" dirty="0">
              <a:latin typeface="Calibri" charset="0"/>
            </a:endParaRPr>
          </a:p>
          <a:p>
            <a:pPr eaLnBrk="1" hangingPunct="1">
              <a:spcBef>
                <a:spcPts val="2880"/>
              </a:spcBef>
            </a:pPr>
            <a:r>
              <a:rPr lang="en-US" sz="2000" dirty="0" smtClean="0">
                <a:latin typeface="Calibri" charset="0"/>
              </a:rPr>
              <a:t>Use care plans to improve care over time and across settings</a:t>
            </a:r>
          </a:p>
          <a:p>
            <a:pPr eaLnBrk="1" hangingPunct="1">
              <a:spcBef>
                <a:spcPts val="2880"/>
              </a:spcBef>
            </a:pPr>
            <a:r>
              <a:rPr lang="en-US" sz="2000" dirty="0" smtClean="0">
                <a:latin typeface="Calibri" charset="0"/>
              </a:rPr>
              <a:t>Engage the ED in efforts to reduce readmissions</a:t>
            </a:r>
          </a:p>
        </p:txBody>
      </p:sp>
    </p:spTree>
    <p:extLst>
      <p:ext uri="{BB962C8B-B14F-4D97-AF65-F5344CB8AC3E}">
        <p14:creationId xmlns:p14="http://schemas.microsoft.com/office/powerpoint/2010/main" val="38577660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32" name="Picture 12" descr="“Our patients look bad on their best day”&#10;A highly successful high-risk, high-cost care management demonstration program leveraged the emergency department as an important opportunity to avert an admission or readmission. When a high-risk patient registered in the ED, a notification was sent to the care management team. The expectation was that the team would collaborate with the emergency department staff to identify whether a discharge, rather than (re)admission, was a safe and appropriate option. &#10;In reflecting on their success factors, the program cited the care managers’ and primary care physicians’ longitudinal knowledge of their patients as critical to providing context to admission decisions, stating “our patients look bad on their best day,” reflecting the importance of knowing a patient’s “baseline” in order to accurate determine whether an acute change in clinical status has occurred. In addition, the fact that a high cost complex patient had a “team” willing to provide timely and close follow up allowed care to be delivered in the home or other lower-cost settings. &#10;" title="In practice: High-risk Care Team Averts (Re)admits from 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7725" y="1484313"/>
            <a:ext cx="7446963" cy="4257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5970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z="3200" dirty="0" smtClean="0">
                <a:latin typeface="Calibri" charset="0"/>
              </a:rPr>
              <a:t>Summary</a:t>
            </a:r>
            <a:endParaRPr lang="en-US" sz="3200" dirty="0">
              <a:latin typeface="Calibri" charset="0"/>
            </a:endParaRPr>
          </a:p>
        </p:txBody>
      </p:sp>
      <p:sp>
        <p:nvSpPr>
          <p:cNvPr id="15363" name="Content Placeholder 2"/>
          <p:cNvSpPr>
            <a:spLocks noGrp="1"/>
          </p:cNvSpPr>
          <p:nvPr>
            <p:ph idx="1"/>
          </p:nvPr>
        </p:nvSpPr>
        <p:spPr/>
        <p:txBody>
          <a:bodyPr/>
          <a:lstStyle/>
          <a:p>
            <a:pPr eaLnBrk="1" hangingPunct="1">
              <a:spcBef>
                <a:spcPts val="2280"/>
              </a:spcBef>
            </a:pPr>
            <a:r>
              <a:rPr lang="en-US" sz="2200" dirty="0" smtClean="0">
                <a:latin typeface="Calibri" charset="0"/>
              </a:rPr>
              <a:t>Deploy enhanced services for patients at high risk of readmission</a:t>
            </a:r>
          </a:p>
          <a:p>
            <a:pPr eaLnBrk="1" hangingPunct="1">
              <a:spcBef>
                <a:spcPts val="2280"/>
              </a:spcBef>
            </a:pPr>
            <a:r>
              <a:rPr lang="en-US" sz="2200" dirty="0" smtClean="0">
                <a:latin typeface="Calibri" charset="0"/>
              </a:rPr>
              <a:t>Match the enhanced services to the needs of the high risk patient population; consider different services for different populations </a:t>
            </a:r>
          </a:p>
          <a:p>
            <a:pPr eaLnBrk="1" hangingPunct="1">
              <a:spcBef>
                <a:spcPts val="2280"/>
              </a:spcBef>
            </a:pPr>
            <a:r>
              <a:rPr lang="en-US" sz="2200" dirty="0" smtClean="0">
                <a:latin typeface="Calibri" charset="0"/>
              </a:rPr>
              <a:t>Do not over-</a:t>
            </a:r>
            <a:r>
              <a:rPr lang="en-US" sz="2200" dirty="0" err="1" smtClean="0">
                <a:latin typeface="Calibri" charset="0"/>
              </a:rPr>
              <a:t>medicalize</a:t>
            </a:r>
            <a:r>
              <a:rPr lang="en-US" sz="2200" dirty="0" smtClean="0">
                <a:latin typeface="Calibri" charset="0"/>
              </a:rPr>
              <a:t> services</a:t>
            </a:r>
          </a:p>
          <a:p>
            <a:pPr eaLnBrk="1" hangingPunct="1">
              <a:spcBef>
                <a:spcPts val="2280"/>
              </a:spcBef>
            </a:pPr>
            <a:r>
              <a:rPr lang="en-US" sz="2200" dirty="0" smtClean="0">
                <a:latin typeface="Calibri" charset="0"/>
              </a:rPr>
              <a:t>Develop care plans for patients who are frequently hospitalized</a:t>
            </a:r>
          </a:p>
          <a:p>
            <a:pPr eaLnBrk="1" hangingPunct="1">
              <a:spcBef>
                <a:spcPts val="2280"/>
              </a:spcBef>
            </a:pPr>
            <a:r>
              <a:rPr lang="en-US" sz="2200" dirty="0" smtClean="0">
                <a:latin typeface="Calibri" charset="0"/>
              </a:rPr>
              <a:t>Engage </a:t>
            </a:r>
            <a:r>
              <a:rPr lang="en-US" sz="2200" dirty="0">
                <a:latin typeface="Calibri" charset="0"/>
              </a:rPr>
              <a:t>the ED </a:t>
            </a:r>
            <a:r>
              <a:rPr lang="en-US" sz="2200" dirty="0" smtClean="0">
                <a:latin typeface="Calibri" charset="0"/>
              </a:rPr>
              <a:t>in your efforts to </a:t>
            </a:r>
            <a:r>
              <a:rPr lang="en-US" sz="2200" dirty="0">
                <a:latin typeface="Calibri" charset="0"/>
              </a:rPr>
              <a:t>reduce readmissions</a:t>
            </a:r>
          </a:p>
          <a:p>
            <a:pPr eaLnBrk="1" hangingPunct="1">
              <a:spcBef>
                <a:spcPts val="2280"/>
              </a:spcBef>
            </a:pPr>
            <a:endParaRPr lang="en-US" sz="2200" dirty="0">
              <a:latin typeface="Calibri" charset="0"/>
            </a:endParaRPr>
          </a:p>
        </p:txBody>
      </p:sp>
    </p:spTree>
    <p:extLst>
      <p:ext uri="{BB962C8B-B14F-4D97-AF65-F5344CB8AC3E}">
        <p14:creationId xmlns:p14="http://schemas.microsoft.com/office/powerpoint/2010/main" val="15168466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304800" y="2130425"/>
            <a:ext cx="8534400" cy="1470025"/>
          </a:xfrm>
        </p:spPr>
        <p:txBody>
          <a:bodyPr/>
          <a:lstStyle/>
          <a:p>
            <a:pPr algn="ctr" eaLnBrk="1" hangingPunct="1"/>
            <a:r>
              <a:rPr lang="en-US" sz="2400" b="1" dirty="0" smtClean="0">
                <a:latin typeface="Calibri" charset="0"/>
              </a:rPr>
              <a:t/>
            </a:r>
            <a:br>
              <a:rPr lang="en-US" sz="2400" b="1" dirty="0" smtClean="0">
                <a:latin typeface="Calibri" charset="0"/>
              </a:rPr>
            </a:br>
            <a:r>
              <a:rPr lang="en-US" sz="2400" b="1" i="1" dirty="0" smtClean="0">
                <a:latin typeface="Calibri" charset="0"/>
              </a:rPr>
              <a:t>Thank you for your commitment to reducing readmissions</a:t>
            </a:r>
            <a:endParaRPr lang="en-US" sz="2400" b="1" i="1" dirty="0">
              <a:latin typeface="Calibri" charset="0"/>
            </a:endParaRPr>
          </a:p>
        </p:txBody>
      </p:sp>
      <p:sp>
        <p:nvSpPr>
          <p:cNvPr id="3" name="Subtitle 2"/>
          <p:cNvSpPr>
            <a:spLocks noGrp="1"/>
          </p:cNvSpPr>
          <p:nvPr>
            <p:ph type="subTitle" idx="1"/>
          </p:nvPr>
        </p:nvSpPr>
        <p:spPr>
          <a:xfrm>
            <a:off x="304800" y="3700463"/>
            <a:ext cx="8534400" cy="1481137"/>
          </a:xfrm>
        </p:spPr>
        <p:txBody>
          <a:bodyPr numCol="2"/>
          <a:lstStyle/>
          <a:p>
            <a:pPr algn="ctr" eaLnBrk="1" hangingPunct="1">
              <a:defRPr/>
            </a:pPr>
            <a:r>
              <a:rPr lang="en-US" sz="1800" b="1" dirty="0" smtClean="0">
                <a:solidFill>
                  <a:schemeClr val="tx2">
                    <a:lumMod val="75000"/>
                  </a:schemeClr>
                </a:solidFill>
                <a:ea typeface="+mn-ea"/>
              </a:rPr>
              <a:t>Amy E. Boutwell, MD, MPP</a:t>
            </a:r>
          </a:p>
          <a:p>
            <a:pPr algn="ctr" eaLnBrk="1" hangingPunct="1">
              <a:defRPr/>
            </a:pPr>
            <a:r>
              <a:rPr lang="en-US" sz="1800" b="1" dirty="0" smtClean="0">
                <a:solidFill>
                  <a:schemeClr val="tx2">
                    <a:lumMod val="75000"/>
                  </a:schemeClr>
                </a:solidFill>
                <a:ea typeface="+mn-ea"/>
              </a:rPr>
              <a:t>Collaborative Healthcare Strategies</a:t>
            </a:r>
          </a:p>
          <a:p>
            <a:pPr algn="ctr" eaLnBrk="1" hangingPunct="1">
              <a:defRPr/>
            </a:pPr>
            <a:r>
              <a:rPr lang="en-US" sz="1400" b="1" dirty="0" smtClean="0">
                <a:solidFill>
                  <a:schemeClr val="tx2">
                    <a:lumMod val="75000"/>
                  </a:schemeClr>
                </a:solidFill>
                <a:ea typeface="+mn-ea"/>
                <a:hlinkClick r:id="rId2"/>
              </a:rPr>
              <a:t>amy@collaborativehealthcarestrategies.com</a:t>
            </a:r>
            <a:endParaRPr lang="en-US" sz="1400" b="1" dirty="0" smtClean="0">
              <a:solidFill>
                <a:schemeClr val="tx2">
                  <a:lumMod val="75000"/>
                </a:schemeClr>
              </a:solidFill>
              <a:ea typeface="+mn-ea"/>
            </a:endParaRPr>
          </a:p>
          <a:p>
            <a:pPr algn="ctr" eaLnBrk="1" hangingPunct="1">
              <a:defRPr/>
            </a:pPr>
            <a:endParaRPr lang="en-US" sz="1800" b="1" dirty="0" smtClean="0">
              <a:solidFill>
                <a:schemeClr val="tx2">
                  <a:lumMod val="75000"/>
                </a:schemeClr>
              </a:solidFill>
              <a:ea typeface="+mn-ea"/>
            </a:endParaRPr>
          </a:p>
          <a:p>
            <a:pPr algn="ctr" eaLnBrk="1" hangingPunct="1">
              <a:defRPr/>
            </a:pPr>
            <a:r>
              <a:rPr lang="en-US" sz="1800" b="1" dirty="0" smtClean="0">
                <a:solidFill>
                  <a:schemeClr val="tx2">
                    <a:lumMod val="75000"/>
                  </a:schemeClr>
                </a:solidFill>
                <a:ea typeface="+mn-ea"/>
              </a:rPr>
              <a:t>Angel </a:t>
            </a:r>
            <a:r>
              <a:rPr lang="en-US" sz="1800" b="1" dirty="0" err="1" smtClean="0">
                <a:solidFill>
                  <a:schemeClr val="tx2">
                    <a:lumMod val="75000"/>
                  </a:schemeClr>
                </a:solidFill>
                <a:ea typeface="+mn-ea"/>
              </a:rPr>
              <a:t>Bourgoin</a:t>
            </a:r>
            <a:r>
              <a:rPr lang="en-US" sz="1800" b="1" dirty="0" smtClean="0">
                <a:solidFill>
                  <a:schemeClr val="tx2">
                    <a:lumMod val="75000"/>
                  </a:schemeClr>
                </a:solidFill>
                <a:ea typeface="+mn-ea"/>
              </a:rPr>
              <a:t>, PhD &amp; Jim Maxwell, PhD</a:t>
            </a:r>
          </a:p>
          <a:p>
            <a:pPr algn="ctr" eaLnBrk="1" hangingPunct="1">
              <a:defRPr/>
            </a:pPr>
            <a:r>
              <a:rPr lang="en-US" sz="1800" b="1" dirty="0" smtClean="0">
                <a:solidFill>
                  <a:schemeClr val="tx2">
                    <a:lumMod val="75000"/>
                  </a:schemeClr>
                </a:solidFill>
                <a:ea typeface="+mn-ea"/>
              </a:rPr>
              <a:t>John Snow, Inc. </a:t>
            </a:r>
          </a:p>
          <a:p>
            <a:pPr algn="ctr" eaLnBrk="1" hangingPunct="1">
              <a:defRPr/>
            </a:pPr>
            <a:r>
              <a:rPr lang="en-US" sz="1400" b="1" dirty="0" smtClean="0">
                <a:solidFill>
                  <a:schemeClr val="tx2">
                    <a:lumMod val="75000"/>
                  </a:schemeClr>
                </a:solidFill>
                <a:ea typeface="+mn-ea"/>
                <a:hlinkClick r:id="rId3"/>
              </a:rPr>
              <a:t>Angel_Burgoin@jsi.com</a:t>
            </a:r>
            <a:r>
              <a:rPr lang="en-US" sz="1400" b="1" dirty="0" smtClean="0">
                <a:solidFill>
                  <a:schemeClr val="tx2">
                    <a:lumMod val="75000"/>
                  </a:schemeClr>
                </a:solidFill>
                <a:ea typeface="+mn-ea"/>
              </a:rPr>
              <a:t>; </a:t>
            </a:r>
            <a:r>
              <a:rPr lang="en-US" sz="1400" b="1" dirty="0" smtClean="0">
                <a:solidFill>
                  <a:schemeClr val="tx2">
                    <a:lumMod val="75000"/>
                  </a:schemeClr>
                </a:solidFill>
                <a:ea typeface="+mn-ea"/>
                <a:hlinkClick r:id="rId4"/>
              </a:rPr>
              <a:t>Jim_Maxwell@jsi.com</a:t>
            </a:r>
            <a:r>
              <a:rPr lang="en-US" sz="1400" b="1" dirty="0" smtClean="0">
                <a:solidFill>
                  <a:schemeClr val="tx2">
                    <a:lumMod val="75000"/>
                  </a:schemeClr>
                </a:solidFill>
                <a:ea typeface="+mn-ea"/>
              </a:rPr>
              <a:t> </a:t>
            </a:r>
          </a:p>
          <a:p>
            <a:pPr algn="ctr" eaLnBrk="1" hangingPunct="1">
              <a:defRPr/>
            </a:pPr>
            <a:endParaRPr lang="en-US" sz="1800" b="1" dirty="0" smtClean="0">
              <a:solidFill>
                <a:schemeClr val="tx2">
                  <a:lumMod val="75000"/>
                </a:schemeClr>
              </a:solidFill>
              <a:ea typeface="+mn-ea"/>
            </a:endParaRPr>
          </a:p>
        </p:txBody>
      </p:sp>
    </p:spTree>
    <p:extLst>
      <p:ext uri="{BB962C8B-B14F-4D97-AF65-F5344CB8AC3E}">
        <p14:creationId xmlns:p14="http://schemas.microsoft.com/office/powerpoint/2010/main" val="1930437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495800" y="601284"/>
            <a:ext cx="4419600" cy="1231106"/>
          </a:xfrm>
          <a:prstGeom prst="rect">
            <a:avLst/>
          </a:prstGeom>
          <a:noFill/>
        </p:spPr>
        <p:txBody>
          <a:bodyPr wrap="square">
            <a:spAutoFit/>
          </a:bodyPr>
          <a:lstStyle/>
          <a:p>
            <a:pPr>
              <a:lnSpc>
                <a:spcPct val="200000"/>
              </a:lnSpc>
              <a:spcAft>
                <a:spcPts val="1200"/>
              </a:spcAft>
              <a:defRPr/>
            </a:pPr>
            <a:endParaRPr lang="en-US" sz="1600" dirty="0"/>
          </a:p>
          <a:p>
            <a:pPr marL="285750" indent="-285750">
              <a:lnSpc>
                <a:spcPct val="200000"/>
              </a:lnSpc>
              <a:buFont typeface="Arial"/>
              <a:buChar char="•"/>
              <a:defRPr/>
            </a:pPr>
            <a:endParaRPr lang="en-US" sz="1600" dirty="0"/>
          </a:p>
        </p:txBody>
      </p:sp>
      <p:pic>
        <p:nvPicPr>
          <p:cNvPr id="4" name="Picture 3" descr="Purple ASPIRE report cover with the title, Designing and Delivering Whole Person Transitional Care: The Hospital Guide to Reducing Medicaid Readmissions " title="ASPIRE Cover"/>
          <p:cNvPicPr>
            <a:picLocks noChangeAspect="1"/>
          </p:cNvPicPr>
          <p:nvPr/>
        </p:nvPicPr>
        <p:blipFill>
          <a:blip r:embed="rId2"/>
          <a:stretch>
            <a:fillRect/>
          </a:stretch>
        </p:blipFill>
        <p:spPr>
          <a:xfrm>
            <a:off x="462974" y="838200"/>
            <a:ext cx="3805555" cy="4919980"/>
          </a:xfrm>
          <a:prstGeom prst="rect">
            <a:avLst/>
          </a:prstGeom>
        </p:spPr>
      </p:pic>
      <p:sp>
        <p:nvSpPr>
          <p:cNvPr id="5" name="Rectangle 4" title="Purple outline box"/>
          <p:cNvSpPr/>
          <p:nvPr/>
        </p:nvSpPr>
        <p:spPr>
          <a:xfrm>
            <a:off x="4792292" y="5447461"/>
            <a:ext cx="3805607" cy="62143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474594" y="577697"/>
            <a:ext cx="4453686" cy="5853113"/>
          </a:xfrm>
        </p:spPr>
        <p:txBody>
          <a:bodyPr/>
          <a:lstStyle/>
          <a:p>
            <a:pPr marL="0" lvl="0" indent="0" algn="ctr" defTabSz="457200" eaLnBrk="1" fontAlgn="auto" hangingPunct="1">
              <a:spcBef>
                <a:spcPts val="0"/>
              </a:spcBef>
              <a:spcAft>
                <a:spcPts val="1200"/>
              </a:spcAft>
              <a:buNone/>
              <a:defRPr/>
            </a:pPr>
            <a:r>
              <a:rPr lang="en-US" sz="2000" b="1" dirty="0">
                <a:solidFill>
                  <a:prstClr val="black"/>
                </a:solidFill>
                <a:ea typeface="+mn-ea"/>
              </a:rPr>
              <a:t>Table of Contents</a:t>
            </a:r>
          </a:p>
          <a:p>
            <a:pPr marL="285750" lvl="0" indent="-285750" defTabSz="457200" eaLnBrk="1" fontAlgn="auto" hangingPunct="1">
              <a:spcBef>
                <a:spcPts val="0"/>
              </a:spcBef>
              <a:spcAft>
                <a:spcPts val="1200"/>
              </a:spcAft>
              <a:buFont typeface="Arial"/>
              <a:buChar char="•"/>
              <a:defRPr/>
            </a:pPr>
            <a:r>
              <a:rPr lang="en-US" sz="1800" dirty="0">
                <a:solidFill>
                  <a:prstClr val="black"/>
                </a:solidFill>
                <a:ea typeface="+mn-ea"/>
              </a:rPr>
              <a:t>Introduction</a:t>
            </a:r>
          </a:p>
          <a:p>
            <a:pPr marL="285750" lvl="0" indent="-285750" defTabSz="457200" eaLnBrk="1" fontAlgn="auto" hangingPunct="1">
              <a:spcBef>
                <a:spcPts val="0"/>
              </a:spcBef>
              <a:spcAft>
                <a:spcPts val="1200"/>
              </a:spcAft>
              <a:buFont typeface="Arial"/>
              <a:buChar char="•"/>
              <a:defRPr/>
            </a:pPr>
            <a:r>
              <a:rPr lang="en-US" sz="1800" dirty="0">
                <a:solidFill>
                  <a:prstClr val="black"/>
                </a:solidFill>
                <a:ea typeface="+mn-ea"/>
              </a:rPr>
              <a:t>Why focus on Medicaid Readmissions?</a:t>
            </a:r>
          </a:p>
          <a:p>
            <a:pPr marL="285750" lvl="0" indent="-285750" defTabSz="457200" eaLnBrk="1" fontAlgn="auto" hangingPunct="1">
              <a:spcBef>
                <a:spcPts val="0"/>
              </a:spcBef>
              <a:spcAft>
                <a:spcPts val="1200"/>
              </a:spcAft>
              <a:buFont typeface="Arial"/>
              <a:buChar char="•"/>
              <a:defRPr/>
            </a:pPr>
            <a:r>
              <a:rPr lang="en-US" sz="1800" dirty="0">
                <a:solidFill>
                  <a:prstClr val="black"/>
                </a:solidFill>
                <a:ea typeface="+mn-ea"/>
              </a:rPr>
              <a:t>How to Use This Guide</a:t>
            </a:r>
          </a:p>
          <a:p>
            <a:pPr marL="285750" lvl="0" indent="-285750" defTabSz="457200" eaLnBrk="1" fontAlgn="auto" hangingPunct="1">
              <a:spcBef>
                <a:spcPts val="0"/>
              </a:spcBef>
              <a:spcAft>
                <a:spcPts val="1200"/>
              </a:spcAft>
              <a:buFont typeface="Arial"/>
              <a:buChar char="•"/>
              <a:defRPr/>
            </a:pPr>
            <a:r>
              <a:rPr lang="en-US" sz="1800" b="1" dirty="0">
                <a:solidFill>
                  <a:prstClr val="black"/>
                </a:solidFill>
                <a:ea typeface="+mn-ea"/>
              </a:rPr>
              <a:t>Analyze</a:t>
            </a:r>
            <a:r>
              <a:rPr lang="en-US" sz="1800" dirty="0">
                <a:solidFill>
                  <a:prstClr val="black"/>
                </a:solidFill>
                <a:ea typeface="+mn-ea"/>
              </a:rPr>
              <a:t> Your Data</a:t>
            </a:r>
          </a:p>
          <a:p>
            <a:pPr marL="285750" lvl="0" indent="-285750" defTabSz="457200" eaLnBrk="1" fontAlgn="auto" hangingPunct="1">
              <a:spcBef>
                <a:spcPts val="0"/>
              </a:spcBef>
              <a:spcAft>
                <a:spcPts val="1200"/>
              </a:spcAft>
              <a:buFont typeface="Arial"/>
              <a:buChar char="•"/>
              <a:defRPr/>
            </a:pPr>
            <a:r>
              <a:rPr lang="en-US" sz="1800" b="1" dirty="0">
                <a:solidFill>
                  <a:prstClr val="black"/>
                </a:solidFill>
                <a:ea typeface="+mn-ea"/>
              </a:rPr>
              <a:t>Survey</a:t>
            </a:r>
            <a:r>
              <a:rPr lang="en-US" sz="1800" dirty="0">
                <a:solidFill>
                  <a:prstClr val="black"/>
                </a:solidFill>
                <a:ea typeface="+mn-ea"/>
              </a:rPr>
              <a:t> Your Current Readmission Reduction Efforts </a:t>
            </a:r>
          </a:p>
          <a:p>
            <a:pPr marL="285750" lvl="0" indent="-285750" defTabSz="457200" eaLnBrk="1" fontAlgn="auto" hangingPunct="1">
              <a:spcBef>
                <a:spcPts val="0"/>
              </a:spcBef>
              <a:spcAft>
                <a:spcPts val="1200"/>
              </a:spcAft>
              <a:buFont typeface="Arial"/>
              <a:buChar char="•"/>
              <a:defRPr/>
            </a:pPr>
            <a:r>
              <a:rPr lang="en-US" sz="1800" b="1" dirty="0">
                <a:solidFill>
                  <a:prstClr val="black"/>
                </a:solidFill>
                <a:ea typeface="+mn-ea"/>
              </a:rPr>
              <a:t>Plan</a:t>
            </a:r>
            <a:r>
              <a:rPr lang="en-US" sz="1800" dirty="0">
                <a:solidFill>
                  <a:prstClr val="black"/>
                </a:solidFill>
                <a:ea typeface="+mn-ea"/>
              </a:rPr>
              <a:t> a Multi-Faceted Data-Informed Portfolio of Strategies</a:t>
            </a:r>
          </a:p>
          <a:p>
            <a:pPr marL="285750" lvl="0" indent="-285750" defTabSz="457200" eaLnBrk="1" fontAlgn="auto" hangingPunct="1">
              <a:spcBef>
                <a:spcPts val="0"/>
              </a:spcBef>
              <a:spcAft>
                <a:spcPts val="1200"/>
              </a:spcAft>
              <a:buFont typeface="Arial"/>
              <a:buChar char="•"/>
              <a:defRPr/>
            </a:pPr>
            <a:r>
              <a:rPr lang="en-US" sz="1800" b="1" dirty="0">
                <a:solidFill>
                  <a:srgbClr val="000000"/>
                </a:solidFill>
                <a:ea typeface="+mn-ea"/>
              </a:rPr>
              <a:t>Implement </a:t>
            </a:r>
            <a:r>
              <a:rPr lang="en-US" sz="1800" dirty="0">
                <a:solidFill>
                  <a:srgbClr val="000000"/>
                </a:solidFill>
                <a:ea typeface="+mn-ea"/>
              </a:rPr>
              <a:t>Whole-Person Transitional Care for All</a:t>
            </a:r>
          </a:p>
          <a:p>
            <a:pPr marL="285750" lvl="0" indent="-285750" defTabSz="457200" eaLnBrk="1" fontAlgn="auto" hangingPunct="1">
              <a:spcBef>
                <a:spcPts val="0"/>
              </a:spcBef>
              <a:spcAft>
                <a:spcPts val="1200"/>
              </a:spcAft>
              <a:buFont typeface="Arial"/>
              <a:buChar char="•"/>
              <a:defRPr/>
            </a:pPr>
            <a:r>
              <a:rPr lang="en-US" sz="1800" b="1" dirty="0">
                <a:solidFill>
                  <a:prstClr val="black"/>
                </a:solidFill>
                <a:ea typeface="+mn-ea"/>
              </a:rPr>
              <a:t>Reach Out </a:t>
            </a:r>
            <a:r>
              <a:rPr lang="en-US" sz="1800" dirty="0">
                <a:solidFill>
                  <a:prstClr val="black"/>
                </a:solidFill>
                <a:ea typeface="+mn-ea"/>
              </a:rPr>
              <a:t>to Collaborate With Cross-Continuum Providers</a:t>
            </a:r>
          </a:p>
          <a:p>
            <a:pPr marL="285750" lvl="0" indent="-285750" defTabSz="457200" eaLnBrk="1" fontAlgn="auto" hangingPunct="1">
              <a:spcBef>
                <a:spcPts val="0"/>
              </a:spcBef>
              <a:spcAft>
                <a:spcPts val="1200"/>
              </a:spcAft>
              <a:buFont typeface="Arial"/>
              <a:buChar char="•"/>
              <a:defRPr/>
            </a:pPr>
            <a:r>
              <a:rPr lang="en-US" sz="1800" b="1" dirty="0">
                <a:solidFill>
                  <a:srgbClr val="6B1D74"/>
                </a:solidFill>
                <a:ea typeface="+mn-ea"/>
              </a:rPr>
              <a:t>Enhance</a:t>
            </a:r>
            <a:r>
              <a:rPr lang="en-US" sz="1800" dirty="0">
                <a:solidFill>
                  <a:srgbClr val="6B1D74"/>
                </a:solidFill>
                <a:ea typeface="+mn-ea"/>
              </a:rPr>
              <a:t> Services for High-Risk Patients</a:t>
            </a:r>
          </a:p>
          <a:p>
            <a:endParaRPr lang="en-US" dirty="0"/>
          </a:p>
        </p:txBody>
      </p:sp>
    </p:spTree>
    <p:extLst>
      <p:ext uri="{BB962C8B-B14F-4D97-AF65-F5344CB8AC3E}">
        <p14:creationId xmlns:p14="http://schemas.microsoft.com/office/powerpoint/2010/main" val="2587204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dirty="0" smtClean="0">
                <a:latin typeface="Calibri" charset="0"/>
              </a:rPr>
              <a:t>List of Tools</a:t>
            </a:r>
            <a:endParaRPr lang="en-US" dirty="0">
              <a:latin typeface="Calibri" charset="0"/>
            </a:endParaRPr>
          </a:p>
        </p:txBody>
      </p:sp>
      <p:sp>
        <p:nvSpPr>
          <p:cNvPr id="3" name="Content Placeholder 2"/>
          <p:cNvSpPr>
            <a:spLocks noGrp="1"/>
          </p:cNvSpPr>
          <p:nvPr>
            <p:ph idx="1"/>
          </p:nvPr>
        </p:nvSpPr>
        <p:spPr>
          <a:xfrm>
            <a:off x="3768233" y="1612456"/>
            <a:ext cx="5111750" cy="5853113"/>
          </a:xfrm>
        </p:spPr>
        <p:txBody>
          <a:bodyPr/>
          <a:lstStyle/>
          <a:p>
            <a:pPr marL="514350" lvl="0" indent="-514350" eaLnBrk="1" hangingPunct="1">
              <a:buFont typeface="Calibri" charset="0"/>
              <a:buAutoNum type="arabicPeriod"/>
            </a:pPr>
            <a:r>
              <a:rPr lang="en-US" sz="1800" dirty="0">
                <a:solidFill>
                  <a:prstClr val="black"/>
                </a:solidFill>
                <a:latin typeface="Calibri" charset="0"/>
              </a:rPr>
              <a:t>Data Analysis</a:t>
            </a:r>
          </a:p>
          <a:p>
            <a:pPr marL="514350" lvl="0" indent="-514350" eaLnBrk="1" hangingPunct="1">
              <a:buFont typeface="Calibri" charset="0"/>
              <a:buAutoNum type="arabicPeriod"/>
            </a:pPr>
            <a:r>
              <a:rPr lang="en-US" sz="1800" dirty="0">
                <a:solidFill>
                  <a:prstClr val="black"/>
                </a:solidFill>
                <a:latin typeface="Calibri" charset="0"/>
              </a:rPr>
              <a:t>Readmission Review</a:t>
            </a:r>
          </a:p>
          <a:p>
            <a:pPr marL="514350" lvl="0" indent="-514350" eaLnBrk="1" hangingPunct="1">
              <a:buFont typeface="Calibri" charset="0"/>
              <a:buAutoNum type="arabicPeriod"/>
            </a:pPr>
            <a:r>
              <a:rPr lang="en-US" sz="1800" dirty="0">
                <a:solidFill>
                  <a:prstClr val="black"/>
                </a:solidFill>
                <a:latin typeface="Calibri" charset="0"/>
              </a:rPr>
              <a:t>Hospital Inventory</a:t>
            </a:r>
          </a:p>
          <a:p>
            <a:pPr marL="514350" lvl="0" indent="-514350" eaLnBrk="1" hangingPunct="1">
              <a:buFont typeface="Calibri" charset="0"/>
              <a:buAutoNum type="arabicPeriod"/>
            </a:pPr>
            <a:r>
              <a:rPr lang="en-US" sz="1800" dirty="0">
                <a:solidFill>
                  <a:prstClr val="black"/>
                </a:solidFill>
                <a:latin typeface="Calibri" charset="0"/>
              </a:rPr>
              <a:t>Community Inventory</a:t>
            </a:r>
          </a:p>
          <a:p>
            <a:pPr marL="514350" lvl="0" indent="-514350" eaLnBrk="1" hangingPunct="1">
              <a:buFont typeface="Calibri" charset="0"/>
              <a:buAutoNum type="arabicPeriod"/>
            </a:pPr>
            <a:r>
              <a:rPr lang="en-US" sz="1800" dirty="0">
                <a:solidFill>
                  <a:prstClr val="black"/>
                </a:solidFill>
                <a:latin typeface="Calibri" charset="0"/>
              </a:rPr>
              <a:t>Portfolio Design</a:t>
            </a:r>
          </a:p>
          <a:p>
            <a:pPr marL="514350" lvl="0" indent="-514350" eaLnBrk="1" hangingPunct="1">
              <a:buFont typeface="Calibri" charset="0"/>
              <a:buAutoNum type="arabicPeriod"/>
            </a:pPr>
            <a:r>
              <a:rPr lang="en-US" sz="1800" dirty="0">
                <a:solidFill>
                  <a:prstClr val="black"/>
                </a:solidFill>
                <a:latin typeface="Calibri" charset="0"/>
              </a:rPr>
              <a:t>Operational Dashboard</a:t>
            </a:r>
          </a:p>
          <a:p>
            <a:pPr marL="514350" lvl="0" indent="-514350" eaLnBrk="1" hangingPunct="1">
              <a:buFont typeface="Calibri" charset="0"/>
              <a:buAutoNum type="arabicPeriod"/>
            </a:pPr>
            <a:r>
              <a:rPr lang="en-US" sz="1800" dirty="0">
                <a:solidFill>
                  <a:prstClr val="black"/>
                </a:solidFill>
                <a:latin typeface="Calibri" charset="0"/>
              </a:rPr>
              <a:t>Portfolio Presentation</a:t>
            </a:r>
          </a:p>
          <a:p>
            <a:pPr marL="514350" lvl="0" indent="-514350" eaLnBrk="1" hangingPunct="1">
              <a:buFont typeface="Calibri" charset="0"/>
              <a:buAutoNum type="arabicPeriod"/>
            </a:pPr>
            <a:r>
              <a:rPr lang="en-US" sz="1800" dirty="0">
                <a:solidFill>
                  <a:prstClr val="black"/>
                </a:solidFill>
                <a:latin typeface="Calibri" charset="0"/>
              </a:rPr>
              <a:t>Conditions of Participation Handout</a:t>
            </a:r>
          </a:p>
          <a:p>
            <a:pPr marL="514350" lvl="0" indent="-514350" eaLnBrk="1" hangingPunct="1">
              <a:buFont typeface="Calibri" charset="0"/>
              <a:buAutoNum type="arabicPeriod"/>
            </a:pPr>
            <a:r>
              <a:rPr lang="en-US" sz="1800" dirty="0">
                <a:solidFill>
                  <a:prstClr val="black"/>
                </a:solidFill>
                <a:latin typeface="Calibri" charset="0"/>
              </a:rPr>
              <a:t>Whole-Person Transitional Care Planning</a:t>
            </a:r>
          </a:p>
          <a:p>
            <a:pPr marL="514350" lvl="0" indent="-514350" eaLnBrk="1" hangingPunct="1">
              <a:buFont typeface="Calibri" charset="0"/>
              <a:buAutoNum type="arabicPeriod"/>
            </a:pPr>
            <a:r>
              <a:rPr lang="en-US" sz="1800" dirty="0">
                <a:solidFill>
                  <a:prstClr val="black"/>
                </a:solidFill>
                <a:latin typeface="Calibri" charset="0"/>
              </a:rPr>
              <a:t>Discharge Process Checklist</a:t>
            </a:r>
          </a:p>
          <a:p>
            <a:pPr marL="514350" lvl="0" indent="-514350" eaLnBrk="1" hangingPunct="1">
              <a:buFont typeface="Calibri" charset="0"/>
              <a:buAutoNum type="arabicPeriod"/>
            </a:pPr>
            <a:r>
              <a:rPr lang="en-US" sz="1800" dirty="0">
                <a:solidFill>
                  <a:prstClr val="black"/>
                </a:solidFill>
                <a:latin typeface="Calibri" charset="0"/>
              </a:rPr>
              <a:t>Community Resource Guide</a:t>
            </a:r>
          </a:p>
          <a:p>
            <a:pPr marL="514350" lvl="0" indent="-514350" eaLnBrk="1" hangingPunct="1">
              <a:buFont typeface="Calibri" charset="0"/>
              <a:buAutoNum type="arabicPeriod"/>
            </a:pPr>
            <a:r>
              <a:rPr lang="en-US" sz="1800" dirty="0">
                <a:solidFill>
                  <a:prstClr val="black"/>
                </a:solidFill>
                <a:latin typeface="Calibri" charset="0"/>
              </a:rPr>
              <a:t>Cross Continuum Collaboration</a:t>
            </a:r>
          </a:p>
          <a:p>
            <a:pPr marL="514350" lvl="0" indent="-514350" eaLnBrk="1" hangingPunct="1">
              <a:buFont typeface="Calibri" charset="0"/>
              <a:buAutoNum type="arabicPeriod"/>
            </a:pPr>
            <a:r>
              <a:rPr lang="en-US" sz="1800" b="1" dirty="0">
                <a:solidFill>
                  <a:srgbClr val="6B1D74"/>
                </a:solidFill>
                <a:latin typeface="Calibri" charset="0"/>
              </a:rPr>
              <a:t>ED Care Plan Examples</a:t>
            </a:r>
          </a:p>
          <a:p>
            <a:endParaRPr lang="en-US" dirty="0"/>
          </a:p>
        </p:txBody>
      </p:sp>
      <p:sp>
        <p:nvSpPr>
          <p:cNvPr id="4" name="Text Placeholder 3"/>
          <p:cNvSpPr>
            <a:spLocks noGrp="1"/>
          </p:cNvSpPr>
          <p:nvPr>
            <p:ph type="body" sz="half" idx="2"/>
          </p:nvPr>
        </p:nvSpPr>
        <p:spPr/>
        <p:txBody>
          <a:bodyPr/>
          <a:lstStyle/>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r>
              <a:rPr lang="en-US" sz="1800" dirty="0" smtClean="0"/>
              <a:t>The </a:t>
            </a:r>
            <a:r>
              <a:rPr lang="en-US" sz="1800" dirty="0"/>
              <a:t>guide comes with 13 customizable tools to be used in hospital teams’ day-to-day operations.</a:t>
            </a:r>
          </a:p>
          <a:p>
            <a:endParaRPr lang="en-US" dirty="0"/>
          </a:p>
        </p:txBody>
      </p:sp>
      <p:pic>
        <p:nvPicPr>
          <p:cNvPr id="14340" name="Picture 1" descr="Wrench and hammer tool logo&#10;" title="Tool logo"/>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7640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title="Purple outline box"/>
          <p:cNvSpPr/>
          <p:nvPr/>
        </p:nvSpPr>
        <p:spPr>
          <a:xfrm>
            <a:off x="4254500" y="5538641"/>
            <a:ext cx="2997200" cy="45431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7128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itle 2"/>
          <p:cNvSpPr>
            <a:spLocks noGrp="1"/>
          </p:cNvSpPr>
          <p:nvPr>
            <p:ph type="title"/>
          </p:nvPr>
        </p:nvSpPr>
        <p:spPr/>
        <p:txBody>
          <a:bodyPr/>
          <a:lstStyle/>
          <a:p>
            <a:r>
              <a:rPr lang="en-US" sz="3200">
                <a:latin typeface="Calibri" charset="0"/>
              </a:rPr>
              <a:t>The ASPIRE Framework</a:t>
            </a:r>
          </a:p>
        </p:txBody>
      </p:sp>
      <p:pic>
        <p:nvPicPr>
          <p:cNvPr id="6146" name="Picture 2" descr="This driver diagram illustrates this guide’s framework of action for reducing Medicaid readmissions. To achieve the aim of reducing Medicaid readmissions, the two primary drivers required to achieve the aim in our model include analysis and action. Analysis is required to expand teams’ understanding of the patterns and root causes of Medicaid readmissions, inventory and assess current readmission reduction efforts in the hospital and community, and develop a multifaceted portfolio of strategies to better match readmission reduction efforts to high-risk patients’ transitional care needs. Action is required to change transitional care in three complementary domains: improve hospital-based care, collaborate with “receiving” providers, and deliver enhanced services. The six secondary drivers correspond to the six section of the guide, which are intended as steps for hospital teams to move through in their readmission reduction work. These six steps have also been organized into the acronym ASPIRE to help hospital teams remember and implement the full structure of this framework. &#10;" title="ASPIRE Driver Diag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163" y="2249849"/>
            <a:ext cx="8828087" cy="253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62055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lstStyle/>
          <a:p>
            <a:pPr marL="0" indent="0" algn="ctr">
              <a:buNone/>
            </a:pPr>
            <a:r>
              <a:rPr lang="en-US" sz="2400" b="1" i="1" dirty="0">
                <a:solidFill>
                  <a:schemeClr val="accent1"/>
                </a:solidFill>
              </a:rPr>
              <a:t>“I think that there’s always going to be a group of folks that’s always going to need somebody to help them. That’s never going to change.”</a:t>
            </a:r>
            <a:endParaRPr lang="en-US" sz="2400" dirty="0">
              <a:solidFill>
                <a:schemeClr val="accent1"/>
              </a:solidFill>
            </a:endParaRPr>
          </a:p>
          <a:p>
            <a:endParaRPr lang="en-US" sz="2400" dirty="0"/>
          </a:p>
        </p:txBody>
      </p:sp>
    </p:spTree>
    <p:extLst>
      <p:ext uri="{BB962C8B-B14F-4D97-AF65-F5344CB8AC3E}">
        <p14:creationId xmlns:p14="http://schemas.microsoft.com/office/powerpoint/2010/main" val="786809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Enhanced Services</a:t>
            </a:r>
            <a:endParaRPr lang="en-US" sz="3200" dirty="0"/>
          </a:p>
        </p:txBody>
      </p:sp>
      <p:sp>
        <p:nvSpPr>
          <p:cNvPr id="3" name="Content Placeholder 2"/>
          <p:cNvSpPr>
            <a:spLocks noGrp="1"/>
          </p:cNvSpPr>
          <p:nvPr>
            <p:ph idx="1"/>
          </p:nvPr>
        </p:nvSpPr>
        <p:spPr/>
        <p:txBody>
          <a:bodyPr/>
          <a:lstStyle/>
          <a:p>
            <a:pPr>
              <a:lnSpc>
                <a:spcPct val="130000"/>
              </a:lnSpc>
            </a:pPr>
            <a:r>
              <a:rPr lang="en-US" sz="2000" dirty="0" smtClean="0"/>
              <a:t>Additional services and supports in the time following hospitalization; </a:t>
            </a:r>
          </a:p>
          <a:p>
            <a:pPr>
              <a:lnSpc>
                <a:spcPct val="130000"/>
              </a:lnSpc>
            </a:pPr>
            <a:r>
              <a:rPr lang="en-US" sz="2000" dirty="0" smtClean="0"/>
              <a:t>Services not provided to all patients as part of routine care; </a:t>
            </a:r>
          </a:p>
          <a:p>
            <a:pPr>
              <a:lnSpc>
                <a:spcPct val="130000"/>
              </a:lnSpc>
            </a:pPr>
            <a:r>
              <a:rPr lang="en-US" sz="2000" dirty="0" smtClean="0"/>
              <a:t>Offered to subgroups identified as “high risk” of readmission; </a:t>
            </a:r>
          </a:p>
          <a:p>
            <a:pPr>
              <a:lnSpc>
                <a:spcPct val="130000"/>
              </a:lnSpc>
            </a:pPr>
            <a:r>
              <a:rPr lang="en-US" sz="2000" dirty="0" smtClean="0"/>
              <a:t>Delivered prior to and after discharge, often for 30 days; </a:t>
            </a:r>
          </a:p>
          <a:p>
            <a:pPr>
              <a:lnSpc>
                <a:spcPct val="130000"/>
              </a:lnSpc>
            </a:pPr>
            <a:r>
              <a:rPr lang="en-US" sz="2000" dirty="0" smtClean="0"/>
              <a:t>Deployed at provider expense so as to reduce readmissions; </a:t>
            </a:r>
          </a:p>
          <a:p>
            <a:pPr>
              <a:lnSpc>
                <a:spcPct val="130000"/>
              </a:lnSpc>
            </a:pPr>
            <a:r>
              <a:rPr lang="en-US" sz="2000" dirty="0" smtClean="0"/>
              <a:t>Delivered by hospital staff or by contracted staff from other entities</a:t>
            </a:r>
            <a:endParaRPr lang="en-US" sz="2000" dirty="0"/>
          </a:p>
        </p:txBody>
      </p:sp>
    </p:spTree>
    <p:extLst>
      <p:ext uri="{BB962C8B-B14F-4D97-AF65-F5344CB8AC3E}">
        <p14:creationId xmlns:p14="http://schemas.microsoft.com/office/powerpoint/2010/main" val="3575483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High Risk Target Populations</a:t>
            </a:r>
            <a:endParaRPr lang="en-US" sz="3200" dirty="0"/>
          </a:p>
        </p:txBody>
      </p:sp>
      <p:sp>
        <p:nvSpPr>
          <p:cNvPr id="3" name="Content Placeholder 2"/>
          <p:cNvSpPr>
            <a:spLocks noGrp="1"/>
          </p:cNvSpPr>
          <p:nvPr>
            <p:ph idx="1"/>
          </p:nvPr>
        </p:nvSpPr>
        <p:spPr/>
        <p:txBody>
          <a:bodyPr/>
          <a:lstStyle/>
          <a:p>
            <a:r>
              <a:rPr lang="en-US" sz="2000" dirty="0" smtClean="0"/>
              <a:t>There may be several target populations at high risk of readmission identified by your data analyses</a:t>
            </a:r>
          </a:p>
          <a:p>
            <a:pPr marL="0" indent="0">
              <a:buNone/>
            </a:pPr>
            <a:endParaRPr lang="en-US" sz="2000" dirty="0"/>
          </a:p>
          <a:p>
            <a:r>
              <a:rPr lang="en-US" sz="2000" dirty="0" smtClean="0"/>
              <a:t>Consider the following high risk target populations: </a:t>
            </a:r>
          </a:p>
          <a:p>
            <a:pPr lvl="1"/>
            <a:r>
              <a:rPr lang="en-US" sz="1600" dirty="0" smtClean="0"/>
              <a:t>Adults with sickle cell disease; </a:t>
            </a:r>
          </a:p>
          <a:p>
            <a:pPr lvl="1"/>
            <a:r>
              <a:rPr lang="en-US" sz="1600" dirty="0" smtClean="0"/>
              <a:t>Adults residing in group homes or other residential settings; </a:t>
            </a:r>
          </a:p>
          <a:p>
            <a:pPr lvl="1"/>
            <a:r>
              <a:rPr lang="en-US" sz="1600" dirty="0"/>
              <a:t>P</a:t>
            </a:r>
            <a:r>
              <a:rPr lang="en-US" sz="1600" dirty="0" smtClean="0"/>
              <a:t>atients discharged to short term skilled nursing facilities; </a:t>
            </a:r>
          </a:p>
          <a:p>
            <a:pPr lvl="1"/>
            <a:r>
              <a:rPr lang="en-US" sz="1600" dirty="0" smtClean="0"/>
              <a:t>Adults with a personal history of repeated hospitalizations in the past year</a:t>
            </a:r>
          </a:p>
          <a:p>
            <a:pPr lvl="1"/>
            <a:endParaRPr lang="en-US" sz="1600" dirty="0" smtClean="0"/>
          </a:p>
          <a:p>
            <a:r>
              <a:rPr lang="en-US" sz="2000" dirty="0" smtClean="0"/>
              <a:t>One “standard” transitional care model would not likely meet the needs and address the root causes of readmissions for all these populations</a:t>
            </a:r>
          </a:p>
          <a:p>
            <a:endParaRPr lang="en-US" sz="2000" dirty="0" smtClean="0"/>
          </a:p>
          <a:p>
            <a:r>
              <a:rPr lang="en-US" sz="2000" dirty="0" smtClean="0"/>
              <a:t>Design </a:t>
            </a:r>
            <a:r>
              <a:rPr lang="en-US" sz="2000" dirty="0"/>
              <a:t>“enhanced services” to meet the needs of each target population</a:t>
            </a:r>
          </a:p>
          <a:p>
            <a:endParaRPr lang="en-US" sz="2000" dirty="0" smtClean="0"/>
          </a:p>
        </p:txBody>
      </p:sp>
    </p:spTree>
    <p:extLst>
      <p:ext uri="{BB962C8B-B14F-4D97-AF65-F5344CB8AC3E}">
        <p14:creationId xmlns:p14="http://schemas.microsoft.com/office/powerpoint/2010/main" val="384223527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Custom 1">
      <a:dk1>
        <a:sysClr val="windowText" lastClr="000000"/>
      </a:dk1>
      <a:lt1>
        <a:sysClr val="window" lastClr="FFFFFF"/>
      </a:lt1>
      <a:dk2>
        <a:srgbClr val="474C55"/>
      </a:dk2>
      <a:lt2>
        <a:srgbClr val="EFF1F5"/>
      </a:lt2>
      <a:accent1>
        <a:srgbClr val="6B1D74"/>
      </a:accent1>
      <a:accent2>
        <a:srgbClr val="F9B91B"/>
      </a:accent2>
      <a:accent3>
        <a:srgbClr val="8F99AA"/>
      </a:accent3>
      <a:accent4>
        <a:srgbClr val="915795"/>
      </a:accent4>
      <a:accent5>
        <a:srgbClr val="F5F0CD"/>
      </a:accent5>
      <a:accent6>
        <a:srgbClr val="F5F0CD"/>
      </a:accent6>
      <a:hlink>
        <a:srgbClr val="6B1D74"/>
      </a:hlink>
      <a:folHlink>
        <a:srgbClr val="6B1D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2060</TotalTime>
  <Words>1212</Words>
  <Application>Microsoft Office PowerPoint</Application>
  <PresentationFormat>On-screen Show (4:3)</PresentationFormat>
  <Paragraphs>168</Paragraphs>
  <Slides>32</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ＭＳ Ｐゴシック</vt:lpstr>
      <vt:lpstr>Arial</vt:lpstr>
      <vt:lpstr>Calibri</vt:lpstr>
      <vt:lpstr>1_Office Theme</vt:lpstr>
      <vt:lpstr> Designing &amp; Delivering Whole-Person Transitional Care The Hospital Guide to Reducing Medicaid Readmissions</vt:lpstr>
      <vt:lpstr>Agenda</vt:lpstr>
      <vt:lpstr>Objectives</vt:lpstr>
      <vt:lpstr>PowerPoint Presentation</vt:lpstr>
      <vt:lpstr>List of Tools</vt:lpstr>
      <vt:lpstr>The ASPIRE Framework</vt:lpstr>
      <vt:lpstr>PowerPoint Presentation</vt:lpstr>
      <vt:lpstr>Enhanced Services</vt:lpstr>
      <vt:lpstr>High Risk Target Populations</vt:lpstr>
      <vt:lpstr>PowerPoint Presentation</vt:lpstr>
      <vt:lpstr>Transitional Care Services </vt:lpstr>
      <vt:lpstr>“Whole-Person” Adaptations to Transitional Care</vt:lpstr>
      <vt:lpstr>Social Work-based Transitional Care</vt:lpstr>
      <vt:lpstr>PowerPoint Presentation</vt:lpstr>
      <vt:lpstr>PowerPoint Presentation</vt:lpstr>
      <vt:lpstr>PowerPoint Presentation</vt:lpstr>
      <vt:lpstr>PowerPoint Presentation</vt:lpstr>
      <vt:lpstr>Principles to Guide High Utilizer Programs </vt:lpstr>
      <vt:lpstr>PowerPoint Presentation</vt:lpstr>
      <vt:lpstr>PowerPoint Presentation</vt:lpstr>
      <vt:lpstr>Types of Care Plans: Observations from the Field</vt:lpstr>
      <vt:lpstr>ED Care Plan: Emerging Tool in the Field</vt:lpstr>
      <vt:lpstr>ED Care Plan Template</vt:lpstr>
      <vt:lpstr>ED Care Plan Example 1</vt:lpstr>
      <vt:lpstr>ED Care Plans: Lessons from the Field</vt:lpstr>
      <vt:lpstr>PowerPoint Presentation</vt:lpstr>
      <vt:lpstr>PowerPoint Presentation</vt:lpstr>
      <vt:lpstr>Reducing Readmissions from the ED</vt:lpstr>
      <vt:lpstr>PowerPoint Presentation</vt:lpstr>
      <vt:lpstr>PowerPoint Presentation</vt:lpstr>
      <vt:lpstr>Summary</vt:lpstr>
      <vt:lpstr> Thank you for your commitment to reducing readmissions</vt:lpstr>
    </vt:vector>
  </TitlesOfParts>
  <Company>Collaborative Healthcare Strategies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&amp; Delivering Whole-Person Transitional Care The Hospital Guide to Reducing Medicaid Readmissions Webinar 6</dc:title>
  <dc:subject>AHRQ Medicaid Readmissions Guide</dc:subject>
  <dc:creator>Agency for Healthcare Research and Quality</dc:creator>
  <cp:keywords>ASPIRE, Medicaid Readmissions, Webinar</cp:keywords>
  <cp:lastModifiedBy>Angel</cp:lastModifiedBy>
  <cp:revision>34</cp:revision>
  <dcterms:created xsi:type="dcterms:W3CDTF">2016-08-11T15:46:51Z</dcterms:created>
  <dcterms:modified xsi:type="dcterms:W3CDTF">2016-09-09T01:21:04Z</dcterms:modified>
</cp:coreProperties>
</file>