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reen Bonnett" initials="DMB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9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38A057C-7C39-4810-B19E-1752207CFF02}" type="datetimeFigureOut">
              <a:rPr lang="en-US"/>
              <a:pPr>
                <a:defRPr/>
              </a:pPr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4CB70C-B499-468D-B3F7-73BDCC731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87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56A80-B5BA-4BBE-9D76-E7103D4E8FFC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97DD6-AA55-4EEF-A855-666397D70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61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7DD6-AA55-4EEF-A855-666397D70E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158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7DD6-AA55-4EEF-A855-666397D70E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06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565150"/>
            <a:ext cx="9144000" cy="1130300"/>
          </a:xfrm>
          <a:prstGeom prst="rect">
            <a:avLst/>
          </a:prstGeom>
          <a:solidFill>
            <a:schemeClr val="bg2"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3" y="228600"/>
            <a:ext cx="1474787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126163"/>
            <a:ext cx="82296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6858000" cy="1470025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00083"/>
            <a:ext cx="6400800" cy="1481517"/>
          </a:xfrm>
        </p:spPr>
        <p:txBody>
          <a:bodyPr/>
          <a:lstStyle>
            <a:lvl1pPr marL="0" indent="0" algn="l">
              <a:buNone/>
              <a:defRPr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883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126163"/>
            <a:ext cx="82296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002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126163"/>
            <a:ext cx="82296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82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126163"/>
            <a:ext cx="82296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428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126163"/>
            <a:ext cx="82296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2296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24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126163"/>
            <a:ext cx="82296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2296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0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126163"/>
            <a:ext cx="82296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9156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126163"/>
            <a:ext cx="82296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46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126163"/>
            <a:ext cx="82296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5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126163"/>
            <a:ext cx="82296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3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126163"/>
            <a:ext cx="82296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0336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126163"/>
            <a:ext cx="82296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784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anf/budget-taxes-and-procurement/oversight-agencies/health-policy-commission/chart/phase-2/chart-phase-2-rfp-attachment-a-exhibit-2-driver-diagram-instructions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novation.cms.gov/files/x/hciatwoaimsdrvrs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Tool 5: Portfolio Design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458200" cy="5059363"/>
          </a:xfrm>
          <a:solidFill>
            <a:schemeClr val="bg1"/>
          </a:solidFill>
        </p:spPr>
        <p:txBody>
          <a:bodyPr/>
          <a:lstStyle/>
          <a:p>
            <a:pPr marL="0" indent="0">
              <a:spcAft>
                <a:spcPts val="600"/>
              </a:spcAft>
              <a:buFont typeface="Arial" charset="0"/>
              <a:buNone/>
              <a:defRPr/>
            </a:pPr>
            <a:r>
              <a:rPr lang="en-US" altLang="en-US" sz="1300" b="1" dirty="0" smtClean="0"/>
              <a:t>Brief Description: </a:t>
            </a:r>
            <a:r>
              <a:rPr lang="en-US" altLang="en-US" sz="1300" dirty="0" smtClean="0"/>
              <a:t>A PowerPoint deck that includes examples of readmission reduction portfolios that can be modified to develop the data-informed, multifaceted “portfolio” of readmission reduction efforts in your hospital. </a:t>
            </a:r>
          </a:p>
          <a:p>
            <a:pPr marL="0" indent="0">
              <a:spcAft>
                <a:spcPts val="600"/>
              </a:spcAft>
              <a:buFont typeface="Arial" charset="0"/>
              <a:buNone/>
              <a:defRPr/>
            </a:pPr>
            <a:r>
              <a:rPr lang="en-US" altLang="en-US" sz="1300" b="1" dirty="0" smtClean="0"/>
              <a:t>Purpose: </a:t>
            </a:r>
            <a:r>
              <a:rPr lang="en-US" altLang="en-US" sz="1300" dirty="0" smtClean="0"/>
              <a:t>To facilitate the formulation of your hospital’s readmission reduction plan as a set of data-informed and complementary strategies that support your readmission reduction aim. </a:t>
            </a:r>
          </a:p>
          <a:p>
            <a:pPr marL="0" indent="0">
              <a:spcAft>
                <a:spcPts val="600"/>
              </a:spcAft>
              <a:buFont typeface="Arial" charset="0"/>
              <a:buNone/>
              <a:defRPr/>
            </a:pPr>
            <a:r>
              <a:rPr lang="en-US" altLang="en-US" sz="1300" dirty="0" smtClean="0"/>
              <a:t>This tool helps you consolidate your strategic planning by creating a multifaceted portfolio of strategies using a driver diagram. A driver diagram is a tool used in quality improvement and delivery system redesign that serves as an organizing framework to convey the theory of change. A driver diagram identifies the three or four primary ways you will achieve your aim. In relation to each “primary driver” are “secondary drivers”: the mechanisms by which each primary driver will be achieved. For further guidance, see the </a:t>
            </a:r>
            <a:r>
              <a:rPr lang="en-US" altLang="en-US" sz="1300" dirty="0" smtClean="0">
                <a:hlinkClick r:id="rId3"/>
              </a:rPr>
              <a:t>Massachusetts Health Policy Commission Community Hospital Acceleration, Revitalization, and Transformation Investments (CHART) Driver Diagram Guide </a:t>
            </a:r>
            <a:r>
              <a:rPr lang="en-US" altLang="en-US" sz="1300" dirty="0" smtClean="0"/>
              <a:t>and the </a:t>
            </a:r>
            <a:r>
              <a:rPr lang="en-US" altLang="en-US" sz="1300" dirty="0" smtClean="0">
                <a:hlinkClick r:id="rId4"/>
              </a:rPr>
              <a:t>CMS Center for Innovation’s Defining and Using Aims and Drivers for Improvement How to Guide </a:t>
            </a:r>
            <a:endParaRPr lang="en-US" altLang="en-US" sz="1300" dirty="0" smtClean="0"/>
          </a:p>
          <a:p>
            <a:pPr marL="0" indent="0">
              <a:spcAft>
                <a:spcPts val="600"/>
              </a:spcAft>
              <a:buFont typeface="Arial" charset="0"/>
              <a:buNone/>
              <a:defRPr/>
            </a:pPr>
            <a:r>
              <a:rPr lang="en-US" altLang="en-US" sz="1300" b="1" dirty="0" smtClean="0"/>
              <a:t>Instructions: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 sz="1300" dirty="0" smtClean="0"/>
              <a:t>Draft the driver diagram to reflect your hospital’s current or desired readmission reduction strategy.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 sz="1300" dirty="0" smtClean="0"/>
              <a:t>Conduct a team meeting to answer the gap analysis questions. Consider whether anything is missing.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 sz="1300" dirty="0" smtClean="0"/>
              <a:t>Finalize the driver diagram as a living document that will be periodically reviewed and modified.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1300" dirty="0" smtClean="0"/>
              <a:t>Use the driver diagram to formulate a </a:t>
            </a:r>
            <a:r>
              <a:rPr lang="en-US" altLang="en-US" sz="1300" dirty="0" err="1" smtClean="0"/>
              <a:t>workplan</a:t>
            </a:r>
            <a:r>
              <a:rPr lang="en-US" altLang="en-US" sz="1300" dirty="0" smtClean="0"/>
              <a:t> and develop an operational dashboard to track progress.</a:t>
            </a:r>
            <a:endParaRPr lang="en-US" altLang="en-US" sz="1300" b="1" dirty="0" smtClean="0"/>
          </a:p>
          <a:p>
            <a:pPr marL="0" indent="0" algn="just">
              <a:spcAft>
                <a:spcPts val="600"/>
              </a:spcAft>
              <a:buFont typeface="Arial" charset="0"/>
              <a:buNone/>
              <a:defRPr/>
            </a:pPr>
            <a:r>
              <a:rPr lang="en-US" altLang="en-US" sz="1300" b="1" dirty="0" smtClean="0"/>
              <a:t>Staff: </a:t>
            </a:r>
            <a:r>
              <a:rPr lang="en-US" altLang="en-US" sz="1300" dirty="0" smtClean="0"/>
              <a:t>Readmission reduction leadership team.</a:t>
            </a:r>
          </a:p>
          <a:p>
            <a:pPr marL="0" indent="0" algn="just">
              <a:spcAft>
                <a:spcPts val="600"/>
              </a:spcAft>
              <a:buFont typeface="Arial" charset="0"/>
              <a:buNone/>
              <a:defRPr/>
            </a:pPr>
            <a:r>
              <a:rPr lang="en-US" altLang="en-US" sz="1300" b="1" dirty="0" smtClean="0"/>
              <a:t>Time Required:</a:t>
            </a:r>
            <a:r>
              <a:rPr lang="en-US" altLang="en-US" sz="1300" dirty="0" smtClean="0"/>
              <a:t> 3-4 hours</a:t>
            </a:r>
            <a:r>
              <a:rPr lang="en-US" altLang="en-US" sz="1300" b="1" dirty="0" smtClean="0"/>
              <a:t>.</a:t>
            </a:r>
          </a:p>
          <a:p>
            <a:pPr marL="0" indent="0" algn="just">
              <a:spcAft>
                <a:spcPts val="600"/>
              </a:spcAft>
              <a:buFont typeface="Arial" charset="0"/>
              <a:buNone/>
              <a:defRPr/>
            </a:pPr>
            <a:r>
              <a:rPr lang="en-US" altLang="en-US" sz="1300" b="1" dirty="0" smtClean="0"/>
              <a:t>Additional </a:t>
            </a:r>
            <a:r>
              <a:rPr lang="en-US" altLang="en-US" sz="1300" b="1" dirty="0" smtClean="0"/>
              <a:t>Resource: </a:t>
            </a:r>
            <a:r>
              <a:rPr lang="en-US" altLang="en-US" sz="1300" dirty="0" smtClean="0"/>
              <a:t>See Section 3 of the </a:t>
            </a:r>
            <a:r>
              <a:rPr lang="en-US" altLang="en-US" sz="1300" i="1" dirty="0" smtClean="0"/>
              <a:t>Hospital Guide to Reducing Medicaid Readmissions</a:t>
            </a:r>
            <a:r>
              <a:rPr lang="en-US" altLang="en-US" sz="13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Create a Driver Diagram – 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8"/>
            <a:ext cx="8229600" cy="4525962"/>
          </a:xfrm>
        </p:spPr>
        <p:txBody>
          <a:bodyPr/>
          <a:lstStyle/>
          <a:p>
            <a:pPr marL="0" indent="0">
              <a:spcAft>
                <a:spcPts val="600"/>
              </a:spcAft>
              <a:buFont typeface="Arial" charset="0"/>
              <a:buNone/>
              <a:defRPr/>
            </a:pPr>
            <a:r>
              <a:rPr lang="en-US" sz="2400" i="1" dirty="0" smtClean="0"/>
              <a:t>Refer to Guide Section 3 for additional information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dirty="0" smtClean="0"/>
              <a:t>Specify the goal and target population.</a:t>
            </a:r>
          </a:p>
          <a:p>
            <a:pPr marL="914400" lvl="1" indent="-514350">
              <a:spcAft>
                <a:spcPts val="1200"/>
              </a:spcAft>
              <a:buFont typeface="+mj-lt"/>
              <a:buAutoNum type="romanLcPeriod"/>
              <a:defRPr/>
            </a:pPr>
            <a:r>
              <a:rPr lang="en-US" sz="2000" dirty="0" smtClean="0"/>
              <a:t>The goal should be data informed and specify what will be achieved (e.g., a reduction in readmissions) for whom, by how much, and by when.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dirty="0" smtClean="0"/>
              <a:t>Identify three or four primary ways the aim will be achieved.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en-US" sz="2000" dirty="0" smtClean="0"/>
              <a:t>Consider: improving hospital-based transitional care processes, collaborating with cross-setting partners, and delivering enhanced services in the set of primary drivers. There may be others depending on your target population and resources available.</a:t>
            </a:r>
            <a:endParaRPr lang="en-US" dirty="0"/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en-US" sz="2000" dirty="0"/>
              <a:t>You might identify which of these efforts are currently in place and which you are identifying as new elements in the portfolio of efforts.</a:t>
            </a:r>
          </a:p>
          <a:p>
            <a:pPr marL="400050" lvl="1" indent="0">
              <a:buNone/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Create a Driver Diagram – 2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8"/>
            <a:ext cx="8229600" cy="4525962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  <a:defRPr/>
            </a:pPr>
            <a:r>
              <a:rPr lang="en-US" sz="2400" dirty="0" smtClean="0"/>
              <a:t>Analyze your first draft driver diagram to consider: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q"/>
              <a:defRPr/>
            </a:pPr>
            <a:r>
              <a:rPr lang="en-US" sz="1500" dirty="0" smtClean="0"/>
              <a:t>Are all readmission reduction-related activities captured?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US" sz="1500" dirty="0" smtClean="0"/>
              <a:t>Will this strategy address the root causes of readmissions for your target population?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US" sz="1500" dirty="0" smtClean="0"/>
              <a:t>What target populations have not been prioritized? Why?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US" sz="1500" dirty="0" smtClean="0"/>
              <a:t>What strategies have not been prioritized? Why?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US" sz="1500" dirty="0" smtClean="0"/>
              <a:t>Are the following data-informed or high-leverage elements included? If not, why not?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US" sz="1500" dirty="0" smtClean="0"/>
              <a:t>Medicaid adults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US" sz="1500" dirty="0" smtClean="0"/>
              <a:t>Behavioral health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US" sz="1500" dirty="0" smtClean="0"/>
              <a:t>Social support needs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US" sz="1500" dirty="0" smtClean="0"/>
              <a:t>High utilizers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US" sz="1500" dirty="0" smtClean="0"/>
              <a:t>High-risk diagnoses based on your data (sepsis, renal failure, sickle cell disease, etc.)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US" sz="1500" dirty="0" smtClean="0"/>
              <a:t>Discharges to </a:t>
            </a:r>
            <a:r>
              <a:rPr lang="en-US" sz="1500" dirty="0" err="1" smtClean="0"/>
              <a:t>postacute</a:t>
            </a:r>
            <a:r>
              <a:rPr lang="en-US" sz="1500" dirty="0" smtClean="0"/>
              <a:t> care settings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US" sz="1500" dirty="0" smtClean="0"/>
              <a:t>Collaborations with managed care organizations (MCOs), behavioral health providers, clinics, social services, housing services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US" sz="1500" dirty="0" smtClean="0"/>
              <a:t>Does this strategy align with value-based/alternative payments and other incentives?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US" sz="1500" dirty="0" smtClean="0"/>
              <a:t>Medicare readmission penalties? Medicare value-based purchasing (total cost)?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US" sz="1500" dirty="0" smtClean="0"/>
              <a:t>Medicaid readmission penalties?  Medicaid MCO at-risk contracts? Delivery System Reform Incentive Payment goals?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US" sz="1500" dirty="0" smtClean="0"/>
              <a:t>Board-level goals relating to quality, patient experience, disparities, or stewardship?</a:t>
            </a:r>
          </a:p>
          <a:p>
            <a:pPr>
              <a:defRPr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1: Baltimore Hospital</a:t>
            </a:r>
          </a:p>
        </p:txBody>
      </p:sp>
      <p:pic>
        <p:nvPicPr>
          <p:cNvPr id="1026" name="Picture 2" descr="This driver diagram displays Baltimore hospital's strategy to reduce hospitalwide readmissions by 20%. It has four primary drivers. The first primary driver, &quot;Intervene in ED prior to (re)admit,&quot; is linked to three secondary drivers: real-time identification, have ED staff available to coordinate, and use individualized care plans. The second primary driver, &quot;Reliably deliver inpatient transition of care services,&quot; is linked to four secondary drivers: conduct needs assessment, engage caregiver/learners, use customized instructions and teach-back, and arrange for followup services. The third primary driver, &quot;Provide or link to transitional care services,&quot; is linked to four secondary drivers: followup phone calls, bedside delivery of medications, time-limited transitional care, and links to community support. The fourth and last primary driver, &quot;Develop cross-setting partnerships, norms, &amp; protocols,&quot; is linked to four secondary drivers: monthly cross-continuum meetings, cross-setting readmission reviews, warm handoffs, &quot;receiver&quot; oriented, and shared use of common tools (e.g. INTERACT). " title="Example 1. Baltimore Hospital Driver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17600"/>
            <a:ext cx="8229600" cy="462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2: Chicago Hospital</a:t>
            </a:r>
          </a:p>
        </p:txBody>
      </p:sp>
      <p:pic>
        <p:nvPicPr>
          <p:cNvPr id="2050" name="Picture 2" descr="This driver diagram displays a Chicago hospital's strategy to reduce hospitalwide readmissions by 20%. It has three primary drivers. The first primary driver, &quot;Create structures and capacity to drive continuous improvement,&quot; is linked to four secondary drivers: regular review of readmission data, regular review of patient/provider-identified root causes, engage physician leadership, and team meetings twice a week to support rapid-cycle improvement. The second primary driver, &quot;Improve &amp; enhance hospital-based services,&quot; is linked to four secondary drivers: deploy a social worker in ED 40 hours/week to link to services, deploy a case manager in ED 40 hours/weeek to avoid readmission, interview all readmitted patients to inform transitional care planning, and provide bedside medication delivery. The third and last primary driver, &quot;Ensure linkage to followup and services,&quot; is linked to four secondary drivers: make followup calls to patients and home health agencies, schedule followup within 7 days in hospital owned clinics, coordinate with onsite behavioral health providers, and provide transportation assistance. " title="Example 2. Chicago Hospital Driver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849313"/>
            <a:ext cx="8358187" cy="515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Your Driver Diagram</a:t>
            </a:r>
            <a:endParaRPr lang="en-US" dirty="0"/>
          </a:p>
        </p:txBody>
      </p:sp>
      <p:pic>
        <p:nvPicPr>
          <p:cNvPr id="3074" name="Picture 2" descr="This slide shows a template for designing your own hospital's driver diagram. On the left is a box with a space to fill in a readmission reduction aim statement in the format of &quot;Reduce readmissions for X population, by X%, by X date.&quot; The accompanying instructions read, &quot;Enter your overall readmission reduction aim statement here. Specify: what, for whom, by how much, when.&quot; The aim is linked to three boxes, which read, &quot;Driver 1,&quot; &quot;Driver 2,&quot; and &quot;Driver 3.&quot; The accompanying instructions for this set of boxes read, &quot;List 3-4 main drivers of readmissions.&quot; Finally, these three primary drivers are linked to boxes displaying the secondary drivers. The accompanying instructions for this set of boxes read,&quot; List your current and/or planned specific strategies to impact each readmissions driver.&quot;" title="Your Driver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874713"/>
            <a:ext cx="8370887" cy="510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74C55"/>
      </a:dk2>
      <a:lt2>
        <a:srgbClr val="EFF1F5"/>
      </a:lt2>
      <a:accent1>
        <a:srgbClr val="6B1D74"/>
      </a:accent1>
      <a:accent2>
        <a:srgbClr val="F9B91B"/>
      </a:accent2>
      <a:accent3>
        <a:srgbClr val="8F99AA"/>
      </a:accent3>
      <a:accent4>
        <a:srgbClr val="915795"/>
      </a:accent4>
      <a:accent5>
        <a:srgbClr val="F5F0CD"/>
      </a:accent5>
      <a:accent6>
        <a:srgbClr val="F5F0CD"/>
      </a:accent6>
      <a:hlink>
        <a:srgbClr val="6B1D74"/>
      </a:hlink>
      <a:folHlink>
        <a:srgbClr val="6B1D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</TotalTime>
  <Words>604</Words>
  <Application>Microsoft Office PowerPoint</Application>
  <PresentationFormat>On-screen Show (4:3)</PresentationFormat>
  <Paragraphs>42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Tool 5: Portfolio Design</vt:lpstr>
      <vt:lpstr>Create a Driver Diagram – 1 </vt:lpstr>
      <vt:lpstr>Create a Driver Diagram – 2 </vt:lpstr>
      <vt:lpstr>Example 1: Baltimore Hospital</vt:lpstr>
      <vt:lpstr>Example 2: Chicago Hospital</vt:lpstr>
      <vt:lpstr>Your Driver Diagram</vt:lpstr>
    </vt:vector>
  </TitlesOfParts>
  <Company>John Snow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 5: Portfolio Design</dc:title>
  <dc:creator>Agency for Healthcare Research and Quality</dc:creator>
  <cp:keywords>ASPIRE, Readmissions, Portfolio</cp:keywords>
  <cp:lastModifiedBy>Angel</cp:lastModifiedBy>
  <cp:revision>40</cp:revision>
  <dcterms:created xsi:type="dcterms:W3CDTF">2016-08-05T21:25:49Z</dcterms:created>
  <dcterms:modified xsi:type="dcterms:W3CDTF">2016-09-02T02:08:50Z</dcterms:modified>
</cp:coreProperties>
</file>