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3"/>
  </p:notesMasterIdLst>
  <p:handoutMasterIdLst>
    <p:handoutMasterId r:id="rId44"/>
  </p:handoutMasterIdLst>
  <p:sldIdLst>
    <p:sldId id="256" r:id="rId3"/>
    <p:sldId id="314" r:id="rId4"/>
    <p:sldId id="309" r:id="rId5"/>
    <p:sldId id="273" r:id="rId6"/>
    <p:sldId id="345" r:id="rId7"/>
    <p:sldId id="311" r:id="rId8"/>
    <p:sldId id="268" r:id="rId9"/>
    <p:sldId id="323" r:id="rId10"/>
    <p:sldId id="280" r:id="rId11"/>
    <p:sldId id="320" r:id="rId12"/>
    <p:sldId id="315" r:id="rId13"/>
    <p:sldId id="324" r:id="rId14"/>
    <p:sldId id="260" r:id="rId15"/>
    <p:sldId id="307" r:id="rId16"/>
    <p:sldId id="287" r:id="rId17"/>
    <p:sldId id="288" r:id="rId18"/>
    <p:sldId id="329" r:id="rId19"/>
    <p:sldId id="330" r:id="rId20"/>
    <p:sldId id="331" r:id="rId21"/>
    <p:sldId id="332" r:id="rId22"/>
    <p:sldId id="333" r:id="rId23"/>
    <p:sldId id="334" r:id="rId24"/>
    <p:sldId id="272" r:id="rId25"/>
    <p:sldId id="336" r:id="rId26"/>
    <p:sldId id="348" r:id="rId27"/>
    <p:sldId id="337" r:id="rId28"/>
    <p:sldId id="338" r:id="rId29"/>
    <p:sldId id="339" r:id="rId30"/>
    <p:sldId id="340" r:id="rId31"/>
    <p:sldId id="326" r:id="rId32"/>
    <p:sldId id="327" r:id="rId33"/>
    <p:sldId id="341" r:id="rId34"/>
    <p:sldId id="328" r:id="rId35"/>
    <p:sldId id="342" r:id="rId36"/>
    <p:sldId id="347" r:id="rId37"/>
    <p:sldId id="343" r:id="rId38"/>
    <p:sldId id="291" r:id="rId39"/>
    <p:sldId id="310" r:id="rId40"/>
    <p:sldId id="284" r:id="rId41"/>
    <p:sldId id="349" r:id="rId42"/>
  </p:sldIdLst>
  <p:sldSz cx="9144000" cy="6858000" type="screen4x3"/>
  <p:notesSz cx="6881813"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pel, Jean" initials="HJ" lastIdx="3" clrIdx="0">
    <p:extLst/>
  </p:cmAuthor>
  <p:cmAuthor id="2" name="Dana Conner" initials="DC" lastIdx="1" clrIdx="1"/>
  <p:cmAuthor id="3" name="Gloria Stables" initials="GS" lastIdx="1" clrIdx="2">
    <p:extLst/>
  </p:cmAuthor>
  <p:cmAuthor id="4" name="Julia Wittner" initials="JW" lastIdx="3" clrIdx="3">
    <p:extLst/>
  </p:cmAuthor>
  <p:cmAuthor id="5" name="Julia Wittner" initials="JW [2]" lastIdx="1" clrIdx="4">
    <p:extLst/>
  </p:cmAuthor>
  <p:cmAuthor id="6" name="Julia Wittner" initials="JW [3]" lastIdx="1" clrIdx="5">
    <p:extLst/>
  </p:cmAuthor>
  <p:cmAuthor id="7" name="Julia Wittner" initials="JW [4]" lastIdx="1" clrIdx="6">
    <p:extLst/>
  </p:cmAuthor>
  <p:cmAuthor id="8" name="Julia Wittner" initials="JW [5]" lastIdx="1" clrIdx="7">
    <p:extLst/>
  </p:cmAuthor>
  <p:cmAuthor id="9" name="Julia Wittner" initials="JW [6]" lastIdx="1" clrIdx="8">
    <p:extLst/>
  </p:cmAuthor>
  <p:cmAuthor id="10" name="Julia Wittner" initials="JW [7]" lastIdx="1" clrIdx="9">
    <p:extLst/>
  </p:cmAuthor>
  <p:cmAuthor id="11" name="Julia Wittner" initials="JW [8]" lastIdx="1" clrIdx="10">
    <p:extLst/>
  </p:cmAuthor>
  <p:cmAuthor id="12" name="Julia Wittner" initials="JW [9]" lastIdx="1" clrIdx="11">
    <p:extLst/>
  </p:cmAuthor>
  <p:cmAuthor id="13" name="Julia Wittner" initials="JW [10]" lastIdx="0" clrIdx="12">
    <p:extLst/>
  </p:cmAuthor>
  <p:cmAuthor id="14" name="Julia Wittner" initials="JW [11]" lastIdx="1" clrIdx="13">
    <p:extLst/>
  </p:cmAuthor>
  <p:cmAuthor id="15" name="Julia Wittner" initials="JW [12]" lastIdx="1" clrIdx="14">
    <p:extLst/>
  </p:cmAuthor>
  <p:cmAuthor id="16" name="Julia Wittner" initials="JW [13]" lastIdx="1" clrIdx="15">
    <p:extLst/>
  </p:cmAuthor>
  <p:cmAuthor id="17" name="Julia Wittner" initials="JW [14]" lastIdx="1" clrIdx="16">
    <p:extLst/>
  </p:cmAuthor>
  <p:cmAuthor id="18" name="Julia Wittner" initials="JW [15]" lastIdx="1" clrIdx="17">
    <p:extLst/>
  </p:cmAuthor>
  <p:cmAuthor id="19" name="Julia Wittner" initials="JW [16]" lastIdx="1" clrIdx="18">
    <p:extLst/>
  </p:cmAuthor>
  <p:cmAuthor id="20" name="Julia Wittner" initials="JW [17]" lastIdx="1" clrIdx="19">
    <p:extLst/>
  </p:cmAuthor>
  <p:cmAuthor id="21" name="Julia Wittner" initials="JW [18]" lastIdx="1" clrIdx="20">
    <p:extLst/>
  </p:cmAuthor>
  <p:cmAuthor id="22" name="Julia Wittner" initials="JW [19]" lastIdx="1" clrIdx="21">
    <p:extLst/>
  </p:cmAuthor>
  <p:cmAuthor id="23" name="Julia Wittner" initials="JW [20]" lastIdx="1" clrIdx="22">
    <p:extLst/>
  </p:cmAuthor>
  <p:cmAuthor id="24" name="Julia Wittner" initials="JW [21]" lastIdx="1" clrIdx="23">
    <p:extLst/>
  </p:cmAuthor>
  <p:cmAuthor id="25" name="Julia Wittner" initials="JW [22]" lastIdx="1" clrIdx="24">
    <p:extLst/>
  </p:cmAuthor>
  <p:cmAuthor id="26" name="Julia Wittner" initials="JW [23]" lastIdx="1" clrIdx="25">
    <p:extLst/>
  </p:cmAuthor>
  <p:cmAuthor id="27" name="Julia Wittner" initials="JW [24]" lastIdx="1" clrIdx="26">
    <p:extLst/>
  </p:cmAuthor>
  <p:cmAuthor id="28" name="Julia Wittner" initials="JW [25]" lastIdx="1" clrIdx="27">
    <p:extLst/>
  </p:cmAuthor>
  <p:cmAuthor id="29" name="Julia Wittner" initials="JW [26]" lastIdx="1" clrIdx="28">
    <p:extLst/>
  </p:cmAuthor>
  <p:cmAuthor id="30" name="Julia Wittner" initials="JW [27]" lastIdx="1" clrIdx="29">
    <p:extLst/>
  </p:cmAuthor>
  <p:cmAuthor id="31" name="Julia Wittner" initials="JW [28]" lastIdx="1" clrIdx="30">
    <p:extLst/>
  </p:cmAuthor>
  <p:cmAuthor id="32" name="Julia Wittner" initials="JW [29]" lastIdx="1" clrIdx="31">
    <p:extLst/>
  </p:cmAuthor>
  <p:cmAuthor id="33" name="Julia Wittner" initials="JW [30]" lastIdx="1" clrIdx="32">
    <p:extLst/>
  </p:cmAuthor>
  <p:cmAuthor id="34" name="Julia Wittner" initials="JW [31]" lastIdx="1" clrIdx="33">
    <p:extLst/>
  </p:cmAuthor>
  <p:cmAuthor id="35" name="Julia Wittner" initials="JW [32]" lastIdx="1" clrIdx="34">
    <p:extLst/>
  </p:cmAuthor>
  <p:cmAuthor id="36" name="Julia Wittner" initials="JW [33]" lastIdx="1" clrIdx="35">
    <p:extLst/>
  </p:cmAuthor>
  <p:cmAuthor id="37" name="Julia Wittner" initials="JW [34]" lastIdx="1" clrIdx="36">
    <p:extLst/>
  </p:cmAuthor>
  <p:cmAuthor id="38" name="Doreen Bonnett" initials="DMB" lastIdx="18" clrIdx="3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C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87" autoAdjust="0"/>
    <p:restoredTop sz="85435" autoAdjust="0"/>
  </p:normalViewPr>
  <p:slideViewPr>
    <p:cSldViewPr>
      <p:cViewPr varScale="1">
        <p:scale>
          <a:sx n="96" d="100"/>
          <a:sy n="96" d="100"/>
        </p:scale>
        <p:origin x="-2850" y="-90"/>
      </p:cViewPr>
      <p:guideLst>
        <p:guide orient="horz" pos="2160"/>
        <p:guide pos="2880"/>
      </p:guideLst>
    </p:cSldViewPr>
  </p:slideViewPr>
  <p:outlineViewPr>
    <p:cViewPr>
      <p:scale>
        <a:sx n="33" d="100"/>
        <a:sy n="33" d="100"/>
      </p:scale>
      <p:origin x="0" y="11266"/>
    </p:cViewPr>
  </p:outlineViewPr>
  <p:notesTextViewPr>
    <p:cViewPr>
      <p:scale>
        <a:sx n="1" d="1"/>
        <a:sy n="1" d="1"/>
      </p:scale>
      <p:origin x="0" y="0"/>
    </p:cViewPr>
  </p:notesTextViewPr>
  <p:sorterViewPr>
    <p:cViewPr>
      <p:scale>
        <a:sx n="100" d="100"/>
        <a:sy n="100" d="100"/>
      </p:scale>
      <p:origin x="0" y="10024"/>
    </p:cViewPr>
  </p:sorterViewPr>
  <p:notesViewPr>
    <p:cSldViewPr>
      <p:cViewPr varScale="1">
        <p:scale>
          <a:sx n="84" d="100"/>
          <a:sy n="84" d="100"/>
        </p:scale>
        <p:origin x="-3798" y="-84"/>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C:\Users\Michelle\Documents\AC%20AHRQ%20Patient%20Safety\Task%207%20-%20Evaluation\HOSPITAL%20DATA\SAMPLE%20DATA%20for%20Webinar.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oleObject" Target="file:///C:\Users\Michelle\Documents\AC%20AHRQ%20Patient%20Safety\Task%207%20-%20Evaluation\HOSPITAL%20DATA\SAMPLE%20DATA%20for%20Webinar.xlsx" TargetMode="Externa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i="0" baseline="0" dirty="0">
                <a:effectLst/>
              </a:rPr>
              <a:t>% Patients With Skin Assessment Within 24 Hours of Admission</a:t>
            </a:r>
            <a:endParaRPr lang="en-US" sz="1200" dirty="0">
              <a:effectLst/>
            </a:endParaRPr>
          </a:p>
        </c:rich>
      </c:tx>
      <c:layout>
        <c:manualLayout>
          <c:xMode val="edge"/>
          <c:yMode val="edge"/>
          <c:x val="0.24220867415844899"/>
          <c:y val="2.94117647058823E-2"/>
        </c:manualLayout>
      </c:layout>
      <c:overlay val="0"/>
      <c:spPr>
        <a:noFill/>
        <a:ln>
          <a:noFill/>
        </a:ln>
        <a:effectLst/>
      </c:spPr>
    </c:title>
    <c:autoTitleDeleted val="0"/>
    <c:plotArea>
      <c:layout>
        <c:manualLayout>
          <c:layoutTarget val="inner"/>
          <c:xMode val="edge"/>
          <c:yMode val="edge"/>
          <c:x val="5.6576332084703002E-2"/>
          <c:y val="0.16985294117647101"/>
          <c:w val="0.92562431516448795"/>
          <c:h val="0.74093986413462998"/>
        </c:manualLayout>
      </c:layout>
      <c:lineChart>
        <c:grouping val="standard"/>
        <c:varyColors val="0"/>
        <c:ser>
          <c:idx val="0"/>
          <c:order val="0"/>
          <c:tx>
            <c:strRef>
              <c:f>AdmissionSkin.BradenComplettion!$J$3</c:f>
              <c:strCache>
                <c:ptCount val="1"/>
                <c:pt idx="0">
                  <c:v>Pilot Unit</c:v>
                </c:pt>
              </c:strCache>
            </c:strRef>
          </c:tx>
          <c:spPr>
            <a:ln w="28575" cap="rnd">
              <a:solidFill>
                <a:schemeClr val="accent5">
                  <a:lumMod val="75000"/>
                </a:schemeClr>
              </a:solidFill>
              <a:round/>
            </a:ln>
            <a:effectLst/>
          </c:spPr>
          <c:marker>
            <c:symbol val="circle"/>
            <c:size val="8"/>
            <c:spPr>
              <a:solidFill>
                <a:schemeClr val="accent5">
                  <a:lumMod val="75000"/>
                </a:schemeClr>
              </a:solidFill>
              <a:ln w="9525">
                <a:solidFill>
                  <a:schemeClr val="accent1"/>
                </a:solidFill>
              </a:ln>
              <a:effectLst/>
            </c:spPr>
          </c:marker>
          <c:cat>
            <c:numRef>
              <c:f>AdmissionSkin.BradenComplettion!$I$4:$I$16</c:f>
              <c:numCache>
                <c:formatCode>mmm\-yy</c:formatCode>
                <c:ptCount val="13"/>
                <c:pt idx="0">
                  <c:v>42170</c:v>
                </c:pt>
                <c:pt idx="1">
                  <c:v>42200</c:v>
                </c:pt>
                <c:pt idx="2">
                  <c:v>42231</c:v>
                </c:pt>
                <c:pt idx="3">
                  <c:v>42262</c:v>
                </c:pt>
                <c:pt idx="4">
                  <c:v>42292</c:v>
                </c:pt>
                <c:pt idx="5">
                  <c:v>42323</c:v>
                </c:pt>
                <c:pt idx="6">
                  <c:v>42353</c:v>
                </c:pt>
                <c:pt idx="7">
                  <c:v>42384</c:v>
                </c:pt>
                <c:pt idx="8">
                  <c:v>42415</c:v>
                </c:pt>
                <c:pt idx="9">
                  <c:v>42444</c:v>
                </c:pt>
                <c:pt idx="10">
                  <c:v>42475</c:v>
                </c:pt>
                <c:pt idx="11">
                  <c:v>42536</c:v>
                </c:pt>
                <c:pt idx="12">
                  <c:v>42566</c:v>
                </c:pt>
              </c:numCache>
            </c:numRef>
          </c:cat>
          <c:val>
            <c:numRef>
              <c:f>AdmissionSkin.BradenComplettion!$J$4:$J$16</c:f>
              <c:numCache>
                <c:formatCode>0%</c:formatCode>
                <c:ptCount val="13"/>
                <c:pt idx="0">
                  <c:v>0.45</c:v>
                </c:pt>
                <c:pt idx="1">
                  <c:v>0.42</c:v>
                </c:pt>
                <c:pt idx="2">
                  <c:v>0.59</c:v>
                </c:pt>
                <c:pt idx="3">
                  <c:v>0.48</c:v>
                </c:pt>
                <c:pt idx="4">
                  <c:v>0.65</c:v>
                </c:pt>
                <c:pt idx="5">
                  <c:v>0.45</c:v>
                </c:pt>
                <c:pt idx="6">
                  <c:v>0.52</c:v>
                </c:pt>
                <c:pt idx="7">
                  <c:v>0.75</c:v>
                </c:pt>
                <c:pt idx="8">
                  <c:v>0.95</c:v>
                </c:pt>
                <c:pt idx="9">
                  <c:v>0.82</c:v>
                </c:pt>
                <c:pt idx="10">
                  <c:v>0.88</c:v>
                </c:pt>
                <c:pt idx="11">
                  <c:v>0.8</c:v>
                </c:pt>
                <c:pt idx="12">
                  <c:v>0.95</c:v>
                </c:pt>
              </c:numCache>
            </c:numRef>
          </c:val>
          <c:smooth val="0"/>
          <c:extLst xmlns:c16r2="http://schemas.microsoft.com/office/drawing/2015/06/chart">
            <c:ext xmlns:c16="http://schemas.microsoft.com/office/drawing/2014/chart" uri="{C3380CC4-5D6E-409C-BE32-E72D297353CC}">
              <c16:uniqueId val="{00000000-EE3F-471D-866D-EE853B76A90E}"/>
            </c:ext>
          </c:extLst>
        </c:ser>
        <c:ser>
          <c:idx val="1"/>
          <c:order val="1"/>
          <c:tx>
            <c:strRef>
              <c:f>AdmissionSkin.BradenComplettion!$K$3</c:f>
              <c:strCache>
                <c:ptCount val="1"/>
                <c:pt idx="0">
                  <c:v>Hospitalwide</c:v>
                </c:pt>
              </c:strCache>
            </c:strRef>
          </c:tx>
          <c:spPr>
            <a:ln w="28575" cap="rnd">
              <a:solidFill>
                <a:srgbClr val="C00000"/>
              </a:solidFill>
              <a:round/>
            </a:ln>
            <a:effectLst/>
          </c:spPr>
          <c:marker>
            <c:symbol val="circle"/>
            <c:size val="8"/>
            <c:spPr>
              <a:solidFill>
                <a:srgbClr val="C00000"/>
              </a:solidFill>
              <a:ln w="9525">
                <a:solidFill>
                  <a:srgbClr val="C00000"/>
                </a:solidFill>
              </a:ln>
              <a:effectLst/>
            </c:spPr>
          </c:marker>
          <c:cat>
            <c:numRef>
              <c:f>AdmissionSkin.BradenComplettion!$I$4:$I$16</c:f>
              <c:numCache>
                <c:formatCode>mmm\-yy</c:formatCode>
                <c:ptCount val="13"/>
                <c:pt idx="0">
                  <c:v>42170</c:v>
                </c:pt>
                <c:pt idx="1">
                  <c:v>42200</c:v>
                </c:pt>
                <c:pt idx="2">
                  <c:v>42231</c:v>
                </c:pt>
                <c:pt idx="3">
                  <c:v>42262</c:v>
                </c:pt>
                <c:pt idx="4">
                  <c:v>42292</c:v>
                </c:pt>
                <c:pt idx="5">
                  <c:v>42323</c:v>
                </c:pt>
                <c:pt idx="6">
                  <c:v>42353</c:v>
                </c:pt>
                <c:pt idx="7">
                  <c:v>42384</c:v>
                </c:pt>
                <c:pt idx="8">
                  <c:v>42415</c:v>
                </c:pt>
                <c:pt idx="9">
                  <c:v>42444</c:v>
                </c:pt>
                <c:pt idx="10">
                  <c:v>42475</c:v>
                </c:pt>
                <c:pt idx="11">
                  <c:v>42536</c:v>
                </c:pt>
                <c:pt idx="12">
                  <c:v>42566</c:v>
                </c:pt>
              </c:numCache>
            </c:numRef>
          </c:cat>
          <c:val>
            <c:numRef>
              <c:f>AdmissionSkin.BradenComplettion!$K$4:$K$16</c:f>
              <c:numCache>
                <c:formatCode>0%</c:formatCode>
                <c:ptCount val="13"/>
                <c:pt idx="0">
                  <c:v>0.52</c:v>
                </c:pt>
                <c:pt idx="1">
                  <c:v>0.57999999999999996</c:v>
                </c:pt>
                <c:pt idx="2">
                  <c:v>0.48</c:v>
                </c:pt>
                <c:pt idx="3">
                  <c:v>0.53</c:v>
                </c:pt>
                <c:pt idx="4">
                  <c:v>0.46153846153846201</c:v>
                </c:pt>
                <c:pt idx="5">
                  <c:v>0.6</c:v>
                </c:pt>
                <c:pt idx="6">
                  <c:v>0.53846153846153799</c:v>
                </c:pt>
                <c:pt idx="7">
                  <c:v>0.57999999999999996</c:v>
                </c:pt>
                <c:pt idx="8">
                  <c:v>0.45</c:v>
                </c:pt>
                <c:pt idx="9">
                  <c:v>0.54838709677419395</c:v>
                </c:pt>
                <c:pt idx="10">
                  <c:v>0.64516129032258096</c:v>
                </c:pt>
                <c:pt idx="11">
                  <c:v>0.6</c:v>
                </c:pt>
                <c:pt idx="12">
                  <c:v>0.57999999999999996</c:v>
                </c:pt>
              </c:numCache>
            </c:numRef>
          </c:val>
          <c:smooth val="0"/>
          <c:extLst xmlns:c16r2="http://schemas.microsoft.com/office/drawing/2015/06/chart">
            <c:ext xmlns:c16="http://schemas.microsoft.com/office/drawing/2014/chart" uri="{C3380CC4-5D6E-409C-BE32-E72D297353CC}">
              <c16:uniqueId val="{00000001-EE3F-471D-866D-EE853B76A90E}"/>
            </c:ext>
          </c:extLst>
        </c:ser>
        <c:dLbls>
          <c:showLegendKey val="0"/>
          <c:showVal val="0"/>
          <c:showCatName val="0"/>
          <c:showSerName val="0"/>
          <c:showPercent val="0"/>
          <c:showBubbleSize val="0"/>
        </c:dLbls>
        <c:marker val="1"/>
        <c:smooth val="0"/>
        <c:axId val="193533440"/>
        <c:axId val="193535360"/>
      </c:lineChart>
      <c:dateAx>
        <c:axId val="1935334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3535360"/>
        <c:crosses val="autoZero"/>
        <c:auto val="1"/>
        <c:lblOffset val="100"/>
        <c:baseTimeUnit val="months"/>
      </c:dateAx>
      <c:valAx>
        <c:axId val="1935353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3533440"/>
        <c:crosses val="autoZero"/>
        <c:crossBetween val="between"/>
      </c:valAx>
      <c:spPr>
        <a:noFill/>
        <a:ln>
          <a:noFill/>
        </a:ln>
        <a:effectLst/>
      </c:spPr>
    </c:plotArea>
    <c:legend>
      <c:legendPos val="b"/>
      <c:layout>
        <c:manualLayout>
          <c:xMode val="edge"/>
          <c:yMode val="edge"/>
          <c:x val="0.82166066741657295"/>
          <c:y val="0.58554539138490103"/>
          <c:w val="0.17516474275666999"/>
          <c:h val="0.1761648911533119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dirty="0"/>
              <a:t>HAPUs/1,000 patient days</a:t>
            </a:r>
          </a:p>
        </c:rich>
      </c:tx>
      <c:layout/>
      <c:overlay val="0"/>
      <c:spPr>
        <a:noFill/>
        <a:ln>
          <a:noFill/>
        </a:ln>
        <a:effectLst/>
      </c:spPr>
    </c:title>
    <c:autoTitleDeleted val="0"/>
    <c:plotArea>
      <c:layout>
        <c:manualLayout>
          <c:layoutTarget val="inner"/>
          <c:xMode val="edge"/>
          <c:yMode val="edge"/>
          <c:x val="6.1109392575927998E-2"/>
          <c:y val="0.13852470249315799"/>
          <c:w val="0.91706521059867496"/>
          <c:h val="0.7431716280071361"/>
        </c:manualLayout>
      </c:layout>
      <c:lineChart>
        <c:grouping val="standard"/>
        <c:varyColors val="0"/>
        <c:ser>
          <c:idx val="0"/>
          <c:order val="0"/>
          <c:tx>
            <c:strRef>
              <c:f>PUCount!$N$4</c:f>
              <c:strCache>
                <c:ptCount val="1"/>
                <c:pt idx="0">
                  <c:v>Pilot Unit</c:v>
                </c:pt>
              </c:strCache>
            </c:strRef>
          </c:tx>
          <c:spPr>
            <a:ln w="28575" cap="rnd">
              <a:solidFill>
                <a:schemeClr val="accent5">
                  <a:lumMod val="75000"/>
                </a:schemeClr>
              </a:solidFill>
              <a:round/>
            </a:ln>
            <a:effectLst/>
          </c:spPr>
          <c:marker>
            <c:symbol val="circle"/>
            <c:size val="8"/>
            <c:spPr>
              <a:solidFill>
                <a:schemeClr val="accent5">
                  <a:lumMod val="75000"/>
                </a:schemeClr>
              </a:solidFill>
              <a:ln w="9525">
                <a:solidFill>
                  <a:schemeClr val="accent1"/>
                </a:solidFill>
              </a:ln>
              <a:effectLst/>
            </c:spPr>
          </c:marker>
          <c:cat>
            <c:numRef>
              <c:f>PUCount!$M$5:$M$17</c:f>
              <c:numCache>
                <c:formatCode>mmm\-yy</c:formatCode>
                <c:ptCount val="13"/>
                <c:pt idx="0">
                  <c:v>42170</c:v>
                </c:pt>
                <c:pt idx="1">
                  <c:v>42200</c:v>
                </c:pt>
                <c:pt idx="2">
                  <c:v>42231</c:v>
                </c:pt>
                <c:pt idx="3">
                  <c:v>42262</c:v>
                </c:pt>
                <c:pt idx="4">
                  <c:v>42292</c:v>
                </c:pt>
                <c:pt idx="5">
                  <c:v>42323</c:v>
                </c:pt>
                <c:pt idx="6">
                  <c:v>42353</c:v>
                </c:pt>
                <c:pt idx="7">
                  <c:v>42384</c:v>
                </c:pt>
                <c:pt idx="8">
                  <c:v>42415</c:v>
                </c:pt>
                <c:pt idx="9">
                  <c:v>42444</c:v>
                </c:pt>
                <c:pt idx="10">
                  <c:v>42475</c:v>
                </c:pt>
                <c:pt idx="11">
                  <c:v>42536</c:v>
                </c:pt>
                <c:pt idx="12">
                  <c:v>42566</c:v>
                </c:pt>
              </c:numCache>
            </c:numRef>
          </c:cat>
          <c:val>
            <c:numRef>
              <c:f>PUCount!$N$5:$N$17</c:f>
              <c:numCache>
                <c:formatCode>0.00</c:formatCode>
                <c:ptCount val="13"/>
                <c:pt idx="0">
                  <c:v>5.3304904051172706</c:v>
                </c:pt>
                <c:pt idx="1">
                  <c:v>5.71428571428571</c:v>
                </c:pt>
                <c:pt idx="2">
                  <c:v>4.22</c:v>
                </c:pt>
                <c:pt idx="3">
                  <c:v>6.25</c:v>
                </c:pt>
                <c:pt idx="4">
                  <c:v>8.25</c:v>
                </c:pt>
                <c:pt idx="5">
                  <c:v>5</c:v>
                </c:pt>
                <c:pt idx="6">
                  <c:v>4.2</c:v>
                </c:pt>
                <c:pt idx="7">
                  <c:v>3.55</c:v>
                </c:pt>
                <c:pt idx="8">
                  <c:v>3</c:v>
                </c:pt>
                <c:pt idx="9">
                  <c:v>2.5</c:v>
                </c:pt>
                <c:pt idx="10">
                  <c:v>3</c:v>
                </c:pt>
                <c:pt idx="11">
                  <c:v>1.8</c:v>
                </c:pt>
                <c:pt idx="12">
                  <c:v>1.75</c:v>
                </c:pt>
              </c:numCache>
            </c:numRef>
          </c:val>
          <c:smooth val="0"/>
          <c:extLst xmlns:c16r2="http://schemas.microsoft.com/office/drawing/2015/06/chart">
            <c:ext xmlns:c16="http://schemas.microsoft.com/office/drawing/2014/chart" uri="{C3380CC4-5D6E-409C-BE32-E72D297353CC}">
              <c16:uniqueId val="{00000000-C5F4-48A4-95A0-22F6BE137B82}"/>
            </c:ext>
          </c:extLst>
        </c:ser>
        <c:ser>
          <c:idx val="1"/>
          <c:order val="1"/>
          <c:tx>
            <c:strRef>
              <c:f>PUCount!$O$4</c:f>
              <c:strCache>
                <c:ptCount val="1"/>
                <c:pt idx="0">
                  <c:v>Hospitalwide</c:v>
                </c:pt>
              </c:strCache>
            </c:strRef>
          </c:tx>
          <c:spPr>
            <a:ln w="28575" cap="rnd">
              <a:solidFill>
                <a:srgbClr val="C00000"/>
              </a:solidFill>
              <a:round/>
            </a:ln>
            <a:effectLst/>
          </c:spPr>
          <c:marker>
            <c:symbol val="circle"/>
            <c:size val="8"/>
            <c:spPr>
              <a:solidFill>
                <a:srgbClr val="C00000"/>
              </a:solidFill>
              <a:ln w="9525">
                <a:solidFill>
                  <a:schemeClr val="accent2"/>
                </a:solidFill>
              </a:ln>
              <a:effectLst/>
            </c:spPr>
          </c:marker>
          <c:cat>
            <c:numRef>
              <c:f>PUCount!$M$5:$M$17</c:f>
              <c:numCache>
                <c:formatCode>mmm\-yy</c:formatCode>
                <c:ptCount val="13"/>
                <c:pt idx="0">
                  <c:v>42170</c:v>
                </c:pt>
                <c:pt idx="1">
                  <c:v>42200</c:v>
                </c:pt>
                <c:pt idx="2">
                  <c:v>42231</c:v>
                </c:pt>
                <c:pt idx="3">
                  <c:v>42262</c:v>
                </c:pt>
                <c:pt idx="4">
                  <c:v>42292</c:v>
                </c:pt>
                <c:pt idx="5">
                  <c:v>42323</c:v>
                </c:pt>
                <c:pt idx="6">
                  <c:v>42353</c:v>
                </c:pt>
                <c:pt idx="7">
                  <c:v>42384</c:v>
                </c:pt>
                <c:pt idx="8">
                  <c:v>42415</c:v>
                </c:pt>
                <c:pt idx="9">
                  <c:v>42444</c:v>
                </c:pt>
                <c:pt idx="10">
                  <c:v>42475</c:v>
                </c:pt>
                <c:pt idx="11">
                  <c:v>42536</c:v>
                </c:pt>
                <c:pt idx="12">
                  <c:v>42566</c:v>
                </c:pt>
              </c:numCache>
            </c:numRef>
          </c:cat>
          <c:val>
            <c:numRef>
              <c:f>PUCount!$O$5:$O$17</c:f>
              <c:numCache>
                <c:formatCode>0.00</c:formatCode>
                <c:ptCount val="13"/>
                <c:pt idx="0">
                  <c:v>3</c:v>
                </c:pt>
                <c:pt idx="1">
                  <c:v>2.5</c:v>
                </c:pt>
                <c:pt idx="2">
                  <c:v>3.25</c:v>
                </c:pt>
                <c:pt idx="3">
                  <c:v>3.5</c:v>
                </c:pt>
                <c:pt idx="4">
                  <c:v>3</c:v>
                </c:pt>
                <c:pt idx="5">
                  <c:v>2.5</c:v>
                </c:pt>
                <c:pt idx="6">
                  <c:v>3.1</c:v>
                </c:pt>
                <c:pt idx="7">
                  <c:v>4.2</c:v>
                </c:pt>
                <c:pt idx="8">
                  <c:v>3</c:v>
                </c:pt>
                <c:pt idx="9">
                  <c:v>4.5</c:v>
                </c:pt>
                <c:pt idx="10">
                  <c:v>3.5</c:v>
                </c:pt>
                <c:pt idx="11">
                  <c:v>3.33</c:v>
                </c:pt>
                <c:pt idx="12">
                  <c:v>3.8</c:v>
                </c:pt>
              </c:numCache>
            </c:numRef>
          </c:val>
          <c:smooth val="0"/>
          <c:extLst xmlns:c16r2="http://schemas.microsoft.com/office/drawing/2015/06/chart">
            <c:ext xmlns:c16="http://schemas.microsoft.com/office/drawing/2014/chart" uri="{C3380CC4-5D6E-409C-BE32-E72D297353CC}">
              <c16:uniqueId val="{00000001-C5F4-48A4-95A0-22F6BE137B82}"/>
            </c:ext>
          </c:extLst>
        </c:ser>
        <c:dLbls>
          <c:showLegendKey val="0"/>
          <c:showVal val="0"/>
          <c:showCatName val="0"/>
          <c:showSerName val="0"/>
          <c:showPercent val="0"/>
          <c:showBubbleSize val="0"/>
        </c:dLbls>
        <c:marker val="1"/>
        <c:smooth val="0"/>
        <c:axId val="195091072"/>
        <c:axId val="195166976"/>
      </c:lineChart>
      <c:dateAx>
        <c:axId val="19509107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5166976"/>
        <c:crosses val="autoZero"/>
        <c:auto val="1"/>
        <c:lblOffset val="100"/>
        <c:baseTimeUnit val="months"/>
      </c:dateAx>
      <c:valAx>
        <c:axId val="195166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5091072"/>
        <c:crosses val="autoZero"/>
        <c:crossBetween val="between"/>
      </c:valAx>
      <c:spPr>
        <a:noFill/>
        <a:ln>
          <a:noFill/>
        </a:ln>
        <a:effectLst/>
      </c:spPr>
    </c:plotArea>
    <c:legend>
      <c:legendPos val="b"/>
      <c:layout>
        <c:manualLayout>
          <c:xMode val="edge"/>
          <c:yMode val="edge"/>
          <c:x val="0.82209673790776105"/>
          <c:y val="0.14163096590759899"/>
          <c:w val="0.164005124359455"/>
          <c:h val="0.141456982154588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sz="11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08E31-9119-46EE-BD33-3DB7719870F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F6CEBDD-DF2B-45C8-A230-53A2A9E3BBCB}">
      <dgm:prSet phldrT="[Text]" custT="1"/>
      <dgm:spPr>
        <a:solidFill>
          <a:srgbClr val="009FC3"/>
        </a:solidFill>
        <a:ln>
          <a:solidFill>
            <a:schemeClr val="tx1"/>
          </a:solidFill>
        </a:ln>
      </dgm:spPr>
      <dgm:t>
        <a:bodyPr anchor="ctr"/>
        <a:lstStyle/>
        <a:p>
          <a:endParaRPr lang="en-US" sz="1400" b="1" dirty="0" smtClean="0"/>
        </a:p>
      </dgm:t>
      <dgm:extLst>
        <a:ext uri="{E40237B7-FDA0-4F09-8148-C483321AD2D9}">
          <dgm14:cNvPr xmlns:dgm14="http://schemas.microsoft.com/office/drawing/2010/diagram" id="0" name="" descr="Implementation Team&#10;Large interdisciplinary team charged with designing and implementing pressure ulcer change project&#10;"/>
        </a:ext>
      </dgm:extLst>
    </dgm:pt>
    <dgm:pt modelId="{113CB415-7CE4-425C-BEE0-F55BD196EAEB}" type="parTrans" cxnId="{739166C2-3302-4A3B-9290-FBEDC7F60F12}">
      <dgm:prSet/>
      <dgm:spPr/>
      <dgm:t>
        <a:bodyPr/>
        <a:lstStyle/>
        <a:p>
          <a:endParaRPr lang="en-US"/>
        </a:p>
      </dgm:t>
    </dgm:pt>
    <dgm:pt modelId="{E57E3BDB-5763-45DE-867D-708CAB1ADEC5}" type="sibTrans" cxnId="{739166C2-3302-4A3B-9290-FBEDC7F60F12}">
      <dgm:prSet/>
      <dgm:spPr/>
      <dgm:t>
        <a:bodyPr/>
        <a:lstStyle/>
        <a:p>
          <a:endParaRPr lang="en-US"/>
        </a:p>
      </dgm:t>
    </dgm:pt>
    <dgm:pt modelId="{5F7A66D3-AD3B-4764-ABBD-B0D998A209C6}">
      <dgm:prSet phldrT="[Text]" custT="1"/>
      <dgm:spPr>
        <a:solidFill>
          <a:schemeClr val="bg1">
            <a:alpha val="50000"/>
          </a:schemeClr>
        </a:solidFill>
        <a:ln>
          <a:solidFill>
            <a:schemeClr val="bg1">
              <a:lumMod val="65000"/>
            </a:schemeClr>
          </a:solidFill>
        </a:ln>
      </dgm:spPr>
      <dgm:t>
        <a:bodyPr/>
        <a:lstStyle/>
        <a:p>
          <a:pPr algn="ctr"/>
          <a:endParaRPr lang="en-US" sz="1400" dirty="0"/>
        </a:p>
      </dgm:t>
      <dgm:extLst>
        <a:ext uri="{E40237B7-FDA0-4F09-8148-C483321AD2D9}">
          <dgm14:cNvPr xmlns:dgm14="http://schemas.microsoft.com/office/drawing/2010/diagram" id="0" name="" descr="Wound Care Team&#10;Interdisciplinary group &#10;of experts who provide &#10;day-to-day care of skin and wound needs&#10;"/>
        </a:ext>
      </dgm:extLst>
    </dgm:pt>
    <dgm:pt modelId="{07576D19-3439-4012-B707-339E6AD96CB9}" type="parTrans" cxnId="{E3E4CAC0-790D-496F-82F6-512638DB8F6F}">
      <dgm:prSet/>
      <dgm:spPr/>
      <dgm:t>
        <a:bodyPr/>
        <a:lstStyle/>
        <a:p>
          <a:endParaRPr lang="en-US"/>
        </a:p>
      </dgm:t>
    </dgm:pt>
    <dgm:pt modelId="{4CED380B-9EF6-4950-9FDE-6E0ED74ED58E}" type="sibTrans" cxnId="{E3E4CAC0-790D-496F-82F6-512638DB8F6F}">
      <dgm:prSet/>
      <dgm:spPr/>
      <dgm:t>
        <a:bodyPr/>
        <a:lstStyle/>
        <a:p>
          <a:endParaRPr lang="en-US"/>
        </a:p>
      </dgm:t>
    </dgm:pt>
    <dgm:pt modelId="{6E2D316D-F65E-4E20-A2E2-1272362E1890}">
      <dgm:prSet phldrT="[Text]"/>
      <dgm:spPr>
        <a:solidFill>
          <a:srgbClr val="009FC3">
            <a:alpha val="20000"/>
          </a:srgbClr>
        </a:solidFill>
        <a:ln>
          <a:solidFill>
            <a:schemeClr val="tx1"/>
          </a:solidFill>
        </a:ln>
      </dgm:spPr>
      <dgm:t>
        <a:bodyPr anchor="ctr"/>
        <a:lstStyle/>
        <a:p>
          <a:endParaRPr lang="en-US" b="1" dirty="0" smtClean="0"/>
        </a:p>
      </dgm:t>
      <dgm:extLst>
        <a:ext uri="{E40237B7-FDA0-4F09-8148-C483321AD2D9}">
          <dgm14:cNvPr xmlns:dgm14="http://schemas.microsoft.com/office/drawing/2010/diagram" id="0" name="" descr="Unit Champion (liaison between teams for individual units)&#10;Unit-Based Team&#10;Staff on the unit who provide daily care to patients, which includes skin and pressure ulcer assessment as part of all aspects of patient care needs&#10;"/>
        </a:ext>
      </dgm:extLst>
    </dgm:pt>
    <dgm:pt modelId="{E56EC9CD-0575-44DA-803F-A67CDB9E5F82}" type="parTrans" cxnId="{0088BF89-FD75-43EA-BB7D-E9DB4EBC0E3D}">
      <dgm:prSet/>
      <dgm:spPr/>
      <dgm:t>
        <a:bodyPr/>
        <a:lstStyle/>
        <a:p>
          <a:endParaRPr lang="en-US"/>
        </a:p>
      </dgm:t>
    </dgm:pt>
    <dgm:pt modelId="{2AD94A06-BBFC-4424-BDDD-859300E9AA4B}" type="sibTrans" cxnId="{0088BF89-FD75-43EA-BB7D-E9DB4EBC0E3D}">
      <dgm:prSet/>
      <dgm:spPr/>
      <dgm:t>
        <a:bodyPr/>
        <a:lstStyle/>
        <a:p>
          <a:endParaRPr lang="en-US"/>
        </a:p>
      </dgm:t>
    </dgm:pt>
    <dgm:pt modelId="{2E53E732-FA8F-407B-9140-B81F55299241}" type="pres">
      <dgm:prSet presAssocID="{1FD08E31-9119-46EE-BD33-3DB7719870F0}" presName="compositeShape" presStyleCnt="0">
        <dgm:presLayoutVars>
          <dgm:chMax val="7"/>
          <dgm:dir/>
          <dgm:resizeHandles val="exact"/>
        </dgm:presLayoutVars>
      </dgm:prSet>
      <dgm:spPr/>
      <dgm:t>
        <a:bodyPr/>
        <a:lstStyle/>
        <a:p>
          <a:endParaRPr lang="en-US"/>
        </a:p>
      </dgm:t>
    </dgm:pt>
    <dgm:pt modelId="{C4C54AF7-26FE-4FB8-A974-E6652A872BA5}" type="pres">
      <dgm:prSet presAssocID="{7F6CEBDD-DF2B-45C8-A230-53A2A9E3BBCB}" presName="circ1" presStyleLbl="vennNode1" presStyleIdx="0" presStyleCnt="3" custScaleX="107943" custScaleY="107943" custLinFactNeighborX="-48739" custLinFactNeighborY="1888"/>
      <dgm:spPr/>
      <dgm:t>
        <a:bodyPr/>
        <a:lstStyle/>
        <a:p>
          <a:endParaRPr lang="en-US"/>
        </a:p>
      </dgm:t>
    </dgm:pt>
    <dgm:pt modelId="{4661B4EA-9B5F-48AE-A6D6-C8B28F36799B}" type="pres">
      <dgm:prSet presAssocID="{7F6CEBDD-DF2B-45C8-A230-53A2A9E3BBCB}" presName="circ1Tx" presStyleLbl="revTx" presStyleIdx="0" presStyleCnt="0">
        <dgm:presLayoutVars>
          <dgm:chMax val="0"/>
          <dgm:chPref val="0"/>
          <dgm:bulletEnabled val="1"/>
        </dgm:presLayoutVars>
      </dgm:prSet>
      <dgm:spPr/>
      <dgm:t>
        <a:bodyPr/>
        <a:lstStyle/>
        <a:p>
          <a:endParaRPr lang="en-US"/>
        </a:p>
      </dgm:t>
    </dgm:pt>
    <dgm:pt modelId="{DE69E94F-8786-4BEC-B7D4-6B63691549C8}" type="pres">
      <dgm:prSet presAssocID="{5F7A66D3-AD3B-4764-ABBD-B0D998A209C6}" presName="circ2" presStyleLbl="vennNode1" presStyleIdx="1" presStyleCnt="3" custScaleX="107943" custScaleY="107943" custLinFactNeighborX="11649" custLinFactNeighborY="-60612"/>
      <dgm:spPr/>
      <dgm:t>
        <a:bodyPr/>
        <a:lstStyle/>
        <a:p>
          <a:endParaRPr lang="en-US"/>
        </a:p>
      </dgm:t>
    </dgm:pt>
    <dgm:pt modelId="{8232C2EC-D09F-41F6-A0CC-828FC915D179}" type="pres">
      <dgm:prSet presAssocID="{5F7A66D3-AD3B-4764-ABBD-B0D998A209C6}" presName="circ2Tx" presStyleLbl="revTx" presStyleIdx="0" presStyleCnt="0">
        <dgm:presLayoutVars>
          <dgm:chMax val="0"/>
          <dgm:chPref val="0"/>
          <dgm:bulletEnabled val="1"/>
        </dgm:presLayoutVars>
      </dgm:prSet>
      <dgm:spPr/>
      <dgm:t>
        <a:bodyPr/>
        <a:lstStyle/>
        <a:p>
          <a:endParaRPr lang="en-US"/>
        </a:p>
      </dgm:t>
    </dgm:pt>
    <dgm:pt modelId="{F779D400-79B2-4575-9F4F-C20809081324}" type="pres">
      <dgm:prSet presAssocID="{6E2D316D-F65E-4E20-A2E2-1272362E1890}" presName="circ3" presStyleLbl="vennNode1" presStyleIdx="2" presStyleCnt="3" custScaleX="107943" custScaleY="107943" custLinFactNeighborX="36083" custLinFactNeighborY="-1947"/>
      <dgm:spPr/>
      <dgm:t>
        <a:bodyPr/>
        <a:lstStyle/>
        <a:p>
          <a:endParaRPr lang="en-US"/>
        </a:p>
      </dgm:t>
    </dgm:pt>
    <dgm:pt modelId="{D4FD9B24-368C-43AA-B567-F2207FC2979D}" type="pres">
      <dgm:prSet presAssocID="{6E2D316D-F65E-4E20-A2E2-1272362E1890}" presName="circ3Tx" presStyleLbl="revTx" presStyleIdx="0" presStyleCnt="0">
        <dgm:presLayoutVars>
          <dgm:chMax val="0"/>
          <dgm:chPref val="0"/>
          <dgm:bulletEnabled val="1"/>
        </dgm:presLayoutVars>
      </dgm:prSet>
      <dgm:spPr/>
      <dgm:t>
        <a:bodyPr/>
        <a:lstStyle/>
        <a:p>
          <a:endParaRPr lang="en-US"/>
        </a:p>
      </dgm:t>
    </dgm:pt>
  </dgm:ptLst>
  <dgm:cxnLst>
    <dgm:cxn modelId="{0088BF89-FD75-43EA-BB7D-E9DB4EBC0E3D}" srcId="{1FD08E31-9119-46EE-BD33-3DB7719870F0}" destId="{6E2D316D-F65E-4E20-A2E2-1272362E1890}" srcOrd="2" destOrd="0" parTransId="{E56EC9CD-0575-44DA-803F-A67CDB9E5F82}" sibTransId="{2AD94A06-BBFC-4424-BDDD-859300E9AA4B}"/>
    <dgm:cxn modelId="{C1494AA8-D8ED-442C-9E98-182B254E781E}" type="presOf" srcId="{1FD08E31-9119-46EE-BD33-3DB7719870F0}" destId="{2E53E732-FA8F-407B-9140-B81F55299241}" srcOrd="0" destOrd="0" presId="urn:microsoft.com/office/officeart/2005/8/layout/venn1"/>
    <dgm:cxn modelId="{7226CE99-FD1B-4AA1-89F8-D81DC4E8BE7C}" type="presOf" srcId="{6E2D316D-F65E-4E20-A2E2-1272362E1890}" destId="{F779D400-79B2-4575-9F4F-C20809081324}" srcOrd="0" destOrd="0" presId="urn:microsoft.com/office/officeart/2005/8/layout/venn1"/>
    <dgm:cxn modelId="{739166C2-3302-4A3B-9290-FBEDC7F60F12}" srcId="{1FD08E31-9119-46EE-BD33-3DB7719870F0}" destId="{7F6CEBDD-DF2B-45C8-A230-53A2A9E3BBCB}" srcOrd="0" destOrd="0" parTransId="{113CB415-7CE4-425C-BEE0-F55BD196EAEB}" sibTransId="{E57E3BDB-5763-45DE-867D-708CAB1ADEC5}"/>
    <dgm:cxn modelId="{FF93F98D-0EE1-48C1-8CC9-B820675F9AE9}" type="presOf" srcId="{7F6CEBDD-DF2B-45C8-A230-53A2A9E3BBCB}" destId="{4661B4EA-9B5F-48AE-A6D6-C8B28F36799B}" srcOrd="1" destOrd="0" presId="urn:microsoft.com/office/officeart/2005/8/layout/venn1"/>
    <dgm:cxn modelId="{DC5ADB90-19E4-4BAF-8750-2F9A6ED9489A}" type="presOf" srcId="{7F6CEBDD-DF2B-45C8-A230-53A2A9E3BBCB}" destId="{C4C54AF7-26FE-4FB8-A974-E6652A872BA5}" srcOrd="0" destOrd="0" presId="urn:microsoft.com/office/officeart/2005/8/layout/venn1"/>
    <dgm:cxn modelId="{215EB813-A9AD-4832-B0D2-CAD18F342991}" type="presOf" srcId="{5F7A66D3-AD3B-4764-ABBD-B0D998A209C6}" destId="{DE69E94F-8786-4BEC-B7D4-6B63691549C8}" srcOrd="0" destOrd="0" presId="urn:microsoft.com/office/officeart/2005/8/layout/venn1"/>
    <dgm:cxn modelId="{A152F09C-0EA5-4D6A-94D9-FBAB24018F04}" type="presOf" srcId="{5F7A66D3-AD3B-4764-ABBD-B0D998A209C6}" destId="{8232C2EC-D09F-41F6-A0CC-828FC915D179}" srcOrd="1" destOrd="0" presId="urn:microsoft.com/office/officeart/2005/8/layout/venn1"/>
    <dgm:cxn modelId="{606D6FFF-E4BD-4564-9CCD-A1012CE437A7}" type="presOf" srcId="{6E2D316D-F65E-4E20-A2E2-1272362E1890}" destId="{D4FD9B24-368C-43AA-B567-F2207FC2979D}" srcOrd="1" destOrd="0" presId="urn:microsoft.com/office/officeart/2005/8/layout/venn1"/>
    <dgm:cxn modelId="{E3E4CAC0-790D-496F-82F6-512638DB8F6F}" srcId="{1FD08E31-9119-46EE-BD33-3DB7719870F0}" destId="{5F7A66D3-AD3B-4764-ABBD-B0D998A209C6}" srcOrd="1" destOrd="0" parTransId="{07576D19-3439-4012-B707-339E6AD96CB9}" sibTransId="{4CED380B-9EF6-4950-9FDE-6E0ED74ED58E}"/>
    <dgm:cxn modelId="{D1251C72-B2BD-449D-AAC0-343052083A8D}" type="presParOf" srcId="{2E53E732-FA8F-407B-9140-B81F55299241}" destId="{C4C54AF7-26FE-4FB8-A974-E6652A872BA5}" srcOrd="0" destOrd="0" presId="urn:microsoft.com/office/officeart/2005/8/layout/venn1"/>
    <dgm:cxn modelId="{DFCD10BC-2B4C-436C-92A4-7323A13C7FB8}" type="presParOf" srcId="{2E53E732-FA8F-407B-9140-B81F55299241}" destId="{4661B4EA-9B5F-48AE-A6D6-C8B28F36799B}" srcOrd="1" destOrd="0" presId="urn:microsoft.com/office/officeart/2005/8/layout/venn1"/>
    <dgm:cxn modelId="{5B71B157-C9BE-4C3E-8392-17DD06F80975}" type="presParOf" srcId="{2E53E732-FA8F-407B-9140-B81F55299241}" destId="{DE69E94F-8786-4BEC-B7D4-6B63691549C8}" srcOrd="2" destOrd="0" presId="urn:microsoft.com/office/officeart/2005/8/layout/venn1"/>
    <dgm:cxn modelId="{6B763580-DFC3-41F9-AA89-1864F2DDB673}" type="presParOf" srcId="{2E53E732-FA8F-407B-9140-B81F55299241}" destId="{8232C2EC-D09F-41F6-A0CC-828FC915D179}" srcOrd="3" destOrd="0" presId="urn:microsoft.com/office/officeart/2005/8/layout/venn1"/>
    <dgm:cxn modelId="{42414804-953C-4C62-A17F-1A6CE2623968}" type="presParOf" srcId="{2E53E732-FA8F-407B-9140-B81F55299241}" destId="{F779D400-79B2-4575-9F4F-C20809081324}" srcOrd="4" destOrd="0" presId="urn:microsoft.com/office/officeart/2005/8/layout/venn1"/>
    <dgm:cxn modelId="{A9E52129-AFC4-41FE-BCD3-C50E72723EF8}" type="presParOf" srcId="{2E53E732-FA8F-407B-9140-B81F55299241}" destId="{D4FD9B24-368C-43AA-B567-F2207FC2979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54AF7-26FE-4FB8-A974-E6652A872BA5}">
      <dsp:nvSpPr>
        <dsp:cNvPr id="0" name=""/>
        <dsp:cNvSpPr/>
      </dsp:nvSpPr>
      <dsp:spPr>
        <a:xfrm>
          <a:off x="261751" y="-4"/>
          <a:ext cx="2928191" cy="2928191"/>
        </a:xfrm>
        <a:prstGeom prst="ellipse">
          <a:avLst/>
        </a:prstGeom>
        <a:solidFill>
          <a:srgbClr val="009FC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dirty="0" smtClean="0"/>
        </a:p>
      </dsp:txBody>
      <dsp:txXfrm>
        <a:off x="652177" y="512428"/>
        <a:ext cx="2147340" cy="1317686"/>
      </dsp:txXfrm>
    </dsp:sp>
    <dsp:sp modelId="{DE69E94F-8786-4BEC-B7D4-6B63691549C8}">
      <dsp:nvSpPr>
        <dsp:cNvPr id="0" name=""/>
        <dsp:cNvSpPr/>
      </dsp:nvSpPr>
      <dsp:spPr>
        <a:xfrm>
          <a:off x="2878748" y="0"/>
          <a:ext cx="2928191" cy="2928191"/>
        </a:xfrm>
        <a:prstGeom prst="ellipse">
          <a:avLst/>
        </a:prstGeom>
        <a:solidFill>
          <a:schemeClr val="bg1">
            <a:alpha val="5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774287" y="756449"/>
        <a:ext cx="1756914" cy="1610505"/>
      </dsp:txXfrm>
    </dsp:sp>
    <dsp:sp modelId="{F779D400-79B2-4575-9F4F-C20809081324}">
      <dsp:nvSpPr>
        <dsp:cNvPr id="0" name=""/>
        <dsp:cNvSpPr/>
      </dsp:nvSpPr>
      <dsp:spPr>
        <a:xfrm>
          <a:off x="1583895" y="1591412"/>
          <a:ext cx="2928191" cy="2928191"/>
        </a:xfrm>
        <a:prstGeom prst="ellipse">
          <a:avLst/>
        </a:prstGeom>
        <a:solidFill>
          <a:srgbClr val="009FC3">
            <a:alpha val="2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b="1" kern="1200" dirty="0" smtClean="0"/>
        </a:p>
      </dsp:txBody>
      <dsp:txXfrm>
        <a:off x="1859633" y="2347862"/>
        <a:ext cx="1756914" cy="161050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0.06796</cdr:x>
      <cdr:y>0.125</cdr:y>
    </cdr:from>
    <cdr:to>
      <cdr:x>0.3221</cdr:x>
      <cdr:y>0.38235</cdr:y>
    </cdr:to>
    <cdr:sp macro="" textlink="">
      <cdr:nvSpPr>
        <cdr:cNvPr id="2" name="Line Callout 1 1"/>
        <cdr:cNvSpPr/>
      </cdr:nvSpPr>
      <cdr:spPr>
        <a:xfrm xmlns:a="http://schemas.openxmlformats.org/drawingml/2006/main">
          <a:off x="543757" y="323850"/>
          <a:ext cx="2033350" cy="666750"/>
        </a:xfrm>
        <a:prstGeom xmlns:a="http://schemas.openxmlformats.org/drawingml/2006/main" prst="borderCallout1">
          <a:avLst>
            <a:gd name="adj1" fmla="val 47716"/>
            <a:gd name="adj2" fmla="val 99839"/>
            <a:gd name="adj3" fmla="val 135678"/>
            <a:gd name="adj4" fmla="val 159901"/>
          </a:avLst>
        </a:prstGeom>
        <a:solidFill xmlns:a="http://schemas.openxmlformats.org/drawingml/2006/main">
          <a:schemeClr val="accent5">
            <a:lumMod val="20000"/>
            <a:lumOff val="80000"/>
          </a:schemeClr>
        </a:solidFill>
        <a:ln xmlns:a="http://schemas.openxmlformats.org/drawingml/2006/main" w="9525">
          <a:solidFill>
            <a:schemeClr val="tx1"/>
          </a:solidFill>
          <a:headEnd type="none" w="med" len="med"/>
          <a:tailEnd type="triangl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200" b="1" dirty="0">
              <a:solidFill>
                <a:schemeClr val="tx1"/>
              </a:solidFill>
              <a:latin typeface="Arial Narrow" panose="020B0606020202030204" pitchFamily="34" charset="0"/>
            </a:rPr>
            <a:t>Skin assessment training and </a:t>
          </a:r>
          <a:r>
            <a:rPr lang="en-US" sz="1200" b="1" dirty="0" smtClean="0">
              <a:solidFill>
                <a:schemeClr val="tx1"/>
              </a:solidFill>
              <a:latin typeface="Arial Narrow" panose="020B0606020202030204" pitchFamily="34" charset="0"/>
            </a:rPr>
            <a:t>compliance monitoring initiated </a:t>
          </a:r>
          <a:r>
            <a:rPr lang="en-US" sz="1200" b="1" dirty="0">
              <a:solidFill>
                <a:schemeClr val="tx1"/>
              </a:solidFill>
              <a:latin typeface="Arial Narrow" panose="020B0606020202030204" pitchFamily="34" charset="0"/>
            </a:rPr>
            <a:t>in Pilot </a:t>
          </a:r>
          <a:r>
            <a:rPr lang="en-US" sz="1200" b="1" dirty="0" smtClean="0">
              <a:solidFill>
                <a:schemeClr val="tx1"/>
              </a:solidFill>
              <a:latin typeface="Arial Narrow" panose="020B0606020202030204" pitchFamily="34" charset="0"/>
            </a:rPr>
            <a:t>Unit</a:t>
          </a:r>
          <a:endParaRPr lang="en-US" sz="1200" b="1" dirty="0">
            <a:solidFill>
              <a:schemeClr val="tx1"/>
            </a:solidFill>
            <a:latin typeface="Arial Narrow" panose="020B0606020202030204" pitchFamily="34" charset="0"/>
          </a:endParaRPr>
        </a:p>
      </cdr:txBody>
    </cdr:sp>
  </cdr:relSizeAnchor>
  <cdr:relSizeAnchor xmlns:cdr="http://schemas.openxmlformats.org/drawingml/2006/chartDrawing">
    <cdr:from>
      <cdr:x>0.63505</cdr:x>
      <cdr:y>0.75592</cdr:y>
    </cdr:from>
    <cdr:to>
      <cdr:x>0.82585</cdr:x>
      <cdr:y>0.87472</cdr:y>
    </cdr:to>
    <cdr:sp macro="" textlink="">
      <cdr:nvSpPr>
        <cdr:cNvPr id="3" name="TextBox 10"/>
        <cdr:cNvSpPr txBox="1"/>
      </cdr:nvSpPr>
      <cdr:spPr>
        <a:xfrm xmlns:a="http://schemas.openxmlformats.org/drawingml/2006/main">
          <a:off x="5081016" y="1958447"/>
          <a:ext cx="1526636"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After intervention</a:t>
          </a:r>
        </a:p>
      </cdr:txBody>
    </cdr:sp>
  </cdr:relSizeAnchor>
</c:userShapes>
</file>

<file path=ppt/drawings/drawing2.xml><?xml version="1.0" encoding="utf-8"?>
<c:userShapes xmlns:c="http://schemas.openxmlformats.org/drawingml/2006/chart">
  <cdr:relSizeAnchor xmlns:cdr="http://schemas.openxmlformats.org/drawingml/2006/chartDrawing">
    <cdr:from>
      <cdr:x>0.15238</cdr:x>
      <cdr:y>0.7994</cdr:y>
    </cdr:from>
    <cdr:to>
      <cdr:x>0.35713</cdr:x>
      <cdr:y>0.90717</cdr:y>
    </cdr:to>
    <cdr:sp macro="" textlink="">
      <cdr:nvSpPr>
        <cdr:cNvPr id="4" name="TextBox 10" descr="Before intervention&#10;"/>
        <cdr:cNvSpPr txBox="1"/>
      </cdr:nvSpPr>
      <cdr:spPr>
        <a:xfrm xmlns:a="http://schemas.openxmlformats.org/drawingml/2006/main">
          <a:off x="1219200" y="2283023"/>
          <a:ext cx="163820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Before intervention</a:t>
          </a:r>
        </a:p>
      </cdr:txBody>
    </cdr:sp>
  </cdr:relSizeAnchor>
  <cdr:relSizeAnchor xmlns:cdr="http://schemas.openxmlformats.org/drawingml/2006/chartDrawing">
    <cdr:from>
      <cdr:x>0.64762</cdr:x>
      <cdr:y>0.7994</cdr:y>
    </cdr:from>
    <cdr:to>
      <cdr:x>0.83939</cdr:x>
      <cdr:y>0.90717</cdr:y>
    </cdr:to>
    <cdr:sp macro="" textlink="">
      <cdr:nvSpPr>
        <cdr:cNvPr id="6" name="TextBox 10" descr="After intervention&#10;"/>
        <cdr:cNvSpPr txBox="1"/>
      </cdr:nvSpPr>
      <cdr:spPr>
        <a:xfrm xmlns:a="http://schemas.openxmlformats.org/drawingml/2006/main">
          <a:off x="5181600" y="2283023"/>
          <a:ext cx="153439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After intervention</a:t>
          </a:r>
        </a:p>
      </cdr:txBody>
    </cdr:sp>
  </cdr:relSizeAnchor>
  <cdr:relSizeAnchor xmlns:cdr="http://schemas.openxmlformats.org/drawingml/2006/chartDrawing">
    <cdr:from>
      <cdr:x>0.48571</cdr:x>
      <cdr:y>0.2935</cdr:y>
    </cdr:from>
    <cdr:to>
      <cdr:x>0.48571</cdr:x>
      <cdr:y>0.90717</cdr:y>
    </cdr:to>
    <cdr:cxnSp macro="">
      <cdr:nvCxnSpPr>
        <cdr:cNvPr id="9" name="Straight Arrow Connector 8" descr="dotted line"/>
        <cdr:cNvCxnSpPr/>
      </cdr:nvCxnSpPr>
      <cdr:spPr>
        <a:xfrm xmlns:a="http://schemas.openxmlformats.org/drawingml/2006/main">
          <a:off x="3886200" y="838200"/>
          <a:ext cx="0" cy="1752600"/>
        </a:xfrm>
        <a:prstGeom xmlns:a="http://schemas.openxmlformats.org/drawingml/2006/main" prst="straightConnector1">
          <a:avLst/>
        </a:prstGeom>
        <a:ln xmlns:a="http://schemas.openxmlformats.org/drawingml/2006/main">
          <a:solidFill>
            <a:schemeClr val="tx1"/>
          </a:solidFill>
          <a:prstDash val="dash"/>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7" tIns="46219" rIns="92437" bIns="4621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37" tIns="46219" rIns="92437" bIns="46219" rtlCol="0"/>
          <a:lstStyle>
            <a:lvl1pPr algn="r">
              <a:defRPr sz="1200"/>
            </a:lvl1pPr>
          </a:lstStyle>
          <a:p>
            <a:fld id="{B36378A1-0734-45B6-A0E4-A25F8E4D6CAE}" type="datetimeFigureOut">
              <a:rPr lang="en-US" smtClean="0"/>
              <a:pPr/>
              <a:t>8/31/2017</a:t>
            </a:fld>
            <a:endParaRPr lang="en-US" dirty="0"/>
          </a:p>
        </p:txBody>
      </p:sp>
      <p:sp>
        <p:nvSpPr>
          <p:cNvPr id="4" name="Footer Placeholder 3"/>
          <p:cNvSpPr>
            <a:spLocks noGrp="1"/>
          </p:cNvSpPr>
          <p:nvPr>
            <p:ph type="ftr" sz="quarter" idx="2"/>
          </p:nvPr>
        </p:nvSpPr>
        <p:spPr>
          <a:xfrm>
            <a:off x="1" y="8829967"/>
            <a:ext cx="2982119" cy="464820"/>
          </a:xfrm>
          <a:prstGeom prst="rect">
            <a:avLst/>
          </a:prstGeom>
        </p:spPr>
        <p:txBody>
          <a:bodyPr vert="horz" lIns="92437" tIns="46219" rIns="92437" bIns="462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37" tIns="46219" rIns="92437" bIns="46219" rtlCol="0" anchor="b"/>
          <a:lstStyle>
            <a:lvl1pPr algn="r">
              <a:defRPr sz="1200"/>
            </a:lvl1pPr>
          </a:lstStyle>
          <a:p>
            <a:fld id="{D8A5E541-23C3-4C54-9488-848E86363E7D}" type="slidenum">
              <a:rPr lang="en-US" smtClean="0"/>
              <a:pPr/>
              <a:t>‹#›</a:t>
            </a:fld>
            <a:endParaRPr lang="en-US" dirty="0"/>
          </a:p>
        </p:txBody>
      </p:sp>
    </p:spTree>
    <p:extLst>
      <p:ext uri="{BB962C8B-B14F-4D97-AF65-F5344CB8AC3E}">
        <p14:creationId xmlns:p14="http://schemas.microsoft.com/office/powerpoint/2010/main" val="3694144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7" tIns="46219" rIns="92437" bIns="4621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37" tIns="46219" rIns="92437" bIns="46219" rtlCol="0"/>
          <a:lstStyle>
            <a:lvl1pPr algn="r">
              <a:defRPr sz="1200"/>
            </a:lvl1pPr>
          </a:lstStyle>
          <a:p>
            <a:fld id="{4DC3EF15-9B80-49AF-B8BE-A8DAF355291F}" type="datetimeFigureOut">
              <a:rPr lang="en-US" smtClean="0"/>
              <a:pPr/>
              <a:t>8/31/2017</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37" tIns="46219" rIns="92437" bIns="46219"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37" tIns="46219" rIns="92437" bIns="462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2437" tIns="46219" rIns="92437" bIns="462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7" tIns="46219" rIns="92437" bIns="46219" rtlCol="0" anchor="b"/>
          <a:lstStyle>
            <a:lvl1pPr algn="r">
              <a:defRPr sz="1200"/>
            </a:lvl1pPr>
          </a:lstStyle>
          <a:p>
            <a:fld id="{7180AD6D-9C46-4A11-8469-99EBD52B7014}" type="slidenum">
              <a:rPr lang="en-US" smtClean="0"/>
              <a:pPr/>
              <a:t>‹#›</a:t>
            </a:fld>
            <a:endParaRPr lang="en-US" dirty="0"/>
          </a:p>
        </p:txBody>
      </p:sp>
    </p:spTree>
    <p:extLst>
      <p:ext uri="{BB962C8B-B14F-4D97-AF65-F5344CB8AC3E}">
        <p14:creationId xmlns:p14="http://schemas.microsoft.com/office/powerpoint/2010/main" val="215974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0AD6D-9C46-4A11-8469-99EBD52B7014}" type="slidenum">
              <a:rPr lang="en-US" smtClean="0"/>
              <a:pPr/>
              <a:t>1</a:t>
            </a:fld>
            <a:endParaRPr lang="en-US" dirty="0"/>
          </a:p>
        </p:txBody>
      </p:sp>
    </p:spTree>
    <p:extLst>
      <p:ext uri="{BB962C8B-B14F-4D97-AF65-F5344CB8AC3E}">
        <p14:creationId xmlns:p14="http://schemas.microsoft.com/office/powerpoint/2010/main" val="103244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DD309-FDC5-455E-A781-0D9045AFB231}" type="slidenum">
              <a:rPr lang="en-US" smtClean="0"/>
              <a:t>20</a:t>
            </a:fld>
            <a:endParaRPr lang="en-US" dirty="0"/>
          </a:p>
        </p:txBody>
      </p:sp>
    </p:spTree>
    <p:extLst>
      <p:ext uri="{BB962C8B-B14F-4D97-AF65-F5344CB8AC3E}">
        <p14:creationId xmlns:p14="http://schemas.microsoft.com/office/powerpoint/2010/main" val="381679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DD309-FDC5-455E-A781-0D9045AFB231}" type="slidenum">
              <a:rPr lang="en-US" smtClean="0"/>
              <a:t>21</a:t>
            </a:fld>
            <a:endParaRPr lang="en-US" dirty="0"/>
          </a:p>
        </p:txBody>
      </p:sp>
    </p:spTree>
    <p:extLst>
      <p:ext uri="{BB962C8B-B14F-4D97-AF65-F5344CB8AC3E}">
        <p14:creationId xmlns:p14="http://schemas.microsoft.com/office/powerpoint/2010/main" val="269616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501" indent="-16850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CBDD309-FDC5-455E-A781-0D9045AFB231}" type="slidenum">
              <a:rPr lang="en-US" smtClean="0"/>
              <a:t>24</a:t>
            </a:fld>
            <a:endParaRPr lang="en-US" dirty="0"/>
          </a:p>
        </p:txBody>
      </p:sp>
    </p:spTree>
    <p:extLst>
      <p:ext uri="{BB962C8B-B14F-4D97-AF65-F5344CB8AC3E}">
        <p14:creationId xmlns:p14="http://schemas.microsoft.com/office/powerpoint/2010/main" val="339064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DD309-FDC5-455E-A781-0D9045AFB231}" type="slidenum">
              <a:rPr lang="en-US" smtClean="0"/>
              <a:t>25</a:t>
            </a:fld>
            <a:endParaRPr lang="en-US" dirty="0"/>
          </a:p>
        </p:txBody>
      </p:sp>
    </p:spTree>
    <p:extLst>
      <p:ext uri="{BB962C8B-B14F-4D97-AF65-F5344CB8AC3E}">
        <p14:creationId xmlns:p14="http://schemas.microsoft.com/office/powerpoint/2010/main" val="442231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501" indent="-16850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CBDD309-FDC5-455E-A781-0D9045AFB231}" type="slidenum">
              <a:rPr lang="en-US" smtClean="0"/>
              <a:t>26</a:t>
            </a:fld>
            <a:endParaRPr lang="en-US" dirty="0"/>
          </a:p>
        </p:txBody>
      </p:sp>
    </p:spTree>
    <p:extLst>
      <p:ext uri="{BB962C8B-B14F-4D97-AF65-F5344CB8AC3E}">
        <p14:creationId xmlns:p14="http://schemas.microsoft.com/office/powerpoint/2010/main" val="46766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4" name="Slide Number Placeholder 3"/>
          <p:cNvSpPr>
            <a:spLocks noGrp="1"/>
          </p:cNvSpPr>
          <p:nvPr>
            <p:ph type="sldNum" sz="quarter" idx="5"/>
          </p:nvPr>
        </p:nvSpPr>
        <p:spPr>
          <a:xfrm>
            <a:off x="4067376" y="9120188"/>
            <a:ext cx="3112089" cy="479425"/>
          </a:xfrm>
          <a:prstGeom prst="rect">
            <a:avLst/>
          </a:prstGeom>
        </p:spPr>
        <p:txBody>
          <a:bodyPr/>
          <a:lstStyle>
            <a:lvl1pPr defTabSz="948033" eaLnBrk="0" hangingPunct="0">
              <a:defRPr sz="2800">
                <a:solidFill>
                  <a:schemeClr val="tx1"/>
                </a:solidFill>
                <a:latin typeface="Arial" panose="020B0604020202020204" pitchFamily="34" charset="0"/>
                <a:cs typeface="Arial" panose="020B0604020202020204" pitchFamily="34" charset="0"/>
              </a:defRPr>
            </a:lvl1pPr>
            <a:lvl2pPr marL="737010" indent="-283465" defTabSz="948033" eaLnBrk="0" hangingPunct="0">
              <a:defRPr sz="2800">
                <a:solidFill>
                  <a:schemeClr val="tx1"/>
                </a:solidFill>
                <a:latin typeface="Arial" panose="020B0604020202020204" pitchFamily="34" charset="0"/>
                <a:cs typeface="Arial" panose="020B0604020202020204" pitchFamily="34" charset="0"/>
              </a:defRPr>
            </a:lvl2pPr>
            <a:lvl3pPr marL="1133861" indent="-226772" defTabSz="948033" eaLnBrk="0" hangingPunct="0">
              <a:defRPr sz="2800">
                <a:solidFill>
                  <a:schemeClr val="tx1"/>
                </a:solidFill>
                <a:latin typeface="Arial" panose="020B0604020202020204" pitchFamily="34" charset="0"/>
                <a:cs typeface="Arial" panose="020B0604020202020204" pitchFamily="34" charset="0"/>
              </a:defRPr>
            </a:lvl3pPr>
            <a:lvl4pPr marL="1587405" indent="-226772" defTabSz="948033" eaLnBrk="0" hangingPunct="0">
              <a:defRPr sz="2800">
                <a:solidFill>
                  <a:schemeClr val="tx1"/>
                </a:solidFill>
                <a:latin typeface="Arial" panose="020B0604020202020204" pitchFamily="34" charset="0"/>
                <a:cs typeface="Arial" panose="020B0604020202020204" pitchFamily="34" charset="0"/>
              </a:defRPr>
            </a:lvl4pPr>
            <a:lvl5pPr marL="2040949" indent="-226772" defTabSz="948033" eaLnBrk="0" hangingPunct="0">
              <a:defRPr sz="2800">
                <a:solidFill>
                  <a:schemeClr val="tx1"/>
                </a:solidFill>
                <a:latin typeface="Arial" panose="020B0604020202020204" pitchFamily="34" charset="0"/>
                <a:cs typeface="Arial" panose="020B0604020202020204" pitchFamily="34" charset="0"/>
              </a:defRPr>
            </a:lvl5pPr>
            <a:lvl6pPr marL="2494494" indent="-226772" defTabSz="94803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48037" indent="-226772" defTabSz="94803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01583" indent="-226772" defTabSz="94803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55126" indent="-226772" defTabSz="94803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2EA820A0-31F7-49FC-B41E-82EA65F15588}" type="slidenum">
              <a:rPr lang="en-US" sz="1300"/>
              <a:pPr eaLnBrk="1" hangingPunct="1"/>
              <a:t>33</a:t>
            </a:fld>
            <a:endParaRPr lang="en-US" sz="1300" dirty="0"/>
          </a:p>
        </p:txBody>
      </p:sp>
    </p:spTree>
    <p:extLst>
      <p:ext uri="{BB962C8B-B14F-4D97-AF65-F5344CB8AC3E}">
        <p14:creationId xmlns:p14="http://schemas.microsoft.com/office/powerpoint/2010/main" val="3852435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0AD6D-9C46-4A11-8469-99EBD52B7014}" type="slidenum">
              <a:rPr lang="en-US" smtClean="0"/>
              <a:pPr/>
              <a:t>40</a:t>
            </a:fld>
            <a:endParaRPr lang="en-US" dirty="0"/>
          </a:p>
        </p:txBody>
      </p:sp>
    </p:spTree>
    <p:extLst>
      <p:ext uri="{BB962C8B-B14F-4D97-AF65-F5344CB8AC3E}">
        <p14:creationId xmlns:p14="http://schemas.microsoft.com/office/powerpoint/2010/main" val="116074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0AD6D-9C46-4A11-8469-99EBD52B7014}" type="slidenum">
              <a:rPr lang="en-US" smtClean="0"/>
              <a:pPr/>
              <a:t>4</a:t>
            </a:fld>
            <a:endParaRPr lang="en-US" dirty="0"/>
          </a:p>
        </p:txBody>
      </p:sp>
    </p:spTree>
    <p:extLst>
      <p:ext uri="{BB962C8B-B14F-4D97-AF65-F5344CB8AC3E}">
        <p14:creationId xmlns:p14="http://schemas.microsoft.com/office/powerpoint/2010/main" val="190129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8A5289-D219-4821-9700-046E910B1948}" type="slidenum">
              <a:rPr lang="en-US" altLang="en-US" smtClean="0"/>
              <a:pPr>
                <a:defRPr/>
              </a:pPr>
              <a:t>5</a:t>
            </a:fld>
            <a:endParaRPr lang="en-US" altLang="en-US" dirty="0"/>
          </a:p>
        </p:txBody>
      </p:sp>
    </p:spTree>
    <p:extLst>
      <p:ext uri="{BB962C8B-B14F-4D97-AF65-F5344CB8AC3E}">
        <p14:creationId xmlns:p14="http://schemas.microsoft.com/office/powerpoint/2010/main" val="162456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0AD6D-9C46-4A11-8469-99EBD52B7014}" type="slidenum">
              <a:rPr lang="en-US" smtClean="0"/>
              <a:pPr/>
              <a:t>6</a:t>
            </a:fld>
            <a:endParaRPr lang="en-US" dirty="0"/>
          </a:p>
        </p:txBody>
      </p:sp>
    </p:spTree>
    <p:extLst>
      <p:ext uri="{BB962C8B-B14F-4D97-AF65-F5344CB8AC3E}">
        <p14:creationId xmlns:p14="http://schemas.microsoft.com/office/powerpoint/2010/main" val="93133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0AD6D-9C46-4A11-8469-99EBD52B7014}" type="slidenum">
              <a:rPr lang="en-US" smtClean="0"/>
              <a:pPr/>
              <a:t>12</a:t>
            </a:fld>
            <a:endParaRPr lang="en-US" dirty="0"/>
          </a:p>
        </p:txBody>
      </p:sp>
    </p:spTree>
    <p:extLst>
      <p:ext uri="{BB962C8B-B14F-4D97-AF65-F5344CB8AC3E}">
        <p14:creationId xmlns:p14="http://schemas.microsoft.com/office/powerpoint/2010/main" val="414620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4" name="Slide Number Placeholder 3"/>
          <p:cNvSpPr>
            <a:spLocks noGrp="1"/>
          </p:cNvSpPr>
          <p:nvPr>
            <p:ph type="sldNum" sz="quarter" idx="5"/>
          </p:nvPr>
        </p:nvSpPr>
        <p:spPr>
          <a:xfrm>
            <a:off x="4067376" y="9120188"/>
            <a:ext cx="3112089" cy="479425"/>
          </a:xfrm>
          <a:prstGeom prst="rect">
            <a:avLst/>
          </a:prstGeom>
        </p:spPr>
        <p:txBody>
          <a:bodyPr/>
          <a:lstStyle>
            <a:lvl1pPr defTabSz="948033" eaLnBrk="0" hangingPunct="0">
              <a:defRPr sz="2800">
                <a:solidFill>
                  <a:schemeClr val="tx1"/>
                </a:solidFill>
                <a:latin typeface="Arial" panose="020B0604020202020204" pitchFamily="34" charset="0"/>
                <a:cs typeface="Arial" panose="020B0604020202020204" pitchFamily="34" charset="0"/>
              </a:defRPr>
            </a:lvl1pPr>
            <a:lvl2pPr marL="737010" indent="-283465" defTabSz="948033" eaLnBrk="0" hangingPunct="0">
              <a:defRPr sz="2800">
                <a:solidFill>
                  <a:schemeClr val="tx1"/>
                </a:solidFill>
                <a:latin typeface="Arial" panose="020B0604020202020204" pitchFamily="34" charset="0"/>
                <a:cs typeface="Arial" panose="020B0604020202020204" pitchFamily="34" charset="0"/>
              </a:defRPr>
            </a:lvl2pPr>
            <a:lvl3pPr marL="1133861" indent="-226772" defTabSz="948033" eaLnBrk="0" hangingPunct="0">
              <a:defRPr sz="2800">
                <a:solidFill>
                  <a:schemeClr val="tx1"/>
                </a:solidFill>
                <a:latin typeface="Arial" panose="020B0604020202020204" pitchFamily="34" charset="0"/>
                <a:cs typeface="Arial" panose="020B0604020202020204" pitchFamily="34" charset="0"/>
              </a:defRPr>
            </a:lvl3pPr>
            <a:lvl4pPr marL="1587405" indent="-226772" defTabSz="948033" eaLnBrk="0" hangingPunct="0">
              <a:defRPr sz="2800">
                <a:solidFill>
                  <a:schemeClr val="tx1"/>
                </a:solidFill>
                <a:latin typeface="Arial" panose="020B0604020202020204" pitchFamily="34" charset="0"/>
                <a:cs typeface="Arial" panose="020B0604020202020204" pitchFamily="34" charset="0"/>
              </a:defRPr>
            </a:lvl4pPr>
            <a:lvl5pPr marL="2040949" indent="-226772" defTabSz="948033" eaLnBrk="0" hangingPunct="0">
              <a:defRPr sz="2800">
                <a:solidFill>
                  <a:schemeClr val="tx1"/>
                </a:solidFill>
                <a:latin typeface="Arial" panose="020B0604020202020204" pitchFamily="34" charset="0"/>
                <a:cs typeface="Arial" panose="020B0604020202020204" pitchFamily="34" charset="0"/>
              </a:defRPr>
            </a:lvl5pPr>
            <a:lvl6pPr marL="2494494" indent="-226772" defTabSz="94803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48037" indent="-226772" defTabSz="94803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01583" indent="-226772" defTabSz="94803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55126" indent="-226772" defTabSz="94803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2EA820A0-31F7-49FC-B41E-82EA65F15588}" type="slidenum">
              <a:rPr lang="en-US" sz="1300"/>
              <a:pPr eaLnBrk="1" hangingPunct="1"/>
              <a:t>14</a:t>
            </a:fld>
            <a:endParaRPr lang="en-US" sz="1300" dirty="0"/>
          </a:p>
        </p:txBody>
      </p:sp>
    </p:spTree>
    <p:extLst>
      <p:ext uri="{BB962C8B-B14F-4D97-AF65-F5344CB8AC3E}">
        <p14:creationId xmlns:p14="http://schemas.microsoft.com/office/powerpoint/2010/main" val="363438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4CBDD309-FDC5-455E-A781-0D9045AFB231}" type="slidenum">
              <a:rPr lang="en-US" smtClean="0"/>
              <a:t>17</a:t>
            </a:fld>
            <a:endParaRPr lang="en-US" dirty="0"/>
          </a:p>
        </p:txBody>
      </p:sp>
    </p:spTree>
    <p:extLst>
      <p:ext uri="{BB962C8B-B14F-4D97-AF65-F5344CB8AC3E}">
        <p14:creationId xmlns:p14="http://schemas.microsoft.com/office/powerpoint/2010/main" val="40097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501" indent="-168501" defTabSz="898672">
              <a:buFont typeface="Arial" panose="020B0604020202020204" pitchFamily="34" charset="0"/>
              <a:buChar char="•"/>
              <a:defRPr/>
            </a:pPr>
            <a:r>
              <a:rPr lang="en-US" dirty="0"/>
              <a:t>People typically think that any consideration or action that might be needed to ensure sustainability of their improvement initiative can wait until the end of the project. We know that if you leave it to the end, it will be too late to make any changes that are needed to maximize the potential of sustainability. </a:t>
            </a:r>
          </a:p>
          <a:p>
            <a:pPr marL="168501" indent="-168501" defTabSz="898672">
              <a:buFont typeface="Arial" panose="020B0604020202020204" pitchFamily="34" charset="0"/>
              <a:buChar char="•"/>
              <a:defRPr/>
            </a:pPr>
            <a:r>
              <a:rPr lang="en-US" dirty="0"/>
              <a:t>Think about it in terms of baking a cake. If all the ingredients are measured out correctly, if the mixing</a:t>
            </a:r>
            <a:r>
              <a:rPr lang="en-US" baseline="0" dirty="0"/>
              <a:t> is carried out in the right way, if the cake tin is prepared correctly, if the oven is at the right temperature, and the cake is baked for the prescribed amount of time, it is highly likely that the cake will turn out as expected or desired; however, by the end, it is often too late to rectify any problems.</a:t>
            </a:r>
            <a:endParaRPr lang="en-US" dirty="0"/>
          </a:p>
        </p:txBody>
      </p:sp>
      <p:sp>
        <p:nvSpPr>
          <p:cNvPr id="4" name="Slide Number Placeholder 3"/>
          <p:cNvSpPr>
            <a:spLocks noGrp="1"/>
          </p:cNvSpPr>
          <p:nvPr>
            <p:ph type="sldNum" sz="quarter" idx="10"/>
          </p:nvPr>
        </p:nvSpPr>
        <p:spPr/>
        <p:txBody>
          <a:bodyPr/>
          <a:lstStyle/>
          <a:p>
            <a:fld id="{4CBDD309-FDC5-455E-A781-0D9045AFB231}" type="slidenum">
              <a:rPr lang="en-US" smtClean="0"/>
              <a:t>18</a:t>
            </a:fld>
            <a:endParaRPr lang="en-US" dirty="0"/>
          </a:p>
        </p:txBody>
      </p:sp>
    </p:spTree>
    <p:extLst>
      <p:ext uri="{BB962C8B-B14F-4D97-AF65-F5344CB8AC3E}">
        <p14:creationId xmlns:p14="http://schemas.microsoft.com/office/powerpoint/2010/main" val="2180166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DD309-FDC5-455E-A781-0D9045AFB231}" type="slidenum">
              <a:rPr lang="en-US" smtClean="0"/>
              <a:t>19</a:t>
            </a:fld>
            <a:endParaRPr lang="en-US" dirty="0"/>
          </a:p>
        </p:txBody>
      </p:sp>
    </p:spTree>
    <p:extLst>
      <p:ext uri="{BB962C8B-B14F-4D97-AF65-F5344CB8AC3E}">
        <p14:creationId xmlns:p14="http://schemas.microsoft.com/office/powerpoint/2010/main" val="390162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1188720"/>
            <a:ext cx="8229600" cy="4754563"/>
          </a:xfrm>
        </p:spPr>
        <p:txBody>
          <a:bodyPr/>
          <a:lstStyle>
            <a:lvl2pPr marL="687388" indent="-342900">
              <a:defRPr/>
            </a:lvl2pPr>
            <a:lvl3pPr marL="1031875" indent="-344488">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25240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8720"/>
            <a:ext cx="4038600" cy="4525963"/>
          </a:xfrm>
        </p:spPr>
        <p:txBody>
          <a:bodyPr/>
          <a:lstStyle>
            <a:lvl1pPr>
              <a:defRPr sz="2800"/>
            </a:lvl1pPr>
            <a:lvl2pPr marL="687388" indent="-342900">
              <a:defRPr sz="2400"/>
            </a:lvl2pPr>
            <a:lvl3pPr marL="1031875" indent="-344488">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88720"/>
            <a:ext cx="4038600" cy="4525963"/>
          </a:xfrm>
        </p:spPr>
        <p:txBody>
          <a:bodyPr/>
          <a:lstStyle>
            <a:lvl1pPr>
              <a:defRPr sz="2800"/>
            </a:lvl1pPr>
            <a:lvl2pPr marL="687388" indent="-342900">
              <a:defRPr sz="2400"/>
            </a:lvl2pPr>
            <a:lvl3pPr marL="1031875" indent="-344488">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144460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748272" y="6455664"/>
            <a:ext cx="2133600" cy="365125"/>
          </a:xfrm>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47334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423999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199484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23703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2315901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0626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HRQ: Agency for Healthcare Research and Quality&#10;Advancing Excellence in Health Care&#10;www.ahrq.gov&#10;"/>
          <p:cNvPicPr>
            <a:picLocks noChangeAspect="1"/>
          </p:cNvPicPr>
          <p:nvPr userDrawn="1"/>
        </p:nvPicPr>
        <p:blipFill rotWithShape="1">
          <a:blip r:embed="rId13" cstate="print">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74635"/>
          <a:stretch/>
        </p:blipFill>
        <p:spPr>
          <a:xfrm>
            <a:off x="0" y="0"/>
            <a:ext cx="9144000"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88720"/>
            <a:ext cx="82296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748272" y="6455664"/>
            <a:ext cx="21336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thinkstockphotos.com/image/stock-photo-goldfish-jumping-out-of-the-water/101710809"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downloads.cms.gov/cmsgov/archived-downloads/SMDL/downloads/SMD073108.pdf" TargetMode="External"/><Relationship Id="rId7" Type="http://schemas.openxmlformats.org/officeDocument/2006/relationships/hyperlink" Target="https://www.hqsc.govt.nz/assets/Consumer-Engagement/Partners-in-Care-Resource-page/Sharing-Partner-in-Care-Webex-6-Oct-2012.ppt"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hqsc.govt.nz/assets/Consumer-Engagement/Partners-in-Care-Resource-page/Webex-1-starting-for-success-Oct-2013.ppt" TargetMode="External"/><Relationship Id="rId5" Type="http://schemas.openxmlformats.org/officeDocument/2006/relationships/hyperlink" Target="http://content.healthaffairs.org/content/30/4/559.long" TargetMode="External"/><Relationship Id="rId4" Type="http://schemas.openxmlformats.org/officeDocument/2006/relationships/hyperlink" Target="https://www.ncbi.nlm.nih.gov/pmc/articles/PMC379052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205" y="2133600"/>
            <a:ext cx="5410200" cy="1447800"/>
          </a:xfrm>
        </p:spPr>
        <p:txBody>
          <a:bodyPr>
            <a:normAutofit fontScale="90000"/>
          </a:bodyPr>
          <a:lstStyle/>
          <a:p>
            <a:r>
              <a:rPr lang="en-US" dirty="0"/>
              <a:t>Preventing Pressure Injuries </a:t>
            </a:r>
            <a:r>
              <a:rPr lang="en-US" dirty="0" smtClean="0"/>
              <a:t>in </a:t>
            </a:r>
            <a:r>
              <a:rPr lang="en-US" dirty="0"/>
              <a:t>Hospitals</a:t>
            </a:r>
          </a:p>
        </p:txBody>
      </p:sp>
      <p:sp>
        <p:nvSpPr>
          <p:cNvPr id="3" name="Subtitle 2"/>
          <p:cNvSpPr>
            <a:spLocks noGrp="1"/>
          </p:cNvSpPr>
          <p:nvPr>
            <p:ph type="subTitle" idx="1"/>
          </p:nvPr>
        </p:nvSpPr>
        <p:spPr>
          <a:xfrm>
            <a:off x="327499" y="3813243"/>
            <a:ext cx="5230238" cy="1905000"/>
          </a:xfrm>
        </p:spPr>
        <p:txBody>
          <a:bodyPr/>
          <a:lstStyle/>
          <a:p>
            <a:r>
              <a:rPr lang="en-US" dirty="0">
                <a:solidFill>
                  <a:srgbClr val="C00000"/>
                </a:solidFill>
              </a:rPr>
              <a:t>ADD Name of Hospital Here</a:t>
            </a:r>
          </a:p>
          <a:p>
            <a:r>
              <a:rPr lang="en-US" dirty="0">
                <a:solidFill>
                  <a:schemeClr val="tx1"/>
                </a:solidFill>
              </a:rPr>
              <a:t>Module 1 – Understanding Why Change </a:t>
            </a:r>
            <a:r>
              <a:rPr lang="en-US" dirty="0" smtClean="0">
                <a:solidFill>
                  <a:schemeClr val="tx1"/>
                </a:solidFill>
              </a:rPr>
              <a:t>Is </a:t>
            </a:r>
            <a:r>
              <a:rPr lang="en-US" dirty="0">
                <a:solidFill>
                  <a:schemeClr val="tx1"/>
                </a:solidFill>
              </a:rPr>
              <a:t>Needed</a:t>
            </a:r>
          </a:p>
        </p:txBody>
      </p:sp>
      <p:pic>
        <p:nvPicPr>
          <p:cNvPr id="4" name="Picture 3" descr="Cover of Preventing Pressure Ulcers in Hospitals Toolkit"/>
          <p:cNvPicPr>
            <a:picLocks noChangeAspect="1"/>
          </p:cNvPicPr>
          <p:nvPr/>
        </p:nvPicPr>
        <p:blipFill>
          <a:blip r:embed="rId3"/>
          <a:stretch>
            <a:fillRect/>
          </a:stretch>
        </p:blipFill>
        <p:spPr>
          <a:xfrm>
            <a:off x="5791200" y="1904999"/>
            <a:ext cx="2928938" cy="3810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207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Group Dynamics</a:t>
            </a:r>
            <a:endParaRPr lang="en-US" dirty="0"/>
          </a:p>
        </p:txBody>
      </p:sp>
      <p:sp>
        <p:nvSpPr>
          <p:cNvPr id="5" name="Content Placeholder 4"/>
          <p:cNvSpPr>
            <a:spLocks noGrp="1"/>
          </p:cNvSpPr>
          <p:nvPr>
            <p:ph idx="1"/>
          </p:nvPr>
        </p:nvSpPr>
        <p:spPr/>
        <p:txBody>
          <a:bodyPr/>
          <a:lstStyle/>
          <a:p>
            <a:r>
              <a:rPr lang="en-US" dirty="0" smtClean="0"/>
              <a:t>Your Implementation Team Leader (or the designee) will present current assessments of your hospital’s procedures and policies.</a:t>
            </a:r>
          </a:p>
          <a:p>
            <a:r>
              <a:rPr lang="en-US" dirty="0" smtClean="0"/>
              <a:t>Everyone here plays an important role.</a:t>
            </a:r>
          </a:p>
          <a:p>
            <a:pPr lvl="1"/>
            <a:r>
              <a:rPr lang="en-US" dirty="0" smtClean="0"/>
              <a:t>We encourage all to participate in planning activities.</a:t>
            </a:r>
            <a:endParaRPr lang="en-US" dirty="0"/>
          </a:p>
        </p:txBody>
      </p:sp>
      <p:sp>
        <p:nvSpPr>
          <p:cNvPr id="2" name="Slide Number Placeholder 1"/>
          <p:cNvSpPr>
            <a:spLocks noGrp="1"/>
          </p:cNvSpPr>
          <p:nvPr>
            <p:ph type="sldNum" sz="quarter" idx="12"/>
          </p:nvPr>
        </p:nvSpPr>
        <p:spPr/>
        <p:txBody>
          <a:bodyPr/>
          <a:lstStyle/>
          <a:p>
            <a:fld id="{125894D6-8D97-4F5F-8FE9-35CAB6BDE8B4}" type="slidenum">
              <a:rPr lang="en-US" smtClean="0"/>
              <a:pPr/>
              <a:t>10</a:t>
            </a:fld>
            <a:endParaRPr lang="en-US" dirty="0"/>
          </a:p>
        </p:txBody>
      </p:sp>
    </p:spTree>
    <p:extLst>
      <p:ext uri="{BB962C8B-B14F-4D97-AF65-F5344CB8AC3E}">
        <p14:creationId xmlns:p14="http://schemas.microsoft.com/office/powerpoint/2010/main" val="2387136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Group Dynamics</a:t>
            </a:r>
            <a:endParaRPr lang="en-US" dirty="0"/>
          </a:p>
        </p:txBody>
      </p:sp>
      <p:sp>
        <p:nvSpPr>
          <p:cNvPr id="5" name="Content Placeholder 4"/>
          <p:cNvSpPr>
            <a:spLocks noGrp="1"/>
          </p:cNvSpPr>
          <p:nvPr>
            <p:ph idx="1"/>
          </p:nvPr>
        </p:nvSpPr>
        <p:spPr/>
        <p:txBody>
          <a:bodyPr/>
          <a:lstStyle/>
          <a:p>
            <a:r>
              <a:rPr lang="en-US" dirty="0" smtClean="0"/>
              <a:t>“Parking lot” to capture your ideas:</a:t>
            </a:r>
          </a:p>
          <a:p>
            <a:pPr lvl="1"/>
            <a:r>
              <a:rPr lang="en-US" dirty="0" smtClean="0"/>
              <a:t>We’ll try to address your comments, but we may need to address them later during the Implementation Phase.</a:t>
            </a:r>
          </a:p>
          <a:p>
            <a:r>
              <a:rPr lang="en-US" dirty="0" smtClean="0"/>
              <a:t>Much ground to cover today</a:t>
            </a:r>
            <a:endParaRPr lang="en-US" dirty="0"/>
          </a:p>
        </p:txBody>
      </p:sp>
      <p:sp>
        <p:nvSpPr>
          <p:cNvPr id="2" name="Slide Number Placeholder 1"/>
          <p:cNvSpPr>
            <a:spLocks noGrp="1"/>
          </p:cNvSpPr>
          <p:nvPr>
            <p:ph type="sldNum" sz="quarter" idx="12"/>
          </p:nvPr>
        </p:nvSpPr>
        <p:spPr/>
        <p:txBody>
          <a:bodyPr/>
          <a:lstStyle/>
          <a:p>
            <a:fld id="{125894D6-8D97-4F5F-8FE9-35CAB6BDE8B4}"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Training</a:t>
            </a:r>
            <a:endParaRPr lang="en-US" dirty="0"/>
          </a:p>
        </p:txBody>
      </p:sp>
      <p:sp>
        <p:nvSpPr>
          <p:cNvPr id="3" name="Content Placeholder 2"/>
          <p:cNvSpPr>
            <a:spLocks noGrp="1"/>
          </p:cNvSpPr>
          <p:nvPr>
            <p:ph sz="half" idx="1"/>
          </p:nvPr>
        </p:nvSpPr>
        <p:spPr/>
        <p:txBody>
          <a:bodyPr/>
          <a:lstStyle/>
          <a:p>
            <a:pPr marL="0" indent="0">
              <a:buNone/>
            </a:pPr>
            <a:r>
              <a:rPr lang="en-US" dirty="0" smtClean="0"/>
              <a:t>The Toolkit focuses on:</a:t>
            </a:r>
          </a:p>
          <a:p>
            <a:r>
              <a:rPr lang="en-US" dirty="0" smtClean="0"/>
              <a:t>Reducing pressure injuries during a patient’s hospital stay.</a:t>
            </a:r>
          </a:p>
          <a:p>
            <a:r>
              <a:rPr lang="en-US" dirty="0" smtClean="0"/>
              <a:t>Successfully negotiating the change process at your hospital.</a:t>
            </a:r>
          </a:p>
        </p:txBody>
      </p:sp>
      <p:pic>
        <p:nvPicPr>
          <p:cNvPr id="6" name="Picture 5" descr="Puzzle pieces labeled “assess readiness,” “manage change,” “implement practices,” “best practices,” “measure,” “sustain,” and “tools”"/>
          <p:cNvPicPr/>
          <p:nvPr/>
        </p:nvPicPr>
        <p:blipFill>
          <a:blip r:embed="rId3" cstate="print"/>
          <a:srcRect/>
          <a:stretch>
            <a:fillRect/>
          </a:stretch>
        </p:blipFill>
        <p:spPr bwMode="auto">
          <a:xfrm>
            <a:off x="5486400" y="1447800"/>
            <a:ext cx="270891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25894D6-8D97-4F5F-8FE9-35CAB6BDE8B4}" type="slidenum">
              <a:rPr lang="en-US" smtClean="0"/>
              <a:pPr/>
              <a:t>12</a:t>
            </a:fld>
            <a:endParaRPr lang="en-US" dirty="0"/>
          </a:p>
        </p:txBody>
      </p:sp>
    </p:spTree>
    <p:extLst>
      <p:ext uri="{BB962C8B-B14F-4D97-AF65-F5344CB8AC3E}">
        <p14:creationId xmlns:p14="http://schemas.microsoft.com/office/powerpoint/2010/main" val="191306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Preventing Pressure Ulcers in Hospitals Toolkit</a:t>
            </a:r>
            <a:endParaRPr lang="en-US" sz="2800" dirty="0"/>
          </a:p>
        </p:txBody>
      </p:sp>
      <p:sp>
        <p:nvSpPr>
          <p:cNvPr id="3" name="Content Placeholder 2"/>
          <p:cNvSpPr>
            <a:spLocks noGrp="1"/>
          </p:cNvSpPr>
          <p:nvPr>
            <p:ph sz="half" idx="1"/>
          </p:nvPr>
        </p:nvSpPr>
        <p:spPr>
          <a:xfrm>
            <a:off x="457200" y="1188720"/>
            <a:ext cx="4495800" cy="4525963"/>
          </a:xfrm>
        </p:spPr>
        <p:txBody>
          <a:bodyPr>
            <a:normAutofit fontScale="77500" lnSpcReduction="20000"/>
          </a:bodyPr>
          <a:lstStyle/>
          <a:p>
            <a:pPr marL="0" indent="0">
              <a:buNone/>
            </a:pPr>
            <a:r>
              <a:rPr lang="en-US" dirty="0" smtClean="0"/>
              <a:t>Toolkit Sections:</a:t>
            </a:r>
          </a:p>
          <a:p>
            <a:pPr marL="346075" indent="-346075">
              <a:buFont typeface="+mj-lt"/>
              <a:buAutoNum type="arabicPeriod"/>
            </a:pPr>
            <a:r>
              <a:rPr lang="en-US" dirty="0" smtClean="0"/>
              <a:t>Is your hospital ready for this change? </a:t>
            </a:r>
          </a:p>
          <a:p>
            <a:pPr marL="346075" indent="-346075">
              <a:buFont typeface="+mj-lt"/>
              <a:buAutoNum type="arabicPeriod"/>
            </a:pPr>
            <a:r>
              <a:rPr lang="en-US" dirty="0" smtClean="0"/>
              <a:t>How will you manage change? </a:t>
            </a:r>
          </a:p>
          <a:p>
            <a:pPr marL="346075" indent="-346075">
              <a:buFont typeface="+mj-lt"/>
              <a:buAutoNum type="arabicPeriod"/>
            </a:pPr>
            <a:r>
              <a:rPr lang="en-US" dirty="0" smtClean="0"/>
              <a:t>What best practices in pressure injury prevention do you want to use? </a:t>
            </a:r>
          </a:p>
          <a:p>
            <a:pPr marL="346075" indent="-346075">
              <a:buFont typeface="+mj-lt"/>
              <a:buAutoNum type="arabicPeriod"/>
            </a:pPr>
            <a:r>
              <a:rPr lang="en-US" dirty="0" smtClean="0"/>
              <a:t>How do you implement these best practices in your organization? </a:t>
            </a:r>
          </a:p>
          <a:p>
            <a:pPr marL="346075" indent="-346075">
              <a:buFont typeface="+mj-lt"/>
              <a:buAutoNum type="arabicPeriod"/>
            </a:pPr>
            <a:r>
              <a:rPr lang="en-US" dirty="0" smtClean="0"/>
              <a:t>How do you measure pressure injury rates and pressure injury prevention practices? </a:t>
            </a:r>
          </a:p>
          <a:p>
            <a:pPr marL="346075" indent="-346075">
              <a:buFont typeface="+mj-lt"/>
              <a:buAutoNum type="arabicPeriod"/>
            </a:pPr>
            <a:r>
              <a:rPr lang="en-US" dirty="0" smtClean="0"/>
              <a:t>How do you sustain an effective Pressure Injury Prevention Program? </a:t>
            </a:r>
            <a:endParaRPr lang="en-US" dirty="0"/>
          </a:p>
        </p:txBody>
      </p:sp>
      <p:pic>
        <p:nvPicPr>
          <p:cNvPr id="6" name="Picture 2" descr="Cover of Preventing Pressure Ulcers in Hospitals Toolki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12080" y="1189038"/>
            <a:ext cx="3474720" cy="4509630"/>
          </a:xfrm>
          <a:ln>
            <a:solidFill>
              <a:schemeClr val="tx1"/>
            </a:solidFill>
          </a:ln>
        </p:spPr>
      </p:pic>
      <p:sp>
        <p:nvSpPr>
          <p:cNvPr id="4" name="Slide Number Placeholder 3"/>
          <p:cNvSpPr>
            <a:spLocks noGrp="1"/>
          </p:cNvSpPr>
          <p:nvPr>
            <p:ph type="sldNum" sz="quarter" idx="12"/>
          </p:nvPr>
        </p:nvSpPr>
        <p:spPr/>
        <p:txBody>
          <a:bodyPr/>
          <a:lstStyle/>
          <a:p>
            <a:fld id="{125894D6-8D97-4F5F-8FE9-35CAB6BDE8B4}" type="slidenum">
              <a:rPr lang="en-US" smtClean="0"/>
              <a:pPr/>
              <a:t>13</a:t>
            </a:fld>
            <a:endParaRPr lang="en-US" dirty="0"/>
          </a:p>
        </p:txBody>
      </p:sp>
    </p:spTree>
    <p:extLst>
      <p:ext uri="{BB962C8B-B14F-4D97-AF65-F5344CB8AC3E}">
        <p14:creationId xmlns:p14="http://schemas.microsoft.com/office/powerpoint/2010/main" val="314498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Toolkit Approach</a:t>
            </a:r>
            <a:endParaRPr lang="en-US" dirty="0"/>
          </a:p>
        </p:txBody>
      </p:sp>
      <p:sp>
        <p:nvSpPr>
          <p:cNvPr id="3" name="Content Placeholder 2"/>
          <p:cNvSpPr>
            <a:spLocks noGrp="1"/>
          </p:cNvSpPr>
          <p:nvPr>
            <p:ph sz="half" idx="1"/>
          </p:nvPr>
        </p:nvSpPr>
        <p:spPr>
          <a:xfrm>
            <a:off x="457200" y="1188720"/>
            <a:ext cx="4800600" cy="4525963"/>
          </a:xfrm>
        </p:spPr>
        <p:txBody>
          <a:bodyPr>
            <a:normAutofit/>
          </a:bodyPr>
          <a:lstStyle/>
          <a:p>
            <a:r>
              <a:rPr lang="en-US" dirty="0" smtClean="0"/>
              <a:t>The Toolkit focuses on an interdisciplinary approach.</a:t>
            </a:r>
          </a:p>
          <a:p>
            <a:pPr lvl="1"/>
            <a:r>
              <a:rPr lang="en-US" dirty="0" smtClean="0"/>
              <a:t>This approach pulls staff members from many areas with needed expertise to address the problem. </a:t>
            </a:r>
          </a:p>
          <a:p>
            <a:pPr lvl="1"/>
            <a:r>
              <a:rPr lang="en-US" dirty="0" smtClean="0"/>
              <a:t>Pressure injury prevention requires active engagement of multiple disciplines and teams that care for the patient.</a:t>
            </a:r>
            <a:endParaRPr lang="en-US" dirty="0"/>
          </a:p>
        </p:txBody>
      </p:sp>
      <p:pic>
        <p:nvPicPr>
          <p:cNvPr id="2050" name="Picture 2" descr="Medical providers standing behind patie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73027" y="1752600"/>
            <a:ext cx="3108960" cy="2070496"/>
          </a:xfrm>
          <a:prstGeom prst="rect">
            <a:avLst/>
          </a:prstGeom>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5577840" y="4038600"/>
            <a:ext cx="3108960" cy="1005840"/>
          </a:xfrm>
          <a:prstGeom prst="rect">
            <a:avLst/>
          </a:prstGeom>
          <a:noFill/>
        </p:spPr>
        <p:txBody>
          <a:bodyPr wrap="square" rtlCol="0">
            <a:spAutoFit/>
          </a:bodyPr>
          <a:lstStyle/>
          <a:p>
            <a:pPr marL="0" lvl="1" algn="ctr"/>
            <a:r>
              <a:rPr lang="en-US" sz="2000" b="1" i="1" dirty="0">
                <a:solidFill>
                  <a:srgbClr val="009FC3"/>
                </a:solidFill>
              </a:rPr>
              <a:t>No clinician working alone can prevent pressure injuries.</a:t>
            </a:r>
          </a:p>
          <a:p>
            <a:pPr algn="ctr"/>
            <a:endParaRPr lang="en-US" sz="2000" b="1" i="1" dirty="0">
              <a:solidFill>
                <a:srgbClr val="009FC3"/>
              </a:solidFill>
            </a:endParaRPr>
          </a:p>
        </p:txBody>
      </p:sp>
      <p:sp>
        <p:nvSpPr>
          <p:cNvPr id="2" name="Slide Number Placeholder 1"/>
          <p:cNvSpPr>
            <a:spLocks noGrp="1"/>
          </p:cNvSpPr>
          <p:nvPr>
            <p:ph type="sldNum" sz="quarter" idx="12"/>
          </p:nvPr>
        </p:nvSpPr>
        <p:spPr/>
        <p:txBody>
          <a:bodyPr/>
          <a:lstStyle/>
          <a:p>
            <a:fld id="{125894D6-8D97-4F5F-8FE9-35CAB6BDE8B4}" type="slidenum">
              <a:rPr lang="en-US" smtClean="0"/>
              <a:pPr/>
              <a:t>14</a:t>
            </a:fld>
            <a:endParaRPr lang="en-US" dirty="0"/>
          </a:p>
        </p:txBody>
      </p:sp>
    </p:spTree>
    <p:extLst>
      <p:ext uri="{BB962C8B-B14F-4D97-AF65-F5344CB8AC3E}">
        <p14:creationId xmlns:p14="http://schemas.microsoft.com/office/powerpoint/2010/main" val="102371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Approach</a:t>
            </a:r>
            <a:endParaRPr lang="en-US" dirty="0"/>
          </a:p>
        </p:txBody>
      </p:sp>
      <p:sp>
        <p:nvSpPr>
          <p:cNvPr id="3" name="Content Placeholder 2"/>
          <p:cNvSpPr>
            <a:spLocks noGrp="1"/>
          </p:cNvSpPr>
          <p:nvPr>
            <p:ph idx="1"/>
          </p:nvPr>
        </p:nvSpPr>
        <p:spPr/>
        <p:txBody>
          <a:bodyPr/>
          <a:lstStyle/>
          <a:p>
            <a:r>
              <a:rPr lang="en-US" dirty="0" smtClean="0"/>
              <a:t>The Toolkit includes accurate, evidence-based, and effective risk assessments that call for:</a:t>
            </a:r>
          </a:p>
          <a:p>
            <a:pPr lvl="1"/>
            <a:r>
              <a:rPr lang="en-US" dirty="0" smtClean="0"/>
              <a:t>Critical thinking and clinical judgment—not just memorizing how to conduct assessments.</a:t>
            </a:r>
          </a:p>
          <a:p>
            <a:pPr lvl="1"/>
            <a:r>
              <a:rPr lang="en-US" dirty="0" smtClean="0"/>
              <a:t>Consistency in approach.</a:t>
            </a:r>
          </a:p>
          <a:p>
            <a:pPr lvl="1"/>
            <a:r>
              <a:rPr lang="en-US" dirty="0" smtClean="0"/>
              <a:t>Risk identification and communication at the earliest possible time.</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15</a:t>
            </a:fld>
            <a:endParaRPr lang="en-US" dirty="0"/>
          </a:p>
        </p:txBody>
      </p:sp>
    </p:spTree>
    <p:extLst>
      <p:ext uri="{BB962C8B-B14F-4D97-AF65-F5344CB8AC3E}">
        <p14:creationId xmlns:p14="http://schemas.microsoft.com/office/powerpoint/2010/main" val="258159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Approach</a:t>
            </a:r>
            <a:endParaRPr lang="en-US" dirty="0"/>
          </a:p>
        </p:txBody>
      </p:sp>
      <p:sp>
        <p:nvSpPr>
          <p:cNvPr id="3" name="Content Placeholder 2"/>
          <p:cNvSpPr>
            <a:spLocks noGrp="1"/>
          </p:cNvSpPr>
          <p:nvPr>
            <p:ph sz="half" idx="1"/>
          </p:nvPr>
        </p:nvSpPr>
        <p:spPr>
          <a:xfrm>
            <a:off x="457200" y="1188720"/>
            <a:ext cx="5486400" cy="4525963"/>
          </a:xfrm>
        </p:spPr>
        <p:txBody>
          <a:bodyPr>
            <a:normAutofit/>
          </a:bodyPr>
          <a:lstStyle/>
          <a:p>
            <a:r>
              <a:rPr lang="en-US" dirty="0" smtClean="0"/>
              <a:t>The Toolkit focuses on optimizing effectiveness of interventions by:</a:t>
            </a:r>
          </a:p>
          <a:p>
            <a:pPr lvl="1"/>
            <a:r>
              <a:rPr lang="en-US" dirty="0" smtClean="0"/>
              <a:t>Tailoring interventions to address individual risk factors.</a:t>
            </a:r>
          </a:p>
          <a:p>
            <a:pPr lvl="1"/>
            <a:r>
              <a:rPr lang="en-US" dirty="0" smtClean="0"/>
              <a:t>Assessing their effectiveness.</a:t>
            </a:r>
          </a:p>
          <a:p>
            <a:pPr lvl="1"/>
            <a:r>
              <a:rPr lang="en-US" dirty="0" smtClean="0"/>
              <a:t>Modifying interventions as appropriate.</a:t>
            </a:r>
            <a:endParaRPr lang="en-US" dirty="0"/>
          </a:p>
        </p:txBody>
      </p:sp>
      <p:pic>
        <p:nvPicPr>
          <p:cNvPr id="4098" name="Picture 2" descr="Medical provider holding patient’s arm"/>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00800" y="1280160"/>
            <a:ext cx="2286000" cy="3429000"/>
          </a:xfrm>
          <a:prstGeom prst="rect">
            <a:avLst/>
          </a:prstGeom>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125894D6-8D97-4F5F-8FE9-35CAB6BDE8B4}" type="slidenum">
              <a:rPr lang="en-US" smtClean="0"/>
              <a:pPr/>
              <a:t>16</a:t>
            </a:fld>
            <a:endParaRPr lang="en-US" dirty="0"/>
          </a:p>
        </p:txBody>
      </p:sp>
    </p:spTree>
    <p:extLst>
      <p:ext uri="{BB962C8B-B14F-4D97-AF65-F5344CB8AC3E}">
        <p14:creationId xmlns:p14="http://schemas.microsoft.com/office/powerpoint/2010/main" val="17998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Sustainment</a:t>
            </a:r>
            <a:endParaRPr lang="en-US" dirty="0"/>
          </a:p>
        </p:txBody>
      </p:sp>
      <p:sp>
        <p:nvSpPr>
          <p:cNvPr id="5" name="Content Placeholder 4"/>
          <p:cNvSpPr>
            <a:spLocks noGrp="1"/>
          </p:cNvSpPr>
          <p:nvPr>
            <p:ph sz="half" idx="1"/>
          </p:nvPr>
        </p:nvSpPr>
        <p:spPr/>
        <p:txBody>
          <a:bodyPr/>
          <a:lstStyle/>
          <a:p>
            <a:pPr marL="0" indent="0" algn="ctr">
              <a:buNone/>
            </a:pPr>
            <a:r>
              <a:rPr lang="en-US" dirty="0" smtClean="0"/>
              <a:t>“Holding the gains and evolving as required, definitely not going back to the old way.”</a:t>
            </a:r>
          </a:p>
        </p:txBody>
      </p:sp>
      <p:pic>
        <p:nvPicPr>
          <p:cNvPr id="6" name="Picture 5" descr="Image of a tree"/>
          <p:cNvPicPr>
            <a:picLocks noChangeAspect="1"/>
          </p:cNvPicPr>
          <p:nvPr/>
        </p:nvPicPr>
        <p:blipFill>
          <a:blip r:embed="rId3"/>
          <a:stretch>
            <a:fillRect/>
          </a:stretch>
        </p:blipFill>
        <p:spPr>
          <a:xfrm>
            <a:off x="5312531" y="1143000"/>
            <a:ext cx="3291840" cy="5136498"/>
          </a:xfrm>
          <a:prstGeom prst="rect">
            <a:avLst/>
          </a:prstGeom>
          <a:ln>
            <a:solidFill>
              <a:schemeClr val="tx1"/>
            </a:solidFill>
          </a:ln>
          <a:effectLst>
            <a:outerShdw blurRad="63500" sx="102000" sy="102000" algn="ctr" rotWithShape="0">
              <a:prstClr val="black">
                <a:alpha val="40000"/>
              </a:prstClr>
            </a:outerShdw>
          </a:effectLst>
        </p:spPr>
      </p:pic>
      <p:sp>
        <p:nvSpPr>
          <p:cNvPr id="2" name="TextBox 1"/>
          <p:cNvSpPr txBox="1"/>
          <p:nvPr/>
        </p:nvSpPr>
        <p:spPr>
          <a:xfrm>
            <a:off x="685800" y="5633167"/>
            <a:ext cx="3352800" cy="461665"/>
          </a:xfrm>
          <a:prstGeom prst="rect">
            <a:avLst/>
          </a:prstGeom>
          <a:noFill/>
        </p:spPr>
        <p:txBody>
          <a:bodyPr wrap="square" rtlCol="0">
            <a:spAutoFit/>
          </a:bodyPr>
          <a:lstStyle/>
          <a:p>
            <a:r>
              <a:rPr lang="en-US" sz="1200" dirty="0" smtClean="0"/>
              <a:t>Maher L, 2013</a:t>
            </a:r>
          </a:p>
          <a:p>
            <a:r>
              <a:rPr lang="en-US" sz="1200" dirty="0" smtClean="0"/>
              <a:t>Maher L, 2012</a:t>
            </a:r>
            <a:endParaRPr lang="en-US" sz="1200" dirty="0"/>
          </a:p>
        </p:txBody>
      </p:sp>
      <p:sp>
        <p:nvSpPr>
          <p:cNvPr id="3" name="Slide Number Placeholder 2"/>
          <p:cNvSpPr>
            <a:spLocks noGrp="1"/>
          </p:cNvSpPr>
          <p:nvPr>
            <p:ph type="sldNum" sz="quarter" idx="12"/>
          </p:nvPr>
        </p:nvSpPr>
        <p:spPr/>
        <p:txBody>
          <a:bodyPr/>
          <a:lstStyle/>
          <a:p>
            <a:fld id="{125894D6-8D97-4F5F-8FE9-35CAB6BDE8B4}" type="slidenum">
              <a:rPr lang="en-US" smtClean="0"/>
              <a:pPr/>
              <a:t>17</a:t>
            </a:fld>
            <a:endParaRPr lang="en-US" dirty="0"/>
          </a:p>
        </p:txBody>
      </p:sp>
    </p:spTree>
    <p:extLst>
      <p:ext uri="{BB962C8B-B14F-4D97-AF65-F5344CB8AC3E}">
        <p14:creationId xmlns:p14="http://schemas.microsoft.com/office/powerpoint/2010/main" val="2633398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5000"/>
              </a:lnSpc>
            </a:pPr>
            <a:r>
              <a:rPr lang="en-US" sz="3200" dirty="0" smtClean="0"/>
              <a:t>When Should We Worry About </a:t>
            </a:r>
            <a:br>
              <a:rPr lang="en-US" sz="3200" dirty="0" smtClean="0"/>
            </a:br>
            <a:r>
              <a:rPr lang="en-US" sz="3200" dirty="0" smtClean="0"/>
              <a:t>Sustaining the Gains?</a:t>
            </a:r>
            <a:endParaRPr lang="en-US" sz="3200" dirty="0"/>
          </a:p>
        </p:txBody>
      </p:sp>
      <p:sp>
        <p:nvSpPr>
          <p:cNvPr id="6" name="Content Placeholder 2"/>
          <p:cNvSpPr>
            <a:spLocks noGrp="1"/>
          </p:cNvSpPr>
          <p:nvPr>
            <p:ph idx="1"/>
          </p:nvPr>
        </p:nvSpPr>
        <p:spPr/>
        <p:txBody>
          <a:bodyPr>
            <a:normAutofit lnSpcReduction="10000"/>
          </a:bodyPr>
          <a:lstStyle/>
          <a:p>
            <a:r>
              <a:rPr lang="en-US" dirty="0" smtClean="0"/>
              <a:t>Actions to ensure sustainability must start at the beginning of a project.</a:t>
            </a:r>
          </a:p>
          <a:p>
            <a:r>
              <a:rPr lang="en-US" dirty="0" smtClean="0"/>
              <a:t>If you leave it to the end, it will be too late to make any changes that are needed to maximize the potential of sustainability.</a:t>
            </a:r>
          </a:p>
          <a:p>
            <a:endParaRPr lang="en-US" dirty="0" smtClean="0"/>
          </a:p>
          <a:p>
            <a:pPr marL="0" indent="0" algn="ctr">
              <a:buNone/>
            </a:pPr>
            <a:r>
              <a:rPr lang="en-US" dirty="0" smtClean="0"/>
              <a:t>It is very important to ensure you have things in place from the beginning to achieve and sustain the best improvement outcome you can.</a:t>
            </a:r>
          </a:p>
        </p:txBody>
      </p:sp>
      <p:sp>
        <p:nvSpPr>
          <p:cNvPr id="3" name="Slide Number Placeholder 2"/>
          <p:cNvSpPr>
            <a:spLocks noGrp="1"/>
          </p:cNvSpPr>
          <p:nvPr>
            <p:ph type="sldNum" sz="quarter" idx="12"/>
          </p:nvPr>
        </p:nvSpPr>
        <p:spPr/>
        <p:txBody>
          <a:bodyPr/>
          <a:lstStyle/>
          <a:p>
            <a:fld id="{125894D6-8D97-4F5F-8FE9-35CAB6BDE8B4}" type="slidenum">
              <a:rPr lang="en-US" smtClean="0"/>
              <a:pPr/>
              <a:t>18</a:t>
            </a:fld>
            <a:endParaRPr lang="en-US" dirty="0"/>
          </a:p>
        </p:txBody>
      </p:sp>
    </p:spTree>
    <p:extLst>
      <p:ext uri="{BB962C8B-B14F-4D97-AF65-F5344CB8AC3E}">
        <p14:creationId xmlns:p14="http://schemas.microsoft.com/office/powerpoint/2010/main" val="371738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Sustainability</a:t>
            </a:r>
            <a:endParaRPr lang="en-US" dirty="0"/>
          </a:p>
        </p:txBody>
      </p:sp>
      <p:sp>
        <p:nvSpPr>
          <p:cNvPr id="5" name="TextBox 4"/>
          <p:cNvSpPr txBox="1"/>
          <p:nvPr/>
        </p:nvSpPr>
        <p:spPr>
          <a:xfrm>
            <a:off x="533400" y="836847"/>
            <a:ext cx="5334000" cy="523220"/>
          </a:xfrm>
          <a:prstGeom prst="rect">
            <a:avLst/>
          </a:prstGeom>
          <a:noFill/>
        </p:spPr>
        <p:txBody>
          <a:bodyPr wrap="square" rtlCol="0">
            <a:spAutoFit/>
          </a:bodyPr>
          <a:lstStyle/>
          <a:p>
            <a:pPr algn="ctr"/>
            <a:r>
              <a:rPr lang="en-US" sz="2800" b="1" dirty="0"/>
              <a:t>Your Journey</a:t>
            </a:r>
          </a:p>
        </p:txBody>
      </p:sp>
      <p:graphicFrame>
        <p:nvGraphicFramePr>
          <p:cNvPr id="4" name="Table 3" descr="Managing Change Checklist table"/>
          <p:cNvGraphicFramePr>
            <a:graphicFrameLocks noGrp="1"/>
          </p:cNvGraphicFramePr>
          <p:nvPr>
            <p:extLst>
              <p:ext uri="{D42A27DB-BD31-4B8C-83A1-F6EECF244321}">
                <p14:modId xmlns:p14="http://schemas.microsoft.com/office/powerpoint/2010/main" val="2784242528"/>
              </p:ext>
            </p:extLst>
          </p:nvPr>
        </p:nvGraphicFramePr>
        <p:xfrm>
          <a:off x="533400" y="1377389"/>
          <a:ext cx="5334000" cy="5131761"/>
        </p:xfrm>
        <a:graphic>
          <a:graphicData uri="http://schemas.openxmlformats.org/drawingml/2006/table">
            <a:tbl>
              <a:tblPr firstRow="1" firstCol="1" lastRow="1" lastCol="1" bandRow="1" bandCol="1">
                <a:tableStyleId>{FABFCF23-3B69-468F-B69F-88F6DE6A72F2}</a:tableStyleId>
              </a:tblPr>
              <a:tblGrid>
                <a:gridCol w="5334000">
                  <a:extLst>
                    <a:ext uri="{9D8B030D-6E8A-4147-A177-3AD203B41FA5}">
                      <a16:colId xmlns="" xmlns:a16="http://schemas.microsoft.com/office/drawing/2014/main" val="20000"/>
                    </a:ext>
                  </a:extLst>
                </a:gridCol>
              </a:tblGrid>
              <a:tr h="164038">
                <a:tc>
                  <a:txBody>
                    <a:bodyPr/>
                    <a:lstStyle/>
                    <a:p>
                      <a:pPr marL="0" marR="0" algn="ctr">
                        <a:lnSpc>
                          <a:spcPct val="107000"/>
                        </a:lnSpc>
                        <a:spcBef>
                          <a:spcPts val="0"/>
                        </a:spcBef>
                        <a:spcAft>
                          <a:spcPts val="0"/>
                        </a:spcAft>
                      </a:pPr>
                      <a:r>
                        <a:rPr lang="en-US" sz="1400" dirty="0">
                          <a:effectLst/>
                        </a:rPr>
                        <a:t>Managing Change Checklist</a:t>
                      </a:r>
                      <a:endParaRPr lang="en-US" sz="1400" dirty="0">
                        <a:effectLst/>
                        <a:latin typeface="+mn-lt"/>
                        <a:ea typeface="Calibri" panose="020F0502020204030204" pitchFamily="34" charset="0"/>
                        <a:cs typeface="Times New Roman" panose="02020603050405020304" pitchFamily="18" charset="0"/>
                      </a:endParaRPr>
                    </a:p>
                  </a:txBody>
                  <a:tcPr marL="73025" marR="73025" marT="8890" marB="8890">
                    <a:lnB w="12700" cap="flat" cmpd="sng" algn="ctr">
                      <a:solidFill>
                        <a:schemeClr val="accent5">
                          <a:lumMod val="75000"/>
                        </a:schemeClr>
                      </a:solidFill>
                      <a:prstDash val="solid"/>
                      <a:round/>
                      <a:headEnd type="none" w="med" len="med"/>
                      <a:tailEnd type="none" w="med" len="med"/>
                    </a:lnB>
                    <a:solidFill>
                      <a:srgbClr val="009FC3"/>
                    </a:solidFill>
                  </a:tcPr>
                </a:tc>
                <a:extLst>
                  <a:ext uri="{0D108BD9-81ED-4DB2-BD59-A6C34878D82A}">
                    <a16:rowId xmlns="" xmlns:a16="http://schemas.microsoft.com/office/drawing/2014/main" val="10000"/>
                  </a:ext>
                </a:extLst>
              </a:tr>
              <a:tr h="174625">
                <a:tc>
                  <a:txBody>
                    <a:bodyPr/>
                    <a:lstStyle/>
                    <a:p>
                      <a:pPr marL="0" marR="0">
                        <a:lnSpc>
                          <a:spcPct val="107000"/>
                        </a:lnSpc>
                        <a:spcBef>
                          <a:spcPts val="0"/>
                        </a:spcBef>
                        <a:spcAft>
                          <a:spcPts val="0"/>
                        </a:spcAft>
                      </a:pPr>
                      <a:r>
                        <a:rPr lang="en-US" sz="1400" b="1" dirty="0">
                          <a:effectLst/>
                        </a:rPr>
                        <a:t>Implementation Team composition</a:t>
                      </a:r>
                      <a:endParaRPr lang="en-US" sz="1400" b="1" dirty="0">
                        <a:effectLst/>
                        <a:latin typeface="+mn-lt"/>
                        <a:ea typeface="Calibri" panose="020F0502020204030204" pitchFamily="34" charset="0"/>
                        <a:cs typeface="Times New Roman" panose="02020603050405020304" pitchFamily="18" charset="0"/>
                      </a:endParaRPr>
                    </a:p>
                  </a:txBody>
                  <a:tcPr marL="73025" marR="73025" marT="8890" marB="889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1"/>
                  </a:ext>
                </a:extLst>
              </a:tr>
              <a:tr h="160020">
                <a:tc>
                  <a:txBody>
                    <a:bodyPr/>
                    <a:lstStyle/>
                    <a:p>
                      <a:pPr marL="238125" marR="0" lvl="0" indent="-238125">
                        <a:lnSpc>
                          <a:spcPct val="107000"/>
                        </a:lnSpc>
                        <a:spcBef>
                          <a:spcPts val="0"/>
                        </a:spcBef>
                        <a:spcAft>
                          <a:spcPts val="0"/>
                        </a:spcAft>
                        <a:buFont typeface="Wingdings" charset="2"/>
                        <a:buChar char="q"/>
                        <a:tabLst/>
                      </a:pPr>
                      <a:r>
                        <a:rPr lang="en-US" sz="1400" b="0" dirty="0">
                          <a:effectLst/>
                        </a:rPr>
                        <a:t>Team </a:t>
                      </a:r>
                      <a:r>
                        <a:rPr lang="en-US" sz="1400" b="0" dirty="0" smtClean="0">
                          <a:effectLst/>
                        </a:rPr>
                        <a:t>Leader has been identified </a:t>
                      </a:r>
                      <a:r>
                        <a:rPr lang="en-US" sz="1400" b="0" dirty="0">
                          <a:effectLst/>
                        </a:rPr>
                        <a:t>and </a:t>
                      </a:r>
                      <a:r>
                        <a:rPr lang="en-US" sz="1400" b="0" dirty="0" smtClean="0">
                          <a:effectLst/>
                        </a:rPr>
                        <a:t>is in place.</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174625">
                <a:tc>
                  <a:txBody>
                    <a:bodyPr/>
                    <a:lstStyle/>
                    <a:p>
                      <a:pPr marL="238125" marR="0" lvl="0" indent="-238125">
                        <a:lnSpc>
                          <a:spcPct val="107000"/>
                        </a:lnSpc>
                        <a:spcBef>
                          <a:spcPts val="0"/>
                        </a:spcBef>
                        <a:spcAft>
                          <a:spcPts val="0"/>
                        </a:spcAft>
                        <a:buFont typeface="Wingdings" charset="2"/>
                        <a:buChar char="q"/>
                        <a:tabLst/>
                      </a:pPr>
                      <a:r>
                        <a:rPr lang="en-US" sz="1400" b="0" spc="-10" baseline="0" dirty="0">
                          <a:effectLst/>
                        </a:rPr>
                        <a:t>Members with necessary expertise/role </a:t>
                      </a:r>
                      <a:r>
                        <a:rPr lang="en-US" sz="1400" b="0" spc="-10" baseline="0" dirty="0" smtClean="0">
                          <a:effectLst/>
                        </a:rPr>
                        <a:t>have been identified/invited.</a:t>
                      </a:r>
                      <a:endParaRPr lang="en-US" sz="1400" b="0" spc="-10" baseline="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60020">
                <a:tc>
                  <a:txBody>
                    <a:bodyPr/>
                    <a:lstStyle/>
                    <a:p>
                      <a:pPr marL="238125" marR="0" lvl="0" indent="-238125">
                        <a:lnSpc>
                          <a:spcPct val="107000"/>
                        </a:lnSpc>
                        <a:spcBef>
                          <a:spcPts val="0"/>
                        </a:spcBef>
                        <a:spcAft>
                          <a:spcPts val="0"/>
                        </a:spcAft>
                        <a:buFont typeface="Wingdings" charset="2"/>
                        <a:buChar char="q"/>
                        <a:tabLst/>
                      </a:pPr>
                      <a:r>
                        <a:rPr lang="en-US" sz="1400" b="0" dirty="0">
                          <a:effectLst/>
                        </a:rPr>
                        <a:t>Linkage to senior leadership </a:t>
                      </a:r>
                      <a:r>
                        <a:rPr lang="en-US" sz="1400" b="0" dirty="0" smtClean="0">
                          <a:effectLst/>
                        </a:rPr>
                        <a:t>has been defined </a:t>
                      </a:r>
                      <a:r>
                        <a:rPr lang="en-US" sz="1400" b="0" dirty="0">
                          <a:effectLst/>
                        </a:rPr>
                        <a:t>and </a:t>
                      </a:r>
                      <a:r>
                        <a:rPr lang="en-US" sz="1400" b="0" dirty="0" smtClean="0">
                          <a:effectLst/>
                        </a:rPr>
                        <a:t>established.</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174625">
                <a:tc>
                  <a:txBody>
                    <a:bodyPr/>
                    <a:lstStyle/>
                    <a:p>
                      <a:pPr marL="0" marR="0">
                        <a:lnSpc>
                          <a:spcPct val="107000"/>
                        </a:lnSpc>
                        <a:spcBef>
                          <a:spcPts val="0"/>
                        </a:spcBef>
                        <a:spcAft>
                          <a:spcPts val="0"/>
                        </a:spcAft>
                      </a:pPr>
                      <a:r>
                        <a:rPr lang="en-US" sz="1400" b="1" dirty="0">
                          <a:effectLst/>
                        </a:rPr>
                        <a:t>Team startup</a:t>
                      </a:r>
                      <a:endParaRPr lang="en-US" sz="1400" b="1"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5"/>
                  </a:ext>
                </a:extLst>
              </a:tr>
              <a:tr h="174625">
                <a:tc>
                  <a:txBody>
                    <a:bodyPr/>
                    <a:lstStyle/>
                    <a:p>
                      <a:pPr marL="238125" marR="0" lvl="0" indent="-238125">
                        <a:lnSpc>
                          <a:spcPct val="107000"/>
                        </a:lnSpc>
                        <a:spcBef>
                          <a:spcPts val="0"/>
                        </a:spcBef>
                        <a:spcAft>
                          <a:spcPts val="0"/>
                        </a:spcAft>
                        <a:buFont typeface="Wingdings" charset="2"/>
                        <a:buChar char="q"/>
                        <a:tabLst/>
                      </a:pPr>
                      <a:r>
                        <a:rPr lang="en-US" sz="1400" b="0" dirty="0">
                          <a:effectLst/>
                        </a:rPr>
                        <a:t>Team agenda and charge are clearly </a:t>
                      </a:r>
                      <a:r>
                        <a:rPr lang="en-US" sz="1400" b="0" dirty="0" smtClean="0">
                          <a:effectLst/>
                        </a:rPr>
                        <a:t>stated.</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tcPr>
                </a:tc>
                <a:extLst>
                  <a:ext uri="{0D108BD9-81ED-4DB2-BD59-A6C34878D82A}">
                    <a16:rowId xmlns="" xmlns:a16="http://schemas.microsoft.com/office/drawing/2014/main" val="10006"/>
                  </a:ext>
                </a:extLst>
              </a:tr>
              <a:tr h="160020">
                <a:tc>
                  <a:txBody>
                    <a:bodyPr/>
                    <a:lstStyle/>
                    <a:p>
                      <a:pPr marL="238125" marR="0" lvl="0" indent="-238125">
                        <a:lnSpc>
                          <a:spcPct val="107000"/>
                        </a:lnSpc>
                        <a:spcBef>
                          <a:spcPts val="0"/>
                        </a:spcBef>
                        <a:spcAft>
                          <a:spcPts val="0"/>
                        </a:spcAft>
                        <a:buFont typeface="Wingdings" charset="2"/>
                        <a:buChar char="q"/>
                        <a:tabLst/>
                      </a:pPr>
                      <a:r>
                        <a:rPr lang="en-US" sz="1400" b="0" dirty="0">
                          <a:effectLst/>
                        </a:rPr>
                        <a:t>Team has necessary training and resources to get </a:t>
                      </a:r>
                      <a:r>
                        <a:rPr lang="en-US" sz="1400" b="0" dirty="0" smtClean="0">
                          <a:effectLst/>
                        </a:rPr>
                        <a:t>started.</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174625">
                <a:tc>
                  <a:txBody>
                    <a:bodyPr/>
                    <a:lstStyle/>
                    <a:p>
                      <a:pPr marL="0" marR="0">
                        <a:lnSpc>
                          <a:spcPct val="107000"/>
                        </a:lnSpc>
                        <a:spcBef>
                          <a:spcPts val="0"/>
                        </a:spcBef>
                        <a:spcAft>
                          <a:spcPts val="0"/>
                        </a:spcAft>
                      </a:pPr>
                      <a:r>
                        <a:rPr lang="en-US" sz="1400" b="1" dirty="0">
                          <a:effectLst/>
                        </a:rPr>
                        <a:t>Current state of pressure injury practice and knowledge</a:t>
                      </a:r>
                      <a:endParaRPr lang="en-US" sz="1400" b="1"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8"/>
                  </a:ext>
                </a:extLst>
              </a:tr>
              <a:tr h="160020">
                <a:tc>
                  <a:txBody>
                    <a:bodyPr/>
                    <a:lstStyle/>
                    <a:p>
                      <a:pPr marL="238125" marR="0" lvl="0" indent="-238125">
                        <a:lnSpc>
                          <a:spcPct val="107000"/>
                        </a:lnSpc>
                        <a:spcBef>
                          <a:spcPts val="0"/>
                        </a:spcBef>
                        <a:spcAft>
                          <a:spcPts val="0"/>
                        </a:spcAft>
                        <a:buFont typeface="Wingdings" charset="2"/>
                        <a:buChar char="q"/>
                        <a:tabLst/>
                      </a:pPr>
                      <a:r>
                        <a:rPr lang="en-US" sz="1400" b="0" dirty="0">
                          <a:effectLst/>
                        </a:rPr>
                        <a:t>Current practice and policies have been systematically </a:t>
                      </a:r>
                      <a:r>
                        <a:rPr lang="en-US" sz="1400" b="0" dirty="0" smtClean="0">
                          <a:effectLst/>
                        </a:rPr>
                        <a:t>examined.</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74625">
                <a:tc>
                  <a:txBody>
                    <a:bodyPr/>
                    <a:lstStyle/>
                    <a:p>
                      <a:pPr marL="238125" marR="0" lvl="0" indent="-238125">
                        <a:lnSpc>
                          <a:spcPct val="107000"/>
                        </a:lnSpc>
                        <a:spcBef>
                          <a:spcPts val="0"/>
                        </a:spcBef>
                        <a:spcAft>
                          <a:spcPts val="0"/>
                        </a:spcAft>
                        <a:buFont typeface="Wingdings" charset="2"/>
                        <a:buChar char="q"/>
                        <a:tabLst/>
                      </a:pPr>
                      <a:r>
                        <a:rPr lang="en-US" sz="1400" b="0" dirty="0">
                          <a:effectLst/>
                        </a:rPr>
                        <a:t>Challenges to good practice have been identified at organization and unit </a:t>
                      </a:r>
                      <a:r>
                        <a:rPr lang="en-US" sz="1400" b="0" dirty="0" smtClean="0">
                          <a:effectLst/>
                        </a:rPr>
                        <a:t>levels.</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tcPr>
                </a:tc>
                <a:extLst>
                  <a:ext uri="{0D108BD9-81ED-4DB2-BD59-A6C34878D82A}">
                    <a16:rowId xmlns="" xmlns:a16="http://schemas.microsoft.com/office/drawing/2014/main" val="10010"/>
                  </a:ext>
                </a:extLst>
              </a:tr>
              <a:tr h="160020">
                <a:tc>
                  <a:txBody>
                    <a:bodyPr/>
                    <a:lstStyle/>
                    <a:p>
                      <a:pPr marL="238125" marR="0" lvl="0" indent="-238125">
                        <a:lnSpc>
                          <a:spcPct val="107000"/>
                        </a:lnSpc>
                        <a:spcBef>
                          <a:spcPts val="0"/>
                        </a:spcBef>
                        <a:spcAft>
                          <a:spcPts val="0"/>
                        </a:spcAft>
                        <a:buFont typeface="Wingdings" charset="2"/>
                        <a:buChar char="q"/>
                        <a:tabLst/>
                      </a:pPr>
                      <a:r>
                        <a:rPr lang="en-US" sz="1400" b="0" dirty="0">
                          <a:effectLst/>
                        </a:rPr>
                        <a:t>Staff knowledge has been </a:t>
                      </a:r>
                      <a:r>
                        <a:rPr lang="en-US" sz="1400" b="0" dirty="0" smtClean="0">
                          <a:effectLst/>
                        </a:rPr>
                        <a:t>assessed.</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74625">
                <a:tc>
                  <a:txBody>
                    <a:bodyPr/>
                    <a:lstStyle/>
                    <a:p>
                      <a:pPr marL="0" marR="0">
                        <a:lnSpc>
                          <a:spcPct val="107000"/>
                        </a:lnSpc>
                        <a:spcBef>
                          <a:spcPts val="0"/>
                        </a:spcBef>
                        <a:spcAft>
                          <a:spcPts val="0"/>
                        </a:spcAft>
                      </a:pPr>
                      <a:r>
                        <a:rPr lang="en-US" sz="1400" b="1" dirty="0">
                          <a:effectLst/>
                        </a:rPr>
                        <a:t>Starting the work of redesign</a:t>
                      </a:r>
                      <a:endParaRPr lang="en-US" sz="1400" b="1"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12"/>
                  </a:ext>
                </a:extLst>
              </a:tr>
              <a:tr h="174625">
                <a:tc>
                  <a:txBody>
                    <a:bodyPr/>
                    <a:lstStyle/>
                    <a:p>
                      <a:pPr marL="238125" marR="0" lvl="0" indent="-238125">
                        <a:lnSpc>
                          <a:spcPct val="107000"/>
                        </a:lnSpc>
                        <a:spcBef>
                          <a:spcPts val="0"/>
                        </a:spcBef>
                        <a:spcAft>
                          <a:spcPts val="0"/>
                        </a:spcAft>
                        <a:buFont typeface="Wingdings" charset="2"/>
                        <a:buChar char="q"/>
                        <a:tabLst/>
                      </a:pPr>
                      <a:r>
                        <a:rPr lang="en-US" sz="1400" b="0" dirty="0">
                          <a:effectLst/>
                        </a:rPr>
                        <a:t>Approaches to redesign have been explored and </a:t>
                      </a:r>
                      <a:r>
                        <a:rPr lang="en-US" sz="1400" b="0" dirty="0" smtClean="0">
                          <a:effectLst/>
                        </a:rPr>
                        <a:t>chosen.</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160020">
                <a:tc>
                  <a:txBody>
                    <a:bodyPr/>
                    <a:lstStyle/>
                    <a:p>
                      <a:pPr marL="238125" marR="0" lvl="0" indent="-238125">
                        <a:lnSpc>
                          <a:spcPct val="107000"/>
                        </a:lnSpc>
                        <a:spcBef>
                          <a:spcPts val="0"/>
                        </a:spcBef>
                        <a:spcAft>
                          <a:spcPts val="0"/>
                        </a:spcAft>
                        <a:buFont typeface="Wingdings" charset="2"/>
                        <a:buChar char="q"/>
                        <a:tabLst/>
                      </a:pPr>
                      <a:r>
                        <a:rPr lang="en-US" sz="1400" b="0" dirty="0">
                          <a:effectLst/>
                        </a:rPr>
                        <a:t>Gap analysis has been conducted between current practice and recommended </a:t>
                      </a:r>
                      <a:r>
                        <a:rPr lang="en-US" sz="1400" b="0" dirty="0" smtClean="0">
                          <a:effectLst/>
                        </a:rPr>
                        <a:t>practice.</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tcPr>
                </a:tc>
                <a:extLst>
                  <a:ext uri="{0D108BD9-81ED-4DB2-BD59-A6C34878D82A}">
                    <a16:rowId xmlns="" xmlns:a16="http://schemas.microsoft.com/office/drawing/2014/main" val="10014"/>
                  </a:ext>
                </a:extLst>
              </a:tr>
              <a:tr h="160020">
                <a:tc>
                  <a:txBody>
                    <a:bodyPr/>
                    <a:lstStyle/>
                    <a:p>
                      <a:pPr marL="0" marR="0">
                        <a:lnSpc>
                          <a:spcPct val="107000"/>
                        </a:lnSpc>
                        <a:spcBef>
                          <a:spcPts val="0"/>
                        </a:spcBef>
                        <a:spcAft>
                          <a:spcPts val="0"/>
                        </a:spcAft>
                      </a:pPr>
                      <a:r>
                        <a:rPr lang="en-US" sz="1400" b="1" dirty="0">
                          <a:effectLst/>
                        </a:rPr>
                        <a:t>Setting goals and plans for change</a:t>
                      </a:r>
                      <a:endParaRPr lang="en-US" sz="1400" b="1"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15"/>
                  </a:ext>
                </a:extLst>
              </a:tr>
              <a:tr h="160020">
                <a:tc>
                  <a:txBody>
                    <a:bodyPr/>
                    <a:lstStyle/>
                    <a:p>
                      <a:pPr marL="238125" marR="0" lvl="0" indent="-238125">
                        <a:lnSpc>
                          <a:spcPct val="107000"/>
                        </a:lnSpc>
                        <a:spcBef>
                          <a:spcPts val="0"/>
                        </a:spcBef>
                        <a:spcAft>
                          <a:spcPts val="0"/>
                        </a:spcAft>
                        <a:buFont typeface="Wingdings" charset="2"/>
                        <a:buChar char="q"/>
                        <a:tabLst/>
                      </a:pPr>
                      <a:r>
                        <a:rPr lang="en-US" sz="1400" b="0" dirty="0">
                          <a:effectLst/>
                        </a:rPr>
                        <a:t>Specific goals have been </a:t>
                      </a:r>
                      <a:r>
                        <a:rPr lang="en-US" sz="1400" b="0" dirty="0" smtClean="0">
                          <a:effectLst/>
                        </a:rPr>
                        <a:t>set.</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tcPr>
                </a:tc>
                <a:extLst>
                  <a:ext uri="{0D108BD9-81ED-4DB2-BD59-A6C34878D82A}">
                    <a16:rowId xmlns="" xmlns:a16="http://schemas.microsoft.com/office/drawing/2014/main" val="10016"/>
                  </a:ext>
                </a:extLst>
              </a:tr>
              <a:tr h="160020">
                <a:tc>
                  <a:txBody>
                    <a:bodyPr/>
                    <a:lstStyle/>
                    <a:p>
                      <a:pPr marL="238125" marR="0" lvl="0" indent="-238125">
                        <a:lnSpc>
                          <a:spcPct val="107000"/>
                        </a:lnSpc>
                        <a:spcBef>
                          <a:spcPts val="0"/>
                        </a:spcBef>
                        <a:spcAft>
                          <a:spcPts val="0"/>
                        </a:spcAft>
                        <a:buFont typeface="Wingdings" charset="2"/>
                        <a:buChar char="q"/>
                        <a:tabLst/>
                      </a:pPr>
                      <a:r>
                        <a:rPr lang="en-US" sz="1400" b="0" dirty="0">
                          <a:effectLst/>
                        </a:rPr>
                        <a:t>A plan for making changes to meet those goals has been </a:t>
                      </a:r>
                      <a:r>
                        <a:rPr lang="en-US" sz="1400" b="0" dirty="0" smtClean="0">
                          <a:effectLst/>
                        </a:rPr>
                        <a:t>initiated.</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7"/>
                  </a:ext>
                </a:extLst>
              </a:tr>
              <a:tr h="160020">
                <a:tc>
                  <a:txBody>
                    <a:bodyPr/>
                    <a:lstStyle/>
                    <a:p>
                      <a:pPr marL="238125" marR="0" lvl="0" indent="-238125">
                        <a:lnSpc>
                          <a:spcPct val="107000"/>
                        </a:lnSpc>
                        <a:spcBef>
                          <a:spcPts val="0"/>
                        </a:spcBef>
                        <a:spcAft>
                          <a:spcPts val="0"/>
                        </a:spcAft>
                        <a:buFont typeface="Wingdings" charset="2"/>
                        <a:buChar char="q"/>
                        <a:tabLst/>
                      </a:pPr>
                      <a:r>
                        <a:rPr lang="en-US" sz="1400" b="0" dirty="0">
                          <a:effectLst/>
                        </a:rPr>
                        <a:t>A preliminary plan for sustaining the changes is in </a:t>
                      </a:r>
                      <a:r>
                        <a:rPr lang="en-US" sz="1400" b="0" dirty="0" smtClean="0">
                          <a:effectLst/>
                        </a:rPr>
                        <a:t>place.</a:t>
                      </a:r>
                      <a:endParaRPr lang="en-US" sz="1400" b="0" dirty="0">
                        <a:effectLst/>
                        <a:latin typeface="+mn-lt"/>
                        <a:ea typeface="Calibri" panose="020F0502020204030204" pitchFamily="34" charset="0"/>
                        <a:cs typeface="Times New Roman" panose="02020603050405020304" pitchFamily="18" charset="0"/>
                      </a:endParaRPr>
                    </a:p>
                  </a:txBody>
                  <a:tcPr marL="73025" marR="73025" marT="8890" marB="8890">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8"/>
                  </a:ext>
                </a:extLst>
              </a:tr>
            </a:tbl>
          </a:graphicData>
        </a:graphic>
      </p:graphicFrame>
      <p:sp>
        <p:nvSpPr>
          <p:cNvPr id="6" name="TextBox 5"/>
          <p:cNvSpPr txBox="1"/>
          <p:nvPr/>
        </p:nvSpPr>
        <p:spPr>
          <a:xfrm>
            <a:off x="457200" y="6492240"/>
            <a:ext cx="3927807" cy="276999"/>
          </a:xfrm>
          <a:prstGeom prst="rect">
            <a:avLst/>
          </a:prstGeom>
          <a:noFill/>
        </p:spPr>
        <p:txBody>
          <a:bodyPr wrap="none" rtlCol="0">
            <a:spAutoFit/>
          </a:bodyPr>
          <a:lstStyle/>
          <a:p>
            <a:r>
              <a:rPr lang="en-US" sz="1200" b="1" dirty="0"/>
              <a:t>Source: </a:t>
            </a:r>
            <a:r>
              <a:rPr lang="en-US" sz="1200" dirty="0"/>
              <a:t>AHRQ </a:t>
            </a:r>
            <a:r>
              <a:rPr lang="en-US" sz="1200" i="1" dirty="0" smtClean="0"/>
              <a:t>Preventing Pressure Ulcers in Hospitals </a:t>
            </a:r>
            <a:r>
              <a:rPr lang="en-US" sz="1200" dirty="0" smtClean="0"/>
              <a:t>Toolkit</a:t>
            </a:r>
            <a:endParaRPr lang="en-US" sz="1200" dirty="0"/>
          </a:p>
        </p:txBody>
      </p:sp>
      <p:pic>
        <p:nvPicPr>
          <p:cNvPr id="3074" name="Picture 6" descr="Puzzle pieces labeled “assess readiness,” “manage change,” “implement practices,” “best practices,” “measure,” “sustain,” and “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2406"/>
            <a:ext cx="2743200" cy="468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25894D6-8D97-4F5F-8FE9-35CAB6BDE8B4}" type="slidenum">
              <a:rPr lang="en-US" smtClean="0"/>
              <a:pPr/>
              <a:t>19</a:t>
            </a:fld>
            <a:endParaRPr lang="en-US" dirty="0"/>
          </a:p>
        </p:txBody>
      </p:sp>
    </p:spTree>
    <p:extLst>
      <p:ext uri="{BB962C8B-B14F-4D97-AF65-F5344CB8AC3E}">
        <p14:creationId xmlns:p14="http://schemas.microsoft.com/office/powerpoint/2010/main" val="47734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Ice Breaker</a:t>
            </a:r>
            <a:endParaRPr lang="en-US" dirty="0"/>
          </a:p>
        </p:txBody>
      </p:sp>
      <p:sp>
        <p:nvSpPr>
          <p:cNvPr id="5" name="Content Placeholder 4"/>
          <p:cNvSpPr>
            <a:spLocks noGrp="1"/>
          </p:cNvSpPr>
          <p:nvPr>
            <p:ph idx="1"/>
          </p:nvPr>
        </p:nvSpPr>
        <p:spPr/>
        <p:txBody>
          <a:bodyPr/>
          <a:lstStyle/>
          <a:p>
            <a:r>
              <a:rPr lang="en-US" dirty="0" smtClean="0"/>
              <a:t>Describe an interesting fact about yourself.</a:t>
            </a:r>
          </a:p>
        </p:txBody>
      </p:sp>
      <p:pic>
        <p:nvPicPr>
          <p:cNvPr id="6" name="Picture 5" descr="Goldfish jumping out of bowl toward second bowl containing other goldfish">
            <a:hlinkClick r:id="rId2"/>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738313" y="2137886"/>
            <a:ext cx="5667375" cy="3691890"/>
          </a:xfrm>
          <a:prstGeom prst="rect">
            <a:avLst/>
          </a:prstGeom>
          <a:ln>
            <a:solidFill>
              <a:schemeClr val="tx1"/>
            </a:solidFill>
          </a:ln>
          <a:effectLst>
            <a:outerShdw blurRad="63500" sx="102000" sy="102000" algn="ctr" rotWithShape="0">
              <a:prstClr val="black">
                <a:alpha val="40000"/>
              </a:prstClr>
            </a:outerShdw>
          </a:effectLst>
        </p:spPr>
      </p:pic>
      <p:sp>
        <p:nvSpPr>
          <p:cNvPr id="2" name="Slide Number Placeholder 1"/>
          <p:cNvSpPr>
            <a:spLocks noGrp="1"/>
          </p:cNvSpPr>
          <p:nvPr>
            <p:ph type="sldNum" sz="quarter" idx="12"/>
          </p:nvPr>
        </p:nvSpPr>
        <p:spPr/>
        <p:txBody>
          <a:bodyPr/>
          <a:lstStyle/>
          <a:p>
            <a:fld id="{125894D6-8D97-4F5F-8FE9-35CAB6BDE8B4}"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Sustaining Change</a:t>
            </a:r>
            <a:endParaRPr lang="en-US" dirty="0"/>
          </a:p>
        </p:txBody>
      </p:sp>
      <p:sp>
        <p:nvSpPr>
          <p:cNvPr id="6" name="Content Placeholder 5"/>
          <p:cNvSpPr>
            <a:spLocks noGrp="1"/>
          </p:cNvSpPr>
          <p:nvPr>
            <p:ph sz="half" idx="1"/>
          </p:nvPr>
        </p:nvSpPr>
        <p:spPr>
          <a:xfrm>
            <a:off x="457200" y="1188720"/>
            <a:ext cx="4572000" cy="4525963"/>
          </a:xfrm>
        </p:spPr>
        <p:txBody>
          <a:bodyPr/>
          <a:lstStyle/>
          <a:p>
            <a:r>
              <a:rPr lang="en-US" dirty="0" smtClean="0"/>
              <a:t>Sustain: Changes need to become so integrated into existing organizational structures and routines that they are no longer noticed as separate from business as usual.</a:t>
            </a:r>
          </a:p>
        </p:txBody>
      </p:sp>
      <p:pic>
        <p:nvPicPr>
          <p:cNvPr id="5" name="Content Placeholder 3" descr="Puzzle pieces labeled “assess readiness,” “manage change,” “implement practices,” “best practices,” “measure,” “sustain,” and “tools,” with “sustain” highlighted"/>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67400" y="1068576"/>
            <a:ext cx="2743200" cy="4673151"/>
          </a:xfrm>
          <a:prstGeom prst="rect">
            <a:avLst/>
          </a:prstGeom>
        </p:spPr>
      </p:pic>
      <p:sp>
        <p:nvSpPr>
          <p:cNvPr id="3" name="Slide Number Placeholder 2"/>
          <p:cNvSpPr>
            <a:spLocks noGrp="1"/>
          </p:cNvSpPr>
          <p:nvPr>
            <p:ph type="sldNum" sz="quarter" idx="12"/>
          </p:nvPr>
        </p:nvSpPr>
        <p:spPr/>
        <p:txBody>
          <a:bodyPr/>
          <a:lstStyle/>
          <a:p>
            <a:fld id="{125894D6-8D97-4F5F-8FE9-35CAB6BDE8B4}" type="slidenum">
              <a:rPr lang="en-US" smtClean="0"/>
              <a:pPr/>
              <a:t>20</a:t>
            </a:fld>
            <a:endParaRPr lang="en-US" dirty="0"/>
          </a:p>
        </p:txBody>
      </p:sp>
    </p:spTree>
    <p:extLst>
      <p:ext uri="{BB962C8B-B14F-4D97-AF65-F5344CB8AC3E}">
        <p14:creationId xmlns:p14="http://schemas.microsoft.com/office/powerpoint/2010/main" val="147432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High-Reliability Organizations</a:t>
            </a:r>
            <a:endParaRPr lang="en-US" altLang="en-US" dirty="0"/>
          </a:p>
        </p:txBody>
      </p:sp>
      <p:sp>
        <p:nvSpPr>
          <p:cNvPr id="21507" name="Content Placeholder 2"/>
          <p:cNvSpPr>
            <a:spLocks noGrp="1"/>
          </p:cNvSpPr>
          <p:nvPr>
            <p:ph idx="1"/>
          </p:nvPr>
        </p:nvSpPr>
        <p:spPr>
          <a:xfrm>
            <a:off x="457200" y="1188720"/>
            <a:ext cx="8229600" cy="5266944"/>
          </a:xfrm>
        </p:spPr>
        <p:txBody>
          <a:bodyPr>
            <a:normAutofit fontScale="92500" lnSpcReduction="20000"/>
          </a:bodyPr>
          <a:lstStyle/>
          <a:p>
            <a:r>
              <a:rPr lang="en-US" b="1" dirty="0" smtClean="0"/>
              <a:t>High-reliability organizations: </a:t>
            </a:r>
          </a:p>
          <a:p>
            <a:pPr lvl="1"/>
            <a:r>
              <a:rPr lang="en-US" dirty="0" smtClean="0"/>
              <a:t>Provide consistent performance at high levels of safety over long periods of time.</a:t>
            </a:r>
          </a:p>
          <a:p>
            <a:pPr lvl="1"/>
            <a:r>
              <a:rPr lang="en-US" dirty="0" smtClean="0"/>
              <a:t>Practice “collective mindfulness,” understanding that even small failures in safety protocols or processes can lead to catastrophic or adverse events if action is not taken to solve the problem.</a:t>
            </a:r>
          </a:p>
          <a:p>
            <a:pPr lvl="1"/>
            <a:r>
              <a:rPr lang="en-US" dirty="0" smtClean="0"/>
              <a:t>Eliminate deficiencies in safety processes through the use of powerful tools to improve their processes.</a:t>
            </a:r>
          </a:p>
          <a:p>
            <a:pPr lvl="1"/>
            <a:r>
              <a:rPr lang="en-US" dirty="0" smtClean="0"/>
              <a:t>Create an organizational culture that focuses on safety; they are constantly aware of the possibility of failure.</a:t>
            </a:r>
          </a:p>
          <a:p>
            <a:pPr marL="0" lvl="1" indent="0">
              <a:buNone/>
            </a:pPr>
            <a:endParaRPr lang="en-US" sz="1200" dirty="0"/>
          </a:p>
          <a:p>
            <a:pPr marL="12700" lvl="1" indent="0">
              <a:buNone/>
            </a:pPr>
            <a:r>
              <a:rPr lang="en-US" altLang="en-US" sz="1200" dirty="0" err="1"/>
              <a:t>Chassin</a:t>
            </a:r>
            <a:r>
              <a:rPr lang="en-US" altLang="en-US" sz="1200" dirty="0"/>
              <a:t> MR, Loeb JM, 2013 </a:t>
            </a:r>
          </a:p>
          <a:p>
            <a:pPr marL="12700" lvl="1" indent="0">
              <a:buNone/>
            </a:pPr>
            <a:r>
              <a:rPr lang="en-US" altLang="en-US" sz="1200" dirty="0" err="1"/>
              <a:t>Chassin</a:t>
            </a:r>
            <a:r>
              <a:rPr lang="en-US" altLang="en-US" sz="1200" dirty="0"/>
              <a:t> MR, Loeb JM, 2011</a:t>
            </a:r>
            <a:endParaRPr lang="en-US" sz="1300" dirty="0"/>
          </a:p>
        </p:txBody>
      </p:sp>
      <p:sp>
        <p:nvSpPr>
          <p:cNvPr id="2" name="Slide Number Placeholder 1"/>
          <p:cNvSpPr>
            <a:spLocks noGrp="1"/>
          </p:cNvSpPr>
          <p:nvPr>
            <p:ph type="sldNum" sz="quarter" idx="12"/>
          </p:nvPr>
        </p:nvSpPr>
        <p:spPr/>
        <p:txBody>
          <a:bodyPr/>
          <a:lstStyle/>
          <a:p>
            <a:fld id="{125894D6-8D97-4F5F-8FE9-35CAB6BDE8B4}" type="slidenum">
              <a:rPr lang="en-US" smtClean="0"/>
              <a:pPr/>
              <a:t>21</a:t>
            </a:fld>
            <a:endParaRPr lang="en-US" dirty="0"/>
          </a:p>
        </p:txBody>
      </p:sp>
    </p:spTree>
    <p:extLst>
      <p:ext uri="{BB962C8B-B14F-4D97-AF65-F5344CB8AC3E}">
        <p14:creationId xmlns:p14="http://schemas.microsoft.com/office/powerpoint/2010/main" val="4126723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Sustainability</a:t>
            </a:r>
            <a:endParaRPr lang="en-US" dirty="0"/>
          </a:p>
        </p:txBody>
      </p:sp>
      <p:sp>
        <p:nvSpPr>
          <p:cNvPr id="3" name="Content Placeholder 2"/>
          <p:cNvSpPr>
            <a:spLocks noGrp="1"/>
          </p:cNvSpPr>
          <p:nvPr>
            <p:ph idx="1"/>
          </p:nvPr>
        </p:nvSpPr>
        <p:spPr/>
        <p:txBody>
          <a:bodyPr/>
          <a:lstStyle/>
          <a:p>
            <a:pPr marL="0" indent="0">
              <a:buNone/>
            </a:pPr>
            <a:r>
              <a:rPr lang="en-US" dirty="0" smtClean="0"/>
              <a:t>Four key strategies:</a:t>
            </a:r>
          </a:p>
          <a:p>
            <a:pPr marL="971550" lvl="1" indent="-514350">
              <a:buFont typeface="+mj-lt"/>
              <a:buAutoNum type="arabicPeriod"/>
            </a:pPr>
            <a:r>
              <a:rPr lang="en-US" b="1" dirty="0" smtClean="0">
                <a:solidFill>
                  <a:srgbClr val="009FC3"/>
                </a:solidFill>
              </a:rPr>
              <a:t>Engage Leadership </a:t>
            </a:r>
          </a:p>
          <a:p>
            <a:pPr marL="971550" lvl="1" indent="-514350">
              <a:buFont typeface="+mj-lt"/>
              <a:buAutoNum type="arabicPeriod"/>
            </a:pPr>
            <a:r>
              <a:rPr lang="en-US" dirty="0" smtClean="0"/>
              <a:t>Measure Continuously/Evaluate for Change</a:t>
            </a:r>
          </a:p>
          <a:p>
            <a:pPr marL="971550" lvl="1" indent="-514350">
              <a:buFont typeface="+mj-lt"/>
              <a:buAutoNum type="arabicPeriod"/>
            </a:pPr>
            <a:r>
              <a:rPr lang="en-US" dirty="0" smtClean="0"/>
              <a:t>Collaborate With All Disciplines</a:t>
            </a:r>
          </a:p>
          <a:p>
            <a:pPr marL="971550" lvl="1" indent="-514350">
              <a:buFont typeface="+mj-lt"/>
              <a:buAutoNum type="arabicPeriod"/>
            </a:pPr>
            <a:r>
              <a:rPr lang="en-US" dirty="0" smtClean="0"/>
              <a:t>Hardwire Practices and Educate</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22</a:t>
            </a:fld>
            <a:endParaRPr lang="en-US" dirty="0"/>
          </a:p>
        </p:txBody>
      </p:sp>
    </p:spTree>
    <p:extLst>
      <p:ext uri="{BB962C8B-B14F-4D97-AF65-F5344CB8AC3E}">
        <p14:creationId xmlns:p14="http://schemas.microsoft.com/office/powerpoint/2010/main" val="225009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Support</a:t>
            </a:r>
            <a:endParaRPr lang="en-US" dirty="0"/>
          </a:p>
        </p:txBody>
      </p:sp>
      <p:sp>
        <p:nvSpPr>
          <p:cNvPr id="3" name="Content Placeholder 2"/>
          <p:cNvSpPr>
            <a:spLocks noGrp="1"/>
          </p:cNvSpPr>
          <p:nvPr>
            <p:ph sz="half" idx="1"/>
          </p:nvPr>
        </p:nvSpPr>
        <p:spPr>
          <a:xfrm>
            <a:off x="457200" y="1188720"/>
            <a:ext cx="4495800" cy="4525963"/>
          </a:xfrm>
        </p:spPr>
        <p:txBody>
          <a:bodyPr>
            <a:normAutofit fontScale="92500"/>
          </a:bodyPr>
          <a:lstStyle/>
          <a:p>
            <a:r>
              <a:rPr lang="en-US" sz="2900" dirty="0" smtClean="0"/>
              <a:t>High-level senior leadership buy-in</a:t>
            </a:r>
          </a:p>
          <a:p>
            <a:r>
              <a:rPr lang="en-US" sz="2900" dirty="0" smtClean="0"/>
              <a:t>Designated pressure injury prevention Implementation Team Leader</a:t>
            </a:r>
          </a:p>
          <a:p>
            <a:r>
              <a:rPr lang="en-US" sz="2900" dirty="0" smtClean="0"/>
              <a:t>Designated pressure injury prevention Implementation Committee/Interdisciplinary Team</a:t>
            </a:r>
          </a:p>
        </p:txBody>
      </p:sp>
      <p:pic>
        <p:nvPicPr>
          <p:cNvPr id="8194" name="Picture 2" descr="Leaders and medical providers holding a meet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12080" y="1981200"/>
            <a:ext cx="3657600" cy="2438400"/>
          </a:xfrm>
          <a:prstGeom prst="rect">
            <a:avLst/>
          </a:prstGeom>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125894D6-8D97-4F5F-8FE9-35CAB6BDE8B4}"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Engage Leaders</a:t>
            </a:r>
            <a:endParaRPr lang="en-US" altLang="en-US" dirty="0"/>
          </a:p>
        </p:txBody>
      </p:sp>
      <p:sp>
        <p:nvSpPr>
          <p:cNvPr id="2" name="Content Placeholder 1"/>
          <p:cNvSpPr>
            <a:spLocks noGrp="1"/>
          </p:cNvSpPr>
          <p:nvPr>
            <p:ph idx="1"/>
          </p:nvPr>
        </p:nvSpPr>
        <p:spPr>
          <a:xfrm>
            <a:off x="457200" y="1188720"/>
            <a:ext cx="8229600" cy="5266944"/>
          </a:xfrm>
        </p:spPr>
        <p:txBody>
          <a:bodyPr>
            <a:normAutofit fontScale="92500" lnSpcReduction="20000"/>
          </a:bodyPr>
          <a:lstStyle/>
          <a:p>
            <a:pPr marL="57150" indent="0">
              <a:buNone/>
            </a:pPr>
            <a:r>
              <a:rPr lang="en-US" dirty="0" smtClean="0"/>
              <a:t>It is the right thing to do—patient stories, their stories.</a:t>
            </a:r>
          </a:p>
          <a:p>
            <a:r>
              <a:rPr lang="en-US" b="1" dirty="0" smtClean="0"/>
              <a:t>WIFM:</a:t>
            </a:r>
            <a:r>
              <a:rPr lang="en-US" dirty="0" smtClean="0"/>
              <a:t> What’s in it for me/them?</a:t>
            </a:r>
          </a:p>
          <a:p>
            <a:pPr lvl="1"/>
            <a:r>
              <a:rPr lang="en-US" dirty="0" smtClean="0"/>
              <a:t>Cost avoidance estimation</a:t>
            </a:r>
          </a:p>
          <a:p>
            <a:pPr lvl="1"/>
            <a:r>
              <a:rPr lang="en-US" dirty="0" smtClean="0"/>
              <a:t>Patient throughput</a:t>
            </a:r>
          </a:p>
          <a:p>
            <a:pPr lvl="1"/>
            <a:r>
              <a:rPr lang="en-US" dirty="0" smtClean="0"/>
              <a:t>Turnover reduction</a:t>
            </a:r>
          </a:p>
          <a:p>
            <a:r>
              <a:rPr lang="en-US" b="1" dirty="0" smtClean="0"/>
              <a:t>Leaders: </a:t>
            </a:r>
            <a:r>
              <a:rPr lang="en-US" dirty="0" smtClean="0"/>
              <a:t>Aligning improvement efforts and organizational priorities</a:t>
            </a:r>
          </a:p>
          <a:p>
            <a:r>
              <a:rPr lang="en-US" b="1" dirty="0" smtClean="0"/>
              <a:t>Senior executives: </a:t>
            </a:r>
            <a:r>
              <a:rPr lang="en-US" dirty="0" smtClean="0"/>
              <a:t>Sharing prevention plans (project charter), communicating needs and progress</a:t>
            </a:r>
          </a:p>
          <a:p>
            <a:pPr marL="0" indent="0">
              <a:buNone/>
            </a:pPr>
            <a:endParaRPr lang="en-US" sz="1400" kern="0" dirty="0" smtClean="0">
              <a:solidFill>
                <a:sysClr val="windowText" lastClr="000000"/>
              </a:solidFill>
              <a:ea typeface="Times New Roman" panose="02020603050405020304" pitchFamily="18" charset="0"/>
              <a:cs typeface="Times New Roman" panose="02020603050405020304" pitchFamily="18" charset="0"/>
            </a:endParaRPr>
          </a:p>
          <a:p>
            <a:pPr marL="0" indent="0">
              <a:buNone/>
            </a:pPr>
            <a:r>
              <a:rPr lang="en-US" sz="1400" kern="0" dirty="0" smtClean="0">
                <a:solidFill>
                  <a:sysClr val="windowText" lastClr="000000"/>
                </a:solidFill>
                <a:ea typeface="Times New Roman" panose="02020603050405020304" pitchFamily="18" charset="0"/>
                <a:cs typeface="Times New Roman" panose="02020603050405020304" pitchFamily="18" charset="0"/>
              </a:rPr>
              <a:t>Duval-</a:t>
            </a:r>
            <a:r>
              <a:rPr lang="en-US" sz="1400" kern="0" dirty="0" err="1" smtClean="0">
                <a:solidFill>
                  <a:sysClr val="windowText" lastClr="000000"/>
                </a:solidFill>
                <a:ea typeface="Times New Roman" panose="02020603050405020304" pitchFamily="18" charset="0"/>
                <a:cs typeface="Times New Roman" panose="02020603050405020304" pitchFamily="18" charset="0"/>
              </a:rPr>
              <a:t>Arnould</a:t>
            </a:r>
            <a:r>
              <a:rPr lang="en-US" sz="1400" kern="0" dirty="0" smtClean="0">
                <a:solidFill>
                  <a:sysClr val="windowText" lastClr="000000"/>
                </a:solidFill>
                <a:ea typeface="Times New Roman" panose="02020603050405020304" pitchFamily="18" charset="0"/>
                <a:cs typeface="Times New Roman" panose="02020603050405020304" pitchFamily="18" charset="0"/>
              </a:rPr>
              <a:t> </a:t>
            </a:r>
            <a:r>
              <a:rPr lang="en-US" sz="1400" kern="0" dirty="0">
                <a:solidFill>
                  <a:sysClr val="windowText" lastClr="000000"/>
                </a:solidFill>
                <a:ea typeface="Times New Roman" panose="02020603050405020304" pitchFamily="18" charset="0"/>
                <a:cs typeface="Times New Roman" panose="02020603050405020304" pitchFamily="18" charset="0"/>
              </a:rPr>
              <a:t>J, Mathews SC, Weeks K, et al</a:t>
            </a:r>
            <a:r>
              <a:rPr lang="en-US" sz="1400" kern="0" dirty="0" smtClean="0">
                <a:solidFill>
                  <a:sysClr val="windowText" lastClr="000000"/>
                </a:solidFill>
                <a:ea typeface="Times New Roman" panose="02020603050405020304" pitchFamily="18" charset="0"/>
                <a:cs typeface="Times New Roman" panose="02020603050405020304" pitchFamily="18" charset="0"/>
              </a:rPr>
              <a:t>., 2012</a:t>
            </a:r>
          </a:p>
          <a:p>
            <a:pPr marL="0" indent="0">
              <a:buNone/>
            </a:pPr>
            <a:r>
              <a:rPr lang="en-US" sz="1400" kern="0" dirty="0">
                <a:solidFill>
                  <a:sysClr val="windowText" lastClr="000000"/>
                </a:solidFill>
              </a:rPr>
              <a:t>Waters HR, </a:t>
            </a:r>
            <a:r>
              <a:rPr lang="en-US" sz="1400" kern="0" dirty="0" err="1">
                <a:solidFill>
                  <a:sysClr val="windowText" lastClr="000000"/>
                </a:solidFill>
              </a:rPr>
              <a:t>Korn</a:t>
            </a:r>
            <a:r>
              <a:rPr lang="en-US" sz="1400" kern="0" dirty="0">
                <a:solidFill>
                  <a:sysClr val="windowText" lastClr="000000"/>
                </a:solidFill>
              </a:rPr>
              <a:t> R Jr, </a:t>
            </a:r>
            <a:r>
              <a:rPr lang="en-US" sz="1400" kern="0" dirty="0" err="1">
                <a:solidFill>
                  <a:sysClr val="windowText" lastClr="000000"/>
                </a:solidFill>
              </a:rPr>
              <a:t>Colantuoni</a:t>
            </a:r>
            <a:r>
              <a:rPr lang="en-US" sz="1400" kern="0" dirty="0">
                <a:solidFill>
                  <a:sysClr val="windowText" lastClr="000000"/>
                </a:solidFill>
              </a:rPr>
              <a:t> E, et al</a:t>
            </a:r>
            <a:r>
              <a:rPr lang="en-US" sz="1400" kern="0" dirty="0" smtClean="0">
                <a:solidFill>
                  <a:sysClr val="windowText" lastClr="000000"/>
                </a:solidFill>
              </a:rPr>
              <a:t>., 2011</a:t>
            </a:r>
            <a:endParaRPr lang="en-US" sz="1300" dirty="0"/>
          </a:p>
        </p:txBody>
      </p:sp>
      <p:sp>
        <p:nvSpPr>
          <p:cNvPr id="3" name="Slide Number Placeholder 2"/>
          <p:cNvSpPr>
            <a:spLocks noGrp="1"/>
          </p:cNvSpPr>
          <p:nvPr>
            <p:ph type="sldNum" sz="quarter" idx="12"/>
          </p:nvPr>
        </p:nvSpPr>
        <p:spPr/>
        <p:txBody>
          <a:bodyPr/>
          <a:lstStyle/>
          <a:p>
            <a:fld id="{125894D6-8D97-4F5F-8FE9-35CAB6BDE8B4}" type="slidenum">
              <a:rPr lang="en-US" smtClean="0"/>
              <a:pPr/>
              <a:t>24</a:t>
            </a:fld>
            <a:endParaRPr lang="en-US" dirty="0"/>
          </a:p>
        </p:txBody>
      </p:sp>
    </p:spTree>
    <p:extLst>
      <p:ext uri="{BB962C8B-B14F-4D97-AF65-F5344CB8AC3E}">
        <p14:creationId xmlns:p14="http://schemas.microsoft.com/office/powerpoint/2010/main" val="2495574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71600" y="0"/>
            <a:ext cx="7315200" cy="842370"/>
          </a:xfrm>
        </p:spPr>
        <p:txBody>
          <a:bodyPr>
            <a:noAutofit/>
          </a:bodyPr>
          <a:lstStyle/>
          <a:p>
            <a:r>
              <a:rPr lang="en-US" altLang="en-US" sz="2400" dirty="0">
                <a:latin typeface="Calibri" panose="020F0502020204030204" pitchFamily="34" charset="0"/>
              </a:rPr>
              <a:t>Practice Insight</a:t>
            </a:r>
            <a:br>
              <a:rPr lang="en-US" altLang="en-US" sz="2400" dirty="0">
                <a:latin typeface="Calibri" panose="020F0502020204030204" pitchFamily="34" charset="0"/>
              </a:rPr>
            </a:br>
            <a:r>
              <a:rPr lang="en-US" altLang="en-US" sz="1800" dirty="0" smtClean="0">
                <a:latin typeface="Calibri" panose="020F0502020204030204" pitchFamily="34" charset="0"/>
              </a:rPr>
              <a:t>Project </a:t>
            </a:r>
            <a:r>
              <a:rPr lang="en-US" altLang="en-US" sz="1800" dirty="0">
                <a:latin typeface="Calibri" panose="020F0502020204030204" pitchFamily="34" charset="0"/>
              </a:rPr>
              <a:t>Charter: </a:t>
            </a:r>
            <a:r>
              <a:rPr lang="en-US" altLang="en-US" sz="1800" dirty="0" smtClean="0">
                <a:latin typeface="Calibri" panose="020F0502020204030204" pitchFamily="34" charset="0"/>
              </a:rPr>
              <a:t>Multidisciplinary Pressure Ulcer Prevention </a:t>
            </a:r>
            <a:r>
              <a:rPr lang="en-US" altLang="en-US" sz="1800" dirty="0">
                <a:latin typeface="Calibri" panose="020F0502020204030204" pitchFamily="34" charset="0"/>
              </a:rPr>
              <a:t>Program</a:t>
            </a:r>
            <a:br>
              <a:rPr lang="en-US" altLang="en-US" sz="1800" dirty="0">
                <a:latin typeface="Calibri" panose="020F0502020204030204" pitchFamily="34" charset="0"/>
              </a:rPr>
            </a:br>
            <a:r>
              <a:rPr lang="en-US" altLang="en-US" sz="1800" dirty="0" smtClean="0">
                <a:latin typeface="Calibri" panose="020F0502020204030204" pitchFamily="34" charset="0"/>
              </a:rPr>
              <a:t>Key </a:t>
            </a:r>
            <a:r>
              <a:rPr lang="en-US" altLang="en-US" sz="1800" dirty="0">
                <a:latin typeface="Calibri" panose="020F0502020204030204" pitchFamily="34" charset="0"/>
              </a:rPr>
              <a:t>Stakeholders: WOC, Nursing Staff, Physical Therapy, Nutrition</a:t>
            </a:r>
            <a:endParaRPr lang="en-US" altLang="en-US" sz="2000" dirty="0">
              <a:latin typeface="Calibri" panose="020F0502020204030204" pitchFamily="34" charset="0"/>
            </a:endParaRPr>
          </a:p>
        </p:txBody>
      </p:sp>
      <p:pic>
        <p:nvPicPr>
          <p:cNvPr id="6" name="Picture 5" descr="Clip art of binocul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7469"/>
            <a:ext cx="854075" cy="734901"/>
          </a:xfrm>
          <a:prstGeom prst="rect">
            <a:avLst/>
          </a:prstGeom>
        </p:spPr>
      </p:pic>
      <p:sp>
        <p:nvSpPr>
          <p:cNvPr id="2" name="TextBox 1"/>
          <p:cNvSpPr txBox="1"/>
          <p:nvPr/>
        </p:nvSpPr>
        <p:spPr>
          <a:xfrm>
            <a:off x="884237" y="960120"/>
            <a:ext cx="2697163" cy="365760"/>
          </a:xfrm>
          <a:prstGeom prst="rect">
            <a:avLst/>
          </a:prstGeom>
          <a:solidFill>
            <a:srgbClr val="009FC3"/>
          </a:solidFill>
          <a:ln w="6350">
            <a:solidFill>
              <a:schemeClr val="tx1"/>
            </a:solidFill>
          </a:ln>
        </p:spPr>
        <p:txBody>
          <a:bodyPr wrap="square" rtlCol="0">
            <a:spAutoFit/>
          </a:bodyPr>
          <a:lstStyle/>
          <a:p>
            <a:pPr algn="ctr"/>
            <a:r>
              <a:rPr lang="en-US" altLang="en-US" b="1" dirty="0">
                <a:solidFill>
                  <a:schemeClr val="bg1"/>
                </a:solidFill>
                <a:latin typeface="Calibri" panose="020F0502020204030204" pitchFamily="34" charset="0"/>
              </a:rPr>
              <a:t>PROJECT DEFINITION</a:t>
            </a:r>
          </a:p>
          <a:p>
            <a:endParaRPr lang="en-US" dirty="0"/>
          </a:p>
        </p:txBody>
      </p:sp>
      <p:sp>
        <p:nvSpPr>
          <p:cNvPr id="8" name="Text Box 4"/>
          <p:cNvSpPr txBox="1">
            <a:spLocks noChangeArrowheads="1"/>
          </p:cNvSpPr>
          <p:nvPr/>
        </p:nvSpPr>
        <p:spPr bwMode="auto">
          <a:xfrm>
            <a:off x="124192" y="1036638"/>
            <a:ext cx="4343400" cy="2222147"/>
          </a:xfrm>
          <a:prstGeom prst="rect">
            <a:avLst/>
          </a:prstGeom>
          <a:noFill/>
          <a:ln>
            <a:noFill/>
          </a:ln>
          <a:effectLst/>
          <a:extLst/>
        </p:spPr>
        <p:txBody>
          <a:bodyPr>
            <a:spAutoFit/>
          </a:bodyPr>
          <a:lstStyle>
            <a:lvl1pPr defTabSz="744538">
              <a:tabLst>
                <a:tab pos="690563" algn="l"/>
                <a:tab pos="2058988" algn="l"/>
              </a:tabLst>
              <a:defRPr>
                <a:solidFill>
                  <a:schemeClr val="tx1"/>
                </a:solidFill>
                <a:latin typeface="Arial" charset="0"/>
                <a:ea typeface="Osaka" pitchFamily="1" charset="-128"/>
              </a:defRPr>
            </a:lvl1pPr>
            <a:lvl2pPr marL="742950" indent="-285750" defTabSz="744538">
              <a:tabLst>
                <a:tab pos="690563" algn="l"/>
                <a:tab pos="2058988" algn="l"/>
              </a:tabLst>
              <a:defRPr>
                <a:solidFill>
                  <a:schemeClr val="tx1"/>
                </a:solidFill>
                <a:latin typeface="Arial" charset="0"/>
                <a:ea typeface="Osaka" pitchFamily="1" charset="-128"/>
              </a:defRPr>
            </a:lvl2pPr>
            <a:lvl3pPr marL="1143000" indent="-228600" defTabSz="744538">
              <a:tabLst>
                <a:tab pos="690563" algn="l"/>
                <a:tab pos="2058988" algn="l"/>
              </a:tabLst>
              <a:defRPr>
                <a:solidFill>
                  <a:schemeClr val="tx1"/>
                </a:solidFill>
                <a:latin typeface="Arial" charset="0"/>
                <a:ea typeface="Osaka" pitchFamily="1" charset="-128"/>
              </a:defRPr>
            </a:lvl3pPr>
            <a:lvl4pPr marL="1600200" indent="-228600" defTabSz="744538">
              <a:tabLst>
                <a:tab pos="690563" algn="l"/>
                <a:tab pos="2058988" algn="l"/>
              </a:tabLst>
              <a:defRPr>
                <a:solidFill>
                  <a:schemeClr val="tx1"/>
                </a:solidFill>
                <a:latin typeface="Arial" charset="0"/>
                <a:ea typeface="Osaka" pitchFamily="1" charset="-128"/>
              </a:defRPr>
            </a:lvl4pPr>
            <a:lvl5pPr marL="2057400" indent="-228600" defTabSz="744538">
              <a:tabLst>
                <a:tab pos="690563" algn="l"/>
                <a:tab pos="2058988" algn="l"/>
              </a:tabLst>
              <a:defRPr>
                <a:solidFill>
                  <a:schemeClr val="tx1"/>
                </a:solidFill>
                <a:latin typeface="Arial" charset="0"/>
                <a:ea typeface="Osaka" pitchFamily="1" charset="-128"/>
              </a:defRPr>
            </a:lvl5pPr>
            <a:lvl6pPr marL="2514600" indent="-228600" defTabSz="744538" eaLnBrk="0" fontAlgn="base" hangingPunct="0">
              <a:spcBef>
                <a:spcPct val="0"/>
              </a:spcBef>
              <a:spcAft>
                <a:spcPct val="0"/>
              </a:spcAft>
              <a:tabLst>
                <a:tab pos="690563" algn="l"/>
                <a:tab pos="2058988" algn="l"/>
              </a:tabLst>
              <a:defRPr>
                <a:solidFill>
                  <a:schemeClr val="tx1"/>
                </a:solidFill>
                <a:latin typeface="Arial" charset="0"/>
                <a:ea typeface="Osaka" pitchFamily="1" charset="-128"/>
              </a:defRPr>
            </a:lvl6pPr>
            <a:lvl7pPr marL="2971800" indent="-228600" defTabSz="744538" eaLnBrk="0" fontAlgn="base" hangingPunct="0">
              <a:spcBef>
                <a:spcPct val="0"/>
              </a:spcBef>
              <a:spcAft>
                <a:spcPct val="0"/>
              </a:spcAft>
              <a:tabLst>
                <a:tab pos="690563" algn="l"/>
                <a:tab pos="2058988" algn="l"/>
              </a:tabLst>
              <a:defRPr>
                <a:solidFill>
                  <a:schemeClr val="tx1"/>
                </a:solidFill>
                <a:latin typeface="Arial" charset="0"/>
                <a:ea typeface="Osaka" pitchFamily="1" charset="-128"/>
              </a:defRPr>
            </a:lvl7pPr>
            <a:lvl8pPr marL="3429000" indent="-228600" defTabSz="744538" eaLnBrk="0" fontAlgn="base" hangingPunct="0">
              <a:spcBef>
                <a:spcPct val="0"/>
              </a:spcBef>
              <a:spcAft>
                <a:spcPct val="0"/>
              </a:spcAft>
              <a:tabLst>
                <a:tab pos="690563" algn="l"/>
                <a:tab pos="2058988" algn="l"/>
              </a:tabLst>
              <a:defRPr>
                <a:solidFill>
                  <a:schemeClr val="tx1"/>
                </a:solidFill>
                <a:latin typeface="Arial" charset="0"/>
                <a:ea typeface="Osaka" pitchFamily="1" charset="-128"/>
              </a:defRPr>
            </a:lvl8pPr>
            <a:lvl9pPr marL="3886200" indent="-228600" defTabSz="744538" eaLnBrk="0" fontAlgn="base" hangingPunct="0">
              <a:spcBef>
                <a:spcPct val="0"/>
              </a:spcBef>
              <a:spcAft>
                <a:spcPct val="0"/>
              </a:spcAft>
              <a:tabLst>
                <a:tab pos="690563" algn="l"/>
                <a:tab pos="2058988" algn="l"/>
              </a:tabLst>
              <a:defRPr>
                <a:solidFill>
                  <a:schemeClr val="tx1"/>
                </a:solidFill>
                <a:latin typeface="Arial" charset="0"/>
                <a:ea typeface="Osaka" pitchFamily="1" charset="-128"/>
              </a:defRPr>
            </a:lvl9pPr>
          </a:lstStyle>
          <a:p>
            <a:endParaRPr lang="en-US" altLang="en-US" sz="1400" b="1" dirty="0">
              <a:solidFill>
                <a:srgbClr val="C00000"/>
              </a:solidFill>
              <a:latin typeface="Calibri" panose="020F0502020204030204" pitchFamily="34" charset="0"/>
            </a:endParaRPr>
          </a:p>
          <a:p>
            <a:endParaRPr lang="en-US" altLang="en-US" sz="800" b="1" dirty="0">
              <a:solidFill>
                <a:srgbClr val="C00000"/>
              </a:solidFill>
              <a:latin typeface="Calibri" panose="020F0502020204030204" pitchFamily="34" charset="0"/>
            </a:endParaRPr>
          </a:p>
          <a:p>
            <a:r>
              <a:rPr lang="en-US" altLang="en-US" sz="1400" b="1" dirty="0">
                <a:latin typeface="Calibri" panose="020F0502020204030204" pitchFamily="34" charset="0"/>
              </a:rPr>
              <a:t>One of 11 U.S. hospitals chosen to participate in the AHRQ Pressure </a:t>
            </a:r>
            <a:r>
              <a:rPr lang="en-US" altLang="en-US" sz="1400" b="1" dirty="0" smtClean="0">
                <a:latin typeface="Calibri" panose="020F0502020204030204" pitchFamily="34" charset="0"/>
              </a:rPr>
              <a:t>Ulcer Prevention </a:t>
            </a:r>
            <a:r>
              <a:rPr lang="en-US" altLang="en-US" sz="1400" b="1" dirty="0">
                <a:latin typeface="Calibri" panose="020F0502020204030204" pitchFamily="34" charset="0"/>
              </a:rPr>
              <a:t>Project. </a:t>
            </a:r>
            <a:endParaRPr lang="en-US" altLang="en-US" sz="1400" b="1" dirty="0" smtClean="0">
              <a:latin typeface="Calibri" panose="020F0502020204030204" pitchFamily="34" charset="0"/>
            </a:endParaRPr>
          </a:p>
          <a:p>
            <a:r>
              <a:rPr lang="en-US" altLang="en-US" sz="1400" b="1" dirty="0" smtClean="0">
                <a:latin typeface="Calibri" panose="020F0502020204030204" pitchFamily="34" charset="0"/>
              </a:rPr>
              <a:t>Pilot </a:t>
            </a:r>
            <a:r>
              <a:rPr lang="en-US" altLang="en-US" sz="1400" b="1" dirty="0">
                <a:latin typeface="Calibri" panose="020F0502020204030204" pitchFamily="34" charset="0"/>
              </a:rPr>
              <a:t>Units: ICU, 6W, 7E</a:t>
            </a:r>
          </a:p>
          <a:p>
            <a:pPr>
              <a:spcBef>
                <a:spcPct val="20000"/>
              </a:spcBef>
            </a:pPr>
            <a:r>
              <a:rPr lang="en-US" altLang="en-US" sz="1200" dirty="0" smtClean="0">
                <a:latin typeface="Calibri" panose="020F0502020204030204" pitchFamily="34" charset="0"/>
                <a:cs typeface="Tahoma" pitchFamily="34" charset="0"/>
              </a:rPr>
              <a:t>By using </a:t>
            </a:r>
            <a:r>
              <a:rPr lang="en-US" altLang="en-US" sz="1200" dirty="0">
                <a:latin typeface="Calibri" panose="020F0502020204030204" pitchFamily="34" charset="0"/>
                <a:cs typeface="Tahoma" pitchFamily="34" charset="0"/>
              </a:rPr>
              <a:t>the toolkit provided by </a:t>
            </a:r>
            <a:r>
              <a:rPr lang="en-US" altLang="en-US" sz="1200" dirty="0" smtClean="0">
                <a:latin typeface="Calibri" panose="020F0502020204030204" pitchFamily="34" charset="0"/>
                <a:cs typeface="Tahoma" pitchFamily="34" charset="0"/>
              </a:rPr>
              <a:t>AHRQ,</a:t>
            </a:r>
            <a:r>
              <a:rPr lang="en-US" altLang="en-US" sz="1200" i="1" dirty="0" smtClean="0">
                <a:latin typeface="Calibri" panose="020F0502020204030204" pitchFamily="34" charset="0"/>
                <a:cs typeface="Tahoma" pitchFamily="34" charset="0"/>
              </a:rPr>
              <a:t> </a:t>
            </a:r>
            <a:r>
              <a:rPr lang="en-US" altLang="en-US" sz="1200" dirty="0" smtClean="0">
                <a:latin typeface="Calibri" panose="020F0502020204030204" pitchFamily="34" charset="0"/>
                <a:cs typeface="Tahoma" pitchFamily="34" charset="0"/>
              </a:rPr>
              <a:t>we will implement effective </a:t>
            </a:r>
            <a:r>
              <a:rPr lang="en-US" altLang="en-US" sz="1200" dirty="0">
                <a:latin typeface="Calibri" panose="020F0502020204030204" pitchFamily="34" charset="0"/>
                <a:cs typeface="Tahoma" pitchFamily="34" charset="0"/>
              </a:rPr>
              <a:t>pressure </a:t>
            </a:r>
            <a:r>
              <a:rPr lang="en-US" altLang="en-US" sz="1200" dirty="0" smtClean="0">
                <a:latin typeface="Calibri" panose="020F0502020204030204" pitchFamily="34" charset="0"/>
                <a:cs typeface="Tahoma" pitchFamily="34" charset="0"/>
              </a:rPr>
              <a:t>ulcer prevention practices. </a:t>
            </a:r>
            <a:r>
              <a:rPr lang="en-US" altLang="en-US" sz="1200" dirty="0">
                <a:latin typeface="Calibri" panose="020F0502020204030204" pitchFamily="34" charset="0"/>
                <a:cs typeface="Tahoma" pitchFamily="34" charset="0"/>
              </a:rPr>
              <a:t>The </a:t>
            </a:r>
            <a:r>
              <a:rPr lang="en-US" altLang="en-US" sz="1200" dirty="0" smtClean="0">
                <a:latin typeface="Calibri" panose="020F0502020204030204" pitchFamily="34" charset="0"/>
                <a:cs typeface="Tahoma" pitchFamily="34" charset="0"/>
              </a:rPr>
              <a:t>Toolkit’s </a:t>
            </a:r>
            <a:r>
              <a:rPr lang="en-US" altLang="en-US" sz="1200" dirty="0">
                <a:latin typeface="Calibri" panose="020F0502020204030204" pitchFamily="34" charset="0"/>
                <a:cs typeface="Tahoma" pitchFamily="34" charset="0"/>
              </a:rPr>
              <a:t>content draws on literature on best practices in pressure ulcer prevention and includes both validated and newly developed tools that will be used by the Implementation Team charged with leading the effort to plan and put the new prevention strategies into practice.</a:t>
            </a:r>
            <a:r>
              <a:rPr lang="en-US" altLang="en-US" sz="1200" dirty="0">
                <a:latin typeface="Calibri" panose="020F0502020204030204" pitchFamily="34" charset="0"/>
              </a:rPr>
              <a:t> </a:t>
            </a:r>
            <a:endParaRPr lang="en-US" altLang="en-US" sz="1200" i="1" dirty="0">
              <a:latin typeface="Calibri" panose="020F0502020204030204" pitchFamily="34" charset="0"/>
            </a:endParaRPr>
          </a:p>
        </p:txBody>
      </p:sp>
      <p:sp>
        <p:nvSpPr>
          <p:cNvPr id="24" name="TextBox 23"/>
          <p:cNvSpPr txBox="1"/>
          <p:nvPr/>
        </p:nvSpPr>
        <p:spPr>
          <a:xfrm>
            <a:off x="5348759" y="956857"/>
            <a:ext cx="2926080" cy="365760"/>
          </a:xfrm>
          <a:prstGeom prst="rect">
            <a:avLst/>
          </a:prstGeom>
          <a:solidFill>
            <a:srgbClr val="009FC3"/>
          </a:solidFill>
          <a:ln>
            <a:solidFill>
              <a:schemeClr val="tx1"/>
            </a:solidFill>
          </a:ln>
        </p:spPr>
        <p:txBody>
          <a:bodyPr wrap="square" rtlCol="0">
            <a:spAutoFit/>
          </a:bodyPr>
          <a:lstStyle/>
          <a:p>
            <a:pPr algn="ctr"/>
            <a:r>
              <a:rPr lang="en-US" altLang="en-US" b="1" dirty="0" smtClean="0">
                <a:solidFill>
                  <a:schemeClr val="bg1"/>
                </a:solidFill>
                <a:latin typeface="Calibri" panose="020F0502020204030204" pitchFamily="34" charset="0"/>
              </a:rPr>
              <a:t>CRITICAL SUCCESS FACTORS</a:t>
            </a:r>
          </a:p>
          <a:p>
            <a:endParaRPr lang="en-US" dirty="0"/>
          </a:p>
        </p:txBody>
      </p:sp>
      <p:sp>
        <p:nvSpPr>
          <p:cNvPr id="9" name="Text Box 6"/>
          <p:cNvSpPr txBox="1">
            <a:spLocks noChangeArrowheads="1"/>
          </p:cNvSpPr>
          <p:nvPr/>
        </p:nvSpPr>
        <p:spPr bwMode="auto">
          <a:xfrm>
            <a:off x="4432299" y="990600"/>
            <a:ext cx="4695825" cy="2631490"/>
          </a:xfrm>
          <a:prstGeom prst="rect">
            <a:avLst/>
          </a:prstGeom>
          <a:noFill/>
          <a:ln>
            <a:noFill/>
          </a:ln>
          <a:effectLst/>
          <a:extLst/>
        </p:spPr>
        <p:txBody>
          <a:bodyPr wrap="square">
            <a:spAutoFit/>
          </a:bodyPr>
          <a:lstStyle>
            <a:lvl1pPr marL="457200" indent="-457200" defTabSz="744538">
              <a:tabLst>
                <a:tab pos="228600" algn="l"/>
              </a:tabLst>
              <a:defRPr>
                <a:solidFill>
                  <a:schemeClr val="tx1"/>
                </a:solidFill>
                <a:latin typeface="Arial" charset="0"/>
                <a:ea typeface="Osaka" pitchFamily="1" charset="-128"/>
              </a:defRPr>
            </a:lvl1pPr>
            <a:lvl2pPr marL="742950" indent="-285750" defTabSz="744538">
              <a:tabLst>
                <a:tab pos="228600" algn="l"/>
              </a:tabLst>
              <a:defRPr>
                <a:solidFill>
                  <a:schemeClr val="tx1"/>
                </a:solidFill>
                <a:latin typeface="Arial" charset="0"/>
                <a:ea typeface="Osaka" pitchFamily="1" charset="-128"/>
              </a:defRPr>
            </a:lvl2pPr>
            <a:lvl3pPr marL="1143000" indent="-228600" defTabSz="744538">
              <a:tabLst>
                <a:tab pos="228600" algn="l"/>
              </a:tabLst>
              <a:defRPr>
                <a:solidFill>
                  <a:schemeClr val="tx1"/>
                </a:solidFill>
                <a:latin typeface="Arial" charset="0"/>
                <a:ea typeface="Osaka" pitchFamily="1" charset="-128"/>
              </a:defRPr>
            </a:lvl3pPr>
            <a:lvl4pPr marL="1600200" indent="-228600" defTabSz="744538">
              <a:tabLst>
                <a:tab pos="228600" algn="l"/>
              </a:tabLst>
              <a:defRPr>
                <a:solidFill>
                  <a:schemeClr val="tx1"/>
                </a:solidFill>
                <a:latin typeface="Arial" charset="0"/>
                <a:ea typeface="Osaka" pitchFamily="1" charset="-128"/>
              </a:defRPr>
            </a:lvl4pPr>
            <a:lvl5pPr marL="2057400" indent="-228600" defTabSz="744538">
              <a:tabLst>
                <a:tab pos="228600" algn="l"/>
              </a:tabLst>
              <a:defRPr>
                <a:solidFill>
                  <a:schemeClr val="tx1"/>
                </a:solidFill>
                <a:latin typeface="Arial" charset="0"/>
                <a:ea typeface="Osaka" pitchFamily="1" charset="-128"/>
              </a:defRPr>
            </a:lvl5pPr>
            <a:lvl6pPr marL="2514600" indent="-228600" defTabSz="744538" eaLnBrk="0" fontAlgn="base" hangingPunct="0">
              <a:spcBef>
                <a:spcPct val="0"/>
              </a:spcBef>
              <a:spcAft>
                <a:spcPct val="0"/>
              </a:spcAft>
              <a:tabLst>
                <a:tab pos="228600" algn="l"/>
              </a:tabLst>
              <a:defRPr>
                <a:solidFill>
                  <a:schemeClr val="tx1"/>
                </a:solidFill>
                <a:latin typeface="Arial" charset="0"/>
                <a:ea typeface="Osaka" pitchFamily="1" charset="-128"/>
              </a:defRPr>
            </a:lvl6pPr>
            <a:lvl7pPr marL="2971800" indent="-228600" defTabSz="744538" eaLnBrk="0" fontAlgn="base" hangingPunct="0">
              <a:spcBef>
                <a:spcPct val="0"/>
              </a:spcBef>
              <a:spcAft>
                <a:spcPct val="0"/>
              </a:spcAft>
              <a:tabLst>
                <a:tab pos="228600" algn="l"/>
              </a:tabLst>
              <a:defRPr>
                <a:solidFill>
                  <a:schemeClr val="tx1"/>
                </a:solidFill>
                <a:latin typeface="Arial" charset="0"/>
                <a:ea typeface="Osaka" pitchFamily="1" charset="-128"/>
              </a:defRPr>
            </a:lvl7pPr>
            <a:lvl8pPr marL="3429000" indent="-228600" defTabSz="744538" eaLnBrk="0" fontAlgn="base" hangingPunct="0">
              <a:spcBef>
                <a:spcPct val="0"/>
              </a:spcBef>
              <a:spcAft>
                <a:spcPct val="0"/>
              </a:spcAft>
              <a:tabLst>
                <a:tab pos="228600" algn="l"/>
              </a:tabLst>
              <a:defRPr>
                <a:solidFill>
                  <a:schemeClr val="tx1"/>
                </a:solidFill>
                <a:latin typeface="Arial" charset="0"/>
                <a:ea typeface="Osaka" pitchFamily="1" charset="-128"/>
              </a:defRPr>
            </a:lvl8pPr>
            <a:lvl9pPr marL="3886200" indent="-228600" defTabSz="744538" eaLnBrk="0" fontAlgn="base" hangingPunct="0">
              <a:spcBef>
                <a:spcPct val="0"/>
              </a:spcBef>
              <a:spcAft>
                <a:spcPct val="0"/>
              </a:spcAft>
              <a:tabLst>
                <a:tab pos="228600" algn="l"/>
              </a:tabLst>
              <a:defRPr>
                <a:solidFill>
                  <a:schemeClr val="tx1"/>
                </a:solidFill>
                <a:latin typeface="Arial" charset="0"/>
                <a:ea typeface="Osaka" pitchFamily="1" charset="-128"/>
              </a:defRPr>
            </a:lvl9pPr>
          </a:lstStyle>
          <a:p>
            <a:pPr eaLnBrk="1" hangingPunct="1"/>
            <a:endParaRPr lang="en-US" altLang="en-US" sz="1400" b="1" i="1" dirty="0">
              <a:solidFill>
                <a:srgbClr val="C00000"/>
              </a:solidFill>
              <a:latin typeface="Calibri" panose="020F0502020204030204" pitchFamily="34" charset="0"/>
              <a:sym typeface="Wingdings" pitchFamily="2" charset="2"/>
            </a:endParaRPr>
          </a:p>
          <a:p>
            <a:pPr eaLnBrk="1" hangingPunct="1"/>
            <a:endParaRPr lang="en-US" altLang="en-US" sz="800" b="1" i="1" dirty="0">
              <a:solidFill>
                <a:srgbClr val="C00000"/>
              </a:solidFill>
              <a:latin typeface="Calibri" panose="020F0502020204030204" pitchFamily="34" charset="0"/>
              <a:sym typeface="Wingdings" pitchFamily="2" charset="2"/>
            </a:endParaRPr>
          </a:p>
          <a:p>
            <a:pPr eaLnBrk="1" hangingPunct="1"/>
            <a:r>
              <a:rPr lang="en-US" altLang="en-US" sz="1400" b="1" i="1" dirty="0" smtClean="0">
                <a:latin typeface="Calibri" panose="020F0502020204030204" pitchFamily="34" charset="0"/>
                <a:sym typeface="Wingdings" pitchFamily="2" charset="2"/>
              </a:rPr>
              <a:t>GOAL</a:t>
            </a:r>
            <a:r>
              <a:rPr lang="en-US" altLang="en-US" sz="1400" b="1" i="1" dirty="0">
                <a:latin typeface="Calibri" panose="020F0502020204030204" pitchFamily="34" charset="0"/>
                <a:sym typeface="Wingdings" pitchFamily="2" charset="2"/>
              </a:rPr>
              <a:t>: Decrease the overall rate of </a:t>
            </a:r>
            <a:r>
              <a:rPr lang="en-US" altLang="en-US" sz="1400" b="1" i="1" dirty="0" smtClean="0">
                <a:latin typeface="Calibri" panose="020F0502020204030204" pitchFamily="34" charset="0"/>
                <a:sym typeface="Wingdings" pitchFamily="2" charset="2"/>
              </a:rPr>
              <a:t>hospital-acquired pressure ulcers </a:t>
            </a:r>
            <a:r>
              <a:rPr lang="en-US" altLang="en-US" sz="1400" b="1" i="1" dirty="0">
                <a:latin typeface="Calibri" panose="020F0502020204030204" pitchFamily="34" charset="0"/>
                <a:sym typeface="Wingdings" pitchFamily="2" charset="2"/>
              </a:rPr>
              <a:t>Stage 2 or greater to 1.0 or </a:t>
            </a:r>
            <a:r>
              <a:rPr lang="en-US" altLang="en-US" sz="1400" b="1" i="1" dirty="0" smtClean="0">
                <a:latin typeface="Calibri" panose="020F0502020204030204" pitchFamily="34" charset="0"/>
                <a:sym typeface="Wingdings" pitchFamily="2" charset="2"/>
              </a:rPr>
              <a:t>less. </a:t>
            </a:r>
            <a:endParaRPr lang="en-US" altLang="en-US" sz="1400" b="1" i="1" dirty="0">
              <a:latin typeface="Calibri" panose="020F0502020204030204" pitchFamily="34" charset="0"/>
              <a:sym typeface="Wingdings" pitchFamily="2" charset="2"/>
            </a:endParaRPr>
          </a:p>
          <a:p>
            <a:pPr eaLnBrk="1" hangingPunct="1"/>
            <a:endParaRPr lang="en-US" altLang="en-US" sz="500" b="1" u="sng" dirty="0">
              <a:latin typeface="Calibri" panose="020F0502020204030204" pitchFamily="34" charset="0"/>
            </a:endParaRPr>
          </a:p>
          <a:p>
            <a:pPr eaLnBrk="1" hangingPunct="1"/>
            <a:r>
              <a:rPr lang="en-US" altLang="en-US" sz="1400" b="1" dirty="0">
                <a:latin typeface="Calibri" panose="020F0502020204030204" pitchFamily="34" charset="0"/>
              </a:rPr>
              <a:t>How do we know we are successful?</a:t>
            </a:r>
            <a:endParaRPr lang="en-US" altLang="en-US" sz="1000" b="1" dirty="0">
              <a:latin typeface="Calibri" panose="020F0502020204030204" pitchFamily="34" charset="0"/>
            </a:endParaRPr>
          </a:p>
          <a:p>
            <a:pPr marL="233363" indent="-233363" eaLnBrk="1" hangingPunct="1">
              <a:buFont typeface="Arial" panose="020B0604020202020204" pitchFamily="34" charset="0"/>
              <a:buChar char="•"/>
              <a:tabLst>
                <a:tab pos="117475" algn="l"/>
              </a:tabLst>
            </a:pPr>
            <a:r>
              <a:rPr lang="en-US" altLang="en-US" sz="1200" dirty="0" smtClean="0">
                <a:latin typeface="Calibri" panose="020F0502020204030204" pitchFamily="34" charset="0"/>
              </a:rPr>
              <a:t>By decreasing </a:t>
            </a:r>
            <a:r>
              <a:rPr lang="en-US" altLang="en-US" sz="1200" dirty="0">
                <a:latin typeface="Calibri" panose="020F0502020204030204" pitchFamily="34" charset="0"/>
              </a:rPr>
              <a:t>the # and rate of Stage 2 and above </a:t>
            </a:r>
            <a:r>
              <a:rPr lang="en-US" altLang="en-US" sz="1200" dirty="0" smtClean="0">
                <a:latin typeface="Calibri" panose="020F0502020204030204" pitchFamily="34" charset="0"/>
              </a:rPr>
              <a:t>hospital-acquired pressure ulcers</a:t>
            </a:r>
          </a:p>
          <a:p>
            <a:pPr marL="233363" indent="-233363" eaLnBrk="1" hangingPunct="1">
              <a:buFont typeface="Arial" panose="020B0604020202020204" pitchFamily="34" charset="0"/>
              <a:buChar char="•"/>
              <a:tabLst>
                <a:tab pos="117475" algn="l"/>
              </a:tabLst>
            </a:pPr>
            <a:r>
              <a:rPr lang="en-US" altLang="en-US" sz="1200" dirty="0" smtClean="0">
                <a:latin typeface="Calibri" panose="020F0502020204030204" pitchFamily="34" charset="0"/>
                <a:sym typeface="Wingdings" pitchFamily="2" charset="2"/>
              </a:rPr>
              <a:t>By improving </a:t>
            </a:r>
            <a:r>
              <a:rPr lang="en-US" altLang="en-US" sz="1200" dirty="0">
                <a:latin typeface="Calibri" panose="020F0502020204030204" pitchFamily="34" charset="0"/>
                <a:sym typeface="Wingdings" pitchFamily="2" charset="2"/>
              </a:rPr>
              <a:t>documentation within the EHR and provider notes (</a:t>
            </a:r>
            <a:r>
              <a:rPr lang="en-US" altLang="en-US" sz="1200" dirty="0" smtClean="0">
                <a:latin typeface="Calibri" panose="020F0502020204030204" pitchFamily="34" charset="0"/>
                <a:sym typeface="Wingdings" pitchFamily="2" charset="2"/>
              </a:rPr>
              <a:t>includes billing/coding</a:t>
            </a:r>
            <a:r>
              <a:rPr lang="en-US" altLang="en-US" sz="1200" dirty="0">
                <a:latin typeface="Calibri" panose="020F0502020204030204" pitchFamily="34" charset="0"/>
                <a:sym typeface="Wingdings" pitchFamily="2" charset="2"/>
              </a:rPr>
              <a:t>) </a:t>
            </a:r>
          </a:p>
          <a:p>
            <a:pPr marL="233363" indent="-233363" eaLnBrk="1" hangingPunct="1">
              <a:buFont typeface="Arial" panose="020B0604020202020204" pitchFamily="34" charset="0"/>
              <a:buChar char="•"/>
              <a:tabLst>
                <a:tab pos="117475" algn="l"/>
              </a:tabLst>
            </a:pPr>
            <a:r>
              <a:rPr lang="en-US" altLang="en-US" sz="1200" dirty="0" smtClean="0">
                <a:latin typeface="Calibri" panose="020F0502020204030204" pitchFamily="34" charset="0"/>
                <a:sym typeface="Wingdings" pitchFamily="2" charset="2"/>
              </a:rPr>
              <a:t>By improving </a:t>
            </a:r>
            <a:r>
              <a:rPr lang="en-US" altLang="en-US" sz="1200" dirty="0">
                <a:latin typeface="Calibri" panose="020F0502020204030204" pitchFamily="34" charset="0"/>
                <a:sym typeface="Wingdings" pitchFamily="2" charset="2"/>
              </a:rPr>
              <a:t>comparative rates and standing within Leapfrog, NDNQI, and </a:t>
            </a:r>
            <a:r>
              <a:rPr lang="en-US" altLang="en-US" sz="1200" dirty="0" smtClean="0">
                <a:latin typeface="Calibri" panose="020F0502020204030204" pitchFamily="34" charset="0"/>
                <a:sym typeface="Wingdings" pitchFamily="2" charset="2"/>
              </a:rPr>
              <a:t>U.S. News &amp; World Report </a:t>
            </a:r>
            <a:endParaRPr lang="en-US" altLang="en-US" sz="1200" dirty="0">
              <a:latin typeface="Calibri" panose="020F0502020204030204" pitchFamily="34" charset="0"/>
              <a:sym typeface="Wingdings" pitchFamily="2" charset="2"/>
            </a:endParaRPr>
          </a:p>
          <a:p>
            <a:pPr marL="233363" indent="-233363" eaLnBrk="1" hangingPunct="1">
              <a:buFont typeface="Arial" panose="020B0604020202020204" pitchFamily="34" charset="0"/>
              <a:buChar char="•"/>
              <a:tabLst>
                <a:tab pos="117475" algn="l"/>
              </a:tabLst>
            </a:pPr>
            <a:r>
              <a:rPr lang="en-US" altLang="en-US" sz="1200" dirty="0" smtClean="0">
                <a:latin typeface="Calibri" panose="020F0502020204030204" pitchFamily="34" charset="0"/>
                <a:sym typeface="Wingdings" pitchFamily="2" charset="2"/>
              </a:rPr>
              <a:t>By </a:t>
            </a:r>
            <a:r>
              <a:rPr lang="en-US" altLang="en-US" sz="1200" dirty="0">
                <a:latin typeface="Calibri" panose="020F0502020204030204" pitchFamily="34" charset="0"/>
                <a:sym typeface="Wingdings" pitchFamily="2" charset="2"/>
              </a:rPr>
              <a:t>developing guidelines, interventions, </a:t>
            </a:r>
            <a:r>
              <a:rPr lang="en-US" altLang="en-US" sz="1200" dirty="0" smtClean="0">
                <a:latin typeface="Calibri" panose="020F0502020204030204" pitchFamily="34" charset="0"/>
                <a:sym typeface="Wingdings" pitchFamily="2" charset="2"/>
              </a:rPr>
              <a:t>processes, </a:t>
            </a:r>
            <a:r>
              <a:rPr lang="en-US" altLang="en-US" sz="1200" dirty="0">
                <a:latin typeface="Calibri" panose="020F0502020204030204" pitchFamily="34" charset="0"/>
                <a:sym typeface="Wingdings" pitchFamily="2" charset="2"/>
              </a:rPr>
              <a:t>and tools that will assist staff in preventing </a:t>
            </a:r>
            <a:r>
              <a:rPr lang="en-US" altLang="en-US" sz="1200" dirty="0" smtClean="0">
                <a:latin typeface="Calibri" panose="020F0502020204030204" pitchFamily="34" charset="0"/>
                <a:sym typeface="Wingdings" pitchFamily="2" charset="2"/>
              </a:rPr>
              <a:t>and </a:t>
            </a:r>
            <a:r>
              <a:rPr lang="en-US" altLang="en-US" sz="1200" dirty="0">
                <a:latin typeface="Calibri" panose="020F0502020204030204" pitchFamily="34" charset="0"/>
                <a:sym typeface="Wingdings" pitchFamily="2" charset="2"/>
              </a:rPr>
              <a:t>identifying skin issues earlier</a:t>
            </a:r>
            <a:endParaRPr lang="en-US" altLang="en-US" sz="1200" dirty="0">
              <a:latin typeface="Calibri" panose="020F0502020204030204" pitchFamily="34" charset="0"/>
            </a:endParaRPr>
          </a:p>
        </p:txBody>
      </p:sp>
      <p:sp>
        <p:nvSpPr>
          <p:cNvPr id="30" name="TextBox 29"/>
          <p:cNvSpPr txBox="1"/>
          <p:nvPr/>
        </p:nvSpPr>
        <p:spPr>
          <a:xfrm>
            <a:off x="5349240" y="3877628"/>
            <a:ext cx="2926080" cy="369332"/>
          </a:xfrm>
          <a:prstGeom prst="rect">
            <a:avLst/>
          </a:prstGeom>
          <a:solidFill>
            <a:srgbClr val="009FC3"/>
          </a:solidFill>
          <a:ln w="6350">
            <a:solidFill>
              <a:schemeClr val="tx1"/>
            </a:solidFill>
          </a:ln>
        </p:spPr>
        <p:txBody>
          <a:bodyPr wrap="square" rtlCol="0">
            <a:spAutoFit/>
          </a:bodyPr>
          <a:lstStyle/>
          <a:p>
            <a:pPr algn="ctr"/>
            <a:r>
              <a:rPr lang="en-US" altLang="en-US" b="1" dirty="0" smtClean="0">
                <a:solidFill>
                  <a:schemeClr val="bg1"/>
                </a:solidFill>
                <a:latin typeface="Calibri" panose="020F0502020204030204" pitchFamily="34" charset="0"/>
              </a:rPr>
              <a:t>IMPLEMENTATION TEAM</a:t>
            </a:r>
            <a:endParaRPr lang="en-US" dirty="0"/>
          </a:p>
        </p:txBody>
      </p:sp>
      <p:sp>
        <p:nvSpPr>
          <p:cNvPr id="12" name="Text Box 80"/>
          <p:cNvSpPr txBox="1">
            <a:spLocks noChangeArrowheads="1"/>
          </p:cNvSpPr>
          <p:nvPr/>
        </p:nvSpPr>
        <p:spPr bwMode="auto">
          <a:xfrm>
            <a:off x="4470974" y="4303455"/>
            <a:ext cx="4665662" cy="2554545"/>
          </a:xfrm>
          <a:prstGeom prst="rect">
            <a:avLst/>
          </a:prstGeom>
          <a:noFill/>
          <a:ln>
            <a:noFill/>
          </a:ln>
          <a:effectLst/>
          <a:extLst/>
        </p:spPr>
        <p:txBody>
          <a:bodyPr>
            <a:spAutoFit/>
          </a:bodyPr>
          <a:lstStyle>
            <a:lvl1pPr>
              <a:defRPr>
                <a:solidFill>
                  <a:schemeClr val="tx1"/>
                </a:solidFill>
                <a:latin typeface="Arial" charset="0"/>
                <a:ea typeface="Osaka" pitchFamily="1" charset="-128"/>
              </a:defRPr>
            </a:lvl1pPr>
            <a:lvl2pPr marL="742950" indent="-285750">
              <a:defRPr>
                <a:solidFill>
                  <a:schemeClr val="tx1"/>
                </a:solidFill>
                <a:latin typeface="Arial" charset="0"/>
                <a:ea typeface="Osaka" pitchFamily="1" charset="-128"/>
              </a:defRPr>
            </a:lvl2pPr>
            <a:lvl3pPr marL="1143000" indent="-228600">
              <a:defRPr>
                <a:solidFill>
                  <a:schemeClr val="tx1"/>
                </a:solidFill>
                <a:latin typeface="Arial" charset="0"/>
                <a:ea typeface="Osaka" pitchFamily="1" charset="-128"/>
              </a:defRPr>
            </a:lvl3pPr>
            <a:lvl4pPr marL="1600200" indent="-228600">
              <a:defRPr>
                <a:solidFill>
                  <a:schemeClr val="tx1"/>
                </a:solidFill>
                <a:latin typeface="Arial" charset="0"/>
                <a:ea typeface="Osaka" pitchFamily="1" charset="-128"/>
              </a:defRPr>
            </a:lvl4pPr>
            <a:lvl5pPr marL="2057400" indent="-22860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r>
              <a:rPr lang="en-US" altLang="en-US" sz="1200" b="1" dirty="0">
                <a:latin typeface="Calibri" panose="020F0502020204030204" pitchFamily="34" charset="0"/>
                <a:cs typeface="Tahoma" pitchFamily="34" charset="0"/>
              </a:rPr>
              <a:t>PROJECT LEADER: RN, CWOCN, OCN</a:t>
            </a:r>
          </a:p>
          <a:p>
            <a:endParaRPr lang="en-US" altLang="en-US" sz="800" b="1" dirty="0">
              <a:latin typeface="Calibri" panose="020F0502020204030204" pitchFamily="34" charset="0"/>
              <a:cs typeface="Tahoma" pitchFamily="34" charset="0"/>
            </a:endParaRPr>
          </a:p>
          <a:p>
            <a:r>
              <a:rPr lang="en-US" altLang="en-US" sz="1200" b="1" dirty="0">
                <a:latin typeface="Calibri" panose="020F0502020204030204" pitchFamily="34" charset="0"/>
                <a:cs typeface="Tahoma" pitchFamily="34" charset="0"/>
              </a:rPr>
              <a:t>UNIT LEADERS:  3 RNs and 1 HCA</a:t>
            </a:r>
          </a:p>
          <a:p>
            <a:endParaRPr lang="en-US" altLang="en-US" sz="800" b="1" dirty="0">
              <a:solidFill>
                <a:srgbClr val="C00000"/>
              </a:solidFill>
              <a:latin typeface="Calibri" panose="020F0502020204030204" pitchFamily="34" charset="0"/>
              <a:cs typeface="Tahoma" pitchFamily="34" charset="0"/>
            </a:endParaRPr>
          </a:p>
          <a:p>
            <a:r>
              <a:rPr lang="en-US" altLang="en-US" sz="1200" b="1" dirty="0">
                <a:latin typeface="Calibri" panose="020F0502020204030204" pitchFamily="34" charset="0"/>
                <a:cs typeface="Tahoma" pitchFamily="34" charset="0"/>
              </a:rPr>
              <a:t>CORE TEAM:</a:t>
            </a:r>
          </a:p>
          <a:p>
            <a:r>
              <a:rPr lang="en-US" altLang="en-US" sz="1200" dirty="0">
                <a:latin typeface="Calibri" panose="020F0502020204030204" pitchFamily="34" charset="0"/>
                <a:cs typeface="Tahoma" pitchFamily="34" charset="0"/>
              </a:rPr>
              <a:t>MS, CPHQ </a:t>
            </a:r>
          </a:p>
          <a:p>
            <a:r>
              <a:rPr lang="en-US" altLang="en-US" sz="1200" dirty="0">
                <a:latin typeface="Calibri" panose="020F0502020204030204" pitchFamily="34" charset="0"/>
                <a:cs typeface="Tahoma" pitchFamily="34" charset="0"/>
              </a:rPr>
              <a:t>RN, MSN, CWOCN </a:t>
            </a:r>
          </a:p>
          <a:p>
            <a:r>
              <a:rPr lang="en-US" altLang="en-US" sz="1200" dirty="0">
                <a:latin typeface="Calibri" panose="020F0502020204030204" pitchFamily="34" charset="0"/>
                <a:cs typeface="Tahoma" pitchFamily="34" charset="0"/>
              </a:rPr>
              <a:t>RN, BS, CWOCN </a:t>
            </a:r>
          </a:p>
          <a:p>
            <a:r>
              <a:rPr lang="en-US" altLang="en-US" sz="1200" dirty="0">
                <a:latin typeface="Calibri" panose="020F0502020204030204" pitchFamily="34" charset="0"/>
                <a:cs typeface="Tahoma" pitchFamily="34" charset="0"/>
              </a:rPr>
              <a:t>RN, BSN </a:t>
            </a:r>
          </a:p>
          <a:p>
            <a:r>
              <a:rPr lang="en-US" altLang="en-US" sz="1200" dirty="0">
                <a:latin typeface="Calibri" panose="020F0502020204030204" pitchFamily="34" charset="0"/>
                <a:cs typeface="Tahoma" pitchFamily="34" charset="0"/>
              </a:rPr>
              <a:t>RN, BSN </a:t>
            </a:r>
          </a:p>
          <a:p>
            <a:r>
              <a:rPr lang="en-US" altLang="en-US" sz="1200" dirty="0">
                <a:latin typeface="Calibri" panose="020F0502020204030204" pitchFamily="34" charset="0"/>
                <a:cs typeface="Tahoma" pitchFamily="34" charset="0"/>
              </a:rPr>
              <a:t>RN, MSN </a:t>
            </a:r>
          </a:p>
          <a:p>
            <a:r>
              <a:rPr lang="en-US" altLang="en-US" sz="1200" dirty="0">
                <a:latin typeface="Calibri" panose="020F0502020204030204" pitchFamily="34" charset="0"/>
                <a:cs typeface="Tahoma" pitchFamily="34" charset="0"/>
              </a:rPr>
              <a:t>RN, MSN, OCN </a:t>
            </a:r>
          </a:p>
          <a:p>
            <a:r>
              <a:rPr lang="en-US" altLang="en-US" sz="1200" dirty="0">
                <a:latin typeface="Calibri" panose="020F0502020204030204" pitchFamily="34" charset="0"/>
                <a:cs typeface="Tahoma" pitchFamily="34" charset="0"/>
              </a:rPr>
              <a:t>PhD</a:t>
            </a:r>
          </a:p>
          <a:p>
            <a:endParaRPr lang="en-US" altLang="en-US" sz="1200" dirty="0">
              <a:latin typeface="Tahoma" pitchFamily="34" charset="0"/>
              <a:cs typeface="Tahoma" pitchFamily="34" charset="0"/>
            </a:endParaRPr>
          </a:p>
        </p:txBody>
      </p:sp>
      <p:pic>
        <p:nvPicPr>
          <p:cNvPr id="20" name="Picture 1" descr="Apple with a bandag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1657" y="4765659"/>
            <a:ext cx="1419224"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
          <p:cNvSpPr txBox="1">
            <a:spLocks noChangeArrowheads="1"/>
          </p:cNvSpPr>
          <p:nvPr/>
        </p:nvSpPr>
        <p:spPr bwMode="auto">
          <a:xfrm>
            <a:off x="5943600" y="5940409"/>
            <a:ext cx="3065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Osaka" pitchFamily="1" charset="-128"/>
              </a:defRPr>
            </a:lvl1pPr>
            <a:lvl2pPr marL="742950" indent="-285750">
              <a:defRPr>
                <a:solidFill>
                  <a:schemeClr val="tx1"/>
                </a:solidFill>
                <a:latin typeface="Arial" charset="0"/>
                <a:ea typeface="Osaka" pitchFamily="1" charset="-128"/>
              </a:defRPr>
            </a:lvl2pPr>
            <a:lvl3pPr marL="1143000" indent="-228600">
              <a:defRPr>
                <a:solidFill>
                  <a:schemeClr val="tx1"/>
                </a:solidFill>
                <a:latin typeface="Arial" charset="0"/>
                <a:ea typeface="Osaka" pitchFamily="1" charset="-128"/>
              </a:defRPr>
            </a:lvl3pPr>
            <a:lvl4pPr marL="1600200" indent="-228600">
              <a:defRPr>
                <a:solidFill>
                  <a:schemeClr val="tx1"/>
                </a:solidFill>
                <a:latin typeface="Arial" charset="0"/>
                <a:ea typeface="Osaka" pitchFamily="1" charset="-128"/>
              </a:defRPr>
            </a:lvl4pPr>
            <a:lvl5pPr marL="2057400" indent="-228600">
              <a:defRPr>
                <a:solidFill>
                  <a:schemeClr val="tx1"/>
                </a:solidFill>
                <a:latin typeface="Arial" charset="0"/>
                <a:ea typeface="Osaka" pitchFamily="1" charset="-128"/>
              </a:defRPr>
            </a:lvl5pPr>
            <a:lvl6pPr marL="2514600" indent="-228600" eaLnBrk="0" fontAlgn="base" hangingPunct="0">
              <a:spcBef>
                <a:spcPct val="0"/>
              </a:spcBef>
              <a:spcAft>
                <a:spcPct val="0"/>
              </a:spcAft>
              <a:defRPr>
                <a:solidFill>
                  <a:schemeClr val="tx1"/>
                </a:solidFill>
                <a:latin typeface="Arial" charset="0"/>
                <a:ea typeface="Osaka" pitchFamily="1" charset="-128"/>
              </a:defRPr>
            </a:lvl6pPr>
            <a:lvl7pPr marL="2971800" indent="-228600" eaLnBrk="0" fontAlgn="base" hangingPunct="0">
              <a:spcBef>
                <a:spcPct val="0"/>
              </a:spcBef>
              <a:spcAft>
                <a:spcPct val="0"/>
              </a:spcAft>
              <a:defRPr>
                <a:solidFill>
                  <a:schemeClr val="tx1"/>
                </a:solidFill>
                <a:latin typeface="Arial" charset="0"/>
                <a:ea typeface="Osaka" pitchFamily="1" charset="-128"/>
              </a:defRPr>
            </a:lvl7pPr>
            <a:lvl8pPr marL="3429000" indent="-228600" eaLnBrk="0" fontAlgn="base" hangingPunct="0">
              <a:spcBef>
                <a:spcPct val="0"/>
              </a:spcBef>
              <a:spcAft>
                <a:spcPct val="0"/>
              </a:spcAft>
              <a:defRPr>
                <a:solidFill>
                  <a:schemeClr val="tx1"/>
                </a:solidFill>
                <a:latin typeface="Arial" charset="0"/>
                <a:ea typeface="Osaka" pitchFamily="1" charset="-128"/>
              </a:defRPr>
            </a:lvl8pPr>
            <a:lvl9pPr marL="3886200" indent="-228600" eaLnBrk="0" fontAlgn="base" hangingPunct="0">
              <a:spcBef>
                <a:spcPct val="0"/>
              </a:spcBef>
              <a:spcAft>
                <a:spcPct val="0"/>
              </a:spcAft>
              <a:defRPr>
                <a:solidFill>
                  <a:schemeClr val="tx1"/>
                </a:solidFill>
                <a:latin typeface="Arial" charset="0"/>
                <a:ea typeface="Osaka" pitchFamily="1" charset="-128"/>
              </a:defRPr>
            </a:lvl9pPr>
          </a:lstStyle>
          <a:p>
            <a:pPr eaLnBrk="1" hangingPunct="1"/>
            <a:r>
              <a:rPr lang="en-US" altLang="en-US" sz="1200" b="1" i="1" dirty="0">
                <a:solidFill>
                  <a:srgbClr val="C00000"/>
                </a:solidFill>
                <a:latin typeface="Times New Roman" pitchFamily="18" charset="0"/>
                <a:cs typeface="Times New Roman" pitchFamily="18" charset="0"/>
              </a:rPr>
              <a:t>An APPLE a day keeps skin breakdown away</a:t>
            </a:r>
          </a:p>
        </p:txBody>
      </p:sp>
      <p:sp>
        <p:nvSpPr>
          <p:cNvPr id="29" name="TextBox 28"/>
          <p:cNvSpPr txBox="1"/>
          <p:nvPr/>
        </p:nvSpPr>
        <p:spPr>
          <a:xfrm>
            <a:off x="886968" y="3877628"/>
            <a:ext cx="2697163" cy="369332"/>
          </a:xfrm>
          <a:prstGeom prst="rect">
            <a:avLst/>
          </a:prstGeom>
          <a:solidFill>
            <a:srgbClr val="009FC3"/>
          </a:solidFill>
          <a:ln w="6350">
            <a:solidFill>
              <a:schemeClr val="tx1"/>
            </a:solidFill>
          </a:ln>
        </p:spPr>
        <p:txBody>
          <a:bodyPr wrap="square" rtlCol="0">
            <a:spAutoFit/>
          </a:bodyPr>
          <a:lstStyle/>
          <a:p>
            <a:pPr algn="ctr"/>
            <a:r>
              <a:rPr lang="en-US" altLang="en-US" b="1" dirty="0" smtClean="0">
                <a:solidFill>
                  <a:schemeClr val="bg1"/>
                </a:solidFill>
                <a:latin typeface="Calibri" panose="020F0502020204030204" pitchFamily="34" charset="0"/>
              </a:rPr>
              <a:t>SHAREPOINT SITE</a:t>
            </a:r>
            <a:endParaRPr lang="en-US" dirty="0"/>
          </a:p>
        </p:txBody>
      </p:sp>
      <p:pic>
        <p:nvPicPr>
          <p:cNvPr id="23" name="Picture 22" descr="AHRQ pressure ulcer prevention Sharepoint site"/>
          <p:cNvPicPr>
            <a:picLocks noChangeAspect="1"/>
          </p:cNvPicPr>
          <p:nvPr/>
        </p:nvPicPr>
        <p:blipFill>
          <a:blip r:embed="rId5"/>
          <a:stretch>
            <a:fillRect/>
          </a:stretch>
        </p:blipFill>
        <p:spPr>
          <a:xfrm>
            <a:off x="93388" y="4273308"/>
            <a:ext cx="4272692" cy="2553736"/>
          </a:xfrm>
          <a:prstGeom prst="rect">
            <a:avLst/>
          </a:prstGeom>
        </p:spPr>
      </p:pic>
      <p:sp>
        <p:nvSpPr>
          <p:cNvPr id="10" name="Line 15" descr="line"/>
          <p:cNvSpPr>
            <a:spLocks noChangeShapeType="1"/>
          </p:cNvSpPr>
          <p:nvPr/>
        </p:nvSpPr>
        <p:spPr bwMode="auto">
          <a:xfrm>
            <a:off x="4403723" y="914400"/>
            <a:ext cx="20559" cy="5937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16" descr="line"/>
          <p:cNvSpPr>
            <a:spLocks noChangeShapeType="1"/>
          </p:cNvSpPr>
          <p:nvPr/>
        </p:nvSpPr>
        <p:spPr bwMode="auto">
          <a:xfrm>
            <a:off x="0" y="3810000"/>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Slide Number Placeholder 2"/>
          <p:cNvSpPr>
            <a:spLocks noGrp="1"/>
          </p:cNvSpPr>
          <p:nvPr>
            <p:ph type="sldNum" sz="quarter" idx="12"/>
          </p:nvPr>
        </p:nvSpPr>
        <p:spPr/>
        <p:txBody>
          <a:bodyPr/>
          <a:lstStyle/>
          <a:p>
            <a:fld id="{125894D6-8D97-4F5F-8FE9-35CAB6BDE8B4}" type="slidenum">
              <a:rPr lang="en-US" smtClean="0"/>
              <a:pPr/>
              <a:t>25</a:t>
            </a:fld>
            <a:endParaRPr lang="en-US" dirty="0"/>
          </a:p>
        </p:txBody>
      </p:sp>
    </p:spTree>
    <p:extLst>
      <p:ext uri="{BB962C8B-B14F-4D97-AF65-F5344CB8AC3E}">
        <p14:creationId xmlns:p14="http://schemas.microsoft.com/office/powerpoint/2010/main" val="4061939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Engage Leaders</a:t>
            </a:r>
            <a:endParaRPr lang="en-US" altLang="en-US" dirty="0"/>
          </a:p>
        </p:txBody>
      </p:sp>
      <p:sp>
        <p:nvSpPr>
          <p:cNvPr id="3" name="Content Placeholder 2"/>
          <p:cNvSpPr>
            <a:spLocks noGrp="1"/>
          </p:cNvSpPr>
          <p:nvPr>
            <p:ph idx="1"/>
          </p:nvPr>
        </p:nvSpPr>
        <p:spPr>
          <a:xfrm>
            <a:off x="457200" y="1188720"/>
            <a:ext cx="8229600" cy="5266944"/>
          </a:xfrm>
        </p:spPr>
        <p:txBody>
          <a:bodyPr>
            <a:normAutofit/>
          </a:bodyPr>
          <a:lstStyle/>
          <a:p>
            <a:r>
              <a:rPr lang="en-US" dirty="0" smtClean="0"/>
              <a:t>Leadership support:</a:t>
            </a:r>
          </a:p>
          <a:p>
            <a:pPr lvl="1"/>
            <a:r>
              <a:rPr lang="en-US" dirty="0"/>
              <a:t>Seek </a:t>
            </a:r>
            <a:r>
              <a:rPr lang="en-US" dirty="0" smtClean="0"/>
              <a:t>vice </a:t>
            </a:r>
            <a:r>
              <a:rPr lang="en-US" dirty="0"/>
              <a:t>president </a:t>
            </a:r>
            <a:r>
              <a:rPr lang="en-US" dirty="0" smtClean="0"/>
              <a:t>or higher.</a:t>
            </a:r>
          </a:p>
          <a:p>
            <a:pPr lvl="1"/>
            <a:r>
              <a:rPr lang="en-US" dirty="0"/>
              <a:t>Engage </a:t>
            </a:r>
            <a:r>
              <a:rPr lang="en-US" dirty="0" smtClean="0"/>
              <a:t>support for team’s work.</a:t>
            </a:r>
          </a:p>
          <a:p>
            <a:pPr lvl="1"/>
            <a:r>
              <a:rPr lang="en-US" dirty="0" smtClean="0"/>
              <a:t>Rounding on unit—be purposeful.</a:t>
            </a:r>
          </a:p>
          <a:p>
            <a:pPr lvl="2"/>
            <a:r>
              <a:rPr lang="en-US" dirty="0" smtClean="0"/>
              <a:t>Script the rounds.</a:t>
            </a:r>
          </a:p>
          <a:p>
            <a:pPr lvl="3"/>
            <a:r>
              <a:rPr lang="en-US" dirty="0" smtClean="0"/>
              <a:t>How will the next patient in this unit be harmed? </a:t>
            </a:r>
          </a:p>
          <a:p>
            <a:pPr lvl="3"/>
            <a:r>
              <a:rPr lang="en-US" dirty="0" smtClean="0"/>
              <a:t>How can I help to remove barriers so that the safety defects we are most concerned about can be better addressed?</a:t>
            </a:r>
          </a:p>
          <a:p>
            <a:pPr lvl="3"/>
            <a:r>
              <a:rPr lang="en-US" dirty="0" smtClean="0"/>
              <a:t>How well does teamwork occur on this unit?</a:t>
            </a:r>
          </a:p>
          <a:p>
            <a:pPr lvl="3"/>
            <a:r>
              <a:rPr lang="en-US" dirty="0" smtClean="0"/>
              <a:t>What doesn’t work well?</a:t>
            </a:r>
          </a:p>
          <a:p>
            <a:pPr lvl="2"/>
            <a:r>
              <a:rPr lang="en-US" dirty="0" smtClean="0"/>
              <a:t>Use learning board as unit’s meeting point.</a:t>
            </a:r>
          </a:p>
          <a:p>
            <a:pPr marL="0" lvl="2" indent="0">
              <a:buNone/>
            </a:pPr>
            <a:endParaRPr lang="en-US" sz="1200" dirty="0" smtClean="0"/>
          </a:p>
          <a:p>
            <a:pPr marL="0" lvl="2" indent="0">
              <a:buNone/>
            </a:pPr>
            <a:r>
              <a:rPr lang="en-US" sz="1200" dirty="0" smtClean="0"/>
              <a:t>Sexton JB, 2010</a:t>
            </a:r>
          </a:p>
        </p:txBody>
      </p:sp>
      <p:sp>
        <p:nvSpPr>
          <p:cNvPr id="2" name="Slide Number Placeholder 1"/>
          <p:cNvSpPr>
            <a:spLocks noGrp="1"/>
          </p:cNvSpPr>
          <p:nvPr>
            <p:ph type="sldNum" sz="quarter" idx="12"/>
          </p:nvPr>
        </p:nvSpPr>
        <p:spPr/>
        <p:txBody>
          <a:bodyPr/>
          <a:lstStyle/>
          <a:p>
            <a:fld id="{125894D6-8D97-4F5F-8FE9-35CAB6BDE8B4}" type="slidenum">
              <a:rPr lang="en-US" smtClean="0"/>
              <a:pPr/>
              <a:t>26</a:t>
            </a:fld>
            <a:endParaRPr lang="en-US" dirty="0"/>
          </a:p>
        </p:txBody>
      </p:sp>
    </p:spTree>
    <p:extLst>
      <p:ext uri="{BB962C8B-B14F-4D97-AF65-F5344CB8AC3E}">
        <p14:creationId xmlns:p14="http://schemas.microsoft.com/office/powerpoint/2010/main" val="3495109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781800" cy="914400"/>
          </a:xfrm>
        </p:spPr>
        <p:txBody>
          <a:bodyPr/>
          <a:lstStyle/>
          <a:p>
            <a:r>
              <a:rPr lang="en-US" dirty="0" smtClean="0"/>
              <a:t>Practice Insight</a:t>
            </a:r>
            <a:endParaRPr lang="en-US" dirty="0"/>
          </a:p>
        </p:txBody>
      </p:sp>
      <p:pic>
        <p:nvPicPr>
          <p:cNvPr id="10" name="Picture 9" descr="Clip art of binocul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76916"/>
            <a:ext cx="859189" cy="739302"/>
          </a:xfrm>
          <a:prstGeom prst="rect">
            <a:avLst/>
          </a:prstGeom>
        </p:spPr>
      </p:pic>
      <p:sp>
        <p:nvSpPr>
          <p:cNvPr id="3" name="Content Placeholder 2"/>
          <p:cNvSpPr>
            <a:spLocks noGrp="1"/>
          </p:cNvSpPr>
          <p:nvPr>
            <p:ph idx="1"/>
          </p:nvPr>
        </p:nvSpPr>
        <p:spPr/>
        <p:txBody>
          <a:bodyPr/>
          <a:lstStyle/>
          <a:p>
            <a:pPr marL="0" indent="0" algn="ctr">
              <a:buNone/>
            </a:pPr>
            <a:r>
              <a:rPr lang="en-US" dirty="0" smtClean="0"/>
              <a:t>Engage Leaders in Rounding on Units</a:t>
            </a:r>
            <a:endParaRPr lang="en-US" dirty="0"/>
          </a:p>
        </p:txBody>
      </p:sp>
      <p:pic>
        <p:nvPicPr>
          <p:cNvPr id="5" name="Picture 4" descr="Medical providers standing by patient in hospital b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2625" y="2209800"/>
            <a:ext cx="5238750" cy="3492500"/>
          </a:xfrm>
          <a:prstGeom prst="rect">
            <a:avLst/>
          </a:prstGeom>
          <a:ln>
            <a:solidFill>
              <a:schemeClr val="tx1"/>
            </a:solidFill>
          </a:ln>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125894D6-8D97-4F5F-8FE9-35CAB6BDE8B4}" type="slidenum">
              <a:rPr lang="en-US" smtClean="0"/>
              <a:pPr/>
              <a:t>27</a:t>
            </a:fld>
            <a:endParaRPr lang="en-US" dirty="0"/>
          </a:p>
        </p:txBody>
      </p:sp>
    </p:spTree>
    <p:extLst>
      <p:ext uri="{BB962C8B-B14F-4D97-AF65-F5344CB8AC3E}">
        <p14:creationId xmlns:p14="http://schemas.microsoft.com/office/powerpoint/2010/main" val="224209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Sustainability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Four key strategies:</a:t>
            </a:r>
          </a:p>
          <a:p>
            <a:pPr marL="914400" lvl="1" indent="-457200">
              <a:buFont typeface="+mj-lt"/>
              <a:buAutoNum type="arabicPeriod"/>
            </a:pPr>
            <a:r>
              <a:rPr lang="en-US" dirty="0" smtClean="0"/>
              <a:t>Engage Leadership </a:t>
            </a:r>
          </a:p>
          <a:p>
            <a:pPr marL="914400" lvl="1" indent="-457200">
              <a:buFont typeface="+mj-lt"/>
              <a:buAutoNum type="arabicPeriod"/>
            </a:pPr>
            <a:r>
              <a:rPr lang="en-US" b="1" dirty="0" smtClean="0">
                <a:solidFill>
                  <a:srgbClr val="009FC3"/>
                </a:solidFill>
              </a:rPr>
              <a:t>Measure Continuously/Evaluate for Change:</a:t>
            </a:r>
          </a:p>
          <a:p>
            <a:pPr marL="1146175" lvl="2" indent="-231775">
              <a:buFont typeface="Calibri" panose="020F0502020204030204" pitchFamily="34" charset="0"/>
              <a:buChar char="–"/>
            </a:pPr>
            <a:r>
              <a:rPr lang="en-US" b="1" dirty="0" smtClean="0">
                <a:solidFill>
                  <a:srgbClr val="009FC3"/>
                </a:solidFill>
              </a:rPr>
              <a:t>Harness the power of local data to drive improvement efforts.</a:t>
            </a:r>
          </a:p>
          <a:p>
            <a:pPr marL="1146175" lvl="2" indent="-231775">
              <a:buFont typeface="Calibri" panose="020F0502020204030204" pitchFamily="34" charset="0"/>
              <a:buChar char="–"/>
            </a:pPr>
            <a:r>
              <a:rPr lang="en-US" b="1" dirty="0" smtClean="0">
                <a:solidFill>
                  <a:srgbClr val="009FC3"/>
                </a:solidFill>
              </a:rPr>
              <a:t>Track prevention practices.</a:t>
            </a:r>
          </a:p>
          <a:p>
            <a:pPr marL="1146175" lvl="2" indent="-231775">
              <a:buFont typeface="Calibri" panose="020F0502020204030204" pitchFamily="34" charset="0"/>
              <a:buChar char="–"/>
            </a:pPr>
            <a:r>
              <a:rPr lang="en-US" b="1" dirty="0" smtClean="0">
                <a:solidFill>
                  <a:srgbClr val="009FC3"/>
                </a:solidFill>
              </a:rPr>
              <a:t>Learn from defects.</a:t>
            </a:r>
          </a:p>
          <a:p>
            <a:pPr marL="914400" lvl="1" indent="-457200">
              <a:buFont typeface="+mj-lt"/>
              <a:buAutoNum type="arabicPeriod"/>
            </a:pPr>
            <a:r>
              <a:rPr lang="en-US" dirty="0" smtClean="0"/>
              <a:t>Collaborate With All Disciplines</a:t>
            </a:r>
          </a:p>
          <a:p>
            <a:pPr marL="914400" lvl="1" indent="-457200">
              <a:buFont typeface="+mj-lt"/>
              <a:buAutoNum type="arabicPeriod"/>
            </a:pPr>
            <a:r>
              <a:rPr lang="en-US" dirty="0" smtClean="0"/>
              <a:t>Hardwire Practices and Educate</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28</a:t>
            </a:fld>
            <a:endParaRPr lang="en-US" dirty="0"/>
          </a:p>
        </p:txBody>
      </p:sp>
    </p:spTree>
    <p:extLst>
      <p:ext uri="{BB962C8B-B14F-4D97-AF65-F5344CB8AC3E}">
        <p14:creationId xmlns:p14="http://schemas.microsoft.com/office/powerpoint/2010/main" val="1833860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Using Data for Continued Improvement</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Continue to collect process and outcome data.</a:t>
            </a:r>
          </a:p>
          <a:p>
            <a:r>
              <a:rPr lang="en-US" dirty="0" smtClean="0"/>
              <a:t>Set targets for process and outcome data.</a:t>
            </a:r>
          </a:p>
          <a:p>
            <a:r>
              <a:rPr lang="en-US" dirty="0" smtClean="0"/>
              <a:t>Gather information from defects.</a:t>
            </a:r>
          </a:p>
          <a:p>
            <a:r>
              <a:rPr lang="en-US" dirty="0" smtClean="0"/>
              <a:t>Use the data to identify opportunities and hardwire practices.</a:t>
            </a:r>
          </a:p>
          <a:p>
            <a:r>
              <a:rPr lang="en-US" dirty="0" smtClean="0"/>
              <a:t>Share data with:</a:t>
            </a:r>
          </a:p>
          <a:p>
            <a:pPr lvl="1"/>
            <a:r>
              <a:rPr lang="en-US" dirty="0" smtClean="0"/>
              <a:t>Improvement Team.</a:t>
            </a:r>
          </a:p>
          <a:p>
            <a:pPr lvl="1"/>
            <a:r>
              <a:rPr lang="en-US" dirty="0" smtClean="0"/>
              <a:t>Frontline staff.</a:t>
            </a:r>
          </a:p>
          <a:p>
            <a:pPr lvl="1"/>
            <a:r>
              <a:rPr lang="en-US" dirty="0" smtClean="0"/>
              <a:t>Leadership.</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29</a:t>
            </a:fld>
            <a:endParaRPr lang="en-US" dirty="0"/>
          </a:p>
        </p:txBody>
      </p:sp>
    </p:spTree>
    <p:extLst>
      <p:ext uri="{BB962C8B-B14F-4D97-AF65-F5344CB8AC3E}">
        <p14:creationId xmlns:p14="http://schemas.microsoft.com/office/powerpoint/2010/main" val="375911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200" dirty="0" smtClean="0"/>
              <a:t>Compelling Reasons To Implement Program </a:t>
            </a:r>
            <a:endParaRPr lang="en-US" sz="3200" dirty="0"/>
          </a:p>
        </p:txBody>
      </p:sp>
      <p:sp>
        <p:nvSpPr>
          <p:cNvPr id="3" name="Content Placeholder 2"/>
          <p:cNvSpPr>
            <a:spLocks noGrp="1"/>
          </p:cNvSpPr>
          <p:nvPr>
            <p:ph idx="1"/>
          </p:nvPr>
        </p:nvSpPr>
        <p:spPr/>
        <p:txBody>
          <a:bodyPr>
            <a:normAutofit/>
          </a:bodyPr>
          <a:lstStyle/>
          <a:p>
            <a:r>
              <a:rPr lang="en-US" dirty="0" smtClean="0"/>
              <a:t>Pressure injury rates continue to escalate. </a:t>
            </a:r>
          </a:p>
          <a:p>
            <a:pPr lvl="1"/>
            <a:r>
              <a:rPr lang="en-US" dirty="0" smtClean="0"/>
              <a:t>The incidence of pressure injuries increased by 80% from 1995 to 2008.</a:t>
            </a:r>
          </a:p>
          <a:p>
            <a:pPr lvl="1"/>
            <a:r>
              <a:rPr lang="en-US" dirty="0" smtClean="0"/>
              <a:t>Every year, 2.5 million patients develop a pressure injury.</a:t>
            </a:r>
          </a:p>
          <a:p>
            <a:pPr lvl="1"/>
            <a:r>
              <a:rPr lang="en-US" dirty="0" smtClean="0"/>
              <a:t>Because of the ever-increasing number of obese, diabetic, and elderly patients, rates are predicted to continue to rise.</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3</a:t>
            </a:fld>
            <a:endParaRPr lang="en-US" dirty="0"/>
          </a:p>
        </p:txBody>
      </p:sp>
    </p:spTree>
    <p:extLst>
      <p:ext uri="{BB962C8B-B14F-4D97-AF65-F5344CB8AC3E}">
        <p14:creationId xmlns:p14="http://schemas.microsoft.com/office/powerpoint/2010/main" val="1477808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of Measurement</a:t>
            </a:r>
            <a:endParaRPr lang="en-US" dirty="0"/>
          </a:p>
        </p:txBody>
      </p:sp>
      <p:sp>
        <p:nvSpPr>
          <p:cNvPr id="5" name="Content Placeholder 4"/>
          <p:cNvSpPr>
            <a:spLocks noGrp="1"/>
          </p:cNvSpPr>
          <p:nvPr>
            <p:ph idx="1"/>
          </p:nvPr>
        </p:nvSpPr>
        <p:spPr/>
        <p:txBody>
          <a:bodyPr/>
          <a:lstStyle/>
          <a:p>
            <a:r>
              <a:rPr lang="en-US" dirty="0" smtClean="0"/>
              <a:t>Measuring pressure injury prevalence and incidence rates and looking at prevention practices tells you:</a:t>
            </a:r>
          </a:p>
          <a:p>
            <a:pPr lvl="1"/>
            <a:r>
              <a:rPr lang="en-US" dirty="0" smtClean="0"/>
              <a:t>If any areas of care can be improved.</a:t>
            </a:r>
          </a:p>
          <a:p>
            <a:pPr lvl="1"/>
            <a:r>
              <a:rPr lang="en-US" dirty="0" smtClean="0"/>
              <a:t>If you are meeting your aims.</a:t>
            </a:r>
          </a:p>
          <a:p>
            <a:pPr lvl="1"/>
            <a:r>
              <a:rPr lang="en-US" dirty="0" smtClean="0"/>
              <a:t>If practice changes improve incidence.</a:t>
            </a:r>
          </a:p>
          <a:p>
            <a:pPr lvl="1"/>
            <a:r>
              <a:rPr lang="en-US" dirty="0" smtClean="0"/>
              <a:t>If you are sustaining improvements.</a:t>
            </a:r>
            <a:endParaRPr lang="en-US" dirty="0"/>
          </a:p>
        </p:txBody>
      </p:sp>
      <p:sp>
        <p:nvSpPr>
          <p:cNvPr id="8" name="TextBox 7"/>
          <p:cNvSpPr txBox="1"/>
          <p:nvPr/>
        </p:nvSpPr>
        <p:spPr>
          <a:xfrm>
            <a:off x="457200" y="4953000"/>
            <a:ext cx="8229600" cy="923330"/>
          </a:xfrm>
          <a:prstGeom prst="rect">
            <a:avLst/>
          </a:prstGeom>
          <a:solidFill>
            <a:srgbClr val="009FC3">
              <a:alpha val="20000"/>
            </a:srgbClr>
          </a:solidFill>
          <a:ln>
            <a:solidFill>
              <a:schemeClr val="tx1"/>
            </a:solidFill>
          </a:ln>
        </p:spPr>
        <p:txBody>
          <a:bodyPr wrap="square" rtlCol="0">
            <a:spAutoFit/>
          </a:bodyPr>
          <a:lstStyle/>
          <a:p>
            <a:pPr algn="ctr"/>
            <a:r>
              <a:rPr lang="en-US" sz="2700" b="1" i="1" dirty="0"/>
              <a:t>If you don’t know where you are, </a:t>
            </a:r>
            <a:br>
              <a:rPr lang="en-US" sz="2700" b="1" i="1" dirty="0"/>
            </a:br>
            <a:r>
              <a:rPr lang="en-US" sz="2700" b="1" i="1" dirty="0"/>
              <a:t>how do you know if you are improving?</a:t>
            </a:r>
          </a:p>
        </p:txBody>
      </p:sp>
      <p:sp>
        <p:nvSpPr>
          <p:cNvPr id="2" name="Slide Number Placeholder 1"/>
          <p:cNvSpPr>
            <a:spLocks noGrp="1"/>
          </p:cNvSpPr>
          <p:nvPr>
            <p:ph type="sldNum" sz="quarter" idx="12"/>
          </p:nvPr>
        </p:nvSpPr>
        <p:spPr/>
        <p:txBody>
          <a:bodyPr/>
          <a:lstStyle/>
          <a:p>
            <a:fld id="{125894D6-8D97-4F5F-8FE9-35CAB6BDE8B4}" type="slidenum">
              <a:rPr lang="en-US" smtClean="0"/>
              <a:pPr/>
              <a:t>30</a:t>
            </a:fld>
            <a:endParaRPr lang="en-US" dirty="0"/>
          </a:p>
        </p:txBody>
      </p:sp>
    </p:spTree>
    <p:extLst>
      <p:ext uri="{BB962C8B-B14F-4D97-AF65-F5344CB8AC3E}">
        <p14:creationId xmlns:p14="http://schemas.microsoft.com/office/powerpoint/2010/main" val="1195844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Examining Processes To Understand Outcomes (Example)</a:t>
            </a:r>
            <a:endParaRPr lang="en-US" sz="2800" dirty="0"/>
          </a:p>
        </p:txBody>
      </p:sp>
      <p:graphicFrame>
        <p:nvGraphicFramePr>
          <p:cNvPr id="6" name="Chart 5" descr="Percent of patients with skin assessment within 24 hours of admission (before and after intervention)"/>
          <p:cNvGraphicFramePr>
            <a:graphicFrameLocks/>
          </p:cNvGraphicFramePr>
          <p:nvPr>
            <p:extLst>
              <p:ext uri="{D42A27DB-BD31-4B8C-83A1-F6EECF244321}">
                <p14:modId xmlns:p14="http://schemas.microsoft.com/office/powerpoint/2010/main" val="1666064406"/>
              </p:ext>
            </p:extLst>
          </p:nvPr>
        </p:nvGraphicFramePr>
        <p:xfrm>
          <a:off x="762000" y="914400"/>
          <a:ext cx="8001000" cy="259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descr="dotted line."/>
          <p:cNvCxnSpPr/>
          <p:nvPr/>
        </p:nvCxnSpPr>
        <p:spPr>
          <a:xfrm>
            <a:off x="4648200" y="1447800"/>
            <a:ext cx="0" cy="17526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2878050"/>
            <a:ext cx="1638205" cy="307777"/>
          </a:xfrm>
          <a:prstGeom prst="rect">
            <a:avLst/>
          </a:prstGeom>
          <a:noFill/>
        </p:spPr>
        <p:txBody>
          <a:bodyPr wrap="none" rtlCol="0">
            <a:spAutoFit/>
          </a:bodyPr>
          <a:lstStyle/>
          <a:p>
            <a:r>
              <a:rPr lang="en-US" sz="1400" b="1" dirty="0"/>
              <a:t>Before intervention</a:t>
            </a:r>
          </a:p>
        </p:txBody>
      </p:sp>
      <p:graphicFrame>
        <p:nvGraphicFramePr>
          <p:cNvPr id="7" name="Chart 6" descr="HAPUs per 1,000 patient days (before and after intervention)"/>
          <p:cNvGraphicFramePr>
            <a:graphicFrameLocks/>
          </p:cNvGraphicFramePr>
          <p:nvPr>
            <p:extLst>
              <p:ext uri="{D42A27DB-BD31-4B8C-83A1-F6EECF244321}">
                <p14:modId xmlns:p14="http://schemas.microsoft.com/office/powerpoint/2010/main" val="1324414937"/>
              </p:ext>
            </p:extLst>
          </p:nvPr>
        </p:nvGraphicFramePr>
        <p:xfrm>
          <a:off x="762000" y="3505200"/>
          <a:ext cx="8001000" cy="285591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125894D6-8D97-4F5F-8FE9-35CAB6BDE8B4}" type="slidenum">
              <a:rPr lang="en-US" smtClean="0"/>
              <a:pPr/>
              <a:t>31</a:t>
            </a:fld>
            <a:endParaRPr lang="en-US" dirty="0"/>
          </a:p>
        </p:txBody>
      </p:sp>
    </p:spTree>
    <p:extLst>
      <p:ext uri="{BB962C8B-B14F-4D97-AF65-F5344CB8AC3E}">
        <p14:creationId xmlns:p14="http://schemas.microsoft.com/office/powerpoint/2010/main" val="1147020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Sustainability</a:t>
            </a:r>
            <a:endParaRPr lang="en-US" dirty="0"/>
          </a:p>
        </p:txBody>
      </p:sp>
      <p:sp>
        <p:nvSpPr>
          <p:cNvPr id="3" name="Content Placeholder 2"/>
          <p:cNvSpPr>
            <a:spLocks noGrp="1"/>
          </p:cNvSpPr>
          <p:nvPr>
            <p:ph idx="1"/>
          </p:nvPr>
        </p:nvSpPr>
        <p:spPr/>
        <p:txBody>
          <a:bodyPr/>
          <a:lstStyle/>
          <a:p>
            <a:pPr marL="0" indent="0">
              <a:buNone/>
            </a:pPr>
            <a:r>
              <a:rPr lang="en-US" dirty="0" smtClean="0"/>
              <a:t>Four key strategies:</a:t>
            </a:r>
          </a:p>
          <a:p>
            <a:pPr marL="914400" lvl="1" indent="-452438">
              <a:buFont typeface="+mj-lt"/>
              <a:buAutoNum type="arabicPeriod"/>
            </a:pPr>
            <a:r>
              <a:rPr lang="en-US" dirty="0" smtClean="0"/>
              <a:t>Engage Leadership</a:t>
            </a:r>
          </a:p>
          <a:p>
            <a:pPr marL="914400" lvl="1" indent="-452438">
              <a:buFont typeface="+mj-lt"/>
              <a:buAutoNum type="arabicPeriod"/>
            </a:pPr>
            <a:r>
              <a:rPr lang="en-US" dirty="0" smtClean="0"/>
              <a:t>Measure Continuously/Evaluate for Change</a:t>
            </a:r>
          </a:p>
          <a:p>
            <a:pPr marL="914400" lvl="1" indent="-452438">
              <a:buFont typeface="+mj-lt"/>
              <a:buAutoNum type="arabicPeriod"/>
            </a:pPr>
            <a:r>
              <a:rPr lang="en-US" b="1" dirty="0" smtClean="0">
                <a:solidFill>
                  <a:srgbClr val="009FC3"/>
                </a:solidFill>
              </a:rPr>
              <a:t>Collaborate With All Disciplines:</a:t>
            </a:r>
          </a:p>
          <a:p>
            <a:pPr marL="1146175" lvl="2" indent="-231775">
              <a:buClr>
                <a:srgbClr val="009FC3"/>
              </a:buClr>
              <a:buFont typeface="Calibri" panose="020F0502020204030204" pitchFamily="34" charset="0"/>
              <a:buChar char="–"/>
            </a:pPr>
            <a:r>
              <a:rPr lang="en-US" b="1" dirty="0" smtClean="0">
                <a:solidFill>
                  <a:srgbClr val="009FC3"/>
                </a:solidFill>
              </a:rPr>
              <a:t>Collaborate with multiple disciplines.</a:t>
            </a:r>
          </a:p>
          <a:p>
            <a:pPr marL="1146175" lvl="2" indent="-231775">
              <a:buClr>
                <a:srgbClr val="009FC3"/>
              </a:buClr>
              <a:buFont typeface="Calibri" panose="020F0502020204030204" pitchFamily="34" charset="0"/>
              <a:buChar char="–"/>
            </a:pPr>
            <a:r>
              <a:rPr lang="en-US" b="1" dirty="0" smtClean="0">
                <a:solidFill>
                  <a:srgbClr val="009FC3"/>
                </a:solidFill>
              </a:rPr>
              <a:t>Identify physician and nurse champions.</a:t>
            </a:r>
          </a:p>
          <a:p>
            <a:pPr marL="1146175" lvl="2" indent="-231775">
              <a:buClr>
                <a:srgbClr val="009FC3"/>
              </a:buClr>
              <a:buFont typeface="Calibri" panose="020F0502020204030204" pitchFamily="34" charset="0"/>
              <a:buChar char="–"/>
            </a:pPr>
            <a:r>
              <a:rPr lang="en-US" b="1" dirty="0" smtClean="0">
                <a:solidFill>
                  <a:srgbClr val="009FC3"/>
                </a:solidFill>
              </a:rPr>
              <a:t>Tap into the wisdom of frontline staff.</a:t>
            </a:r>
          </a:p>
          <a:p>
            <a:pPr marL="914400" lvl="1" indent="-452438">
              <a:buFont typeface="+mj-lt"/>
              <a:buAutoNum type="arabicPeriod"/>
            </a:pPr>
            <a:r>
              <a:rPr lang="en-US" dirty="0" smtClean="0"/>
              <a:t>Hardwire Practices and Educate</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32</a:t>
            </a:fld>
            <a:endParaRPr lang="en-US" dirty="0"/>
          </a:p>
        </p:txBody>
      </p:sp>
    </p:spTree>
    <p:extLst>
      <p:ext uri="{BB962C8B-B14F-4D97-AF65-F5344CB8AC3E}">
        <p14:creationId xmlns:p14="http://schemas.microsoft.com/office/powerpoint/2010/main" val="1561775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Power of Collaboration</a:t>
            </a:r>
            <a:endParaRPr lang="en-US" dirty="0"/>
          </a:p>
        </p:txBody>
      </p:sp>
      <p:sp>
        <p:nvSpPr>
          <p:cNvPr id="3" name="Content Placeholder 2"/>
          <p:cNvSpPr>
            <a:spLocks noGrp="1"/>
          </p:cNvSpPr>
          <p:nvPr>
            <p:ph idx="1"/>
          </p:nvPr>
        </p:nvSpPr>
        <p:spPr>
          <a:xfrm>
            <a:off x="457200" y="1188720"/>
            <a:ext cx="7924800" cy="4754563"/>
          </a:xfrm>
        </p:spPr>
        <p:txBody>
          <a:bodyPr>
            <a:normAutofit/>
          </a:bodyPr>
          <a:lstStyle/>
          <a:p>
            <a:r>
              <a:rPr lang="en-US" sz="2600" dirty="0" smtClean="0"/>
              <a:t>Senior leadership support is important, but change comes most effectively from frontline staff. Tap into their wisdom.</a:t>
            </a:r>
          </a:p>
          <a:p>
            <a:r>
              <a:rPr lang="en-US" sz="2600" dirty="0" smtClean="0"/>
              <a:t>Multidisciplinary collaboration </a:t>
            </a:r>
          </a:p>
          <a:p>
            <a:pPr marL="346075" indent="0">
              <a:spcBef>
                <a:spcPts val="0"/>
              </a:spcBef>
              <a:buNone/>
            </a:pPr>
            <a:r>
              <a:rPr lang="en-US" sz="2600" dirty="0" smtClean="0"/>
              <a:t>is essential to carrying out </a:t>
            </a:r>
          </a:p>
          <a:p>
            <a:pPr marL="346075" indent="0">
              <a:spcBef>
                <a:spcPts val="0"/>
              </a:spcBef>
              <a:buNone/>
            </a:pPr>
            <a:r>
              <a:rPr lang="en-US" sz="2600" dirty="0" smtClean="0"/>
              <a:t>pressure injury prevention.</a:t>
            </a:r>
          </a:p>
          <a:p>
            <a:r>
              <a:rPr lang="en-US" sz="2600" dirty="0" smtClean="0"/>
              <a:t>Gaining buy-in from all involved</a:t>
            </a:r>
            <a:br>
              <a:rPr lang="en-US" sz="2600" dirty="0" smtClean="0"/>
            </a:br>
            <a:r>
              <a:rPr lang="en-US" sz="2600" dirty="0" smtClean="0"/>
              <a:t>results in shared ownership of</a:t>
            </a:r>
            <a:br>
              <a:rPr lang="en-US" sz="2600" dirty="0" smtClean="0"/>
            </a:br>
            <a:r>
              <a:rPr lang="en-US" sz="2600" dirty="0" smtClean="0"/>
              <a:t>positive prevention results.</a:t>
            </a:r>
          </a:p>
        </p:txBody>
      </p:sp>
      <p:pic>
        <p:nvPicPr>
          <p:cNvPr id="3074" name="Picture 2" descr="Leaders and medical providers holding a meeti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71686" y="2667000"/>
            <a:ext cx="3017520" cy="1984240"/>
          </a:xfrm>
          <a:prstGeom prst="rect">
            <a:avLst/>
          </a:prstGeom>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125894D6-8D97-4F5F-8FE9-35CAB6BDE8B4}" type="slidenum">
              <a:rPr lang="en-US" smtClean="0"/>
              <a:pPr/>
              <a:t>33</a:t>
            </a:fld>
            <a:endParaRPr lang="en-US" dirty="0"/>
          </a:p>
        </p:txBody>
      </p:sp>
    </p:spTree>
    <p:extLst>
      <p:ext uri="{BB962C8B-B14F-4D97-AF65-F5344CB8AC3E}">
        <p14:creationId xmlns:p14="http://schemas.microsoft.com/office/powerpoint/2010/main" val="276361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Collaboration</a:t>
            </a:r>
            <a:endParaRPr lang="en-US" dirty="0"/>
          </a:p>
        </p:txBody>
      </p:sp>
      <p:sp>
        <p:nvSpPr>
          <p:cNvPr id="3" name="Content Placeholder 2"/>
          <p:cNvSpPr>
            <a:spLocks noGrp="1"/>
          </p:cNvSpPr>
          <p:nvPr>
            <p:ph idx="1"/>
          </p:nvPr>
        </p:nvSpPr>
        <p:spPr/>
        <p:txBody>
          <a:bodyPr>
            <a:normAutofit fontScale="92500"/>
          </a:bodyPr>
          <a:lstStyle/>
          <a:p>
            <a:r>
              <a:rPr lang="en-US" dirty="0" smtClean="0"/>
              <a:t>The pressure injury prevention group should:</a:t>
            </a:r>
          </a:p>
          <a:p>
            <a:pPr lvl="1"/>
            <a:r>
              <a:rPr lang="en-US" dirty="0" smtClean="0"/>
              <a:t>Continue to meet (or merge with an existing group).</a:t>
            </a:r>
          </a:p>
          <a:p>
            <a:pPr lvl="1"/>
            <a:r>
              <a:rPr lang="en-US" dirty="0" smtClean="0"/>
              <a:t>Report up through a quality structure.</a:t>
            </a:r>
          </a:p>
          <a:p>
            <a:pPr lvl="1"/>
            <a:r>
              <a:rPr lang="en-US" dirty="0" smtClean="0"/>
              <a:t>Have a vision with clearly defined goals and an associated action plan. (Update every 6-12 months.)</a:t>
            </a:r>
          </a:p>
          <a:p>
            <a:r>
              <a:rPr lang="en-US" dirty="0" smtClean="0"/>
              <a:t>The Team and its goals should be: </a:t>
            </a:r>
          </a:p>
          <a:p>
            <a:pPr lvl="1"/>
            <a:r>
              <a:rPr lang="en-US" dirty="0" smtClean="0"/>
              <a:t>Aligned with its organization’s goals of preventing harm.</a:t>
            </a:r>
          </a:p>
          <a:p>
            <a:pPr lvl="1"/>
            <a:r>
              <a:rPr lang="en-US" dirty="0" smtClean="0"/>
              <a:t>Part of the dashboard.</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34</a:t>
            </a:fld>
            <a:endParaRPr lang="en-US" dirty="0"/>
          </a:p>
        </p:txBody>
      </p:sp>
    </p:spTree>
    <p:extLst>
      <p:ext uri="{BB962C8B-B14F-4D97-AF65-F5344CB8AC3E}">
        <p14:creationId xmlns:p14="http://schemas.microsoft.com/office/powerpoint/2010/main" val="4054394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Relationships</a:t>
            </a:r>
            <a:endParaRPr lang="en-US" dirty="0"/>
          </a:p>
        </p:txBody>
      </p:sp>
      <p:grpSp>
        <p:nvGrpSpPr>
          <p:cNvPr id="9" name="Group 8" descr="3 overlapping circles"/>
          <p:cNvGrpSpPr/>
          <p:nvPr/>
        </p:nvGrpSpPr>
        <p:grpSpPr>
          <a:xfrm>
            <a:off x="1524000" y="1188720"/>
            <a:ext cx="6096000" cy="4521200"/>
            <a:chOff x="2286000" y="990600"/>
            <a:chExt cx="6096000" cy="4521200"/>
          </a:xfrm>
        </p:grpSpPr>
        <p:graphicFrame>
          <p:nvGraphicFramePr>
            <p:cNvPr id="3" name="Diagram 2" descr="3 overlapping circles"/>
            <p:cNvGraphicFramePr/>
            <p:nvPr>
              <p:extLst>
                <p:ext uri="{D42A27DB-BD31-4B8C-83A1-F6EECF244321}">
                  <p14:modId xmlns:p14="http://schemas.microsoft.com/office/powerpoint/2010/main" val="3242195535"/>
                </p:ext>
              </p:extLst>
            </p:nvPr>
          </p:nvGraphicFramePr>
          <p:xfrm>
            <a:off x="2286000" y="990600"/>
            <a:ext cx="60960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215865" y="2926080"/>
              <a:ext cx="2286000" cy="2539157"/>
            </a:xfrm>
            <a:prstGeom prst="rect">
              <a:avLst/>
            </a:prstGeom>
          </p:spPr>
          <p:txBody>
            <a:bodyPr wrap="square">
              <a:spAutoFit/>
            </a:bodyPr>
            <a:lstStyle/>
            <a:p>
              <a:pPr lvl="0" algn="ctr">
                <a:spcAft>
                  <a:spcPts val="600"/>
                </a:spcAft>
              </a:pPr>
              <a:r>
                <a:rPr lang="en-US" sz="1400" b="1" dirty="0"/>
                <a:t>Unit Champion (liaison between teams for individual units</a:t>
              </a:r>
              <a:r>
                <a:rPr lang="en-US" sz="1400" b="1" dirty="0" smtClean="0"/>
                <a:t>)</a:t>
              </a:r>
            </a:p>
            <a:p>
              <a:pPr lvl="0" algn="ctr"/>
              <a:r>
                <a:rPr lang="en-US" sz="1400" b="1" dirty="0" smtClean="0"/>
                <a:t>Unit-Based </a:t>
              </a:r>
              <a:r>
                <a:rPr lang="en-US" sz="1400" b="1" dirty="0"/>
                <a:t>Team</a:t>
              </a:r>
            </a:p>
            <a:p>
              <a:pPr lvl="0" algn="ctr"/>
              <a:r>
                <a:rPr lang="en-US" sz="1400" dirty="0" smtClean="0"/>
                <a:t>Staff </a:t>
              </a:r>
              <a:r>
                <a:rPr lang="en-US" sz="1400" dirty="0"/>
                <a:t>on the unit </a:t>
              </a:r>
              <a:r>
                <a:rPr lang="en-US" sz="1400" dirty="0" smtClean="0"/>
                <a:t>who provide </a:t>
              </a:r>
              <a:r>
                <a:rPr lang="en-US" sz="1400" dirty="0"/>
                <a:t>daily care to</a:t>
              </a:r>
              <a:r>
                <a:rPr lang="en-US" sz="1400" strike="sngStrike" dirty="0"/>
                <a:t> </a:t>
              </a:r>
              <a:r>
                <a:rPr lang="en-US" sz="1400" dirty="0" smtClean="0"/>
                <a:t>patients, </a:t>
              </a:r>
              <a:r>
                <a:rPr lang="en-US" sz="1400" dirty="0"/>
                <a:t>which includes skin and pressure ulcer assessment as part of all aspects of patient care </a:t>
              </a:r>
              <a:r>
                <a:rPr lang="en-US" sz="1400" dirty="0" smtClean="0"/>
                <a:t>needs</a:t>
              </a:r>
              <a:endParaRPr lang="en-US" sz="1400" dirty="0"/>
            </a:p>
          </p:txBody>
        </p:sp>
        <p:sp>
          <p:nvSpPr>
            <p:cNvPr id="7" name="Rectangle 6"/>
            <p:cNvSpPr/>
            <p:nvPr/>
          </p:nvSpPr>
          <p:spPr>
            <a:xfrm>
              <a:off x="5486400" y="1527048"/>
              <a:ext cx="2318084" cy="1169551"/>
            </a:xfrm>
            <a:prstGeom prst="rect">
              <a:avLst/>
            </a:prstGeom>
          </p:spPr>
          <p:txBody>
            <a:bodyPr wrap="square">
              <a:spAutoFit/>
            </a:bodyPr>
            <a:lstStyle/>
            <a:p>
              <a:pPr lvl="0" algn="ctr"/>
              <a:r>
                <a:rPr lang="en-US" sz="1400" b="1" dirty="0"/>
                <a:t>Wound Care Team</a:t>
              </a:r>
            </a:p>
            <a:p>
              <a:pPr lvl="0" algn="ctr"/>
              <a:r>
                <a:rPr lang="en-US" sz="1400" dirty="0" smtClean="0"/>
                <a:t>Interdisciplinary </a:t>
              </a:r>
              <a:r>
                <a:rPr lang="en-US" sz="1400" dirty="0"/>
                <a:t>group </a:t>
              </a:r>
              <a:r>
                <a:rPr lang="en-US" sz="1400" dirty="0" smtClean="0"/>
                <a:t/>
              </a:r>
              <a:br>
                <a:rPr lang="en-US" sz="1400" dirty="0" smtClean="0"/>
              </a:br>
              <a:r>
                <a:rPr lang="en-US" sz="1400" dirty="0" smtClean="0"/>
                <a:t>of </a:t>
              </a:r>
              <a:r>
                <a:rPr lang="en-US" sz="1400" dirty="0"/>
                <a:t>experts </a:t>
              </a:r>
              <a:r>
                <a:rPr lang="en-US" sz="1400" dirty="0" smtClean="0"/>
                <a:t>who provide </a:t>
              </a:r>
              <a:br>
                <a:rPr lang="en-US" sz="1400" dirty="0" smtClean="0"/>
              </a:br>
              <a:r>
                <a:rPr lang="en-US" sz="1400" dirty="0" smtClean="0"/>
                <a:t>day-to-day </a:t>
              </a:r>
              <a:r>
                <a:rPr lang="en-US" sz="1400" dirty="0"/>
                <a:t>care of skin and wound </a:t>
              </a:r>
              <a:r>
                <a:rPr lang="en-US" sz="1400" dirty="0" smtClean="0"/>
                <a:t>needs</a:t>
              </a:r>
              <a:endParaRPr lang="en-US" sz="1400" dirty="0"/>
            </a:p>
          </p:txBody>
        </p:sp>
        <p:sp>
          <p:nvSpPr>
            <p:cNvPr id="8" name="Rectangle 7"/>
            <p:cNvSpPr/>
            <p:nvPr/>
          </p:nvSpPr>
          <p:spPr>
            <a:xfrm>
              <a:off x="2819399" y="1527048"/>
              <a:ext cx="2362201" cy="1169551"/>
            </a:xfrm>
            <a:prstGeom prst="rect">
              <a:avLst/>
            </a:prstGeom>
          </p:spPr>
          <p:txBody>
            <a:bodyPr wrap="square">
              <a:spAutoFit/>
            </a:bodyPr>
            <a:lstStyle/>
            <a:p>
              <a:pPr lvl="0" algn="ctr"/>
              <a:r>
                <a:rPr lang="en-US" sz="1400" b="1" dirty="0">
                  <a:solidFill>
                    <a:schemeClr val="bg1"/>
                  </a:solidFill>
                </a:rPr>
                <a:t>Implementation Team</a:t>
              </a:r>
            </a:p>
            <a:p>
              <a:pPr lvl="0" algn="ctr"/>
              <a:r>
                <a:rPr lang="en-US" sz="1400" dirty="0" smtClean="0">
                  <a:solidFill>
                    <a:schemeClr val="bg1"/>
                  </a:solidFill>
                </a:rPr>
                <a:t>Large </a:t>
              </a:r>
              <a:r>
                <a:rPr lang="en-US" sz="1400" dirty="0">
                  <a:solidFill>
                    <a:schemeClr val="bg1"/>
                  </a:solidFill>
                </a:rPr>
                <a:t>interdisciplinary </a:t>
              </a:r>
              <a:r>
                <a:rPr lang="en-US" sz="1400" dirty="0" smtClean="0">
                  <a:solidFill>
                    <a:schemeClr val="bg1"/>
                  </a:solidFill>
                </a:rPr>
                <a:t>team</a:t>
              </a:r>
              <a:r>
                <a:rPr lang="en-US" sz="1400" strike="sngStrike" dirty="0" smtClean="0">
                  <a:solidFill>
                    <a:srgbClr val="FF0000"/>
                  </a:solidFill>
                </a:rPr>
                <a:t> </a:t>
              </a:r>
              <a:r>
                <a:rPr lang="en-US" sz="1400" dirty="0">
                  <a:solidFill>
                    <a:schemeClr val="bg1"/>
                  </a:solidFill>
                </a:rPr>
                <a:t>charged with designing and implementing pressure ulcer change </a:t>
              </a:r>
              <a:r>
                <a:rPr lang="en-US" sz="1400" dirty="0" smtClean="0">
                  <a:solidFill>
                    <a:schemeClr val="bg1"/>
                  </a:solidFill>
                </a:rPr>
                <a:t>project</a:t>
              </a:r>
              <a:endParaRPr lang="en-US" sz="1400" dirty="0">
                <a:solidFill>
                  <a:schemeClr val="bg1"/>
                </a:solidFill>
              </a:endParaRPr>
            </a:p>
          </p:txBody>
        </p:sp>
      </p:grpSp>
      <p:sp>
        <p:nvSpPr>
          <p:cNvPr id="4" name="Slide Number Placeholder 3"/>
          <p:cNvSpPr>
            <a:spLocks noGrp="1"/>
          </p:cNvSpPr>
          <p:nvPr>
            <p:ph type="sldNum" sz="quarter" idx="12"/>
          </p:nvPr>
        </p:nvSpPr>
        <p:spPr/>
        <p:txBody>
          <a:bodyPr/>
          <a:lstStyle/>
          <a:p>
            <a:fld id="{125894D6-8D97-4F5F-8FE9-35CAB6BDE8B4}" type="slidenum">
              <a:rPr lang="en-US" smtClean="0"/>
              <a:pPr/>
              <a:t>35</a:t>
            </a:fld>
            <a:endParaRPr lang="en-US" dirty="0"/>
          </a:p>
        </p:txBody>
      </p:sp>
    </p:spTree>
    <p:extLst>
      <p:ext uri="{BB962C8B-B14F-4D97-AF65-F5344CB8AC3E}">
        <p14:creationId xmlns:p14="http://schemas.microsoft.com/office/powerpoint/2010/main" val="616748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Sustainability</a:t>
            </a:r>
            <a:endParaRPr lang="en-US" dirty="0"/>
          </a:p>
        </p:txBody>
      </p:sp>
      <p:sp>
        <p:nvSpPr>
          <p:cNvPr id="3" name="Content Placeholder 2"/>
          <p:cNvSpPr>
            <a:spLocks noGrp="1"/>
          </p:cNvSpPr>
          <p:nvPr>
            <p:ph idx="1"/>
          </p:nvPr>
        </p:nvSpPr>
        <p:spPr/>
        <p:txBody>
          <a:bodyPr>
            <a:normAutofit/>
          </a:bodyPr>
          <a:lstStyle/>
          <a:p>
            <a:pPr marL="457200" lvl="1" indent="-457200">
              <a:buNone/>
            </a:pPr>
            <a:r>
              <a:rPr lang="en-US" dirty="0" smtClean="0"/>
              <a:t>Four </a:t>
            </a:r>
            <a:r>
              <a:rPr lang="en-US" dirty="0"/>
              <a:t>key strategies:</a:t>
            </a:r>
            <a:endParaRPr lang="en-US" u="sng" dirty="0"/>
          </a:p>
          <a:p>
            <a:pPr marL="914400" lvl="1" indent="-457200">
              <a:buFont typeface="+mj-lt"/>
              <a:buAutoNum type="arabicPeriod"/>
            </a:pPr>
            <a:r>
              <a:rPr lang="en-US" dirty="0"/>
              <a:t>Engage Leadership</a:t>
            </a:r>
          </a:p>
          <a:p>
            <a:pPr marL="914400" lvl="1" indent="-457200">
              <a:buFont typeface="+mj-lt"/>
              <a:buAutoNum type="arabicPeriod"/>
            </a:pPr>
            <a:r>
              <a:rPr lang="en-US" dirty="0"/>
              <a:t>Measure Continuously/Evaluate for Change</a:t>
            </a:r>
          </a:p>
          <a:p>
            <a:pPr marL="914400" lvl="1" indent="-457200">
              <a:buFont typeface="+mj-lt"/>
              <a:buAutoNum type="arabicPeriod"/>
            </a:pPr>
            <a:r>
              <a:rPr lang="en-US" dirty="0"/>
              <a:t>Collaborate With All </a:t>
            </a:r>
            <a:r>
              <a:rPr lang="en-US" dirty="0" smtClean="0"/>
              <a:t>Disciplines</a:t>
            </a:r>
            <a:endParaRPr lang="en-US" dirty="0"/>
          </a:p>
          <a:p>
            <a:pPr marL="914400" lvl="1" indent="-457200">
              <a:buFont typeface="+mj-lt"/>
              <a:buAutoNum type="arabicPeriod" startAt="4"/>
            </a:pPr>
            <a:r>
              <a:rPr lang="en-US" b="1" dirty="0" smtClean="0">
                <a:solidFill>
                  <a:srgbClr val="009FC3"/>
                </a:solidFill>
              </a:rPr>
              <a:t>Hardwire </a:t>
            </a:r>
            <a:r>
              <a:rPr lang="en-US" b="1" dirty="0">
                <a:solidFill>
                  <a:srgbClr val="009FC3"/>
                </a:solidFill>
              </a:rPr>
              <a:t>Practices </a:t>
            </a:r>
            <a:r>
              <a:rPr lang="en-US" b="1" dirty="0" smtClean="0">
                <a:solidFill>
                  <a:srgbClr val="009FC3"/>
                </a:solidFill>
              </a:rPr>
              <a:t>and Educate:</a:t>
            </a:r>
          </a:p>
          <a:p>
            <a:pPr marL="1146175" lvl="1" indent="-231775"/>
            <a:r>
              <a:rPr lang="en-US" b="1" dirty="0">
                <a:solidFill>
                  <a:srgbClr val="009FC3"/>
                </a:solidFill>
              </a:rPr>
              <a:t>Standardize care: prevention practices.</a:t>
            </a:r>
          </a:p>
          <a:p>
            <a:pPr marL="1146175" lvl="1" indent="-231775"/>
            <a:r>
              <a:rPr lang="en-US" b="1" dirty="0">
                <a:solidFill>
                  <a:srgbClr val="009FC3"/>
                </a:solidFill>
              </a:rPr>
              <a:t>Include practices in patients’ daily goals.</a:t>
            </a:r>
          </a:p>
          <a:p>
            <a:pPr marL="1146175" lvl="1" indent="-231775"/>
            <a:r>
              <a:rPr lang="en-US" b="1" dirty="0">
                <a:solidFill>
                  <a:srgbClr val="009FC3"/>
                </a:solidFill>
              </a:rPr>
              <a:t>Train new staff in evidence-based prevention practices</a:t>
            </a:r>
            <a:r>
              <a:rPr lang="en-US" b="1" dirty="0" smtClean="0">
                <a:solidFill>
                  <a:srgbClr val="009FC3"/>
                </a:solidFill>
              </a:rPr>
              <a:t>.</a:t>
            </a:r>
            <a:endParaRPr lang="en-US" b="1" dirty="0">
              <a:solidFill>
                <a:srgbClr val="009FC3"/>
              </a:solidFill>
            </a:endParaRPr>
          </a:p>
        </p:txBody>
      </p:sp>
      <p:sp>
        <p:nvSpPr>
          <p:cNvPr id="4" name="Slide Number Placeholder 3"/>
          <p:cNvSpPr>
            <a:spLocks noGrp="1"/>
          </p:cNvSpPr>
          <p:nvPr>
            <p:ph type="sldNum" sz="quarter" idx="12"/>
          </p:nvPr>
        </p:nvSpPr>
        <p:spPr/>
        <p:txBody>
          <a:bodyPr/>
          <a:lstStyle/>
          <a:p>
            <a:fld id="{125894D6-8D97-4F5F-8FE9-35CAB6BDE8B4}" type="slidenum">
              <a:rPr lang="en-US" smtClean="0"/>
              <a:pPr/>
              <a:t>36</a:t>
            </a:fld>
            <a:endParaRPr lang="en-US" dirty="0"/>
          </a:p>
        </p:txBody>
      </p:sp>
    </p:spTree>
    <p:extLst>
      <p:ext uri="{BB962C8B-B14F-4D97-AF65-F5344CB8AC3E}">
        <p14:creationId xmlns:p14="http://schemas.microsoft.com/office/powerpoint/2010/main" val="445276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 Assessment </a:t>
            </a:r>
            <a:endParaRPr lang="en-US" dirty="0"/>
          </a:p>
        </p:txBody>
      </p:sp>
      <p:sp>
        <p:nvSpPr>
          <p:cNvPr id="3" name="Content Placeholder 2"/>
          <p:cNvSpPr>
            <a:spLocks noGrp="1"/>
          </p:cNvSpPr>
          <p:nvPr>
            <p:ph idx="1"/>
          </p:nvPr>
        </p:nvSpPr>
        <p:spPr>
          <a:xfrm>
            <a:off x="457200" y="1097280"/>
            <a:ext cx="8321040" cy="4754563"/>
          </a:xfrm>
        </p:spPr>
        <p:txBody>
          <a:bodyPr>
            <a:normAutofit/>
          </a:bodyPr>
          <a:lstStyle/>
          <a:p>
            <a:pPr>
              <a:spcBef>
                <a:spcPts val="0"/>
              </a:spcBef>
            </a:pPr>
            <a:r>
              <a:rPr lang="en-US" sz="3000" dirty="0" smtClean="0"/>
              <a:t>Your Implementation Team Leader filled out the Resource Needs Assessment (Tool 1E) with support from your hospital supervisors, managers, and administrators.</a:t>
            </a:r>
          </a:p>
          <a:p>
            <a:pPr lvl="1">
              <a:spcBef>
                <a:spcPts val="0"/>
              </a:spcBef>
            </a:pPr>
            <a:r>
              <a:rPr lang="en-US" sz="2600" dirty="0" smtClean="0"/>
              <a:t>This checklist helps identify </a:t>
            </a:r>
          </a:p>
          <a:p>
            <a:pPr marL="344488" lvl="1" indent="338138">
              <a:spcBef>
                <a:spcPts val="0"/>
              </a:spcBef>
              <a:buNone/>
            </a:pPr>
            <a:r>
              <a:rPr lang="en-US" sz="2600" dirty="0" smtClean="0"/>
              <a:t>needed resources:</a:t>
            </a:r>
          </a:p>
          <a:p>
            <a:pPr lvl="2">
              <a:spcBef>
                <a:spcPts val="0"/>
              </a:spcBef>
            </a:pPr>
            <a:r>
              <a:rPr lang="en-US" sz="2200" dirty="0" smtClean="0"/>
              <a:t>Funds </a:t>
            </a:r>
          </a:p>
          <a:p>
            <a:pPr lvl="2">
              <a:spcBef>
                <a:spcPts val="0"/>
              </a:spcBef>
            </a:pPr>
            <a:r>
              <a:rPr lang="en-US" sz="2200" dirty="0" smtClean="0"/>
              <a:t>Staffing needs </a:t>
            </a:r>
          </a:p>
          <a:p>
            <a:pPr lvl="2">
              <a:spcBef>
                <a:spcPts val="0"/>
              </a:spcBef>
            </a:pPr>
            <a:r>
              <a:rPr lang="en-US" sz="2200" dirty="0" smtClean="0"/>
              <a:t>Information technology </a:t>
            </a:r>
            <a:br>
              <a:rPr lang="en-US" sz="2200" dirty="0" smtClean="0"/>
            </a:br>
            <a:r>
              <a:rPr lang="en-US" sz="2200" dirty="0" smtClean="0"/>
              <a:t>support </a:t>
            </a:r>
          </a:p>
          <a:p>
            <a:pPr lvl="2">
              <a:spcBef>
                <a:spcPts val="0"/>
              </a:spcBef>
            </a:pPr>
            <a:r>
              <a:rPr lang="en-US" sz="2200" dirty="0" smtClean="0"/>
              <a:t>Products/tools</a:t>
            </a:r>
          </a:p>
        </p:txBody>
      </p:sp>
      <p:pic>
        <p:nvPicPr>
          <p:cNvPr id="5" name="Picture 4" descr="Tool 1E: Resource Needs Assessment checklist"/>
          <p:cNvPicPr>
            <a:picLocks noChangeAspect="1"/>
          </p:cNvPicPr>
          <p:nvPr/>
        </p:nvPicPr>
        <p:blipFill>
          <a:blip r:embed="rId2"/>
          <a:stretch>
            <a:fillRect/>
          </a:stretch>
        </p:blipFill>
        <p:spPr>
          <a:xfrm>
            <a:off x="5669280" y="2743200"/>
            <a:ext cx="3108960" cy="3351074"/>
          </a:xfrm>
          <a:prstGeom prst="rect">
            <a:avLst/>
          </a:prstGeom>
          <a:ln>
            <a:solidFill>
              <a:schemeClr val="tx1"/>
            </a:solidFill>
          </a:ln>
          <a:effectLst>
            <a:outerShdw blurRad="63500" sx="102000" sy="102000" algn="ctr" rotWithShape="0">
              <a:prstClr val="black">
                <a:alpha val="40000"/>
              </a:prstClr>
            </a:outerShdw>
          </a:effectLst>
        </p:spPr>
      </p:pic>
      <p:pic>
        <p:nvPicPr>
          <p:cNvPr id="6" name="Picture 5" descr="Magnifying glass in front of open book"/>
          <p:cNvPicPr>
            <a:picLocks noChangeAspect="1" noChangeArrowheads="1"/>
          </p:cNvPicPr>
          <p:nvPr/>
        </p:nvPicPr>
        <p:blipFill>
          <a:blip r:embed="rId3" cstate="print"/>
          <a:srcRect/>
          <a:stretch>
            <a:fillRect/>
          </a:stretch>
        </p:blipFill>
        <p:spPr bwMode="auto">
          <a:xfrm>
            <a:off x="4493514" y="4953000"/>
            <a:ext cx="614172" cy="515112"/>
          </a:xfrm>
          <a:prstGeom prst="rect">
            <a:avLst/>
          </a:prstGeom>
          <a:noFill/>
          <a:ln w="9525">
            <a:noFill/>
            <a:miter lim="800000"/>
            <a:headEnd/>
            <a:tailEnd/>
          </a:ln>
        </p:spPr>
      </p:pic>
      <p:sp>
        <p:nvSpPr>
          <p:cNvPr id="7" name="TextBox 6"/>
          <p:cNvSpPr txBox="1"/>
          <p:nvPr/>
        </p:nvSpPr>
        <p:spPr>
          <a:xfrm>
            <a:off x="4191000" y="5580280"/>
            <a:ext cx="1219200" cy="461665"/>
          </a:xfrm>
          <a:prstGeom prst="rect">
            <a:avLst/>
          </a:prstGeom>
          <a:solidFill>
            <a:schemeClr val="tx2">
              <a:lumMod val="20000"/>
              <a:lumOff val="80000"/>
            </a:schemeClr>
          </a:solidFill>
          <a:ln w="9525">
            <a:solidFill>
              <a:schemeClr val="tx1"/>
            </a:solidFill>
          </a:ln>
        </p:spPr>
        <p:txBody>
          <a:bodyPr wrap="square" rtlCol="0">
            <a:spAutoFit/>
          </a:bodyPr>
          <a:lstStyle/>
          <a:p>
            <a:pPr algn="ctr"/>
            <a:r>
              <a:rPr lang="en-US" sz="2400" dirty="0"/>
              <a:t>Tool 1E</a:t>
            </a:r>
          </a:p>
        </p:txBody>
      </p:sp>
      <p:sp>
        <p:nvSpPr>
          <p:cNvPr id="4" name="Slide Number Placeholder 3"/>
          <p:cNvSpPr>
            <a:spLocks noGrp="1"/>
          </p:cNvSpPr>
          <p:nvPr>
            <p:ph type="sldNum" sz="quarter" idx="12"/>
          </p:nvPr>
        </p:nvSpPr>
        <p:spPr/>
        <p:txBody>
          <a:bodyPr/>
          <a:lstStyle/>
          <a:p>
            <a:fld id="{125894D6-8D97-4F5F-8FE9-35CAB6BDE8B4}"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 Assessment</a:t>
            </a:r>
            <a:endParaRPr lang="en-US" dirty="0"/>
          </a:p>
        </p:txBody>
      </p:sp>
      <p:sp>
        <p:nvSpPr>
          <p:cNvPr id="3" name="Content Placeholder 2"/>
          <p:cNvSpPr>
            <a:spLocks noGrp="1"/>
          </p:cNvSpPr>
          <p:nvPr>
            <p:ph idx="1"/>
          </p:nvPr>
        </p:nvSpPr>
        <p:spPr/>
        <p:txBody>
          <a:bodyPr/>
          <a:lstStyle/>
          <a:p>
            <a:r>
              <a:rPr lang="en-US" smtClean="0"/>
              <a:t>Team Leaders: Let’s share results of this assessment for your organization. </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38</a:t>
            </a:fld>
            <a:endParaRPr lang="en-US" dirty="0"/>
          </a:p>
        </p:txBody>
      </p:sp>
    </p:spTree>
    <p:extLst>
      <p:ext uri="{BB962C8B-B14F-4D97-AF65-F5344CB8AC3E}">
        <p14:creationId xmlns:p14="http://schemas.microsoft.com/office/powerpoint/2010/main" val="398201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Charge</a:t>
            </a:r>
            <a:endParaRPr lang="en-US" dirty="0"/>
          </a:p>
        </p:txBody>
      </p:sp>
      <p:sp>
        <p:nvSpPr>
          <p:cNvPr id="3" name="Content Placeholder 2"/>
          <p:cNvSpPr>
            <a:spLocks noGrp="1"/>
          </p:cNvSpPr>
          <p:nvPr>
            <p:ph idx="1"/>
          </p:nvPr>
        </p:nvSpPr>
        <p:spPr/>
        <p:txBody>
          <a:bodyPr/>
          <a:lstStyle/>
          <a:p>
            <a:r>
              <a:rPr lang="en-US" smtClean="0"/>
              <a:t>Implement a Pressure Injury Prevention Program within 8-10 months.</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3200" dirty="0" smtClean="0"/>
              <a:t>Compelling Reasons To Implement Program </a:t>
            </a:r>
            <a:endParaRPr lang="en-US" sz="3200" dirty="0"/>
          </a:p>
        </p:txBody>
      </p:sp>
      <p:sp>
        <p:nvSpPr>
          <p:cNvPr id="3" name="Content Placeholder 2"/>
          <p:cNvSpPr>
            <a:spLocks noGrp="1"/>
          </p:cNvSpPr>
          <p:nvPr>
            <p:ph idx="1"/>
          </p:nvPr>
        </p:nvSpPr>
        <p:spPr>
          <a:xfrm>
            <a:off x="457200" y="1188720"/>
            <a:ext cx="8229600" cy="5266944"/>
          </a:xfrm>
        </p:spPr>
        <p:txBody>
          <a:bodyPr>
            <a:normAutofit fontScale="85000" lnSpcReduction="20000"/>
          </a:bodyPr>
          <a:lstStyle/>
          <a:p>
            <a:r>
              <a:rPr lang="en-US" sz="3500" dirty="0" smtClean="0"/>
              <a:t>Pressure injuries increase costs.</a:t>
            </a:r>
          </a:p>
          <a:p>
            <a:pPr lvl="1"/>
            <a:r>
              <a:rPr lang="en-US" dirty="0" smtClean="0"/>
              <a:t>Pressure injury treatment costs as much as $11 billion each year.</a:t>
            </a:r>
          </a:p>
          <a:p>
            <a:pPr lvl="1"/>
            <a:r>
              <a:rPr lang="en-US" dirty="0" smtClean="0"/>
              <a:t>Individual patient care costs $20,900 to $151,700 per                 pressure injury.</a:t>
            </a:r>
          </a:p>
          <a:p>
            <a:pPr lvl="1"/>
            <a:r>
              <a:rPr lang="en-US" dirty="0" smtClean="0"/>
              <a:t>Patients with pressure injuries need more care. </a:t>
            </a:r>
          </a:p>
          <a:p>
            <a:pPr lvl="1"/>
            <a:r>
              <a:rPr lang="en-US" dirty="0" smtClean="0"/>
              <a:t>Longer inpatient stays often result.</a:t>
            </a:r>
          </a:p>
          <a:p>
            <a:r>
              <a:rPr lang="en-US" sz="3500" dirty="0" smtClean="0"/>
              <a:t>Since 2008, CMS no longer allows higher diagnosis-related group (DRG) payments for patients with &gt;Stage 2 pressure injuries.</a:t>
            </a:r>
          </a:p>
          <a:p>
            <a:r>
              <a:rPr lang="en-US" sz="3500" dirty="0" smtClean="0"/>
              <a:t>Most pressure injuries are preventable.</a:t>
            </a:r>
          </a:p>
          <a:p>
            <a:pPr marL="0" indent="0">
              <a:buNone/>
            </a:pPr>
            <a:endParaRPr lang="en-US" dirty="0" smtClean="0"/>
          </a:p>
          <a:p>
            <a:pPr marL="0" indent="0">
              <a:buNone/>
            </a:pPr>
            <a:r>
              <a:rPr lang="en-US" sz="1500" dirty="0" smtClean="0"/>
              <a:t>Centers </a:t>
            </a:r>
            <a:r>
              <a:rPr lang="en-US" sz="1500" dirty="0"/>
              <a:t>for Medicare &amp; Medicaid </a:t>
            </a:r>
            <a:r>
              <a:rPr lang="en-US" sz="1500" dirty="0" smtClean="0"/>
              <a:t>Services, 2008</a:t>
            </a:r>
            <a:endParaRPr lang="en-US" sz="1500"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marL="165100" indent="-165100"/>
            <a:r>
              <a:rPr lang="en-US" dirty="0"/>
              <a:t>Centers for Medicare &amp; Medicaid Services. Memo on never events, July 7, 2008. SMDL #08-004. </a:t>
            </a:r>
            <a:r>
              <a:rPr lang="en-US" dirty="0">
                <a:hlinkClick r:id="rId3"/>
              </a:rPr>
              <a:t>http://downloads.cms.gov/cmsgov/archived-downloads/SMDL/downloads/SMD073108.pdf</a:t>
            </a:r>
            <a:r>
              <a:rPr lang="en-US" dirty="0" smtClean="0"/>
              <a:t>.</a:t>
            </a:r>
          </a:p>
          <a:p>
            <a:pPr marL="171450" lvl="0" indent="-171450">
              <a:spcBef>
                <a:spcPts val="0"/>
              </a:spcBef>
              <a:defRPr/>
            </a:pPr>
            <a:r>
              <a:rPr lang="en-US" altLang="en-US" dirty="0" err="1"/>
              <a:t>Chassin</a:t>
            </a:r>
            <a:r>
              <a:rPr lang="en-US" altLang="en-US" dirty="0"/>
              <a:t> MR, Loeb JM. </a:t>
            </a:r>
            <a:r>
              <a:rPr lang="en-US" dirty="0"/>
              <a:t>High-reliability health care: getting there from here. </a:t>
            </a:r>
            <a:r>
              <a:rPr lang="en-US" altLang="en-US" dirty="0"/>
              <a:t>Milbank Q 2013 Sep;91(3):459-90. </a:t>
            </a:r>
            <a:r>
              <a:rPr lang="en-US" altLang="en-US" dirty="0">
                <a:hlinkClick r:id="rId4"/>
              </a:rPr>
              <a:t>https://www.ncbi.nlm.nih.gov/pmc/articles/PMC3790522/</a:t>
            </a:r>
            <a:r>
              <a:rPr lang="en-US" altLang="en-US" dirty="0"/>
              <a:t>. Accessed June 16, 2017.</a:t>
            </a:r>
          </a:p>
          <a:p>
            <a:pPr marL="171450" lvl="0" indent="-171450">
              <a:spcBef>
                <a:spcPts val="0"/>
              </a:spcBef>
              <a:defRPr/>
            </a:pPr>
            <a:r>
              <a:rPr lang="en-US" altLang="en-US" dirty="0" err="1"/>
              <a:t>Chassin</a:t>
            </a:r>
            <a:r>
              <a:rPr lang="en-US" altLang="en-US" dirty="0"/>
              <a:t> MR, Loeb JM. </a:t>
            </a:r>
            <a:r>
              <a:rPr lang="en-US" dirty="0"/>
              <a:t>The ongoing quality improvement journey: next stop, high reliability. </a:t>
            </a:r>
            <a:r>
              <a:rPr lang="en-US" altLang="en-US" dirty="0"/>
              <a:t>Health </a:t>
            </a:r>
            <a:r>
              <a:rPr lang="en-US" altLang="en-US" dirty="0" err="1"/>
              <a:t>Aff</a:t>
            </a:r>
            <a:r>
              <a:rPr lang="en-US" altLang="en-US" dirty="0"/>
              <a:t> (Millwood) 2011 Apr;30(4):559-68. </a:t>
            </a:r>
            <a:r>
              <a:rPr lang="en-US" altLang="en-US" dirty="0">
                <a:hlinkClick r:id="rId5"/>
              </a:rPr>
              <a:t>http://content.healthaffairs.org/content/30/4/559.long</a:t>
            </a:r>
            <a:r>
              <a:rPr lang="en-US" altLang="en-US" dirty="0"/>
              <a:t>. Accessed June 16, 2017</a:t>
            </a:r>
            <a:r>
              <a:rPr lang="en-US" altLang="en-US" dirty="0" smtClean="0"/>
              <a:t>.</a:t>
            </a:r>
            <a:endParaRPr lang="en-US" dirty="0" smtClean="0"/>
          </a:p>
          <a:p>
            <a:pPr marL="171450" indent="-171450">
              <a:spcBef>
                <a:spcPts val="0"/>
              </a:spcBef>
              <a:defRPr/>
            </a:pPr>
            <a:r>
              <a:rPr lang="en-US" kern="0" dirty="0">
                <a:solidFill>
                  <a:sysClr val="windowText" lastClr="000000"/>
                </a:solidFill>
                <a:ea typeface="Times New Roman" panose="02020603050405020304" pitchFamily="18" charset="0"/>
                <a:cs typeface="Times New Roman" panose="02020603050405020304" pitchFamily="18" charset="0"/>
              </a:rPr>
              <a:t>Duval-</a:t>
            </a:r>
            <a:r>
              <a:rPr lang="en-US" kern="0" dirty="0" err="1">
                <a:solidFill>
                  <a:sysClr val="windowText" lastClr="000000"/>
                </a:solidFill>
                <a:ea typeface="Times New Roman" panose="02020603050405020304" pitchFamily="18" charset="0"/>
                <a:cs typeface="Times New Roman" panose="02020603050405020304" pitchFamily="18" charset="0"/>
              </a:rPr>
              <a:t>Arnould</a:t>
            </a:r>
            <a:r>
              <a:rPr lang="en-US" kern="0" dirty="0">
                <a:solidFill>
                  <a:sysClr val="windowText" lastClr="000000"/>
                </a:solidFill>
                <a:ea typeface="Times New Roman" panose="02020603050405020304" pitchFamily="18" charset="0"/>
                <a:cs typeface="Times New Roman" panose="02020603050405020304" pitchFamily="18" charset="0"/>
              </a:rPr>
              <a:t> J, Mathews SC, Weeks K, et al. Using the Opportunity Estimator tool to improve engagement in a quality and safety intervention. </a:t>
            </a:r>
            <a:r>
              <a:rPr lang="en-US" kern="0" dirty="0" err="1">
                <a:solidFill>
                  <a:sysClr val="windowText" lastClr="000000"/>
                </a:solidFill>
                <a:ea typeface="Times New Roman" panose="02020603050405020304" pitchFamily="18" charset="0"/>
                <a:cs typeface="Times New Roman" panose="02020603050405020304" pitchFamily="18" charset="0"/>
              </a:rPr>
              <a:t>Jt</a:t>
            </a:r>
            <a:r>
              <a:rPr lang="en-US" kern="0" dirty="0">
                <a:solidFill>
                  <a:sysClr val="windowText" lastClr="000000"/>
                </a:solidFill>
                <a:ea typeface="Times New Roman" panose="02020603050405020304" pitchFamily="18" charset="0"/>
                <a:cs typeface="Times New Roman" panose="02020603050405020304" pitchFamily="18" charset="0"/>
              </a:rPr>
              <a:t> </a:t>
            </a:r>
            <a:r>
              <a:rPr lang="en-US" kern="0" dirty="0" err="1">
                <a:solidFill>
                  <a:sysClr val="windowText" lastClr="000000"/>
                </a:solidFill>
                <a:ea typeface="Times New Roman" panose="02020603050405020304" pitchFamily="18" charset="0"/>
                <a:cs typeface="Times New Roman" panose="02020603050405020304" pitchFamily="18" charset="0"/>
              </a:rPr>
              <a:t>Comm</a:t>
            </a:r>
            <a:r>
              <a:rPr lang="en-US" kern="0" dirty="0">
                <a:solidFill>
                  <a:sysClr val="windowText" lastClr="000000"/>
                </a:solidFill>
                <a:ea typeface="Times New Roman" panose="02020603050405020304" pitchFamily="18" charset="0"/>
                <a:cs typeface="Times New Roman" panose="02020603050405020304" pitchFamily="18" charset="0"/>
              </a:rPr>
              <a:t> J </a:t>
            </a:r>
            <a:r>
              <a:rPr lang="en-US" kern="0" dirty="0" err="1">
                <a:solidFill>
                  <a:sysClr val="windowText" lastClr="000000"/>
                </a:solidFill>
                <a:ea typeface="Times New Roman" panose="02020603050405020304" pitchFamily="18" charset="0"/>
                <a:cs typeface="Times New Roman" panose="02020603050405020304" pitchFamily="18" charset="0"/>
              </a:rPr>
              <a:t>Qual</a:t>
            </a:r>
            <a:r>
              <a:rPr lang="en-US" kern="0" dirty="0">
                <a:solidFill>
                  <a:sysClr val="windowText" lastClr="000000"/>
                </a:solidFill>
                <a:ea typeface="Times New Roman" panose="02020603050405020304" pitchFamily="18" charset="0"/>
                <a:cs typeface="Times New Roman" panose="02020603050405020304" pitchFamily="18" charset="0"/>
              </a:rPr>
              <a:t> Patient </a:t>
            </a:r>
            <a:r>
              <a:rPr lang="en-US" kern="0" dirty="0" err="1">
                <a:solidFill>
                  <a:sysClr val="windowText" lastClr="000000"/>
                </a:solidFill>
                <a:ea typeface="Times New Roman" panose="02020603050405020304" pitchFamily="18" charset="0"/>
                <a:cs typeface="Times New Roman" panose="02020603050405020304" pitchFamily="18" charset="0"/>
              </a:rPr>
              <a:t>Saf</a:t>
            </a:r>
            <a:r>
              <a:rPr lang="en-US" kern="0" dirty="0">
                <a:solidFill>
                  <a:sysClr val="windowText" lastClr="000000"/>
                </a:solidFill>
                <a:ea typeface="Times New Roman" panose="02020603050405020304" pitchFamily="18" charset="0"/>
                <a:cs typeface="Times New Roman" panose="02020603050405020304" pitchFamily="18" charset="0"/>
              </a:rPr>
              <a:t> 2012 Jan;38(1):41-7,1.</a:t>
            </a:r>
          </a:p>
          <a:p>
            <a:pPr marL="171450" lvl="0" indent="-171450">
              <a:spcBef>
                <a:spcPts val="0"/>
              </a:spcBef>
              <a:defRPr/>
            </a:pPr>
            <a:r>
              <a:rPr lang="en-US" dirty="0" smtClean="0"/>
              <a:t>Maher </a:t>
            </a:r>
            <a:r>
              <a:rPr lang="en-US" dirty="0"/>
              <a:t>L. Starting for Success. Partners In Care </a:t>
            </a:r>
            <a:r>
              <a:rPr lang="en-US" dirty="0" err="1"/>
              <a:t>Programme</a:t>
            </a:r>
            <a:r>
              <a:rPr lang="en-US" dirty="0"/>
              <a:t>: </a:t>
            </a:r>
            <a:r>
              <a:rPr lang="en-US" dirty="0" err="1"/>
              <a:t>Webcall</a:t>
            </a:r>
            <a:r>
              <a:rPr lang="en-US" dirty="0"/>
              <a:t> One. Health Quality &amp; Safety Commission New Zealand. Counties </a:t>
            </a:r>
            <a:r>
              <a:rPr lang="en-US" dirty="0" err="1"/>
              <a:t>Manukau</a:t>
            </a:r>
            <a:r>
              <a:rPr lang="en-US" dirty="0"/>
              <a:t> Health. 2013. </a:t>
            </a:r>
            <a:r>
              <a:rPr lang="en-US" dirty="0">
                <a:hlinkClick r:id="rId6"/>
              </a:rPr>
              <a:t>https://www.hqsc.govt.nz/assets/Consumer-Engagement/Partners-in-Care-Resource-page/Webex-1-starting-for-success-Oct-2013.ppt</a:t>
            </a:r>
            <a:r>
              <a:rPr lang="en-US" dirty="0"/>
              <a:t>. Accessed June 16, 2017.</a:t>
            </a:r>
          </a:p>
          <a:p>
            <a:pPr marL="171450" indent="-171450"/>
            <a:r>
              <a:rPr lang="en-US" dirty="0"/>
              <a:t>Maher L. Welcome to the Partners In Care </a:t>
            </a:r>
            <a:r>
              <a:rPr lang="en-US" dirty="0" err="1"/>
              <a:t>Webex</a:t>
            </a:r>
            <a:r>
              <a:rPr lang="en-US" dirty="0"/>
              <a:t> 6 – 3 October 2012. Health Quality &amp; Safety Commission New Zealand. NHS. </a:t>
            </a:r>
            <a:r>
              <a:rPr lang="en-US" dirty="0">
                <a:hlinkClick r:id="rId7"/>
              </a:rPr>
              <a:t>https://www.hqsc.govt.nz/assets/Consumer-Engagement/Partners-in-Care-Resource-page/Sharing-Partner-in-Care-Webex-6-Oct-2012.ppt</a:t>
            </a:r>
            <a:r>
              <a:rPr lang="en-US" dirty="0"/>
              <a:t>. Accessed June 16, </a:t>
            </a:r>
            <a:r>
              <a:rPr lang="en-US" dirty="0" smtClean="0"/>
              <a:t>2017.</a:t>
            </a:r>
          </a:p>
          <a:p>
            <a:pPr marL="171450" indent="-171450"/>
            <a:r>
              <a:rPr lang="en-US" dirty="0"/>
              <a:t>Sexton JB. Engaging Leaders Webinar. 2010</a:t>
            </a:r>
            <a:r>
              <a:rPr lang="en-US" dirty="0" smtClean="0"/>
              <a:t>.</a:t>
            </a:r>
          </a:p>
          <a:p>
            <a:pPr marL="171450" indent="-171450"/>
            <a:r>
              <a:rPr lang="en-US" dirty="0" smtClean="0"/>
              <a:t>Sullivan </a:t>
            </a:r>
            <a:r>
              <a:rPr lang="en-US" dirty="0"/>
              <a:t>N. Chapter 21. Preventing in-facility pressure ulcers. In: Making Health Care Safer II: An Updated Critical Analysis of the Evidence for Patient Safety Practices. Evidence Reports/Technology Assessments, No. 211.  Rockville, MD: Agency for Healthcare Research and Quality; 2013</a:t>
            </a:r>
            <a:r>
              <a:rPr lang="en-US" dirty="0" smtClean="0"/>
              <a:t>.</a:t>
            </a:r>
          </a:p>
          <a:p>
            <a:pPr marL="168501" indent="-168501">
              <a:defRPr/>
            </a:pPr>
            <a:r>
              <a:rPr lang="en-US" kern="0" dirty="0" smtClean="0">
                <a:solidFill>
                  <a:sysClr val="windowText" lastClr="000000"/>
                </a:solidFill>
              </a:rPr>
              <a:t>Waters </a:t>
            </a:r>
            <a:r>
              <a:rPr lang="en-US" kern="0" dirty="0">
                <a:solidFill>
                  <a:sysClr val="windowText" lastClr="000000"/>
                </a:solidFill>
              </a:rPr>
              <a:t>HR, </a:t>
            </a:r>
            <a:r>
              <a:rPr lang="en-US" kern="0" dirty="0" err="1">
                <a:solidFill>
                  <a:sysClr val="windowText" lastClr="000000"/>
                </a:solidFill>
              </a:rPr>
              <a:t>Korn</a:t>
            </a:r>
            <a:r>
              <a:rPr lang="en-US" kern="0" dirty="0">
                <a:solidFill>
                  <a:sysClr val="windowText" lastClr="000000"/>
                </a:solidFill>
              </a:rPr>
              <a:t> R Jr, </a:t>
            </a:r>
            <a:r>
              <a:rPr lang="en-US" kern="0" dirty="0" err="1">
                <a:solidFill>
                  <a:sysClr val="windowText" lastClr="000000"/>
                </a:solidFill>
              </a:rPr>
              <a:t>Colantuoni</a:t>
            </a:r>
            <a:r>
              <a:rPr lang="en-US" kern="0" dirty="0">
                <a:solidFill>
                  <a:sysClr val="windowText" lastClr="000000"/>
                </a:solidFill>
              </a:rPr>
              <a:t> E, et al. The business case for quality: economic analysis of the Michigan Keystone Patient Safety Program in ICUs. Am J Med </a:t>
            </a:r>
            <a:r>
              <a:rPr lang="en-US" kern="0" dirty="0" err="1">
                <a:solidFill>
                  <a:sysClr val="windowText" lastClr="000000"/>
                </a:solidFill>
              </a:rPr>
              <a:t>Qual</a:t>
            </a:r>
            <a:r>
              <a:rPr lang="en-US" kern="0" dirty="0">
                <a:solidFill>
                  <a:sysClr val="windowText" lastClr="000000"/>
                </a:solidFill>
              </a:rPr>
              <a:t> 2011 Sep-Oct;26(5):333-9. </a:t>
            </a:r>
            <a:endParaRPr lang="en-US" dirty="0"/>
          </a:p>
          <a:p>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40</a:t>
            </a:fld>
            <a:endParaRPr lang="en-US" dirty="0"/>
          </a:p>
        </p:txBody>
      </p:sp>
    </p:spTree>
    <p:extLst>
      <p:ext uri="{BB962C8B-B14F-4D97-AF65-F5344CB8AC3E}">
        <p14:creationId xmlns:p14="http://schemas.microsoft.com/office/powerpoint/2010/main" val="83708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4"/>
          <p:cNvSpPr>
            <a:spLocks noGrp="1"/>
          </p:cNvSpPr>
          <p:nvPr>
            <p:ph type="title"/>
          </p:nvPr>
        </p:nvSpPr>
        <p:spPr/>
        <p:txBody>
          <a:bodyPr>
            <a:normAutofit/>
          </a:bodyPr>
          <a:lstStyle/>
          <a:p>
            <a:r>
              <a:rPr lang="en-US" altLang="en-US" sz="3200" dirty="0" smtClean="0"/>
              <a:t>Practice Insight</a:t>
            </a:r>
            <a:r>
              <a:rPr lang="en-US" altLang="en-US" sz="2000" dirty="0" smtClean="0"/>
              <a:t/>
            </a:r>
            <a:br>
              <a:rPr lang="en-US" altLang="en-US" sz="2000" dirty="0" smtClean="0"/>
            </a:br>
            <a:r>
              <a:rPr lang="en-US" altLang="en-US" sz="2000" dirty="0" smtClean="0"/>
              <a:t>Approximate Cost of HAPI ⎯ Stage 3, 4, Unstageable, and DTI </a:t>
            </a:r>
            <a:endParaRPr lang="en-US" altLang="en-US" sz="2000" dirty="0"/>
          </a:p>
        </p:txBody>
      </p:sp>
      <p:pic>
        <p:nvPicPr>
          <p:cNvPr id="11" name="Picture 10" descr="Clip Art of binoculars."/>
          <p:cNvPicPr>
            <a:picLocks noChangeAspect="1"/>
          </p:cNvPicPr>
          <p:nvPr/>
        </p:nvPicPr>
        <p:blipFill rotWithShape="1">
          <a:blip r:embed="rId3">
            <a:extLst>
              <a:ext uri="{28A0092B-C50C-407E-A947-70E740481C1C}">
                <a14:useLocalDpi xmlns:a14="http://schemas.microsoft.com/office/drawing/2010/main" val="0"/>
              </a:ext>
            </a:extLst>
          </a:blip>
          <a:srcRect t="11377" b="14673"/>
          <a:stretch/>
        </p:blipFill>
        <p:spPr>
          <a:xfrm>
            <a:off x="2057400" y="33688"/>
            <a:ext cx="914400" cy="500515"/>
          </a:xfrm>
          <a:prstGeom prst="rect">
            <a:avLst/>
          </a:prstGeom>
        </p:spPr>
      </p:pic>
      <p:sp>
        <p:nvSpPr>
          <p:cNvPr id="16" name="Text Placeholder 15"/>
          <p:cNvSpPr>
            <a:spLocks noGrp="1"/>
          </p:cNvSpPr>
          <p:nvPr>
            <p:ph type="body" idx="1"/>
          </p:nvPr>
        </p:nvSpPr>
        <p:spPr>
          <a:xfrm>
            <a:off x="345593" y="1097280"/>
            <a:ext cx="4114800" cy="731520"/>
          </a:xfrm>
        </p:spPr>
        <p:txBody>
          <a:bodyPr>
            <a:normAutofit fontScale="92500" lnSpcReduction="10000"/>
          </a:bodyPr>
          <a:lstStyle/>
          <a:p>
            <a:pPr algn="ctr">
              <a:spcBef>
                <a:spcPts val="0"/>
              </a:spcBef>
            </a:pPr>
            <a:r>
              <a:rPr lang="en-US" dirty="0" smtClean="0"/>
              <a:t>Hospital-Acquired Pressure Injuries, January–June 2015</a:t>
            </a:r>
            <a:endParaRPr lang="en-US" dirty="0"/>
          </a:p>
        </p:txBody>
      </p:sp>
      <p:graphicFrame>
        <p:nvGraphicFramePr>
          <p:cNvPr id="20" name="Content Placeholder 19" descr="Hospital-Acquired Pressure Injuries, January–June 2015"/>
          <p:cNvGraphicFramePr>
            <a:graphicFrameLocks noGrp="1"/>
          </p:cNvGraphicFramePr>
          <p:nvPr>
            <p:ph sz="half" idx="2"/>
            <p:extLst>
              <p:ext uri="{D42A27DB-BD31-4B8C-83A1-F6EECF244321}">
                <p14:modId xmlns:p14="http://schemas.microsoft.com/office/powerpoint/2010/main" val="1226650519"/>
              </p:ext>
            </p:extLst>
          </p:nvPr>
        </p:nvGraphicFramePr>
        <p:xfrm>
          <a:off x="328749" y="1905000"/>
          <a:ext cx="4114800" cy="3200400"/>
        </p:xfrm>
        <a:graphic>
          <a:graphicData uri="http://schemas.openxmlformats.org/drawingml/2006/table">
            <a:tbl>
              <a:tblPr firstRow="1" bandRow="1">
                <a:tableStyleId>{5A111915-BE36-4E01-A7E5-04B1672EAD32}</a:tableStyleId>
              </a:tblPr>
              <a:tblGrid>
                <a:gridCol w="1371600">
                  <a:extLst>
                    <a:ext uri="{9D8B030D-6E8A-4147-A177-3AD203B41FA5}">
                      <a16:colId xmlns="" xmlns:a16="http://schemas.microsoft.com/office/drawing/2014/main" val="20000"/>
                    </a:ext>
                  </a:extLst>
                </a:gridCol>
                <a:gridCol w="1154108">
                  <a:extLst>
                    <a:ext uri="{9D8B030D-6E8A-4147-A177-3AD203B41FA5}">
                      <a16:colId xmlns="" xmlns:a16="http://schemas.microsoft.com/office/drawing/2014/main" val="20001"/>
                    </a:ext>
                  </a:extLst>
                </a:gridCol>
                <a:gridCol w="1589092">
                  <a:extLst>
                    <a:ext uri="{9D8B030D-6E8A-4147-A177-3AD203B41FA5}">
                      <a16:colId xmlns="" xmlns:a16="http://schemas.microsoft.com/office/drawing/2014/main" val="20002"/>
                    </a:ext>
                  </a:extLst>
                </a:gridCol>
              </a:tblGrid>
              <a:tr h="0">
                <a:tc>
                  <a:txBody>
                    <a:bodyPr/>
                    <a:lstStyle/>
                    <a:p>
                      <a:pPr algn="ctr"/>
                      <a:r>
                        <a:rPr lang="en-US" sz="1800" dirty="0"/>
                        <a:t>STAGE</a:t>
                      </a:r>
                      <a:endParaRPr lang="en-US" sz="1800" b="1" dirty="0">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FC3"/>
                    </a:solidFill>
                  </a:tcPr>
                </a:tc>
                <a:tc>
                  <a:txBody>
                    <a:bodyPr/>
                    <a:lstStyle/>
                    <a:p>
                      <a:pPr algn="ctr"/>
                      <a:r>
                        <a:rPr lang="en-US" sz="1800" dirty="0"/>
                        <a:t># </a:t>
                      </a:r>
                      <a:r>
                        <a:rPr lang="en-US" sz="1800" dirty="0" smtClean="0"/>
                        <a:t>HAPI</a:t>
                      </a:r>
                      <a:endParaRPr lang="en-US" sz="1800" b="1" dirty="0">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FC3"/>
                    </a:solidFill>
                  </a:tcPr>
                </a:tc>
                <a:tc>
                  <a:txBody>
                    <a:bodyPr/>
                    <a:lstStyle/>
                    <a:p>
                      <a:pPr algn="ctr"/>
                      <a:r>
                        <a:rPr lang="en-US" sz="1800" dirty="0"/>
                        <a:t> ~ COST</a:t>
                      </a:r>
                      <a:endParaRPr lang="en-US" sz="1800" b="1" dirty="0">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FC3"/>
                    </a:solidFill>
                  </a:tcPr>
                </a:tc>
                <a:extLst>
                  <a:ext uri="{0D108BD9-81ED-4DB2-BD59-A6C34878D82A}">
                    <a16:rowId xmlns="" xmlns:a16="http://schemas.microsoft.com/office/drawing/2014/main" val="10000"/>
                  </a:ext>
                </a:extLst>
              </a:tr>
              <a:tr h="0">
                <a:tc>
                  <a:txBody>
                    <a:bodyPr/>
                    <a:lstStyle/>
                    <a:p>
                      <a:r>
                        <a:rPr lang="en-US" sz="1800" dirty="0"/>
                        <a:t>Stage 1</a:t>
                      </a:r>
                      <a:endParaRPr lang="en-US" sz="1800" b="1" dirty="0">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0</a:t>
                      </a:r>
                      <a:endParaRPr lang="en-US" sz="1800" b="1" dirty="0">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N/A</a:t>
                      </a:r>
                      <a:endParaRPr lang="en-US" sz="1800" b="1" dirty="0">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0">
                <a:tc>
                  <a:txBody>
                    <a:bodyPr/>
                    <a:lstStyle/>
                    <a:p>
                      <a:r>
                        <a:rPr lang="en-US" sz="1800" dirty="0"/>
                        <a:t>Stage 2</a:t>
                      </a:r>
                      <a:endParaRPr lang="en-US" sz="1800" b="1" dirty="0">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6</a:t>
                      </a:r>
                      <a:endParaRPr lang="en-US" sz="1800" b="1" dirty="0">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N/A</a:t>
                      </a:r>
                      <a:endParaRPr lang="en-US" sz="1800" b="1" dirty="0">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0">
                <a:tc>
                  <a:txBody>
                    <a:bodyPr/>
                    <a:lstStyle/>
                    <a:p>
                      <a:r>
                        <a:rPr lang="en-US" sz="1800" dirty="0"/>
                        <a:t>Stage 3</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4</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$172,720</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0">
                <a:tc>
                  <a:txBody>
                    <a:bodyPr/>
                    <a:lstStyle/>
                    <a:p>
                      <a:r>
                        <a:rPr lang="en-US" sz="1800" dirty="0"/>
                        <a:t>Stage 4</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0</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$0</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0">
                <a:tc>
                  <a:txBody>
                    <a:bodyPr/>
                    <a:lstStyle/>
                    <a:p>
                      <a:r>
                        <a:rPr lang="en-US" sz="1800" dirty="0"/>
                        <a:t>Unstageable</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4</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$172,720</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0">
                <a:tc>
                  <a:txBody>
                    <a:bodyPr/>
                    <a:lstStyle/>
                    <a:p>
                      <a:r>
                        <a:rPr lang="en-US" sz="1800" dirty="0"/>
                        <a:t>Deep Tissue Injury</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8</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$345,440</a:t>
                      </a:r>
                      <a:endParaRPr lang="en-US" sz="1800" b="1" dirty="0">
                        <a:solidFill>
                          <a:srgbClr val="FFC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0">
                <a:tc>
                  <a:txBody>
                    <a:bodyPr/>
                    <a:lstStyle/>
                    <a:p>
                      <a:r>
                        <a:rPr lang="en-US" sz="1800" dirty="0" smtClean="0"/>
                        <a:t>TOTAL</a:t>
                      </a:r>
                      <a:endParaRPr lang="en-US" sz="1800" b="1" strike="sngStrike" dirty="0">
                        <a:solidFill>
                          <a:srgbClr val="FF00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16</a:t>
                      </a:r>
                      <a:endParaRPr lang="en-US" sz="1800" b="1" dirty="0">
                        <a:solidFill>
                          <a:srgbClr val="FFFF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$690,880</a:t>
                      </a:r>
                      <a:endParaRPr lang="en-US" sz="1800" b="1" dirty="0">
                        <a:solidFill>
                          <a:srgbClr val="FFFF00"/>
                        </a:solidFill>
                        <a:latin typeface="+mn-lt"/>
                        <a:ea typeface="Verdana" panose="020B0604030504040204" pitchFamily="34" charset="0"/>
                        <a:cs typeface="Verdana" panose="020B0604030504040204" pitchFamily="34" charset="0"/>
                      </a:endParaRPr>
                    </a:p>
                  </a:txBody>
                  <a:tcPr marL="85026" marR="850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bl>
          </a:graphicData>
        </a:graphic>
      </p:graphicFrame>
      <p:sp>
        <p:nvSpPr>
          <p:cNvPr id="18" name="Text Placeholder 17"/>
          <p:cNvSpPr>
            <a:spLocks noGrp="1"/>
          </p:cNvSpPr>
          <p:nvPr>
            <p:ph type="body" sz="quarter" idx="3"/>
          </p:nvPr>
        </p:nvSpPr>
        <p:spPr>
          <a:xfrm>
            <a:off x="4727448" y="1097280"/>
            <a:ext cx="4114800" cy="731520"/>
          </a:xfrm>
        </p:spPr>
        <p:txBody>
          <a:bodyPr>
            <a:noAutofit/>
          </a:bodyPr>
          <a:lstStyle/>
          <a:p>
            <a:pPr algn="ctr">
              <a:lnSpc>
                <a:spcPct val="90000"/>
              </a:lnSpc>
              <a:spcBef>
                <a:spcPts val="0"/>
              </a:spcBef>
            </a:pPr>
            <a:r>
              <a:rPr lang="en-US" sz="2200" dirty="0" smtClean="0"/>
              <a:t>Hospital-Acquired Pressure Injuries, January–December 2014</a:t>
            </a:r>
            <a:endParaRPr lang="en-US" sz="2200" dirty="0"/>
          </a:p>
        </p:txBody>
      </p:sp>
      <p:graphicFrame>
        <p:nvGraphicFramePr>
          <p:cNvPr id="21" name="Content Placeholder 20" descr="Hospital-Acquired Pressure Injuries, January–December 2014"/>
          <p:cNvGraphicFramePr>
            <a:graphicFrameLocks noGrp="1"/>
          </p:cNvGraphicFramePr>
          <p:nvPr>
            <p:ph sz="quarter" idx="4"/>
            <p:extLst>
              <p:ext uri="{D42A27DB-BD31-4B8C-83A1-F6EECF244321}">
                <p14:modId xmlns:p14="http://schemas.microsoft.com/office/powerpoint/2010/main" val="886496755"/>
              </p:ext>
            </p:extLst>
          </p:nvPr>
        </p:nvGraphicFramePr>
        <p:xfrm>
          <a:off x="4724400" y="1905000"/>
          <a:ext cx="4114800" cy="3200400"/>
        </p:xfrm>
        <a:graphic>
          <a:graphicData uri="http://schemas.openxmlformats.org/drawingml/2006/table">
            <a:tbl>
              <a:tblPr firstRow="1">
                <a:tableStyleId>{793D81CF-94F2-401A-BA57-92F5A7B2D0C5}</a:tableStyleId>
              </a:tblPr>
              <a:tblGrid>
                <a:gridCol w="1371600">
                  <a:extLst>
                    <a:ext uri="{9D8B030D-6E8A-4147-A177-3AD203B41FA5}">
                      <a16:colId xmlns="" xmlns:a16="http://schemas.microsoft.com/office/drawing/2014/main" val="20000"/>
                    </a:ext>
                  </a:extLst>
                </a:gridCol>
                <a:gridCol w="1156192">
                  <a:extLst>
                    <a:ext uri="{9D8B030D-6E8A-4147-A177-3AD203B41FA5}">
                      <a16:colId xmlns="" xmlns:a16="http://schemas.microsoft.com/office/drawing/2014/main" val="20001"/>
                    </a:ext>
                  </a:extLst>
                </a:gridCol>
                <a:gridCol w="1587008">
                  <a:extLst>
                    <a:ext uri="{9D8B030D-6E8A-4147-A177-3AD203B41FA5}">
                      <a16:colId xmlns="" xmlns:a16="http://schemas.microsoft.com/office/drawing/2014/main" val="20002"/>
                    </a:ext>
                  </a:extLst>
                </a:gridCol>
              </a:tblGrid>
              <a:tr h="0">
                <a:tc>
                  <a:txBody>
                    <a:bodyPr/>
                    <a:lstStyle/>
                    <a:p>
                      <a:pPr algn="ctr"/>
                      <a:r>
                        <a:rPr lang="en-US" sz="1800" dirty="0"/>
                        <a:t>STAGE</a:t>
                      </a:r>
                      <a:endParaRPr lang="en-US" sz="1800" b="1" dirty="0">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 </a:t>
                      </a:r>
                      <a:r>
                        <a:rPr lang="en-US" sz="1800" dirty="0" smtClean="0"/>
                        <a:t>HAPI</a:t>
                      </a:r>
                      <a:endParaRPr lang="en-US" sz="1800" b="1" dirty="0">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 COST</a:t>
                      </a:r>
                      <a:endParaRPr lang="en-US" sz="1800" b="1" dirty="0">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r>
                        <a:rPr lang="en-US" sz="1800" dirty="0"/>
                        <a:t>Stage 1</a:t>
                      </a:r>
                      <a:endParaRPr lang="en-US" sz="1800" b="1" dirty="0">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3</a:t>
                      </a:r>
                      <a:endParaRPr lang="en-US" sz="1800" b="1" dirty="0">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N/A</a:t>
                      </a:r>
                      <a:endParaRPr lang="en-US" sz="1800" b="1" dirty="0">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r>
                        <a:rPr lang="en-US" sz="1800" dirty="0"/>
                        <a:t>Stage 2</a:t>
                      </a:r>
                      <a:endParaRPr lang="en-US" sz="1800" b="1" dirty="0">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14</a:t>
                      </a:r>
                      <a:endParaRPr lang="en-US" sz="1800" b="1" dirty="0">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N/A</a:t>
                      </a:r>
                      <a:endParaRPr lang="en-US" sz="1800" b="1" dirty="0">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r>
                        <a:rPr lang="en-US" sz="1800" dirty="0"/>
                        <a:t>Stage 3</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7</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$302,260</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r>
                        <a:rPr lang="en-US" sz="1800" dirty="0"/>
                        <a:t>Stage 4</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0</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$0</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r>
                        <a:rPr lang="en-US" sz="1800" dirty="0"/>
                        <a:t>Unstageable</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5</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$215,900</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r>
                        <a:rPr lang="en-US" sz="1800" dirty="0"/>
                        <a:t>Deep Tissue Injury</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15</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$647,700</a:t>
                      </a:r>
                      <a:endParaRPr lang="en-US" sz="1800" b="1" dirty="0">
                        <a:solidFill>
                          <a:srgbClr val="FFC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0">
                <a:tc>
                  <a:txBody>
                    <a:bodyPr/>
                    <a:lstStyle/>
                    <a:p>
                      <a:r>
                        <a:rPr lang="en-US" sz="1800" dirty="0" smtClean="0"/>
                        <a:t>TOTAL</a:t>
                      </a:r>
                      <a:endParaRPr lang="en-US" sz="1800" b="1" strike="sngStrike" dirty="0">
                        <a:solidFill>
                          <a:srgbClr val="FF00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27</a:t>
                      </a:r>
                      <a:endParaRPr lang="en-US" sz="1800" b="1" dirty="0">
                        <a:solidFill>
                          <a:srgbClr val="FFFF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$1,165,860</a:t>
                      </a:r>
                      <a:endParaRPr lang="en-US" sz="1800" b="1" dirty="0">
                        <a:solidFill>
                          <a:srgbClr val="FFFF00"/>
                        </a:solidFill>
                        <a:latin typeface="Calibri" panose="020F0502020204030204" pitchFamily="34" charset="0"/>
                        <a:ea typeface="Verdana" panose="020B0604030504040204" pitchFamily="34" charset="0"/>
                        <a:cs typeface="Verdana" panose="020B0604030504040204" pitchFamily="34" charset="0"/>
                      </a:endParaRPr>
                    </a:p>
                  </a:txBody>
                  <a:tcPr marL="85028" marR="850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3" name="Oval 2" descr="Red circle around total in table"/>
          <p:cNvSpPr/>
          <p:nvPr/>
        </p:nvSpPr>
        <p:spPr>
          <a:xfrm>
            <a:off x="257476" y="4572000"/>
            <a:ext cx="4297680" cy="833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9" name="Oval 8" descr="Red circle around total in table"/>
          <p:cNvSpPr/>
          <p:nvPr/>
        </p:nvSpPr>
        <p:spPr>
          <a:xfrm>
            <a:off x="4648200" y="4572000"/>
            <a:ext cx="4297680" cy="833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2" name="Slide Number Placeholder 1"/>
          <p:cNvSpPr>
            <a:spLocks noGrp="1"/>
          </p:cNvSpPr>
          <p:nvPr>
            <p:ph type="sldNum" sz="quarter" idx="12"/>
          </p:nvPr>
        </p:nvSpPr>
        <p:spPr/>
        <p:txBody>
          <a:bodyPr/>
          <a:lstStyle/>
          <a:p>
            <a:fld id="{125894D6-8D97-4F5F-8FE9-35CAB6BDE8B4}" type="slidenum">
              <a:rPr lang="en-US" smtClean="0"/>
              <a:pPr/>
              <a:t>5</a:t>
            </a:fld>
            <a:endParaRPr lang="en-US" dirty="0"/>
          </a:p>
        </p:txBody>
      </p:sp>
    </p:spTree>
    <p:extLst>
      <p:ext uri="{BB962C8B-B14F-4D97-AF65-F5344CB8AC3E}">
        <p14:creationId xmlns:p14="http://schemas.microsoft.com/office/powerpoint/2010/main" val="110823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Prevention Works</a:t>
            </a:r>
            <a:endParaRPr lang="en-US" dirty="0"/>
          </a:p>
        </p:txBody>
      </p:sp>
      <p:sp>
        <p:nvSpPr>
          <p:cNvPr id="5" name="Content Placeholder 4"/>
          <p:cNvSpPr>
            <a:spLocks noGrp="1"/>
          </p:cNvSpPr>
          <p:nvPr>
            <p:ph idx="1"/>
          </p:nvPr>
        </p:nvSpPr>
        <p:spPr>
          <a:xfrm>
            <a:off x="457200" y="1188720"/>
            <a:ext cx="8229600" cy="5440680"/>
          </a:xfrm>
        </p:spPr>
        <p:txBody>
          <a:bodyPr/>
          <a:lstStyle/>
          <a:p>
            <a:r>
              <a:rPr lang="en-US" dirty="0" smtClean="0"/>
              <a:t>Multicomponent prevention programs reduce pressure injury rates.</a:t>
            </a:r>
          </a:p>
          <a:p>
            <a:pPr lvl="1"/>
            <a:r>
              <a:rPr lang="en-US" dirty="0" smtClean="0"/>
              <a:t>Systematic reviews show that pressure injury prevention programs result in statistically and clinically significant reductions in pressure injury rates.</a:t>
            </a:r>
          </a:p>
          <a:p>
            <a:pPr lvl="1"/>
            <a:r>
              <a:rPr lang="en-US" dirty="0" smtClean="0"/>
              <a:t>Rates can drop 50% to 100%. </a:t>
            </a:r>
          </a:p>
          <a:p>
            <a:pPr lvl="1"/>
            <a:r>
              <a:rPr lang="en-US" dirty="0" smtClean="0"/>
              <a:t>Other benefits include optimal patient care and avoiding the cost of treating Stage 3 and above injuries.</a:t>
            </a:r>
          </a:p>
          <a:p>
            <a:pPr marL="0" lvl="1" indent="0">
              <a:buNone/>
            </a:pPr>
            <a:endParaRPr lang="en-US" sz="1200" dirty="0" smtClean="0"/>
          </a:p>
          <a:p>
            <a:pPr marL="0" lvl="1" indent="0">
              <a:buNone/>
            </a:pPr>
            <a:r>
              <a:rPr lang="en-US" sz="1200" dirty="0" smtClean="0"/>
              <a:t>Sullivan, 2013</a:t>
            </a:r>
          </a:p>
        </p:txBody>
      </p:sp>
      <p:sp>
        <p:nvSpPr>
          <p:cNvPr id="2" name="Slide Number Placeholder 1"/>
          <p:cNvSpPr>
            <a:spLocks noGrp="1"/>
          </p:cNvSpPr>
          <p:nvPr>
            <p:ph type="sldNum" sz="quarter" idx="12"/>
          </p:nvPr>
        </p:nvSpPr>
        <p:spPr/>
        <p:txBody>
          <a:bodyPr/>
          <a:lstStyle/>
          <a:p>
            <a:fld id="{125894D6-8D97-4F5F-8FE9-35CAB6BDE8B4}"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You Ready for This Change?</a:t>
            </a:r>
            <a:endParaRPr lang="en-US" dirty="0"/>
          </a:p>
        </p:txBody>
      </p:sp>
      <p:sp>
        <p:nvSpPr>
          <p:cNvPr id="3" name="Content Placeholder 2"/>
          <p:cNvSpPr>
            <a:spLocks noGrp="1"/>
          </p:cNvSpPr>
          <p:nvPr>
            <p:ph idx="1"/>
          </p:nvPr>
        </p:nvSpPr>
        <p:spPr/>
        <p:txBody>
          <a:bodyPr/>
          <a:lstStyle/>
          <a:p>
            <a:r>
              <a:rPr lang="en-US" smtClean="0"/>
              <a:t>Introductory Executive Summary for Stakeholders (Tool 0A)</a:t>
            </a:r>
          </a:p>
          <a:p>
            <a:r>
              <a:rPr lang="en-US" smtClean="0"/>
              <a:t>Stakeholder Analysis (Tool 1B)</a:t>
            </a:r>
          </a:p>
          <a:p>
            <a:r>
              <a:rPr lang="en-US" smtClean="0"/>
              <a:t>Does senior leadership support this initiative? (Tools 1C, 1D)</a:t>
            </a:r>
          </a:p>
          <a:p>
            <a:r>
              <a:rPr lang="en-US" smtClean="0"/>
              <a:t>Who will take ownership of this effort?</a:t>
            </a:r>
          </a:p>
          <a:p>
            <a:r>
              <a:rPr lang="en-US" smtClean="0"/>
              <a:t>What resources are needed? (Tool 1E)</a:t>
            </a:r>
          </a:p>
          <a:p>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Practice Insight</a:t>
            </a:r>
            <a:endParaRPr lang="en-US" dirty="0"/>
          </a:p>
        </p:txBody>
      </p:sp>
      <p:pic>
        <p:nvPicPr>
          <p:cNvPr id="10" name="Picture 9" descr="Clip Art of binocul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04739"/>
            <a:ext cx="762000" cy="655674"/>
          </a:xfrm>
          <a:prstGeom prst="rect">
            <a:avLst/>
          </a:prstGeom>
        </p:spPr>
      </p:pic>
      <p:sp>
        <p:nvSpPr>
          <p:cNvPr id="3" name="Content Placeholder 2"/>
          <p:cNvSpPr>
            <a:spLocks noGrp="1"/>
          </p:cNvSpPr>
          <p:nvPr>
            <p:ph idx="1"/>
          </p:nvPr>
        </p:nvSpPr>
        <p:spPr>
          <a:xfrm>
            <a:off x="457200" y="1005514"/>
            <a:ext cx="8229600" cy="5120649"/>
          </a:xfrm>
        </p:spPr>
        <p:txBody>
          <a:bodyPr/>
          <a:lstStyle/>
          <a:p>
            <a:pPr marL="0" indent="0" algn="ctr">
              <a:buNone/>
            </a:pPr>
            <a:r>
              <a:rPr lang="en-US" dirty="0" smtClean="0"/>
              <a:t>Value of Pre-Assessment Tools </a:t>
            </a:r>
            <a:endParaRPr lang="en-US" dirty="0"/>
          </a:p>
        </p:txBody>
      </p:sp>
      <p:pic>
        <p:nvPicPr>
          <p:cNvPr id="5" name="Picture 4" descr="Tool 1D"/>
          <p:cNvPicPr>
            <a:picLocks noChangeAspect="1"/>
          </p:cNvPicPr>
          <p:nvPr/>
        </p:nvPicPr>
        <p:blipFill>
          <a:blip r:embed="rId3"/>
          <a:stretch>
            <a:fillRect/>
          </a:stretch>
        </p:blipFill>
        <p:spPr>
          <a:xfrm rot="20647831">
            <a:off x="731520" y="2377440"/>
            <a:ext cx="3220205" cy="4043034"/>
          </a:xfrm>
          <a:prstGeom prst="rect">
            <a:avLst/>
          </a:prstGeom>
          <a:ln>
            <a:solidFill>
              <a:schemeClr val="tx1"/>
            </a:solidFill>
          </a:ln>
          <a:effectLst>
            <a:outerShdw blurRad="63500" sx="102000" sy="102000" algn="ctr" rotWithShape="0">
              <a:prstClr val="black">
                <a:alpha val="40000"/>
              </a:prstClr>
            </a:outerShdw>
          </a:effectLst>
        </p:spPr>
      </p:pic>
      <p:pic>
        <p:nvPicPr>
          <p:cNvPr id="6" name="Picture 5" descr="Tool 1E"/>
          <p:cNvPicPr>
            <a:picLocks noChangeAspect="1"/>
          </p:cNvPicPr>
          <p:nvPr/>
        </p:nvPicPr>
        <p:blipFill>
          <a:blip r:embed="rId4"/>
          <a:stretch>
            <a:fillRect/>
          </a:stretch>
        </p:blipFill>
        <p:spPr>
          <a:xfrm rot="21133914">
            <a:off x="1828800" y="1920240"/>
            <a:ext cx="3647186" cy="3931215"/>
          </a:xfrm>
          <a:prstGeom prst="rect">
            <a:avLst/>
          </a:prstGeom>
          <a:ln>
            <a:solidFill>
              <a:schemeClr val="tx1"/>
            </a:solidFill>
          </a:ln>
          <a:effectLst>
            <a:outerShdw blurRad="63500" sx="102000" sy="102000" algn="ctr" rotWithShape="0">
              <a:prstClr val="black">
                <a:alpha val="40000"/>
              </a:prstClr>
            </a:outerShdw>
          </a:effectLst>
        </p:spPr>
      </p:pic>
      <p:pic>
        <p:nvPicPr>
          <p:cNvPr id="7" name="Picture 6" descr="Tool 2A"/>
          <p:cNvPicPr>
            <a:picLocks noChangeAspect="1"/>
          </p:cNvPicPr>
          <p:nvPr/>
        </p:nvPicPr>
        <p:blipFill>
          <a:blip r:embed="rId5"/>
          <a:stretch>
            <a:fillRect/>
          </a:stretch>
        </p:blipFill>
        <p:spPr>
          <a:xfrm rot="477657">
            <a:off x="3291840" y="1828800"/>
            <a:ext cx="3255669" cy="4135271"/>
          </a:xfrm>
          <a:prstGeom prst="rect">
            <a:avLst/>
          </a:prstGeom>
          <a:ln>
            <a:solidFill>
              <a:schemeClr val="tx1"/>
            </a:solidFill>
          </a:ln>
          <a:effectLst>
            <a:outerShdw blurRad="63500" sx="102000" sy="102000" algn="ctr" rotWithShape="0">
              <a:prstClr val="black">
                <a:alpha val="40000"/>
              </a:prstClr>
            </a:outerShdw>
          </a:effectLst>
        </p:spPr>
      </p:pic>
      <p:pic>
        <p:nvPicPr>
          <p:cNvPr id="8" name="Picture 7" descr="Pressure Ulcer Policy Assessment"/>
          <p:cNvPicPr>
            <a:picLocks noChangeAspect="1"/>
          </p:cNvPicPr>
          <p:nvPr/>
        </p:nvPicPr>
        <p:blipFill>
          <a:blip r:embed="rId6"/>
          <a:stretch>
            <a:fillRect/>
          </a:stretch>
        </p:blipFill>
        <p:spPr>
          <a:xfrm rot="1070340">
            <a:off x="5029200" y="2103120"/>
            <a:ext cx="3389185" cy="4217258"/>
          </a:xfrm>
          <a:prstGeom prst="rect">
            <a:avLst/>
          </a:prstGeom>
          <a:ln>
            <a:solidFill>
              <a:schemeClr val="tx1"/>
            </a:solidFill>
          </a:ln>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125894D6-8D97-4F5F-8FE9-35CAB6BDE8B4}" type="slidenum">
              <a:rPr lang="en-US" smtClean="0"/>
              <a:pPr/>
              <a:t>8</a:t>
            </a:fld>
            <a:endParaRPr lang="en-US" dirty="0"/>
          </a:p>
        </p:txBody>
      </p:sp>
    </p:spTree>
    <p:extLst>
      <p:ext uri="{BB962C8B-B14F-4D97-AF65-F5344CB8AC3E}">
        <p14:creationId xmlns:p14="http://schemas.microsoft.com/office/powerpoint/2010/main" val="1453128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Training Objectives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Educate hospital leadership and Implementation Team on the </a:t>
            </a:r>
            <a:r>
              <a:rPr lang="en-US" i="1" dirty="0" smtClean="0"/>
              <a:t>Preventing Pressure Ulcers in Hospitals Toolkit </a:t>
            </a:r>
            <a:r>
              <a:rPr lang="en-US" dirty="0" smtClean="0"/>
              <a:t>to facilitate the change process in hospitals.</a:t>
            </a:r>
          </a:p>
          <a:p>
            <a:r>
              <a:rPr lang="en-US" dirty="0" smtClean="0"/>
              <a:t>Develop hospital-specific action plans for implementing</a:t>
            </a:r>
            <a:r>
              <a:rPr lang="en-US" dirty="0" smtClean="0">
                <a:solidFill>
                  <a:srgbClr val="FF0000"/>
                </a:solidFill>
              </a:rPr>
              <a:t> </a:t>
            </a:r>
            <a:r>
              <a:rPr lang="en-US" dirty="0" smtClean="0"/>
              <a:t>a pressure injury prevention program using the Toolkit.</a:t>
            </a:r>
          </a:p>
          <a:p>
            <a:r>
              <a:rPr lang="en-US" dirty="0" smtClean="0"/>
              <a:t>Address the specific challenges of preventing pressure injuries in the hospital.</a:t>
            </a:r>
          </a:p>
          <a:p>
            <a:r>
              <a:rPr lang="en-US" dirty="0" smtClean="0"/>
              <a:t>Use and adapt the tools and resources to implement the Pressure Injury Prevention Program.</a:t>
            </a:r>
          </a:p>
        </p:txBody>
      </p:sp>
      <p:sp>
        <p:nvSpPr>
          <p:cNvPr id="4" name="Slide Number Placeholder 3"/>
          <p:cNvSpPr>
            <a:spLocks noGrp="1"/>
          </p:cNvSpPr>
          <p:nvPr>
            <p:ph type="sldNum" sz="quarter" idx="12"/>
          </p:nvPr>
        </p:nvSpPr>
        <p:spPr/>
        <p:txBody>
          <a:bodyPr/>
          <a:lstStyle/>
          <a:p>
            <a:fld id="{125894D6-8D97-4F5F-8FE9-35CAB6BDE8B4}" type="slidenum">
              <a:rPr lang="en-US" smtClean="0"/>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5419</TotalTime>
  <Words>2610</Words>
  <Application>Microsoft Office PowerPoint</Application>
  <PresentationFormat>On-screen Show (4:3)</PresentationFormat>
  <Paragraphs>390</Paragraphs>
  <Slides>40</Slides>
  <Notes>16</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PatientSafetyPage1</vt:lpstr>
      <vt:lpstr>PatientSafetyPage2+</vt:lpstr>
      <vt:lpstr>Preventing Pressure Injuries in Hospitals</vt:lpstr>
      <vt:lpstr>Ice Breaker</vt:lpstr>
      <vt:lpstr>Compelling Reasons To Implement Program </vt:lpstr>
      <vt:lpstr>Compelling Reasons To Implement Program </vt:lpstr>
      <vt:lpstr>Practice Insight Approximate Cost of HAPI ⎯ Stage 3, 4, Unstageable, and DTI </vt:lpstr>
      <vt:lpstr>Prevention Works</vt:lpstr>
      <vt:lpstr>Are You Ready for This Change?</vt:lpstr>
      <vt:lpstr>Practice Insight</vt:lpstr>
      <vt:lpstr> Training Objectives</vt:lpstr>
      <vt:lpstr>Today’s Group Dynamics</vt:lpstr>
      <vt:lpstr>Today’s Group Dynamics</vt:lpstr>
      <vt:lpstr>Implementation Training</vt:lpstr>
      <vt:lpstr>Preventing Pressure Ulcers in Hospitals Toolkit</vt:lpstr>
      <vt:lpstr>Toolkit Approach</vt:lpstr>
      <vt:lpstr>Toolkit Approach</vt:lpstr>
      <vt:lpstr>Toolkit Approach</vt:lpstr>
      <vt:lpstr>Sustainment</vt:lpstr>
      <vt:lpstr>When Should We Worry About  Sustaining the Gains?</vt:lpstr>
      <vt:lpstr>Steps to Sustainability</vt:lpstr>
      <vt:lpstr>Sustaining Change</vt:lpstr>
      <vt:lpstr>High-Reliability Organizations</vt:lpstr>
      <vt:lpstr>Components of Sustainability</vt:lpstr>
      <vt:lpstr>Leadership Support</vt:lpstr>
      <vt:lpstr>Engage Leaders</vt:lpstr>
      <vt:lpstr>Practice Insight Project Charter: Multidisciplinary Pressure Ulcer Prevention Program Key Stakeholders: WOC, Nursing Staff, Physical Therapy, Nutrition</vt:lpstr>
      <vt:lpstr>Engage Leaders</vt:lpstr>
      <vt:lpstr>Practice Insight</vt:lpstr>
      <vt:lpstr>Components of Sustainability</vt:lpstr>
      <vt:lpstr>Using Data for Continued Improvement</vt:lpstr>
      <vt:lpstr>Purpose of Measurement</vt:lpstr>
      <vt:lpstr>Examining Processes To Understand Outcomes (Example)</vt:lpstr>
      <vt:lpstr>Components of Sustainability</vt:lpstr>
      <vt:lpstr>Power of Collaboration</vt:lpstr>
      <vt:lpstr>Sustainable Collaboration</vt:lpstr>
      <vt:lpstr>Collaborative Relationships</vt:lpstr>
      <vt:lpstr>Components of Sustainability</vt:lpstr>
      <vt:lpstr>Resource Needs Assessment </vt:lpstr>
      <vt:lpstr>Resource Needs Assessment</vt:lpstr>
      <vt:lpstr>Team Charge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Pressure Injuries in Hospitals</dc:title>
  <dc:subject>Module 1 – Understanding Why Change Is Needed</dc:subject>
  <dc:creator>HHS and AHRQ</dc:creator>
  <cp:keywords>HHS; AHRQ; Preventing; Pressure; Injuries; Hospitals; Module, 1;</cp:keywords>
  <cp:lastModifiedBy>Doreen Bonnett</cp:lastModifiedBy>
  <cp:revision>423</cp:revision>
  <cp:lastPrinted>2017-05-04T16:56:28Z</cp:lastPrinted>
  <dcterms:created xsi:type="dcterms:W3CDTF">2014-06-17T23:27:54Z</dcterms:created>
  <dcterms:modified xsi:type="dcterms:W3CDTF">2017-08-31T21:28:07Z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