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307" r:id="rId3"/>
    <p:sldId id="337" r:id="rId4"/>
    <p:sldId id="306" r:id="rId5"/>
    <p:sldId id="282" r:id="rId6"/>
    <p:sldId id="304" r:id="rId7"/>
    <p:sldId id="335" r:id="rId8"/>
    <p:sldId id="289" r:id="rId9"/>
    <p:sldId id="292" r:id="rId10"/>
    <p:sldId id="261" r:id="rId11"/>
    <p:sldId id="333" r:id="rId12"/>
    <p:sldId id="334" r:id="rId13"/>
    <p:sldId id="309" r:id="rId14"/>
    <p:sldId id="312" r:id="rId15"/>
    <p:sldId id="297" r:id="rId16"/>
    <p:sldId id="344" r:id="rId17"/>
    <p:sldId id="339" r:id="rId18"/>
    <p:sldId id="327" r:id="rId19"/>
    <p:sldId id="314" r:id="rId20"/>
    <p:sldId id="328" r:id="rId21"/>
    <p:sldId id="315" r:id="rId22"/>
    <p:sldId id="316" r:id="rId23"/>
    <p:sldId id="338" r:id="rId24"/>
    <p:sldId id="300" r:id="rId25"/>
    <p:sldId id="320" r:id="rId26"/>
    <p:sldId id="341" r:id="rId27"/>
    <p:sldId id="321" r:id="rId28"/>
    <p:sldId id="299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a Conner" initials="DC" lastIdx="1" clrIdx="0"/>
  <p:cmAuthor id="1" name="Gloria Stables" initials="GS" lastIdx="1" clrIdx="1">
    <p:extLst/>
  </p:cmAuthor>
  <p:cmAuthor id="2" name="Julia Wittner" initials="JW" lastIdx="1" clrIdx="2">
    <p:extLst/>
  </p:cmAuthor>
  <p:cmAuthor id="3" name="Julia Wittner" initials="JW [2]" lastIdx="1" clrIdx="3">
    <p:extLst/>
  </p:cmAuthor>
  <p:cmAuthor id="4" name="Julia Wittner" initials="JW [3]" lastIdx="1" clrIdx="4">
    <p:extLst/>
  </p:cmAuthor>
  <p:cmAuthor id="5" name="Julia Wittner" initials="JW [4]" lastIdx="1" clrIdx="5">
    <p:extLst/>
  </p:cmAuthor>
  <p:cmAuthor id="6" name="Julia Wittner" initials="JW [5]" lastIdx="1" clrIdx="6">
    <p:extLst/>
  </p:cmAuthor>
  <p:cmAuthor id="7" name="Julia Wittner" initials="JW [6]" lastIdx="1" clrIdx="7">
    <p:extLst/>
  </p:cmAuthor>
  <p:cmAuthor id="8" name="Julia Wittner" initials="JW [7]" lastIdx="1" clrIdx="8">
    <p:extLst/>
  </p:cmAuthor>
  <p:cmAuthor id="9" name="Julia Wittner" initials="JW [8]" lastIdx="1" clrIdx="9">
    <p:extLst/>
  </p:cmAuthor>
  <p:cmAuthor id="10" name="Julia Wittner" initials="JW [9]" lastIdx="1" clrIdx="10">
    <p:extLst/>
  </p:cmAuthor>
  <p:cmAuthor id="11" name="Julia Wittner" initials="JW [10]" lastIdx="1" clrIdx="11">
    <p:extLst/>
  </p:cmAuthor>
  <p:cmAuthor id="12" name="Julia Wittner" initials="JW [11]" lastIdx="1" clrIdx="12">
    <p:extLst/>
  </p:cmAuthor>
  <p:cmAuthor id="13" name="Julia Wittner" initials="JW [12]" lastIdx="1" clrIdx="13">
    <p:extLst/>
  </p:cmAuthor>
  <p:cmAuthor id="14" name="Julia Wittner" initials="JW [13]" lastIdx="1" clrIdx="14">
    <p:extLst/>
  </p:cmAuthor>
  <p:cmAuthor id="15" name="Julia Wittner" initials="JW [14]" lastIdx="1" clrIdx="15">
    <p:extLst/>
  </p:cmAuthor>
  <p:cmAuthor id="16" name="Julia Wittner" initials="JW [15]" lastIdx="1" clrIdx="16">
    <p:extLst/>
  </p:cmAuthor>
  <p:cmAuthor id="17" name="Doreen Bonnett" initials="DMB" lastIdx="7" clrIdx="1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87" autoAdjust="0"/>
    <p:restoredTop sz="82593" autoAdjust="0"/>
  </p:normalViewPr>
  <p:slideViewPr>
    <p:cSldViewPr>
      <p:cViewPr varScale="1">
        <p:scale>
          <a:sx n="92" d="100"/>
          <a:sy n="92" d="100"/>
        </p:scale>
        <p:origin x="-29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08E31-9119-46EE-BD33-3DB7719870F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6CEBDD-DF2B-45C8-A230-53A2A9E3BBCB}">
      <dgm:prSet phldrT="[Text]" custT="1"/>
      <dgm:spPr>
        <a:solidFill>
          <a:srgbClr val="009FC3"/>
        </a:solidFill>
        <a:ln>
          <a:solidFill>
            <a:schemeClr val="tx1"/>
          </a:solidFill>
        </a:ln>
      </dgm:spPr>
      <dgm:t>
        <a:bodyPr anchor="ctr"/>
        <a:lstStyle/>
        <a:p>
          <a:endParaRPr lang="en-US" sz="1400" b="1" dirty="0" smtClean="0"/>
        </a:p>
      </dgm:t>
      <dgm:extLst>
        <a:ext uri="{E40237B7-FDA0-4F09-8148-C483321AD2D9}">
          <dgm14:cNvPr xmlns:dgm14="http://schemas.microsoft.com/office/drawing/2010/diagram" id="0" name="" descr="Implementation Team&#10;Interdisciplinary  team charged with designing and implementing pressure ulcer change project&#10;"/>
        </a:ext>
      </dgm:extLst>
    </dgm:pt>
    <dgm:pt modelId="{113CB415-7CE4-425C-BEE0-F55BD196EAEB}" type="parTrans" cxnId="{739166C2-3302-4A3B-9290-FBEDC7F60F12}">
      <dgm:prSet/>
      <dgm:spPr/>
      <dgm:t>
        <a:bodyPr/>
        <a:lstStyle/>
        <a:p>
          <a:endParaRPr lang="en-US"/>
        </a:p>
      </dgm:t>
    </dgm:pt>
    <dgm:pt modelId="{E57E3BDB-5763-45DE-867D-708CAB1ADEC5}" type="sibTrans" cxnId="{739166C2-3302-4A3B-9290-FBEDC7F60F12}">
      <dgm:prSet/>
      <dgm:spPr/>
      <dgm:t>
        <a:bodyPr/>
        <a:lstStyle/>
        <a:p>
          <a:endParaRPr lang="en-US"/>
        </a:p>
      </dgm:t>
    </dgm:pt>
    <dgm:pt modelId="{5F7A66D3-AD3B-4764-ABBD-B0D998A209C6}">
      <dgm:prSet phldrT="[Text]" custT="1"/>
      <dgm:spPr>
        <a:solidFill>
          <a:schemeClr val="bg1">
            <a:alpha val="5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ctr"/>
          <a:endParaRPr lang="en-US" sz="1400" dirty="0"/>
        </a:p>
      </dgm:t>
      <dgm:extLst>
        <a:ext uri="{E40237B7-FDA0-4F09-8148-C483321AD2D9}">
          <dgm14:cNvPr xmlns:dgm14="http://schemas.microsoft.com/office/drawing/2010/diagram" id="0" name="" descr="Wound Care Team&#10;Interdisciplinary group &#10;of experts who provide &#10;day-to-day care of skin and wound needs and are a resource for staff and patient/family&#10;"/>
        </a:ext>
      </dgm:extLst>
    </dgm:pt>
    <dgm:pt modelId="{07576D19-3439-4012-B707-339E6AD96CB9}" type="parTrans" cxnId="{E3E4CAC0-790D-496F-82F6-512638DB8F6F}">
      <dgm:prSet/>
      <dgm:spPr/>
      <dgm:t>
        <a:bodyPr/>
        <a:lstStyle/>
        <a:p>
          <a:endParaRPr lang="en-US"/>
        </a:p>
      </dgm:t>
    </dgm:pt>
    <dgm:pt modelId="{4CED380B-9EF6-4950-9FDE-6E0ED74ED58E}" type="sibTrans" cxnId="{E3E4CAC0-790D-496F-82F6-512638DB8F6F}">
      <dgm:prSet/>
      <dgm:spPr/>
      <dgm:t>
        <a:bodyPr/>
        <a:lstStyle/>
        <a:p>
          <a:endParaRPr lang="en-US"/>
        </a:p>
      </dgm:t>
    </dgm:pt>
    <dgm:pt modelId="{6E2D316D-F65E-4E20-A2E2-1272362E1890}">
      <dgm:prSet phldrT="[Text]"/>
      <dgm:spPr>
        <a:solidFill>
          <a:srgbClr val="009FC3">
            <a:alpha val="20000"/>
          </a:srgbClr>
        </a:solidFill>
        <a:ln>
          <a:solidFill>
            <a:schemeClr val="tx1"/>
          </a:solidFill>
        </a:ln>
      </dgm:spPr>
      <dgm:t>
        <a:bodyPr anchor="ctr"/>
        <a:lstStyle/>
        <a:p>
          <a:endParaRPr lang="en-US" b="1" dirty="0" smtClean="0"/>
        </a:p>
      </dgm:t>
      <dgm:extLst>
        <a:ext uri="{E40237B7-FDA0-4F09-8148-C483321AD2D9}">
          <dgm14:cNvPr xmlns:dgm14="http://schemas.microsoft.com/office/drawing/2010/diagram" id="0" name="" descr="Unit-Based Team&#10;Staff on the unit who provide daily care to patients, including skin and pressure ulcer assessment and care planning&#10;"/>
        </a:ext>
      </dgm:extLst>
    </dgm:pt>
    <dgm:pt modelId="{E56EC9CD-0575-44DA-803F-A67CDB9E5F82}" type="parTrans" cxnId="{0088BF89-FD75-43EA-BB7D-E9DB4EBC0E3D}">
      <dgm:prSet/>
      <dgm:spPr/>
      <dgm:t>
        <a:bodyPr/>
        <a:lstStyle/>
        <a:p>
          <a:endParaRPr lang="en-US"/>
        </a:p>
      </dgm:t>
    </dgm:pt>
    <dgm:pt modelId="{2AD94A06-BBFC-4424-BDDD-859300E9AA4B}" type="sibTrans" cxnId="{0088BF89-FD75-43EA-BB7D-E9DB4EBC0E3D}">
      <dgm:prSet/>
      <dgm:spPr/>
      <dgm:t>
        <a:bodyPr/>
        <a:lstStyle/>
        <a:p>
          <a:endParaRPr lang="en-US"/>
        </a:p>
      </dgm:t>
    </dgm:pt>
    <dgm:pt modelId="{2E53E732-FA8F-407B-9140-B81F55299241}" type="pres">
      <dgm:prSet presAssocID="{1FD08E31-9119-46EE-BD33-3DB7719870F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C54AF7-26FE-4FB8-A974-E6652A872BA5}" type="pres">
      <dgm:prSet presAssocID="{7F6CEBDD-DF2B-45C8-A230-53A2A9E3BBCB}" presName="circ1" presStyleLbl="vennNode1" presStyleIdx="0" presStyleCnt="3" custScaleX="107943" custScaleY="107943" custLinFactNeighborX="4814" custLinFactNeighborY="203"/>
      <dgm:spPr/>
      <dgm:t>
        <a:bodyPr/>
        <a:lstStyle/>
        <a:p>
          <a:endParaRPr lang="en-US"/>
        </a:p>
      </dgm:t>
    </dgm:pt>
    <dgm:pt modelId="{4661B4EA-9B5F-48AE-A6D6-C8B28F36799B}" type="pres">
      <dgm:prSet presAssocID="{7F6CEBDD-DF2B-45C8-A230-53A2A9E3BBC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9E94F-8786-4BEC-B7D4-6B63691549C8}" type="pres">
      <dgm:prSet presAssocID="{5F7A66D3-AD3B-4764-ABBD-B0D998A209C6}" presName="circ2" presStyleLbl="vennNode1" presStyleIdx="1" presStyleCnt="3" custScaleX="107943" custScaleY="107943" custLinFactNeighborX="-81444" custLinFactNeighborY="-2157"/>
      <dgm:spPr/>
      <dgm:t>
        <a:bodyPr/>
        <a:lstStyle/>
        <a:p>
          <a:endParaRPr lang="en-US"/>
        </a:p>
      </dgm:t>
    </dgm:pt>
    <dgm:pt modelId="{8232C2EC-D09F-41F6-A0CC-828FC915D179}" type="pres">
      <dgm:prSet presAssocID="{5F7A66D3-AD3B-4764-ABBD-B0D998A209C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9D400-79B2-4575-9F4F-C20809081324}" type="pres">
      <dgm:prSet presAssocID="{6E2D316D-F65E-4E20-A2E2-1272362E1890}" presName="circ3" presStyleLbl="vennNode1" presStyleIdx="2" presStyleCnt="3" custScaleX="107943" custScaleY="107943" custLinFactNeighborX="87246" custLinFactNeighborY="-3015"/>
      <dgm:spPr/>
      <dgm:t>
        <a:bodyPr/>
        <a:lstStyle/>
        <a:p>
          <a:endParaRPr lang="en-US"/>
        </a:p>
      </dgm:t>
    </dgm:pt>
    <dgm:pt modelId="{D4FD9B24-368C-43AA-B567-F2207FC2979D}" type="pres">
      <dgm:prSet presAssocID="{6E2D316D-F65E-4E20-A2E2-1272362E189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88BF89-FD75-43EA-BB7D-E9DB4EBC0E3D}" srcId="{1FD08E31-9119-46EE-BD33-3DB7719870F0}" destId="{6E2D316D-F65E-4E20-A2E2-1272362E1890}" srcOrd="2" destOrd="0" parTransId="{E56EC9CD-0575-44DA-803F-A67CDB9E5F82}" sibTransId="{2AD94A06-BBFC-4424-BDDD-859300E9AA4B}"/>
    <dgm:cxn modelId="{69F68258-2D6D-4828-8617-172CBBEBD500}" type="presOf" srcId="{7F6CEBDD-DF2B-45C8-A230-53A2A9E3BBCB}" destId="{4661B4EA-9B5F-48AE-A6D6-C8B28F36799B}" srcOrd="1" destOrd="0" presId="urn:microsoft.com/office/officeart/2005/8/layout/venn1"/>
    <dgm:cxn modelId="{C13E5A04-ADF1-46A2-981D-741D598D7C96}" type="presOf" srcId="{5F7A66D3-AD3B-4764-ABBD-B0D998A209C6}" destId="{8232C2EC-D09F-41F6-A0CC-828FC915D179}" srcOrd="1" destOrd="0" presId="urn:microsoft.com/office/officeart/2005/8/layout/venn1"/>
    <dgm:cxn modelId="{CF745E8A-28B3-4240-BC27-8EE7147EC1AD}" type="presOf" srcId="{7F6CEBDD-DF2B-45C8-A230-53A2A9E3BBCB}" destId="{C4C54AF7-26FE-4FB8-A974-E6652A872BA5}" srcOrd="0" destOrd="0" presId="urn:microsoft.com/office/officeart/2005/8/layout/venn1"/>
    <dgm:cxn modelId="{722497A7-1E09-4334-9FC0-CB8EA4A7496F}" type="presOf" srcId="{5F7A66D3-AD3B-4764-ABBD-B0D998A209C6}" destId="{DE69E94F-8786-4BEC-B7D4-6B63691549C8}" srcOrd="0" destOrd="0" presId="urn:microsoft.com/office/officeart/2005/8/layout/venn1"/>
    <dgm:cxn modelId="{739166C2-3302-4A3B-9290-FBEDC7F60F12}" srcId="{1FD08E31-9119-46EE-BD33-3DB7719870F0}" destId="{7F6CEBDD-DF2B-45C8-A230-53A2A9E3BBCB}" srcOrd="0" destOrd="0" parTransId="{113CB415-7CE4-425C-BEE0-F55BD196EAEB}" sibTransId="{E57E3BDB-5763-45DE-867D-708CAB1ADEC5}"/>
    <dgm:cxn modelId="{D39D5560-049C-4C2F-9FD3-5AB7BC01EF9E}" type="presOf" srcId="{6E2D316D-F65E-4E20-A2E2-1272362E1890}" destId="{D4FD9B24-368C-43AA-B567-F2207FC2979D}" srcOrd="1" destOrd="0" presId="urn:microsoft.com/office/officeart/2005/8/layout/venn1"/>
    <dgm:cxn modelId="{2014F06B-32E4-4BF5-8A1F-1A07756E276C}" type="presOf" srcId="{1FD08E31-9119-46EE-BD33-3DB7719870F0}" destId="{2E53E732-FA8F-407B-9140-B81F55299241}" srcOrd="0" destOrd="0" presId="urn:microsoft.com/office/officeart/2005/8/layout/venn1"/>
    <dgm:cxn modelId="{8195920F-BA29-4ED8-9ED9-F3F512E71D5C}" type="presOf" srcId="{6E2D316D-F65E-4E20-A2E2-1272362E1890}" destId="{F779D400-79B2-4575-9F4F-C20809081324}" srcOrd="0" destOrd="0" presId="urn:microsoft.com/office/officeart/2005/8/layout/venn1"/>
    <dgm:cxn modelId="{E3E4CAC0-790D-496F-82F6-512638DB8F6F}" srcId="{1FD08E31-9119-46EE-BD33-3DB7719870F0}" destId="{5F7A66D3-AD3B-4764-ABBD-B0D998A209C6}" srcOrd="1" destOrd="0" parTransId="{07576D19-3439-4012-B707-339E6AD96CB9}" sibTransId="{4CED380B-9EF6-4950-9FDE-6E0ED74ED58E}"/>
    <dgm:cxn modelId="{0140F6E8-FB2C-4228-BBA7-FB34E3E54EFD}" type="presParOf" srcId="{2E53E732-FA8F-407B-9140-B81F55299241}" destId="{C4C54AF7-26FE-4FB8-A974-E6652A872BA5}" srcOrd="0" destOrd="0" presId="urn:microsoft.com/office/officeart/2005/8/layout/venn1"/>
    <dgm:cxn modelId="{9FA631BF-C978-4952-91EF-8E25DDFDB56C}" type="presParOf" srcId="{2E53E732-FA8F-407B-9140-B81F55299241}" destId="{4661B4EA-9B5F-48AE-A6D6-C8B28F36799B}" srcOrd="1" destOrd="0" presId="urn:microsoft.com/office/officeart/2005/8/layout/venn1"/>
    <dgm:cxn modelId="{F2716A5D-1A74-4D87-B191-7696A460EB24}" type="presParOf" srcId="{2E53E732-FA8F-407B-9140-B81F55299241}" destId="{DE69E94F-8786-4BEC-B7D4-6B63691549C8}" srcOrd="2" destOrd="0" presId="urn:microsoft.com/office/officeart/2005/8/layout/venn1"/>
    <dgm:cxn modelId="{2924208B-2C4B-40D9-B639-D93867EEDC8B}" type="presParOf" srcId="{2E53E732-FA8F-407B-9140-B81F55299241}" destId="{8232C2EC-D09F-41F6-A0CC-828FC915D179}" srcOrd="3" destOrd="0" presId="urn:microsoft.com/office/officeart/2005/8/layout/venn1"/>
    <dgm:cxn modelId="{8DA5805A-0F4A-40BA-8F0D-7CB4ADFF2D89}" type="presParOf" srcId="{2E53E732-FA8F-407B-9140-B81F55299241}" destId="{F779D400-79B2-4575-9F4F-C20809081324}" srcOrd="4" destOrd="0" presId="urn:microsoft.com/office/officeart/2005/8/layout/venn1"/>
    <dgm:cxn modelId="{D2C47097-955A-41E2-9480-547E2C5D07BB}" type="presParOf" srcId="{2E53E732-FA8F-407B-9140-B81F55299241}" destId="{D4FD9B24-368C-43AA-B567-F2207FC2979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54AF7-26FE-4FB8-A974-E6652A872BA5}">
      <dsp:nvSpPr>
        <dsp:cNvPr id="0" name=""/>
        <dsp:cNvSpPr/>
      </dsp:nvSpPr>
      <dsp:spPr>
        <a:xfrm>
          <a:off x="1714494" y="-45713"/>
          <a:ext cx="2928191" cy="2928191"/>
        </a:xfrm>
        <a:prstGeom prst="ellipse">
          <a:avLst/>
        </a:prstGeom>
        <a:solidFill>
          <a:srgbClr val="009FC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</dsp:txBody>
      <dsp:txXfrm>
        <a:off x="2104920" y="466719"/>
        <a:ext cx="2147340" cy="1317686"/>
      </dsp:txXfrm>
    </dsp:sp>
    <dsp:sp modelId="{DE69E94F-8786-4BEC-B7D4-6B63691549C8}">
      <dsp:nvSpPr>
        <dsp:cNvPr id="0" name=""/>
        <dsp:cNvSpPr/>
      </dsp:nvSpPr>
      <dsp:spPr>
        <a:xfrm>
          <a:off x="353396" y="1585715"/>
          <a:ext cx="2928191" cy="2928191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248934" y="2342165"/>
        <a:ext cx="1756914" cy="1610505"/>
      </dsp:txXfrm>
    </dsp:sp>
    <dsp:sp modelId="{F779D400-79B2-4575-9F4F-C20809081324}">
      <dsp:nvSpPr>
        <dsp:cNvPr id="0" name=""/>
        <dsp:cNvSpPr/>
      </dsp:nvSpPr>
      <dsp:spPr>
        <a:xfrm>
          <a:off x="2971804" y="1562440"/>
          <a:ext cx="2928191" cy="2928191"/>
        </a:xfrm>
        <a:prstGeom prst="ellipse">
          <a:avLst/>
        </a:prstGeom>
        <a:solidFill>
          <a:srgbClr val="009FC3">
            <a:alpha val="2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 smtClean="0"/>
        </a:p>
      </dsp:txBody>
      <dsp:txXfrm>
        <a:off x="3247542" y="2318890"/>
        <a:ext cx="1756914" cy="1610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378A1-0734-45B6-A0E4-A25F8E4D6CAE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5E541-23C3-4C54-9488-848E86363E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144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3EF15-9B80-49AF-B8BE-A8DAF355291F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0AD6D-9C46-4A11-8469-99EBD52B7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4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4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AD6D-9C46-4A11-8469-99EBD52B701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2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4EE1-1433-413F-ACE2-3DE8A4C1432D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6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B387-E659-4B05-939C-9A1FE056C9B2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4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A88F-A14B-4A0D-86DB-7EFDCF8AC331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96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1C35-6AD1-4907-A122-90AC1DE3E783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513556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2585-C035-4330-B5FE-F7A19C6427BA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07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2BC5-6DAD-46AC-A504-6FC6B29D6DC9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0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872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 marL="687388" indent="-342900"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8720"/>
            <a:ext cx="4038600" cy="4525963"/>
          </a:xfrm>
        </p:spPr>
        <p:txBody>
          <a:bodyPr/>
          <a:lstStyle>
            <a:lvl1pPr>
              <a:defRPr sz="2800"/>
            </a:lvl1pPr>
            <a:lvl2pPr marL="687388" indent="-342900"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0CE4-35F0-470D-BA06-2A5B630090E3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09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1031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 marL="687388" indent="-342900"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1031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 marL="687388" indent="-342900"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9C8C-7878-4DBE-94F1-477EC611CE9A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43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3E9F-A98C-4DC4-A823-31056E193C72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90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F1AC-65DC-48AA-BFD4-5A2F3248EA65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49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3008313" cy="5211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0AD2-EEAC-4C9C-B921-2EA8A300E5CC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6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5DF5-42A2-43DF-A8D9-479C47F34CBE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EC0E-D0D1-4381-8C4F-D309AD67050E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0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49EA-995B-4DA2-BE0D-E082AA919BAC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8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898F-95D0-4145-B7FD-D0D4D0FE450D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0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4E16-69BA-484B-9A9F-1E95F31CD877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9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3002-7EDD-49BF-86FC-FBE39E5BBE8B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2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5984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042B-3BD9-49A6-A28E-08B8A29B7BEC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6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1870-576F-4B29-AF2D-4B7625775233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2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EEE2-935F-45C0-AEAD-B60E68962D8E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5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55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297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3A8A-7074-4617-BBEB-42522749777D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3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800"/>
            <a:ext cx="5486400" cy="2974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00A2-9185-49D3-BCE0-DF2259DB5156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6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HRQ: Agency for Healthcare Research and Quality&#10;Advancing Excellence in Health Care&#10;www.ahrq.gov&#10;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0"/>
          <a:stretch/>
        </p:blipFill>
        <p:spPr>
          <a:xfrm>
            <a:off x="0" y="6022847"/>
            <a:ext cx="9144000" cy="847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5"/>
          <a:stretch/>
        </p:blipFill>
        <p:spPr>
          <a:xfrm>
            <a:off x="0" y="0"/>
            <a:ext cx="9144000" cy="17922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2224"/>
            <a:ext cx="8229600" cy="4230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9C25E57-A005-45E0-AEC0-A89F22531149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8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4150"/>
          <a:stretch/>
        </p:blipFill>
        <p:spPr>
          <a:xfrm>
            <a:off x="6489703" y="6456784"/>
            <a:ext cx="2648077" cy="401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15"/>
          <a:stretch/>
        </p:blipFill>
        <p:spPr>
          <a:xfrm>
            <a:off x="0" y="-1"/>
            <a:ext cx="9144000" cy="8892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0495BD6-79DF-4950-879C-8670607D8A75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272" y="64556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9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33972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indent="-2349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27013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4313" indent="-2254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To </a:t>
            </a:r>
            <a:r>
              <a:rPr lang="en-US" dirty="0"/>
              <a:t>Manage 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ADD Hospital Name</a:t>
            </a:r>
          </a:p>
          <a:p>
            <a:r>
              <a:rPr lang="en-US" dirty="0">
                <a:solidFill>
                  <a:schemeClr val="tx1"/>
                </a:solidFill>
              </a:rPr>
              <a:t>Module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QI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the Pressure Injury Prevention Program with quality improvement. </a:t>
            </a:r>
          </a:p>
          <a:p>
            <a:pPr lvl="1"/>
            <a:r>
              <a:rPr lang="en-US" dirty="0" smtClean="0"/>
              <a:t>This information helps you define resources this hospital has for quality improvement.</a:t>
            </a:r>
          </a:p>
          <a:p>
            <a:r>
              <a:rPr lang="en-US" dirty="0" smtClean="0"/>
              <a:t>Plan, Do, Study, Act is one systematic approach to analysis and implementation.</a:t>
            </a:r>
            <a:endParaRPr lang="en-US" dirty="0"/>
          </a:p>
        </p:txBody>
      </p:sp>
      <p:pic>
        <p:nvPicPr>
          <p:cNvPr id="9" name="Picture 1" descr="Magnifying glass in front of open 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0" y="1752660"/>
            <a:ext cx="587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72200" y="1783322"/>
            <a:ext cx="10668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Tool 2B</a:t>
            </a:r>
          </a:p>
        </p:txBody>
      </p:sp>
      <p:pic>
        <p:nvPicPr>
          <p:cNvPr id="6" name="Picture 1" descr="Magnifying glass in front of open 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124200"/>
            <a:ext cx="587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06795" y="3171795"/>
            <a:ext cx="10668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Page 27</a:t>
            </a:r>
            <a:endParaRPr lang="en-US" sz="2000" dirty="0"/>
          </a:p>
        </p:txBody>
      </p:sp>
      <p:pic>
        <p:nvPicPr>
          <p:cNvPr id="8" name="Picture 7" descr="Medical providers looking at laptop togeth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62" y="4228824"/>
            <a:ext cx="3395276" cy="22640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4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QI Process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8720"/>
            <a:ext cx="5257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Your Implementation Team Leader filled out many assessment forms already.</a:t>
            </a:r>
          </a:p>
          <a:p>
            <a:r>
              <a:rPr lang="en-US" dirty="0" smtClean="0"/>
              <a:t>We’ll be working to find </a:t>
            </a:r>
            <a:br>
              <a:rPr lang="en-US" dirty="0" smtClean="0"/>
            </a:br>
            <a:r>
              <a:rPr lang="en-US" dirty="0" smtClean="0"/>
              <a:t>solutions for positive change.</a:t>
            </a:r>
          </a:p>
          <a:p>
            <a:r>
              <a:rPr lang="en-US" dirty="0" smtClean="0"/>
              <a:t>Let’s hear from your </a:t>
            </a:r>
            <a:br>
              <a:rPr lang="en-US" dirty="0" smtClean="0"/>
            </a:br>
            <a:r>
              <a:rPr lang="en-US" dirty="0" smtClean="0"/>
              <a:t>Implementation Team Leader </a:t>
            </a:r>
            <a:br>
              <a:rPr lang="en-US" dirty="0" smtClean="0"/>
            </a:br>
            <a:r>
              <a:rPr lang="en-US" dirty="0" smtClean="0"/>
              <a:t>about this hospital’s QI program and how to link with QI.</a:t>
            </a:r>
            <a:endParaRPr lang="en-US" dirty="0"/>
          </a:p>
        </p:txBody>
      </p:sp>
      <p:pic>
        <p:nvPicPr>
          <p:cNvPr id="5" name="Picture 4" descr="Medical provider holding pap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371600"/>
            <a:ext cx="2468880" cy="37024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Collaboration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Injury Implementation Team</a:t>
            </a:r>
          </a:p>
          <a:p>
            <a:r>
              <a:rPr lang="en-US" dirty="0" smtClean="0"/>
              <a:t>Wound Care Team</a:t>
            </a:r>
          </a:p>
          <a:p>
            <a:r>
              <a:rPr lang="en-US" dirty="0" smtClean="0"/>
              <a:t>Unit Team</a:t>
            </a:r>
          </a:p>
        </p:txBody>
      </p:sp>
      <p:pic>
        <p:nvPicPr>
          <p:cNvPr id="9" name="Picture 2" descr="Leader speaking to medical provid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8058" y="3024263"/>
            <a:ext cx="4927884" cy="32852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Relationships</a:t>
            </a:r>
            <a:endParaRPr lang="en-US" dirty="0"/>
          </a:p>
        </p:txBody>
      </p:sp>
      <p:grpSp>
        <p:nvGrpSpPr>
          <p:cNvPr id="5" name="Group 4" descr="3 overlapping circles"/>
          <p:cNvGrpSpPr/>
          <p:nvPr/>
        </p:nvGrpSpPr>
        <p:grpSpPr>
          <a:xfrm>
            <a:off x="1524000" y="1188720"/>
            <a:ext cx="6096000" cy="4521200"/>
            <a:chOff x="2286000" y="990600"/>
            <a:chExt cx="6096000" cy="4521200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3217955509"/>
                </p:ext>
              </p:extLst>
            </p:nvPr>
          </p:nvGraphicFramePr>
          <p:xfrm>
            <a:off x="2286000" y="990600"/>
            <a:ext cx="6096000" cy="4521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5562600" y="3688080"/>
              <a:ext cx="2286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dirty="0" smtClean="0"/>
                <a:t>Unit-Based </a:t>
              </a:r>
              <a:r>
                <a:rPr lang="en-US" sz="1400" b="1" dirty="0"/>
                <a:t>Team</a:t>
              </a:r>
            </a:p>
            <a:p>
              <a:pPr lvl="0" algn="ctr"/>
              <a:r>
                <a:rPr lang="en-US" sz="1400" dirty="0" smtClean="0"/>
                <a:t>Staff </a:t>
              </a:r>
              <a:r>
                <a:rPr lang="en-US" sz="1400" dirty="0"/>
                <a:t>on the unit </a:t>
              </a:r>
              <a:r>
                <a:rPr lang="en-US" sz="1400" dirty="0" smtClean="0"/>
                <a:t>who provide </a:t>
              </a:r>
              <a:r>
                <a:rPr lang="en-US" sz="1400" dirty="0"/>
                <a:t>daily care to</a:t>
              </a:r>
              <a:r>
                <a:rPr lang="en-US" sz="1400" strike="sngStrike" dirty="0">
                  <a:solidFill>
                    <a:srgbClr val="FF0000"/>
                  </a:solidFill>
                </a:rPr>
                <a:t> </a:t>
              </a:r>
              <a:r>
                <a:rPr lang="en-US" sz="1400" dirty="0" smtClean="0"/>
                <a:t>patients, including </a:t>
              </a:r>
              <a:r>
                <a:rPr lang="en-US" sz="1400" dirty="0"/>
                <a:t>skin and pressure ulcer assessment </a:t>
              </a:r>
              <a:r>
                <a:rPr lang="en-US" sz="1400" dirty="0" smtClean="0"/>
                <a:t>and care planning</a:t>
              </a:r>
              <a:endParaRPr lang="en-US" sz="1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95600" y="3580358"/>
              <a:ext cx="2318084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dirty="0"/>
                <a:t>Wound Care Team</a:t>
              </a:r>
            </a:p>
            <a:p>
              <a:pPr lvl="0" algn="ctr"/>
              <a:r>
                <a:rPr lang="en-US" sz="1400" dirty="0" smtClean="0"/>
                <a:t>Interdisciplinary </a:t>
              </a:r>
              <a:r>
                <a:rPr lang="en-US" sz="1400" dirty="0"/>
                <a:t>group </a:t>
              </a:r>
              <a:br>
                <a:rPr lang="en-US" sz="1400" dirty="0"/>
              </a:br>
              <a:r>
                <a:rPr lang="en-US" sz="1400" dirty="0" smtClean="0"/>
                <a:t>of </a:t>
              </a:r>
              <a:r>
                <a:rPr lang="en-US" sz="1400" dirty="0"/>
                <a:t>experts </a:t>
              </a:r>
              <a:r>
                <a:rPr lang="en-US" sz="1400" dirty="0" smtClean="0"/>
                <a:t>who provide</a:t>
              </a:r>
              <a:r>
                <a:rPr lang="en-US" sz="1400" dirty="0" smtClean="0">
                  <a:solidFill>
                    <a:srgbClr val="FF0000"/>
                  </a:solidFill>
                </a:rPr>
                <a:t> </a:t>
              </a:r>
              <a:br>
                <a:rPr lang="en-US" sz="1400" dirty="0" smtClean="0">
                  <a:solidFill>
                    <a:srgbClr val="FF0000"/>
                  </a:solidFill>
                </a:rPr>
              </a:br>
              <a:r>
                <a:rPr lang="en-US" sz="1400" dirty="0" smtClean="0"/>
                <a:t>day-to-day </a:t>
              </a:r>
              <a:r>
                <a:rPr lang="en-US" sz="1400" dirty="0"/>
                <a:t>care of skin and wound </a:t>
              </a:r>
              <a:r>
                <a:rPr lang="en-US" sz="1400" dirty="0" smtClean="0"/>
                <a:t>needs and are a resource for staff and patient/family</a:t>
              </a:r>
              <a:endParaRPr lang="en-US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67200" y="1517420"/>
              <a:ext cx="2362201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schemeClr val="bg1"/>
                  </a:solidFill>
                </a:rPr>
                <a:t>Implementation Team</a:t>
              </a:r>
            </a:p>
            <a:p>
              <a:pPr lvl="0" algn="ctr"/>
              <a:r>
                <a:rPr lang="en-US" sz="1400" dirty="0" smtClean="0">
                  <a:solidFill>
                    <a:schemeClr val="bg1"/>
                  </a:solidFill>
                </a:rPr>
                <a:t>Interdisciplinary  team </a:t>
              </a:r>
              <a:r>
                <a:rPr lang="en-US" sz="1400" dirty="0">
                  <a:solidFill>
                    <a:schemeClr val="bg1"/>
                  </a:solidFill>
                </a:rPr>
                <a:t>charged with designing and implementing pressure ulcer change </a:t>
              </a:r>
              <a:r>
                <a:rPr lang="en-US" sz="1400" dirty="0" smtClean="0">
                  <a:solidFill>
                    <a:schemeClr val="bg1"/>
                  </a:solidFill>
                </a:rPr>
                <a:t>project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Assess Current Pressure Injury Processes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current processes in patient care units.</a:t>
            </a:r>
          </a:p>
          <a:p>
            <a:r>
              <a:rPr lang="en-US" dirty="0" smtClean="0"/>
              <a:t>Use process mapping to examine key processes (Tool 2C).</a:t>
            </a:r>
          </a:p>
          <a:p>
            <a:pPr lvl="1"/>
            <a:r>
              <a:rPr lang="en-US" dirty="0" smtClean="0"/>
              <a:t>Assess current practices on a representative sample of units; do process mapping.</a:t>
            </a:r>
          </a:p>
          <a:p>
            <a:pPr lvl="1"/>
            <a:r>
              <a:rPr lang="en-US" dirty="0" smtClean="0"/>
              <a:t>Which practices need changing? Determine how to build in new practices.</a:t>
            </a:r>
          </a:p>
          <a:p>
            <a:r>
              <a:rPr lang="en-US" dirty="0" smtClean="0"/>
              <a:t>Do the care processes follow best practices?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Insight</a:t>
            </a:r>
            <a:endParaRPr lang="en-US" dirty="0"/>
          </a:p>
        </p:txBody>
      </p:sp>
      <p:pic>
        <p:nvPicPr>
          <p:cNvPr id="10" name="Picture 9" descr="Binocula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6579"/>
            <a:ext cx="838200" cy="7212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Use of Shadowing To Assess Current Practices</a:t>
            </a:r>
            <a:endParaRPr lang="en-US" dirty="0"/>
          </a:p>
        </p:txBody>
      </p:sp>
      <p:pic>
        <p:nvPicPr>
          <p:cNvPr id="7" name="Picture 2" descr="Medical providers looking at clipbo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33" y="2103120"/>
            <a:ext cx="5624934" cy="37424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53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Process Analysis (2C)</a:t>
            </a:r>
            <a:endParaRPr lang="en-US" dirty="0"/>
          </a:p>
        </p:txBody>
      </p:sp>
      <p:pic>
        <p:nvPicPr>
          <p:cNvPr id="6" name="Picture 5" descr="Tool 2C, p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261" y="975740"/>
            <a:ext cx="4329113" cy="56996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Tool 2C, p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1" y="975740"/>
            <a:ext cx="4208632" cy="28342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" descr="Magnifying glass in front of open 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343400"/>
            <a:ext cx="587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00800" y="4343400"/>
            <a:ext cx="12954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 </a:t>
            </a:r>
            <a:r>
              <a:rPr lang="en-US" sz="2400" dirty="0" smtClean="0"/>
              <a:t>2C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96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Process Analysis (2C)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Let’s hear from the team member(s) who completed the process analysis.</a:t>
            </a:r>
          </a:p>
          <a:p>
            <a:pPr lvl="1"/>
            <a:r>
              <a:rPr lang="en-US" smtClean="0"/>
              <a:t>Share process mapping from the unit.</a:t>
            </a:r>
          </a:p>
          <a:p>
            <a:pPr lvl="1"/>
            <a:r>
              <a:rPr lang="en-US" smtClean="0"/>
              <a:t>Point out key processes being used.</a:t>
            </a:r>
            <a:endParaRPr lang="en-US" dirty="0"/>
          </a:p>
        </p:txBody>
      </p:sp>
      <p:grpSp>
        <p:nvGrpSpPr>
          <p:cNvPr id="7" name="Group 6" descr="Medical provider holding folder&#10;and &#10;Medical provider writing on notepad"/>
          <p:cNvGrpSpPr/>
          <p:nvPr/>
        </p:nvGrpSpPr>
        <p:grpSpPr>
          <a:xfrm>
            <a:off x="1582105" y="3291840"/>
            <a:ext cx="5979790" cy="3048000"/>
            <a:chOff x="2209800" y="3291840"/>
            <a:chExt cx="5979790" cy="3048000"/>
          </a:xfrm>
        </p:grpSpPr>
        <p:pic>
          <p:nvPicPr>
            <p:cNvPr id="5" name="Picture 4" descr="Medical provider holding folder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3291840"/>
              <a:ext cx="3048000" cy="3048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 descr="Medical provider writing on notepa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3291840"/>
              <a:ext cx="2931790" cy="3048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05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 Current Policies (2D)</a:t>
            </a:r>
            <a:endParaRPr lang="en-US" dirty="0"/>
          </a:p>
        </p:txBody>
      </p:sp>
      <p:pic>
        <p:nvPicPr>
          <p:cNvPr id="5" name="Picture 4" descr="Tool 2D: Pressure Ulcer Policy Assessmen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990600"/>
            <a:ext cx="4353847" cy="57962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" descr="Magnifying glass in front of open 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887" y="1463040"/>
            <a:ext cx="587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88352" y="1463040"/>
            <a:ext cx="12954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 2D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 Current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Implementation Team Leader identified the policies in place and areas for improvement.</a:t>
            </a:r>
          </a:p>
          <a:p>
            <a:r>
              <a:rPr lang="en-US" dirty="0" smtClean="0"/>
              <a:t>You’ll want to address these areas in the </a:t>
            </a:r>
            <a:br>
              <a:rPr lang="en-US" dirty="0" smtClean="0"/>
            </a:br>
            <a:r>
              <a:rPr lang="en-US" dirty="0" smtClean="0"/>
              <a:t>Action Plan.</a:t>
            </a:r>
          </a:p>
          <a:p>
            <a:r>
              <a:rPr lang="en-US" dirty="0" smtClean="0"/>
              <a:t>In </a:t>
            </a:r>
            <a:r>
              <a:rPr lang="en-US" dirty="0"/>
              <a:t>Module </a:t>
            </a:r>
            <a:r>
              <a:rPr lang="en-US" dirty="0" smtClean="0"/>
              <a:t>3, we’ll compare this assessment with best practices.</a:t>
            </a:r>
          </a:p>
          <a:p>
            <a:pPr lvl="1"/>
            <a:r>
              <a:rPr lang="en-US" dirty="0" smtClean="0"/>
              <a:t>A group you designate may opt to do further </a:t>
            </a:r>
            <a:br>
              <a:rPr lang="en-US" dirty="0" smtClean="0"/>
            </a:br>
            <a:r>
              <a:rPr lang="en-US" dirty="0" smtClean="0"/>
              <a:t>fine tuning at a later time.</a:t>
            </a:r>
          </a:p>
          <a:p>
            <a:pPr lvl="1"/>
            <a:r>
              <a:rPr lang="en-US" dirty="0" smtClean="0"/>
              <a:t>Let’s look at completed Tool 2D now.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9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 Change Process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188720"/>
            <a:ext cx="5029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Change process strategies can be applied to other quality improvement (QI) efforts: </a:t>
            </a:r>
          </a:p>
          <a:p>
            <a:pPr lvl="1"/>
            <a:r>
              <a:rPr lang="en-US" dirty="0" smtClean="0"/>
              <a:t>Hospital falls</a:t>
            </a:r>
          </a:p>
          <a:p>
            <a:pPr lvl="1"/>
            <a:r>
              <a:rPr lang="en-US" dirty="0" smtClean="0"/>
              <a:t>Catheter-associated urinary tract infections </a:t>
            </a:r>
          </a:p>
          <a:p>
            <a:pPr lvl="1"/>
            <a:r>
              <a:rPr lang="en-US" dirty="0" smtClean="0"/>
              <a:t>Deep vein thrombosis or pulmonary embolism after knee and hip replacement</a:t>
            </a:r>
          </a:p>
          <a:p>
            <a:pPr lvl="1"/>
            <a:r>
              <a:rPr lang="en-US" dirty="0" smtClean="0"/>
              <a:t>Blood incompatibility</a:t>
            </a:r>
          </a:p>
        </p:txBody>
      </p:sp>
      <p:pic>
        <p:nvPicPr>
          <p:cNvPr id="10" name="Content Placeholder 9" descr="Puzzle pieces labeled “assess readiness,” “manage change,” “implement practices,” “best practices,” “measure,” “sustain,” and “tools,” with “manage change” highlighted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35040" y="1188720"/>
            <a:ext cx="2655231" cy="452596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Assess Pressure Injury Screening Practices</a:t>
            </a:r>
            <a:endParaRPr lang="en-US" sz="2800" dirty="0"/>
          </a:p>
        </p:txBody>
      </p:sp>
      <p:pic>
        <p:nvPicPr>
          <p:cNvPr id="6" name="Picture 5" descr="Tool 2E: Assessment of Screening for Pressure Ulcer Risk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990600"/>
            <a:ext cx="5591175" cy="57315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" descr="Magnifying glass in front of open 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0976" y="1463040"/>
            <a:ext cx="587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498080" y="1463040"/>
            <a:ext cx="118872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 2E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Assess Pressure Injury Care Planning Practices</a:t>
            </a:r>
            <a:endParaRPr lang="en-US" sz="2800" dirty="0"/>
          </a:p>
        </p:txBody>
      </p:sp>
      <p:pic>
        <p:nvPicPr>
          <p:cNvPr id="4" name="Picture 3" descr="Tool 2F, Assessment of Pressure Ulcer Care Pl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66800"/>
            <a:ext cx="4263539" cy="56078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6073" y="1463040"/>
            <a:ext cx="587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88352" y="1463040"/>
            <a:ext cx="129844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 </a:t>
            </a:r>
            <a:r>
              <a:rPr lang="en-US" sz="2400" dirty="0" smtClean="0"/>
              <a:t>2F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Implementation Action Plan for change should address the following:</a:t>
            </a:r>
          </a:p>
          <a:p>
            <a:pPr lvl="1"/>
            <a:r>
              <a:rPr lang="en-US" dirty="0" smtClean="0"/>
              <a:t>Membership and operation of the Implementation Team</a:t>
            </a:r>
          </a:p>
          <a:p>
            <a:pPr lvl="1"/>
            <a:r>
              <a:rPr lang="en-US" dirty="0" smtClean="0"/>
              <a:t>Standards of care and practices to be met</a:t>
            </a:r>
          </a:p>
          <a:p>
            <a:pPr lvl="1"/>
            <a:r>
              <a:rPr lang="en-US" dirty="0" smtClean="0"/>
              <a:t>How gaps in staff education and competency will be addressed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Implementation Plan also addresses:</a:t>
            </a:r>
          </a:p>
          <a:p>
            <a:pPr lvl="1"/>
            <a:r>
              <a:rPr lang="en-US" dirty="0" smtClean="0"/>
              <a:t>Plans for rolling out new standards and practices, where needed.</a:t>
            </a:r>
          </a:p>
          <a:p>
            <a:pPr lvl="1"/>
            <a:r>
              <a:rPr lang="en-US" dirty="0" smtClean="0"/>
              <a:t>Staff accountability for monitoring implementation.</a:t>
            </a:r>
          </a:p>
          <a:p>
            <a:pPr lvl="1"/>
            <a:r>
              <a:rPr lang="en-US" dirty="0" smtClean="0"/>
              <a:t>How changes in performance will be assessed.</a:t>
            </a:r>
          </a:p>
          <a:p>
            <a:pPr lvl="1"/>
            <a:r>
              <a:rPr lang="en-US" dirty="0" smtClean="0"/>
              <a:t>How this effort will be sustained.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Action Plan</a:t>
            </a:r>
            <a:endParaRPr lang="en-US" dirty="0"/>
          </a:p>
        </p:txBody>
      </p:sp>
      <p:pic>
        <p:nvPicPr>
          <p:cNvPr id="7" name="Picture 1" descr="Magnifying glass in front of open 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52" y="1188720"/>
            <a:ext cx="585568" cy="49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1752600"/>
            <a:ext cx="118872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 </a:t>
            </a:r>
            <a:r>
              <a:rPr lang="en-US" sz="2400" dirty="0" smtClean="0"/>
              <a:t>2I</a:t>
            </a:r>
            <a:endParaRPr lang="en-US" sz="2400" dirty="0"/>
          </a:p>
        </p:txBody>
      </p:sp>
      <p:pic>
        <p:nvPicPr>
          <p:cNvPr id="6" name="Picture 5" descr="Tool 2I, pag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012493"/>
            <a:ext cx="6941524" cy="37918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Tool 2I, pag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1005840"/>
            <a:ext cx="7041409" cy="4876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352" y="0"/>
            <a:ext cx="9179351" cy="76200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 Insight </a:t>
            </a:r>
            <a:endParaRPr lang="en-US" sz="4800" b="1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Binocula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7787"/>
            <a:ext cx="892429" cy="660563"/>
          </a:xfrm>
          <a:prstGeom prst="rect">
            <a:avLst/>
          </a:prstGeom>
        </p:spPr>
      </p:pic>
      <p:pic>
        <p:nvPicPr>
          <p:cNvPr id="6" name="Picture 5" descr="Pressure Ulcer Prevention Program Action Plan: June 2015-January 20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876137"/>
            <a:ext cx="9156698" cy="5988367"/>
          </a:xfrm>
          <a:prstGeom prst="rect">
            <a:avLst/>
          </a:prstGeom>
        </p:spPr>
      </p:pic>
      <p:sp>
        <p:nvSpPr>
          <p:cNvPr id="11" name="Oval 10" descr="Red circle around Key Intervention 1"/>
          <p:cNvSpPr/>
          <p:nvPr/>
        </p:nvSpPr>
        <p:spPr>
          <a:xfrm>
            <a:off x="12700" y="1600200"/>
            <a:ext cx="9137649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Let’s go over Tool 2I together.</a:t>
            </a:r>
          </a:p>
          <a:p>
            <a:pPr lvl="1"/>
            <a:r>
              <a:rPr lang="en-US" smtClean="0"/>
              <a:t>Let’s discuss action steps for Key Intervention 1.</a:t>
            </a:r>
          </a:p>
          <a:p>
            <a:pPr lvl="1"/>
            <a:r>
              <a:rPr lang="en-US" smtClean="0"/>
              <a:t>Then we can determine who is responsible for this task and when it tentatively will be completed.</a:t>
            </a:r>
            <a:endParaRPr lang="en-US" dirty="0"/>
          </a:p>
        </p:txBody>
      </p:sp>
      <p:pic>
        <p:nvPicPr>
          <p:cNvPr id="8" name="Picture 1" descr="Magnifying glass in front of open 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306" y="4736592"/>
            <a:ext cx="587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80160" y="4572000"/>
            <a:ext cx="155448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Refer to your </a:t>
            </a:r>
            <a:br>
              <a:rPr lang="en-US" dirty="0"/>
            </a:br>
            <a:r>
              <a:rPr lang="en-US" dirty="0"/>
              <a:t>Action Plan Template.</a:t>
            </a:r>
          </a:p>
        </p:txBody>
      </p:sp>
      <p:pic>
        <p:nvPicPr>
          <p:cNvPr id="5" name="Picture 4" descr="Tool 2I: Pressure Ulcer Preventative Action Pla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840480"/>
            <a:ext cx="3937106" cy="24844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 descr="Red circle around Key Intervention 1"/>
          <p:cNvSpPr/>
          <p:nvPr/>
        </p:nvSpPr>
        <p:spPr>
          <a:xfrm>
            <a:off x="3056467" y="4343400"/>
            <a:ext cx="2057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 assessment of current policies                    and practices:</a:t>
            </a:r>
          </a:p>
          <a:p>
            <a:pPr lvl="1"/>
            <a:r>
              <a:rPr lang="en-US" dirty="0" smtClean="0"/>
              <a:t> Pressure Injury Policies</a:t>
            </a:r>
          </a:p>
          <a:p>
            <a:pPr lvl="1"/>
            <a:r>
              <a:rPr lang="en-US" dirty="0" smtClean="0"/>
              <a:t> Risk Screening Assessment</a:t>
            </a:r>
          </a:p>
          <a:p>
            <a:pPr lvl="1"/>
            <a:r>
              <a:rPr lang="en-US" dirty="0" smtClean="0"/>
              <a:t> Care Planning Assessment</a:t>
            </a:r>
          </a:p>
          <a:p>
            <a:pPr lvl="1"/>
            <a:r>
              <a:rPr lang="en-US" dirty="0" smtClean="0"/>
              <a:t> Current Process Analysis</a:t>
            </a:r>
          </a:p>
          <a:p>
            <a:r>
              <a:rPr lang="en-US" dirty="0" smtClean="0"/>
              <a:t>Set up the Implementation Team</a:t>
            </a:r>
          </a:p>
          <a:p>
            <a:r>
              <a:rPr lang="en-US" dirty="0" smtClean="0"/>
              <a:t>Developed a draft Action Plan for Key      Intervention 1</a:t>
            </a:r>
          </a:p>
          <a:p>
            <a:pPr lvl="1"/>
            <a:r>
              <a:rPr lang="en-US" dirty="0" smtClean="0"/>
              <a:t>Working document that can be revised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Module 2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1"/>
            <a:ext cx="8229600" cy="48310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Identify actions needed to improve organizational readiness. </a:t>
            </a:r>
          </a:p>
          <a:p>
            <a:r>
              <a:rPr lang="en-US" dirty="0" smtClean="0"/>
              <a:t>Maximize the possibility of successful implementation by addressing these questions: </a:t>
            </a:r>
          </a:p>
          <a:p>
            <a:pPr lvl="1"/>
            <a:r>
              <a:rPr lang="en-US" dirty="0" smtClean="0"/>
              <a:t>How can you set up the Implementation Team for success? </a:t>
            </a:r>
          </a:p>
          <a:p>
            <a:pPr lvl="1"/>
            <a:r>
              <a:rPr lang="en-US" dirty="0" smtClean="0"/>
              <a:t>What needs to change, and how do you redesign practice? </a:t>
            </a:r>
          </a:p>
          <a:p>
            <a:pPr lvl="1"/>
            <a:r>
              <a:rPr lang="en-US" dirty="0" smtClean="0"/>
              <a:t>How should goals and plans for change be developed?</a:t>
            </a:r>
          </a:p>
          <a:p>
            <a:pPr lvl="1"/>
            <a:r>
              <a:rPr lang="en-US" dirty="0" smtClean="0"/>
              <a:t>How do you bring staff into the process?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Outcomes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Finalize Implementation Team members and assign roles. (Tool 2A)</a:t>
            </a:r>
          </a:p>
          <a:p>
            <a:pPr lvl="0"/>
            <a:r>
              <a:rPr lang="en-US" dirty="0" smtClean="0"/>
              <a:t>Present the completed process analysis on one patient care unit. (Tool 2C)</a:t>
            </a:r>
          </a:p>
          <a:p>
            <a:r>
              <a:rPr lang="en-US" dirty="0" smtClean="0"/>
              <a:t>Present the assessment of current pressure injury prevention policies and procedures. (Tools 2D, 2E, and 2F)</a:t>
            </a:r>
          </a:p>
          <a:p>
            <a:pPr lvl="1"/>
            <a:r>
              <a:rPr lang="en-US" dirty="0" smtClean="0"/>
              <a:t>Team Leader or designee completed assessment and folds recommendations into the action plan.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Expected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8720"/>
            <a:ext cx="3429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Begin to write a draft Pressure Injury Prevention Action Plan, tailored to this hospital (see Tool 2I).</a:t>
            </a:r>
          </a:p>
        </p:txBody>
      </p:sp>
      <p:pic>
        <p:nvPicPr>
          <p:cNvPr id="6" name="Picture 2" descr="Medical providers having a me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188720"/>
            <a:ext cx="4737437" cy="39234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0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Implementation Team Guidelines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often will you meet? </a:t>
            </a:r>
          </a:p>
          <a:p>
            <a:r>
              <a:rPr lang="en-US" smtClean="0"/>
              <a:t>What are the ground rules for managing meeting time and communication? </a:t>
            </a:r>
          </a:p>
          <a:p>
            <a:pPr lvl="1"/>
            <a:r>
              <a:rPr lang="en-US" smtClean="0"/>
              <a:t>How will you communicate with each other? </a:t>
            </a:r>
          </a:p>
          <a:p>
            <a:pPr lvl="1"/>
            <a:r>
              <a:rPr lang="en-US" smtClean="0"/>
              <a:t>How will you communicate successes?</a:t>
            </a:r>
          </a:p>
          <a:p>
            <a:r>
              <a:rPr lang="en-US" smtClean="0"/>
              <a:t>How will the Team do its work?</a:t>
            </a:r>
          </a:p>
          <a:p>
            <a:pPr lvl="1"/>
            <a:r>
              <a:rPr lang="en-US" smtClean="0"/>
              <a:t>Small group work</a:t>
            </a:r>
          </a:p>
          <a:p>
            <a:pPr lvl="1"/>
            <a:r>
              <a:rPr lang="en-US" smtClean="0"/>
              <a:t>Working meetings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Finalize 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first goal is to finalize the Implementation Team members and assign roles.</a:t>
            </a:r>
            <a:endParaRPr lang="en-US" dirty="0"/>
          </a:p>
        </p:txBody>
      </p:sp>
      <p:pic>
        <p:nvPicPr>
          <p:cNvPr id="5" name="Picture 4" descr="Medical providers having a meet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44763"/>
            <a:ext cx="5486400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Successful Implementation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strong link to hospital leadership</a:t>
            </a:r>
          </a:p>
          <a:p>
            <a:r>
              <a:rPr lang="en-US" dirty="0" smtClean="0"/>
              <a:t>Members with the necessary expertise                 (Tool 2A)</a:t>
            </a:r>
          </a:p>
          <a:p>
            <a:r>
              <a:rPr lang="en-US" dirty="0" smtClean="0"/>
              <a:t>Access to </a:t>
            </a:r>
            <a:r>
              <a:rPr lang="en-US" b="1" dirty="0" smtClean="0"/>
              <a:t>resources</a:t>
            </a:r>
            <a:r>
              <a:rPr lang="en-US" dirty="0" smtClean="0"/>
              <a:t> needed to accomplish               the aim</a:t>
            </a:r>
          </a:p>
          <a:p>
            <a:r>
              <a:rPr lang="en-US" dirty="0" smtClean="0"/>
              <a:t>Links to quality improvement expertise</a:t>
            </a:r>
          </a:p>
          <a:p>
            <a:r>
              <a:rPr lang="en-US" dirty="0" smtClean="0"/>
              <a:t>Members who influence the areas involved in pressure injury prevention</a:t>
            </a:r>
          </a:p>
          <a:p>
            <a:r>
              <a:rPr lang="en-US" dirty="0" smtClean="0"/>
              <a:t>Includes Pilot Unit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Multidisciplinary Team (2A)</a:t>
            </a:r>
            <a:endParaRPr lang="en-US" dirty="0"/>
          </a:p>
        </p:txBody>
      </p:sp>
      <p:pic>
        <p:nvPicPr>
          <p:cNvPr id="5" name="Picture 1" descr="Magnifying glass in front of open 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136" y="964585"/>
            <a:ext cx="587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1520" y="1524000"/>
            <a:ext cx="12954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 </a:t>
            </a:r>
            <a:r>
              <a:rPr lang="en-US" sz="2400" dirty="0" smtClean="0"/>
              <a:t>2A</a:t>
            </a:r>
            <a:endParaRPr lang="en-US" sz="2400" dirty="0"/>
          </a:p>
        </p:txBody>
      </p:sp>
      <p:pic>
        <p:nvPicPr>
          <p:cNvPr id="4" name="Picture 3" descr="Tool 2A: Multidisciplinary Team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3625" y="964585"/>
            <a:ext cx="4396751" cy="57057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057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atientSafetyPag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tientSafetyPage2+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8679</TotalTime>
  <Words>785</Words>
  <Application>Microsoft Office PowerPoint</Application>
  <PresentationFormat>On-screen Show (4:3)</PresentationFormat>
  <Paragraphs>144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PatientSafetyPage1</vt:lpstr>
      <vt:lpstr>PatientSafetyPage2+</vt:lpstr>
      <vt:lpstr>How To Manage Change</vt:lpstr>
      <vt:lpstr>QI Change Process</vt:lpstr>
      <vt:lpstr>Module 2 Goals</vt:lpstr>
      <vt:lpstr>Expected Outcomes </vt:lpstr>
      <vt:lpstr>Expected Outcomes</vt:lpstr>
      <vt:lpstr>Implementation Team Guidelines</vt:lpstr>
      <vt:lpstr>Finalize Team Members</vt:lpstr>
      <vt:lpstr>Successful Implementation Team</vt:lpstr>
      <vt:lpstr>Multidisciplinary Team (2A)</vt:lpstr>
      <vt:lpstr>QI Process </vt:lpstr>
      <vt:lpstr>QI Process  </vt:lpstr>
      <vt:lpstr>Collaboration</vt:lpstr>
      <vt:lpstr>Collaborative Relationships</vt:lpstr>
      <vt:lpstr>Assess Current Pressure Injury Processes </vt:lpstr>
      <vt:lpstr>Practice Insight</vt:lpstr>
      <vt:lpstr>Current Process Analysis (2C)</vt:lpstr>
      <vt:lpstr>Current Process Analysis (2C)</vt:lpstr>
      <vt:lpstr>Assess Current Policies (2D)</vt:lpstr>
      <vt:lpstr>Assess Current Policies</vt:lpstr>
      <vt:lpstr>Assess Pressure Injury Screening Practices</vt:lpstr>
      <vt:lpstr>Assess Pressure Injury Care Planning Practices</vt:lpstr>
      <vt:lpstr>Implementation Action Plan</vt:lpstr>
      <vt:lpstr>Implementation Action Plan</vt:lpstr>
      <vt:lpstr>Sample Action Plan</vt:lpstr>
      <vt:lpstr>Practice Insight </vt:lpstr>
      <vt:lpstr>Action Plan</vt:lpstr>
      <vt:lpstr>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Manage Change</dc:title>
  <dc:subject> Module 2</dc:subject>
  <dc:creator>HHS and AHRQ</dc:creator>
  <cp:keywords>HHS; AHRQ; Manage; Change; Module, 2; </cp:keywords>
  <cp:lastModifiedBy>Doreen Bonnett</cp:lastModifiedBy>
  <cp:revision>386</cp:revision>
  <cp:lastPrinted>2017-05-09T15:59:51Z</cp:lastPrinted>
  <dcterms:created xsi:type="dcterms:W3CDTF">2014-12-06T22:23:01Z</dcterms:created>
  <dcterms:modified xsi:type="dcterms:W3CDTF">2017-08-31T21:28:47Z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