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6" r:id="rId3"/>
    <p:sldId id="258" r:id="rId4"/>
    <p:sldId id="259" r:id="rId5"/>
    <p:sldId id="316" r:id="rId6"/>
    <p:sldId id="333" r:id="rId7"/>
    <p:sldId id="319" r:id="rId8"/>
    <p:sldId id="326" r:id="rId9"/>
    <p:sldId id="320" r:id="rId10"/>
    <p:sldId id="369" r:id="rId11"/>
    <p:sldId id="321" r:id="rId12"/>
    <p:sldId id="322" r:id="rId13"/>
    <p:sldId id="323" r:id="rId14"/>
    <p:sldId id="371" r:id="rId15"/>
    <p:sldId id="324" r:id="rId16"/>
    <p:sldId id="334" r:id="rId17"/>
    <p:sldId id="325" r:id="rId18"/>
    <p:sldId id="328" r:id="rId19"/>
    <p:sldId id="352" r:id="rId20"/>
    <p:sldId id="366" r:id="rId21"/>
    <p:sldId id="368" r:id="rId22"/>
    <p:sldId id="335" r:id="rId23"/>
    <p:sldId id="336" r:id="rId24"/>
    <p:sldId id="337" r:id="rId25"/>
    <p:sldId id="338" r:id="rId26"/>
    <p:sldId id="354" r:id="rId27"/>
    <p:sldId id="349" r:id="rId28"/>
    <p:sldId id="341" r:id="rId29"/>
    <p:sldId id="372" r:id="rId30"/>
    <p:sldId id="342" r:id="rId31"/>
    <p:sldId id="356" r:id="rId32"/>
    <p:sldId id="357" r:id="rId33"/>
    <p:sldId id="343" r:id="rId34"/>
    <p:sldId id="362" r:id="rId35"/>
    <p:sldId id="364" r:id="rId36"/>
    <p:sldId id="363" r:id="rId37"/>
    <p:sldId id="365" r:id="rId38"/>
    <p:sldId id="347" r:id="rId39"/>
    <p:sldId id="370" r:id="rId40"/>
    <p:sldId id="367" r:id="rId41"/>
    <p:sldId id="345" r:id="rId42"/>
  </p:sldIdLst>
  <p:sldSz cx="9144000" cy="6858000" type="screen4x3"/>
  <p:notesSz cx="7077075" cy="9383713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pel, Jean" initials="HJ" lastIdx="34" clrIdx="0">
    <p:extLst/>
  </p:cmAuthor>
  <p:cmAuthor id="2" name="Dana Conner" initials="DC" lastIdx="3" clrIdx="1"/>
  <p:cmAuthor id="3" name="Dana Bieber" initials="DB" lastIdx="2" clrIdx="2">
    <p:extLst/>
  </p:cmAuthor>
  <p:cmAuthor id="4" name="Gloria Stables" initials="GS" lastIdx="4" clrIdx="3">
    <p:extLst/>
  </p:cmAuthor>
  <p:cmAuthor id="5" name="Julia Wittner" initials="JW" lastIdx="1" clrIdx="4">
    <p:extLst/>
  </p:cmAuthor>
  <p:cmAuthor id="6" name="Julia Wittner" initials="JW [2]" lastIdx="1" clrIdx="5">
    <p:extLst/>
  </p:cmAuthor>
  <p:cmAuthor id="7" name="Julia Wittner" initials="JW [3]" lastIdx="1" clrIdx="6">
    <p:extLst/>
  </p:cmAuthor>
  <p:cmAuthor id="8" name="Julia Wittner" initials="JW [4]" lastIdx="1" clrIdx="7">
    <p:extLst/>
  </p:cmAuthor>
  <p:cmAuthor id="9" name="Julia Wittner" initials="JW [5]" lastIdx="1" clrIdx="8">
    <p:extLst/>
  </p:cmAuthor>
  <p:cmAuthor id="10" name="Julia Wittner" initials="JW [6]" lastIdx="0" clrIdx="9">
    <p:extLst/>
  </p:cmAuthor>
  <p:cmAuthor id="11" name="Julia Wittner" initials="JW [7]" lastIdx="1" clrIdx="10">
    <p:extLst/>
  </p:cmAuthor>
  <p:cmAuthor id="12" name="Julia Wittner" initials="JW [8]" lastIdx="1" clrIdx="11">
    <p:extLst/>
  </p:cmAuthor>
  <p:cmAuthor id="13" name="Julia Wittner" initials="JW [9]" lastIdx="1" clrIdx="12">
    <p:extLst/>
  </p:cmAuthor>
  <p:cmAuthor id="14" name="Julia Wittner" initials="JW [10]" lastIdx="1" clrIdx="13">
    <p:extLst/>
  </p:cmAuthor>
  <p:cmAuthor id="15" name="Julia Wittner" initials="JW [11]" lastIdx="1" clrIdx="14">
    <p:extLst/>
  </p:cmAuthor>
  <p:cmAuthor id="16" name="Julia Wittner" initials="JW [12]" lastIdx="1" clrIdx="15">
    <p:extLst/>
  </p:cmAuthor>
  <p:cmAuthor id="17" name="Julia Wittner" initials="JW [13]" lastIdx="1" clrIdx="16">
    <p:extLst/>
  </p:cmAuthor>
  <p:cmAuthor id="18" name="Julia Wittner" initials="JW [14]" lastIdx="1" clrIdx="17">
    <p:extLst/>
  </p:cmAuthor>
  <p:cmAuthor id="19" name="Julia Wittner" initials="JW [15]" lastIdx="1" clrIdx="18">
    <p:extLst/>
  </p:cmAuthor>
  <p:cmAuthor id="20" name="Julia Wittner" initials="JW [16]" lastIdx="1" clrIdx="19">
    <p:extLst/>
  </p:cmAuthor>
  <p:cmAuthor id="21" name="Julia Wittner" initials="JW [17]" lastIdx="1" clrIdx="20">
    <p:extLst/>
  </p:cmAuthor>
  <p:cmAuthor id="22" name="Julia Wittner" initials="JW [18]" lastIdx="1" clrIdx="21">
    <p:extLst/>
  </p:cmAuthor>
  <p:cmAuthor id="23" name="Julia Wittner" initials="JW [19]" lastIdx="1" clrIdx="22">
    <p:extLst/>
  </p:cmAuthor>
  <p:cmAuthor id="24" name="Doreen Bonnett" initials="DMB" lastIdx="10" clrIdx="2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2" autoAdjust="0"/>
  </p:normalViewPr>
  <p:slideViewPr>
    <p:cSldViewPr>
      <p:cViewPr>
        <p:scale>
          <a:sx n="75" d="100"/>
          <a:sy n="75" d="100"/>
        </p:scale>
        <p:origin x="-345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9084F-30FD-4391-89A3-0CB0C85535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36AF8B-3313-4821-B25C-3B584536CB26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Sensory Perception</a:t>
          </a:r>
        </a:p>
      </dgm:t>
    </dgm:pt>
    <dgm:pt modelId="{C218FF37-75F2-4655-B3EA-86D21ABE80A4}" type="parTrans" cxnId="{7584E9CB-4E2C-4BC7-B128-41974D538EC3}">
      <dgm:prSet/>
      <dgm:spPr/>
      <dgm:t>
        <a:bodyPr/>
        <a:lstStyle/>
        <a:p>
          <a:endParaRPr lang="en-US" b="1"/>
        </a:p>
      </dgm:t>
    </dgm:pt>
    <dgm:pt modelId="{3EE78AAB-2ECE-4C0C-8B5C-83967778AC70}" type="sibTrans" cxnId="{7584E9CB-4E2C-4BC7-B128-41974D538EC3}">
      <dgm:prSet/>
      <dgm:spPr/>
      <dgm:t>
        <a:bodyPr/>
        <a:lstStyle/>
        <a:p>
          <a:endParaRPr lang="en-US" b="1"/>
        </a:p>
      </dgm:t>
    </dgm:pt>
    <dgm:pt modelId="{A3F2BC5A-1E9F-43A4-84AC-2E9F2823C0C7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Less than 3</a:t>
          </a:r>
        </a:p>
      </dgm:t>
    </dgm:pt>
    <dgm:pt modelId="{5A41F83E-1F6F-4782-8456-A21CB8DB5CB5}" type="parTrans" cxnId="{C270075F-4BF1-457C-A6BA-CDDB98FD5554}">
      <dgm:prSet/>
      <dgm:spPr/>
      <dgm:t>
        <a:bodyPr/>
        <a:lstStyle/>
        <a:p>
          <a:endParaRPr lang="en-US" b="1"/>
        </a:p>
      </dgm:t>
    </dgm:pt>
    <dgm:pt modelId="{E68C4BAF-BA0D-4083-8794-EC39A17FDA38}" type="sibTrans" cxnId="{C270075F-4BF1-457C-A6BA-CDDB98FD5554}">
      <dgm:prSet/>
      <dgm:spPr/>
      <dgm:t>
        <a:bodyPr/>
        <a:lstStyle/>
        <a:p>
          <a:endParaRPr lang="en-US" b="1"/>
        </a:p>
      </dgm:t>
    </dgm:pt>
    <dgm:pt modelId="{9B803A34-7A54-4821-83C0-65D82D21A849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Sensory</a:t>
          </a:r>
          <a:r>
            <a:rPr lang="en-US" sz="1100" b="1" dirty="0"/>
            <a:t> </a:t>
          </a:r>
          <a:r>
            <a:rPr lang="en-US" sz="1400" b="1" dirty="0"/>
            <a:t>Perception Care Plan Triggered</a:t>
          </a:r>
        </a:p>
      </dgm:t>
    </dgm:pt>
    <dgm:pt modelId="{AD2FE67E-E945-410F-8563-482EE8195711}" type="parTrans" cxnId="{F94BF190-62F4-4367-86C3-36FEABC69CD4}">
      <dgm:prSet/>
      <dgm:spPr/>
      <dgm:t>
        <a:bodyPr/>
        <a:lstStyle/>
        <a:p>
          <a:endParaRPr lang="en-US" b="1"/>
        </a:p>
      </dgm:t>
    </dgm:pt>
    <dgm:pt modelId="{5A6B7935-7168-43D9-9222-A8FE230674BB}" type="sibTrans" cxnId="{F94BF190-62F4-4367-86C3-36FEABC69CD4}">
      <dgm:prSet/>
      <dgm:spPr/>
      <dgm:t>
        <a:bodyPr/>
        <a:lstStyle/>
        <a:p>
          <a:endParaRPr lang="en-US" b="1"/>
        </a:p>
      </dgm:t>
    </dgm:pt>
    <dgm:pt modelId="{80A055CE-2B23-4DA6-BD4C-4D9AEE680936}" type="pres">
      <dgm:prSet presAssocID="{E8F9084F-30FD-4391-89A3-0CB0C85535D7}" presName="Name0" presStyleCnt="0">
        <dgm:presLayoutVars>
          <dgm:dir/>
          <dgm:resizeHandles val="exact"/>
        </dgm:presLayoutVars>
      </dgm:prSet>
      <dgm:spPr/>
    </dgm:pt>
    <dgm:pt modelId="{2DF6B2B2-A840-45B4-B518-B419F1CCD769}" type="pres">
      <dgm:prSet presAssocID="{5B36AF8B-3313-4821-B25C-3B584536CB2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E8AC-E680-479C-8902-5CB46F1E0B67}" type="pres">
      <dgm:prSet presAssocID="{3EE78AAB-2ECE-4C0C-8B5C-83967778AC70}" presName="parSpace" presStyleCnt="0"/>
      <dgm:spPr/>
    </dgm:pt>
    <dgm:pt modelId="{FE4E667E-94AF-475F-8276-975A5512D02A}" type="pres">
      <dgm:prSet presAssocID="{A3F2BC5A-1E9F-43A4-84AC-2E9F2823C0C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5798-6806-4DDF-A379-639266581B8A}" type="pres">
      <dgm:prSet presAssocID="{E68C4BAF-BA0D-4083-8794-EC39A17FDA38}" presName="parSpace" presStyleCnt="0"/>
      <dgm:spPr/>
    </dgm:pt>
    <dgm:pt modelId="{253C4829-D5DD-4A40-AEE7-AF52BCA819A5}" type="pres">
      <dgm:prSet presAssocID="{9B803A34-7A54-4821-83C0-65D82D21A849}" presName="parTxOnly" presStyleLbl="node1" presStyleIdx="2" presStyleCnt="3" custScaleX="1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003F5-64ED-4B0C-9B3E-72AB285D3F06}" type="presOf" srcId="{9B803A34-7A54-4821-83C0-65D82D21A849}" destId="{253C4829-D5DD-4A40-AEE7-AF52BCA819A5}" srcOrd="0" destOrd="0" presId="urn:microsoft.com/office/officeart/2005/8/layout/hChevron3"/>
    <dgm:cxn modelId="{97FD8E78-7D6F-4E5B-AEF4-8E88A6A89EAC}" type="presOf" srcId="{5B36AF8B-3313-4821-B25C-3B584536CB26}" destId="{2DF6B2B2-A840-45B4-B518-B419F1CCD769}" srcOrd="0" destOrd="0" presId="urn:microsoft.com/office/officeart/2005/8/layout/hChevron3"/>
    <dgm:cxn modelId="{C270075F-4BF1-457C-A6BA-CDDB98FD5554}" srcId="{E8F9084F-30FD-4391-89A3-0CB0C85535D7}" destId="{A3F2BC5A-1E9F-43A4-84AC-2E9F2823C0C7}" srcOrd="1" destOrd="0" parTransId="{5A41F83E-1F6F-4782-8456-A21CB8DB5CB5}" sibTransId="{E68C4BAF-BA0D-4083-8794-EC39A17FDA38}"/>
    <dgm:cxn modelId="{F94BF190-62F4-4367-86C3-36FEABC69CD4}" srcId="{E8F9084F-30FD-4391-89A3-0CB0C85535D7}" destId="{9B803A34-7A54-4821-83C0-65D82D21A849}" srcOrd="2" destOrd="0" parTransId="{AD2FE67E-E945-410F-8563-482EE8195711}" sibTransId="{5A6B7935-7168-43D9-9222-A8FE230674BB}"/>
    <dgm:cxn modelId="{F4592FE9-C07F-4E3D-A168-991C89DD37D4}" type="presOf" srcId="{E8F9084F-30FD-4391-89A3-0CB0C85535D7}" destId="{80A055CE-2B23-4DA6-BD4C-4D9AEE680936}" srcOrd="0" destOrd="0" presId="urn:microsoft.com/office/officeart/2005/8/layout/hChevron3"/>
    <dgm:cxn modelId="{7584E9CB-4E2C-4BC7-B128-41974D538EC3}" srcId="{E8F9084F-30FD-4391-89A3-0CB0C85535D7}" destId="{5B36AF8B-3313-4821-B25C-3B584536CB26}" srcOrd="0" destOrd="0" parTransId="{C218FF37-75F2-4655-B3EA-86D21ABE80A4}" sibTransId="{3EE78AAB-2ECE-4C0C-8B5C-83967778AC70}"/>
    <dgm:cxn modelId="{A0966764-8F02-4DFD-8EFA-FB5DD7AD2FB2}" type="presOf" srcId="{A3F2BC5A-1E9F-43A4-84AC-2E9F2823C0C7}" destId="{FE4E667E-94AF-475F-8276-975A5512D02A}" srcOrd="0" destOrd="0" presId="urn:microsoft.com/office/officeart/2005/8/layout/hChevron3"/>
    <dgm:cxn modelId="{FD668292-1592-4B07-BBA7-905BAD47A30A}" type="presParOf" srcId="{80A055CE-2B23-4DA6-BD4C-4D9AEE680936}" destId="{2DF6B2B2-A840-45B4-B518-B419F1CCD769}" srcOrd="0" destOrd="0" presId="urn:microsoft.com/office/officeart/2005/8/layout/hChevron3"/>
    <dgm:cxn modelId="{09EC76E3-D876-406C-9744-0177178A69FD}" type="presParOf" srcId="{80A055CE-2B23-4DA6-BD4C-4D9AEE680936}" destId="{A117E8AC-E680-479C-8902-5CB46F1E0B67}" srcOrd="1" destOrd="0" presId="urn:microsoft.com/office/officeart/2005/8/layout/hChevron3"/>
    <dgm:cxn modelId="{89F97217-0BAC-4C50-9C69-DC7885FAA796}" type="presParOf" srcId="{80A055CE-2B23-4DA6-BD4C-4D9AEE680936}" destId="{FE4E667E-94AF-475F-8276-975A5512D02A}" srcOrd="2" destOrd="0" presId="urn:microsoft.com/office/officeart/2005/8/layout/hChevron3"/>
    <dgm:cxn modelId="{F9508BCB-AAD6-4425-AAF8-A9ECD942DB89}" type="presParOf" srcId="{80A055CE-2B23-4DA6-BD4C-4D9AEE680936}" destId="{739B5798-6806-4DDF-A379-639266581B8A}" srcOrd="3" destOrd="0" presId="urn:microsoft.com/office/officeart/2005/8/layout/hChevron3"/>
    <dgm:cxn modelId="{C61FD03D-FC80-41DD-A72E-A44A7C055C91}" type="presParOf" srcId="{80A055CE-2B23-4DA6-BD4C-4D9AEE680936}" destId="{253C4829-D5DD-4A40-AEE7-AF52BCA8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9084F-30FD-4391-89A3-0CB0C85535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36AF8B-3313-4821-B25C-3B584536CB26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Moisture</a:t>
          </a:r>
        </a:p>
      </dgm:t>
    </dgm:pt>
    <dgm:pt modelId="{C218FF37-75F2-4655-B3EA-86D21ABE80A4}" type="parTrans" cxnId="{7584E9CB-4E2C-4BC7-B128-41974D538EC3}">
      <dgm:prSet/>
      <dgm:spPr/>
      <dgm:t>
        <a:bodyPr/>
        <a:lstStyle/>
        <a:p>
          <a:endParaRPr lang="en-US"/>
        </a:p>
      </dgm:t>
    </dgm:pt>
    <dgm:pt modelId="{3EE78AAB-2ECE-4C0C-8B5C-83967778AC70}" type="sibTrans" cxnId="{7584E9CB-4E2C-4BC7-B128-41974D538EC3}">
      <dgm:prSet/>
      <dgm:spPr/>
      <dgm:t>
        <a:bodyPr/>
        <a:lstStyle/>
        <a:p>
          <a:endParaRPr lang="en-US"/>
        </a:p>
      </dgm:t>
    </dgm:pt>
    <dgm:pt modelId="{A3F2BC5A-1E9F-43A4-84AC-2E9F2823C0C7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Less than 4</a:t>
          </a:r>
        </a:p>
      </dgm:t>
    </dgm:pt>
    <dgm:pt modelId="{5A41F83E-1F6F-4782-8456-A21CB8DB5CB5}" type="parTrans" cxnId="{C270075F-4BF1-457C-A6BA-CDDB98FD5554}">
      <dgm:prSet/>
      <dgm:spPr/>
      <dgm:t>
        <a:bodyPr/>
        <a:lstStyle/>
        <a:p>
          <a:endParaRPr lang="en-US"/>
        </a:p>
      </dgm:t>
    </dgm:pt>
    <dgm:pt modelId="{E68C4BAF-BA0D-4083-8794-EC39A17FDA38}" type="sibTrans" cxnId="{C270075F-4BF1-457C-A6BA-CDDB98FD5554}">
      <dgm:prSet/>
      <dgm:spPr/>
      <dgm:t>
        <a:bodyPr/>
        <a:lstStyle/>
        <a:p>
          <a:endParaRPr lang="en-US"/>
        </a:p>
      </dgm:t>
    </dgm:pt>
    <dgm:pt modelId="{9B803A34-7A54-4821-83C0-65D82D21A849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Moisture Care Plan Triggered</a:t>
          </a:r>
        </a:p>
      </dgm:t>
    </dgm:pt>
    <dgm:pt modelId="{AD2FE67E-E945-410F-8563-482EE8195711}" type="parTrans" cxnId="{F94BF190-62F4-4367-86C3-36FEABC69CD4}">
      <dgm:prSet/>
      <dgm:spPr/>
      <dgm:t>
        <a:bodyPr/>
        <a:lstStyle/>
        <a:p>
          <a:endParaRPr lang="en-US"/>
        </a:p>
      </dgm:t>
    </dgm:pt>
    <dgm:pt modelId="{5A6B7935-7168-43D9-9222-A8FE230674BB}" type="sibTrans" cxnId="{F94BF190-62F4-4367-86C3-36FEABC69CD4}">
      <dgm:prSet/>
      <dgm:spPr/>
      <dgm:t>
        <a:bodyPr/>
        <a:lstStyle/>
        <a:p>
          <a:endParaRPr lang="en-US"/>
        </a:p>
      </dgm:t>
    </dgm:pt>
    <dgm:pt modelId="{80A055CE-2B23-4DA6-BD4C-4D9AEE680936}" type="pres">
      <dgm:prSet presAssocID="{E8F9084F-30FD-4391-89A3-0CB0C85535D7}" presName="Name0" presStyleCnt="0">
        <dgm:presLayoutVars>
          <dgm:dir/>
          <dgm:resizeHandles val="exact"/>
        </dgm:presLayoutVars>
      </dgm:prSet>
      <dgm:spPr/>
    </dgm:pt>
    <dgm:pt modelId="{2DF6B2B2-A840-45B4-B518-B419F1CCD769}" type="pres">
      <dgm:prSet presAssocID="{5B36AF8B-3313-4821-B25C-3B584536CB26}" presName="parTxOnly" presStyleLbl="node1" presStyleIdx="0" presStyleCnt="3" custLinFactNeighborX="-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E8AC-E680-479C-8902-5CB46F1E0B67}" type="pres">
      <dgm:prSet presAssocID="{3EE78AAB-2ECE-4C0C-8B5C-83967778AC70}" presName="parSpace" presStyleCnt="0"/>
      <dgm:spPr/>
    </dgm:pt>
    <dgm:pt modelId="{FE4E667E-94AF-475F-8276-975A5512D02A}" type="pres">
      <dgm:prSet presAssocID="{A3F2BC5A-1E9F-43A4-84AC-2E9F2823C0C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5798-6806-4DDF-A379-639266581B8A}" type="pres">
      <dgm:prSet presAssocID="{E68C4BAF-BA0D-4083-8794-EC39A17FDA38}" presName="parSpace" presStyleCnt="0"/>
      <dgm:spPr/>
    </dgm:pt>
    <dgm:pt modelId="{253C4829-D5DD-4A40-AEE7-AF52BCA819A5}" type="pres">
      <dgm:prSet presAssocID="{9B803A34-7A54-4821-83C0-65D82D21A849}" presName="parTxOnly" presStyleLbl="node1" presStyleIdx="2" presStyleCnt="3" custScaleX="1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08949-7406-4D13-B06A-A86A15D73166}" type="presOf" srcId="{A3F2BC5A-1E9F-43A4-84AC-2E9F2823C0C7}" destId="{FE4E667E-94AF-475F-8276-975A5512D02A}" srcOrd="0" destOrd="0" presId="urn:microsoft.com/office/officeart/2005/8/layout/hChevron3"/>
    <dgm:cxn modelId="{BEABC8B7-C8CF-458E-931A-5CF5844D53D8}" type="presOf" srcId="{5B36AF8B-3313-4821-B25C-3B584536CB26}" destId="{2DF6B2B2-A840-45B4-B518-B419F1CCD769}" srcOrd="0" destOrd="0" presId="urn:microsoft.com/office/officeart/2005/8/layout/hChevron3"/>
    <dgm:cxn modelId="{7584E9CB-4E2C-4BC7-B128-41974D538EC3}" srcId="{E8F9084F-30FD-4391-89A3-0CB0C85535D7}" destId="{5B36AF8B-3313-4821-B25C-3B584536CB26}" srcOrd="0" destOrd="0" parTransId="{C218FF37-75F2-4655-B3EA-86D21ABE80A4}" sibTransId="{3EE78AAB-2ECE-4C0C-8B5C-83967778AC70}"/>
    <dgm:cxn modelId="{D2CEDA67-7C29-4393-8148-3824B7E7DD1D}" type="presOf" srcId="{E8F9084F-30FD-4391-89A3-0CB0C85535D7}" destId="{80A055CE-2B23-4DA6-BD4C-4D9AEE680936}" srcOrd="0" destOrd="0" presId="urn:microsoft.com/office/officeart/2005/8/layout/hChevron3"/>
    <dgm:cxn modelId="{C270075F-4BF1-457C-A6BA-CDDB98FD5554}" srcId="{E8F9084F-30FD-4391-89A3-0CB0C85535D7}" destId="{A3F2BC5A-1E9F-43A4-84AC-2E9F2823C0C7}" srcOrd="1" destOrd="0" parTransId="{5A41F83E-1F6F-4782-8456-A21CB8DB5CB5}" sibTransId="{E68C4BAF-BA0D-4083-8794-EC39A17FDA38}"/>
    <dgm:cxn modelId="{8471A02F-ECB9-4CAA-8FFE-E697EC7639F9}" type="presOf" srcId="{9B803A34-7A54-4821-83C0-65D82D21A849}" destId="{253C4829-D5DD-4A40-AEE7-AF52BCA819A5}" srcOrd="0" destOrd="0" presId="urn:microsoft.com/office/officeart/2005/8/layout/hChevron3"/>
    <dgm:cxn modelId="{F94BF190-62F4-4367-86C3-36FEABC69CD4}" srcId="{E8F9084F-30FD-4391-89A3-0CB0C85535D7}" destId="{9B803A34-7A54-4821-83C0-65D82D21A849}" srcOrd="2" destOrd="0" parTransId="{AD2FE67E-E945-410F-8563-482EE8195711}" sibTransId="{5A6B7935-7168-43D9-9222-A8FE230674BB}"/>
    <dgm:cxn modelId="{3BFE87F5-AFE9-478E-ACEE-8B9CB70DFB17}" type="presParOf" srcId="{80A055CE-2B23-4DA6-BD4C-4D9AEE680936}" destId="{2DF6B2B2-A840-45B4-B518-B419F1CCD769}" srcOrd="0" destOrd="0" presId="urn:microsoft.com/office/officeart/2005/8/layout/hChevron3"/>
    <dgm:cxn modelId="{849DE855-E864-49E3-AB9D-F910F3B2D7A8}" type="presParOf" srcId="{80A055CE-2B23-4DA6-BD4C-4D9AEE680936}" destId="{A117E8AC-E680-479C-8902-5CB46F1E0B67}" srcOrd="1" destOrd="0" presId="urn:microsoft.com/office/officeart/2005/8/layout/hChevron3"/>
    <dgm:cxn modelId="{E075188C-F130-4C3E-9143-AACB3468B6D0}" type="presParOf" srcId="{80A055CE-2B23-4DA6-BD4C-4D9AEE680936}" destId="{FE4E667E-94AF-475F-8276-975A5512D02A}" srcOrd="2" destOrd="0" presId="urn:microsoft.com/office/officeart/2005/8/layout/hChevron3"/>
    <dgm:cxn modelId="{BBCB8C97-D48A-46F7-A9FA-8FC8E3EE6531}" type="presParOf" srcId="{80A055CE-2B23-4DA6-BD4C-4D9AEE680936}" destId="{739B5798-6806-4DDF-A379-639266581B8A}" srcOrd="3" destOrd="0" presId="urn:microsoft.com/office/officeart/2005/8/layout/hChevron3"/>
    <dgm:cxn modelId="{14696C04-3B1E-481D-B686-7E4DAE2A2236}" type="presParOf" srcId="{80A055CE-2B23-4DA6-BD4C-4D9AEE680936}" destId="{253C4829-D5DD-4A40-AEE7-AF52BCA8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9084F-30FD-4391-89A3-0CB0C85535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36AF8B-3313-4821-B25C-3B584536CB26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Activity</a:t>
          </a:r>
        </a:p>
      </dgm:t>
    </dgm:pt>
    <dgm:pt modelId="{C218FF37-75F2-4655-B3EA-86D21ABE80A4}" type="parTrans" cxnId="{7584E9CB-4E2C-4BC7-B128-41974D538EC3}">
      <dgm:prSet/>
      <dgm:spPr/>
      <dgm:t>
        <a:bodyPr/>
        <a:lstStyle/>
        <a:p>
          <a:endParaRPr lang="en-US" b="1"/>
        </a:p>
      </dgm:t>
    </dgm:pt>
    <dgm:pt modelId="{3EE78AAB-2ECE-4C0C-8B5C-83967778AC70}" type="sibTrans" cxnId="{7584E9CB-4E2C-4BC7-B128-41974D538EC3}">
      <dgm:prSet/>
      <dgm:spPr/>
      <dgm:t>
        <a:bodyPr/>
        <a:lstStyle/>
        <a:p>
          <a:endParaRPr lang="en-US" b="1"/>
        </a:p>
      </dgm:t>
    </dgm:pt>
    <dgm:pt modelId="{A3F2BC5A-1E9F-43A4-84AC-2E9F2823C0C7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Less than 3</a:t>
          </a:r>
        </a:p>
      </dgm:t>
    </dgm:pt>
    <dgm:pt modelId="{5A41F83E-1F6F-4782-8456-A21CB8DB5CB5}" type="parTrans" cxnId="{C270075F-4BF1-457C-A6BA-CDDB98FD5554}">
      <dgm:prSet/>
      <dgm:spPr/>
      <dgm:t>
        <a:bodyPr/>
        <a:lstStyle/>
        <a:p>
          <a:endParaRPr lang="en-US" b="1"/>
        </a:p>
      </dgm:t>
    </dgm:pt>
    <dgm:pt modelId="{E68C4BAF-BA0D-4083-8794-EC39A17FDA38}" type="sibTrans" cxnId="{C270075F-4BF1-457C-A6BA-CDDB98FD5554}">
      <dgm:prSet/>
      <dgm:spPr/>
      <dgm:t>
        <a:bodyPr/>
        <a:lstStyle/>
        <a:p>
          <a:endParaRPr lang="en-US" b="1"/>
        </a:p>
      </dgm:t>
    </dgm:pt>
    <dgm:pt modelId="{9B803A34-7A54-4821-83C0-65D82D21A849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Activity Care Plan Triggered</a:t>
          </a:r>
        </a:p>
      </dgm:t>
    </dgm:pt>
    <dgm:pt modelId="{AD2FE67E-E945-410F-8563-482EE8195711}" type="parTrans" cxnId="{F94BF190-62F4-4367-86C3-36FEABC69CD4}">
      <dgm:prSet/>
      <dgm:spPr/>
      <dgm:t>
        <a:bodyPr/>
        <a:lstStyle/>
        <a:p>
          <a:endParaRPr lang="en-US" b="1"/>
        </a:p>
      </dgm:t>
    </dgm:pt>
    <dgm:pt modelId="{5A6B7935-7168-43D9-9222-A8FE230674BB}" type="sibTrans" cxnId="{F94BF190-62F4-4367-86C3-36FEABC69CD4}">
      <dgm:prSet/>
      <dgm:spPr/>
      <dgm:t>
        <a:bodyPr/>
        <a:lstStyle/>
        <a:p>
          <a:endParaRPr lang="en-US" b="1"/>
        </a:p>
      </dgm:t>
    </dgm:pt>
    <dgm:pt modelId="{80A055CE-2B23-4DA6-BD4C-4D9AEE680936}" type="pres">
      <dgm:prSet presAssocID="{E8F9084F-30FD-4391-89A3-0CB0C85535D7}" presName="Name0" presStyleCnt="0">
        <dgm:presLayoutVars>
          <dgm:dir/>
          <dgm:resizeHandles val="exact"/>
        </dgm:presLayoutVars>
      </dgm:prSet>
      <dgm:spPr/>
    </dgm:pt>
    <dgm:pt modelId="{2DF6B2B2-A840-45B4-B518-B419F1CCD769}" type="pres">
      <dgm:prSet presAssocID="{5B36AF8B-3313-4821-B25C-3B584536CB26}" presName="parTxOnly" presStyleLbl="node1" presStyleIdx="0" presStyleCnt="3" custLinFactNeighborX="-301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E8AC-E680-479C-8902-5CB46F1E0B67}" type="pres">
      <dgm:prSet presAssocID="{3EE78AAB-2ECE-4C0C-8B5C-83967778AC70}" presName="parSpace" presStyleCnt="0"/>
      <dgm:spPr/>
    </dgm:pt>
    <dgm:pt modelId="{FE4E667E-94AF-475F-8276-975A5512D02A}" type="pres">
      <dgm:prSet presAssocID="{A3F2BC5A-1E9F-43A4-84AC-2E9F2823C0C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5798-6806-4DDF-A379-639266581B8A}" type="pres">
      <dgm:prSet presAssocID="{E68C4BAF-BA0D-4083-8794-EC39A17FDA38}" presName="parSpace" presStyleCnt="0"/>
      <dgm:spPr/>
    </dgm:pt>
    <dgm:pt modelId="{253C4829-D5DD-4A40-AEE7-AF52BCA819A5}" type="pres">
      <dgm:prSet presAssocID="{9B803A34-7A54-4821-83C0-65D82D21A849}" presName="parTxOnly" presStyleLbl="node1" presStyleIdx="2" presStyleCnt="3" custScaleX="1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E0EE58-6679-4CF1-9A3B-FE7FF4B64946}" type="presOf" srcId="{9B803A34-7A54-4821-83C0-65D82D21A849}" destId="{253C4829-D5DD-4A40-AEE7-AF52BCA819A5}" srcOrd="0" destOrd="0" presId="urn:microsoft.com/office/officeart/2005/8/layout/hChevron3"/>
    <dgm:cxn modelId="{5E0C8056-91B5-4E5A-AC75-0BCF702F40E4}" type="presOf" srcId="{E8F9084F-30FD-4391-89A3-0CB0C85535D7}" destId="{80A055CE-2B23-4DA6-BD4C-4D9AEE680936}" srcOrd="0" destOrd="0" presId="urn:microsoft.com/office/officeart/2005/8/layout/hChevron3"/>
    <dgm:cxn modelId="{7584E9CB-4E2C-4BC7-B128-41974D538EC3}" srcId="{E8F9084F-30FD-4391-89A3-0CB0C85535D7}" destId="{5B36AF8B-3313-4821-B25C-3B584536CB26}" srcOrd="0" destOrd="0" parTransId="{C218FF37-75F2-4655-B3EA-86D21ABE80A4}" sibTransId="{3EE78AAB-2ECE-4C0C-8B5C-83967778AC70}"/>
    <dgm:cxn modelId="{C270075F-4BF1-457C-A6BA-CDDB98FD5554}" srcId="{E8F9084F-30FD-4391-89A3-0CB0C85535D7}" destId="{A3F2BC5A-1E9F-43A4-84AC-2E9F2823C0C7}" srcOrd="1" destOrd="0" parTransId="{5A41F83E-1F6F-4782-8456-A21CB8DB5CB5}" sibTransId="{E68C4BAF-BA0D-4083-8794-EC39A17FDA38}"/>
    <dgm:cxn modelId="{4CB60B97-2AC7-4658-8883-90BD5E77CA73}" type="presOf" srcId="{5B36AF8B-3313-4821-B25C-3B584536CB26}" destId="{2DF6B2B2-A840-45B4-B518-B419F1CCD769}" srcOrd="0" destOrd="0" presId="urn:microsoft.com/office/officeart/2005/8/layout/hChevron3"/>
    <dgm:cxn modelId="{006CB639-80D2-460E-B902-B381E631327E}" type="presOf" srcId="{A3F2BC5A-1E9F-43A4-84AC-2E9F2823C0C7}" destId="{FE4E667E-94AF-475F-8276-975A5512D02A}" srcOrd="0" destOrd="0" presId="urn:microsoft.com/office/officeart/2005/8/layout/hChevron3"/>
    <dgm:cxn modelId="{F94BF190-62F4-4367-86C3-36FEABC69CD4}" srcId="{E8F9084F-30FD-4391-89A3-0CB0C85535D7}" destId="{9B803A34-7A54-4821-83C0-65D82D21A849}" srcOrd="2" destOrd="0" parTransId="{AD2FE67E-E945-410F-8563-482EE8195711}" sibTransId="{5A6B7935-7168-43D9-9222-A8FE230674BB}"/>
    <dgm:cxn modelId="{E6C914DE-42EC-487D-B44B-431B53BDA4B2}" type="presParOf" srcId="{80A055CE-2B23-4DA6-BD4C-4D9AEE680936}" destId="{2DF6B2B2-A840-45B4-B518-B419F1CCD769}" srcOrd="0" destOrd="0" presId="urn:microsoft.com/office/officeart/2005/8/layout/hChevron3"/>
    <dgm:cxn modelId="{92D96899-28B2-48CE-BFC4-4177E4B0062C}" type="presParOf" srcId="{80A055CE-2B23-4DA6-BD4C-4D9AEE680936}" destId="{A117E8AC-E680-479C-8902-5CB46F1E0B67}" srcOrd="1" destOrd="0" presId="urn:microsoft.com/office/officeart/2005/8/layout/hChevron3"/>
    <dgm:cxn modelId="{D660A08B-2866-4529-B80F-81C84E8EDC8C}" type="presParOf" srcId="{80A055CE-2B23-4DA6-BD4C-4D9AEE680936}" destId="{FE4E667E-94AF-475F-8276-975A5512D02A}" srcOrd="2" destOrd="0" presId="urn:microsoft.com/office/officeart/2005/8/layout/hChevron3"/>
    <dgm:cxn modelId="{5527C876-5A19-49E0-AC08-209ACAA2A4B3}" type="presParOf" srcId="{80A055CE-2B23-4DA6-BD4C-4D9AEE680936}" destId="{739B5798-6806-4DDF-A379-639266581B8A}" srcOrd="3" destOrd="0" presId="urn:microsoft.com/office/officeart/2005/8/layout/hChevron3"/>
    <dgm:cxn modelId="{E780DB6F-ED33-4FC4-925B-79E8201213F6}" type="presParOf" srcId="{80A055CE-2B23-4DA6-BD4C-4D9AEE680936}" destId="{253C4829-D5DD-4A40-AEE7-AF52BCA8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9084F-30FD-4391-89A3-0CB0C85535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36AF8B-3313-4821-B25C-3B584536CB26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Mobility</a:t>
          </a:r>
        </a:p>
      </dgm:t>
    </dgm:pt>
    <dgm:pt modelId="{C218FF37-75F2-4655-B3EA-86D21ABE80A4}" type="parTrans" cxnId="{7584E9CB-4E2C-4BC7-B128-41974D538EC3}">
      <dgm:prSet/>
      <dgm:spPr/>
      <dgm:t>
        <a:bodyPr/>
        <a:lstStyle/>
        <a:p>
          <a:endParaRPr lang="en-US" sz="1400"/>
        </a:p>
      </dgm:t>
    </dgm:pt>
    <dgm:pt modelId="{3EE78AAB-2ECE-4C0C-8B5C-83967778AC70}" type="sibTrans" cxnId="{7584E9CB-4E2C-4BC7-B128-41974D538EC3}">
      <dgm:prSet/>
      <dgm:spPr/>
      <dgm:t>
        <a:bodyPr/>
        <a:lstStyle/>
        <a:p>
          <a:endParaRPr lang="en-US" sz="1400"/>
        </a:p>
      </dgm:t>
    </dgm:pt>
    <dgm:pt modelId="{A3F2BC5A-1E9F-43A4-84AC-2E9F2823C0C7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Less than 3</a:t>
          </a:r>
        </a:p>
      </dgm:t>
    </dgm:pt>
    <dgm:pt modelId="{5A41F83E-1F6F-4782-8456-A21CB8DB5CB5}" type="parTrans" cxnId="{C270075F-4BF1-457C-A6BA-CDDB98FD5554}">
      <dgm:prSet/>
      <dgm:spPr/>
      <dgm:t>
        <a:bodyPr/>
        <a:lstStyle/>
        <a:p>
          <a:endParaRPr lang="en-US" sz="1400"/>
        </a:p>
      </dgm:t>
    </dgm:pt>
    <dgm:pt modelId="{E68C4BAF-BA0D-4083-8794-EC39A17FDA38}" type="sibTrans" cxnId="{C270075F-4BF1-457C-A6BA-CDDB98FD5554}">
      <dgm:prSet/>
      <dgm:spPr/>
      <dgm:t>
        <a:bodyPr/>
        <a:lstStyle/>
        <a:p>
          <a:endParaRPr lang="en-US" sz="1400"/>
        </a:p>
      </dgm:t>
    </dgm:pt>
    <dgm:pt modelId="{9B803A34-7A54-4821-83C0-65D82D21A849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Mobility Care Plan Triggered</a:t>
          </a:r>
        </a:p>
      </dgm:t>
    </dgm:pt>
    <dgm:pt modelId="{AD2FE67E-E945-410F-8563-482EE8195711}" type="parTrans" cxnId="{F94BF190-62F4-4367-86C3-36FEABC69CD4}">
      <dgm:prSet/>
      <dgm:spPr/>
      <dgm:t>
        <a:bodyPr/>
        <a:lstStyle/>
        <a:p>
          <a:endParaRPr lang="en-US" sz="1400"/>
        </a:p>
      </dgm:t>
    </dgm:pt>
    <dgm:pt modelId="{5A6B7935-7168-43D9-9222-A8FE230674BB}" type="sibTrans" cxnId="{F94BF190-62F4-4367-86C3-36FEABC69CD4}">
      <dgm:prSet/>
      <dgm:spPr/>
      <dgm:t>
        <a:bodyPr/>
        <a:lstStyle/>
        <a:p>
          <a:endParaRPr lang="en-US" sz="1400"/>
        </a:p>
      </dgm:t>
    </dgm:pt>
    <dgm:pt modelId="{80A055CE-2B23-4DA6-BD4C-4D9AEE680936}" type="pres">
      <dgm:prSet presAssocID="{E8F9084F-30FD-4391-89A3-0CB0C85535D7}" presName="Name0" presStyleCnt="0">
        <dgm:presLayoutVars>
          <dgm:dir/>
          <dgm:resizeHandles val="exact"/>
        </dgm:presLayoutVars>
      </dgm:prSet>
      <dgm:spPr/>
    </dgm:pt>
    <dgm:pt modelId="{2DF6B2B2-A840-45B4-B518-B419F1CCD769}" type="pres">
      <dgm:prSet presAssocID="{5B36AF8B-3313-4821-B25C-3B584536CB26}" presName="parTxOnly" presStyleLbl="node1" presStyleIdx="0" presStyleCnt="3" custLinFactNeighborX="-15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E8AC-E680-479C-8902-5CB46F1E0B67}" type="pres">
      <dgm:prSet presAssocID="{3EE78AAB-2ECE-4C0C-8B5C-83967778AC70}" presName="parSpace" presStyleCnt="0"/>
      <dgm:spPr/>
    </dgm:pt>
    <dgm:pt modelId="{FE4E667E-94AF-475F-8276-975A5512D02A}" type="pres">
      <dgm:prSet presAssocID="{A3F2BC5A-1E9F-43A4-84AC-2E9F2823C0C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5798-6806-4DDF-A379-639266581B8A}" type="pres">
      <dgm:prSet presAssocID="{E68C4BAF-BA0D-4083-8794-EC39A17FDA38}" presName="parSpace" presStyleCnt="0"/>
      <dgm:spPr/>
    </dgm:pt>
    <dgm:pt modelId="{253C4829-D5DD-4A40-AEE7-AF52BCA819A5}" type="pres">
      <dgm:prSet presAssocID="{9B803A34-7A54-4821-83C0-65D82D21A849}" presName="parTxOnly" presStyleLbl="node1" presStyleIdx="2" presStyleCnt="3" custScaleX="1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F4D629-A3E2-43FD-BF52-802C74053939}" type="presOf" srcId="{E8F9084F-30FD-4391-89A3-0CB0C85535D7}" destId="{80A055CE-2B23-4DA6-BD4C-4D9AEE680936}" srcOrd="0" destOrd="0" presId="urn:microsoft.com/office/officeart/2005/8/layout/hChevron3"/>
    <dgm:cxn modelId="{1738E35F-C2EA-4741-A7C0-70638D39C538}" type="presOf" srcId="{5B36AF8B-3313-4821-B25C-3B584536CB26}" destId="{2DF6B2B2-A840-45B4-B518-B419F1CCD769}" srcOrd="0" destOrd="0" presId="urn:microsoft.com/office/officeart/2005/8/layout/hChevron3"/>
    <dgm:cxn modelId="{7584E9CB-4E2C-4BC7-B128-41974D538EC3}" srcId="{E8F9084F-30FD-4391-89A3-0CB0C85535D7}" destId="{5B36AF8B-3313-4821-B25C-3B584536CB26}" srcOrd="0" destOrd="0" parTransId="{C218FF37-75F2-4655-B3EA-86D21ABE80A4}" sibTransId="{3EE78AAB-2ECE-4C0C-8B5C-83967778AC70}"/>
    <dgm:cxn modelId="{4C786846-F3E1-4902-B43D-B5A383818489}" type="presOf" srcId="{A3F2BC5A-1E9F-43A4-84AC-2E9F2823C0C7}" destId="{FE4E667E-94AF-475F-8276-975A5512D02A}" srcOrd="0" destOrd="0" presId="urn:microsoft.com/office/officeart/2005/8/layout/hChevron3"/>
    <dgm:cxn modelId="{C270075F-4BF1-457C-A6BA-CDDB98FD5554}" srcId="{E8F9084F-30FD-4391-89A3-0CB0C85535D7}" destId="{A3F2BC5A-1E9F-43A4-84AC-2E9F2823C0C7}" srcOrd="1" destOrd="0" parTransId="{5A41F83E-1F6F-4782-8456-A21CB8DB5CB5}" sibTransId="{E68C4BAF-BA0D-4083-8794-EC39A17FDA38}"/>
    <dgm:cxn modelId="{FFCDBD11-709B-4543-B770-B12791C56C04}" type="presOf" srcId="{9B803A34-7A54-4821-83C0-65D82D21A849}" destId="{253C4829-D5DD-4A40-AEE7-AF52BCA819A5}" srcOrd="0" destOrd="0" presId="urn:microsoft.com/office/officeart/2005/8/layout/hChevron3"/>
    <dgm:cxn modelId="{F94BF190-62F4-4367-86C3-36FEABC69CD4}" srcId="{E8F9084F-30FD-4391-89A3-0CB0C85535D7}" destId="{9B803A34-7A54-4821-83C0-65D82D21A849}" srcOrd="2" destOrd="0" parTransId="{AD2FE67E-E945-410F-8563-482EE8195711}" sibTransId="{5A6B7935-7168-43D9-9222-A8FE230674BB}"/>
    <dgm:cxn modelId="{03A9268F-B880-4310-B835-76AEAC9573C1}" type="presParOf" srcId="{80A055CE-2B23-4DA6-BD4C-4D9AEE680936}" destId="{2DF6B2B2-A840-45B4-B518-B419F1CCD769}" srcOrd="0" destOrd="0" presId="urn:microsoft.com/office/officeart/2005/8/layout/hChevron3"/>
    <dgm:cxn modelId="{A0D72F7C-8E63-4852-BABB-56BD72E80B0E}" type="presParOf" srcId="{80A055CE-2B23-4DA6-BD4C-4D9AEE680936}" destId="{A117E8AC-E680-479C-8902-5CB46F1E0B67}" srcOrd="1" destOrd="0" presId="urn:microsoft.com/office/officeart/2005/8/layout/hChevron3"/>
    <dgm:cxn modelId="{3377B3CE-F49C-4EE3-9007-259EEADE56E4}" type="presParOf" srcId="{80A055CE-2B23-4DA6-BD4C-4D9AEE680936}" destId="{FE4E667E-94AF-475F-8276-975A5512D02A}" srcOrd="2" destOrd="0" presId="urn:microsoft.com/office/officeart/2005/8/layout/hChevron3"/>
    <dgm:cxn modelId="{8F2B9914-87D9-407F-92FA-7A32FA37DF46}" type="presParOf" srcId="{80A055CE-2B23-4DA6-BD4C-4D9AEE680936}" destId="{739B5798-6806-4DDF-A379-639266581B8A}" srcOrd="3" destOrd="0" presId="urn:microsoft.com/office/officeart/2005/8/layout/hChevron3"/>
    <dgm:cxn modelId="{F724FFDA-8B08-4A5E-8F49-EE6C1C189DD8}" type="presParOf" srcId="{80A055CE-2B23-4DA6-BD4C-4D9AEE680936}" destId="{253C4829-D5DD-4A40-AEE7-AF52BCA8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9084F-30FD-4391-89A3-0CB0C85535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36AF8B-3313-4821-B25C-3B584536CB26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Nutrition</a:t>
          </a:r>
        </a:p>
      </dgm:t>
    </dgm:pt>
    <dgm:pt modelId="{C218FF37-75F2-4655-B3EA-86D21ABE80A4}" type="parTrans" cxnId="{7584E9CB-4E2C-4BC7-B128-41974D538EC3}">
      <dgm:prSet/>
      <dgm:spPr/>
      <dgm:t>
        <a:bodyPr/>
        <a:lstStyle/>
        <a:p>
          <a:endParaRPr lang="en-US" sz="1400"/>
        </a:p>
      </dgm:t>
    </dgm:pt>
    <dgm:pt modelId="{3EE78AAB-2ECE-4C0C-8B5C-83967778AC70}" type="sibTrans" cxnId="{7584E9CB-4E2C-4BC7-B128-41974D538EC3}">
      <dgm:prSet/>
      <dgm:spPr/>
      <dgm:t>
        <a:bodyPr/>
        <a:lstStyle/>
        <a:p>
          <a:endParaRPr lang="en-US" sz="1400"/>
        </a:p>
      </dgm:t>
    </dgm:pt>
    <dgm:pt modelId="{A3F2BC5A-1E9F-43A4-84AC-2E9F2823C0C7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Less than 3</a:t>
          </a:r>
        </a:p>
      </dgm:t>
    </dgm:pt>
    <dgm:pt modelId="{5A41F83E-1F6F-4782-8456-A21CB8DB5CB5}" type="parTrans" cxnId="{C270075F-4BF1-457C-A6BA-CDDB98FD5554}">
      <dgm:prSet/>
      <dgm:spPr/>
      <dgm:t>
        <a:bodyPr/>
        <a:lstStyle/>
        <a:p>
          <a:endParaRPr lang="en-US" sz="1400"/>
        </a:p>
      </dgm:t>
    </dgm:pt>
    <dgm:pt modelId="{E68C4BAF-BA0D-4083-8794-EC39A17FDA38}" type="sibTrans" cxnId="{C270075F-4BF1-457C-A6BA-CDDB98FD5554}">
      <dgm:prSet/>
      <dgm:spPr/>
      <dgm:t>
        <a:bodyPr/>
        <a:lstStyle/>
        <a:p>
          <a:endParaRPr lang="en-US" sz="1400"/>
        </a:p>
      </dgm:t>
    </dgm:pt>
    <dgm:pt modelId="{9B803A34-7A54-4821-83C0-65D82D21A849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Nutrition Care Plan Triggered</a:t>
          </a:r>
        </a:p>
      </dgm:t>
    </dgm:pt>
    <dgm:pt modelId="{AD2FE67E-E945-410F-8563-482EE8195711}" type="parTrans" cxnId="{F94BF190-62F4-4367-86C3-36FEABC69CD4}">
      <dgm:prSet/>
      <dgm:spPr/>
      <dgm:t>
        <a:bodyPr/>
        <a:lstStyle/>
        <a:p>
          <a:endParaRPr lang="en-US" sz="1400"/>
        </a:p>
      </dgm:t>
    </dgm:pt>
    <dgm:pt modelId="{5A6B7935-7168-43D9-9222-A8FE230674BB}" type="sibTrans" cxnId="{F94BF190-62F4-4367-86C3-36FEABC69CD4}">
      <dgm:prSet/>
      <dgm:spPr/>
      <dgm:t>
        <a:bodyPr/>
        <a:lstStyle/>
        <a:p>
          <a:endParaRPr lang="en-US" sz="1400"/>
        </a:p>
      </dgm:t>
    </dgm:pt>
    <dgm:pt modelId="{80A055CE-2B23-4DA6-BD4C-4D9AEE680936}" type="pres">
      <dgm:prSet presAssocID="{E8F9084F-30FD-4391-89A3-0CB0C85535D7}" presName="Name0" presStyleCnt="0">
        <dgm:presLayoutVars>
          <dgm:dir/>
          <dgm:resizeHandles val="exact"/>
        </dgm:presLayoutVars>
      </dgm:prSet>
      <dgm:spPr/>
    </dgm:pt>
    <dgm:pt modelId="{2DF6B2B2-A840-45B4-B518-B419F1CCD769}" type="pres">
      <dgm:prSet presAssocID="{5B36AF8B-3313-4821-B25C-3B584536CB26}" presName="parTxOnly" presStyleLbl="node1" presStyleIdx="0" presStyleCnt="3" custLinFactNeighborX="-7584" custLinFactNeighborY="1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E8AC-E680-479C-8902-5CB46F1E0B67}" type="pres">
      <dgm:prSet presAssocID="{3EE78AAB-2ECE-4C0C-8B5C-83967778AC70}" presName="parSpace" presStyleCnt="0"/>
      <dgm:spPr/>
    </dgm:pt>
    <dgm:pt modelId="{FE4E667E-94AF-475F-8276-975A5512D02A}" type="pres">
      <dgm:prSet presAssocID="{A3F2BC5A-1E9F-43A4-84AC-2E9F2823C0C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5798-6806-4DDF-A379-639266581B8A}" type="pres">
      <dgm:prSet presAssocID="{E68C4BAF-BA0D-4083-8794-EC39A17FDA38}" presName="parSpace" presStyleCnt="0"/>
      <dgm:spPr/>
    </dgm:pt>
    <dgm:pt modelId="{253C4829-D5DD-4A40-AEE7-AF52BCA819A5}" type="pres">
      <dgm:prSet presAssocID="{9B803A34-7A54-4821-83C0-65D82D21A849}" presName="parTxOnly" presStyleLbl="node1" presStyleIdx="2" presStyleCnt="3" custScaleX="1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1676B-8AC0-490F-8B2D-3D8D0C33270B}" type="presOf" srcId="{9B803A34-7A54-4821-83C0-65D82D21A849}" destId="{253C4829-D5DD-4A40-AEE7-AF52BCA819A5}" srcOrd="0" destOrd="0" presId="urn:microsoft.com/office/officeart/2005/8/layout/hChevron3"/>
    <dgm:cxn modelId="{C270075F-4BF1-457C-A6BA-CDDB98FD5554}" srcId="{E8F9084F-30FD-4391-89A3-0CB0C85535D7}" destId="{A3F2BC5A-1E9F-43A4-84AC-2E9F2823C0C7}" srcOrd="1" destOrd="0" parTransId="{5A41F83E-1F6F-4782-8456-A21CB8DB5CB5}" sibTransId="{E68C4BAF-BA0D-4083-8794-EC39A17FDA38}"/>
    <dgm:cxn modelId="{F94BF190-62F4-4367-86C3-36FEABC69CD4}" srcId="{E8F9084F-30FD-4391-89A3-0CB0C85535D7}" destId="{9B803A34-7A54-4821-83C0-65D82D21A849}" srcOrd="2" destOrd="0" parTransId="{AD2FE67E-E945-410F-8563-482EE8195711}" sibTransId="{5A6B7935-7168-43D9-9222-A8FE230674BB}"/>
    <dgm:cxn modelId="{93F61483-E007-4580-994D-67885D429ACD}" type="presOf" srcId="{A3F2BC5A-1E9F-43A4-84AC-2E9F2823C0C7}" destId="{FE4E667E-94AF-475F-8276-975A5512D02A}" srcOrd="0" destOrd="0" presId="urn:microsoft.com/office/officeart/2005/8/layout/hChevron3"/>
    <dgm:cxn modelId="{7584E9CB-4E2C-4BC7-B128-41974D538EC3}" srcId="{E8F9084F-30FD-4391-89A3-0CB0C85535D7}" destId="{5B36AF8B-3313-4821-B25C-3B584536CB26}" srcOrd="0" destOrd="0" parTransId="{C218FF37-75F2-4655-B3EA-86D21ABE80A4}" sibTransId="{3EE78AAB-2ECE-4C0C-8B5C-83967778AC70}"/>
    <dgm:cxn modelId="{E81BDCE8-D05A-48BA-B94E-6CC4B12989A5}" type="presOf" srcId="{5B36AF8B-3313-4821-B25C-3B584536CB26}" destId="{2DF6B2B2-A840-45B4-B518-B419F1CCD769}" srcOrd="0" destOrd="0" presId="urn:microsoft.com/office/officeart/2005/8/layout/hChevron3"/>
    <dgm:cxn modelId="{795466E9-9ADA-4C47-A82E-D444E46BEFDC}" type="presOf" srcId="{E8F9084F-30FD-4391-89A3-0CB0C85535D7}" destId="{80A055CE-2B23-4DA6-BD4C-4D9AEE680936}" srcOrd="0" destOrd="0" presId="urn:microsoft.com/office/officeart/2005/8/layout/hChevron3"/>
    <dgm:cxn modelId="{6AB2A782-6A0A-4DBD-A230-7468D7885CBD}" type="presParOf" srcId="{80A055CE-2B23-4DA6-BD4C-4D9AEE680936}" destId="{2DF6B2B2-A840-45B4-B518-B419F1CCD769}" srcOrd="0" destOrd="0" presId="urn:microsoft.com/office/officeart/2005/8/layout/hChevron3"/>
    <dgm:cxn modelId="{9AC1B503-1353-4372-BCB7-9B8961D77CBE}" type="presParOf" srcId="{80A055CE-2B23-4DA6-BD4C-4D9AEE680936}" destId="{A117E8AC-E680-479C-8902-5CB46F1E0B67}" srcOrd="1" destOrd="0" presId="urn:microsoft.com/office/officeart/2005/8/layout/hChevron3"/>
    <dgm:cxn modelId="{399906BD-FED1-4AC5-9885-B06F069067D3}" type="presParOf" srcId="{80A055CE-2B23-4DA6-BD4C-4D9AEE680936}" destId="{FE4E667E-94AF-475F-8276-975A5512D02A}" srcOrd="2" destOrd="0" presId="urn:microsoft.com/office/officeart/2005/8/layout/hChevron3"/>
    <dgm:cxn modelId="{A884614F-7DFD-402C-BD0B-59382F1C14F9}" type="presParOf" srcId="{80A055CE-2B23-4DA6-BD4C-4D9AEE680936}" destId="{739B5798-6806-4DDF-A379-639266581B8A}" srcOrd="3" destOrd="0" presId="urn:microsoft.com/office/officeart/2005/8/layout/hChevron3"/>
    <dgm:cxn modelId="{362D4369-49AB-4430-8D3D-776D9AB5CC45}" type="presParOf" srcId="{80A055CE-2B23-4DA6-BD4C-4D9AEE680936}" destId="{253C4829-D5DD-4A40-AEE7-AF52BCA8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9084F-30FD-4391-89A3-0CB0C85535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36AF8B-3313-4821-B25C-3B584536CB26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Friction &amp; Shear</a:t>
          </a:r>
        </a:p>
      </dgm:t>
    </dgm:pt>
    <dgm:pt modelId="{C218FF37-75F2-4655-B3EA-86D21ABE80A4}" type="parTrans" cxnId="{7584E9CB-4E2C-4BC7-B128-41974D538EC3}">
      <dgm:prSet/>
      <dgm:spPr/>
      <dgm:t>
        <a:bodyPr/>
        <a:lstStyle/>
        <a:p>
          <a:endParaRPr lang="en-US"/>
        </a:p>
      </dgm:t>
    </dgm:pt>
    <dgm:pt modelId="{3EE78AAB-2ECE-4C0C-8B5C-83967778AC70}" type="sibTrans" cxnId="{7584E9CB-4E2C-4BC7-B128-41974D538EC3}">
      <dgm:prSet/>
      <dgm:spPr/>
      <dgm:t>
        <a:bodyPr/>
        <a:lstStyle/>
        <a:p>
          <a:endParaRPr lang="en-US"/>
        </a:p>
      </dgm:t>
    </dgm:pt>
    <dgm:pt modelId="{A3F2BC5A-1E9F-43A4-84AC-2E9F2823C0C7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Less than 3</a:t>
          </a:r>
        </a:p>
      </dgm:t>
    </dgm:pt>
    <dgm:pt modelId="{5A41F83E-1F6F-4782-8456-A21CB8DB5CB5}" type="parTrans" cxnId="{C270075F-4BF1-457C-A6BA-CDDB98FD5554}">
      <dgm:prSet/>
      <dgm:spPr/>
      <dgm:t>
        <a:bodyPr/>
        <a:lstStyle/>
        <a:p>
          <a:endParaRPr lang="en-US"/>
        </a:p>
      </dgm:t>
    </dgm:pt>
    <dgm:pt modelId="{E68C4BAF-BA0D-4083-8794-EC39A17FDA38}" type="sibTrans" cxnId="{C270075F-4BF1-457C-A6BA-CDDB98FD5554}">
      <dgm:prSet/>
      <dgm:spPr/>
      <dgm:t>
        <a:bodyPr/>
        <a:lstStyle/>
        <a:p>
          <a:endParaRPr lang="en-US"/>
        </a:p>
      </dgm:t>
    </dgm:pt>
    <dgm:pt modelId="{9B803A34-7A54-4821-83C0-65D82D21A849}">
      <dgm:prSet phldrT="[Text]" custT="1"/>
      <dgm:spPr>
        <a:solidFill>
          <a:srgbClr val="009FC3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/>
            <a:t>Friction &amp; </a:t>
          </a:r>
          <a:r>
            <a:rPr lang="en-US" sz="1400" b="1" dirty="0" smtClean="0"/>
            <a:t>Shear Care </a:t>
          </a:r>
          <a:r>
            <a:rPr lang="en-US" sz="1400" b="1" dirty="0"/>
            <a:t>Plan Triggered</a:t>
          </a:r>
        </a:p>
      </dgm:t>
    </dgm:pt>
    <dgm:pt modelId="{AD2FE67E-E945-410F-8563-482EE8195711}" type="parTrans" cxnId="{F94BF190-62F4-4367-86C3-36FEABC69CD4}">
      <dgm:prSet/>
      <dgm:spPr/>
      <dgm:t>
        <a:bodyPr/>
        <a:lstStyle/>
        <a:p>
          <a:endParaRPr lang="en-US"/>
        </a:p>
      </dgm:t>
    </dgm:pt>
    <dgm:pt modelId="{5A6B7935-7168-43D9-9222-A8FE230674BB}" type="sibTrans" cxnId="{F94BF190-62F4-4367-86C3-36FEABC69CD4}">
      <dgm:prSet/>
      <dgm:spPr/>
      <dgm:t>
        <a:bodyPr/>
        <a:lstStyle/>
        <a:p>
          <a:endParaRPr lang="en-US"/>
        </a:p>
      </dgm:t>
    </dgm:pt>
    <dgm:pt modelId="{80A055CE-2B23-4DA6-BD4C-4D9AEE680936}" type="pres">
      <dgm:prSet presAssocID="{E8F9084F-30FD-4391-89A3-0CB0C85535D7}" presName="Name0" presStyleCnt="0">
        <dgm:presLayoutVars>
          <dgm:dir/>
          <dgm:resizeHandles val="exact"/>
        </dgm:presLayoutVars>
      </dgm:prSet>
      <dgm:spPr/>
    </dgm:pt>
    <dgm:pt modelId="{2DF6B2B2-A840-45B4-B518-B419F1CCD769}" type="pres">
      <dgm:prSet presAssocID="{5B36AF8B-3313-4821-B25C-3B584536CB26}" presName="parTxOnly" presStyleLbl="node1" presStyleIdx="0" presStyleCnt="3" custLinFactNeighborX="-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7E8AC-E680-479C-8902-5CB46F1E0B67}" type="pres">
      <dgm:prSet presAssocID="{3EE78AAB-2ECE-4C0C-8B5C-83967778AC70}" presName="parSpace" presStyleCnt="0"/>
      <dgm:spPr/>
    </dgm:pt>
    <dgm:pt modelId="{FE4E667E-94AF-475F-8276-975A5512D02A}" type="pres">
      <dgm:prSet presAssocID="{A3F2BC5A-1E9F-43A4-84AC-2E9F2823C0C7}" presName="parTxOnly" presStyleLbl="node1" presStyleIdx="1" presStyleCnt="3" custLinFactNeighborX="-2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B5798-6806-4DDF-A379-639266581B8A}" type="pres">
      <dgm:prSet presAssocID="{E68C4BAF-BA0D-4083-8794-EC39A17FDA38}" presName="parSpace" presStyleCnt="0"/>
      <dgm:spPr/>
    </dgm:pt>
    <dgm:pt modelId="{253C4829-D5DD-4A40-AEE7-AF52BCA819A5}" type="pres">
      <dgm:prSet presAssocID="{9B803A34-7A54-4821-83C0-65D82D21A849}" presName="parTxOnly" presStyleLbl="node1" presStyleIdx="2" presStyleCnt="3" custScaleX="11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895AC2-95D5-4932-A74D-966BC4FAF799}" type="presOf" srcId="{E8F9084F-30FD-4391-89A3-0CB0C85535D7}" destId="{80A055CE-2B23-4DA6-BD4C-4D9AEE680936}" srcOrd="0" destOrd="0" presId="urn:microsoft.com/office/officeart/2005/8/layout/hChevron3"/>
    <dgm:cxn modelId="{7584E9CB-4E2C-4BC7-B128-41974D538EC3}" srcId="{E8F9084F-30FD-4391-89A3-0CB0C85535D7}" destId="{5B36AF8B-3313-4821-B25C-3B584536CB26}" srcOrd="0" destOrd="0" parTransId="{C218FF37-75F2-4655-B3EA-86D21ABE80A4}" sibTransId="{3EE78AAB-2ECE-4C0C-8B5C-83967778AC70}"/>
    <dgm:cxn modelId="{C270075F-4BF1-457C-A6BA-CDDB98FD5554}" srcId="{E8F9084F-30FD-4391-89A3-0CB0C85535D7}" destId="{A3F2BC5A-1E9F-43A4-84AC-2E9F2823C0C7}" srcOrd="1" destOrd="0" parTransId="{5A41F83E-1F6F-4782-8456-A21CB8DB5CB5}" sibTransId="{E68C4BAF-BA0D-4083-8794-EC39A17FDA38}"/>
    <dgm:cxn modelId="{094CA14A-2E16-452D-A34B-0635EA6D6C38}" type="presOf" srcId="{A3F2BC5A-1E9F-43A4-84AC-2E9F2823C0C7}" destId="{FE4E667E-94AF-475F-8276-975A5512D02A}" srcOrd="0" destOrd="0" presId="urn:microsoft.com/office/officeart/2005/8/layout/hChevron3"/>
    <dgm:cxn modelId="{8770379B-D47D-45BA-B5A8-7807E1512CD5}" type="presOf" srcId="{5B36AF8B-3313-4821-B25C-3B584536CB26}" destId="{2DF6B2B2-A840-45B4-B518-B419F1CCD769}" srcOrd="0" destOrd="0" presId="urn:microsoft.com/office/officeart/2005/8/layout/hChevron3"/>
    <dgm:cxn modelId="{F94BF190-62F4-4367-86C3-36FEABC69CD4}" srcId="{E8F9084F-30FD-4391-89A3-0CB0C85535D7}" destId="{9B803A34-7A54-4821-83C0-65D82D21A849}" srcOrd="2" destOrd="0" parTransId="{AD2FE67E-E945-410F-8563-482EE8195711}" sibTransId="{5A6B7935-7168-43D9-9222-A8FE230674BB}"/>
    <dgm:cxn modelId="{9B9DDCA3-B585-4230-A7C1-8C8549644302}" type="presOf" srcId="{9B803A34-7A54-4821-83C0-65D82D21A849}" destId="{253C4829-D5DD-4A40-AEE7-AF52BCA819A5}" srcOrd="0" destOrd="0" presId="urn:microsoft.com/office/officeart/2005/8/layout/hChevron3"/>
    <dgm:cxn modelId="{73FF618D-B003-485C-A091-6EAAEAF6F952}" type="presParOf" srcId="{80A055CE-2B23-4DA6-BD4C-4D9AEE680936}" destId="{2DF6B2B2-A840-45B4-B518-B419F1CCD769}" srcOrd="0" destOrd="0" presId="urn:microsoft.com/office/officeart/2005/8/layout/hChevron3"/>
    <dgm:cxn modelId="{17A558DA-0551-4D22-8AE3-1F4645E3DB4E}" type="presParOf" srcId="{80A055CE-2B23-4DA6-BD4C-4D9AEE680936}" destId="{A117E8AC-E680-479C-8902-5CB46F1E0B67}" srcOrd="1" destOrd="0" presId="urn:microsoft.com/office/officeart/2005/8/layout/hChevron3"/>
    <dgm:cxn modelId="{08AB9D86-BF6F-45A8-9A96-C710FECFE268}" type="presParOf" srcId="{80A055CE-2B23-4DA6-BD4C-4D9AEE680936}" destId="{FE4E667E-94AF-475F-8276-975A5512D02A}" srcOrd="2" destOrd="0" presId="urn:microsoft.com/office/officeart/2005/8/layout/hChevron3"/>
    <dgm:cxn modelId="{9318A4B1-8C00-4186-B3B8-753891C334C1}" type="presParOf" srcId="{80A055CE-2B23-4DA6-BD4C-4D9AEE680936}" destId="{739B5798-6806-4DDF-A379-639266581B8A}" srcOrd="3" destOrd="0" presId="urn:microsoft.com/office/officeart/2005/8/layout/hChevron3"/>
    <dgm:cxn modelId="{4148E9CF-80D2-40FB-A2B1-75835E7A1E70}" type="presParOf" srcId="{80A055CE-2B23-4DA6-BD4C-4D9AEE680936}" destId="{253C4829-D5DD-4A40-AEE7-AF52BCA819A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2B2-A840-45B4-B518-B419F1CCD769}">
      <dsp:nvSpPr>
        <dsp:cNvPr id="0" name=""/>
        <dsp:cNvSpPr/>
      </dsp:nvSpPr>
      <dsp:spPr>
        <a:xfrm>
          <a:off x="1785" y="0"/>
          <a:ext cx="2969567" cy="487680"/>
        </a:xfrm>
        <a:prstGeom prst="homePlate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Sensory Perception</a:t>
          </a:r>
        </a:p>
      </dsp:txBody>
      <dsp:txXfrm>
        <a:off x="1785" y="0"/>
        <a:ext cx="2847647" cy="487680"/>
      </dsp:txXfrm>
    </dsp:sp>
    <dsp:sp modelId="{FE4E667E-94AF-475F-8276-975A5512D02A}">
      <dsp:nvSpPr>
        <dsp:cNvPr id="0" name=""/>
        <dsp:cNvSpPr/>
      </dsp:nvSpPr>
      <dsp:spPr>
        <a:xfrm>
          <a:off x="2377439" y="0"/>
          <a:ext cx="2969567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Less than 3</a:t>
          </a:r>
        </a:p>
      </dsp:txBody>
      <dsp:txXfrm>
        <a:off x="2621279" y="0"/>
        <a:ext cx="2481887" cy="487680"/>
      </dsp:txXfrm>
    </dsp:sp>
    <dsp:sp modelId="{253C4829-D5DD-4A40-AEE7-AF52BCA819A5}">
      <dsp:nvSpPr>
        <dsp:cNvPr id="0" name=""/>
        <dsp:cNvSpPr/>
      </dsp:nvSpPr>
      <dsp:spPr>
        <a:xfrm>
          <a:off x="4753093" y="0"/>
          <a:ext cx="3474720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Sensory</a:t>
          </a:r>
          <a:r>
            <a:rPr lang="en-US" sz="1100" b="1" kern="1200" dirty="0"/>
            <a:t> </a:t>
          </a:r>
          <a:r>
            <a:rPr lang="en-US" sz="1400" b="1" kern="1200" dirty="0"/>
            <a:t>Perception Care Plan Triggered</a:t>
          </a:r>
        </a:p>
      </dsp:txBody>
      <dsp:txXfrm>
        <a:off x="4996933" y="0"/>
        <a:ext cx="2987040" cy="48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2B2-A840-45B4-B518-B419F1CCD769}">
      <dsp:nvSpPr>
        <dsp:cNvPr id="0" name=""/>
        <dsp:cNvSpPr/>
      </dsp:nvSpPr>
      <dsp:spPr>
        <a:xfrm>
          <a:off x="0" y="0"/>
          <a:ext cx="2969567" cy="487680"/>
        </a:xfrm>
        <a:prstGeom prst="homePlate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Moisture</a:t>
          </a:r>
        </a:p>
      </dsp:txBody>
      <dsp:txXfrm>
        <a:off x="0" y="0"/>
        <a:ext cx="2847647" cy="487680"/>
      </dsp:txXfrm>
    </dsp:sp>
    <dsp:sp modelId="{FE4E667E-94AF-475F-8276-975A5512D02A}">
      <dsp:nvSpPr>
        <dsp:cNvPr id="0" name=""/>
        <dsp:cNvSpPr/>
      </dsp:nvSpPr>
      <dsp:spPr>
        <a:xfrm>
          <a:off x="2377439" y="0"/>
          <a:ext cx="2969567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Less than 4</a:t>
          </a:r>
        </a:p>
      </dsp:txBody>
      <dsp:txXfrm>
        <a:off x="2621279" y="0"/>
        <a:ext cx="2481887" cy="487680"/>
      </dsp:txXfrm>
    </dsp:sp>
    <dsp:sp modelId="{253C4829-D5DD-4A40-AEE7-AF52BCA819A5}">
      <dsp:nvSpPr>
        <dsp:cNvPr id="0" name=""/>
        <dsp:cNvSpPr/>
      </dsp:nvSpPr>
      <dsp:spPr>
        <a:xfrm>
          <a:off x="4753093" y="0"/>
          <a:ext cx="3474720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Moisture Care Plan Triggered</a:t>
          </a:r>
        </a:p>
      </dsp:txBody>
      <dsp:txXfrm>
        <a:off x="4996933" y="0"/>
        <a:ext cx="2987040" cy="487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2B2-A840-45B4-B518-B419F1CCD769}">
      <dsp:nvSpPr>
        <dsp:cNvPr id="0" name=""/>
        <dsp:cNvSpPr/>
      </dsp:nvSpPr>
      <dsp:spPr>
        <a:xfrm>
          <a:off x="0" y="0"/>
          <a:ext cx="2969567" cy="487680"/>
        </a:xfrm>
        <a:prstGeom prst="homePlate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Activity</a:t>
          </a:r>
        </a:p>
      </dsp:txBody>
      <dsp:txXfrm>
        <a:off x="0" y="0"/>
        <a:ext cx="2847647" cy="487680"/>
      </dsp:txXfrm>
    </dsp:sp>
    <dsp:sp modelId="{FE4E667E-94AF-475F-8276-975A5512D02A}">
      <dsp:nvSpPr>
        <dsp:cNvPr id="0" name=""/>
        <dsp:cNvSpPr/>
      </dsp:nvSpPr>
      <dsp:spPr>
        <a:xfrm>
          <a:off x="2377439" y="0"/>
          <a:ext cx="2969567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Less than 3</a:t>
          </a:r>
        </a:p>
      </dsp:txBody>
      <dsp:txXfrm>
        <a:off x="2621279" y="0"/>
        <a:ext cx="2481887" cy="487680"/>
      </dsp:txXfrm>
    </dsp:sp>
    <dsp:sp modelId="{253C4829-D5DD-4A40-AEE7-AF52BCA819A5}">
      <dsp:nvSpPr>
        <dsp:cNvPr id="0" name=""/>
        <dsp:cNvSpPr/>
      </dsp:nvSpPr>
      <dsp:spPr>
        <a:xfrm>
          <a:off x="4753093" y="0"/>
          <a:ext cx="3474720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Activity Care Plan Triggered</a:t>
          </a:r>
        </a:p>
      </dsp:txBody>
      <dsp:txXfrm>
        <a:off x="4996933" y="0"/>
        <a:ext cx="2987040" cy="487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2B2-A840-45B4-B518-B419F1CCD769}">
      <dsp:nvSpPr>
        <dsp:cNvPr id="0" name=""/>
        <dsp:cNvSpPr/>
      </dsp:nvSpPr>
      <dsp:spPr>
        <a:xfrm>
          <a:off x="0" y="0"/>
          <a:ext cx="2969567" cy="487680"/>
        </a:xfrm>
        <a:prstGeom prst="homePlate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Mobility</a:t>
          </a:r>
        </a:p>
      </dsp:txBody>
      <dsp:txXfrm>
        <a:off x="0" y="0"/>
        <a:ext cx="2847647" cy="487680"/>
      </dsp:txXfrm>
    </dsp:sp>
    <dsp:sp modelId="{FE4E667E-94AF-475F-8276-975A5512D02A}">
      <dsp:nvSpPr>
        <dsp:cNvPr id="0" name=""/>
        <dsp:cNvSpPr/>
      </dsp:nvSpPr>
      <dsp:spPr>
        <a:xfrm>
          <a:off x="2377439" y="0"/>
          <a:ext cx="2969567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Less than 3</a:t>
          </a:r>
        </a:p>
      </dsp:txBody>
      <dsp:txXfrm>
        <a:off x="2621279" y="0"/>
        <a:ext cx="2481887" cy="487680"/>
      </dsp:txXfrm>
    </dsp:sp>
    <dsp:sp modelId="{253C4829-D5DD-4A40-AEE7-AF52BCA819A5}">
      <dsp:nvSpPr>
        <dsp:cNvPr id="0" name=""/>
        <dsp:cNvSpPr/>
      </dsp:nvSpPr>
      <dsp:spPr>
        <a:xfrm>
          <a:off x="4753093" y="0"/>
          <a:ext cx="3474720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Mobility Care Plan Triggered</a:t>
          </a:r>
        </a:p>
      </dsp:txBody>
      <dsp:txXfrm>
        <a:off x="4996933" y="0"/>
        <a:ext cx="2987040" cy="487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2B2-A840-45B4-B518-B419F1CCD769}">
      <dsp:nvSpPr>
        <dsp:cNvPr id="0" name=""/>
        <dsp:cNvSpPr/>
      </dsp:nvSpPr>
      <dsp:spPr>
        <a:xfrm>
          <a:off x="0" y="0"/>
          <a:ext cx="2969567" cy="487680"/>
        </a:xfrm>
        <a:prstGeom prst="homePlate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Nutrition</a:t>
          </a:r>
        </a:p>
      </dsp:txBody>
      <dsp:txXfrm>
        <a:off x="0" y="0"/>
        <a:ext cx="2847647" cy="487680"/>
      </dsp:txXfrm>
    </dsp:sp>
    <dsp:sp modelId="{FE4E667E-94AF-475F-8276-975A5512D02A}">
      <dsp:nvSpPr>
        <dsp:cNvPr id="0" name=""/>
        <dsp:cNvSpPr/>
      </dsp:nvSpPr>
      <dsp:spPr>
        <a:xfrm>
          <a:off x="2377439" y="0"/>
          <a:ext cx="2969567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Less than 3</a:t>
          </a:r>
        </a:p>
      </dsp:txBody>
      <dsp:txXfrm>
        <a:off x="2621279" y="0"/>
        <a:ext cx="2481887" cy="487680"/>
      </dsp:txXfrm>
    </dsp:sp>
    <dsp:sp modelId="{253C4829-D5DD-4A40-AEE7-AF52BCA819A5}">
      <dsp:nvSpPr>
        <dsp:cNvPr id="0" name=""/>
        <dsp:cNvSpPr/>
      </dsp:nvSpPr>
      <dsp:spPr>
        <a:xfrm>
          <a:off x="4753093" y="0"/>
          <a:ext cx="3474720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Nutrition Care Plan Triggered</a:t>
          </a:r>
        </a:p>
      </dsp:txBody>
      <dsp:txXfrm>
        <a:off x="4996933" y="0"/>
        <a:ext cx="2987040" cy="487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2B2-A840-45B4-B518-B419F1CCD769}">
      <dsp:nvSpPr>
        <dsp:cNvPr id="0" name=""/>
        <dsp:cNvSpPr/>
      </dsp:nvSpPr>
      <dsp:spPr>
        <a:xfrm>
          <a:off x="0" y="0"/>
          <a:ext cx="2969567" cy="487680"/>
        </a:xfrm>
        <a:prstGeom prst="homePlate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Friction &amp; Shear</a:t>
          </a:r>
        </a:p>
      </dsp:txBody>
      <dsp:txXfrm>
        <a:off x="0" y="0"/>
        <a:ext cx="2847647" cy="487680"/>
      </dsp:txXfrm>
    </dsp:sp>
    <dsp:sp modelId="{FE4E667E-94AF-475F-8276-975A5512D02A}">
      <dsp:nvSpPr>
        <dsp:cNvPr id="0" name=""/>
        <dsp:cNvSpPr/>
      </dsp:nvSpPr>
      <dsp:spPr>
        <a:xfrm>
          <a:off x="2362146" y="0"/>
          <a:ext cx="2969567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Less than 3</a:t>
          </a:r>
        </a:p>
      </dsp:txBody>
      <dsp:txXfrm>
        <a:off x="2605986" y="0"/>
        <a:ext cx="2481887" cy="487680"/>
      </dsp:txXfrm>
    </dsp:sp>
    <dsp:sp modelId="{253C4829-D5DD-4A40-AEE7-AF52BCA819A5}">
      <dsp:nvSpPr>
        <dsp:cNvPr id="0" name=""/>
        <dsp:cNvSpPr/>
      </dsp:nvSpPr>
      <dsp:spPr>
        <a:xfrm>
          <a:off x="4753093" y="0"/>
          <a:ext cx="3474720" cy="487680"/>
        </a:xfrm>
        <a:prstGeom prst="chevron">
          <a:avLst/>
        </a:prstGeom>
        <a:solidFill>
          <a:srgbClr val="009FC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Friction &amp; </a:t>
          </a:r>
          <a:r>
            <a:rPr lang="en-US" sz="1400" b="1" kern="1200" dirty="0" smtClean="0"/>
            <a:t>Shear Care </a:t>
          </a:r>
          <a:r>
            <a:rPr lang="en-US" sz="1400" b="1" kern="1200" dirty="0"/>
            <a:t>Plan Triggered</a:t>
          </a:r>
        </a:p>
      </dsp:txBody>
      <dsp:txXfrm>
        <a:off x="4996933" y="0"/>
        <a:ext cx="2987040" cy="48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C4C7-FADC-4C6B-BCDA-057E9115F999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E147-06E8-489F-A371-C9A6B5FCA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8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0740-D4AA-4489-8164-F8365D8753B6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6438"/>
            <a:ext cx="5661025" cy="369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E7732-32FD-49CC-8C3B-8438BCA85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1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25FC0-C60E-4457-B8BC-497F381BABC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</a:t>
            </a:r>
            <a:r>
              <a:rPr lang="en-US" baseline="0" dirty="0"/>
              <a:t> </a:t>
            </a:r>
            <a:r>
              <a:rPr lang="en-US" baseline="0" dirty="0" smtClean="0"/>
              <a:t>plans </a:t>
            </a:r>
            <a:r>
              <a:rPr lang="en-US" baseline="0" dirty="0"/>
              <a:t>are “triggered” based on each individual assessment category</a:t>
            </a:r>
            <a:r>
              <a:rPr lang="en-US" baseline="0" dirty="0" smtClean="0"/>
              <a:t>. This approach allows </a:t>
            </a:r>
            <a:r>
              <a:rPr lang="en-US" baseline="0" dirty="0"/>
              <a:t>early prevention to begin with as little as one risk category and </a:t>
            </a:r>
            <a:r>
              <a:rPr lang="en-US" baseline="0" dirty="0" smtClean="0"/>
              <a:t>does not depend </a:t>
            </a:r>
            <a:r>
              <a:rPr lang="en-US" baseline="0" dirty="0"/>
              <a:t>on the total Braden score.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A48D-3250-4CD1-B171-F2AD70B60D9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4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E7732-32FD-49CC-8C3B-8438BCA85C3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5AD6-7897-4D7C-BCB9-FE2E4BA585C9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6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1479-B332-428D-8B0B-741CB7527422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373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373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10F3-EDD4-424A-8D7A-153B978102C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9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6CB0-AA11-4BD0-AA3F-AD52B4AD6654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135563"/>
          </a:xfrm>
        </p:spPr>
        <p:txBody>
          <a:bodyPr/>
          <a:lstStyle>
            <a:lvl2pPr marL="687388" indent="-342900">
              <a:defRPr/>
            </a:lvl2pPr>
            <a:lvl3pPr marL="914400" indent="-227013">
              <a:defRPr/>
            </a:lvl3pPr>
            <a:lvl4pPr marL="1141413" indent="-227013">
              <a:tabLst/>
              <a:defRPr/>
            </a:lvl4pPr>
            <a:lvl5pPr marL="1376363" indent="-2349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521C-34DD-4C2F-BCC7-698A5E969B8D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2C5E-5E4B-4544-8ACC-7DE8638A3C1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0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525963"/>
          </a:xfrm>
        </p:spPr>
        <p:txBody>
          <a:bodyPr/>
          <a:lstStyle>
            <a:lvl1pPr>
              <a:defRPr sz="2800"/>
            </a:lvl1pPr>
            <a:lvl2pPr marL="687388" indent="-342900">
              <a:defRPr sz="2400"/>
            </a:lvl2pPr>
            <a:lvl3pPr marL="914400" indent="-227013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0EE5-D924-4FAE-97E0-41D08F000F27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0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D825-A185-4293-BABB-A4D4CF20AA9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4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6880-FCFB-41E3-88BF-29CC7A29F1C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9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9A7E-0237-4957-B4A3-D4D6F08AF56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4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008313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53CE5-5A7B-4419-861B-E2F08BA8DB34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EE63-034B-4633-906E-7818C2B39740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854-D991-4C3B-9184-C2262F21B449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13AB-B9E7-444C-8608-8D53B555E2F5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094-02D3-413F-9B22-82B84E1C197A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46E-3004-478A-A7F6-BDCBEB844716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972-1984-47D2-80DF-EAF387435593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98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C59E-F1E7-49AE-B094-E3721BA97F85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B172-22CA-42AD-92B4-79AF3EB02D64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2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D29F-A100-4204-9190-98D61419D721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297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AB15-8487-477B-B905-D5323720FE47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8CA0-B317-41BA-8B62-423B7B263A28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6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HRQ: Agency for Healthcare Research and Quality&#10;Advancing Excellence in Health Care&#10;www.ahrq.gov&#10;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0"/>
          <a:stretch/>
        </p:blipFill>
        <p:spPr>
          <a:xfrm>
            <a:off x="0" y="6022847"/>
            <a:ext cx="9144000" cy="84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5"/>
          <a:stretch/>
        </p:blipFill>
        <p:spPr>
          <a:xfrm>
            <a:off x="0" y="0"/>
            <a:ext cx="9144000" cy="1792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224"/>
            <a:ext cx="8229600" cy="423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1CB3E76-15DA-48EE-BD2B-BAB7CB82A9EB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3CF9079-E7DC-4828-A4CC-563045F9E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4150"/>
          <a:stretch/>
        </p:blipFill>
        <p:spPr>
          <a:xfrm>
            <a:off x="6489703" y="6456784"/>
            <a:ext cx="2648077" cy="40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15"/>
          <a:stretch/>
        </p:blipFill>
        <p:spPr>
          <a:xfrm>
            <a:off x="0" y="-1"/>
            <a:ext cx="9144000" cy="889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2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CE993F3-1E73-4836-A978-5DEC2F4290A7}" type="datetime1">
              <a:rPr lang="en-US" smtClean="0"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272" y="64556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25894D6-8D97-4F5F-8FE9-35CAB6BD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tabLst>
          <a:tab pos="687388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7013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27013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4313" indent="-225425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snet.ahrq.gov/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2.gif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 in </a:t>
            </a:r>
            <a:br>
              <a:rPr lang="en-US" dirty="0"/>
            </a:br>
            <a:r>
              <a:rPr lang="en-US" dirty="0"/>
              <a:t>Pressure Injury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ADD Hospital Name</a:t>
            </a:r>
          </a:p>
          <a:p>
            <a:r>
              <a:rPr lang="en-US" dirty="0">
                <a:solidFill>
                  <a:schemeClr val="tx1"/>
                </a:solidFill>
              </a:rPr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2662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Reporting and Documenting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Skin assessment results must be documented in the medical record. Then staff must be made aware of the assessment.</a:t>
            </a:r>
            <a:endParaRPr lang="en-US" dirty="0"/>
          </a:p>
        </p:txBody>
      </p:sp>
      <p:pic>
        <p:nvPicPr>
          <p:cNvPr id="5" name="Picture 2" descr="Medical providers looking at tab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419600" cy="29405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Barriers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time for skin assessments</a:t>
            </a:r>
          </a:p>
          <a:p>
            <a:r>
              <a:rPr lang="en-US" dirty="0" smtClean="0"/>
              <a:t>Determining correct etiology of wounds</a:t>
            </a:r>
          </a:p>
          <a:p>
            <a:r>
              <a:rPr lang="en-US" dirty="0" smtClean="0"/>
              <a:t>Using inadequate documentation forms</a:t>
            </a:r>
          </a:p>
          <a:p>
            <a:r>
              <a:rPr lang="en-US" dirty="0" smtClean="0"/>
              <a:t>Lacking ways to empower staff to report abnormal skin findings:</a:t>
            </a:r>
          </a:p>
          <a:p>
            <a:pPr lvl="1"/>
            <a:r>
              <a:rPr lang="en-US" dirty="0" smtClean="0"/>
              <a:t>Consider using Tool 3C: Pressure Ulcer Identification Pocket Pad.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 Pocket Pad </a:t>
            </a:r>
            <a:endParaRPr lang="en-US" dirty="0"/>
          </a:p>
        </p:txBody>
      </p:sp>
      <p:pic>
        <p:nvPicPr>
          <p:cNvPr id="5122" name="Picture 2" descr="Tool 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4267200" cy="56656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Magnifying glass in front of open boo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645920"/>
            <a:ext cx="533400" cy="46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45920"/>
            <a:ext cx="1280160" cy="365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3C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Insight</a:t>
            </a:r>
            <a:endParaRPr lang="en-US" dirty="0"/>
          </a:p>
        </p:txBody>
      </p:sp>
      <p:pic>
        <p:nvPicPr>
          <p:cNvPr id="25" name="Picture 24" descr="Binocul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99" y="104400"/>
            <a:ext cx="852025" cy="705599"/>
          </a:xfrm>
          <a:prstGeom prst="rect">
            <a:avLst/>
          </a:prstGeom>
        </p:spPr>
      </p:pic>
      <p:pic>
        <p:nvPicPr>
          <p:cNvPr id="4098" name="Picture 2" descr="Annotated body image for admission documentation"/>
          <p:cNvPicPr>
            <a:picLocks noGrp="1" noChangeArrowheads="1"/>
          </p:cNvPicPr>
          <p:nvPr>
            <p:ph idx="1"/>
          </p:nvPr>
        </p:nvPicPr>
        <p:blipFill>
          <a:blip r:embed="rId4" cstate="print"/>
          <a:srcRect l="18182" t="26061" b="7273"/>
          <a:stretch>
            <a:fillRect/>
          </a:stretch>
        </p:blipFill>
        <p:spPr>
          <a:xfrm>
            <a:off x="585216" y="1005840"/>
            <a:ext cx="7973568" cy="5458968"/>
          </a:xfrm>
        </p:spPr>
      </p:pic>
      <p:grpSp>
        <p:nvGrpSpPr>
          <p:cNvPr id="6" name="Group 5" descr="N/A"/>
          <p:cNvGrpSpPr/>
          <p:nvPr/>
        </p:nvGrpSpPr>
        <p:grpSpPr>
          <a:xfrm>
            <a:off x="1261872" y="1014310"/>
            <a:ext cx="7317172" cy="5115742"/>
            <a:chOff x="1261872" y="1014310"/>
            <a:chExt cx="7317172" cy="5115742"/>
          </a:xfrm>
        </p:grpSpPr>
        <p:sp>
          <p:nvSpPr>
            <p:cNvPr id="3" name="TextBox 2"/>
            <p:cNvSpPr txBox="1"/>
            <p:nvPr/>
          </p:nvSpPr>
          <p:spPr>
            <a:xfrm>
              <a:off x="2926080" y="5760720"/>
              <a:ext cx="5029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Or note location if skin disruption noted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rot="21480000" flipH="1" flipV="1">
              <a:off x="2011680" y="3337560"/>
              <a:ext cx="944880" cy="26517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" name="Picture 2" descr="Text: If pressure injury is POA, make sure that document is sent to be cosigned by the medical provider."/>
            <p:cNvPicPr>
              <a:picLocks noChangeAspect="1" noChangeArrowheads="1"/>
            </p:cNvPicPr>
            <p:nvPr/>
          </p:nvPicPr>
          <p:blipFill>
            <a:blip r:embed="rId5" cstate="print"/>
            <a:srcRect l="14387" t="19446" r="59086" b="39764"/>
            <a:stretch>
              <a:fillRect/>
            </a:stretch>
          </p:blipFill>
          <p:spPr bwMode="auto">
            <a:xfrm>
              <a:off x="5730044" y="1792821"/>
              <a:ext cx="2849000" cy="3657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052450" y="1901510"/>
              <a:ext cx="25146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Cosign </a:t>
              </a:r>
              <a:r>
                <a:rPr lang="en-US" b="1" dirty="0"/>
                <a:t>required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V="1">
              <a:off x="5653844" y="1981200"/>
              <a:ext cx="3810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5957200" y="2240280"/>
              <a:ext cx="190500" cy="762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844344" y="2971668"/>
              <a:ext cx="2514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If pressure injury is POA, make sure that document is sent to be cosigned by the medical provider.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26080" y="5212080"/>
              <a:ext cx="50292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</a:rPr>
                <a:t>Annotated image needs to be completed on all admissions even if no skin disruption is </a:t>
              </a:r>
              <a:r>
                <a:rPr lang="en-US" sz="1600" b="1" dirty="0" smtClean="0">
                  <a:latin typeface="Calibri" panose="020F0502020204030204" pitchFamily="34" charset="0"/>
                </a:rPr>
                <a:t>found.</a:t>
              </a:r>
              <a:endParaRPr lang="en-US" sz="1600" b="1" dirty="0"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0841" y="1014310"/>
              <a:ext cx="4023360" cy="274320"/>
            </a:xfrm>
            <a:prstGeom prst="rect">
              <a:avLst/>
            </a:prstGeom>
            <a:solidFill>
              <a:srgbClr val="009FC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Complete within first 24 hours of admission</a:t>
              </a: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261872" y="5217037"/>
              <a:ext cx="1343972" cy="58430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23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Improving Assessment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a colleague to confirm skin assessment.</a:t>
            </a:r>
          </a:p>
          <a:p>
            <a:r>
              <a:rPr lang="en-US" dirty="0" smtClean="0"/>
              <a:t>Perform skin assessment with an expert.</a:t>
            </a:r>
          </a:p>
          <a:p>
            <a:r>
              <a:rPr lang="en-US" dirty="0" smtClean="0"/>
              <a:t>Ask for clarification.</a:t>
            </a:r>
          </a:p>
          <a:p>
            <a:r>
              <a:rPr lang="en-US" dirty="0" smtClean="0"/>
              <a:t>Use available resources.</a:t>
            </a:r>
          </a:p>
          <a:p>
            <a:r>
              <a:rPr lang="en-US" dirty="0" smtClean="0"/>
              <a:t>See tips for making assessments part of the routine.</a:t>
            </a:r>
            <a:endParaRPr lang="en-US" dirty="0"/>
          </a:p>
        </p:txBody>
      </p:sp>
      <p:pic>
        <p:nvPicPr>
          <p:cNvPr id="5" name="Picture 4" descr="Magnifying glass in front of open bo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741925"/>
            <a:ext cx="678668" cy="593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3811172"/>
            <a:ext cx="128016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Page 42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Injury risk assessment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Pressure Injury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step in prevention</a:t>
            </a:r>
          </a:p>
          <a:p>
            <a:r>
              <a:rPr lang="en-US" dirty="0" smtClean="0"/>
              <a:t>Goal: to identify patients at risk</a:t>
            </a:r>
          </a:p>
        </p:txBody>
      </p:sp>
      <p:pic>
        <p:nvPicPr>
          <p:cNvPr id="6146" name="Picture 2" descr="Medical provider with clipboard at patient’s bed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468880"/>
            <a:ext cx="4724400" cy="38444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 part of risk assessment</a:t>
            </a:r>
          </a:p>
          <a:p>
            <a:r>
              <a:rPr lang="en-US" dirty="0" smtClean="0"/>
              <a:t>Meant to be used in conjunction with a review of other risk factors and clinical judgment </a:t>
            </a:r>
          </a:p>
          <a:p>
            <a:pPr lvl="1"/>
            <a:r>
              <a:rPr lang="en-US" dirty="0" smtClean="0"/>
              <a:t>More factors to consider</a:t>
            </a:r>
          </a:p>
          <a:p>
            <a:r>
              <a:rPr lang="en-US" dirty="0" smtClean="0"/>
              <a:t>Especially helpful in identifying patients at mild to moderate risk</a:t>
            </a:r>
          </a:p>
          <a:p>
            <a:r>
              <a:rPr lang="en-US" dirty="0" smtClean="0"/>
              <a:t>Two widely used scales: </a:t>
            </a:r>
          </a:p>
          <a:p>
            <a:pPr lvl="1"/>
            <a:r>
              <a:rPr lang="en-US" dirty="0" smtClean="0"/>
              <a:t>Braden Scale (Tool 3D)</a:t>
            </a:r>
          </a:p>
          <a:p>
            <a:pPr lvl="1"/>
            <a:r>
              <a:rPr lang="en-US" dirty="0" smtClean="0"/>
              <a:t>Norton Scale (Tool 3E)</a:t>
            </a:r>
          </a:p>
        </p:txBody>
      </p:sp>
      <p:pic>
        <p:nvPicPr>
          <p:cNvPr id="5" name="Picture 4" descr="Magnifying glass in front of open bo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697480"/>
            <a:ext cx="533400" cy="46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715768"/>
            <a:ext cx="1005840" cy="365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Page 44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Braden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4800600" cy="5135563"/>
          </a:xfrm>
        </p:spPr>
        <p:txBody>
          <a:bodyPr/>
          <a:lstStyle/>
          <a:p>
            <a:r>
              <a:rPr lang="en-US" dirty="0" smtClean="0"/>
              <a:t>Six subscales, scored from 1-4 or 1-3:</a:t>
            </a:r>
          </a:p>
          <a:p>
            <a:pPr lvl="1"/>
            <a:r>
              <a:rPr lang="en-US" dirty="0" smtClean="0"/>
              <a:t>Sensory perception</a:t>
            </a:r>
          </a:p>
          <a:p>
            <a:pPr lvl="1"/>
            <a:r>
              <a:rPr lang="en-US" dirty="0" smtClean="0"/>
              <a:t>Moisture</a:t>
            </a:r>
          </a:p>
          <a:p>
            <a:pPr lvl="1"/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Friction/shear</a:t>
            </a:r>
            <a:endParaRPr lang="en-US" dirty="0"/>
          </a:p>
        </p:txBody>
      </p:sp>
      <p:pic>
        <p:nvPicPr>
          <p:cNvPr id="7170" name="Picture 2" descr="Medical provider with patient in wheelc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840" y="1295400"/>
            <a:ext cx="3108960" cy="46634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Assessment Case Study – Mr. K</a:t>
            </a:r>
            <a:endParaRPr lang="en-US" sz="3600" dirty="0"/>
          </a:p>
        </p:txBody>
      </p:sp>
      <p:pic>
        <p:nvPicPr>
          <p:cNvPr id="1026" name="Picture 2" descr="Patient lying in b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7033"/>
            <a:ext cx="7315200" cy="4879571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practices are those care processes—based on literature and expert opinion—that represent the best ways we currently know of preventing pressure injuries in the hospital.</a:t>
            </a:r>
          </a:p>
          <a:p>
            <a:r>
              <a:rPr lang="en-US" dirty="0" smtClean="0"/>
              <a:t>AHRQ Patient Safety Network (PSNET) </a:t>
            </a:r>
            <a:r>
              <a:rPr lang="en-US" dirty="0" smtClean="0">
                <a:hlinkClick r:id="rId2"/>
              </a:rPr>
              <a:t>https://psnet.ahrq.gov/</a:t>
            </a:r>
            <a:endParaRPr lang="en-US" dirty="0" smtClean="0"/>
          </a:p>
        </p:txBody>
      </p:sp>
      <p:pic>
        <p:nvPicPr>
          <p:cNvPr id="10" name="Content Placeholder 9" descr="AHRQ: Agency for Healthcare Research and Quality&#10;Advancing Excellence in Health Care&#10;www.ahrq.gov&#10;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9885" y="1189038"/>
            <a:ext cx="2655230" cy="45259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Braden Scale – Mr. K</a:t>
            </a:r>
            <a:endParaRPr lang="en-US" dirty="0"/>
          </a:p>
        </p:txBody>
      </p:sp>
      <p:pic>
        <p:nvPicPr>
          <p:cNvPr id="2051" name="Picture 3" descr="Braden Pressure Ulcer Risk Assessme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r="2197"/>
          <a:stretch/>
        </p:blipFill>
        <p:spPr>
          <a:xfrm rot="5400000">
            <a:off x="1859870" y="-91440"/>
            <a:ext cx="5424258" cy="7559041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 descr="Various items of the assessment circled."/>
          <p:cNvGrpSpPr/>
          <p:nvPr/>
        </p:nvGrpSpPr>
        <p:grpSpPr>
          <a:xfrm>
            <a:off x="1516232" y="1431154"/>
            <a:ext cx="5791200" cy="4243526"/>
            <a:chOff x="1447800" y="1524000"/>
            <a:chExt cx="5791200" cy="4243526"/>
          </a:xfrm>
        </p:grpSpPr>
        <p:sp>
          <p:nvSpPr>
            <p:cNvPr id="9" name="Oval 8"/>
            <p:cNvSpPr/>
            <p:nvPr/>
          </p:nvSpPr>
          <p:spPr>
            <a:xfrm>
              <a:off x="4373732" y="2209800"/>
              <a:ext cx="1371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1524000"/>
              <a:ext cx="1524000" cy="76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35632" y="2667000"/>
              <a:ext cx="1447800" cy="685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3286217"/>
              <a:ext cx="14478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3786326"/>
              <a:ext cx="15240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47800" y="4776926"/>
              <a:ext cx="16002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Often?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 vary. </a:t>
            </a:r>
          </a:p>
          <a:p>
            <a:r>
              <a:rPr lang="en-US" dirty="0" smtClean="0"/>
              <a:t>In general acute care settings, do risk assessment upon admission, then daily or with a significant change in condition.</a:t>
            </a:r>
          </a:p>
          <a:p>
            <a:r>
              <a:rPr lang="en-US" dirty="0" smtClean="0"/>
              <a:t>In critical care settings, frequent assessments should be done, such as at every shift.</a:t>
            </a:r>
          </a:p>
          <a:p>
            <a:r>
              <a:rPr lang="en-US" dirty="0" smtClean="0"/>
              <a:t>For risk assessment in pediatrics. </a:t>
            </a:r>
            <a:endParaRPr lang="en-US" dirty="0"/>
          </a:p>
        </p:txBody>
      </p:sp>
      <p:pic>
        <p:nvPicPr>
          <p:cNvPr id="6" name="Picture 5" descr="Magnifying glass in front of open bo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297680"/>
            <a:ext cx="533400" cy="46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4297680"/>
            <a:ext cx="1005840" cy="365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Page 46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computerized (or paper) form in medical record.</a:t>
            </a:r>
          </a:p>
          <a:p>
            <a:r>
              <a:rPr lang="en-US" dirty="0" smtClean="0"/>
              <a:t>Incorporate results in daily patient </a:t>
            </a:r>
            <a:r>
              <a:rPr lang="en-US" dirty="0" err="1" smtClean="0"/>
              <a:t>flowsheet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Include results in patient report or handover.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which patients are at risk is not enough; you must also do something about it.</a:t>
            </a:r>
          </a:p>
          <a:p>
            <a:r>
              <a:rPr lang="en-US" dirty="0" smtClean="0"/>
              <a:t>Care planning guides what will be done to prevent pressure injuries.</a:t>
            </a:r>
            <a:endParaRPr lang="en-US" dirty="0"/>
          </a:p>
        </p:txBody>
      </p:sp>
      <p:pic>
        <p:nvPicPr>
          <p:cNvPr id="9218" name="Picture 2" descr="Medical providers talking with tablet and pap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0280" y="3383280"/>
            <a:ext cx="4663440" cy="31089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Pressure Injury care planning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BEST PRACTICE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 Planning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process to transfer the patient’s risk assessment information into an action plan to address his or her needs:</a:t>
            </a:r>
          </a:p>
          <a:p>
            <a:pPr lvl="1"/>
            <a:r>
              <a:rPr lang="en-US" dirty="0" smtClean="0"/>
              <a:t>Implement care practices so that your patient does not develop a pressure injury.</a:t>
            </a:r>
          </a:p>
          <a:p>
            <a:pPr lvl="1"/>
            <a:r>
              <a:rPr lang="en-US" dirty="0" smtClean="0"/>
              <a:t>Develop a care plan for any area of risk. </a:t>
            </a:r>
          </a:p>
          <a:p>
            <a:pPr lvl="1"/>
            <a:r>
              <a:rPr lang="en-US" dirty="0" smtClean="0"/>
              <a:t>Tailor the plan to fit the patient’s needs.</a:t>
            </a:r>
          </a:p>
          <a:p>
            <a:pPr lvl="1"/>
            <a:r>
              <a:rPr lang="en-US" dirty="0" smtClean="0"/>
              <a:t>Modify as needed to capture your patient’s response to interventions and any changes in condition.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and Family Education</a:t>
            </a:r>
            <a:endParaRPr lang="en-US" dirty="0"/>
          </a:p>
        </p:txBody>
      </p:sp>
      <p:pic>
        <p:nvPicPr>
          <p:cNvPr id="11" name="Picture 10" descr="Tool 3G, 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8" y="1294837"/>
            <a:ext cx="4190712" cy="5393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ool 3G, p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74" y="1082879"/>
            <a:ext cx="4186857" cy="5383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agnifying glass in front of open book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752600"/>
            <a:ext cx="533400" cy="46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1752600"/>
            <a:ext cx="9906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Tool 3G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010400" y="2356655"/>
            <a:ext cx="2066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Updated brochure available at: http</a:t>
            </a:r>
            <a:r>
              <a:rPr lang="en-US" sz="1600" dirty="0"/>
              <a:t>://</a:t>
            </a:r>
            <a:r>
              <a:rPr lang="en-US" sz="1600" dirty="0" smtClean="0"/>
              <a:t>www.njha.com/media/43477/puconsumereng.pdf 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Care Plan </a:t>
            </a:r>
            <a:endParaRPr lang="en-US" dirty="0"/>
          </a:p>
        </p:txBody>
      </p:sp>
      <p:pic>
        <p:nvPicPr>
          <p:cNvPr id="6" name="Picture 5" descr="Magnifying glass in front of open bo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88720"/>
            <a:ext cx="533400" cy="46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1188720"/>
            <a:ext cx="9144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Tool 3F</a:t>
            </a:r>
          </a:p>
        </p:txBody>
      </p:sp>
      <p:pic>
        <p:nvPicPr>
          <p:cNvPr id="4099" name="Picture 3" descr="Tool 3F, pag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848" r="2899" b="2958"/>
          <a:stretch/>
        </p:blipFill>
        <p:spPr bwMode="auto">
          <a:xfrm rot="5400000">
            <a:off x="1280160" y="1188720"/>
            <a:ext cx="4572000" cy="62131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Tool 3F, pag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2869" r="1022" b="1709"/>
          <a:stretch/>
        </p:blipFill>
        <p:spPr>
          <a:xfrm rot="5400000">
            <a:off x="3063240" y="274320"/>
            <a:ext cx="4754880" cy="6445928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Insight</a:t>
            </a:r>
            <a:endParaRPr lang="en-US" dirty="0"/>
          </a:p>
        </p:txBody>
      </p:sp>
      <p:pic>
        <p:nvPicPr>
          <p:cNvPr id="15" name="Picture 14" descr="Binocula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3430"/>
            <a:ext cx="901855" cy="667540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EHR Care Plans Triggered Based on Risk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2296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b="1" dirty="0" smtClean="0"/>
              <a:t>Braden Scale for Predicting Pressure Sore Risk</a:t>
            </a:r>
            <a:endParaRPr lang="en-US" sz="1200" b="1" dirty="0"/>
          </a:p>
        </p:txBody>
      </p:sp>
      <p:graphicFrame>
        <p:nvGraphicFramePr>
          <p:cNvPr id="4" name="Table 3" descr="Braden Scale for Predicting Pressure Score Risk table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52891"/>
              </p:ext>
            </p:extLst>
          </p:nvPr>
        </p:nvGraphicFramePr>
        <p:xfrm>
          <a:off x="457200" y="1676400"/>
          <a:ext cx="7848600" cy="1536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600200"/>
                <a:gridCol w="1600200"/>
                <a:gridCol w="1600200"/>
                <a:gridCol w="152400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SENSORY PERCEPTION</a:t>
                      </a:r>
                      <a:endParaRPr lang="en-US" sz="1200" b="1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Completely</a:t>
                      </a:r>
                      <a:r>
                        <a:rPr lang="en-US" sz="1200" baseline="0" dirty="0" smtClean="0"/>
                        <a:t> Limited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Very Limited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Slightly Limited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No Impairment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MOISTURE</a:t>
                      </a:r>
                      <a:endParaRPr lang="en-US" sz="1200" b="1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Constantly</a:t>
                      </a:r>
                      <a:r>
                        <a:rPr lang="en-US" sz="1200" baseline="0" dirty="0" smtClean="0"/>
                        <a:t> Moist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Very Moist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Occasionally Moist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Rarely Moist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ACTIVITY</a:t>
                      </a:r>
                      <a:endParaRPr lang="en-US" sz="1200" b="1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 smtClean="0"/>
                        <a:t>1. Bedfast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</a:t>
                      </a:r>
                      <a:r>
                        <a:rPr lang="en-US" sz="1200" dirty="0" err="1" smtClean="0"/>
                        <a:t>Chairfast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Walks Occasionally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Walks Frequently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MOBILITY</a:t>
                      </a:r>
                      <a:endParaRPr lang="en-US" sz="1200" b="1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Completely Immobile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Very Limited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Slightly Limited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No Limitation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NUTRITION</a:t>
                      </a:r>
                      <a:endParaRPr lang="en-US" sz="1200" b="1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Very Poor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Probably Inadequate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Adequate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Excellent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FRICTION &amp; SHEAR</a:t>
                      </a:r>
                      <a:endParaRPr lang="en-US" sz="1200" b="1" dirty="0"/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Problem</a:t>
                      </a:r>
                      <a:endParaRPr lang="en-US" sz="1200" dirty="0"/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 Potential Problem</a:t>
                      </a:r>
                      <a:endParaRPr lang="en-US" sz="1200" dirty="0"/>
                    </a:p>
                  </a:txBody>
                  <a:tcPr marL="45720" marR="45720" marT="18288" marB="1828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No Apparent Problem</a:t>
                      </a:r>
                      <a:endParaRPr lang="en-US" sz="1200" dirty="0"/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18288" marB="18288"/>
                </a:tc>
              </a:tr>
              <a:tr h="182880">
                <a:tc gridSpan="3">
                  <a:txBody>
                    <a:bodyPr/>
                    <a:lstStyle/>
                    <a:p>
                      <a:r>
                        <a:rPr lang="en-US" sz="1100" b="0" dirty="0" smtClean="0"/>
                        <a:t>© Barbara Braden and Nancy Bergstrom, 1988. Used with permission.</a:t>
                      </a:r>
                      <a:endParaRPr lang="en-US" sz="1100" b="0" dirty="0"/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0" marT="18288" marB="18288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0" marT="18288" marB="1828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18288"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Total Score</a:t>
                      </a:r>
                      <a:endParaRPr lang="en-US" sz="1200" b="1" dirty="0"/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pSp>
        <p:nvGrpSpPr>
          <p:cNvPr id="7" name="Group 6" descr="Risk Assessment flow chart."/>
          <p:cNvGrpSpPr/>
          <p:nvPr/>
        </p:nvGrpSpPr>
        <p:grpSpPr>
          <a:xfrm>
            <a:off x="457200" y="3474720"/>
            <a:ext cx="8229600" cy="2926080"/>
            <a:chOff x="1295400" y="3200400"/>
            <a:chExt cx="6477000" cy="3200400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1256887091"/>
                </p:ext>
              </p:extLst>
            </p:nvPr>
          </p:nvGraphicFramePr>
          <p:xfrm>
            <a:off x="1295400" y="3200400"/>
            <a:ext cx="6477000" cy="53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2975022055"/>
                </p:ext>
              </p:extLst>
            </p:nvPr>
          </p:nvGraphicFramePr>
          <p:xfrm>
            <a:off x="1295400" y="3733800"/>
            <a:ext cx="6477000" cy="53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355910685"/>
                </p:ext>
              </p:extLst>
            </p:nvPr>
          </p:nvGraphicFramePr>
          <p:xfrm>
            <a:off x="1295400" y="4267200"/>
            <a:ext cx="6477000" cy="53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506500923"/>
                </p:ext>
              </p:extLst>
            </p:nvPr>
          </p:nvGraphicFramePr>
          <p:xfrm>
            <a:off x="1295400" y="4800600"/>
            <a:ext cx="6477000" cy="53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graphicFrame>
          <p:nvGraphicFramePr>
            <p:cNvPr id="27" name="Diagram 26"/>
            <p:cNvGraphicFramePr/>
            <p:nvPr>
              <p:extLst>
                <p:ext uri="{D42A27DB-BD31-4B8C-83A1-F6EECF244321}">
                  <p14:modId xmlns:p14="http://schemas.microsoft.com/office/powerpoint/2010/main" val="515244630"/>
                </p:ext>
              </p:extLst>
            </p:nvPr>
          </p:nvGraphicFramePr>
          <p:xfrm>
            <a:off x="1295400" y="5334000"/>
            <a:ext cx="6477000" cy="53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1209394538"/>
                </p:ext>
              </p:extLst>
            </p:nvPr>
          </p:nvGraphicFramePr>
          <p:xfrm>
            <a:off x="1295400" y="5867400"/>
            <a:ext cx="6477000" cy="53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9" r:lo="rId30" r:qs="rId31" r:cs="rId32"/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 Care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that staff appreciate the value of care planning.</a:t>
            </a:r>
          </a:p>
          <a:p>
            <a:pPr lvl="1"/>
            <a:r>
              <a:rPr lang="en-US" dirty="0" smtClean="0"/>
              <a:t>Let staff know their roles and responsibilities in reducing pressure injury incidence.</a:t>
            </a:r>
          </a:p>
          <a:p>
            <a:pPr lvl="1"/>
            <a:r>
              <a:rPr lang="en-US" dirty="0" smtClean="0"/>
              <a:t>Empower staff to carry out their roles.</a:t>
            </a:r>
          </a:p>
        </p:txBody>
      </p:sp>
      <p:pic>
        <p:nvPicPr>
          <p:cNvPr id="4" name="Picture 2" descr="Medical providers looking at wall-mounted computer mon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49040"/>
            <a:ext cx="4114800" cy="27377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opportunities for improvement:</a:t>
            </a:r>
          </a:p>
          <a:p>
            <a:pPr lvl="1"/>
            <a:r>
              <a:rPr lang="en-US" dirty="0" smtClean="0"/>
              <a:t>Which pressure injury prevention practices to use</a:t>
            </a:r>
          </a:p>
          <a:p>
            <a:pPr lvl="1"/>
            <a:r>
              <a:rPr lang="en-US" dirty="0" smtClean="0"/>
              <a:t>How to perform a comprehensive skin assessment</a:t>
            </a:r>
          </a:p>
          <a:p>
            <a:pPr lvl="1"/>
            <a:r>
              <a:rPr lang="en-US" dirty="0" smtClean="0"/>
              <a:t>How to conduct a standardized assessment of pressure injury risk factors</a:t>
            </a:r>
          </a:p>
          <a:p>
            <a:pPr lvl="1"/>
            <a:r>
              <a:rPr lang="en-US" dirty="0" smtClean="0"/>
              <a:t>How to incorporate risk factors into care planning</a:t>
            </a:r>
          </a:p>
          <a:p>
            <a:pPr lvl="1"/>
            <a:endParaRPr lang="en-US" dirty="0" smtClean="0"/>
          </a:p>
          <a:p>
            <a:pPr marL="3175" indent="0">
              <a:buNone/>
            </a:pPr>
            <a:r>
              <a:rPr lang="en-US" sz="2800" b="1" dirty="0" smtClean="0"/>
              <a:t>Note: </a:t>
            </a:r>
            <a:r>
              <a:rPr lang="en-US" sz="2800" dirty="0" smtClean="0"/>
              <a:t>At various points during the module, we’ll discuss which best practices you want to include in </a:t>
            </a:r>
            <a:r>
              <a:rPr lang="en-US" sz="2800" b="1" dirty="0" smtClean="0"/>
              <a:t>your</a:t>
            </a:r>
            <a:r>
              <a:rPr lang="en-US" sz="2800" dirty="0" smtClean="0"/>
              <a:t> prevention program.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 Care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8229600" cy="4525963"/>
          </a:xfrm>
        </p:spPr>
        <p:txBody>
          <a:bodyPr/>
          <a:lstStyle/>
          <a:p>
            <a:r>
              <a:rPr lang="en-US" dirty="0" smtClean="0"/>
              <a:t>Make care planning more streamlined—link to the assessment task.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624" y="2057400"/>
            <a:ext cx="42225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–"/>
            </a:pPr>
            <a:r>
              <a:rPr lang="en-US" sz="2400" dirty="0"/>
              <a:t>Document using the </a:t>
            </a:r>
            <a:r>
              <a:rPr lang="en-US" sz="2400" dirty="0" smtClean="0"/>
              <a:t>computer </a:t>
            </a:r>
            <a:r>
              <a:rPr lang="en-US" sz="2400" dirty="0"/>
              <a:t>to tie the assessment directly to the care plan (saves time).</a:t>
            </a:r>
          </a:p>
          <a:p>
            <a:pPr marL="342900" lvl="1" indent="-342900">
              <a:buFont typeface="Arial" panose="020B0604020202020204" pitchFamily="34" charset="0"/>
              <a:buChar char="–"/>
            </a:pPr>
            <a:r>
              <a:rPr lang="en-US" sz="2400" dirty="0" smtClean="0"/>
              <a:t>Use </a:t>
            </a:r>
            <a:r>
              <a:rPr lang="en-US" sz="2400" dirty="0"/>
              <a:t>prompts to update the plan as your patient’s condition changes </a:t>
            </a:r>
            <a:r>
              <a:rPr lang="en-US" sz="2400" dirty="0" smtClean="0"/>
              <a:t>(</a:t>
            </a:r>
            <a:r>
              <a:rPr lang="en-US" sz="2400" dirty="0"/>
              <a:t>helps </a:t>
            </a:r>
            <a:r>
              <a:rPr lang="en-US" sz="2400" dirty="0" smtClean="0"/>
              <a:t>ensure </a:t>
            </a:r>
            <a:r>
              <a:rPr lang="en-US" sz="2400" dirty="0"/>
              <a:t>his </a:t>
            </a:r>
            <a:r>
              <a:rPr lang="en-US" sz="2400" dirty="0" smtClean="0"/>
              <a:t>or her </a:t>
            </a:r>
            <a:r>
              <a:rPr lang="en-US" sz="2400" dirty="0"/>
              <a:t>needs will </a:t>
            </a:r>
            <a:r>
              <a:rPr lang="en-US" sz="2400" dirty="0" smtClean="0"/>
              <a:t>continue </a:t>
            </a:r>
            <a:r>
              <a:rPr lang="en-US" sz="2400" dirty="0"/>
              <a:t>to be met).</a:t>
            </a:r>
          </a:p>
          <a:p>
            <a:endParaRPr lang="en-US" dirty="0"/>
          </a:p>
        </p:txBody>
      </p:sp>
      <p:pic>
        <p:nvPicPr>
          <p:cNvPr id="10242" name="Picture 2" descr="Medical providers looking at tab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560320"/>
            <a:ext cx="3566160" cy="23726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 Care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Examples of prompts linked to routine practice:</a:t>
            </a:r>
          </a:p>
          <a:p>
            <a:pPr lvl="1"/>
            <a:r>
              <a:rPr lang="en-US" dirty="0" smtClean="0"/>
              <a:t>Generate a reminder to conduct pressure injury risk assessment when a patient is in the OR for more than 4 hours.</a:t>
            </a:r>
          </a:p>
          <a:p>
            <a:pPr lvl="1"/>
            <a:r>
              <a:rPr lang="en-US" dirty="0" smtClean="0"/>
              <a:t>Order support surfaces and skin care products for patients you identify as at risk.</a:t>
            </a:r>
          </a:p>
          <a:p>
            <a:pPr lvl="1"/>
            <a:r>
              <a:rPr lang="en-US" dirty="0" smtClean="0"/>
              <a:t>Include the care plan in shift reports and patient handoffs.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Remember: Let all levels of staff know what is required daily so they automatically carry out the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 your bundle of best practices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skin assessment</a:t>
            </a:r>
          </a:p>
          <a:p>
            <a:r>
              <a:rPr lang="en-US" dirty="0" smtClean="0"/>
              <a:t>Standardized risk assessment:</a:t>
            </a:r>
          </a:p>
          <a:p>
            <a:pPr lvl="1"/>
            <a:r>
              <a:rPr lang="en-US" dirty="0" smtClean="0"/>
              <a:t>Norton? Braden? </a:t>
            </a:r>
            <a:r>
              <a:rPr lang="en-US" dirty="0" err="1" smtClean="0"/>
              <a:t>Waterlow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Another validated scale?</a:t>
            </a:r>
          </a:p>
          <a:p>
            <a:r>
              <a:rPr lang="en-US" dirty="0" smtClean="0"/>
              <a:t>Care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skin assessment:</a:t>
            </a:r>
          </a:p>
          <a:p>
            <a:pPr lvl="1"/>
            <a:r>
              <a:rPr lang="en-US" dirty="0" smtClean="0"/>
              <a:t>Would you recommend that each admitted patient receive a skin assessment?</a:t>
            </a:r>
          </a:p>
          <a:p>
            <a:pPr lvl="1"/>
            <a:r>
              <a:rPr lang="en-US" dirty="0" smtClean="0"/>
              <a:t>When would you recommend it get done again, if needed?</a:t>
            </a:r>
          </a:p>
          <a:p>
            <a:pPr lvl="1"/>
            <a:r>
              <a:rPr lang="en-US" dirty="0" smtClean="0"/>
              <a:t>How do you want the assessment to be conducted?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assessment:</a:t>
            </a:r>
          </a:p>
          <a:p>
            <a:pPr lvl="1"/>
            <a:r>
              <a:rPr lang="en-US" dirty="0" smtClean="0"/>
              <a:t>Which standardized risk assessment scale do you plan to use?</a:t>
            </a:r>
          </a:p>
          <a:p>
            <a:pPr lvl="1"/>
            <a:r>
              <a:rPr lang="en-US" dirty="0" smtClean="0"/>
              <a:t>When do you plan to complete risk assessments?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plan:</a:t>
            </a:r>
          </a:p>
          <a:p>
            <a:pPr lvl="1"/>
            <a:r>
              <a:rPr lang="en-US" dirty="0" smtClean="0"/>
              <a:t>Does your current pressure injury planning process suffice for your prevention program?</a:t>
            </a:r>
          </a:p>
          <a:p>
            <a:pPr lvl="1"/>
            <a:r>
              <a:rPr lang="en-US" dirty="0" smtClean="0"/>
              <a:t>Or should it be revised? If so, who will revise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Best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be customized:</a:t>
            </a:r>
          </a:p>
          <a:p>
            <a:pPr lvl="1"/>
            <a:r>
              <a:rPr lang="en-US" dirty="0" smtClean="0"/>
              <a:t>Each patient has a different set of pressure injury risk factors, so care must address each patient’s unique needs.</a:t>
            </a:r>
          </a:p>
        </p:txBody>
      </p:sp>
      <p:pic>
        <p:nvPicPr>
          <p:cNvPr id="5122" name="Picture 2" descr="Medical providers at patient’s bed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0" y="3352800"/>
            <a:ext cx="4191000" cy="279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52" y="-1"/>
            <a:ext cx="9179351" cy="876137"/>
          </a:xfrm>
        </p:spPr>
        <p:txBody>
          <a:bodyPr>
            <a:normAutofit/>
          </a:bodyPr>
          <a:lstStyle/>
          <a:p>
            <a:r>
              <a:rPr lang="en-US" dirty="0">
                <a:ea typeface="Verdana" panose="020B0604030504040204" pitchFamily="34" charset="0"/>
              </a:rPr>
              <a:t>Practice Insight</a:t>
            </a:r>
            <a:r>
              <a:rPr lang="en-US" b="1" dirty="0"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5" name="Picture 4" descr="Binocula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7" y="95481"/>
            <a:ext cx="925676" cy="685172"/>
          </a:xfrm>
          <a:prstGeom prst="rect">
            <a:avLst/>
          </a:prstGeom>
        </p:spPr>
      </p:pic>
      <p:pic>
        <p:nvPicPr>
          <p:cNvPr id="7" name="Picture 6" descr="Pressure Ulcer Prevention Program Action Plan: June 2015-January 20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876137"/>
            <a:ext cx="9156698" cy="5988367"/>
          </a:xfrm>
          <a:prstGeom prst="rect">
            <a:avLst/>
          </a:prstGeom>
        </p:spPr>
      </p:pic>
      <p:sp>
        <p:nvSpPr>
          <p:cNvPr id="3" name="Oval 2" descr="Red circle around Key Intervention 2"/>
          <p:cNvSpPr/>
          <p:nvPr/>
        </p:nvSpPr>
        <p:spPr>
          <a:xfrm>
            <a:off x="-35352" y="2514600"/>
            <a:ext cx="9143999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action steps for Key Intervention 2.</a:t>
            </a:r>
          </a:p>
          <a:p>
            <a:r>
              <a:rPr lang="en-US" dirty="0" smtClean="0"/>
              <a:t>Determine who is responsible for this task and when it will be completed.</a:t>
            </a:r>
            <a:endParaRPr lang="en-US" dirty="0"/>
          </a:p>
        </p:txBody>
      </p:sp>
      <p:pic>
        <p:nvPicPr>
          <p:cNvPr id="5" name="Picture 4" descr="Pressure Ulcer Prevention Program Action Pla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" y="2895600"/>
            <a:ext cx="5396408" cy="34053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 descr="Red circle around Key Intervention 2"/>
          <p:cNvSpPr/>
          <p:nvPr/>
        </p:nvSpPr>
        <p:spPr>
          <a:xfrm>
            <a:off x="609600" y="4114800"/>
            <a:ext cx="2057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" descr="Magnifying glass in front of open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6552"/>
            <a:ext cx="587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32320" y="4114800"/>
            <a:ext cx="1554480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 to your </a:t>
            </a:r>
            <a:br>
              <a:rPr lang="en-US" sz="2000" dirty="0"/>
            </a:br>
            <a:r>
              <a:rPr lang="en-US" sz="2000" dirty="0"/>
              <a:t>Action Plan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 of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injury prevention practices checklist: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 smtClean="0"/>
              <a:t>Comprehensive skin assessment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 smtClean="0"/>
              <a:t>Standardized pressure injury risk assessment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 smtClean="0"/>
              <a:t>Care planning and implementation to address areas of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reviewed:</a:t>
            </a:r>
          </a:p>
          <a:p>
            <a:pPr lvl="1"/>
            <a:r>
              <a:rPr lang="en-US" dirty="0" smtClean="0"/>
              <a:t>Comprehensive skin assessment.</a:t>
            </a:r>
          </a:p>
          <a:p>
            <a:pPr lvl="1"/>
            <a:r>
              <a:rPr lang="en-US" dirty="0" smtClean="0"/>
              <a:t>Braden and Norton risk assessment tools.</a:t>
            </a:r>
          </a:p>
          <a:p>
            <a:pPr lvl="1"/>
            <a:r>
              <a:rPr lang="en-US" dirty="0" smtClean="0"/>
              <a:t>Care planning.</a:t>
            </a:r>
          </a:p>
          <a:p>
            <a:r>
              <a:rPr lang="en-US" dirty="0" smtClean="0"/>
              <a:t>You identified best practices for your hospital.</a:t>
            </a:r>
          </a:p>
          <a:p>
            <a:r>
              <a:rPr lang="en-US" dirty="0" smtClean="0"/>
              <a:t>You completed Key Intervention 2 of the Action Plan.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skin assessment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PRACTICE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Comprehensive Skin Assessment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3048000" cy="4525963"/>
          </a:xfrm>
        </p:spPr>
        <p:txBody>
          <a:bodyPr/>
          <a:lstStyle/>
          <a:p>
            <a:r>
              <a:rPr lang="en-US" dirty="0" smtClean="0"/>
              <a:t>Examine the entire skin (from head to toe) for abnormalities.</a:t>
            </a:r>
          </a:p>
        </p:txBody>
      </p:sp>
      <p:pic>
        <p:nvPicPr>
          <p:cNvPr id="7" name="Picture 6" descr="Magnifying glass in front of open book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108960"/>
            <a:ext cx="533400" cy="46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920" y="3108960"/>
            <a:ext cx="128016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Tool 3B</a:t>
            </a:r>
          </a:p>
        </p:txBody>
      </p:sp>
      <p:pic>
        <p:nvPicPr>
          <p:cNvPr id="3075" name="Picture 3" descr="Tool 3B, pag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3561359" cy="47834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Tool 3B, p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92937"/>
            <a:ext cx="3718865" cy="49268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Do a Skin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Video Clip of Skin Assessment</a:t>
            </a:r>
          </a:p>
        </p:txBody>
      </p:sp>
      <p:pic>
        <p:nvPicPr>
          <p:cNvPr id="12290" name="Picture 2" descr="Movie sc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920240"/>
            <a:ext cx="5029200" cy="44345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Skin Assessment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5257800" cy="4480560"/>
          </a:xfrm>
        </p:spPr>
        <p:txBody>
          <a:bodyPr>
            <a:normAutofit/>
          </a:bodyPr>
          <a:lstStyle/>
          <a:p>
            <a:r>
              <a:rPr lang="en-US" dirty="0" smtClean="0"/>
              <a:t>Not a one-time event</a:t>
            </a:r>
          </a:p>
          <a:p>
            <a:r>
              <a:rPr lang="en-US" dirty="0" smtClean="0"/>
              <a:t>Repeated on a regular basis</a:t>
            </a:r>
          </a:p>
          <a:p>
            <a:r>
              <a:rPr lang="en-US" dirty="0" smtClean="0"/>
              <a:t>Optimally done daily in a systematic manner by a single individual at a dedicated time</a:t>
            </a:r>
          </a:p>
          <a:p>
            <a:r>
              <a:rPr lang="en-US" dirty="0" smtClean="0"/>
              <a:t>May be integrated into routine care—any time the patient is cleaned or turned</a:t>
            </a:r>
            <a:endParaRPr lang="en-US" dirty="0"/>
          </a:p>
        </p:txBody>
      </p:sp>
      <p:pic>
        <p:nvPicPr>
          <p:cNvPr id="4098" name="Picture 2" descr="Medical provider examining pati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0" y="1901952"/>
            <a:ext cx="2560320" cy="30665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Medical Device Skin Assessment</a:t>
            </a:r>
            <a:endParaRPr lang="en-US" dirty="0"/>
          </a:p>
        </p:txBody>
      </p:sp>
      <p:pic>
        <p:nvPicPr>
          <p:cNvPr id="5" name="Content Placeholder 4" descr="Best practices for prevention of medical device-related pressure ulcer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18"/>
          <a:stretch/>
        </p:blipFill>
        <p:spPr>
          <a:xfrm>
            <a:off x="1412438" y="1188720"/>
            <a:ext cx="6319125" cy="50475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94D6-8D97-4F5F-8FE9-35CAB6BDE8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atientSafetyPag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tientSafetyPage2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1347</Words>
  <Application>Microsoft Office PowerPoint</Application>
  <PresentationFormat>On-screen Show (4:3)</PresentationFormat>
  <Paragraphs>250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PatientSafetyPage1</vt:lpstr>
      <vt:lpstr>PatientSafetyPage2+</vt:lpstr>
      <vt:lpstr>Best Practices in  Pressure Injury Prevention</vt:lpstr>
      <vt:lpstr>Best Practices</vt:lpstr>
      <vt:lpstr>Module 3 Goals</vt:lpstr>
      <vt:lpstr>Bundle of Best Practices</vt:lpstr>
      <vt:lpstr>Comprehensive skin assessment</vt:lpstr>
      <vt:lpstr>Comprehensive Skin Assessment</vt:lpstr>
      <vt:lpstr>How To Do a Skin Assessment</vt:lpstr>
      <vt:lpstr>Skin Assessment Frequency</vt:lpstr>
      <vt:lpstr>Medical Device Skin Assessment</vt:lpstr>
      <vt:lpstr>Reporting and Documenting</vt:lpstr>
      <vt:lpstr>Barriers to Practice</vt:lpstr>
      <vt:lpstr>ID Pocket Pad </vt:lpstr>
      <vt:lpstr>Practice Insight</vt:lpstr>
      <vt:lpstr>Improving Assessment Practice</vt:lpstr>
      <vt:lpstr>Pressure Injury risk assessment</vt:lpstr>
      <vt:lpstr>Pressure Injury Risk Assessment</vt:lpstr>
      <vt:lpstr>Risk Assessment Scales</vt:lpstr>
      <vt:lpstr>Braden Scale</vt:lpstr>
      <vt:lpstr>Risk Assessment Case Study – Mr. K</vt:lpstr>
      <vt:lpstr>Braden Scale – Mr. K</vt:lpstr>
      <vt:lpstr>How Often?</vt:lpstr>
      <vt:lpstr>Documentation</vt:lpstr>
      <vt:lpstr>Next Steps</vt:lpstr>
      <vt:lpstr>Pressure Injury care planning</vt:lpstr>
      <vt:lpstr>Care Planning</vt:lpstr>
      <vt:lpstr>Patient and Family Education</vt:lpstr>
      <vt:lpstr>Sample Care Plan </vt:lpstr>
      <vt:lpstr>Practice Insight</vt:lpstr>
      <vt:lpstr>Improve Care Planning</vt:lpstr>
      <vt:lpstr>Improve Care Planning</vt:lpstr>
      <vt:lpstr>Improve Care Planning</vt:lpstr>
      <vt:lpstr>Identify your bundle of best practices</vt:lpstr>
      <vt:lpstr>Identify Best Practices</vt:lpstr>
      <vt:lpstr>Identify Best Practices </vt:lpstr>
      <vt:lpstr>Identify Best Practices </vt:lpstr>
      <vt:lpstr>Identify Best Practices </vt:lpstr>
      <vt:lpstr> Best Practices </vt:lpstr>
      <vt:lpstr>Practice Insight </vt:lpstr>
      <vt:lpstr>Action Plan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Pressure Injury Prevention</dc:title>
  <dc:subject> Module 3</dc:subject>
  <dc:creator>HHS and AHRQ</dc:creator>
  <cp:keywords>HHS; AHRQ; Practices; Pressure; Injury; Prevention;</cp:keywords>
  <dc:description/>
  <cp:lastModifiedBy>Doreen Bonnett</cp:lastModifiedBy>
  <cp:revision>431</cp:revision>
  <cp:lastPrinted>2017-05-12T03:57:59Z</cp:lastPrinted>
  <dcterms:created xsi:type="dcterms:W3CDTF">2014-12-08T02:37:33Z</dcterms:created>
  <dcterms:modified xsi:type="dcterms:W3CDTF">2017-08-31T21:29:44Z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