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8" r:id="rId4"/>
    <p:sldId id="259" r:id="rId5"/>
    <p:sldId id="268" r:id="rId6"/>
    <p:sldId id="279" r:id="rId7"/>
    <p:sldId id="278" r:id="rId8"/>
    <p:sldId id="260" r:id="rId9"/>
    <p:sldId id="280" r:id="rId10"/>
    <p:sldId id="261" r:id="rId11"/>
    <p:sldId id="262" r:id="rId12"/>
    <p:sldId id="282" r:id="rId13"/>
    <p:sldId id="302" r:id="rId14"/>
    <p:sldId id="300" r:id="rId15"/>
    <p:sldId id="264" r:id="rId16"/>
    <p:sldId id="303" r:id="rId17"/>
    <p:sldId id="284" r:id="rId18"/>
    <p:sldId id="265" r:id="rId19"/>
    <p:sldId id="285" r:id="rId20"/>
    <p:sldId id="310" r:id="rId21"/>
    <p:sldId id="311" r:id="rId22"/>
    <p:sldId id="266" r:id="rId23"/>
    <p:sldId id="286" r:id="rId24"/>
    <p:sldId id="267" r:id="rId25"/>
    <p:sldId id="287" r:id="rId26"/>
    <p:sldId id="269" r:id="rId27"/>
    <p:sldId id="288" r:id="rId28"/>
    <p:sldId id="270" r:id="rId29"/>
    <p:sldId id="291" r:id="rId30"/>
    <p:sldId id="297" r:id="rId31"/>
    <p:sldId id="289" r:id="rId32"/>
    <p:sldId id="274" r:id="rId33"/>
    <p:sldId id="295" r:id="rId34"/>
    <p:sldId id="308" r:id="rId35"/>
    <p:sldId id="275" r:id="rId36"/>
    <p:sldId id="305" r:id="rId37"/>
    <p:sldId id="309" r:id="rId38"/>
    <p:sldId id="307" r:id="rId39"/>
    <p:sldId id="306" r:id="rId40"/>
    <p:sldId id="298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een Bonnett" initials="DM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78099" autoAdjust="0"/>
  </p:normalViewPr>
  <p:slideViewPr>
    <p:cSldViewPr>
      <p:cViewPr>
        <p:scale>
          <a:sx n="66" d="100"/>
          <a:sy n="66" d="100"/>
        </p:scale>
        <p:origin x="-3720" y="-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742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D33D0F-783D-4E41-9C47-FBC8A004F3C9}" type="datetimeFigureOut">
              <a:rPr lang="en-US" altLang="en-US"/>
              <a:pPr>
                <a:defRPr/>
              </a:pPr>
              <a:t>8/31/2017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2BAF7F2-DBA0-4782-84E0-A056E339A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626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8618BA-16BD-4FCF-9160-278FC75E6199}" type="datetimeFigureOut">
              <a:rPr lang="en-US" altLang="en-US"/>
              <a:pPr>
                <a:defRPr/>
              </a:pPr>
              <a:t>8/31/2017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7C8842-3EFB-401C-BD74-6B5EF9059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700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842-3EFB-401C-BD74-6B5EF9059ED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08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842-3EFB-401C-BD74-6B5EF9059ED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34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F0E742B-3F3E-4C3B-A59C-60C50BB9B010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2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47C2-1938-428D-BA71-ACF9FB7EB69F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30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CB9DD-06D5-47AB-8FA1-5AAF25C35230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115D1B-8FBE-440D-89D6-99E62A7C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6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B042E-1268-4CE6-8EB3-02BD2E4B4037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949A3-E463-4580-8EDB-B600864EDD8A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2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87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829D1-BA6C-430E-BB77-4E77F1A94603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2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616F5-E83D-41CF-8715-2BB3B54676BC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6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6C804-F151-46E1-A81C-E3EB18125DD0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HRQ: Agency for Healthcare Research and Quality&#10;Advancing Excellence in Health Care&#10;www.ahrq.gov&#10;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>
            <a:fillRect/>
          </a:stretch>
        </p:blipFill>
        <p:spPr bwMode="auto">
          <a:xfrm>
            <a:off x="0" y="6022975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5"/>
          <a:stretch>
            <a:fillRect/>
          </a:stretch>
        </p:blipFill>
        <p:spPr bwMode="auto">
          <a:xfrm>
            <a:off x="0" y="0"/>
            <a:ext cx="91440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2288"/>
            <a:ext cx="8229600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EA84451-2834-43B1-ACCB-223C7747F542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150"/>
          <a:stretch/>
        </p:blipFill>
        <p:spPr>
          <a:xfrm>
            <a:off x="6492240" y="6456784"/>
            <a:ext cx="2648077" cy="401216"/>
          </a:xfrm>
          <a:prstGeom prst="rect">
            <a:avLst/>
          </a:prstGeom>
        </p:spPr>
      </p:pic>
      <p:pic>
        <p:nvPicPr>
          <p:cNvPr id="2051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5"/>
          <a:stretch>
            <a:fillRect/>
          </a:stretch>
        </p:blipFill>
        <p:spPr bwMode="auto">
          <a:xfrm>
            <a:off x="0" y="0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335B96A-5DD0-46DE-98FE-AB3341C9F4B7}" type="datetime1">
              <a:rPr lang="en-US" altLang="en-US" smtClean="0"/>
              <a:t>8/31/2017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872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46941" y="64556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115D1B-8FBE-440D-89D6-99E62A7C65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3444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3444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325" indent="-3349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How </a:t>
            </a:r>
            <a:r>
              <a:rPr lang="en-US" dirty="0" smtClean="0">
                <a:ea typeface="+mj-ea"/>
              </a:rPr>
              <a:t>To </a:t>
            </a:r>
            <a:r>
              <a:rPr lang="en-US" dirty="0">
                <a:ea typeface="+mj-ea"/>
              </a:rPr>
              <a:t>Implement the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Pressure Injury Prevention Program in Your </a:t>
            </a:r>
            <a:r>
              <a:rPr lang="en-US" dirty="0" smtClean="0">
                <a:ea typeface="+mj-ea"/>
              </a:rPr>
              <a:t>Organization</a:t>
            </a:r>
            <a:endParaRPr lang="en-US" dirty="0">
              <a:ea typeface="+mj-ea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ADD Hospital Name here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Module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Staff Roles</a:t>
            </a:r>
          </a:p>
        </p:txBody>
      </p:sp>
      <p:grpSp>
        <p:nvGrpSpPr>
          <p:cNvPr id="6" name="Group 5" descr="Medical providers looking at tablet&#10;Medical provider at patient’s bedside&#10;"/>
          <p:cNvGrpSpPr/>
          <p:nvPr/>
        </p:nvGrpSpPr>
        <p:grpSpPr>
          <a:xfrm>
            <a:off x="661397" y="2092198"/>
            <a:ext cx="7821206" cy="2816352"/>
            <a:chOff x="457200" y="2092198"/>
            <a:chExt cx="7821206" cy="2816352"/>
          </a:xfrm>
        </p:grpSpPr>
        <p:pic>
          <p:nvPicPr>
            <p:cNvPr id="14340" name="Picture 6" descr="Medical provider at patient’s bedside&#10;"/>
            <p:cNvPicPr>
              <a:picLocks noChangeAspect="1" noChangeArrowheads="1"/>
            </p:cNvPicPr>
            <p:nvPr/>
          </p:nvPicPr>
          <p:blipFill rotWithShape="1">
            <a:blip r:embed="rId2"/>
            <a:srcRect l="16435" t="-159" r="13333" b="17747"/>
            <a:stretch/>
          </p:blipFill>
          <p:spPr bwMode="auto">
            <a:xfrm>
              <a:off x="4678363" y="2092198"/>
              <a:ext cx="3600043" cy="2816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1" name="Picture 7" descr="Medical providers looking at tablet&#10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093913"/>
              <a:ext cx="4221163" cy="28146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Staff Roles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1355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Examples of how responsibilities may be assigned</a:t>
            </a:r>
          </a:p>
        </p:txBody>
      </p:sp>
      <p:pic>
        <p:nvPicPr>
          <p:cNvPr id="15367" name="Picture 1" descr="Magnifying glass in front of open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4480560"/>
            <a:ext cx="58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105400"/>
            <a:ext cx="12801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cs typeface="Arial" charset="0"/>
              </a:rPr>
              <a:t>Tool 4B</a:t>
            </a:r>
          </a:p>
        </p:txBody>
      </p:sp>
      <p:pic>
        <p:nvPicPr>
          <p:cNvPr id="14340" name="Picture 4" descr="Tool 4B, page 1&#10;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680" y="2011680"/>
            <a:ext cx="3566160" cy="4724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Tool 4B, pag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0640" y="1600200"/>
            <a:ext cx="3566160" cy="4757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Staff Roles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Tool 4B, think about how you may want to divide responsibilities.</a:t>
            </a:r>
          </a:p>
          <a:p>
            <a:pPr lvl="1"/>
            <a:r>
              <a:rPr lang="en-US" altLang="en-US" dirty="0" smtClean="0"/>
              <a:t>Members of the Unit Team</a:t>
            </a:r>
          </a:p>
          <a:p>
            <a:pPr lvl="1"/>
            <a:r>
              <a:rPr lang="en-US" altLang="en-US" dirty="0" smtClean="0"/>
              <a:t>Hospital staff members whose work brings them to the unit or includes interacting with the unit</a:t>
            </a:r>
          </a:p>
          <a:p>
            <a:r>
              <a:rPr lang="en-US" altLang="en-US" dirty="0" smtClean="0"/>
              <a:t>Consider forming a small Task Force.</a:t>
            </a:r>
          </a:p>
          <a:p>
            <a:r>
              <a:rPr lang="en-US" altLang="en-US" dirty="0" smtClean="0"/>
              <a:t>Appoint a Task Force Team Lead, and ask for volunteers to work on this task.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Wound Care Team Role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Serves as this hospital’s content experts on pressure injury prevention</a:t>
            </a:r>
          </a:p>
          <a:p>
            <a:r>
              <a:rPr lang="en-US" altLang="en-US" dirty="0" smtClean="0"/>
              <a:t>Has experts and resources in current wound care practice</a:t>
            </a:r>
          </a:p>
          <a:p>
            <a:r>
              <a:rPr lang="en-US" altLang="en-US" dirty="0" smtClean="0"/>
              <a:t>May be a formal or informal department, or an individual clinician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Unit Team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5029200" cy="4525963"/>
          </a:xfrm>
        </p:spPr>
        <p:txBody>
          <a:bodyPr/>
          <a:lstStyle/>
          <a:p>
            <a:r>
              <a:rPr lang="en-US" dirty="0" smtClean="0"/>
              <a:t>Staff members who provide daily direct patient care by:</a:t>
            </a:r>
          </a:p>
          <a:p>
            <a:pPr lvl="1"/>
            <a:r>
              <a:rPr lang="en-US" dirty="0" smtClean="0"/>
              <a:t>Conducting skin assessments. </a:t>
            </a:r>
          </a:p>
          <a:p>
            <a:pPr lvl="1"/>
            <a:r>
              <a:rPr lang="en-US" dirty="0" smtClean="0"/>
              <a:t>Conducting pressure injury risk </a:t>
            </a:r>
            <a:br>
              <a:rPr lang="en-US" dirty="0" smtClean="0"/>
            </a:br>
            <a:r>
              <a:rPr lang="en-US" dirty="0" smtClean="0"/>
              <a:t>assessments.</a:t>
            </a:r>
          </a:p>
          <a:p>
            <a:pPr lvl="1"/>
            <a:r>
              <a:rPr lang="en-US" dirty="0" smtClean="0"/>
              <a:t>Planning care for risk prevention.</a:t>
            </a:r>
          </a:p>
          <a:p>
            <a:pPr lvl="1"/>
            <a:r>
              <a:rPr lang="en-US" dirty="0" smtClean="0"/>
              <a:t>Ensuring care is performed and documented.</a:t>
            </a:r>
          </a:p>
        </p:txBody>
      </p:sp>
      <p:pic>
        <p:nvPicPr>
          <p:cNvPr id="11266" name="Picture 2" descr="Medical providers looking at computer 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9360" y="1280160"/>
            <a:ext cx="2377440" cy="356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Unit Team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Unit Team works collaboratively with the Wound Care Team.</a:t>
            </a:r>
          </a:p>
          <a:p>
            <a:pPr lvl="1"/>
            <a:r>
              <a:rPr lang="en-US" altLang="en-US" dirty="0" smtClean="0"/>
              <a:t>Unit staff tell the Wound Care Team about high-risk patients or if skin problems occur.</a:t>
            </a:r>
          </a:p>
        </p:txBody>
      </p:sp>
      <p:pic>
        <p:nvPicPr>
          <p:cNvPr id="19462" name="Picture 1" descr="Magnifying glass in front of open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58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21550" y="2743200"/>
            <a:ext cx="1371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n-lt"/>
                <a:cs typeface="Arial" charset="0"/>
              </a:rPr>
              <a:t>Pages 59-61</a:t>
            </a:r>
          </a:p>
        </p:txBody>
      </p:sp>
      <p:pic>
        <p:nvPicPr>
          <p:cNvPr id="19460" name="Picture 4" descr="Medical providers having discu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831" y="3657600"/>
            <a:ext cx="3970338" cy="264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Unit Team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Make sure you include a written plan for orienting and monitoring temporary staff. </a:t>
            </a:r>
          </a:p>
        </p:txBody>
      </p:sp>
      <p:pic>
        <p:nvPicPr>
          <p:cNvPr id="10242" name="Picture 2" descr="Medical providers looking inside fol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325" y="2971800"/>
            <a:ext cx="4705350" cy="313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Unit Champion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5562600" cy="52882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 smtClean="0"/>
              <a:t>Staff member who serves as the liaison between the Implementation Team, the Wound Care Team, and the Unit Team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Most familiar with the program goals, care processes, and outcome data to be used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Critical during the implementation process (may be temporary)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Ideally, one champion per </a:t>
            </a:r>
            <a:r>
              <a:rPr lang="en-US" altLang="en-US" sz="2400" b="1" dirty="0" smtClean="0"/>
              <a:t>shift</a:t>
            </a:r>
            <a:r>
              <a:rPr lang="en-US" altLang="en-US" sz="2400" dirty="0" smtClean="0"/>
              <a:t>, per </a:t>
            </a:r>
            <a:r>
              <a:rPr lang="en-US" altLang="en-US" sz="2400" b="1" dirty="0" smtClean="0"/>
              <a:t>unit</a:t>
            </a:r>
          </a:p>
        </p:txBody>
      </p:sp>
      <p:pic>
        <p:nvPicPr>
          <p:cNvPr id="2" name="Picture 1" descr="Medical provider holding tabl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9360" y="1280160"/>
            <a:ext cx="2377440" cy="35661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Insight</a:t>
            </a:r>
          </a:p>
        </p:txBody>
      </p:sp>
      <p:pic>
        <p:nvPicPr>
          <p:cNvPr id="22532" name="Picture 8" descr="Binocula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7950"/>
            <a:ext cx="8096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724400" cy="4525963"/>
          </a:xfrm>
        </p:spPr>
        <p:txBody>
          <a:bodyPr/>
          <a:lstStyle/>
          <a:p>
            <a:r>
              <a:rPr lang="en-US" dirty="0" smtClean="0"/>
              <a:t>Hospital leadership supported:</a:t>
            </a:r>
          </a:p>
          <a:p>
            <a:pPr lvl="1"/>
            <a:r>
              <a:rPr lang="en-US" dirty="0" smtClean="0"/>
              <a:t>Save Our Skin Unit Champion 4-hour boot camp</a:t>
            </a:r>
          </a:p>
          <a:p>
            <a:pPr lvl="2"/>
            <a:r>
              <a:rPr lang="en-US" dirty="0" smtClean="0"/>
              <a:t>Key result: 40% knowledge increase  </a:t>
            </a:r>
          </a:p>
          <a:p>
            <a:pPr lvl="1"/>
            <a:r>
              <a:rPr lang="en-US" dirty="0" smtClean="0"/>
              <a:t>Bimonthly Unit Champion pressure injury prevention/ wound care lunch and learn sessions</a:t>
            </a:r>
          </a:p>
        </p:txBody>
      </p:sp>
      <p:pic>
        <p:nvPicPr>
          <p:cNvPr id="22534" name="Content Placeholder 7" descr="To the Rescue … Save our Sk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743200" cy="24796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Staff Turnover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dirty="0" smtClean="0"/>
              <a:t>All hospitals experience the challenges of staff turnover.</a:t>
            </a:r>
          </a:p>
        </p:txBody>
      </p:sp>
      <p:pic>
        <p:nvPicPr>
          <p:cNvPr id="46084" name="Picture 3" descr="Medical providers at patient’s beds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57413" y="2667000"/>
            <a:ext cx="4829175" cy="32194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We Have Done Thus Far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Up to this point, you have:</a:t>
            </a:r>
          </a:p>
          <a:p>
            <a:pPr lvl="1"/>
            <a:r>
              <a:rPr lang="en-US" altLang="en-US" dirty="0" smtClean="0"/>
              <a:t>Looked at your organization’s readiness to improve pressure injury prevention (Module 1).</a:t>
            </a:r>
          </a:p>
          <a:p>
            <a:pPr lvl="1"/>
            <a:r>
              <a:rPr lang="en-US" altLang="en-US" dirty="0" smtClean="0"/>
              <a:t>Examined current practices and identified aspects needing improvement (Module 2).</a:t>
            </a:r>
          </a:p>
          <a:p>
            <a:pPr lvl="1"/>
            <a:r>
              <a:rPr lang="en-US" altLang="en-US" dirty="0" smtClean="0"/>
              <a:t>Examined best practices and made preliminary decisions on what best practices will be included </a:t>
            </a:r>
            <a:br>
              <a:rPr lang="en-US" altLang="en-US" dirty="0" smtClean="0"/>
            </a:br>
            <a:r>
              <a:rPr lang="en-US" altLang="en-US" dirty="0" smtClean="0"/>
              <a:t>in your Pressure Injury Prevention Program (Module 3).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Practice Insight</a:t>
            </a:r>
          </a:p>
        </p:txBody>
      </p:sp>
      <p:pic>
        <p:nvPicPr>
          <p:cNvPr id="24581" name="Picture 9" descr="Binocul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"/>
            <a:ext cx="796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en-US" dirty="0" smtClean="0"/>
              <a:t>Staff Turnover</a:t>
            </a:r>
          </a:p>
        </p:txBody>
      </p:sp>
      <p:grpSp>
        <p:nvGrpSpPr>
          <p:cNvPr id="2" name="Group 1" descr="Hospital staff at in-person training&#10;Medical providers looking at computer monitor&#10;Medical providers clapping&#10;"/>
          <p:cNvGrpSpPr>
            <a:grpSpLocks noChangeAspect="1"/>
          </p:cNvGrpSpPr>
          <p:nvPr/>
        </p:nvGrpSpPr>
        <p:grpSpPr>
          <a:xfrm>
            <a:off x="457200" y="2743200"/>
            <a:ext cx="8229600" cy="2746137"/>
            <a:chOff x="152400" y="3355975"/>
            <a:chExt cx="8896350" cy="29686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Hospital staff at in-person traini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3355975"/>
              <a:ext cx="2968625" cy="2968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Medical providers clappi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2750" y="3355975"/>
              <a:ext cx="4826000" cy="2968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Medical providers looking at computer monitor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1025" y="3355975"/>
              <a:ext cx="1978025" cy="2968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Communication Patterns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communication needs to occur among staff at all levels.</a:t>
            </a:r>
          </a:p>
          <a:p>
            <a:pPr lvl="1"/>
            <a:r>
              <a:rPr lang="en-US" dirty="0" smtClean="0"/>
              <a:t>Within the unit (among nurses, nurse assistants, physicians, and patients and their families)</a:t>
            </a:r>
          </a:p>
          <a:p>
            <a:pPr lvl="1"/>
            <a:r>
              <a:rPr lang="en-US" dirty="0" smtClean="0"/>
              <a:t>Among unit staff, the Implementation Team, the Wound Care Team, and senior management</a:t>
            </a:r>
          </a:p>
        </p:txBody>
      </p:sp>
      <p:grpSp>
        <p:nvGrpSpPr>
          <p:cNvPr id="7" name="Group 6" descr="Medical providers at patient’s bedside&#10;Leader and medical providers having discussion&#10;Medical providers looking at papers&#10;"/>
          <p:cNvGrpSpPr>
            <a:grpSpLocks noChangeAspect="1"/>
          </p:cNvGrpSpPr>
          <p:nvPr/>
        </p:nvGrpSpPr>
        <p:grpSpPr>
          <a:xfrm>
            <a:off x="457200" y="4375150"/>
            <a:ext cx="8229600" cy="1844011"/>
            <a:chOff x="438150" y="4375150"/>
            <a:chExt cx="8112125" cy="18176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3556" name="Picture 2" descr="Medical providers at patient’s bedsid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8150" y="4375150"/>
              <a:ext cx="2714625" cy="1809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7" name="Picture 3" descr="Leader and medical providers having discuss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775" y="4375150"/>
              <a:ext cx="2714625" cy="1809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4" descr="Medical providers looking at paper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30888" y="4379913"/>
              <a:ext cx="2719387" cy="18129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Communication Patterns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Communicate how changes are actually happening.</a:t>
            </a:r>
          </a:p>
          <a:p>
            <a:r>
              <a:rPr lang="en-US" altLang="en-US" dirty="0" smtClean="0"/>
              <a:t>Unit Champions can present updates on implementation at regularly scheduled meetings.</a:t>
            </a:r>
          </a:p>
          <a:p>
            <a:pPr lvl="1"/>
            <a:r>
              <a:rPr lang="en-US" altLang="en-US" dirty="0" smtClean="0"/>
              <a:t>This can be done thoroughly and succinctly with the least amount of time and effort.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/>
          <a:lstStyle/>
          <a:p>
            <a:r>
              <a:rPr lang="en-US" altLang="en-US" sz="3000" dirty="0" smtClean="0"/>
              <a:t>Integrate Prevention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smtClean="0"/>
              <a:t>Into Ongoing Processes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097280"/>
            <a:ext cx="8229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Necessary for sustainability.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Integrated into regular communications (e.g., shift handoffs</a:t>
            </a:r>
            <a:r>
              <a:rPr lang="en-US" altLang="en-US" sz="2800" dirty="0" smtClean="0">
                <a:latin typeface="+mn-lt"/>
              </a:rPr>
              <a:t>).</a:t>
            </a:r>
            <a:endParaRPr lang="en-US" sz="2800" dirty="0">
              <a:latin typeface="+mn-lt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572000" cy="374904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Make certain procedures (such as skin assessments) universal so staff do not have to decide which patients they apply to.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Ensure nurses have access to supplies.       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Create visual cues/logos (turning clocks to remind staff </a:t>
            </a:r>
            <a:br>
              <a:rPr lang="en-US" altLang="en-US" dirty="0" smtClean="0"/>
            </a:br>
            <a:r>
              <a:rPr lang="en-US" altLang="en-US" dirty="0" smtClean="0"/>
              <a:t>when repositioning is due).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Other examples?</a:t>
            </a:r>
          </a:p>
        </p:txBody>
      </p:sp>
      <p:pic>
        <p:nvPicPr>
          <p:cNvPr id="25604" name="Picture 5" descr="Medical providers looking at tablet"/>
          <p:cNvPicPr>
            <a:picLocks noChangeAspect="1" noChangeArrowheads="1"/>
          </p:cNvPicPr>
          <p:nvPr/>
        </p:nvPicPr>
        <p:blipFill>
          <a:blip r:embed="rId2"/>
          <a:srcRect l="12312" r="21942" b="5197"/>
          <a:stretch>
            <a:fillRect/>
          </a:stretch>
        </p:blipFill>
        <p:spPr bwMode="auto">
          <a:xfrm>
            <a:off x="5394960" y="2560320"/>
            <a:ext cx="3291840" cy="3157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1" descr="Magnifying glass in front of 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6126480"/>
            <a:ext cx="58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8880" y="6126480"/>
            <a:ext cx="118872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cs typeface="Arial" charset="0"/>
              </a:rPr>
              <a:t>Page 65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Electronic Health Record Opportunities</a:t>
            </a:r>
            <a:endParaRPr lang="en-US" altLang="en-US" sz="36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572000" cy="4678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700" dirty="0" smtClean="0"/>
              <a:t>What information about pressure injury risk factors is already part of the patient record?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700" dirty="0" smtClean="0"/>
              <a:t>What is the most logical place in the record to collect, organize, and assess information about patient pressure injury risk factors and any necessary </a:t>
            </a:r>
            <a:br>
              <a:rPr lang="en-US" altLang="en-US" sz="2700" dirty="0" smtClean="0"/>
            </a:br>
            <a:r>
              <a:rPr lang="en-US" altLang="en-US" sz="2700" dirty="0" smtClean="0"/>
              <a:t>precautions?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700" dirty="0" smtClean="0"/>
              <a:t>Additional suggestions?</a:t>
            </a:r>
          </a:p>
        </p:txBody>
      </p:sp>
      <p:pic>
        <p:nvPicPr>
          <p:cNvPr id="26628" name="Picture 5" descr="Medical providers looking at tablet"/>
          <p:cNvPicPr>
            <a:picLocks noChangeAspect="1" noChangeArrowheads="1"/>
          </p:cNvPicPr>
          <p:nvPr/>
        </p:nvPicPr>
        <p:blipFill rotWithShape="1">
          <a:blip r:embed="rId2"/>
          <a:srcRect l="24557" t="11339" r="1447" b="403"/>
          <a:stretch/>
        </p:blipFill>
        <p:spPr bwMode="auto">
          <a:xfrm>
            <a:off x="5303520" y="2103120"/>
            <a:ext cx="3291840" cy="2611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1" descr="Magnifying glass in front of 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5943600"/>
            <a:ext cx="58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68880" y="5943600"/>
            <a:ext cx="118872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cs typeface="Arial" charset="0"/>
              </a:rPr>
              <a:t>Page 66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Manage the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Ensure staff </a:t>
            </a:r>
            <a:r>
              <a:rPr lang="en-US" dirty="0" smtClean="0"/>
              <a:t>understand </a:t>
            </a:r>
            <a:r>
              <a:rPr lang="en-US" dirty="0"/>
              <a:t>new roles.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Ensure staff </a:t>
            </a:r>
            <a:r>
              <a:rPr lang="en-US" dirty="0" smtClean="0"/>
              <a:t>understand </a:t>
            </a:r>
            <a:r>
              <a:rPr lang="en-US" dirty="0"/>
              <a:t>reasons for change and </a:t>
            </a:r>
            <a:r>
              <a:rPr lang="en-US" dirty="0" smtClean="0"/>
              <a:t>agree </a:t>
            </a:r>
            <a:r>
              <a:rPr lang="en-US" dirty="0"/>
              <a:t>change is needed.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Convey that pressure injury prevention is part of </a:t>
            </a:r>
            <a:r>
              <a:rPr lang="en-US" dirty="0" smtClean="0"/>
              <a:t>high-quality care </a:t>
            </a:r>
            <a:r>
              <a:rPr lang="en-US" dirty="0"/>
              <a:t>and </a:t>
            </a:r>
            <a:r>
              <a:rPr lang="en-US" dirty="0" smtClean="0"/>
              <a:t>is </a:t>
            </a:r>
            <a:r>
              <a:rPr lang="en-US" dirty="0"/>
              <a:t>valued by all, including senior hospital leadership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Manage the Change Process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5486400" cy="51355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Have adequate access to supplies:</a:t>
            </a:r>
          </a:p>
          <a:p>
            <a:pPr lvl="1" eaLnBrk="1" hangingPunct="1"/>
            <a:r>
              <a:rPr lang="en-US" altLang="en-US" dirty="0" smtClean="0"/>
              <a:t>Dressings</a:t>
            </a:r>
          </a:p>
          <a:p>
            <a:pPr lvl="1" eaLnBrk="1" hangingPunct="1"/>
            <a:r>
              <a:rPr lang="en-US" altLang="en-US" dirty="0" smtClean="0"/>
              <a:t>Skin creams</a:t>
            </a:r>
          </a:p>
          <a:p>
            <a:pPr eaLnBrk="1" hangingPunct="1"/>
            <a:r>
              <a:rPr lang="en-US" altLang="en-US" sz="2800" dirty="0" smtClean="0"/>
              <a:t>Engage staff to gain support and buy-in to tailor new practices.</a:t>
            </a:r>
          </a:p>
          <a:p>
            <a:pPr eaLnBrk="1" hangingPunct="1"/>
            <a:r>
              <a:rPr lang="en-US" altLang="en-US" sz="2800" dirty="0" smtClean="0"/>
              <a:t>Encourage staff to speak up if </a:t>
            </a:r>
            <a:br>
              <a:rPr lang="en-US" altLang="en-US" sz="2800" dirty="0" smtClean="0"/>
            </a:br>
            <a:r>
              <a:rPr lang="en-US" altLang="en-US" sz="2800" dirty="0" smtClean="0"/>
              <a:t>supplies and equipment are</a:t>
            </a:r>
            <a:br>
              <a:rPr lang="en-US" altLang="en-US" sz="2800" dirty="0" smtClean="0"/>
            </a:br>
            <a:r>
              <a:rPr lang="en-US" altLang="en-US" sz="2800" dirty="0" smtClean="0"/>
              <a:t>lacking, missing, or broken.</a:t>
            </a:r>
          </a:p>
        </p:txBody>
      </p:sp>
      <p:grpSp>
        <p:nvGrpSpPr>
          <p:cNvPr id="4" name="Group 3" descr="Medical provider using technology&#10;Medical provider examining patient’s hand&#10;"/>
          <p:cNvGrpSpPr/>
          <p:nvPr/>
        </p:nvGrpSpPr>
        <p:grpSpPr>
          <a:xfrm>
            <a:off x="6671583" y="1068388"/>
            <a:ext cx="2015217" cy="5249753"/>
            <a:chOff x="6671583" y="1068388"/>
            <a:chExt cx="2015217" cy="52497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 descr="Medical provider using technology"/>
            <p:cNvPicPr>
              <a:picLocks noChangeAspect="1" noChangeArrowheads="1"/>
            </p:cNvPicPr>
            <p:nvPr/>
          </p:nvPicPr>
          <p:blipFill rotWithShape="1">
            <a:blip r:embed="rId2"/>
            <a:srcRect l="38800"/>
            <a:stretch/>
          </p:blipFill>
          <p:spPr bwMode="auto">
            <a:xfrm>
              <a:off x="6671583" y="1068388"/>
              <a:ext cx="2013626" cy="21950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5" descr="Medical provider examining patient’s han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71583" y="3295314"/>
              <a:ext cx="2015217" cy="30228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Monitor Implementation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Baseline measures of pressure injury rates and processes should be obtained before any change.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Tracking care processes to prevent pressure injury is a measure of implementation success and should translate to better outcomes.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Outcome measures: </a:t>
            </a:r>
            <a:r>
              <a:rPr lang="en-US" dirty="0" smtClean="0"/>
              <a:t>track </a:t>
            </a:r>
            <a:r>
              <a:rPr lang="en-US" dirty="0"/>
              <a:t>changes in pressure injury rates.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Inform the Implementation Team and staff about results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Monitor Implementation Progress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 smtClean="0"/>
              <a:t>Close the loop. </a:t>
            </a:r>
          </a:p>
          <a:p>
            <a:pPr>
              <a:spcBef>
                <a:spcPts val="0"/>
              </a:spcBef>
            </a:pPr>
            <a:r>
              <a:rPr lang="en-US" altLang="en-US" dirty="0" smtClean="0"/>
              <a:t>Have the Implementation Team report to the unit what it did with the information the unit provided.</a:t>
            </a:r>
          </a:p>
        </p:txBody>
      </p:sp>
      <p:grpSp>
        <p:nvGrpSpPr>
          <p:cNvPr id="2" name="Group 1" descr="Medical providers looking at papers&#10;Medical providers looking at tablet&#10;"/>
          <p:cNvGrpSpPr>
            <a:grpSpLocks noChangeAspect="1"/>
          </p:cNvGrpSpPr>
          <p:nvPr/>
        </p:nvGrpSpPr>
        <p:grpSpPr>
          <a:xfrm>
            <a:off x="1280160" y="3291840"/>
            <a:ext cx="6583680" cy="3034104"/>
            <a:chOff x="609600" y="3105150"/>
            <a:chExt cx="6944526" cy="3200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0724" name="Picture 4" descr="Medical providers looking at table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9725" y="3105150"/>
              <a:ext cx="2134401" cy="3200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5" name="Picture 5" descr="Medical providers looking at paper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3105150"/>
              <a:ext cx="4800600" cy="3200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for sharing updates and information on successes from prevention activities to the rest of the hospital include:</a:t>
            </a:r>
          </a:p>
          <a:p>
            <a:pPr lvl="1"/>
            <a:r>
              <a:rPr lang="en-US" dirty="0" smtClean="0"/>
              <a:t>Posters with results in the units or lunchroom.</a:t>
            </a:r>
          </a:p>
          <a:p>
            <a:pPr lvl="1"/>
            <a:r>
              <a:rPr lang="en-US" dirty="0" smtClean="0"/>
              <a:t>Newsletter articles.</a:t>
            </a:r>
          </a:p>
          <a:p>
            <a:pPr lvl="1"/>
            <a:r>
              <a:rPr lang="en-US" dirty="0" smtClean="0"/>
              <a:t>Email blasts.</a:t>
            </a:r>
          </a:p>
          <a:p>
            <a:pPr lvl="1"/>
            <a:r>
              <a:rPr lang="en-US" dirty="0" smtClean="0"/>
              <a:t>Announcements on the hospital’s Web page.</a:t>
            </a:r>
          </a:p>
          <a:p>
            <a:pPr lvl="1"/>
            <a:r>
              <a:rPr lang="en-US" dirty="0" smtClean="0"/>
              <a:t>Discussions during staff meetings.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mtClean="0"/>
              <a:t>Following Best Practice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Implementation Team will work with the Unit Teams and Wound Care Team to implement the new prevention practices.</a:t>
            </a:r>
          </a:p>
        </p:txBody>
      </p:sp>
      <p:pic>
        <p:nvPicPr>
          <p:cNvPr id="7172" name="Picture 5" descr="Medical providers looking at tab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3200400"/>
            <a:ext cx="4305300" cy="2870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3600" dirty="0" smtClean="0"/>
              <a:t>Sustain Pressure Injury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Close the information loop. Inform senior leaders and middle managers about progress.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Keep clinical staff informed about progress with pressure injury prevention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436" name="Picture 4" descr="Leaders and medical providers having a 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74720"/>
            <a:ext cx="4572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 Staff Education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Develop an education plan.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Adults learn best through experiential activities.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Don’t forget prevention education for the patient and family members and significant others. </a:t>
            </a:r>
          </a:p>
        </p:txBody>
      </p:sp>
      <p:pic>
        <p:nvPicPr>
          <p:cNvPr id="35845" name="Picture 8" descr="Magnifying glass in front of open bo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38328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3383280"/>
            <a:ext cx="457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See Tool 3G: Patient and Family </a:t>
            </a:r>
            <a:r>
              <a:rPr lang="en-US" sz="2000" dirty="0" smtClean="0">
                <a:latin typeface="+mn-lt"/>
              </a:rPr>
              <a:t>Education.</a:t>
            </a:r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Staff Education and Training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You can use a variety of educational approaches, such as didactic methods (e.g., lectures and interactive presentations).</a:t>
            </a:r>
          </a:p>
        </p:txBody>
      </p:sp>
      <p:grpSp>
        <p:nvGrpSpPr>
          <p:cNvPr id="2" name="Group 1" descr="c&#10;Hospital staff at virtual training &#10;"/>
          <p:cNvGrpSpPr/>
          <p:nvPr/>
        </p:nvGrpSpPr>
        <p:grpSpPr>
          <a:xfrm>
            <a:off x="1216025" y="3200400"/>
            <a:ext cx="6711950" cy="2686050"/>
            <a:chOff x="1190625" y="3383280"/>
            <a:chExt cx="6711950" cy="26860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4820" name="Picture 2" descr="Hospital staff at virtual training 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0625" y="3383280"/>
              <a:ext cx="2686050" cy="26860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1" name="Picture 3" descr="Hospital staff at virtual training 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6675" y="3383280"/>
              <a:ext cx="4025900" cy="26860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Insight</a:t>
            </a:r>
          </a:p>
        </p:txBody>
      </p:sp>
      <p:pic>
        <p:nvPicPr>
          <p:cNvPr id="37893" name="Picture 6" descr="Binocul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6838"/>
            <a:ext cx="83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1"/>
            <a:ext cx="7924800" cy="49072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Problem:</a:t>
            </a:r>
            <a:r>
              <a:rPr lang="en-US" sz="2800" dirty="0" smtClean="0"/>
              <a:t> assessment/care plan/documentation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Staff Education:</a:t>
            </a:r>
            <a:r>
              <a:rPr lang="en-US" sz="2800" dirty="0" smtClean="0"/>
              <a:t> RN, CEO, CNO, PCT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2-hour didactic competency training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/>
              <a:t>  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Braden risk assessment and patient comorbidity review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5 in 5 Visual Assessment Tool for pressure injuries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Many visuals of actual patients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Appropriate interventions based on risk – review of all products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How to document implementation and maintenance of plan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1-hour hands-on skills lab – 3 scenarios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Key results: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Assessment/care planning accuracy improved from 50% to 90%.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Continued issue with documentation.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Group Activity: Assess Staff Education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Assess current staff </a:t>
            </a:r>
            <a:r>
              <a:rPr lang="en-US" altLang="en-US" dirty="0" smtClean="0"/>
              <a:t>education.</a:t>
            </a: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Assess educational </a:t>
            </a:r>
            <a:r>
              <a:rPr lang="en-US" altLang="en-US" dirty="0" smtClean="0"/>
              <a:t>needs.</a:t>
            </a:r>
            <a:endParaRPr lang="en-US" altLang="en-US" dirty="0"/>
          </a:p>
        </p:txBody>
      </p:sp>
      <p:pic>
        <p:nvPicPr>
          <p:cNvPr id="38919" name="Picture 1" descr="Magnifying glass in front of open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5394960"/>
            <a:ext cx="58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08960" y="5394960"/>
            <a:ext cx="118872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cs typeface="Arial" charset="0"/>
              </a:rPr>
              <a:t>Tool 4C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Tool 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5840"/>
            <a:ext cx="4114800" cy="536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Staff Knowledge Assessment</a:t>
            </a:r>
          </a:p>
        </p:txBody>
      </p:sp>
      <p:pic>
        <p:nvPicPr>
          <p:cNvPr id="37891" name="Content Placeholder 5" descr="Hospital staff taking knowledge assessment.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793" y="1371600"/>
            <a:ext cx="6018415" cy="3961015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940" name="Picture 8" descr="Magnifying glass in front of open boo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5634038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65960" y="5634038"/>
            <a:ext cx="594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cs typeface="Arial" charset="0"/>
              </a:rPr>
              <a:t>Tool 2G: Pieper Pressure Ulcer Knowledge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Staff Education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Regular/ongoing education means including pressure injury prevention in four areas of training: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7432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342900">
              <a:buFont typeface="Arial" panose="020B0604020202020204" pitchFamily="34" charset="0"/>
              <a:buChar char="–"/>
              <a:defRPr/>
            </a:pPr>
            <a:r>
              <a:rPr lang="en-US" sz="2800" dirty="0">
                <a:latin typeface="+mn-lt"/>
              </a:rPr>
              <a:t>Annual education for all staff</a:t>
            </a:r>
          </a:p>
          <a:p>
            <a:pPr marL="685800" indent="-342900">
              <a:buFont typeface="Arial" panose="020B0604020202020204" pitchFamily="34" charset="0"/>
              <a:buChar char="–"/>
              <a:defRPr/>
            </a:pPr>
            <a:r>
              <a:rPr lang="en-US" sz="2800" dirty="0">
                <a:latin typeface="+mn-lt"/>
              </a:rPr>
              <a:t>Staff competencies</a:t>
            </a:r>
          </a:p>
          <a:p>
            <a:pPr marL="685800" indent="-342900">
              <a:buFont typeface="Arial" panose="020B0604020202020204" pitchFamily="34" charset="0"/>
              <a:buChar char="–"/>
              <a:defRPr/>
            </a:pPr>
            <a:r>
              <a:rPr lang="en-US" sz="2800" dirty="0">
                <a:latin typeface="+mn-lt"/>
              </a:rPr>
              <a:t>New staff orientation</a:t>
            </a:r>
          </a:p>
          <a:p>
            <a:pPr marL="685800" indent="-342900">
              <a:buFont typeface="Arial" panose="020B0604020202020204" pitchFamily="34" charset="0"/>
              <a:buChar char="–"/>
              <a:defRPr/>
            </a:pPr>
            <a:r>
              <a:rPr lang="en-US" sz="2800" dirty="0">
                <a:latin typeface="+mn-lt"/>
              </a:rPr>
              <a:t>Training of temporary staff</a:t>
            </a:r>
          </a:p>
          <a:p>
            <a:pPr marL="285750" indent="-285750">
              <a:buFont typeface="Arial" panose="020B0604020202020204" pitchFamily="34" charset="0"/>
              <a:buChar char="–"/>
            </a:pPr>
            <a:endParaRPr lang="en-US" sz="2800" dirty="0">
              <a:latin typeface="+mn-lt"/>
            </a:endParaRPr>
          </a:p>
        </p:txBody>
      </p:sp>
      <p:pic>
        <p:nvPicPr>
          <p:cNvPr id="9" name="Picture 3" descr="Hospital staff at trai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834640"/>
            <a:ext cx="3200400" cy="2134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4000" smtClean="0"/>
              <a:t>Practice Insight</a:t>
            </a:r>
          </a:p>
        </p:txBody>
      </p:sp>
      <p:pic>
        <p:nvPicPr>
          <p:cNvPr id="3" name="Picture 2" descr="Pressure Ulcer Prevention Program Action Plan: June 2015-January 20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0588"/>
            <a:ext cx="9144000" cy="59848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1988" name="Slide Number Placeholder 1"/>
          <p:cNvSpPr txBox="1">
            <a:spLocks/>
          </p:cNvSpPr>
          <p:nvPr/>
        </p:nvSpPr>
        <p:spPr bwMode="auto">
          <a:xfrm>
            <a:off x="152400" y="65103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itchFamily="34" charset="0"/>
                <a:ea typeface="Osaka"/>
              </a:rPr>
              <a:t>12</a:t>
            </a:r>
          </a:p>
        </p:txBody>
      </p:sp>
      <p:pic>
        <p:nvPicPr>
          <p:cNvPr id="41989" name="Picture 7" descr="Binocula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1125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 descr="Red circles around Key Interventions 3 and 4"/>
          <p:cNvGrpSpPr/>
          <p:nvPr/>
        </p:nvGrpSpPr>
        <p:grpSpPr>
          <a:xfrm>
            <a:off x="0" y="1804988"/>
            <a:ext cx="9144000" cy="5053012"/>
            <a:chOff x="0" y="1804988"/>
            <a:chExt cx="9144000" cy="5053012"/>
          </a:xfrm>
        </p:grpSpPr>
        <p:sp>
          <p:nvSpPr>
            <p:cNvPr id="6" name="Oval 5" descr="Red circles around Key Interventions 3 and 4"/>
            <p:cNvSpPr/>
            <p:nvPr/>
          </p:nvSpPr>
          <p:spPr>
            <a:xfrm flipV="1">
              <a:off x="0" y="1804988"/>
              <a:ext cx="9144000" cy="18446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Oval 8" descr="Red circles around Key Interventions 3 and 4"/>
            <p:cNvSpPr/>
            <p:nvPr/>
          </p:nvSpPr>
          <p:spPr>
            <a:xfrm flipH="1">
              <a:off x="0" y="3649663"/>
              <a:ext cx="9144000" cy="32083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96000" y="4724400"/>
            <a:ext cx="2133600" cy="365125"/>
          </a:xfrm>
          <a:prstGeom prst="rect">
            <a:avLst/>
          </a:prstGeom>
        </p:spPr>
        <p:txBody>
          <a:bodyPr/>
          <a:lstStyle/>
          <a:p>
            <a:fld id="{45130C98-BD7A-4801-B646-8CCD9E1BA076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Action Plan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Font typeface="Arial" pitchFamily="34" charset="0"/>
              <a:buNone/>
            </a:pPr>
            <a:r>
              <a:rPr lang="en-US" altLang="en-US" sz="3200" dirty="0" smtClean="0"/>
              <a:t>Action Steps for Key Interventions 3 and 4</a:t>
            </a:r>
          </a:p>
        </p:txBody>
      </p:sp>
      <p:pic>
        <p:nvPicPr>
          <p:cNvPr id="44039" name="Picture 1" descr="Magnifying glass in front of open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2" y="4023360"/>
            <a:ext cx="58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626516"/>
            <a:ext cx="192024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cs typeface="Arial" charset="0"/>
              </a:rPr>
              <a:t>Refer to your </a:t>
            </a:r>
            <a:br>
              <a:rPr lang="en-US" sz="2400" dirty="0">
                <a:latin typeface="+mn-lt"/>
                <a:cs typeface="Arial" charset="0"/>
              </a:rPr>
            </a:br>
            <a:r>
              <a:rPr lang="en-US" sz="2400" dirty="0">
                <a:latin typeface="+mn-lt"/>
                <a:cs typeface="Arial" charset="0"/>
              </a:rPr>
              <a:t>Action Plan</a:t>
            </a:r>
          </a:p>
        </p:txBody>
      </p:sp>
      <p:pic>
        <p:nvPicPr>
          <p:cNvPr id="5" name="Picture 4" descr="Pressure Ulcer Prevention Action Pla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7520" y="2011680"/>
            <a:ext cx="5669280" cy="3579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 descr="Red circles around Key Interventions 3 and 4"/>
          <p:cNvGrpSpPr/>
          <p:nvPr/>
        </p:nvGrpSpPr>
        <p:grpSpPr>
          <a:xfrm>
            <a:off x="2895600" y="3759200"/>
            <a:ext cx="1963738" cy="1117600"/>
            <a:chOff x="2895600" y="3759200"/>
            <a:chExt cx="1963738" cy="1117600"/>
          </a:xfrm>
        </p:grpSpPr>
        <p:sp>
          <p:nvSpPr>
            <p:cNvPr id="7" name="Oval 6" descr="Red circles around Key Interventions 3 and 4"/>
            <p:cNvSpPr/>
            <p:nvPr/>
          </p:nvSpPr>
          <p:spPr>
            <a:xfrm>
              <a:off x="2895600" y="4343400"/>
              <a:ext cx="1931988" cy="533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Oval 11" descr="Red circles around Key Interventions 3 and 4"/>
            <p:cNvSpPr/>
            <p:nvPr/>
          </p:nvSpPr>
          <p:spPr>
            <a:xfrm>
              <a:off x="2927350" y="3759200"/>
              <a:ext cx="1931988" cy="609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Summary</a:t>
            </a:r>
          </a:p>
        </p:txBody>
      </p:sp>
      <p:sp>
        <p:nvSpPr>
          <p:cNvPr id="450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To summarize, we addressed the following: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Roles and responsibilities of the Unit Team, </a:t>
            </a:r>
            <a:br>
              <a:rPr lang="en-US" altLang="en-US" dirty="0" smtClean="0"/>
            </a:br>
            <a:r>
              <a:rPr lang="en-US" altLang="en-US" dirty="0" smtClean="0"/>
              <a:t>Wound Care Team, and Implementation Team </a:t>
            </a:r>
            <a:br>
              <a:rPr lang="en-US" altLang="en-US" dirty="0" smtClean="0"/>
            </a:br>
            <a:r>
              <a:rPr lang="en-US" altLang="en-US" dirty="0" smtClean="0"/>
              <a:t>in preventing pressure injuries</a:t>
            </a:r>
          </a:p>
          <a:p>
            <a:pPr lvl="1" eaLnBrk="1" hangingPunct="1"/>
            <a:r>
              <a:rPr lang="en-US" altLang="en-US" dirty="0" smtClean="0"/>
              <a:t>Importance of the Unit Champions</a:t>
            </a:r>
          </a:p>
          <a:p>
            <a:pPr lvl="1" eaLnBrk="1" hangingPunct="1"/>
            <a:r>
              <a:rPr lang="en-US" altLang="en-US" dirty="0" smtClean="0"/>
              <a:t>Communication during implementation</a:t>
            </a:r>
          </a:p>
          <a:p>
            <a:pPr lvl="1" eaLnBrk="1" hangingPunct="1"/>
            <a:r>
              <a:rPr lang="en-US" altLang="en-US" dirty="0" smtClean="0"/>
              <a:t>Staff training needs to learn new practices</a:t>
            </a:r>
          </a:p>
          <a:p>
            <a:pPr lvl="1" eaLnBrk="1" hangingPunct="1"/>
            <a:r>
              <a:rPr lang="en-US" altLang="en-US" dirty="0" smtClean="0"/>
              <a:t>Action Plan for putting the prevention program into practice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000" dirty="0" smtClean="0"/>
              <a:t>Implementation Planning Goals</a:t>
            </a:r>
            <a:endParaRPr lang="en-US" sz="40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Determine the roles and responsibilities of staff in preventing pressure injuries. </a:t>
            </a:r>
          </a:p>
          <a:p>
            <a:pPr lvl="1"/>
            <a:r>
              <a:rPr lang="en-US" altLang="en-US" dirty="0" smtClean="0"/>
              <a:t>What role will the Unit Team and Wound Care Team play? </a:t>
            </a:r>
          </a:p>
          <a:p>
            <a:pPr lvl="1"/>
            <a:r>
              <a:rPr lang="en-US" altLang="en-US" dirty="0" smtClean="0"/>
              <a:t>What role will the Unit Champions play?  </a:t>
            </a:r>
          </a:p>
          <a:p>
            <a:pPr lvl="1"/>
            <a:r>
              <a:rPr lang="en-US" altLang="en-US" dirty="0" smtClean="0"/>
              <a:t>When will they be oriented and integrated into the implementation process? </a:t>
            </a:r>
          </a:p>
          <a:p>
            <a:pPr lvl="1"/>
            <a:r>
              <a:rPr lang="en-US" altLang="en-US" dirty="0" smtClean="0"/>
              <a:t>How should prevention work be organized</a:t>
            </a:r>
            <a:br>
              <a:rPr lang="en-US" altLang="en-US" dirty="0" smtClean="0"/>
            </a:br>
            <a:r>
              <a:rPr lang="en-US" altLang="en-US" dirty="0" smtClean="0"/>
              <a:t>at the unit level?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mtClean="0"/>
              <a:t>Planning Goals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Plan how you will:</a:t>
            </a:r>
          </a:p>
          <a:p>
            <a:pPr lvl="1"/>
            <a:r>
              <a:rPr lang="en-US" altLang="en-US" dirty="0" smtClean="0"/>
              <a:t>Put best practices into operation. </a:t>
            </a:r>
          </a:p>
          <a:p>
            <a:pPr lvl="1"/>
            <a:r>
              <a:rPr lang="en-US" altLang="en-US" dirty="0" smtClean="0"/>
              <a:t>Manage the change process on patient care units.</a:t>
            </a:r>
          </a:p>
          <a:p>
            <a:pPr lvl="1"/>
            <a:r>
              <a:rPr lang="en-US" altLang="en-US" dirty="0" smtClean="0"/>
              <a:t>Pilot test the new best practices.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mtClean="0"/>
              <a:t>Planning Goals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Plan how you will:</a:t>
            </a:r>
          </a:p>
          <a:p>
            <a:pPr lvl="1"/>
            <a:r>
              <a:rPr lang="en-US" altLang="en-US" dirty="0" smtClean="0"/>
              <a:t>Get staff engaged and excited about pressure injury prevention. </a:t>
            </a:r>
          </a:p>
          <a:p>
            <a:pPr lvl="1"/>
            <a:r>
              <a:rPr lang="en-US" altLang="en-US" dirty="0" smtClean="0"/>
              <a:t>Educate staff on new best practices.</a:t>
            </a:r>
          </a:p>
        </p:txBody>
      </p:sp>
      <p:pic>
        <p:nvPicPr>
          <p:cNvPr id="10244" name="Picture 5" descr="Leaders and medical providers having a 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60" y="3383280"/>
            <a:ext cx="4754880" cy="3163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mtClean="0"/>
              <a:t>Staff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staff to perform each specific task in your set of best practices, based on training and experience.</a:t>
            </a:r>
          </a:p>
        </p:txBody>
      </p:sp>
      <p:grpSp>
        <p:nvGrpSpPr>
          <p:cNvPr id="9" name="Group 8" descr="Medical providers looking at papers.&#10;Medical providers looking at computer monitor."/>
          <p:cNvGrpSpPr/>
          <p:nvPr/>
        </p:nvGrpSpPr>
        <p:grpSpPr>
          <a:xfrm>
            <a:off x="1651562" y="3383280"/>
            <a:ext cx="5840877" cy="2692400"/>
            <a:chOff x="1981200" y="3433763"/>
            <a:chExt cx="5840877" cy="2692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099" name="Picture 3" descr="Medical providers looking at papers.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1200" y="3433763"/>
              <a:ext cx="4038600" cy="269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Medical providers looking at computer monitor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29325" y="3433763"/>
              <a:ext cx="1792752" cy="2688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Staff Roles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5029200" cy="4525963"/>
          </a:xfrm>
        </p:spPr>
        <p:txBody>
          <a:bodyPr/>
          <a:lstStyle/>
          <a:p>
            <a:r>
              <a:rPr lang="en-US" altLang="en-US" dirty="0" smtClean="0"/>
              <a:t>In some cases, a group will perform the task based on specific roles, such as a group of certified nursing assistants.</a:t>
            </a:r>
          </a:p>
          <a:p>
            <a:r>
              <a:rPr lang="en-US" altLang="en-US" dirty="0" smtClean="0"/>
              <a:t>Other tasks may be assigned to a specific person.</a:t>
            </a:r>
          </a:p>
          <a:p>
            <a:pPr lvl="1"/>
            <a:r>
              <a:rPr lang="en-US" altLang="en-US" dirty="0" smtClean="0"/>
              <a:t>In that case, be sure to assign a backup person.</a:t>
            </a:r>
          </a:p>
        </p:txBody>
      </p:sp>
      <p:pic>
        <p:nvPicPr>
          <p:cNvPr id="3074" name="Picture 2" descr="Medical provider helping patient with mobility de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9360" y="1280160"/>
            <a:ext cx="2377440" cy="33847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List of Best Practices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135563"/>
          </a:xfrm>
        </p:spPr>
        <p:txBody>
          <a:bodyPr/>
          <a:lstStyle/>
          <a:p>
            <a:r>
              <a:rPr lang="en-US" altLang="en-US" dirty="0" smtClean="0"/>
              <a:t>Preliminary list of best practices</a:t>
            </a:r>
          </a:p>
        </p:txBody>
      </p:sp>
      <p:pic>
        <p:nvPicPr>
          <p:cNvPr id="13318" name="Picture 1" descr="Magnifying glass in front of open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3749040"/>
            <a:ext cx="58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389120"/>
            <a:ext cx="12801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cs typeface="Arial" charset="0"/>
              </a:rPr>
              <a:t>Tool 4A</a:t>
            </a:r>
          </a:p>
        </p:txBody>
      </p:sp>
      <p:pic>
        <p:nvPicPr>
          <p:cNvPr id="9" name="Picture 4" descr="Tool 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1645920"/>
            <a:ext cx="4914900" cy="486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5D1B-8FBE-440D-89D6-99E62A7C652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tientSafety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ientSafetyPage2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6645</TotalTime>
  <Words>1268</Words>
  <Application>Microsoft Office PowerPoint</Application>
  <PresentationFormat>On-screen Show (4:3)</PresentationFormat>
  <Paragraphs>208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PatientSafetyPage1</vt:lpstr>
      <vt:lpstr>PatientSafetyPage2+</vt:lpstr>
      <vt:lpstr>How To Implement the  Pressure Injury Prevention Program in Your Organization</vt:lpstr>
      <vt:lpstr>What We Have Done Thus Far</vt:lpstr>
      <vt:lpstr>Following Best Practice</vt:lpstr>
      <vt:lpstr>Implementation Planning Goals</vt:lpstr>
      <vt:lpstr>Planning Goals</vt:lpstr>
      <vt:lpstr>Planning Goals</vt:lpstr>
      <vt:lpstr>Staff Roles</vt:lpstr>
      <vt:lpstr>Staff Roles</vt:lpstr>
      <vt:lpstr>List of Best Practices</vt:lpstr>
      <vt:lpstr>Staff Roles</vt:lpstr>
      <vt:lpstr>Staff Roles</vt:lpstr>
      <vt:lpstr>Staff Roles</vt:lpstr>
      <vt:lpstr>Wound Care Team Role</vt:lpstr>
      <vt:lpstr>Unit Team Role</vt:lpstr>
      <vt:lpstr>Unit Team</vt:lpstr>
      <vt:lpstr>Unit Team</vt:lpstr>
      <vt:lpstr>Unit Champion</vt:lpstr>
      <vt:lpstr>Practice Insight</vt:lpstr>
      <vt:lpstr>Staff Turnover</vt:lpstr>
      <vt:lpstr>Practice Insight</vt:lpstr>
      <vt:lpstr>Communication Patterns </vt:lpstr>
      <vt:lpstr>Communication Patterns </vt:lpstr>
      <vt:lpstr>Integrate Prevention Into Ongoing Processes</vt:lpstr>
      <vt:lpstr>Electronic Health Record Opportunities</vt:lpstr>
      <vt:lpstr>Manage the Change Process</vt:lpstr>
      <vt:lpstr>Manage the Change Process</vt:lpstr>
      <vt:lpstr>Monitor Implementation Progress</vt:lpstr>
      <vt:lpstr>Monitor Implementation Progress</vt:lpstr>
      <vt:lpstr>Communicate Success</vt:lpstr>
      <vt:lpstr> Sustain Pressure Injury Prevention </vt:lpstr>
      <vt:lpstr> Staff Education and Training</vt:lpstr>
      <vt:lpstr> Staff Education and Training</vt:lpstr>
      <vt:lpstr>Practice Insight</vt:lpstr>
      <vt:lpstr>Group Activity: Assess Staff Education</vt:lpstr>
      <vt:lpstr>Staff Knowledge Assessment</vt:lpstr>
      <vt:lpstr> Staff Education and Training</vt:lpstr>
      <vt:lpstr>Practice Insight</vt:lpstr>
      <vt:lpstr>Action Plan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Implement the Pressure Injury Prevention Program in Your Organization</dc:title>
  <dc:subject> Module 4</dc:subject>
  <dc:creator>HHS and AHRQ</dc:creator>
  <cp:keywords>HHS; AHRQ; Implement; Pressure; Injury; Prevention; Program; Organization; Module, 4;</cp:keywords>
  <cp:lastModifiedBy>Doreen Bonnett</cp:lastModifiedBy>
  <cp:revision>333</cp:revision>
  <cp:lastPrinted>2017-05-13T21:42:40Z</cp:lastPrinted>
  <dcterms:created xsi:type="dcterms:W3CDTF">2014-06-17T23:27:54Z</dcterms:created>
  <dcterms:modified xsi:type="dcterms:W3CDTF">2017-08-31T21:30:21Z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