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256" r:id="rId3"/>
    <p:sldId id="284" r:id="rId4"/>
    <p:sldId id="285" r:id="rId5"/>
    <p:sldId id="280" r:id="rId6"/>
    <p:sldId id="322" r:id="rId7"/>
    <p:sldId id="324" r:id="rId8"/>
    <p:sldId id="326" r:id="rId9"/>
    <p:sldId id="354" r:id="rId10"/>
    <p:sldId id="308" r:id="rId11"/>
    <p:sldId id="309" r:id="rId12"/>
    <p:sldId id="355" r:id="rId13"/>
    <p:sldId id="311" r:id="rId14"/>
    <p:sldId id="361" r:id="rId15"/>
    <p:sldId id="327" r:id="rId16"/>
    <p:sldId id="313" r:id="rId17"/>
    <p:sldId id="315" r:id="rId18"/>
    <p:sldId id="328" r:id="rId19"/>
    <p:sldId id="318" r:id="rId20"/>
    <p:sldId id="319" r:id="rId21"/>
    <p:sldId id="329" r:id="rId22"/>
    <p:sldId id="370" r:id="rId23"/>
    <p:sldId id="371" r:id="rId24"/>
    <p:sldId id="372" r:id="rId25"/>
    <p:sldId id="298" r:id="rId26"/>
    <p:sldId id="342" r:id="rId27"/>
    <p:sldId id="266" r:id="rId28"/>
    <p:sldId id="373" r:id="rId29"/>
    <p:sldId id="374" r:id="rId30"/>
    <p:sldId id="375" r:id="rId31"/>
    <p:sldId id="376" r:id="rId32"/>
    <p:sldId id="377" r:id="rId33"/>
    <p:sldId id="267" r:id="rId34"/>
    <p:sldId id="369" r:id="rId35"/>
    <p:sldId id="334" r:id="rId36"/>
    <p:sldId id="272" r:id="rId37"/>
    <p:sldId id="273" r:id="rId38"/>
    <p:sldId id="338" r:id="rId39"/>
    <p:sldId id="336" r:id="rId40"/>
    <p:sldId id="337" r:id="rId41"/>
    <p:sldId id="275" r:id="rId42"/>
    <p:sldId id="340" r:id="rId43"/>
    <p:sldId id="279" r:id="rId44"/>
    <p:sldId id="341" r:id="rId45"/>
    <p:sldId id="378" r:id="rId46"/>
    <p:sldId id="359" r:id="rId47"/>
    <p:sldId id="304" r:id="rId48"/>
    <p:sldId id="367" r:id="rId49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pel, Jean" initials="HJ" lastIdx="8" clrIdx="0">
    <p:extLst/>
  </p:cmAuthor>
  <p:cmAuthor id="2" name="Dana Conner" initials="DC" lastIdx="2" clrIdx="1"/>
  <p:cmAuthor id="3" name="Gloria Stables" initials="GS" lastIdx="4" clrIdx="2">
    <p:extLst/>
  </p:cmAuthor>
  <p:cmAuthor id="4" name="Doreen Bonnett" initials="DMB" lastIdx="9" clrIdx="3"/>
  <p:cmAuthor id="5" name="Julia Wittner" initials="JW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C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391" autoAdjust="0"/>
    <p:restoredTop sz="93863" autoAdjust="0"/>
  </p:normalViewPr>
  <p:slideViewPr>
    <p:cSldViewPr>
      <p:cViewPr>
        <p:scale>
          <a:sx n="66" d="100"/>
          <a:sy n="66" d="100"/>
        </p:scale>
        <p:origin x="-3720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chelle\Documents\AC%20AHRQ%20Patient%20Safety\Task%208\PU%20training%20materials\run%20chart%201%20in%20module%205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ichelle\Documents\AC%20AHRQ%20Patient%20Safety\Task%207%20-%20Evaluation\HOSPITAL%20DATA\Pressure%20Ulcer%20Cohort\Broward\Working%20file%20Broward%20Measure%20Data%20Q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ichelle\Documents\AC%20AHRQ%20Patient%20Safety\Task%207%20-%20Evaluation\HOSPITAL%20DATA\SAMPLE%20DATA%20for%20Webinar.xlsx" TargetMode="Externa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ichelle\Documents\AC%20AHRQ%20Patient%20Safety\Task%207%20-%20Evaluation\HOSPITAL%20DATA\SAMPLE%20DATA%20for%20Webinar.xlsx" TargetMode="Externa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4251403291584"/>
          <c:y val="0.15238092832381295"/>
          <c:w val="0.87064201396908092"/>
          <c:h val="0.688228494349496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Coccyx </c:v>
                </c:pt>
              </c:strCache>
            </c:strRef>
          </c:tx>
          <c:spPr>
            <a:ln w="28575" cap="rnd">
              <a:solidFill>
                <a:srgbClr val="009FC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9FC3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Sheet1!$A$2:$A$15</c:f>
              <c:numCache>
                <c:formatCode>mmm\-yy</c:formatCode>
                <c:ptCount val="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Trendline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mmm\-yy</c:formatCode>
                <c:ptCount val="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81056"/>
        <c:axId val="164791040"/>
      </c:lineChart>
      <c:dateAx>
        <c:axId val="164781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91040"/>
        <c:crosses val="autoZero"/>
        <c:auto val="1"/>
        <c:lblOffset val="100"/>
        <c:baseTimeUnit val="months"/>
      </c:dateAx>
      <c:valAx>
        <c:axId val="1647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Number of Pressure Injuries</a:t>
                </a:r>
              </a:p>
            </c:rich>
          </c:tx>
          <c:layout>
            <c:manualLayout>
              <c:xMode val="edge"/>
              <c:yMode val="edge"/>
              <c:x val="0"/>
              <c:y val="0.255148075240594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8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34632884162675542"/>
          <c:y val="1.2467191601049798E-4"/>
          <c:w val="0.33262453662364372"/>
          <c:h val="0.1353392717479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531496062992E-2"/>
          <c:y val="3.5698761339043102E-2"/>
          <c:w val="0.90528348886944698"/>
          <c:h val="0.77864030583133603"/>
        </c:manualLayout>
      </c:layout>
      <c:lineChart>
        <c:grouping val="standard"/>
        <c:varyColors val="0"/>
        <c:ser>
          <c:idx val="0"/>
          <c:order val="0"/>
          <c:tx>
            <c:strRef>
              <c:f>Sheet1!$AD$39</c:f>
              <c:strCache>
                <c:ptCount val="1"/>
                <c:pt idx="0">
                  <c:v>Broward Health North</c:v>
                </c:pt>
              </c:strCache>
            </c:strRef>
          </c:tx>
          <c:spPr>
            <a:ln w="9525" cap="rnd">
              <a:solidFill>
                <a:srgbClr val="009FC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FC3"/>
              </a:solidFill>
              <a:ln w="9525">
                <a:solidFill>
                  <a:srgbClr val="009FC3"/>
                </a:solidFill>
              </a:ln>
              <a:effectLst/>
            </c:spPr>
          </c:marker>
          <c:cat>
            <c:numRef>
              <c:f>Sheet1!$AC$40:$AC$78</c:f>
              <c:numCache>
                <c:formatCode>mmm\-yy</c:formatCode>
                <c:ptCount val="3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</c:numCache>
            </c:numRef>
          </c:cat>
          <c:val>
            <c:numRef>
              <c:f>Sheet1!$AD$40:$AD$78</c:f>
              <c:numCache>
                <c:formatCode>0.00</c:formatCode>
                <c:ptCount val="39"/>
                <c:pt idx="0">
                  <c:v>0.77901843676966998</c:v>
                </c:pt>
                <c:pt idx="1">
                  <c:v>0.57711729909104004</c:v>
                </c:pt>
                <c:pt idx="2">
                  <c:v>1.205464773640504</c:v>
                </c:pt>
                <c:pt idx="3">
                  <c:v>0.28121484814398201</c:v>
                </c:pt>
                <c:pt idx="4">
                  <c:v>0.85861476817401305</c:v>
                </c:pt>
                <c:pt idx="5">
                  <c:v>0.28260562385191501</c:v>
                </c:pt>
                <c:pt idx="6">
                  <c:v>0.39952057530962898</c:v>
                </c:pt>
                <c:pt idx="7">
                  <c:v>0.27434842249657099</c:v>
                </c:pt>
                <c:pt idx="8">
                  <c:v>0.414651002073255</c:v>
                </c:pt>
                <c:pt idx="9">
                  <c:v>0.14283673760891299</c:v>
                </c:pt>
                <c:pt idx="10">
                  <c:v>0.44516990651431998</c:v>
                </c:pt>
                <c:pt idx="11">
                  <c:v>0</c:v>
                </c:pt>
                <c:pt idx="12">
                  <c:v>0.40268456375838901</c:v>
                </c:pt>
                <c:pt idx="13">
                  <c:v>0.146972369194591</c:v>
                </c:pt>
                <c:pt idx="14">
                  <c:v>0.26374785704866099</c:v>
                </c:pt>
                <c:pt idx="15">
                  <c:v>0.71674311926605505</c:v>
                </c:pt>
                <c:pt idx="16">
                  <c:v>0.53569037096558203</c:v>
                </c:pt>
                <c:pt idx="17">
                  <c:v>0.14425851125216399</c:v>
                </c:pt>
                <c:pt idx="18">
                  <c:v>0.84709868699703506</c:v>
                </c:pt>
                <c:pt idx="19">
                  <c:v>0.30349013657056101</c:v>
                </c:pt>
                <c:pt idx="20">
                  <c:v>0.162179695102173</c:v>
                </c:pt>
                <c:pt idx="21">
                  <c:v>0</c:v>
                </c:pt>
                <c:pt idx="22">
                  <c:v>0</c:v>
                </c:pt>
                <c:pt idx="23">
                  <c:v>0.14918693122482499</c:v>
                </c:pt>
                <c:pt idx="24">
                  <c:v>0.13430029546065</c:v>
                </c:pt>
                <c:pt idx="25">
                  <c:v>0</c:v>
                </c:pt>
                <c:pt idx="26">
                  <c:v>0.258131130614352</c:v>
                </c:pt>
                <c:pt idx="27">
                  <c:v>0.14000000000000001</c:v>
                </c:pt>
                <c:pt idx="28">
                  <c:v>5.5E-2</c:v>
                </c:pt>
                <c:pt idx="29">
                  <c:v>0.28999999999999998</c:v>
                </c:pt>
                <c:pt idx="30">
                  <c:v>0</c:v>
                </c:pt>
                <c:pt idx="31">
                  <c:v>0.28000000000000003</c:v>
                </c:pt>
                <c:pt idx="32">
                  <c:v>0.15</c:v>
                </c:pt>
                <c:pt idx="33">
                  <c:v>0</c:v>
                </c:pt>
                <c:pt idx="34">
                  <c:v>0</c:v>
                </c:pt>
                <c:pt idx="35">
                  <c:v>0.27</c:v>
                </c:pt>
                <c:pt idx="36">
                  <c:v>0.13</c:v>
                </c:pt>
                <c:pt idx="37">
                  <c:v>0.28000000000000003</c:v>
                </c:pt>
                <c:pt idx="38">
                  <c:v>0.39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Sheet1!$AF$39</c:f>
              <c:strCache>
                <c:ptCount val="1"/>
                <c:pt idx="0">
                  <c:v>Period Median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Sheet1!$AC$40:$AC$78</c:f>
              <c:numCache>
                <c:formatCode>mmm\-yy</c:formatCode>
                <c:ptCount val="3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</c:numCache>
            </c:numRef>
          </c:cat>
          <c:val>
            <c:numRef>
              <c:f>Sheet1!$AF$40:$AF$78</c:f>
              <c:numCache>
                <c:formatCode>General</c:formatCode>
                <c:ptCount val="39"/>
                <c:pt idx="0">
                  <c:v>0.77900000000000003</c:v>
                </c:pt>
                <c:pt idx="1">
                  <c:v>0.77900000000000003</c:v>
                </c:pt>
                <c:pt idx="2">
                  <c:v>0.77900000000000003</c:v>
                </c:pt>
                <c:pt idx="3">
                  <c:v>0.77900000000000003</c:v>
                </c:pt>
                <c:pt idx="4">
                  <c:v>0.77900000000000003</c:v>
                </c:pt>
                <c:pt idx="5">
                  <c:v>0.35499999999999998</c:v>
                </c:pt>
                <c:pt idx="6">
                  <c:v>0.35499999999999998</c:v>
                </c:pt>
                <c:pt idx="7">
                  <c:v>0.35499999999999998</c:v>
                </c:pt>
                <c:pt idx="8">
                  <c:v>0.35499999999999998</c:v>
                </c:pt>
                <c:pt idx="9">
                  <c:v>0.35499999999999998</c:v>
                </c:pt>
                <c:pt idx="10">
                  <c:v>0.35499999999999998</c:v>
                </c:pt>
                <c:pt idx="11">
                  <c:v>0.35499999999999998</c:v>
                </c:pt>
                <c:pt idx="12">
                  <c:v>0.35499999999999998</c:v>
                </c:pt>
                <c:pt idx="13">
                  <c:v>0.35499999999999998</c:v>
                </c:pt>
                <c:pt idx="14">
                  <c:v>0.35499999999999998</c:v>
                </c:pt>
                <c:pt idx="15">
                  <c:v>0.35499999999999998</c:v>
                </c:pt>
                <c:pt idx="16">
                  <c:v>0.35499999999999998</c:v>
                </c:pt>
                <c:pt idx="17">
                  <c:v>0.35499999999999998</c:v>
                </c:pt>
                <c:pt idx="18">
                  <c:v>0.35499999999999998</c:v>
                </c:pt>
                <c:pt idx="19">
                  <c:v>0.35499999999999998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  <c:pt idx="31">
                  <c:v>0.15</c:v>
                </c:pt>
                <c:pt idx="32">
                  <c:v>0.15</c:v>
                </c:pt>
                <c:pt idx="33">
                  <c:v>0.15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0.15</c:v>
                </c:pt>
                <c:pt idx="38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86432"/>
        <c:axId val="137988352"/>
      </c:lineChart>
      <c:dateAx>
        <c:axId val="13798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Month/Year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6362690774764298"/>
              <c:y val="0.94153305565065204"/>
            </c:manualLayout>
          </c:layout>
          <c:overlay val="0"/>
        </c:title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37988352"/>
        <c:crosses val="autoZero"/>
        <c:auto val="1"/>
        <c:lblOffset val="100"/>
        <c:baseTimeUnit val="months"/>
      </c:dateAx>
      <c:valAx>
        <c:axId val="13798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Stage 2 or Greater </a:t>
                </a:r>
                <a:r>
                  <a:rPr lang="en-US" dirty="0" smtClean="0"/>
                  <a:t>HAPI/1,000 </a:t>
                </a:r>
                <a:r>
                  <a:rPr lang="en-US" dirty="0"/>
                  <a:t>Patient Days</a:t>
                </a:r>
              </a:p>
            </c:rich>
          </c:tx>
          <c:layout>
            <c:manualLayout>
              <c:xMode val="edge"/>
              <c:yMode val="edge"/>
              <c:x val="0"/>
              <c:y val="0.114804671155236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7986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% Patients With Skin Assessment Within 24 Hours of Admission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24220867415844899"/>
          <c:y val="2.941176470588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576332084703002E-2"/>
          <c:y val="0.16985294117647101"/>
          <c:w val="0.92562431516448795"/>
          <c:h val="0.71256561679790031"/>
        </c:manualLayout>
      </c:layout>
      <c:lineChart>
        <c:grouping val="standard"/>
        <c:varyColors val="0"/>
        <c:ser>
          <c:idx val="0"/>
          <c:order val="0"/>
          <c:tx>
            <c:strRef>
              <c:f>AdmissionSkin.BradenComplettion!$J$3</c:f>
              <c:strCache>
                <c:ptCount val="1"/>
                <c:pt idx="0">
                  <c:v>Pilot Unit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AdmissionSkin.BradenComplettion!$I$4:$I$16</c:f>
              <c:numCache>
                <c:formatCode>mmm\-yy</c:formatCode>
                <c:ptCount val="13"/>
                <c:pt idx="0">
                  <c:v>42170</c:v>
                </c:pt>
                <c:pt idx="1">
                  <c:v>42200</c:v>
                </c:pt>
                <c:pt idx="2">
                  <c:v>42231</c:v>
                </c:pt>
                <c:pt idx="3">
                  <c:v>42262</c:v>
                </c:pt>
                <c:pt idx="4">
                  <c:v>42292</c:v>
                </c:pt>
                <c:pt idx="5">
                  <c:v>42323</c:v>
                </c:pt>
                <c:pt idx="6">
                  <c:v>42353</c:v>
                </c:pt>
                <c:pt idx="7">
                  <c:v>42384</c:v>
                </c:pt>
                <c:pt idx="8">
                  <c:v>42415</c:v>
                </c:pt>
                <c:pt idx="9">
                  <c:v>42444</c:v>
                </c:pt>
                <c:pt idx="10">
                  <c:v>42475</c:v>
                </c:pt>
                <c:pt idx="11">
                  <c:v>42536</c:v>
                </c:pt>
                <c:pt idx="12">
                  <c:v>42566</c:v>
                </c:pt>
              </c:numCache>
            </c:numRef>
          </c:cat>
          <c:val>
            <c:numRef>
              <c:f>AdmissionSkin.BradenComplettion!$J$4:$J$16</c:f>
              <c:numCache>
                <c:formatCode>0%</c:formatCode>
                <c:ptCount val="13"/>
                <c:pt idx="0">
                  <c:v>0.45</c:v>
                </c:pt>
                <c:pt idx="1">
                  <c:v>0.42</c:v>
                </c:pt>
                <c:pt idx="2">
                  <c:v>0.59</c:v>
                </c:pt>
                <c:pt idx="3">
                  <c:v>0.48</c:v>
                </c:pt>
                <c:pt idx="4">
                  <c:v>0.65</c:v>
                </c:pt>
                <c:pt idx="5">
                  <c:v>0.45</c:v>
                </c:pt>
                <c:pt idx="6">
                  <c:v>0.52</c:v>
                </c:pt>
                <c:pt idx="7">
                  <c:v>0.75</c:v>
                </c:pt>
                <c:pt idx="8">
                  <c:v>0.95</c:v>
                </c:pt>
                <c:pt idx="9">
                  <c:v>0.82</c:v>
                </c:pt>
                <c:pt idx="10">
                  <c:v>0.88</c:v>
                </c:pt>
                <c:pt idx="11">
                  <c:v>0.8</c:v>
                </c:pt>
                <c:pt idx="12">
                  <c:v>0.95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3F-471D-866D-EE853B76A90E}"/>
            </c:ext>
          </c:extLst>
        </c:ser>
        <c:ser>
          <c:idx val="1"/>
          <c:order val="1"/>
          <c:tx>
            <c:strRef>
              <c:f>AdmissionSkin.BradenComplettion!$K$3</c:f>
              <c:strCache>
                <c:ptCount val="1"/>
                <c:pt idx="0">
                  <c:v>Hospitalwide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AdmissionSkin.BradenComplettion!$I$4:$I$16</c:f>
              <c:numCache>
                <c:formatCode>mmm\-yy</c:formatCode>
                <c:ptCount val="13"/>
                <c:pt idx="0">
                  <c:v>42170</c:v>
                </c:pt>
                <c:pt idx="1">
                  <c:v>42200</c:v>
                </c:pt>
                <c:pt idx="2">
                  <c:v>42231</c:v>
                </c:pt>
                <c:pt idx="3">
                  <c:v>42262</c:v>
                </c:pt>
                <c:pt idx="4">
                  <c:v>42292</c:v>
                </c:pt>
                <c:pt idx="5">
                  <c:v>42323</c:v>
                </c:pt>
                <c:pt idx="6">
                  <c:v>42353</c:v>
                </c:pt>
                <c:pt idx="7">
                  <c:v>42384</c:v>
                </c:pt>
                <c:pt idx="8">
                  <c:v>42415</c:v>
                </c:pt>
                <c:pt idx="9">
                  <c:v>42444</c:v>
                </c:pt>
                <c:pt idx="10">
                  <c:v>42475</c:v>
                </c:pt>
                <c:pt idx="11">
                  <c:v>42536</c:v>
                </c:pt>
                <c:pt idx="12">
                  <c:v>42566</c:v>
                </c:pt>
              </c:numCache>
            </c:numRef>
          </c:cat>
          <c:val>
            <c:numRef>
              <c:f>AdmissionSkin.BradenComplettion!$K$4:$K$16</c:f>
              <c:numCache>
                <c:formatCode>0%</c:formatCode>
                <c:ptCount val="13"/>
                <c:pt idx="0">
                  <c:v>0.52</c:v>
                </c:pt>
                <c:pt idx="1">
                  <c:v>0.57999999999999996</c:v>
                </c:pt>
                <c:pt idx="2">
                  <c:v>0.48</c:v>
                </c:pt>
                <c:pt idx="3">
                  <c:v>0.53</c:v>
                </c:pt>
                <c:pt idx="4">
                  <c:v>0.46153846153846201</c:v>
                </c:pt>
                <c:pt idx="5">
                  <c:v>0.6</c:v>
                </c:pt>
                <c:pt idx="6">
                  <c:v>0.53846153846153799</c:v>
                </c:pt>
                <c:pt idx="7">
                  <c:v>0.57999999999999996</c:v>
                </c:pt>
                <c:pt idx="8">
                  <c:v>0.45</c:v>
                </c:pt>
                <c:pt idx="9">
                  <c:v>0.54838709677419395</c:v>
                </c:pt>
                <c:pt idx="10">
                  <c:v>0.64516129032258096</c:v>
                </c:pt>
                <c:pt idx="11">
                  <c:v>0.6</c:v>
                </c:pt>
                <c:pt idx="12">
                  <c:v>0.57999999999999996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3F-471D-866D-EE853B76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30464"/>
        <c:axId val="138036736"/>
      </c:lineChart>
      <c:dateAx>
        <c:axId val="138030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36736"/>
        <c:crosses val="autoZero"/>
        <c:auto val="1"/>
        <c:lblOffset val="100"/>
        <c:baseTimeUnit val="months"/>
      </c:dateAx>
      <c:valAx>
        <c:axId val="138036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3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166066741657295"/>
          <c:y val="0.58554539138490103"/>
          <c:w val="0.17516474275666999"/>
          <c:h val="0.17616489115331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HAPIs/1,000 patient days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1109392575927998E-2"/>
          <c:y val="0.13852470249315799"/>
          <c:w val="0.91706521059867496"/>
          <c:h val="0.75708227587254073"/>
        </c:manualLayout>
      </c:layout>
      <c:lineChart>
        <c:grouping val="standard"/>
        <c:varyColors val="0"/>
        <c:ser>
          <c:idx val="0"/>
          <c:order val="0"/>
          <c:tx>
            <c:strRef>
              <c:f>PUCount!$N$4</c:f>
              <c:strCache>
                <c:ptCount val="1"/>
                <c:pt idx="0">
                  <c:v>Pilot Unit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PUCount!$M$5:$M$17</c:f>
              <c:numCache>
                <c:formatCode>mmm\-yy</c:formatCode>
                <c:ptCount val="13"/>
                <c:pt idx="0">
                  <c:v>42170</c:v>
                </c:pt>
                <c:pt idx="1">
                  <c:v>42200</c:v>
                </c:pt>
                <c:pt idx="2">
                  <c:v>42231</c:v>
                </c:pt>
                <c:pt idx="3">
                  <c:v>42262</c:v>
                </c:pt>
                <c:pt idx="4">
                  <c:v>42292</c:v>
                </c:pt>
                <c:pt idx="5">
                  <c:v>42323</c:v>
                </c:pt>
                <c:pt idx="6">
                  <c:v>42353</c:v>
                </c:pt>
                <c:pt idx="7">
                  <c:v>42384</c:v>
                </c:pt>
                <c:pt idx="8">
                  <c:v>42415</c:v>
                </c:pt>
                <c:pt idx="9">
                  <c:v>42444</c:v>
                </c:pt>
                <c:pt idx="10">
                  <c:v>42475</c:v>
                </c:pt>
                <c:pt idx="11">
                  <c:v>42536</c:v>
                </c:pt>
                <c:pt idx="12">
                  <c:v>42566</c:v>
                </c:pt>
              </c:numCache>
            </c:numRef>
          </c:cat>
          <c:val>
            <c:numRef>
              <c:f>PUCount!$N$5:$N$17</c:f>
              <c:numCache>
                <c:formatCode>0.00</c:formatCode>
                <c:ptCount val="13"/>
                <c:pt idx="0">
                  <c:v>5.3304904051172706</c:v>
                </c:pt>
                <c:pt idx="1">
                  <c:v>5.7142857142857046</c:v>
                </c:pt>
                <c:pt idx="2">
                  <c:v>4.22</c:v>
                </c:pt>
                <c:pt idx="3">
                  <c:v>6.25</c:v>
                </c:pt>
                <c:pt idx="4">
                  <c:v>8.25</c:v>
                </c:pt>
                <c:pt idx="5">
                  <c:v>5</c:v>
                </c:pt>
                <c:pt idx="6">
                  <c:v>4.2</c:v>
                </c:pt>
                <c:pt idx="7">
                  <c:v>3.55</c:v>
                </c:pt>
                <c:pt idx="8">
                  <c:v>3</c:v>
                </c:pt>
                <c:pt idx="9">
                  <c:v>2.5</c:v>
                </c:pt>
                <c:pt idx="10">
                  <c:v>3</c:v>
                </c:pt>
                <c:pt idx="11">
                  <c:v>1.8</c:v>
                </c:pt>
                <c:pt idx="12">
                  <c:v>1.75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F4-48A4-95A0-22F6BE137B82}"/>
            </c:ext>
          </c:extLst>
        </c:ser>
        <c:ser>
          <c:idx val="1"/>
          <c:order val="1"/>
          <c:tx>
            <c:strRef>
              <c:f>PUCount!$O$4</c:f>
              <c:strCache>
                <c:ptCount val="1"/>
                <c:pt idx="0">
                  <c:v>Hospitalwide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PUCount!$M$5:$M$17</c:f>
              <c:numCache>
                <c:formatCode>mmm\-yy</c:formatCode>
                <c:ptCount val="13"/>
                <c:pt idx="0">
                  <c:v>42170</c:v>
                </c:pt>
                <c:pt idx="1">
                  <c:v>42200</c:v>
                </c:pt>
                <c:pt idx="2">
                  <c:v>42231</c:v>
                </c:pt>
                <c:pt idx="3">
                  <c:v>42262</c:v>
                </c:pt>
                <c:pt idx="4">
                  <c:v>42292</c:v>
                </c:pt>
                <c:pt idx="5">
                  <c:v>42323</c:v>
                </c:pt>
                <c:pt idx="6">
                  <c:v>42353</c:v>
                </c:pt>
                <c:pt idx="7">
                  <c:v>42384</c:v>
                </c:pt>
                <c:pt idx="8">
                  <c:v>42415</c:v>
                </c:pt>
                <c:pt idx="9">
                  <c:v>42444</c:v>
                </c:pt>
                <c:pt idx="10">
                  <c:v>42475</c:v>
                </c:pt>
                <c:pt idx="11">
                  <c:v>42536</c:v>
                </c:pt>
                <c:pt idx="12">
                  <c:v>42566</c:v>
                </c:pt>
              </c:numCache>
            </c:numRef>
          </c:cat>
          <c:val>
            <c:numRef>
              <c:f>PUCount!$O$5:$O$17</c:f>
              <c:numCache>
                <c:formatCode>0.00</c:formatCode>
                <c:ptCount val="13"/>
                <c:pt idx="0">
                  <c:v>3</c:v>
                </c:pt>
                <c:pt idx="1">
                  <c:v>2.5</c:v>
                </c:pt>
                <c:pt idx="2">
                  <c:v>3.25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3.1</c:v>
                </c:pt>
                <c:pt idx="7">
                  <c:v>4.2</c:v>
                </c:pt>
                <c:pt idx="8">
                  <c:v>3</c:v>
                </c:pt>
                <c:pt idx="9">
                  <c:v>4.5</c:v>
                </c:pt>
                <c:pt idx="10">
                  <c:v>3.5</c:v>
                </c:pt>
                <c:pt idx="11">
                  <c:v>3.33</c:v>
                </c:pt>
                <c:pt idx="12">
                  <c:v>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F4-48A4-95A0-22F6BE137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50592"/>
        <c:axId val="169552512"/>
      </c:lineChart>
      <c:dateAx>
        <c:axId val="169550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52512"/>
        <c:crosses val="autoZero"/>
        <c:auto val="1"/>
        <c:lblOffset val="100"/>
        <c:baseTimeUnit val="months"/>
      </c:dateAx>
      <c:valAx>
        <c:axId val="16955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5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209673790776105"/>
          <c:y val="0.14163096590759899"/>
          <c:w val="0.164005124359455"/>
          <c:h val="0.14145698215458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0.26733</cdr:x>
      <cdr:y>0.15024</cdr:y>
    </cdr:from>
    <cdr:to>
      <cdr:x>0.5816</cdr:x>
      <cdr:y>0.25249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400" y="686907"/>
          <a:ext cx="2418685" cy="467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Accepted in AHRQ program</a:t>
          </a:r>
        </a:p>
      </cdr:txBody>
    </cdr:sp>
  </cdr:relSizeAnchor>
  <cdr:relSizeAnchor xmlns:cdr="http://schemas.openxmlformats.org/drawingml/2006/chartDrawing">
    <cdr:from>
      <cdr:x>0.50783</cdr:x>
      <cdr:y>0.25063</cdr:y>
    </cdr:from>
    <cdr:to>
      <cdr:x>0.74552</cdr:x>
      <cdr:y>0.40451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32100" y="793750"/>
          <a:ext cx="1325563" cy="487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Unit education </a:t>
          </a:r>
          <a:br>
            <a:rPr lang="en-US" sz="1400" dirty="0"/>
          </a:br>
          <a:r>
            <a:rPr lang="en-US" sz="1400" dirty="0"/>
            <a:t>implemented</a:t>
          </a:r>
        </a:p>
      </cdr:txBody>
    </cdr:sp>
  </cdr:relSizeAnchor>
  <cdr:relSizeAnchor xmlns:cdr="http://schemas.openxmlformats.org/drawingml/2006/chartDrawing">
    <cdr:from>
      <cdr:x>0.61884</cdr:x>
      <cdr:y>0.72281</cdr:y>
    </cdr:from>
    <cdr:to>
      <cdr:x>0.82579</cdr:x>
      <cdr:y>0.90376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51225" y="2289174"/>
          <a:ext cx="1154113" cy="573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Biweekly audits </a:t>
          </a:r>
          <a:br>
            <a:rPr lang="en-US" sz="1400" dirty="0"/>
          </a:br>
          <a:r>
            <a:rPr lang="en-US" sz="1400" dirty="0"/>
            <a:t>completed by staff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0.40025</cdr:x>
      <cdr:y>0.18073</cdr:y>
    </cdr:from>
    <cdr:to>
      <cdr:x>0.60025</cdr:x>
      <cdr:y>0.30726</cdr:y>
    </cdr:to>
    <cdr:sp macro="" textlink="">
      <cdr:nvSpPr>
        <cdr:cNvPr id="2" name="TextBox 1" descr="AHRQ Training &#10;(4/14/2015)&#10;"/>
        <cdr:cNvSpPr txBox="1"/>
      </cdr:nvSpPr>
      <cdr:spPr>
        <a:xfrm xmlns:a="http://schemas.openxmlformats.org/drawingml/2006/main">
          <a:off x="1829931" y="495784"/>
          <a:ext cx="914400" cy="347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AHRQ</a:t>
          </a:r>
          <a:r>
            <a:rPr lang="en-US" sz="1200" baseline="0" dirty="0"/>
            <a:t> Training </a:t>
          </a:r>
          <a:br>
            <a:rPr lang="en-US" sz="1200" baseline="0" dirty="0"/>
          </a:br>
          <a:r>
            <a:rPr lang="en-US" sz="1200" baseline="0" dirty="0"/>
            <a:t>(4/14/2015)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0.44444</cdr:x>
      <cdr:y>0.2837</cdr:y>
    </cdr:from>
    <cdr:to>
      <cdr:x>0.47339</cdr:x>
      <cdr:y>0.38561</cdr:y>
    </cdr:to>
    <cdr:cxnSp macro="">
      <cdr:nvCxnSpPr>
        <cdr:cNvPr id="4" name="Straight Arrow Connector 3" descr="arrow"/>
        <cdr:cNvCxnSpPr/>
      </cdr:nvCxnSpPr>
      <cdr:spPr>
        <a:xfrm xmlns:a="http://schemas.openxmlformats.org/drawingml/2006/main" flipH="1">
          <a:off x="3657600" y="1193313"/>
          <a:ext cx="238247" cy="4286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0.66667</cdr:x>
      <cdr:y>0.33543</cdr:y>
    </cdr:from>
    <cdr:to>
      <cdr:x>0.86667</cdr:x>
      <cdr:y>0.46196</cdr:y>
    </cdr:to>
    <cdr:sp macro="" textlink="">
      <cdr:nvSpPr>
        <cdr:cNvPr id="6" name="TextBox 1" descr="Shadow Program&#10;Started/Ongoing &#10;(8/2015)&#10;"/>
        <cdr:cNvSpPr txBox="1"/>
      </cdr:nvSpPr>
      <cdr:spPr>
        <a:xfrm xmlns:a="http://schemas.openxmlformats.org/drawingml/2006/main">
          <a:off x="5486400" y="1410884"/>
          <a:ext cx="1645920" cy="532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Shadow Program</a:t>
          </a:r>
          <a:br>
            <a:rPr lang="en-US" sz="1200" dirty="0"/>
          </a:br>
          <a:r>
            <a:rPr lang="en-US" sz="1200" dirty="0" smtClean="0"/>
            <a:t>Started/Ongoing</a:t>
          </a:r>
          <a:r>
            <a:rPr lang="en-US" sz="1200" baseline="0" dirty="0" smtClean="0"/>
            <a:t> </a:t>
          </a:r>
          <a:r>
            <a:rPr lang="en-US" sz="1200" baseline="0" dirty="0"/>
            <a:t/>
          </a:r>
          <a:br>
            <a:rPr lang="en-US" sz="1200" baseline="0" dirty="0"/>
          </a:br>
          <a:r>
            <a:rPr lang="en-US" sz="1200" baseline="0" dirty="0"/>
            <a:t>(8/2015)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0.54478</cdr:x>
      <cdr:y>0.44556</cdr:y>
    </cdr:from>
    <cdr:to>
      <cdr:x>0.70745</cdr:x>
      <cdr:y>0.63312</cdr:y>
    </cdr:to>
    <cdr:cxnSp macro="">
      <cdr:nvCxnSpPr>
        <cdr:cNvPr id="7" name="Straight Arrow Connector 6" descr="arrow"/>
        <cdr:cNvCxnSpPr/>
      </cdr:nvCxnSpPr>
      <cdr:spPr>
        <a:xfrm xmlns:a="http://schemas.openxmlformats.org/drawingml/2006/main" flipH="1">
          <a:off x="3291763" y="1322036"/>
          <a:ext cx="982898" cy="55652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0.55104</cdr:x>
      <cdr:y>0.19747</cdr:y>
    </cdr:from>
    <cdr:to>
      <cdr:x>0.75104</cdr:x>
      <cdr:y>0.324</cdr:y>
    </cdr:to>
    <cdr:sp macro="" textlink="">
      <cdr:nvSpPr>
        <cdr:cNvPr id="12" name="TextBox 1" descr="1st Annual Hospitalwide&#10;Education Fair&#10;(8/2015)&#10;"/>
        <cdr:cNvSpPr txBox="1"/>
      </cdr:nvSpPr>
      <cdr:spPr>
        <a:xfrm xmlns:a="http://schemas.openxmlformats.org/drawingml/2006/main">
          <a:off x="3329588" y="543044"/>
          <a:ext cx="1208470" cy="347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1st Annual </a:t>
          </a:r>
          <a:r>
            <a:rPr lang="en-US" sz="1200" dirty="0" err="1"/>
            <a:t>Hospitalwide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Education</a:t>
          </a:r>
          <a:r>
            <a:rPr lang="en-US" sz="1200" baseline="0" dirty="0"/>
            <a:t> Fair</a:t>
          </a:r>
          <a:br>
            <a:rPr lang="en-US" sz="1200" baseline="0" dirty="0"/>
          </a:br>
          <a:r>
            <a:rPr lang="en-US" sz="1200" baseline="0" dirty="0"/>
            <a:t>(8/2015)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0.5463</cdr:x>
      <cdr:y>0.32601</cdr:y>
    </cdr:from>
    <cdr:to>
      <cdr:x>0.61708</cdr:x>
      <cdr:y>0.5979</cdr:y>
    </cdr:to>
    <cdr:cxnSp macro="">
      <cdr:nvCxnSpPr>
        <cdr:cNvPr id="13" name="Straight Arrow Connector 12" descr="arrow"/>
        <cdr:cNvCxnSpPr/>
      </cdr:nvCxnSpPr>
      <cdr:spPr>
        <a:xfrm xmlns:a="http://schemas.openxmlformats.org/drawingml/2006/main" flipH="1">
          <a:off x="4495800" y="1371283"/>
          <a:ext cx="582491" cy="114363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0.77013</cdr:x>
      <cdr:y>0.47186</cdr:y>
    </cdr:from>
    <cdr:to>
      <cdr:x>0.97013</cdr:x>
      <cdr:y>0.59839</cdr:y>
    </cdr:to>
    <cdr:sp macro="" textlink="">
      <cdr:nvSpPr>
        <cdr:cNvPr id="10" name="TextBox 1" descr="2nd Annual Hospitalwide&#10;Education Fair&#10;(8/2016)&#10;"/>
        <cdr:cNvSpPr txBox="1"/>
      </cdr:nvSpPr>
      <cdr:spPr>
        <a:xfrm xmlns:a="http://schemas.openxmlformats.org/drawingml/2006/main">
          <a:off x="4653366" y="1432179"/>
          <a:ext cx="1208470" cy="384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2nd Annual </a:t>
          </a:r>
          <a:r>
            <a:rPr lang="en-US" sz="1200" dirty="0" err="1"/>
            <a:t>Hospitalwide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Education</a:t>
          </a:r>
          <a:r>
            <a:rPr lang="en-US" sz="1200" baseline="0" dirty="0"/>
            <a:t> Fair</a:t>
          </a:r>
          <a:br>
            <a:rPr lang="en-US" sz="1200" baseline="0" dirty="0"/>
          </a:br>
          <a:r>
            <a:rPr lang="en-US" sz="1200" baseline="0" dirty="0"/>
            <a:t>(8/2016)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0.81481</cdr:x>
      <cdr:y>0.59783</cdr:y>
    </cdr:from>
    <cdr:to>
      <cdr:x>0.84163</cdr:x>
      <cdr:y>0.65435</cdr:y>
    </cdr:to>
    <cdr:cxnSp macro="">
      <cdr:nvCxnSpPr>
        <cdr:cNvPr id="17" name="Straight Arrow Connector 16" descr="arrow"/>
        <cdr:cNvCxnSpPr/>
      </cdr:nvCxnSpPr>
      <cdr:spPr>
        <a:xfrm xmlns:a="http://schemas.openxmlformats.org/drawingml/2006/main" flipH="1">
          <a:off x="6705600" y="2514600"/>
          <a:ext cx="220718" cy="2377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0.06796</cdr:x>
      <cdr:y>0.125</cdr:y>
    </cdr:from>
    <cdr:to>
      <cdr:x>0.3221</cdr:x>
      <cdr:y>0.38235</cdr:y>
    </cdr:to>
    <cdr:sp macro="" textlink="">
      <cdr:nvSpPr>
        <cdr:cNvPr id="2" name="Line Callout 1 1"/>
        <cdr:cNvSpPr/>
      </cdr:nvSpPr>
      <cdr:spPr>
        <a:xfrm xmlns:a="http://schemas.openxmlformats.org/drawingml/2006/main">
          <a:off x="543757" y="323850"/>
          <a:ext cx="2033350" cy="666750"/>
        </a:xfrm>
        <a:prstGeom xmlns:a="http://schemas.openxmlformats.org/drawingml/2006/main" prst="borderCallout1">
          <a:avLst>
            <a:gd name="adj1" fmla="val 47716"/>
            <a:gd name="adj2" fmla="val 99839"/>
            <a:gd name="adj3" fmla="val 135678"/>
            <a:gd name="adj4" fmla="val 159901"/>
          </a:avLst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1" dirty="0">
              <a:solidFill>
                <a:schemeClr val="tx1"/>
              </a:solidFill>
              <a:latin typeface="+mn-lt"/>
            </a:rPr>
            <a:t>Skin assessment training and monitoring compliance initiated in </a:t>
          </a:r>
          <a:r>
            <a:rPr lang="en-US" sz="1200" b="1" dirty="0" smtClean="0">
              <a:solidFill>
                <a:schemeClr val="tx1"/>
              </a:solidFill>
              <a:latin typeface="+mn-lt"/>
            </a:rPr>
            <a:t>pilot </a:t>
          </a:r>
          <a:r>
            <a:rPr lang="en-US" sz="1200" b="1" dirty="0">
              <a:solidFill>
                <a:schemeClr val="tx1"/>
              </a:solidFill>
              <a:latin typeface="+mn-lt"/>
            </a:rPr>
            <a:t>u</a:t>
          </a:r>
          <a:r>
            <a:rPr lang="en-US" sz="1200" b="1" dirty="0" smtClean="0">
              <a:solidFill>
                <a:schemeClr val="tx1"/>
              </a:solidFill>
              <a:latin typeface="+mn-lt"/>
            </a:rPr>
            <a:t>nit</a:t>
          </a:r>
          <a:endParaRPr lang="en-US" sz="1200" b="1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0.63505</cdr:x>
      <cdr:y>0.75592</cdr:y>
    </cdr:from>
    <cdr:to>
      <cdr:x>0.82585</cdr:x>
      <cdr:y>0.87472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5081016" y="1958447"/>
          <a:ext cx="152663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After intervention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0.15238</cdr:x>
      <cdr:y>0.7994</cdr:y>
    </cdr:from>
    <cdr:to>
      <cdr:x>0.35713</cdr:x>
      <cdr:y>0.90717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1219200" y="2283023"/>
          <a:ext cx="163820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Before intervention</a:t>
          </a:r>
        </a:p>
      </cdr:txBody>
    </cdr:sp>
  </cdr:relSizeAnchor>
  <cdr:relSizeAnchor xmlns:cdr="http://schemas.openxmlformats.org/drawingml/2006/chartDrawing">
    <cdr:from>
      <cdr:x>0.64762</cdr:x>
      <cdr:y>0.7994</cdr:y>
    </cdr:from>
    <cdr:to>
      <cdr:x>0.83939</cdr:x>
      <cdr:y>0.90717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5181600" y="2283023"/>
          <a:ext cx="15343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After intervention</a:t>
          </a:r>
        </a:p>
      </cdr:txBody>
    </cdr:sp>
  </cdr:relSizeAnchor>
  <cdr:relSizeAnchor xmlns:cdr="http://schemas.openxmlformats.org/drawingml/2006/chartDrawing">
    <cdr:from>
      <cdr:x>0.48571</cdr:x>
      <cdr:y>0.2935</cdr:y>
    </cdr:from>
    <cdr:to>
      <cdr:x>0.48571</cdr:x>
      <cdr:y>0.90717</cdr:y>
    </cdr:to>
    <cdr:cxnSp macro="">
      <cdr:nvCxnSpPr>
        <cdr:cNvPr id="9" name="Straight Arrow Connector 8" descr="dotted line">
          <a:extLst xmlns:a="http://schemas.openxmlformats.org/drawingml/2006/main">
            <a:ext uri="{FF2B5EF4-FFF2-40B4-BE49-F238E27FC236}">
              <a16:creationId xmlns:a16="http://schemas.microsoft.com/office/drawing/2014/main" xmlns="" id="{180C9CFE-C5B1-4D29-9C88-60EA6A10C39D}"/>
            </a:ext>
          </a:extLst>
        </cdr:cNvPr>
        <cdr:cNvCxnSpPr/>
      </cdr:nvCxnSpPr>
      <cdr:spPr>
        <a:xfrm xmlns:a="http://schemas.openxmlformats.org/drawingml/2006/main">
          <a:off x="3886200" y="838200"/>
          <a:ext cx="0" cy="1752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8307-B55D-4591-9B4C-8E61C0A6B29C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2B0C3-732B-43F5-86D8-D5252B538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0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C0C9-0149-40E7-9FCE-C8AB042E21C1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6E8F-7D37-4D6A-BC02-7B399FAC9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9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6E8F-7D37-4D6A-BC02-7B399FAC9B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9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6E8F-7D37-4D6A-BC02-7B399FAC9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2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6E8F-7D37-4D6A-BC02-7B399FAC9B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6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A0CD-F3EE-459C-AE3D-22E74257E6C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0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A0CD-F3EE-459C-AE3D-22E74257E6C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0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6E8F-7D37-4D6A-BC02-7B399FAC9BC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4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6E8F-7D37-4D6A-BC02-7B399FAC9BC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6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3517-02AF-48A5-96FA-D16569527EE4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AD76-81D2-4202-A870-B310E904D0E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5135563"/>
          </a:xfrm>
        </p:spPr>
        <p:txBody>
          <a:bodyPr/>
          <a:lstStyle>
            <a:lvl2pPr marL="685800" indent="-338138">
              <a:defRPr/>
            </a:lvl2pPr>
            <a:lvl3pPr marL="1033463" indent="-347663">
              <a:defRPr/>
            </a:lvl3pPr>
            <a:lvl4pPr marL="1371600" indent="-338138">
              <a:defRPr/>
            </a:lvl4pPr>
            <a:lvl5pPr marL="1719263" indent="-34766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506-4FB7-4BCE-8381-497CE91F4DD4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F3F-7BEE-4135-B680-F90E490681C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0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525963"/>
          </a:xfrm>
        </p:spPr>
        <p:txBody>
          <a:bodyPr/>
          <a:lstStyle>
            <a:lvl1pPr>
              <a:defRPr sz="2800"/>
            </a:lvl1pPr>
            <a:lvl2pPr marL="685800" indent="-338138">
              <a:defRPr sz="2400"/>
            </a:lvl2pPr>
            <a:lvl3pPr marL="1033463" indent="-347663">
              <a:defRPr sz="2000"/>
            </a:lvl3pPr>
            <a:lvl4pPr marL="1371600" indent="-338138">
              <a:defRPr sz="1800"/>
            </a:lvl4pPr>
            <a:lvl5pPr marL="1719263" indent="-34766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525963"/>
          </a:xfrm>
        </p:spPr>
        <p:txBody>
          <a:bodyPr/>
          <a:lstStyle>
            <a:lvl1pPr>
              <a:defRPr sz="2800"/>
            </a:lvl1pPr>
            <a:lvl2pPr marL="685800" indent="-338138">
              <a:defRPr sz="2400"/>
            </a:lvl2pPr>
            <a:lvl3pPr marL="1033463" indent="-347663">
              <a:defRPr sz="2000"/>
            </a:lvl3pPr>
            <a:lvl4pPr marL="1371600" indent="-338138">
              <a:defRPr sz="1800"/>
            </a:lvl4pPr>
            <a:lvl5pPr marL="1719263" indent="-34766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3363-958B-4B44-8088-A44754DB62DF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2194-581C-430B-B33B-F6747E01A517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9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4966-B469-402B-9D6E-C07982A0BA75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HRQ: Agency for Healthcare Research and Quality&#10;Advancing Excellence in Health Care&#10;www.ahrq.gov&#10;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22847"/>
            <a:ext cx="9144000" cy="847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5"/>
          <a:stretch/>
        </p:blipFill>
        <p:spPr>
          <a:xfrm>
            <a:off x="0" y="0"/>
            <a:ext cx="9144000" cy="1792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2224"/>
            <a:ext cx="8229600" cy="423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BCEFA2-EB75-4CD3-8CFA-EF3944D7549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150"/>
          <a:stretch/>
        </p:blipFill>
        <p:spPr>
          <a:xfrm>
            <a:off x="6489703" y="6456784"/>
            <a:ext cx="2648077" cy="40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5"/>
          <a:stretch/>
        </p:blipFill>
        <p:spPr>
          <a:xfrm>
            <a:off x="0" y="-1"/>
            <a:ext cx="9144000" cy="889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2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775257C-7F15-491D-82CF-CD36816793AF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272" y="64556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81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2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To </a:t>
            </a:r>
            <a:r>
              <a:rPr lang="en-US" dirty="0"/>
              <a:t>Measure </a:t>
            </a:r>
            <a:br>
              <a:rPr lang="en-US" dirty="0"/>
            </a:br>
            <a:r>
              <a:rPr lang="en-US" dirty="0"/>
              <a:t>Pressure Injury Rates </a:t>
            </a:r>
            <a:br>
              <a:rPr lang="en-US" dirty="0"/>
            </a:br>
            <a:r>
              <a:rPr lang="en-US" dirty="0"/>
              <a:t>and Prevention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ADD Hospital Name Here</a:t>
            </a:r>
          </a:p>
          <a:p>
            <a:r>
              <a:rPr lang="en-US" dirty="0"/>
              <a:t>Module 5</a:t>
            </a:r>
          </a:p>
        </p:txBody>
      </p:sp>
    </p:spTree>
    <p:extLst>
      <p:ext uri="{BB962C8B-B14F-4D97-AF65-F5344CB8AC3E}">
        <p14:creationId xmlns:p14="http://schemas.microsoft.com/office/powerpoint/2010/main" val="266207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1188720"/>
            <a:ext cx="4343400" cy="4525963"/>
          </a:xfrm>
        </p:spPr>
        <p:txBody>
          <a:bodyPr/>
          <a:lstStyle/>
          <a:p>
            <a:pPr marL="457200"/>
            <a:r>
              <a:rPr lang="en-US" dirty="0"/>
              <a:t>Full-thickness tissue loss </a:t>
            </a:r>
          </a:p>
          <a:p>
            <a:pPr marL="457200"/>
            <a:r>
              <a:rPr lang="en-US" dirty="0"/>
              <a:t>Visible subcutaneous fat</a:t>
            </a:r>
          </a:p>
          <a:p>
            <a:pPr marL="457200"/>
            <a:r>
              <a:rPr lang="en-US" dirty="0"/>
              <a:t>No exposed bone, tendon, or </a:t>
            </a:r>
            <a:r>
              <a:rPr lang="en-US" dirty="0" smtClean="0"/>
              <a:t>muscle</a:t>
            </a:r>
            <a:endParaRPr lang="en-US" dirty="0"/>
          </a:p>
        </p:txBody>
      </p:sp>
      <p:pic>
        <p:nvPicPr>
          <p:cNvPr id="4" name="Content Placeholder 3" descr="National Pressure Ulcer Advisory Panel&#10;Cross-section of Stage 3 pressure injury&#10;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7093" r="5521"/>
          <a:stretch/>
        </p:blipFill>
        <p:spPr>
          <a:xfrm>
            <a:off x="4572000" y="1188720"/>
            <a:ext cx="4114800" cy="40922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267200" cy="4525963"/>
          </a:xfrm>
        </p:spPr>
        <p:txBody>
          <a:bodyPr/>
          <a:lstStyle/>
          <a:p>
            <a:r>
              <a:rPr lang="en-US" dirty="0" smtClean="0"/>
              <a:t>Full-thickness tissue loss </a:t>
            </a:r>
          </a:p>
          <a:p>
            <a:r>
              <a:rPr lang="en-US" dirty="0" smtClean="0"/>
              <a:t>Exposed bone, tendon, or muscle</a:t>
            </a:r>
            <a:endParaRPr lang="en-US" dirty="0"/>
          </a:p>
        </p:txBody>
      </p:sp>
      <p:pic>
        <p:nvPicPr>
          <p:cNvPr id="4" name="Content Placeholder 3" descr="National Pressure Ulcer Advisory Panel&#10;Cross-section of Stage 4 pressure injury&#10;"/>
          <p:cNvPicPr>
            <a:picLocks noChangeAspect="1"/>
          </p:cNvPicPr>
          <p:nvPr/>
        </p:nvPicPr>
        <p:blipFill rotWithShape="1">
          <a:blip r:embed="rId2" cstate="print"/>
          <a:srcRect l="5776" r="6332"/>
          <a:stretch/>
        </p:blipFill>
        <p:spPr bwMode="auto">
          <a:xfrm>
            <a:off x="4846320" y="1188720"/>
            <a:ext cx="3840480" cy="41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7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Unstageable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88720"/>
            <a:ext cx="4038600" cy="4525963"/>
          </a:xfrm>
        </p:spPr>
        <p:txBody>
          <a:bodyPr>
            <a:normAutofit lnSpcReduction="10000"/>
          </a:bodyPr>
          <a:lstStyle/>
          <a:p>
            <a:pPr marL="279400" indent="-279400"/>
            <a:r>
              <a:rPr lang="en-US" dirty="0"/>
              <a:t>Full-thickness skin and tissue loss in which the extent of tissue damage within the injury cannot be confirmed because it is obscured by slough or eschar. </a:t>
            </a:r>
          </a:p>
          <a:p>
            <a:pPr marL="279400" indent="-279400"/>
            <a:r>
              <a:rPr lang="en-US" dirty="0"/>
              <a:t>If slough or eschar is removed, a Stage 3 or 4 pressure injury will be revealed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National Pressure Ulcer Advisory Panel&#10;Cross-section of unstageable pressure injury&#10;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5930" r="6468"/>
          <a:stretch/>
        </p:blipFill>
        <p:spPr bwMode="auto">
          <a:xfrm>
            <a:off x="4846320" y="1188720"/>
            <a:ext cx="3840480" cy="38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Tissue Injury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88720"/>
            <a:ext cx="4038600" cy="4525963"/>
          </a:xfrm>
        </p:spPr>
        <p:txBody>
          <a:bodyPr/>
          <a:lstStyle/>
          <a:p>
            <a:r>
              <a:rPr lang="en-US" dirty="0"/>
              <a:t>Persistent </a:t>
            </a:r>
            <a:r>
              <a:rPr lang="en-US" dirty="0" err="1" smtClean="0"/>
              <a:t>nonblanchable</a:t>
            </a:r>
            <a:r>
              <a:rPr lang="en-US" dirty="0" smtClean="0"/>
              <a:t> </a:t>
            </a:r>
            <a:r>
              <a:rPr lang="en-US" dirty="0"/>
              <a:t>deep red, maroon, or purple </a:t>
            </a:r>
            <a:r>
              <a:rPr lang="en-US" dirty="0" smtClean="0"/>
              <a:t>discoloration</a:t>
            </a:r>
            <a:endParaRPr lang="en-US" dirty="0"/>
          </a:p>
        </p:txBody>
      </p:sp>
      <p:pic>
        <p:nvPicPr>
          <p:cNvPr id="4" name="Content Placeholder 3" descr="National Pressure Ulcer Advisory Panel&#10;Cross-section of suspected deep tissue injury&#10;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4581" r="7548"/>
          <a:stretch/>
        </p:blipFill>
        <p:spPr bwMode="auto">
          <a:xfrm>
            <a:off x="4846320" y="1188720"/>
            <a:ext cx="3840480" cy="37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3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Monitored?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recommended that you regularly monitor:</a:t>
            </a:r>
          </a:p>
          <a:p>
            <a:pPr lvl="1"/>
            <a:r>
              <a:rPr lang="en-US" dirty="0" smtClean="0"/>
              <a:t>An outcome measure, preferably pressure injury incidence or prevalence rates.</a:t>
            </a:r>
          </a:p>
          <a:p>
            <a:pPr lvl="1"/>
            <a:r>
              <a:rPr lang="en-US" dirty="0" smtClean="0"/>
              <a:t>At least one or two care processes, such as skin assessment and pressure injury risk assessment.</a:t>
            </a:r>
          </a:p>
          <a:p>
            <a:pPr lvl="1"/>
            <a:r>
              <a:rPr lang="en-US" dirty="0" smtClean="0"/>
              <a:t>Key aspects of the infrastructure to support best care practices, such as clear lines of responsibility for overseeing the accuracy of skin assessments.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pressure Injury rates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 Only Pressure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types of skin lesions may develop in hospitalized patients.</a:t>
            </a:r>
          </a:p>
          <a:p>
            <a:r>
              <a:rPr lang="en-US" dirty="0" smtClean="0"/>
              <a:t>Pressure injuries are areas of soft tissue damage caused by pressure or pressure and shear.</a:t>
            </a:r>
          </a:p>
          <a:p>
            <a:r>
              <a:rPr lang="en-US" dirty="0" smtClean="0"/>
              <a:t>Do not count skin lesions not related to pressure, such as skin breaks or maceration from friction/moisture.</a:t>
            </a:r>
          </a:p>
          <a:p>
            <a:r>
              <a:rPr lang="en-US" dirty="0" smtClean="0"/>
              <a:t>If not sure, ask the Wound Care Team or Nurse.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Measures used in monitoring pressure injury rates:</a:t>
            </a:r>
          </a:p>
          <a:p>
            <a:pPr lvl="1"/>
            <a:r>
              <a:rPr lang="en-US" smtClean="0"/>
              <a:t>Incidence</a:t>
            </a:r>
          </a:p>
          <a:p>
            <a:pPr lvl="1"/>
            <a:r>
              <a:rPr lang="en-US" smtClean="0"/>
              <a:t>Prevalence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the number or percentage of patients developing a new pressure injury while in the hospital or on a particular unit.</a:t>
            </a:r>
          </a:p>
          <a:p>
            <a:r>
              <a:rPr lang="en-US" dirty="0" smtClean="0"/>
              <a:t>Provides the most direct evidence of the quality of your care.</a:t>
            </a:r>
          </a:p>
          <a:p>
            <a:r>
              <a:rPr lang="en-US" dirty="0" smtClean="0"/>
              <a:t>Should be the focus of your quality improvement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rate describes the number or percentage of patients who have a pressure injury while in the hospital or unit.</a:t>
            </a:r>
          </a:p>
          <a:p>
            <a:pPr lvl="1"/>
            <a:r>
              <a:rPr lang="en-US" b="1" dirty="0" smtClean="0"/>
              <a:t>Point prevalence </a:t>
            </a:r>
            <a:r>
              <a:rPr lang="en-US" dirty="0" smtClean="0"/>
              <a:t>reflects a single point in time.</a:t>
            </a:r>
          </a:p>
          <a:p>
            <a:pPr lvl="1"/>
            <a:r>
              <a:rPr lang="en-US" b="1" dirty="0" smtClean="0"/>
              <a:t>Period prevalence </a:t>
            </a:r>
            <a:r>
              <a:rPr lang="en-US" dirty="0" smtClean="0"/>
              <a:t>reflects a prolonged period of time, such as an entire hospital stay.</a:t>
            </a:r>
          </a:p>
          <a:p>
            <a:pPr lvl="1"/>
            <a:r>
              <a:rPr lang="en-US" dirty="0" smtClean="0"/>
              <a:t>Point and period prevalence include injuries present on admission and new injuries that develop in your facility or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Basic Quality Improvement 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41148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If </a:t>
            </a:r>
            <a:r>
              <a:rPr lang="en-US" sz="3200" b="1" dirty="0"/>
              <a:t>you can’t measure it, you can’t improve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Puzzle pieces labeled “assess readiness,” “manage change,” “implement practices,” “best practices,” “measure,” “sustain,” and “tools,” with “measure” highlight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2781724" cy="474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55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a comprehensive skin assessment on every patient.</a:t>
            </a:r>
          </a:p>
          <a:p>
            <a:r>
              <a:rPr lang="en-US" dirty="0" smtClean="0"/>
              <a:t>Document the results of the assessment, noting:</a:t>
            </a:r>
          </a:p>
          <a:p>
            <a:pPr lvl="1"/>
            <a:r>
              <a:rPr lang="en-US" dirty="0" smtClean="0"/>
              <a:t>Presence of an injury.</a:t>
            </a:r>
          </a:p>
          <a:p>
            <a:pPr lvl="1"/>
            <a:r>
              <a:rPr lang="en-US" dirty="0" smtClean="0"/>
              <a:t>Number of injuries.</a:t>
            </a:r>
          </a:p>
          <a:p>
            <a:pPr lvl="1"/>
            <a:r>
              <a:rPr lang="en-US" dirty="0" smtClean="0"/>
              <a:t>Location of injuries.</a:t>
            </a:r>
          </a:p>
          <a:p>
            <a:pPr lvl="1"/>
            <a:r>
              <a:rPr lang="en-US" dirty="0" smtClean="0"/>
              <a:t>Stage of the deepest injury.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pressure injury rates: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smtClean="0"/>
              <a:t>Choose a date.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smtClean="0"/>
              <a:t>Have an outside expert perform a skin exam on each patient.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smtClean="0"/>
              <a:t>Document the presence of each pressure injury:</a:t>
            </a:r>
          </a:p>
          <a:p>
            <a:pPr marL="965200" lvl="2" indent="-279400"/>
            <a:r>
              <a:rPr lang="en-US" dirty="0" smtClean="0"/>
              <a:t>Stage of injury</a:t>
            </a:r>
          </a:p>
          <a:p>
            <a:pPr marL="965200" lvl="2" indent="-279400"/>
            <a:r>
              <a:rPr lang="en-US" dirty="0" smtClean="0"/>
              <a:t>New injury or present on admission</a:t>
            </a:r>
          </a:p>
          <a:p>
            <a:r>
              <a:rPr lang="en-US" dirty="0" smtClean="0"/>
              <a:t>This process helps you determine incidence and prevalence 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7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Calculation</a:t>
            </a:r>
            <a:endParaRPr lang="en-US" dirty="0"/>
          </a:p>
        </p:txBody>
      </p:sp>
      <p:graphicFrame>
        <p:nvGraphicFramePr>
          <p:cNvPr id="10" name="Table 9" descr="Incidence Calcula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2038"/>
              </p:ext>
            </p:extLst>
          </p:nvPr>
        </p:nvGraphicFramePr>
        <p:xfrm>
          <a:off x="457200" y="1295400"/>
          <a:ext cx="8229600" cy="4815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733800"/>
                <a:gridCol w="44958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Monthly Unit Numbers</a:t>
                      </a:r>
                      <a:endParaRPr lang="en-US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en-US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F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who develop a new pressure injury after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 patients with a new pressure injury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who develop a new </a:t>
                      </a:r>
                      <a:r>
                        <a:rPr lang="en-US" sz="2000" u="sng" dirty="0" smtClean="0"/>
                        <a:t>&gt;</a:t>
                      </a:r>
                      <a:r>
                        <a:rPr lang="en-US" sz="2000" dirty="0" smtClean="0"/>
                        <a:t>Stage 2 injury after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en-US" sz="2000" dirty="0" smtClean="0"/>
                        <a:t>5 patients with a new </a:t>
                      </a:r>
                      <a:r>
                        <a:rPr lang="en-US" sz="2000" u="sng" dirty="0" smtClean="0"/>
                        <a:t>&gt;</a:t>
                      </a:r>
                      <a:r>
                        <a:rPr lang="en-US" sz="2000" dirty="0" smtClean="0"/>
                        <a:t>Stage 2 pressure injury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admitted during the month in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227 patients admitted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with a new pressure injury divided by # of patients admitted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21/227 = .093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5/227 = .022 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Times 100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39825" indent="-1139825"/>
                      <a:r>
                        <a:rPr lang="en-US" sz="2000" dirty="0" smtClean="0"/>
                        <a:t>.093 X 100 = </a:t>
                      </a:r>
                      <a:r>
                        <a:rPr lang="en-US" sz="2000" b="1" dirty="0" smtClean="0"/>
                        <a:t>9.3% with an</a:t>
                      </a:r>
                      <a:r>
                        <a:rPr lang="en-US" sz="2000" b="1" baseline="0" dirty="0" smtClean="0"/>
                        <a:t> acquired pressure </a:t>
                      </a:r>
                      <a:r>
                        <a:rPr lang="en-US" sz="2000" b="1" dirty="0" smtClean="0"/>
                        <a:t>injury</a:t>
                      </a:r>
                    </a:p>
                    <a:p>
                      <a:pPr marL="1139825" indent="-1139825"/>
                      <a:r>
                        <a:rPr lang="en-US" sz="2000" dirty="0" smtClean="0"/>
                        <a:t>.022 X 100 = </a:t>
                      </a:r>
                      <a:r>
                        <a:rPr lang="en-US" sz="2000" b="1" dirty="0" smtClean="0"/>
                        <a:t>2.2%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with an acquired Stage 2 or greater pressure</a:t>
                      </a:r>
                      <a:r>
                        <a:rPr lang="en-US" sz="2000" b="1" baseline="0" dirty="0" smtClean="0"/>
                        <a:t> injury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4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Calculation</a:t>
            </a:r>
            <a:endParaRPr lang="en-US" dirty="0"/>
          </a:p>
        </p:txBody>
      </p:sp>
      <p:graphicFrame>
        <p:nvGraphicFramePr>
          <p:cNvPr id="7" name="Table 6" descr="Prevalence Calcula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35095"/>
              </p:ext>
            </p:extLst>
          </p:nvPr>
        </p:nvGraphicFramePr>
        <p:xfrm>
          <a:off x="457200" y="1295400"/>
          <a:ext cx="8229600" cy="4815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810000"/>
                <a:gridCol w="44196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Monthly Unit Numbers</a:t>
                      </a:r>
                      <a:endParaRPr lang="en-US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en-US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F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with any</a:t>
                      </a:r>
                      <a:r>
                        <a:rPr lang="en-US" sz="2000" baseline="0" dirty="0" smtClean="0"/>
                        <a:t> pressure </a:t>
                      </a:r>
                      <a:r>
                        <a:rPr lang="en-US" sz="2000" dirty="0" smtClean="0"/>
                        <a:t>injury (count</a:t>
                      </a:r>
                      <a:r>
                        <a:rPr lang="en-US" sz="2000" baseline="0" dirty="0" smtClean="0"/>
                        <a:t> only patients, not the # of injuries)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 patients with any pressure injury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with a </a:t>
                      </a:r>
                      <a:r>
                        <a:rPr lang="en-US" sz="2000" u="sng" dirty="0" smtClean="0"/>
                        <a:t>&gt;</a:t>
                      </a:r>
                      <a:r>
                        <a:rPr lang="en-US" sz="2000" dirty="0" smtClean="0"/>
                        <a:t>Stage 2 pressure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en-US" sz="2000" dirty="0" smtClean="0"/>
                        <a:t>5 patients with </a:t>
                      </a:r>
                      <a:r>
                        <a:rPr lang="en-US" sz="2000" u="sng" dirty="0" smtClean="0"/>
                        <a:t>&gt;</a:t>
                      </a:r>
                      <a:r>
                        <a:rPr lang="en-US" sz="2000" dirty="0" smtClean="0"/>
                        <a:t>Stage 2 pressure injury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admitted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during the month in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183 patients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# of patients with a pressure injury divided by # of patients admitted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during the month in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17/183 = .093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5/183 = .027 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Times 100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5388" indent="-1195388"/>
                      <a:r>
                        <a:rPr lang="en-US" sz="2000" dirty="0" smtClean="0"/>
                        <a:t>.093 X 100 = </a:t>
                      </a:r>
                      <a:r>
                        <a:rPr lang="en-US" sz="2000" b="1" dirty="0" smtClean="0"/>
                        <a:t>9.3% with a pressure injury</a:t>
                      </a:r>
                    </a:p>
                    <a:p>
                      <a:pPr marL="1195388" indent="-1195388"/>
                      <a:r>
                        <a:rPr lang="en-US" sz="2000" dirty="0" smtClean="0"/>
                        <a:t>.02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2000" dirty="0" smtClean="0"/>
                        <a:t> X 100 = </a:t>
                      </a:r>
                      <a:r>
                        <a:rPr lang="en-US" sz="2000" b="1" dirty="0" smtClean="0"/>
                        <a:t>2.7%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with a Stage 2 or greater pressure injury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04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Will Calculate Rates?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5486400" cy="4525963"/>
          </a:xfrm>
        </p:spPr>
        <p:txBody>
          <a:bodyPr/>
          <a:lstStyle/>
          <a:p>
            <a:r>
              <a:rPr lang="en-US" dirty="0" smtClean="0"/>
              <a:t>When you complete your Action Plan, you will:</a:t>
            </a:r>
          </a:p>
          <a:p>
            <a:pPr lvl="1"/>
            <a:r>
              <a:rPr lang="en-US" dirty="0" smtClean="0"/>
              <a:t>Identify sources of data to complete.</a:t>
            </a:r>
          </a:p>
          <a:p>
            <a:pPr lvl="1"/>
            <a:r>
              <a:rPr lang="en-US" dirty="0" smtClean="0"/>
              <a:t>Select a person or team responsible for doing the calculations and tracking. </a:t>
            </a:r>
          </a:p>
          <a:p>
            <a:pPr lvl="1"/>
            <a:r>
              <a:rPr lang="en-US" dirty="0" smtClean="0"/>
              <a:t>Count the number and stage of pressure injuries in a month.</a:t>
            </a:r>
          </a:p>
        </p:txBody>
      </p:sp>
      <p:pic>
        <p:nvPicPr>
          <p:cNvPr id="5" name="Picture 4" descr="Medical providers looking at pap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371600"/>
            <a:ext cx="2194560" cy="32918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2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 and 4 Injuries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pressure injuries are important to address.</a:t>
            </a:r>
          </a:p>
          <a:p>
            <a:r>
              <a:rPr lang="en-US" dirty="0" smtClean="0"/>
              <a:t>Yet Stage 3 and 4 injuries are very serious.</a:t>
            </a:r>
          </a:p>
          <a:p>
            <a:r>
              <a:rPr lang="en-US" dirty="0" smtClean="0"/>
              <a:t>Study what led to the occurrence.</a:t>
            </a:r>
          </a:p>
          <a:p>
            <a:pPr lvl="1"/>
            <a:r>
              <a:rPr lang="en-US" dirty="0" smtClean="0"/>
              <a:t>Usually when a deep pressure injury develops, it reflects a system failure.</a:t>
            </a:r>
          </a:p>
          <a:p>
            <a:r>
              <a:rPr lang="en-US" dirty="0" smtClean="0"/>
              <a:t>Conduct a root cause analysis. </a:t>
            </a:r>
            <a:endParaRPr lang="en-US" dirty="0"/>
          </a:p>
        </p:txBody>
      </p:sp>
      <p:pic>
        <p:nvPicPr>
          <p:cNvPr id="6" name="Picture 5" descr="Magnifying glass in front of open bo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5040" y="3931920"/>
            <a:ext cx="533400" cy="46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6560" y="3931920"/>
            <a:ext cx="1097280" cy="365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81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Examine the rates for trends over time:</a:t>
            </a:r>
          </a:p>
          <a:p>
            <a:pPr lvl="1"/>
            <a:r>
              <a:rPr lang="en-US" smtClean="0"/>
              <a:t>Graph the data to visually examine.</a:t>
            </a:r>
          </a:p>
          <a:p>
            <a:pPr lvl="1"/>
            <a:r>
              <a:rPr lang="en-US" smtClean="0"/>
              <a:t>Are the rates getting better or worse?</a:t>
            </a:r>
          </a:p>
          <a:p>
            <a:pPr lvl="1"/>
            <a:r>
              <a:rPr lang="en-US" smtClean="0"/>
              <a:t>Can you relate changes in rates to changes in practice?</a:t>
            </a:r>
          </a:p>
          <a:p>
            <a:pPr lvl="1"/>
            <a:r>
              <a:rPr lang="en-US" smtClean="0"/>
              <a:t>Rates are probably quite different by patient unit.</a:t>
            </a:r>
          </a:p>
          <a:p>
            <a:pPr lvl="1"/>
            <a:r>
              <a:rPr lang="en-US" smtClean="0"/>
              <a:t>Focus on trends over time. There will be fluctuations. Don’t overreact.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Data/Storytelling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charts.</a:t>
            </a:r>
          </a:p>
          <a:p>
            <a:r>
              <a:rPr lang="en-US" dirty="0"/>
              <a:t>Annotation: Show your interventions.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89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C7972-0E9D-44AE-A80E-9F22BA53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Annotated Run Chart Example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582CC4-D8BB-4497-AF81-FDAB3187ED57}"/>
              </a:ext>
            </a:extLst>
          </p:cNvPr>
          <p:cNvSpPr txBox="1"/>
          <p:nvPr/>
        </p:nvSpPr>
        <p:spPr>
          <a:xfrm>
            <a:off x="457200" y="1188720"/>
            <a:ext cx="518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Intervention: </a:t>
            </a:r>
            <a:r>
              <a:rPr lang="en-US" dirty="0"/>
              <a:t>Unit </a:t>
            </a:r>
            <a:r>
              <a:rPr lang="en-US" dirty="0" smtClean="0"/>
              <a:t>education</a:t>
            </a:r>
            <a:r>
              <a:rPr lang="en-US" dirty="0"/>
              <a:t>, </a:t>
            </a:r>
            <a:r>
              <a:rPr lang="en-US" dirty="0" smtClean="0"/>
              <a:t>biweekly </a:t>
            </a:r>
            <a:r>
              <a:rPr lang="en-US" dirty="0"/>
              <a:t>audits</a:t>
            </a:r>
          </a:p>
          <a:p>
            <a:r>
              <a:rPr lang="en-US" b="1" dirty="0"/>
              <a:t>Pilot Unit: </a:t>
            </a:r>
            <a:r>
              <a:rPr lang="en-US" dirty="0" smtClean="0"/>
              <a:t>ICU</a:t>
            </a:r>
            <a:endParaRPr lang="en-US" dirty="0"/>
          </a:p>
        </p:txBody>
      </p:sp>
      <p:graphicFrame>
        <p:nvGraphicFramePr>
          <p:cNvPr id="10" name="Chart 9" descr="Number of pressure injuries, annotated with intervention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906292"/>
              </p:ext>
            </p:extLst>
          </p:nvPr>
        </p:nvGraphicFramePr>
        <p:xfrm>
          <a:off x="685800" y="1676400"/>
          <a:ext cx="769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38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Annotated Run Chart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8721"/>
            <a:ext cx="8229600" cy="914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 dirty="0" smtClean="0"/>
              <a:t>Intervention: </a:t>
            </a:r>
            <a:r>
              <a:rPr lang="en-US" sz="1800" dirty="0" smtClean="0"/>
              <a:t>Annual education fair for all hospital staff and Shadowing Program in pilot units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 dirty="0" smtClean="0"/>
              <a:t>Pilot Units: </a:t>
            </a:r>
            <a:r>
              <a:rPr lang="en-US" sz="1800" dirty="0" smtClean="0"/>
              <a:t>Med-</a:t>
            </a:r>
            <a:r>
              <a:rPr lang="en-US" sz="1800" dirty="0" err="1" smtClean="0"/>
              <a:t>Surg</a:t>
            </a:r>
            <a:r>
              <a:rPr lang="en-US" sz="1800" dirty="0" smtClean="0"/>
              <a:t> Unit and Critical Care Unit</a:t>
            </a:r>
            <a:endParaRPr lang="en-US" sz="1800" dirty="0"/>
          </a:p>
        </p:txBody>
      </p:sp>
      <p:graphicFrame>
        <p:nvGraphicFramePr>
          <p:cNvPr id="15" name="Chart 14" descr="Number of Stage 2 or greater hospital-acquired pressure injuries per 1,000 patient days, annotated with intervention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14204"/>
              </p:ext>
            </p:extLst>
          </p:nvPr>
        </p:nvGraphicFramePr>
        <p:xfrm>
          <a:off x="457200" y="2133600"/>
          <a:ext cx="8229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Improvement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382000" cy="5135563"/>
          </a:xfrm>
        </p:spPr>
        <p:txBody>
          <a:bodyPr/>
          <a:lstStyle/>
          <a:p>
            <a:r>
              <a:rPr lang="en-US" dirty="0" smtClean="0"/>
              <a:t>Pressure injury rates and prevention practices must be counted and tracked as one component of a quality improvement program.</a:t>
            </a:r>
          </a:p>
        </p:txBody>
      </p:sp>
      <p:pic>
        <p:nvPicPr>
          <p:cNvPr id="6" name="Picture 2" descr="Medical provider using laptop and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3108960"/>
            <a:ext cx="4419600" cy="2946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1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Annotated Run Chart Example</a:t>
            </a:r>
            <a:endParaRPr lang="en-US" dirty="0"/>
          </a:p>
        </p:txBody>
      </p:sp>
      <p:graphicFrame>
        <p:nvGraphicFramePr>
          <p:cNvPr id="6" name="Chart 5" descr="Percentage of patients with skin assessments within 24 hours of admission, before and after interven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724524"/>
              </p:ext>
            </p:extLst>
          </p:nvPr>
        </p:nvGraphicFramePr>
        <p:xfrm>
          <a:off x="762000" y="914400"/>
          <a:ext cx="8001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descr="Percentage of patients with hospital-acquired pressure injuries per 1,000 patient days, before and after interven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04409"/>
              </p:ext>
            </p:extLst>
          </p:nvPr>
        </p:nvGraphicFramePr>
        <p:xfrm>
          <a:off x="762000" y="3505200"/>
          <a:ext cx="8001000" cy="295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 descr="dotted line"/>
          <p:cNvCxnSpPr/>
          <p:nvPr/>
        </p:nvCxnSpPr>
        <p:spPr>
          <a:xfrm>
            <a:off x="4648200" y="1447800"/>
            <a:ext cx="0" cy="1752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2878050"/>
            <a:ext cx="1638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Before intervention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7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 the Picture With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tell you:</a:t>
            </a:r>
          </a:p>
          <a:p>
            <a:pPr lvl="1"/>
            <a:r>
              <a:rPr lang="en-US" dirty="0"/>
              <a:t>Is your program improving?</a:t>
            </a:r>
          </a:p>
          <a:p>
            <a:pPr lvl="1"/>
            <a:r>
              <a:rPr lang="en-US" dirty="0"/>
              <a:t>Are your patients safer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7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ways to disseminate the information to key stakeholders and unit staff.</a:t>
            </a:r>
          </a:p>
          <a:p>
            <a:pPr lvl="1"/>
            <a:r>
              <a:rPr lang="en-US" dirty="0" smtClean="0"/>
              <a:t>Post monthly rates where all staff can see how the unit is doing.</a:t>
            </a:r>
          </a:p>
          <a:p>
            <a:pPr lvl="1"/>
            <a:r>
              <a:rPr lang="en-US" dirty="0" smtClean="0"/>
              <a:t>Send reports to leadership.</a:t>
            </a:r>
            <a:endParaRPr lang="en-US" dirty="0"/>
          </a:p>
        </p:txBody>
      </p:sp>
      <p:pic>
        <p:nvPicPr>
          <p:cNvPr id="10242" name="Picture 2" descr="Medical providers looking at 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061" y="3962400"/>
            <a:ext cx="3617879" cy="24119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Insight</a:t>
            </a:r>
          </a:p>
        </p:txBody>
      </p:sp>
      <p:pic>
        <p:nvPicPr>
          <p:cNvPr id="6" name="Picture 8" descr="Binocul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3974"/>
            <a:ext cx="762000" cy="65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Visibility board shows: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Immediate feedback each </a:t>
            </a:r>
            <a:r>
              <a:rPr lang="en-US" dirty="0" smtClean="0"/>
              <a:t>week.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Best practice plans for </a:t>
            </a:r>
            <a:r>
              <a:rPr lang="en-US" dirty="0" smtClean="0"/>
              <a:t>improvement.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Unit </a:t>
            </a:r>
            <a:r>
              <a:rPr lang="en-US" dirty="0" smtClean="0"/>
              <a:t>goal.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Trended </a:t>
            </a:r>
            <a:r>
              <a:rPr lang="en-US" dirty="0" smtClean="0"/>
              <a:t>data. </a:t>
            </a:r>
            <a:endParaRPr lang="en-US" dirty="0"/>
          </a:p>
        </p:txBody>
      </p:sp>
      <p:pic>
        <p:nvPicPr>
          <p:cNvPr id="4098" name="Picture 2" descr="Visibility 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8720"/>
            <a:ext cx="4114800" cy="3086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59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Key Processes of Care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Prevention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pressure injury rates tells you how your facility is performing.</a:t>
            </a:r>
          </a:p>
          <a:p>
            <a:r>
              <a:rPr lang="en-US" dirty="0"/>
              <a:t>Measuring pressure injury prevention practices may tell you how to improve care.</a:t>
            </a:r>
          </a:p>
          <a:p>
            <a:pPr lvl="1"/>
            <a:r>
              <a:rPr lang="en-US" dirty="0"/>
              <a:t>If the pressure injury rate is high, what specific areas should you focus on?</a:t>
            </a:r>
          </a:p>
          <a:p>
            <a:pPr lvl="1"/>
            <a:r>
              <a:rPr lang="en-US" dirty="0"/>
              <a:t>Are key practices to reduce pressure injuries being </a:t>
            </a:r>
            <a:r>
              <a:rPr lang="en-US" dirty="0" smtClean="0"/>
              <a:t>used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consistently</a:t>
            </a:r>
            <a:r>
              <a:rPr lang="en-US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Which Prevention Practices </a:t>
            </a:r>
            <a:br>
              <a:rPr lang="en-US" sz="2800" dirty="0" smtClean="0"/>
            </a:br>
            <a:r>
              <a:rPr lang="en-US" sz="2800" dirty="0" smtClean="0"/>
              <a:t>Should Be Measured?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Initially, look at three practices:</a:t>
            </a:r>
          </a:p>
          <a:p>
            <a:pPr marL="804863" lvl="1" indent="-458788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Performance of comprehensive skin assessment within </a:t>
            </a:r>
            <a:br>
              <a:rPr lang="en-US" sz="2400" dirty="0" smtClean="0"/>
            </a:br>
            <a:r>
              <a:rPr lang="en-US" sz="2400" dirty="0" smtClean="0"/>
              <a:t>24 hours of admission</a:t>
            </a:r>
          </a:p>
          <a:p>
            <a:pPr marL="804863" lvl="1" indent="-458788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Performance of standardized risk assessment within </a:t>
            </a:r>
            <a:br>
              <a:rPr lang="en-US" sz="2400" dirty="0" smtClean="0"/>
            </a:br>
            <a:r>
              <a:rPr lang="en-US" sz="2400" dirty="0" smtClean="0"/>
              <a:t>24 hours of admission</a:t>
            </a:r>
          </a:p>
          <a:p>
            <a:pPr marL="804863" lvl="1" indent="-458788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Performance of care planning that addresses </a:t>
            </a:r>
            <a:r>
              <a:rPr lang="en-US" sz="2400" b="1" dirty="0" smtClean="0"/>
              <a:t>each risk factor </a:t>
            </a:r>
            <a:r>
              <a:rPr lang="en-US" sz="2400" dirty="0" smtClean="0"/>
              <a:t>identified during risk factor assessment</a:t>
            </a:r>
          </a:p>
        </p:txBody>
      </p:sp>
      <p:pic>
        <p:nvPicPr>
          <p:cNvPr id="2052" name="Picture 4" descr="Medical providers at patient’s bed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4114800"/>
            <a:ext cx="3474720" cy="231772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Performance Review of Comprehensive </a:t>
            </a:r>
            <a:br>
              <a:rPr lang="en-US" sz="2800" dirty="0" smtClean="0"/>
            </a:br>
            <a:r>
              <a:rPr lang="en-US" sz="2800" dirty="0" smtClean="0"/>
              <a:t>Skin Assessment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Ensure that a skin assessment was performed within 24 hours of admission.</a:t>
            </a:r>
          </a:p>
          <a:p>
            <a:r>
              <a:rPr lang="en-US" sz="2800" dirty="0" smtClean="0"/>
              <a:t>Use Tool 5C: Assessing Comprehensive Skin Assessment.</a:t>
            </a:r>
            <a:endParaRPr lang="en-US" sz="2800" dirty="0"/>
          </a:p>
        </p:txBody>
      </p:sp>
      <p:pic>
        <p:nvPicPr>
          <p:cNvPr id="7" name="Picture 6" descr="Tool 5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45" y="3067780"/>
            <a:ext cx="5509705" cy="35383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agnifying glass in front of open boo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240" y="4572000"/>
            <a:ext cx="533400" cy="46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3760" y="4572000"/>
            <a:ext cx="109728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5C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Risk Factor Assessment Within 24 Hours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Braden Pressure Injury Scale (or the one this hospital agreed on).</a:t>
            </a:r>
          </a:p>
          <a:p>
            <a:r>
              <a:rPr lang="en-US" dirty="0" smtClean="0"/>
              <a:t>Ensure the known risk factors for pressure injuries are assessed.</a:t>
            </a:r>
          </a:p>
          <a:p>
            <a:r>
              <a:rPr lang="en-US" dirty="0" smtClean="0"/>
              <a:t>Tool 5D provides a sample protocol for assessing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Risk Assessment Measurement Example</a:t>
            </a:r>
            <a:endParaRPr lang="en-US" sz="3200" dirty="0"/>
          </a:p>
        </p:txBody>
      </p:sp>
      <p:pic>
        <p:nvPicPr>
          <p:cNvPr id="8" name="Picture 7" descr="Tool 5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188720"/>
            <a:ext cx="7560840" cy="39199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5486400"/>
            <a:ext cx="5571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available, use data from your </a:t>
            </a:r>
            <a:br>
              <a:rPr lang="en-US" sz="2400" dirty="0" smtClean="0"/>
            </a:br>
            <a:r>
              <a:rPr lang="en-US" sz="2400" dirty="0" smtClean="0"/>
              <a:t>EHR to support calculation of this measure.</a:t>
            </a:r>
            <a:endParaRPr lang="en-US" sz="2400" dirty="0"/>
          </a:p>
        </p:txBody>
      </p:sp>
      <p:pic>
        <p:nvPicPr>
          <p:cNvPr id="5" name="Picture 4" descr="Magnifying glass in front of open boo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2700" y="5695721"/>
            <a:ext cx="533400" cy="46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500" y="5695721"/>
            <a:ext cx="118872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5D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Implementation Team will agree on and develop a plan for:</a:t>
            </a:r>
          </a:p>
          <a:p>
            <a:pPr lvl="1"/>
            <a:r>
              <a:rPr lang="en-US" dirty="0" smtClean="0"/>
              <a:t>Measuring pressure injury rates.</a:t>
            </a:r>
          </a:p>
          <a:p>
            <a:pPr lvl="1"/>
            <a:r>
              <a:rPr lang="en-US" dirty="0" smtClean="0"/>
              <a:t>Measuring pressure injury prevention practices.</a:t>
            </a:r>
          </a:p>
          <a:p>
            <a:pPr lvl="1"/>
            <a:r>
              <a:rPr lang="en-US" dirty="0" smtClean="0"/>
              <a:t>Communicating trends in pressure injury rates to key stakeholders.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Care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the risk factors identified in the pressure injury risk factor assessment need to be addressed in the patient’s care plan.</a:t>
            </a:r>
          </a:p>
          <a:p>
            <a:r>
              <a:rPr lang="en-US" smtClean="0"/>
              <a:t>Act on the care plan: </a:t>
            </a:r>
          </a:p>
          <a:p>
            <a:pPr lvl="1"/>
            <a:r>
              <a:rPr lang="en-US" smtClean="0"/>
              <a:t>Use critical thinking. </a:t>
            </a:r>
          </a:p>
          <a:p>
            <a:pPr lvl="1"/>
            <a:r>
              <a:rPr lang="en-US" smtClean="0"/>
              <a:t>Tailor your approach to each patient, based on the patient’s risk factors.</a:t>
            </a:r>
          </a:p>
          <a:p>
            <a:r>
              <a:rPr lang="en-US" smtClean="0"/>
              <a:t>Ensure that the care plan addresses all areas of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 Plan Measurement Example</a:t>
            </a:r>
            <a:endParaRPr lang="en-US" dirty="0"/>
          </a:p>
        </p:txBody>
      </p:sp>
      <p:pic>
        <p:nvPicPr>
          <p:cNvPr id="5" name="Picture 4" descr="Tool 5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6" y="1143000"/>
            <a:ext cx="7900108" cy="419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agnifying glass in front of open boo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5680265"/>
            <a:ext cx="533400" cy="46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5680265"/>
            <a:ext cx="109728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5E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Pressure Injury Prevention Practices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performance on these key processes is critical to preventing pressure injuries.</a:t>
            </a:r>
          </a:p>
          <a:p>
            <a:r>
              <a:rPr lang="en-US" dirty="0" smtClean="0"/>
              <a:t>There is always an opportunity for improvement if you aren’t doing as well as you’d like.</a:t>
            </a:r>
          </a:p>
          <a:p>
            <a:r>
              <a:rPr lang="en-US" dirty="0" smtClean="0"/>
              <a:t>Examine what the problem is, and plan how to overcome this barrier.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for measuring progress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8102A-6DE5-41E2-8205-34CDAEE5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Action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99835E-213B-490E-99D7-6EB6DDA9B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Action Plan Tool To Measure Pressure Injury Rates and Prevention Practices</a:t>
            </a:r>
          </a:p>
        </p:txBody>
      </p:sp>
      <p:graphicFrame>
        <p:nvGraphicFramePr>
          <p:cNvPr id="6" name="Table 5" descr="Measure pressure Injury rates and Measure pressure injury prevention practices.">
            <a:extLst>
              <a:ext uri="{FF2B5EF4-FFF2-40B4-BE49-F238E27FC236}">
                <a16:creationId xmlns:a16="http://schemas.microsoft.com/office/drawing/2014/main" xmlns="" id="{C6835535-516A-4631-A6DA-64BEC13EC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75521"/>
              </p:ext>
            </p:extLst>
          </p:nvPr>
        </p:nvGraphicFramePr>
        <p:xfrm>
          <a:off x="457200" y="1752600"/>
          <a:ext cx="8229600" cy="4358640"/>
        </p:xfrm>
        <a:graphic>
          <a:graphicData uri="http://schemas.openxmlformats.org/drawingml/2006/table">
            <a:tbl>
              <a:tblPr firstRow="1" firstCol="1" bandRow="1"/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3267062221"/>
                    </a:ext>
                  </a:extLst>
                </a:gridCol>
                <a:gridCol w="2362200"/>
                <a:gridCol w="2133600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 Pressure Injury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2830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responsible?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9567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Incidence and/or prevalence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njury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4597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monitored at least quarterly,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preferably monthly.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771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on rates is disseminated to key stakeholders and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1983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Root cause analysis is conducted for each </a:t>
                      </a:r>
                      <a:r>
                        <a:rPr lang="en-US" sz="1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2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injury.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0485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 Pressure Injury Prevention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03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responsible?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870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Comprehensive skin assessment is performed accurately within 24 hours of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admission.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1592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injury risk factor assessment is performed accurately within 24 hours of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admission.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724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 plan addressing every deficit on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ulcer risk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 assessment has been developed and is being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implemented.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86" marR="5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44680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38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Measurement Action Plan becomes Key Intervention 5.</a:t>
            </a:r>
          </a:p>
        </p:txBody>
      </p:sp>
      <p:pic>
        <p:nvPicPr>
          <p:cNvPr id="5" name="Picture 4" descr="Pressure Ulcer Prevention Action Pla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6492240" cy="40968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circle around Key Intervention 5"/>
          <p:cNvSpPr/>
          <p:nvPr/>
        </p:nvSpPr>
        <p:spPr>
          <a:xfrm>
            <a:off x="2286000" y="5334000"/>
            <a:ext cx="2057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4039" name="Picture 1" descr="Magnifying glass in front of open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832" y="396240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480560"/>
            <a:ext cx="155448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Refer to your </a:t>
            </a:r>
            <a:br>
              <a:rPr lang="en-US" sz="2000" dirty="0"/>
            </a:br>
            <a:r>
              <a:rPr lang="en-US" sz="2000" dirty="0"/>
              <a:t>Action Plan</a:t>
            </a:r>
          </a:p>
          <a:p>
            <a:pPr>
              <a:defRPr/>
            </a:pPr>
            <a:r>
              <a:rPr lang="en-US" sz="2000" dirty="0" smtClean="0"/>
              <a:t>Template.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Discussed:</a:t>
            </a:r>
          </a:p>
          <a:p>
            <a:pPr lvl="1"/>
            <a:r>
              <a:rPr lang="en-US" dirty="0" smtClean="0"/>
              <a:t>Measuring pressure injury rates</a:t>
            </a:r>
          </a:p>
          <a:p>
            <a:pPr lvl="1"/>
            <a:r>
              <a:rPr lang="en-US" dirty="0" smtClean="0"/>
              <a:t>Measuring pressure injury prevention practices</a:t>
            </a:r>
          </a:p>
          <a:p>
            <a:pPr lvl="1"/>
            <a:r>
              <a:rPr lang="en-US" dirty="0" smtClean="0"/>
              <a:t>Communicating the trends in pressure injury rates to key stakeholders</a:t>
            </a:r>
          </a:p>
          <a:p>
            <a:r>
              <a:rPr lang="en-US" dirty="0" smtClean="0"/>
              <a:t>Developed a Measurement Action Plan</a:t>
            </a:r>
          </a:p>
          <a:p>
            <a:r>
              <a:rPr lang="en-US" dirty="0" smtClean="0"/>
              <a:t>Developed an overall Pressure Injury Prevention Program Action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next several weeks, we will meet weekly to refine your Action Plan for the Pressure Ulcer Prevention Program. </a:t>
            </a:r>
          </a:p>
          <a:p>
            <a:r>
              <a:rPr lang="en-US" dirty="0" smtClean="0"/>
              <a:t>Thank you for being part of this Team to make this hospital safer for patients.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Pressure Injury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National and international (NPUAP-EPUAP) pressure injury definition:</a:t>
            </a:r>
            <a:br>
              <a:rPr lang="en-US" b="1" dirty="0" smtClean="0"/>
            </a:br>
            <a:r>
              <a:rPr lang="en-US" dirty="0" smtClean="0"/>
              <a:t>Localized damage to the skin and underlying soft tissue, usually over a bony prominence or related to a medical or other device. The injury occurs as a result of intense and/or prolonged pressure, or pressure in combination with shear. </a:t>
            </a:r>
          </a:p>
          <a:p>
            <a:r>
              <a:rPr lang="en-US" dirty="0" smtClean="0"/>
              <a:t>National Database of Nursing Quality Indicators (NDNQI) uses the same definition.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Injury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use the NPUAP definition to measure and monitor pressure injuries?</a:t>
            </a:r>
          </a:p>
          <a:p>
            <a:pPr lvl="1"/>
            <a:r>
              <a:rPr lang="en-US" dirty="0" smtClean="0"/>
              <a:t>If not, what other definition would be appropriate for this hospital?</a:t>
            </a:r>
          </a:p>
          <a:p>
            <a:r>
              <a:rPr lang="en-US" dirty="0" smtClean="0"/>
              <a:t>Definition should be incorporated into:</a:t>
            </a:r>
          </a:p>
          <a:p>
            <a:pPr lvl="1"/>
            <a:r>
              <a:rPr lang="en-US" dirty="0" smtClean="0"/>
              <a:t>Policies and procedures.</a:t>
            </a:r>
          </a:p>
          <a:p>
            <a:pPr lvl="1"/>
            <a:r>
              <a:rPr lang="en-US" dirty="0" smtClean="0"/>
              <a:t>Root cause analyses/huddles.</a:t>
            </a:r>
          </a:p>
          <a:p>
            <a:pPr lvl="1"/>
            <a:r>
              <a:rPr lang="en-US" dirty="0" smtClean="0"/>
              <a:t>Staff education (definition and stages).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Injury Staging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stages of pressure injuries.</a:t>
            </a:r>
          </a:p>
          <a:p>
            <a:r>
              <a:rPr lang="en-US" dirty="0" smtClean="0"/>
              <a:t>The stages range from mild reddening of the skin to severe tissue damage that can become infected, extending into muscle and bone.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Intact skin with </a:t>
            </a:r>
            <a:r>
              <a:rPr lang="en-US" dirty="0" err="1" smtClean="0"/>
              <a:t>nonblanchable</a:t>
            </a:r>
            <a:r>
              <a:rPr lang="en-US" dirty="0" smtClean="0"/>
              <a:t> redness of a localized area, usually over a bony prominence </a:t>
            </a:r>
          </a:p>
        </p:txBody>
      </p:sp>
      <p:pic>
        <p:nvPicPr>
          <p:cNvPr id="4" name="Content Placeholder 3" descr="National Pressure Ulcer Advisory Panel&#10;Cross-section of Stage 1 pressure injury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0" y="1188720"/>
            <a:ext cx="4389120" cy="381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2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188720"/>
            <a:ext cx="4038600" cy="4525963"/>
          </a:xfrm>
        </p:spPr>
        <p:txBody>
          <a:bodyPr/>
          <a:lstStyle/>
          <a:p>
            <a:pPr marL="457200" indent="-292100"/>
            <a:r>
              <a:rPr lang="en-US" dirty="0"/>
              <a:t>Shallow open injury with a red-pink wound bed</a:t>
            </a:r>
          </a:p>
          <a:p>
            <a:pPr marL="457200" indent="-292100"/>
            <a:r>
              <a:rPr lang="en-US" dirty="0"/>
              <a:t>No slough </a:t>
            </a:r>
          </a:p>
        </p:txBody>
      </p:sp>
      <p:pic>
        <p:nvPicPr>
          <p:cNvPr id="4" name="Content Placeholder 3" descr="National Pressure Ulcer Advisory Panel&#10;Cross-section of Stage 2 pressure injury&#10;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89120" y="1188720"/>
            <a:ext cx="4297680" cy="37349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tientSafety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ientSafetyPage2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10547</TotalTime>
  <Words>1776</Words>
  <Application>Microsoft Office PowerPoint</Application>
  <PresentationFormat>On-screen Show (4:3)</PresentationFormat>
  <Paragraphs>303</Paragraphs>
  <Slides>47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PatientSafetyPage1</vt:lpstr>
      <vt:lpstr>PatientSafetyPage2+</vt:lpstr>
      <vt:lpstr>How To Measure  Pressure Injury Rates  and Prevention Practices</vt:lpstr>
      <vt:lpstr>Basic Quality Improvement  Principle</vt:lpstr>
      <vt:lpstr>Quality Improvement Principle</vt:lpstr>
      <vt:lpstr>Module 5 Goals</vt:lpstr>
      <vt:lpstr>Definition of Pressure Injury</vt:lpstr>
      <vt:lpstr>Pressure Injury Definition</vt:lpstr>
      <vt:lpstr>Pressure Injury Staging</vt:lpstr>
      <vt:lpstr>Stage 1</vt:lpstr>
      <vt:lpstr>Stage 2</vt:lpstr>
      <vt:lpstr>Stage 3</vt:lpstr>
      <vt:lpstr>Stage 4</vt:lpstr>
      <vt:lpstr>Unstageable</vt:lpstr>
      <vt:lpstr>Deep Tissue Injury</vt:lpstr>
      <vt:lpstr>What Should Be Monitored?</vt:lpstr>
      <vt:lpstr>Measuring pressure Injury rates</vt:lpstr>
      <vt:lpstr>Measure Only Pressure Injuries</vt:lpstr>
      <vt:lpstr>Measures</vt:lpstr>
      <vt:lpstr>Incidence Rate</vt:lpstr>
      <vt:lpstr>Prevalence Rate</vt:lpstr>
      <vt:lpstr>Calculation Requirements</vt:lpstr>
      <vt:lpstr>Common Methodology</vt:lpstr>
      <vt:lpstr>Incidence Calculation</vt:lpstr>
      <vt:lpstr>Prevalence Calculation</vt:lpstr>
      <vt:lpstr>Who Will Calculate Rates?</vt:lpstr>
      <vt:lpstr>Stage 3 and 4 Injuries</vt:lpstr>
      <vt:lpstr>Use of Data</vt:lpstr>
      <vt:lpstr>Displaying Data/Storytelling</vt:lpstr>
      <vt:lpstr>Annotated Run Chart Example</vt:lpstr>
      <vt:lpstr>Annotated Run Chart Example</vt:lpstr>
      <vt:lpstr>Annotated Run Chart Example</vt:lpstr>
      <vt:lpstr>Painting the Picture With Data</vt:lpstr>
      <vt:lpstr>Use of Data</vt:lpstr>
      <vt:lpstr>Practice Insight</vt:lpstr>
      <vt:lpstr>Measuring Key Processes of Care</vt:lpstr>
      <vt:lpstr>Measuring Prevention Practices</vt:lpstr>
      <vt:lpstr>Which Prevention Practices  Should Be Measured?</vt:lpstr>
      <vt:lpstr>Performance Review of Comprehensive  Skin Assessment </vt:lpstr>
      <vt:lpstr>Risk Factor Assessment Within 24 Hours</vt:lpstr>
      <vt:lpstr>Risk Assessment Measurement Example</vt:lpstr>
      <vt:lpstr>Assessment of Care Planning</vt:lpstr>
      <vt:lpstr>Care Plan Measurement Example</vt:lpstr>
      <vt:lpstr>Pressure Injury Prevention Practices</vt:lpstr>
      <vt:lpstr>Action plan for measuring progress</vt:lpstr>
      <vt:lpstr>Measurement Action Plan</vt:lpstr>
      <vt:lpstr>Action Plan</vt:lpstr>
      <vt:lpstr>Summary of Accomplishments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Measure Pressure Injury Rates and Prevention Practices</dc:title>
  <dc:subject> Module 5</dc:subject>
  <dc:creator>HHS and AHRQ</dc:creator>
  <cp:keywords>HHS; AHRQ; Measure; Pressure; Injury; Rates; Prevention; Practices; Module, 5;</cp:keywords>
  <cp:lastModifiedBy>Doreen Bonnett</cp:lastModifiedBy>
  <cp:revision>379</cp:revision>
  <dcterms:created xsi:type="dcterms:W3CDTF">2014-12-08T20:42:20Z</dcterms:created>
  <dcterms:modified xsi:type="dcterms:W3CDTF">2017-08-31T21:31:02Z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