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4215" r:id="rId5"/>
  </p:sldMasterIdLst>
  <p:notesMasterIdLst>
    <p:notesMasterId r:id="rId32"/>
  </p:notesMasterIdLst>
  <p:handoutMasterIdLst>
    <p:handoutMasterId r:id="rId33"/>
  </p:handoutMasterIdLst>
  <p:sldIdLst>
    <p:sldId id="292" r:id="rId6"/>
    <p:sldId id="258" r:id="rId7"/>
    <p:sldId id="281" r:id="rId8"/>
    <p:sldId id="293" r:id="rId9"/>
    <p:sldId id="294" r:id="rId10"/>
    <p:sldId id="291" r:id="rId11"/>
    <p:sldId id="268" r:id="rId12"/>
    <p:sldId id="263" r:id="rId13"/>
    <p:sldId id="295" r:id="rId14"/>
    <p:sldId id="267" r:id="rId15"/>
    <p:sldId id="261" r:id="rId16"/>
    <p:sldId id="302" r:id="rId17"/>
    <p:sldId id="278" r:id="rId18"/>
    <p:sldId id="296" r:id="rId19"/>
    <p:sldId id="297" r:id="rId20"/>
    <p:sldId id="298" r:id="rId21"/>
    <p:sldId id="299" r:id="rId22"/>
    <p:sldId id="300" r:id="rId23"/>
    <p:sldId id="301" r:id="rId24"/>
    <p:sldId id="270" r:id="rId25"/>
    <p:sldId id="279" r:id="rId26"/>
    <p:sldId id="286" r:id="rId27"/>
    <p:sldId id="287" r:id="rId28"/>
    <p:sldId id="290" r:id="rId29"/>
    <p:sldId id="265" r:id="rId30"/>
    <p:sldId id="284" r:id="rId31"/>
  </p:sldIdLst>
  <p:sldSz cx="9144000" cy="6858000" type="screen4x3"/>
  <p:notesSz cx="7023100" cy="9309100"/>
  <p:defaultTextStyle>
    <a:defPPr>
      <a:defRPr lang="en-US"/>
    </a:defPPr>
    <a:lvl1pPr algn="l" rtl="0" fontAlgn="base">
      <a:spcBef>
        <a:spcPct val="0"/>
      </a:spcBef>
      <a:spcAft>
        <a:spcPct val="0"/>
      </a:spcAft>
      <a:defRPr sz="2400" kern="1200">
        <a:solidFill>
          <a:srgbClr val="000099"/>
        </a:solidFill>
        <a:latin typeface="Arial" charset="0"/>
        <a:ea typeface="+mn-ea"/>
        <a:cs typeface="+mn-cs"/>
      </a:defRPr>
    </a:lvl1pPr>
    <a:lvl2pPr marL="457200" algn="l" rtl="0" fontAlgn="base">
      <a:spcBef>
        <a:spcPct val="0"/>
      </a:spcBef>
      <a:spcAft>
        <a:spcPct val="0"/>
      </a:spcAft>
      <a:defRPr sz="2400" kern="1200">
        <a:solidFill>
          <a:srgbClr val="000099"/>
        </a:solidFill>
        <a:latin typeface="Arial" charset="0"/>
        <a:ea typeface="+mn-ea"/>
        <a:cs typeface="+mn-cs"/>
      </a:defRPr>
    </a:lvl2pPr>
    <a:lvl3pPr marL="914400" algn="l" rtl="0" fontAlgn="base">
      <a:spcBef>
        <a:spcPct val="0"/>
      </a:spcBef>
      <a:spcAft>
        <a:spcPct val="0"/>
      </a:spcAft>
      <a:defRPr sz="2400" kern="1200">
        <a:solidFill>
          <a:srgbClr val="000099"/>
        </a:solidFill>
        <a:latin typeface="Arial" charset="0"/>
        <a:ea typeface="+mn-ea"/>
        <a:cs typeface="+mn-cs"/>
      </a:defRPr>
    </a:lvl3pPr>
    <a:lvl4pPr marL="1371600" algn="l" rtl="0" fontAlgn="base">
      <a:spcBef>
        <a:spcPct val="0"/>
      </a:spcBef>
      <a:spcAft>
        <a:spcPct val="0"/>
      </a:spcAft>
      <a:defRPr sz="2400" kern="1200">
        <a:solidFill>
          <a:srgbClr val="000099"/>
        </a:solidFill>
        <a:latin typeface="Arial" charset="0"/>
        <a:ea typeface="+mn-ea"/>
        <a:cs typeface="+mn-cs"/>
      </a:defRPr>
    </a:lvl4pPr>
    <a:lvl5pPr marL="1828800" algn="l" rtl="0" fontAlgn="base">
      <a:spcBef>
        <a:spcPct val="0"/>
      </a:spcBef>
      <a:spcAft>
        <a:spcPct val="0"/>
      </a:spcAft>
      <a:defRPr sz="2400" kern="1200">
        <a:solidFill>
          <a:srgbClr val="000099"/>
        </a:solidFill>
        <a:latin typeface="Arial" charset="0"/>
        <a:ea typeface="+mn-ea"/>
        <a:cs typeface="+mn-cs"/>
      </a:defRPr>
    </a:lvl5pPr>
    <a:lvl6pPr marL="2286000" algn="l" defTabSz="914400" rtl="0" eaLnBrk="1" latinLnBrk="0" hangingPunct="1">
      <a:defRPr sz="2400" kern="1200">
        <a:solidFill>
          <a:srgbClr val="000099"/>
        </a:solidFill>
        <a:latin typeface="Arial" charset="0"/>
        <a:ea typeface="+mn-ea"/>
        <a:cs typeface="+mn-cs"/>
      </a:defRPr>
    </a:lvl6pPr>
    <a:lvl7pPr marL="2743200" algn="l" defTabSz="914400" rtl="0" eaLnBrk="1" latinLnBrk="0" hangingPunct="1">
      <a:defRPr sz="2400" kern="1200">
        <a:solidFill>
          <a:srgbClr val="000099"/>
        </a:solidFill>
        <a:latin typeface="Arial" charset="0"/>
        <a:ea typeface="+mn-ea"/>
        <a:cs typeface="+mn-cs"/>
      </a:defRPr>
    </a:lvl7pPr>
    <a:lvl8pPr marL="3200400" algn="l" defTabSz="914400" rtl="0" eaLnBrk="1" latinLnBrk="0" hangingPunct="1">
      <a:defRPr sz="2400" kern="1200">
        <a:solidFill>
          <a:srgbClr val="000099"/>
        </a:solidFill>
        <a:latin typeface="Arial" charset="0"/>
        <a:ea typeface="+mn-ea"/>
        <a:cs typeface="+mn-cs"/>
      </a:defRPr>
    </a:lvl8pPr>
    <a:lvl9pPr marL="3657600" algn="l" defTabSz="914400" rtl="0" eaLnBrk="1" latinLnBrk="0" hangingPunct="1">
      <a:defRPr sz="2400" kern="1200">
        <a:solidFill>
          <a:srgbClr val="000099"/>
        </a:solidFill>
        <a:latin typeface="Arial"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Kerry A. Reynolds" initials="KR" lastIdx="2" clrIdx="0"/>
  <p:cmAuthor id="1" name="Courtney Gidengil" initials="" lastIdx="4" clrIdx="1"/>
  <p:cmAuthor id="2" name="DHHS" initials="DHHS" lastIdx="8" clrIdx="2"/>
  <p:cmAuthor id="3" name="DHHS" initials="D" lastIdx="4" clrIdx="3"/>
  <p:cmAuthor id="4" name="RAND Authorized User" initials="CKA" lastIdx="1" clrIdx="4"/>
  <p:cmAuthor id="5" name="Claire O'Hanlon" initials="CEO" lastIdx="1" clrIdx="5"/>
  <p:cmAuthor id="6" name="Doreen Bonnett" initials="DMB" lastIdx="1" clrIdx="6"/>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FF0000"/>
    <a:srgbClr val="990000"/>
    <a:srgbClr val="FFFF00"/>
    <a:srgbClr val="3366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761" autoAdjust="0"/>
    <p:restoredTop sz="95110" autoAdjust="0"/>
  </p:normalViewPr>
  <p:slideViewPr>
    <p:cSldViewPr>
      <p:cViewPr>
        <p:scale>
          <a:sx n="73" d="100"/>
          <a:sy n="73" d="100"/>
        </p:scale>
        <p:origin x="-252" y="-804"/>
      </p:cViewPr>
      <p:guideLst>
        <p:guide orient="horz" pos="2160"/>
        <p:guide pos="2880"/>
      </p:guideLst>
    </p:cSldViewPr>
  </p:slideViewPr>
  <p:outlineViewPr>
    <p:cViewPr>
      <p:scale>
        <a:sx n="33" d="100"/>
        <a:sy n="33" d="100"/>
      </p:scale>
      <p:origin x="0" y="0"/>
    </p:cViewPr>
    <p:sldLst>
      <p:sld r:id="rId1" collapse="1"/>
    </p:sldLst>
  </p:outlineViewPr>
  <p:notesTextViewPr>
    <p:cViewPr>
      <p:scale>
        <a:sx n="100" d="100"/>
        <a:sy n="100" d="100"/>
      </p:scale>
      <p:origin x="0" y="0"/>
    </p:cViewPr>
  </p:notesTextViewPr>
  <p:sorterViewPr>
    <p:cViewPr>
      <p:scale>
        <a:sx n="93" d="100"/>
        <a:sy n="93" d="100"/>
      </p:scale>
      <p:origin x="0" y="0"/>
    </p:cViewPr>
  </p:sorterViewPr>
  <p:notesViewPr>
    <p:cSldViewPr>
      <p:cViewPr>
        <p:scale>
          <a:sx n="100" d="100"/>
          <a:sy n="100" d="100"/>
        </p:scale>
        <p:origin x="-72" y="2748"/>
      </p:cViewPr>
      <p:guideLst>
        <p:guide orient="horz" pos="2932"/>
        <p:guide pos="221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commentAuthors" Target="commentAuthor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handoutMaster" Target="handoutMasters/handoutMaster1.xml"/><Relationship Id="rId38"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notesMaster" Target="notesMasters/notesMaster1.xml"/><Relationship Id="rId37" Type="http://schemas.openxmlformats.org/officeDocument/2006/relationships/theme" Target="theme/theme1.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viewProps" Target="viewProp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presProps" Target="presProps.xml"/></Relationships>
</file>

<file path=ppt/_rels/viewProps.xml.rels><?xml version="1.0" encoding="UTF-8" standalone="yes"?>
<Relationships xmlns="http://schemas.openxmlformats.org/package/2006/relationships"><Relationship Id="rId1"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bwMode="auto">
          <a:xfrm>
            <a:off x="1" y="0"/>
            <a:ext cx="3043979" cy="464183"/>
          </a:xfrm>
          <a:prstGeom prst="rect">
            <a:avLst/>
          </a:prstGeom>
          <a:noFill/>
          <a:ln w="9525">
            <a:noFill/>
            <a:miter lim="800000"/>
            <a:headEnd/>
            <a:tailEnd/>
          </a:ln>
          <a:effectLst/>
        </p:spPr>
        <p:txBody>
          <a:bodyPr vert="horz" wrap="square" lIns="93312" tIns="46656" rIns="93312" bIns="46656" numCol="1" anchor="t" anchorCtr="0" compatLnSpc="1">
            <a:prstTxWarp prst="textNoShape">
              <a:avLst/>
            </a:prstTxWarp>
          </a:bodyPr>
          <a:lstStyle>
            <a:lvl1pPr defTabSz="933814">
              <a:defRPr sz="1200">
                <a:solidFill>
                  <a:schemeClr val="tx1"/>
                </a:solidFill>
                <a:latin typeface="Times New Roman" pitchFamily="18" charset="0"/>
              </a:defRPr>
            </a:lvl1pPr>
          </a:lstStyle>
          <a:p>
            <a:pPr>
              <a:defRPr/>
            </a:pPr>
            <a:r>
              <a:rPr lang="en-US"/>
              <a:t>AHRQ Quality Indicators Toolkit</a:t>
            </a:r>
          </a:p>
        </p:txBody>
      </p:sp>
      <p:sp>
        <p:nvSpPr>
          <p:cNvPr id="12291" name="Rectangle 3"/>
          <p:cNvSpPr>
            <a:spLocks noGrp="1" noChangeArrowheads="1"/>
          </p:cNvSpPr>
          <p:nvPr>
            <p:ph type="dt" sz="quarter" idx="1"/>
          </p:nvPr>
        </p:nvSpPr>
        <p:spPr bwMode="auto">
          <a:xfrm>
            <a:off x="3979121" y="0"/>
            <a:ext cx="3043979" cy="464183"/>
          </a:xfrm>
          <a:prstGeom prst="rect">
            <a:avLst/>
          </a:prstGeom>
          <a:noFill/>
          <a:ln w="9525">
            <a:noFill/>
            <a:miter lim="800000"/>
            <a:headEnd/>
            <a:tailEnd/>
          </a:ln>
          <a:effectLst/>
        </p:spPr>
        <p:txBody>
          <a:bodyPr vert="horz" wrap="square" lIns="93312" tIns="46656" rIns="93312" bIns="46656" numCol="1" anchor="t" anchorCtr="0" compatLnSpc="1">
            <a:prstTxWarp prst="textNoShape">
              <a:avLst/>
            </a:prstTxWarp>
          </a:bodyPr>
          <a:lstStyle>
            <a:lvl1pPr algn="r" defTabSz="933814">
              <a:defRPr sz="1200">
                <a:solidFill>
                  <a:schemeClr val="tx1"/>
                </a:solidFill>
                <a:latin typeface="Times New Roman" pitchFamily="18" charset="0"/>
              </a:defRPr>
            </a:lvl1pPr>
          </a:lstStyle>
          <a:p>
            <a:pPr>
              <a:defRPr/>
            </a:pPr>
            <a:endParaRPr lang="en-US"/>
          </a:p>
        </p:txBody>
      </p:sp>
      <p:sp>
        <p:nvSpPr>
          <p:cNvPr id="12292" name="Rectangle 4"/>
          <p:cNvSpPr>
            <a:spLocks noGrp="1" noChangeArrowheads="1"/>
          </p:cNvSpPr>
          <p:nvPr>
            <p:ph type="ftr" sz="quarter" idx="2"/>
          </p:nvPr>
        </p:nvSpPr>
        <p:spPr bwMode="auto">
          <a:xfrm>
            <a:off x="1" y="8844917"/>
            <a:ext cx="3043979" cy="464183"/>
          </a:xfrm>
          <a:prstGeom prst="rect">
            <a:avLst/>
          </a:prstGeom>
          <a:noFill/>
          <a:ln w="9525">
            <a:noFill/>
            <a:miter lim="800000"/>
            <a:headEnd/>
            <a:tailEnd/>
          </a:ln>
          <a:effectLst/>
        </p:spPr>
        <p:txBody>
          <a:bodyPr vert="horz" wrap="square" lIns="93312" tIns="46656" rIns="93312" bIns="46656" numCol="1" anchor="b" anchorCtr="0" compatLnSpc="1">
            <a:prstTxWarp prst="textNoShape">
              <a:avLst/>
            </a:prstTxWarp>
          </a:bodyPr>
          <a:lstStyle>
            <a:lvl1pPr defTabSz="933814">
              <a:defRPr sz="1200">
                <a:solidFill>
                  <a:schemeClr val="tx1"/>
                </a:solidFill>
                <a:latin typeface="Times New Roman" pitchFamily="18" charset="0"/>
              </a:defRPr>
            </a:lvl1pPr>
          </a:lstStyle>
          <a:p>
            <a:pPr>
              <a:defRPr/>
            </a:pPr>
            <a:r>
              <a:rPr lang="en-US"/>
              <a:t>Prepared by RAND and UHC for AHRQ   Tool A.2</a:t>
            </a:r>
          </a:p>
        </p:txBody>
      </p:sp>
      <p:sp>
        <p:nvSpPr>
          <p:cNvPr id="12293" name="Rectangle 5"/>
          <p:cNvSpPr>
            <a:spLocks noGrp="1" noChangeArrowheads="1"/>
          </p:cNvSpPr>
          <p:nvPr>
            <p:ph type="sldNum" sz="quarter" idx="3"/>
          </p:nvPr>
        </p:nvSpPr>
        <p:spPr bwMode="auto">
          <a:xfrm>
            <a:off x="3979121" y="8844917"/>
            <a:ext cx="3043979" cy="464183"/>
          </a:xfrm>
          <a:prstGeom prst="rect">
            <a:avLst/>
          </a:prstGeom>
          <a:noFill/>
          <a:ln w="9525">
            <a:noFill/>
            <a:miter lim="800000"/>
            <a:headEnd/>
            <a:tailEnd/>
          </a:ln>
          <a:effectLst/>
        </p:spPr>
        <p:txBody>
          <a:bodyPr vert="horz" wrap="square" lIns="93312" tIns="46656" rIns="93312" bIns="46656" numCol="1" anchor="b" anchorCtr="0" compatLnSpc="1">
            <a:prstTxWarp prst="textNoShape">
              <a:avLst/>
            </a:prstTxWarp>
          </a:bodyPr>
          <a:lstStyle>
            <a:lvl1pPr algn="r" defTabSz="933814">
              <a:defRPr sz="1200">
                <a:solidFill>
                  <a:schemeClr val="tx1"/>
                </a:solidFill>
                <a:latin typeface="Times New Roman" pitchFamily="18" charset="0"/>
              </a:defRPr>
            </a:lvl1pPr>
          </a:lstStyle>
          <a:p>
            <a:pPr>
              <a:defRPr/>
            </a:pPr>
            <a:fld id="{199FD211-83ED-45BB-BE6F-37F674CBF286}" type="slidenum">
              <a:rPr lang="en-US"/>
              <a:pPr>
                <a:defRPr/>
              </a:pPr>
              <a:t>‹#›</a:t>
            </a:fld>
            <a:endParaRPr lang="en-US" dirty="0"/>
          </a:p>
        </p:txBody>
      </p:sp>
    </p:spTree>
    <p:extLst>
      <p:ext uri="{BB962C8B-B14F-4D97-AF65-F5344CB8AC3E}">
        <p14:creationId xmlns:p14="http://schemas.microsoft.com/office/powerpoint/2010/main" val="3673737720"/>
      </p:ext>
    </p:extLst>
  </p:cSld>
  <p:clrMap bg1="lt1" tx1="dk1" bg2="lt2" tx2="dk2" accent1="accent1" accent2="accent2" accent3="accent3" accent4="accent4" accent5="accent5" accent6="accent6" hlink="hlink" folHlink="folHlink"/>
  <p:hf sldNum="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1" y="0"/>
            <a:ext cx="3043979" cy="464183"/>
          </a:xfrm>
          <a:prstGeom prst="rect">
            <a:avLst/>
          </a:prstGeom>
          <a:noFill/>
          <a:ln w="9525">
            <a:noFill/>
            <a:miter lim="800000"/>
            <a:headEnd/>
            <a:tailEnd/>
          </a:ln>
          <a:effectLst/>
        </p:spPr>
        <p:txBody>
          <a:bodyPr vert="horz" wrap="square" lIns="93312" tIns="46656" rIns="93312" bIns="46656" numCol="1" anchor="t" anchorCtr="0" compatLnSpc="1">
            <a:prstTxWarp prst="textNoShape">
              <a:avLst/>
            </a:prstTxWarp>
          </a:bodyPr>
          <a:lstStyle>
            <a:lvl1pPr defTabSz="933814">
              <a:defRPr sz="1200">
                <a:solidFill>
                  <a:schemeClr val="tx1"/>
                </a:solidFill>
                <a:latin typeface="Times New Roman" pitchFamily="18" charset="0"/>
              </a:defRPr>
            </a:lvl1pPr>
          </a:lstStyle>
          <a:p>
            <a:pPr>
              <a:defRPr/>
            </a:pPr>
            <a:r>
              <a:rPr lang="en-US"/>
              <a:t>AHRQ Quality Indicators Toolkit</a:t>
            </a:r>
          </a:p>
        </p:txBody>
      </p:sp>
      <p:sp>
        <p:nvSpPr>
          <p:cNvPr id="8195" name="Rectangle 3"/>
          <p:cNvSpPr>
            <a:spLocks noGrp="1" noChangeArrowheads="1"/>
          </p:cNvSpPr>
          <p:nvPr>
            <p:ph type="dt" idx="1"/>
          </p:nvPr>
        </p:nvSpPr>
        <p:spPr bwMode="auto">
          <a:xfrm>
            <a:off x="3979121" y="0"/>
            <a:ext cx="3043979" cy="464183"/>
          </a:xfrm>
          <a:prstGeom prst="rect">
            <a:avLst/>
          </a:prstGeom>
          <a:noFill/>
          <a:ln w="9525">
            <a:noFill/>
            <a:miter lim="800000"/>
            <a:headEnd/>
            <a:tailEnd/>
          </a:ln>
          <a:effectLst/>
        </p:spPr>
        <p:txBody>
          <a:bodyPr vert="horz" wrap="square" lIns="93312" tIns="46656" rIns="93312" bIns="46656" numCol="1" anchor="t" anchorCtr="0" compatLnSpc="1">
            <a:prstTxWarp prst="textNoShape">
              <a:avLst/>
            </a:prstTxWarp>
          </a:bodyPr>
          <a:lstStyle>
            <a:lvl1pPr algn="r" defTabSz="933814">
              <a:defRPr sz="1200">
                <a:solidFill>
                  <a:schemeClr val="tx1"/>
                </a:solidFill>
                <a:latin typeface="Times New Roman" pitchFamily="18" charset="0"/>
              </a:defRPr>
            </a:lvl1pPr>
          </a:lstStyle>
          <a:p>
            <a:pPr>
              <a:defRPr/>
            </a:pPr>
            <a:endParaRPr lang="en-US"/>
          </a:p>
        </p:txBody>
      </p:sp>
      <p:sp>
        <p:nvSpPr>
          <p:cNvPr id="35844" name="Rectangle 4"/>
          <p:cNvSpPr>
            <a:spLocks noGrp="1" noRot="1" noChangeAspect="1" noChangeArrowheads="1" noTextEdit="1"/>
          </p:cNvSpPr>
          <p:nvPr>
            <p:ph type="sldImg" idx="2"/>
          </p:nvPr>
        </p:nvSpPr>
        <p:spPr bwMode="auto">
          <a:xfrm>
            <a:off x="1184275" y="700088"/>
            <a:ext cx="4654550" cy="3490912"/>
          </a:xfrm>
          <a:prstGeom prst="rect">
            <a:avLst/>
          </a:prstGeom>
          <a:noFill/>
          <a:ln w="9525">
            <a:solidFill>
              <a:srgbClr val="000000"/>
            </a:solidFill>
            <a:miter lim="800000"/>
            <a:headEnd/>
            <a:tailEnd/>
          </a:ln>
        </p:spPr>
      </p:sp>
      <p:sp>
        <p:nvSpPr>
          <p:cNvPr id="8197" name="Rectangle 5"/>
          <p:cNvSpPr>
            <a:spLocks noGrp="1" noChangeArrowheads="1"/>
          </p:cNvSpPr>
          <p:nvPr>
            <p:ph type="body" sz="quarter" idx="3"/>
          </p:nvPr>
        </p:nvSpPr>
        <p:spPr bwMode="auto">
          <a:xfrm>
            <a:off x="936733" y="4422459"/>
            <a:ext cx="5149637" cy="4187187"/>
          </a:xfrm>
          <a:prstGeom prst="rect">
            <a:avLst/>
          </a:prstGeom>
          <a:noFill/>
          <a:ln w="9525">
            <a:noFill/>
            <a:miter lim="800000"/>
            <a:headEnd/>
            <a:tailEnd/>
          </a:ln>
          <a:effectLst/>
        </p:spPr>
        <p:txBody>
          <a:bodyPr vert="horz" wrap="square" lIns="93312" tIns="46656" rIns="93312" bIns="46656"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8198" name="Rectangle 6"/>
          <p:cNvSpPr>
            <a:spLocks noGrp="1" noChangeArrowheads="1"/>
          </p:cNvSpPr>
          <p:nvPr>
            <p:ph type="ftr" sz="quarter" idx="4"/>
          </p:nvPr>
        </p:nvSpPr>
        <p:spPr bwMode="auto">
          <a:xfrm>
            <a:off x="1" y="8844917"/>
            <a:ext cx="3043979" cy="464183"/>
          </a:xfrm>
          <a:prstGeom prst="rect">
            <a:avLst/>
          </a:prstGeom>
          <a:noFill/>
          <a:ln w="9525">
            <a:noFill/>
            <a:miter lim="800000"/>
            <a:headEnd/>
            <a:tailEnd/>
          </a:ln>
          <a:effectLst/>
        </p:spPr>
        <p:txBody>
          <a:bodyPr vert="horz" wrap="square" lIns="93312" tIns="46656" rIns="93312" bIns="46656" numCol="1" anchor="b" anchorCtr="0" compatLnSpc="1">
            <a:prstTxWarp prst="textNoShape">
              <a:avLst/>
            </a:prstTxWarp>
          </a:bodyPr>
          <a:lstStyle>
            <a:lvl1pPr defTabSz="933814">
              <a:defRPr sz="1200">
                <a:solidFill>
                  <a:schemeClr val="tx1"/>
                </a:solidFill>
                <a:latin typeface="Times New Roman" pitchFamily="18" charset="0"/>
              </a:defRPr>
            </a:lvl1pPr>
          </a:lstStyle>
          <a:p>
            <a:pPr>
              <a:defRPr/>
            </a:pPr>
            <a:r>
              <a:rPr lang="en-US"/>
              <a:t>Prepared by RAND and UHC for AHRQ   Tool A.2</a:t>
            </a:r>
          </a:p>
        </p:txBody>
      </p:sp>
      <p:sp>
        <p:nvSpPr>
          <p:cNvPr id="8199" name="Rectangle 7"/>
          <p:cNvSpPr>
            <a:spLocks noGrp="1" noChangeArrowheads="1"/>
          </p:cNvSpPr>
          <p:nvPr>
            <p:ph type="sldNum" sz="quarter" idx="5"/>
          </p:nvPr>
        </p:nvSpPr>
        <p:spPr bwMode="auto">
          <a:xfrm>
            <a:off x="3979121" y="8844917"/>
            <a:ext cx="3043979" cy="464183"/>
          </a:xfrm>
          <a:prstGeom prst="rect">
            <a:avLst/>
          </a:prstGeom>
          <a:noFill/>
          <a:ln w="9525">
            <a:noFill/>
            <a:miter lim="800000"/>
            <a:headEnd/>
            <a:tailEnd/>
          </a:ln>
          <a:effectLst/>
        </p:spPr>
        <p:txBody>
          <a:bodyPr vert="horz" wrap="square" lIns="93312" tIns="46656" rIns="93312" bIns="46656" numCol="1" anchor="b" anchorCtr="0" compatLnSpc="1">
            <a:prstTxWarp prst="textNoShape">
              <a:avLst/>
            </a:prstTxWarp>
          </a:bodyPr>
          <a:lstStyle>
            <a:lvl1pPr algn="r" defTabSz="933814">
              <a:defRPr sz="1200">
                <a:solidFill>
                  <a:schemeClr val="tx1"/>
                </a:solidFill>
                <a:latin typeface="Times New Roman" pitchFamily="18" charset="0"/>
              </a:defRPr>
            </a:lvl1pPr>
          </a:lstStyle>
          <a:p>
            <a:pPr>
              <a:defRPr/>
            </a:pPr>
            <a:fld id="{948EEDDC-D122-4A9B-86E1-E113FF2D6BA4}" type="slidenum">
              <a:rPr lang="en-US"/>
              <a:pPr>
                <a:defRPr/>
              </a:pPr>
              <a:t>‹#›</a:t>
            </a:fld>
            <a:endParaRPr lang="en-US" dirty="0"/>
          </a:p>
        </p:txBody>
      </p:sp>
    </p:spTree>
    <p:extLst>
      <p:ext uri="{BB962C8B-B14F-4D97-AF65-F5344CB8AC3E}">
        <p14:creationId xmlns:p14="http://schemas.microsoft.com/office/powerpoint/2010/main" val="2362977912"/>
      </p:ext>
    </p:extLst>
  </p:cSld>
  <p:clrMap bg1="lt1" tx1="dk1" bg2="lt2" tx2="dk2" accent1="accent1" accent2="accent2" accent3="accent3" accent4="accent4" accent5="accent5" accent6="accent6" hlink="hlink" folHlink="folHlink"/>
  <p:hf sldNum="0" dt="0"/>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smtClean="0"/>
              <a:t>AHRQ Quality Indicators Toolkit</a:t>
            </a:r>
            <a:endParaRPr lang="en-US"/>
          </a:p>
        </p:txBody>
      </p:sp>
      <p:sp>
        <p:nvSpPr>
          <p:cNvPr id="5" name="Footer Placeholder 4"/>
          <p:cNvSpPr>
            <a:spLocks noGrp="1"/>
          </p:cNvSpPr>
          <p:nvPr>
            <p:ph type="ftr" sz="quarter" idx="11"/>
          </p:nvPr>
        </p:nvSpPr>
        <p:spPr/>
        <p:txBody>
          <a:bodyPr/>
          <a:lstStyle/>
          <a:p>
            <a:pPr>
              <a:defRPr/>
            </a:pPr>
            <a:r>
              <a:rPr lang="en-US" smtClean="0"/>
              <a:t>Prepared by RAND and UHC for AHRQ   Tool A.2</a:t>
            </a:r>
            <a:endParaRPr lang="en-US"/>
          </a:p>
        </p:txBody>
      </p:sp>
    </p:spTree>
    <p:extLst>
      <p:ext uri="{BB962C8B-B14F-4D97-AF65-F5344CB8AC3E}">
        <p14:creationId xmlns:p14="http://schemas.microsoft.com/office/powerpoint/2010/main" val="225174796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Rot="1" noChangeAspect="1" noChangeArrowheads="1" noTextEdit="1"/>
          </p:cNvSpPr>
          <p:nvPr>
            <p:ph type="sldImg"/>
          </p:nvPr>
        </p:nvSpPr>
        <p:spPr>
          <a:ln/>
        </p:spPr>
      </p:sp>
      <p:sp>
        <p:nvSpPr>
          <p:cNvPr id="44035" name="Rectangle 3"/>
          <p:cNvSpPr>
            <a:spLocks noGrp="1" noChangeArrowheads="1"/>
          </p:cNvSpPr>
          <p:nvPr>
            <p:ph type="body" idx="1"/>
          </p:nvPr>
        </p:nvSpPr>
        <p:spPr>
          <a:noFill/>
          <a:ln/>
        </p:spPr>
        <p:txBody>
          <a:bodyPr/>
          <a:lstStyle/>
          <a:p>
            <a:endParaRPr lang="en-US" dirty="0" smtClean="0"/>
          </a:p>
        </p:txBody>
      </p:sp>
      <p:sp>
        <p:nvSpPr>
          <p:cNvPr id="44036" name="Footer Placeholder 3"/>
          <p:cNvSpPr>
            <a:spLocks noGrp="1"/>
          </p:cNvSpPr>
          <p:nvPr>
            <p:ph type="ftr" sz="quarter" idx="4"/>
          </p:nvPr>
        </p:nvSpPr>
        <p:spPr>
          <a:noFill/>
        </p:spPr>
        <p:txBody>
          <a:bodyPr/>
          <a:lstStyle/>
          <a:p>
            <a:pPr defTabSz="933261"/>
            <a:r>
              <a:rPr lang="en-US" smtClean="0"/>
              <a:t>Prepared by RAND and UHC for AHRQ   Tool A.2</a:t>
            </a:r>
          </a:p>
        </p:txBody>
      </p:sp>
      <p:sp>
        <p:nvSpPr>
          <p:cNvPr id="44037" name="Header Placeholder 4"/>
          <p:cNvSpPr>
            <a:spLocks noGrp="1"/>
          </p:cNvSpPr>
          <p:nvPr>
            <p:ph type="hdr" sz="quarter"/>
          </p:nvPr>
        </p:nvSpPr>
        <p:spPr>
          <a:noFill/>
        </p:spPr>
        <p:txBody>
          <a:bodyPr/>
          <a:lstStyle/>
          <a:p>
            <a:pPr defTabSz="933261"/>
            <a:r>
              <a:rPr lang="en-US" smtClean="0"/>
              <a:t>AHRQ Quality Indicators Toolkit</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ln/>
        </p:spPr>
      </p:sp>
      <p:sp>
        <p:nvSpPr>
          <p:cNvPr id="3" name="Notes Placeholder 2"/>
          <p:cNvSpPr>
            <a:spLocks noGrp="1"/>
          </p:cNvSpPr>
          <p:nvPr>
            <p:ph type="body" idx="1"/>
          </p:nvPr>
        </p:nvSpPr>
        <p:spPr>
          <a:xfrm>
            <a:off x="152676" y="4422459"/>
            <a:ext cx="6641410" cy="4657729"/>
          </a:xfrm>
        </p:spPr>
        <p:txBody>
          <a:bodyPr>
            <a:normAutofit fontScale="55000" lnSpcReduction="20000"/>
          </a:bodyPr>
          <a:lstStyle/>
          <a:p>
            <a:pPr>
              <a:defRPr/>
            </a:pPr>
            <a:r>
              <a:rPr lang="en-US" dirty="0" smtClean="0"/>
              <a:t>List of PSIs:</a:t>
            </a:r>
          </a:p>
          <a:p>
            <a:pPr>
              <a:defRPr/>
            </a:pPr>
            <a:r>
              <a:rPr lang="en-US" dirty="0" smtClean="0"/>
              <a:t>PSI 02 Death in low-mortality DRGs   </a:t>
            </a:r>
          </a:p>
          <a:p>
            <a:pPr>
              <a:defRPr/>
            </a:pPr>
            <a:r>
              <a:rPr lang="en-US" dirty="0" smtClean="0"/>
              <a:t>PSI 03 Pressure ulcer   </a:t>
            </a:r>
          </a:p>
          <a:p>
            <a:pPr>
              <a:defRPr/>
            </a:pPr>
            <a:r>
              <a:rPr lang="en-US" dirty="0" smtClean="0"/>
              <a:t>PSI 04 Death among surgical inpatients   </a:t>
            </a:r>
          </a:p>
          <a:p>
            <a:pPr>
              <a:defRPr/>
            </a:pPr>
            <a:r>
              <a:rPr lang="en-US" dirty="0" smtClean="0"/>
              <a:t>PSI 05 Foreign body left during procedure   </a:t>
            </a:r>
          </a:p>
          <a:p>
            <a:pPr>
              <a:defRPr/>
            </a:pPr>
            <a:r>
              <a:rPr lang="en-US" dirty="0" smtClean="0"/>
              <a:t>PSI 06 Iatrogenic </a:t>
            </a:r>
            <a:r>
              <a:rPr lang="en-US" dirty="0" err="1" smtClean="0"/>
              <a:t>pneumothorax</a:t>
            </a:r>
            <a:r>
              <a:rPr lang="en-US" dirty="0" smtClean="0"/>
              <a:t>   </a:t>
            </a:r>
          </a:p>
          <a:p>
            <a:pPr>
              <a:defRPr/>
            </a:pPr>
            <a:r>
              <a:rPr lang="en-US" dirty="0" smtClean="0"/>
              <a:t>PSI 07 Central venous catheter-related bloodstream infections </a:t>
            </a:r>
          </a:p>
          <a:p>
            <a:pPr>
              <a:defRPr/>
            </a:pPr>
            <a:r>
              <a:rPr lang="en-US" dirty="0" smtClean="0"/>
              <a:t>PSI 08 Postoperative hip fracture   </a:t>
            </a:r>
          </a:p>
          <a:p>
            <a:pPr>
              <a:defRPr/>
            </a:pPr>
            <a:r>
              <a:rPr lang="en-US" dirty="0" smtClean="0"/>
              <a:t>PSI 09 Postoperative hemorrhage or hematoma   </a:t>
            </a:r>
          </a:p>
          <a:p>
            <a:pPr>
              <a:defRPr/>
            </a:pPr>
            <a:r>
              <a:rPr lang="en-US" dirty="0" smtClean="0"/>
              <a:t>PSI 10 Postoperative physiologic and metabolic derangement   </a:t>
            </a:r>
          </a:p>
          <a:p>
            <a:pPr>
              <a:defRPr/>
            </a:pPr>
            <a:r>
              <a:rPr lang="en-US" dirty="0" smtClean="0"/>
              <a:t>PSI 11 Postoperative respiratory failure   </a:t>
            </a:r>
          </a:p>
          <a:p>
            <a:pPr>
              <a:defRPr/>
            </a:pPr>
            <a:r>
              <a:rPr lang="en-US" dirty="0" smtClean="0"/>
              <a:t>PSI 12 Postoperative pulmonary embolism or deep vein thrombosis   </a:t>
            </a:r>
          </a:p>
          <a:p>
            <a:pPr>
              <a:defRPr/>
            </a:pPr>
            <a:r>
              <a:rPr lang="en-US" dirty="0" smtClean="0"/>
              <a:t>PSI 13 Postoperative sepsis   </a:t>
            </a:r>
          </a:p>
          <a:p>
            <a:pPr>
              <a:defRPr/>
            </a:pPr>
            <a:r>
              <a:rPr lang="en-US" dirty="0" smtClean="0"/>
              <a:t>PSI 14 Postoperative wound dehiscence</a:t>
            </a:r>
          </a:p>
          <a:p>
            <a:pPr>
              <a:defRPr/>
            </a:pPr>
            <a:r>
              <a:rPr lang="en-US" dirty="0" smtClean="0"/>
              <a:t>PSI 15 Accidental puncture or laceration</a:t>
            </a:r>
          </a:p>
          <a:p>
            <a:pPr>
              <a:defRPr/>
            </a:pPr>
            <a:r>
              <a:rPr lang="en-US" dirty="0" smtClean="0"/>
              <a:t>PSI 16 Transfusion reaction</a:t>
            </a:r>
          </a:p>
          <a:p>
            <a:pPr>
              <a:defRPr/>
            </a:pPr>
            <a:r>
              <a:rPr lang="en-US" dirty="0" smtClean="0"/>
              <a:t>PSI 17 Birth trauma-injury to neonate</a:t>
            </a:r>
          </a:p>
          <a:p>
            <a:pPr>
              <a:defRPr/>
            </a:pPr>
            <a:r>
              <a:rPr lang="en-US" dirty="0" smtClean="0"/>
              <a:t>PSI 18 Obstetric trauma-vaginal delivery with instrument</a:t>
            </a:r>
          </a:p>
          <a:p>
            <a:pPr>
              <a:defRPr/>
            </a:pPr>
            <a:r>
              <a:rPr lang="en-US" dirty="0" smtClean="0"/>
              <a:t>PSI 19 Obstetric trauma-vaginal delivery without instrument</a:t>
            </a:r>
          </a:p>
          <a:p>
            <a:pPr>
              <a:defRPr/>
            </a:pPr>
            <a:r>
              <a:rPr lang="en-US" dirty="0" smtClean="0"/>
              <a:t> </a:t>
            </a:r>
          </a:p>
          <a:p>
            <a:pPr>
              <a:defRPr/>
            </a:pPr>
            <a:r>
              <a:rPr lang="en-US" dirty="0" smtClean="0"/>
              <a:t>The PSIs are divided into two different areas, provider and area level.  </a:t>
            </a:r>
          </a:p>
          <a:p>
            <a:pPr>
              <a:defRPr/>
            </a:pPr>
            <a:r>
              <a:rPr lang="en-US" dirty="0" smtClean="0"/>
              <a:t>Provider-level indicators provide a measure of the potentially preventable complication for patients who received their initial care and the complication of care within the same hospitalization.  Includes only those cases where a secondary diagnosis code flags a potentially preventable complication. </a:t>
            </a:r>
          </a:p>
          <a:p>
            <a:pPr>
              <a:defRPr/>
            </a:pPr>
            <a:endParaRPr lang="en-US" dirty="0" smtClean="0"/>
          </a:p>
          <a:p>
            <a:pPr>
              <a:defRPr/>
            </a:pPr>
            <a:r>
              <a:rPr lang="en-US" dirty="0" smtClean="0"/>
              <a:t>Area-level indicators capture all cases of the potentially preventable complication that occur in a given area (e.g., metropolitan area or county) either during hospitalization or resulting in subsequent hospitalization.  They are specified to include principal diagnosis, as well as secondary diagnoses, for the complications of care.  This specification adds cases where a patient’s risk of the complication occurred in a separate hospitalization. </a:t>
            </a:r>
            <a:endParaRPr lang="en-US" dirty="0"/>
          </a:p>
        </p:txBody>
      </p:sp>
      <p:sp>
        <p:nvSpPr>
          <p:cNvPr id="45060" name="Footer Placeholder 3"/>
          <p:cNvSpPr>
            <a:spLocks noGrp="1"/>
          </p:cNvSpPr>
          <p:nvPr>
            <p:ph type="ftr" sz="quarter" idx="4"/>
          </p:nvPr>
        </p:nvSpPr>
        <p:spPr>
          <a:noFill/>
        </p:spPr>
        <p:txBody>
          <a:bodyPr/>
          <a:lstStyle/>
          <a:p>
            <a:pPr defTabSz="933261"/>
            <a:r>
              <a:rPr lang="en-US" smtClean="0"/>
              <a:t>Prepared by RAND and UHC for AHRQ   Tool A.2</a:t>
            </a:r>
          </a:p>
        </p:txBody>
      </p:sp>
      <p:sp>
        <p:nvSpPr>
          <p:cNvPr id="45061" name="Header Placeholder 4"/>
          <p:cNvSpPr>
            <a:spLocks noGrp="1"/>
          </p:cNvSpPr>
          <p:nvPr>
            <p:ph type="hdr" sz="quarter"/>
          </p:nvPr>
        </p:nvSpPr>
        <p:spPr>
          <a:noFill/>
        </p:spPr>
        <p:txBody>
          <a:bodyPr/>
          <a:lstStyle/>
          <a:p>
            <a:pPr defTabSz="933261"/>
            <a:r>
              <a:rPr lang="en-US" smtClean="0"/>
              <a:t>AHRQ Quality Indicators Toolkit</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a:ln/>
        </p:spPr>
      </p:sp>
      <p:sp>
        <p:nvSpPr>
          <p:cNvPr id="3" name="Notes Placeholder 2"/>
          <p:cNvSpPr>
            <a:spLocks noGrp="1"/>
          </p:cNvSpPr>
          <p:nvPr>
            <p:ph type="body" idx="1"/>
          </p:nvPr>
        </p:nvSpPr>
        <p:spPr/>
        <p:txBody>
          <a:bodyPr>
            <a:normAutofit fontScale="92500" lnSpcReduction="20000"/>
          </a:bodyPr>
          <a:lstStyle/>
          <a:p>
            <a:pPr>
              <a:defRPr/>
            </a:pPr>
            <a:r>
              <a:rPr lang="en-US" dirty="0" smtClean="0"/>
              <a:t>Exclude cases: </a:t>
            </a:r>
          </a:p>
          <a:p>
            <a:pPr>
              <a:defRPr/>
            </a:pPr>
            <a:r>
              <a:rPr lang="en-US" dirty="0" smtClean="0"/>
              <a:t>With length of stay of less than 5 days </a:t>
            </a:r>
          </a:p>
          <a:p>
            <a:pPr>
              <a:defRPr/>
            </a:pPr>
            <a:r>
              <a:rPr lang="en-US" dirty="0" smtClean="0"/>
              <a:t>With principal diagnosis of pressure ulcer or secondary diagnosis present on admission </a:t>
            </a:r>
          </a:p>
          <a:p>
            <a:pPr>
              <a:defRPr/>
            </a:pPr>
            <a:r>
              <a:rPr lang="en-US" dirty="0" smtClean="0"/>
              <a:t>MDC 9 (Skin, Subcutaneous Tissue, and Breast) </a:t>
            </a:r>
          </a:p>
          <a:p>
            <a:pPr>
              <a:defRPr/>
            </a:pPr>
            <a:r>
              <a:rPr lang="en-US" dirty="0" smtClean="0"/>
              <a:t>MDC 14 (Pregnancy, Childbirth, and </a:t>
            </a:r>
            <a:r>
              <a:rPr lang="en-US" dirty="0" err="1" smtClean="0"/>
              <a:t>Puerperium</a:t>
            </a:r>
            <a:r>
              <a:rPr lang="en-US" dirty="0" smtClean="0"/>
              <a:t>) </a:t>
            </a:r>
          </a:p>
          <a:p>
            <a:pPr>
              <a:defRPr/>
            </a:pPr>
            <a:r>
              <a:rPr lang="en-US" dirty="0" smtClean="0"/>
              <a:t>With any diagnosis of hemiplegia, paraplegia, or quadriplegia</a:t>
            </a:r>
          </a:p>
          <a:p>
            <a:pPr>
              <a:defRPr/>
            </a:pPr>
            <a:r>
              <a:rPr lang="en-US" dirty="0" smtClean="0"/>
              <a:t>With any diagnosis of spina bifida or anoxic brain damage </a:t>
            </a:r>
          </a:p>
          <a:p>
            <a:pPr>
              <a:defRPr/>
            </a:pPr>
            <a:r>
              <a:rPr lang="en-US" dirty="0" smtClean="0"/>
              <a:t>With an ICD-10-CM procedure code for debridement or pedicle graft </a:t>
            </a:r>
            <a:r>
              <a:rPr lang="en-US" b="1" dirty="0" smtClean="0"/>
              <a:t>before or on the same day as the major operating room procedure (surgical cases only) </a:t>
            </a:r>
          </a:p>
          <a:p>
            <a:pPr>
              <a:defRPr/>
            </a:pPr>
            <a:r>
              <a:rPr lang="en-US" dirty="0" smtClean="0"/>
              <a:t>With an ICD-10-CM procedure code for debridement or pedicle graft  </a:t>
            </a:r>
            <a:r>
              <a:rPr lang="en-US" b="1" dirty="0" smtClean="0"/>
              <a:t>as the only</a:t>
            </a:r>
            <a:r>
              <a:rPr lang="en-US" b="1" baseline="0" dirty="0" smtClean="0"/>
              <a:t> major operating room procedure (surgical cases only)</a:t>
            </a:r>
            <a:endParaRPr lang="en-US" b="1" dirty="0" smtClean="0"/>
          </a:p>
          <a:p>
            <a:pPr>
              <a:defRPr/>
            </a:pPr>
            <a:r>
              <a:rPr lang="en-US" dirty="0" smtClean="0"/>
              <a:t>With any diagnosis of Stage I or Stage II pressure ulcer </a:t>
            </a:r>
          </a:p>
          <a:p>
            <a:pPr>
              <a:defRPr/>
            </a:pPr>
            <a:r>
              <a:rPr lang="en-US" dirty="0" smtClean="0"/>
              <a:t>Transfer from a hospital (different facility) </a:t>
            </a:r>
          </a:p>
          <a:p>
            <a:pPr>
              <a:defRPr/>
            </a:pPr>
            <a:r>
              <a:rPr lang="en-US" dirty="0" smtClean="0"/>
              <a:t>Transfer from a skilled nursing facility (SNF) or intermediate care facility (ICF) </a:t>
            </a:r>
          </a:p>
          <a:p>
            <a:pPr>
              <a:defRPr/>
            </a:pPr>
            <a:r>
              <a:rPr lang="en-US" dirty="0" smtClean="0"/>
              <a:t>Transfer from another health care facility </a:t>
            </a:r>
          </a:p>
          <a:p>
            <a:pPr rtl="0"/>
            <a:r>
              <a:rPr lang="en-US" dirty="0"/>
              <a:t>With missing gender (SEX=missing), age (AGE=missing), quarter (DQTR=missing), year (YEAR=missing), or principal diagnosis (DX1=missing</a:t>
            </a:r>
          </a:p>
          <a:p>
            <a:pPr>
              <a:defRPr/>
            </a:pPr>
            <a:endParaRPr lang="en-US" dirty="0" smtClean="0"/>
          </a:p>
          <a:p>
            <a:pPr>
              <a:defRPr/>
            </a:pPr>
            <a:endParaRPr lang="en-US" dirty="0"/>
          </a:p>
        </p:txBody>
      </p:sp>
      <p:sp>
        <p:nvSpPr>
          <p:cNvPr id="46084" name="Footer Placeholder 3"/>
          <p:cNvSpPr>
            <a:spLocks noGrp="1"/>
          </p:cNvSpPr>
          <p:nvPr>
            <p:ph type="ftr" sz="quarter" idx="4"/>
          </p:nvPr>
        </p:nvSpPr>
        <p:spPr>
          <a:noFill/>
        </p:spPr>
        <p:txBody>
          <a:bodyPr/>
          <a:lstStyle/>
          <a:p>
            <a:pPr defTabSz="933261"/>
            <a:r>
              <a:rPr lang="en-US" smtClean="0"/>
              <a:t>Prepared by RAND and UHC for AHRQ   Tool A.2</a:t>
            </a:r>
          </a:p>
        </p:txBody>
      </p:sp>
      <p:sp>
        <p:nvSpPr>
          <p:cNvPr id="46085" name="Header Placeholder 4"/>
          <p:cNvSpPr>
            <a:spLocks noGrp="1"/>
          </p:cNvSpPr>
          <p:nvPr>
            <p:ph type="hdr" sz="quarter"/>
          </p:nvPr>
        </p:nvSpPr>
        <p:spPr>
          <a:noFill/>
        </p:spPr>
        <p:txBody>
          <a:bodyPr/>
          <a:lstStyle/>
          <a:p>
            <a:pPr defTabSz="933261"/>
            <a:r>
              <a:rPr lang="en-US" smtClean="0"/>
              <a:t>AHRQ Quality Indicators Toolkit</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a:xfrm>
            <a:off x="1184275" y="152400"/>
            <a:ext cx="4654550" cy="3490913"/>
          </a:xfrm>
          <a:ln/>
        </p:spPr>
      </p:sp>
      <p:sp>
        <p:nvSpPr>
          <p:cNvPr id="38915" name="Notes Placeholder 2"/>
          <p:cNvSpPr>
            <a:spLocks noGrp="1"/>
          </p:cNvSpPr>
          <p:nvPr>
            <p:ph type="body" idx="1"/>
          </p:nvPr>
        </p:nvSpPr>
        <p:spPr>
          <a:xfrm>
            <a:off x="152676" y="3738901"/>
            <a:ext cx="6641410" cy="5417591"/>
          </a:xfrm>
          <a:ln/>
        </p:spPr>
        <p:txBody>
          <a:bodyPr/>
          <a:lstStyle/>
          <a:p>
            <a:r>
              <a:rPr lang="en-US" dirty="0"/>
              <a:t>The IQIs are defined on five levels:  mortality rates for medical conditions, mortality rates for surgical procedures, hospital-level utilization rates, area-level utilization rates, and volume of procedures.</a:t>
            </a:r>
          </a:p>
          <a:p>
            <a:endParaRPr lang="en-US" dirty="0"/>
          </a:p>
          <a:p>
            <a:r>
              <a:rPr lang="en-US" dirty="0"/>
              <a:t>The IQIs include the following 32 measures:</a:t>
            </a:r>
          </a:p>
          <a:p>
            <a:r>
              <a:rPr lang="en-US" dirty="0"/>
              <a:t>Mortality Rates for Medical Conditions (7 Indicators) </a:t>
            </a:r>
          </a:p>
          <a:p>
            <a:pPr lvl="0" fontAlgn="base">
              <a:buFont typeface="Arial" pitchFamily="34" charset="0"/>
              <a:buChar char="•"/>
            </a:pPr>
            <a:r>
              <a:rPr lang="en-US" sz="800" dirty="0"/>
              <a:t> Acute myocardial infarction (AMI) (IQI 15)</a:t>
            </a:r>
          </a:p>
          <a:p>
            <a:pPr lvl="0" fontAlgn="base">
              <a:buFont typeface="Arial" pitchFamily="34" charset="0"/>
              <a:buChar char="•"/>
            </a:pPr>
            <a:r>
              <a:rPr lang="en-US" sz="800" dirty="0"/>
              <a:t> </a:t>
            </a:r>
            <a:r>
              <a:rPr lang="en-US" dirty="0"/>
              <a:t>AMI, without transfer cases (IQI 32) </a:t>
            </a:r>
          </a:p>
          <a:p>
            <a:pPr lvl="0" fontAlgn="base">
              <a:buFont typeface="Arial" pitchFamily="34" charset="0"/>
              <a:buChar char="•"/>
            </a:pPr>
            <a:r>
              <a:rPr lang="en-US" dirty="0"/>
              <a:t> Congestive heart failure (IQI 16) </a:t>
            </a:r>
          </a:p>
          <a:p>
            <a:pPr lvl="0" fontAlgn="base">
              <a:buFont typeface="Arial" pitchFamily="34" charset="0"/>
              <a:buChar char="•"/>
            </a:pPr>
            <a:r>
              <a:rPr lang="en-US" dirty="0"/>
              <a:t> Stroke (IQI 17) </a:t>
            </a:r>
          </a:p>
          <a:p>
            <a:pPr lvl="0" fontAlgn="base">
              <a:buFont typeface="Arial" pitchFamily="34" charset="0"/>
              <a:buChar char="•"/>
            </a:pPr>
            <a:r>
              <a:rPr lang="en-US" dirty="0"/>
              <a:t> Gastrointestinal hemorrhage (IQI 18) </a:t>
            </a:r>
          </a:p>
          <a:p>
            <a:pPr lvl="0" fontAlgn="base">
              <a:buFont typeface="Arial" pitchFamily="34" charset="0"/>
              <a:buChar char="•"/>
            </a:pPr>
            <a:r>
              <a:rPr lang="en-US" dirty="0"/>
              <a:t> Hip fracture (IQI 19)  </a:t>
            </a:r>
          </a:p>
          <a:p>
            <a:pPr lvl="0" fontAlgn="base">
              <a:buFont typeface="Arial" pitchFamily="34" charset="0"/>
              <a:buChar char="•"/>
            </a:pPr>
            <a:r>
              <a:rPr lang="en-US" dirty="0"/>
              <a:t> </a:t>
            </a:r>
            <a:r>
              <a:rPr lang="en-US" sz="800" dirty="0"/>
              <a:t>Pneumonia (IQI 20) </a:t>
            </a:r>
          </a:p>
          <a:p>
            <a:endParaRPr lang="en-US" dirty="0"/>
          </a:p>
          <a:p>
            <a:r>
              <a:rPr lang="en-US" dirty="0"/>
              <a:t>Mortality Rates for Surgical Procedures (8 Indicators) </a:t>
            </a:r>
          </a:p>
          <a:p>
            <a:pPr lvl="0" fontAlgn="base">
              <a:buFont typeface="Arial" pitchFamily="34" charset="0"/>
              <a:buChar char="•"/>
            </a:pPr>
            <a:r>
              <a:rPr lang="en-US" sz="800" dirty="0"/>
              <a:t> Esophageal resection (IQI 8) </a:t>
            </a:r>
          </a:p>
          <a:p>
            <a:pPr lvl="0" fontAlgn="base">
              <a:buFont typeface="Arial" pitchFamily="34" charset="0"/>
              <a:buChar char="•"/>
            </a:pPr>
            <a:r>
              <a:rPr lang="en-US" sz="800" dirty="0"/>
              <a:t> </a:t>
            </a:r>
            <a:r>
              <a:rPr lang="en-US" dirty="0"/>
              <a:t>Pancreatic resection (IQI 9) </a:t>
            </a:r>
          </a:p>
          <a:p>
            <a:pPr lvl="0" fontAlgn="base">
              <a:buFont typeface="Arial" pitchFamily="34" charset="0"/>
              <a:buChar char="•"/>
            </a:pPr>
            <a:r>
              <a:rPr lang="en-US" dirty="0"/>
              <a:t> Abdominal aortic aneurysm repair (IQI 11) </a:t>
            </a:r>
          </a:p>
          <a:p>
            <a:pPr lvl="0" fontAlgn="base">
              <a:buFont typeface="Arial" pitchFamily="34" charset="0"/>
              <a:buChar char="•"/>
            </a:pPr>
            <a:r>
              <a:rPr lang="en-US" dirty="0"/>
              <a:t> Coronary artery bypass graft (IQI 12) </a:t>
            </a:r>
          </a:p>
          <a:p>
            <a:pPr lvl="0" fontAlgn="base">
              <a:buFont typeface="Arial" pitchFamily="34" charset="0"/>
              <a:buChar char="•"/>
            </a:pPr>
            <a:r>
              <a:rPr lang="en-US" dirty="0"/>
              <a:t> </a:t>
            </a:r>
            <a:r>
              <a:rPr lang="en-US" dirty="0" err="1"/>
              <a:t>Percutaneous</a:t>
            </a:r>
            <a:r>
              <a:rPr lang="en-US" dirty="0"/>
              <a:t> </a:t>
            </a:r>
            <a:r>
              <a:rPr lang="en-US" dirty="0" err="1"/>
              <a:t>transluminal</a:t>
            </a:r>
            <a:r>
              <a:rPr lang="en-US" dirty="0"/>
              <a:t> coronary angioplasty (IQI 30) </a:t>
            </a:r>
          </a:p>
          <a:p>
            <a:pPr lvl="0" fontAlgn="base">
              <a:buFont typeface="Arial" pitchFamily="34" charset="0"/>
              <a:buChar char="•"/>
            </a:pPr>
            <a:r>
              <a:rPr lang="en-US" dirty="0"/>
              <a:t> Carotid </a:t>
            </a:r>
            <a:r>
              <a:rPr lang="en-US" dirty="0" err="1"/>
              <a:t>endarterectomy</a:t>
            </a:r>
            <a:r>
              <a:rPr lang="en-US" dirty="0"/>
              <a:t> (IQI 31) </a:t>
            </a:r>
          </a:p>
          <a:p>
            <a:pPr lvl="0" fontAlgn="base">
              <a:buFont typeface="Arial" pitchFamily="34" charset="0"/>
              <a:buChar char="•"/>
            </a:pPr>
            <a:r>
              <a:rPr lang="en-US" dirty="0"/>
              <a:t> Craniotomy (IQI 13) </a:t>
            </a:r>
          </a:p>
          <a:p>
            <a:pPr lvl="0" fontAlgn="base">
              <a:buFont typeface="Arial" pitchFamily="34" charset="0"/>
              <a:buChar char="•"/>
            </a:pPr>
            <a:r>
              <a:rPr lang="en-US" dirty="0"/>
              <a:t> </a:t>
            </a:r>
            <a:r>
              <a:rPr lang="en-US" sz="800" dirty="0"/>
              <a:t>Hip replacement (IQI 14) </a:t>
            </a:r>
          </a:p>
          <a:p>
            <a:pPr lvl="0" fontAlgn="base">
              <a:buFont typeface="Arial" pitchFamily="34" charset="0"/>
              <a:buChar char="•"/>
            </a:pPr>
            <a:endParaRPr lang="en-US" sz="800" dirty="0"/>
          </a:p>
          <a:p>
            <a:pPr lvl="0" fontAlgn="base">
              <a:buFont typeface="Arial" pitchFamily="34" charset="0"/>
              <a:buNone/>
            </a:pPr>
            <a:r>
              <a:rPr lang="en-US" dirty="0"/>
              <a:t>Hospital-</a:t>
            </a:r>
            <a:r>
              <a:rPr lang="en-US" strike="sngStrike" dirty="0" err="1"/>
              <a:t>l</a:t>
            </a:r>
            <a:r>
              <a:rPr lang="en-US" u="sng" dirty="0" err="1"/>
              <a:t>L</a:t>
            </a:r>
            <a:r>
              <a:rPr lang="en-US" dirty="0" err="1"/>
              <a:t>evel</a:t>
            </a:r>
            <a:r>
              <a:rPr lang="en-US" dirty="0"/>
              <a:t> Procedure Utilization Rates (7 Indicators) </a:t>
            </a:r>
          </a:p>
          <a:p>
            <a:pPr lvl="0" fontAlgn="base">
              <a:buFont typeface="Arial" pitchFamily="34" charset="0"/>
              <a:buChar char="•"/>
            </a:pPr>
            <a:r>
              <a:rPr lang="en-US" sz="800" dirty="0"/>
              <a:t> Cesarean section delivery (IQI 21) </a:t>
            </a:r>
          </a:p>
          <a:p>
            <a:pPr lvl="0" fontAlgn="base">
              <a:buFont typeface="Arial" pitchFamily="34" charset="0"/>
              <a:buChar char="•"/>
            </a:pPr>
            <a:r>
              <a:rPr lang="en-US" dirty="0"/>
              <a:t> Primary cesarean delivery (IQI 33) </a:t>
            </a:r>
          </a:p>
          <a:p>
            <a:pPr lvl="0" fontAlgn="base">
              <a:buFont typeface="Arial" pitchFamily="34" charset="0"/>
              <a:buChar char="•"/>
            </a:pPr>
            <a:r>
              <a:rPr lang="en-US" dirty="0"/>
              <a:t> Vaginal birth after cesarean (VBAC), uncomplicated (IQI 22) </a:t>
            </a:r>
          </a:p>
          <a:p>
            <a:pPr lvl="0" fontAlgn="base">
              <a:buFont typeface="Arial" pitchFamily="34" charset="0"/>
              <a:buChar char="•"/>
            </a:pPr>
            <a:r>
              <a:rPr lang="en-US" dirty="0"/>
              <a:t> VBAC, all (IQI 34) </a:t>
            </a:r>
          </a:p>
          <a:p>
            <a:pPr lvl="0" fontAlgn="base">
              <a:buFont typeface="Arial" pitchFamily="34" charset="0"/>
              <a:buChar char="•"/>
            </a:pPr>
            <a:r>
              <a:rPr lang="en-US" dirty="0"/>
              <a:t> Laparoscopic </a:t>
            </a:r>
            <a:r>
              <a:rPr lang="en-US" dirty="0" err="1"/>
              <a:t>cholecystectomy</a:t>
            </a:r>
            <a:r>
              <a:rPr lang="en-US" dirty="0"/>
              <a:t> (IQI 23) </a:t>
            </a:r>
          </a:p>
          <a:p>
            <a:pPr lvl="0" fontAlgn="base">
              <a:buFont typeface="Arial" pitchFamily="34" charset="0"/>
              <a:buChar char="•"/>
            </a:pPr>
            <a:r>
              <a:rPr lang="en-US" dirty="0"/>
              <a:t> Incidental appendectomy in the elderly (IQI 24) </a:t>
            </a:r>
          </a:p>
          <a:p>
            <a:pPr lvl="0" fontAlgn="base">
              <a:buFont typeface="Arial" pitchFamily="34" charset="0"/>
              <a:buChar char="•"/>
            </a:pPr>
            <a:r>
              <a:rPr lang="en-US" dirty="0"/>
              <a:t> </a:t>
            </a:r>
            <a:r>
              <a:rPr lang="en-US" sz="800" dirty="0"/>
              <a:t>Bilateral cardiac catheterization (IQI 25) </a:t>
            </a:r>
          </a:p>
          <a:p>
            <a:endParaRPr lang="en-US" dirty="0"/>
          </a:p>
          <a:p>
            <a:r>
              <a:rPr lang="en-US" dirty="0"/>
              <a:t>Area-Level Utilization Rates (4 Indicators) </a:t>
            </a:r>
          </a:p>
          <a:p>
            <a:pPr lvl="0" fontAlgn="base">
              <a:buFont typeface="Arial" pitchFamily="34" charset="0"/>
              <a:buChar char="•"/>
            </a:pPr>
            <a:r>
              <a:rPr lang="en-US" sz="800" dirty="0"/>
              <a:t> Coronary artery bypass graft (IQI 26) </a:t>
            </a:r>
          </a:p>
          <a:p>
            <a:pPr lvl="0" fontAlgn="base">
              <a:buFont typeface="Arial" pitchFamily="34" charset="0"/>
              <a:buChar char="•"/>
            </a:pPr>
            <a:r>
              <a:rPr lang="en-US" sz="800" dirty="0"/>
              <a:t> </a:t>
            </a:r>
            <a:r>
              <a:rPr lang="en-US" dirty="0" err="1"/>
              <a:t>Percutaneous</a:t>
            </a:r>
            <a:r>
              <a:rPr lang="en-US" dirty="0"/>
              <a:t> </a:t>
            </a:r>
            <a:r>
              <a:rPr lang="en-US" dirty="0" err="1"/>
              <a:t>transluminal</a:t>
            </a:r>
            <a:r>
              <a:rPr lang="en-US" dirty="0"/>
              <a:t> coronary angioplasty (IQI 27) </a:t>
            </a:r>
          </a:p>
          <a:p>
            <a:pPr lvl="0" fontAlgn="base">
              <a:buFont typeface="Arial" pitchFamily="34" charset="0"/>
              <a:buChar char="•"/>
            </a:pPr>
            <a:r>
              <a:rPr lang="en-US" dirty="0"/>
              <a:t> Hysterectomy (IQI 28) </a:t>
            </a:r>
          </a:p>
          <a:p>
            <a:pPr lvl="0" fontAlgn="base">
              <a:buFont typeface="Arial" pitchFamily="34" charset="0"/>
              <a:buChar char="•"/>
            </a:pPr>
            <a:r>
              <a:rPr lang="en-US" dirty="0"/>
              <a:t> </a:t>
            </a:r>
            <a:r>
              <a:rPr lang="en-US" sz="800" dirty="0" err="1"/>
              <a:t>Laminectomy</a:t>
            </a:r>
            <a:r>
              <a:rPr lang="en-US" sz="800" dirty="0"/>
              <a:t> or spinal fusion (IQI 29) </a:t>
            </a:r>
          </a:p>
          <a:p>
            <a:endParaRPr lang="en-US" dirty="0"/>
          </a:p>
          <a:p>
            <a:r>
              <a:rPr lang="en-US" dirty="0"/>
              <a:t>Volume of Procedures (6 Indicators) </a:t>
            </a:r>
          </a:p>
          <a:p>
            <a:pPr lvl="0" fontAlgn="base">
              <a:buFont typeface="Arial" pitchFamily="34" charset="0"/>
              <a:buChar char="•"/>
            </a:pPr>
            <a:r>
              <a:rPr lang="en-US" sz="800" dirty="0"/>
              <a:t> Esophageal resection (IQI 1) </a:t>
            </a:r>
          </a:p>
          <a:p>
            <a:pPr lvl="0" fontAlgn="base">
              <a:buFont typeface="Arial" pitchFamily="34" charset="0"/>
              <a:buChar char="•"/>
            </a:pPr>
            <a:r>
              <a:rPr lang="en-US" sz="800" dirty="0"/>
              <a:t> </a:t>
            </a:r>
            <a:r>
              <a:rPr lang="en-US" dirty="0"/>
              <a:t>Pancreatic resection (IQI 2) </a:t>
            </a:r>
          </a:p>
          <a:p>
            <a:pPr lvl="0" fontAlgn="base">
              <a:buFont typeface="Arial" pitchFamily="34" charset="0"/>
              <a:buChar char="•"/>
            </a:pPr>
            <a:r>
              <a:rPr lang="en-US" dirty="0"/>
              <a:t> Abdominal aortic aneurysm repair (IQI 4) </a:t>
            </a:r>
          </a:p>
          <a:p>
            <a:pPr lvl="0" fontAlgn="base">
              <a:buFont typeface="Arial" pitchFamily="34" charset="0"/>
              <a:buChar char="•"/>
            </a:pPr>
            <a:r>
              <a:rPr lang="en-US" dirty="0"/>
              <a:t> Coronary artery bypass graft (IQI 5) </a:t>
            </a:r>
          </a:p>
          <a:p>
            <a:pPr lvl="0" fontAlgn="base">
              <a:buFont typeface="Arial" pitchFamily="34" charset="0"/>
              <a:buChar char="•"/>
            </a:pPr>
            <a:r>
              <a:rPr lang="en-US" dirty="0"/>
              <a:t> </a:t>
            </a:r>
            <a:r>
              <a:rPr lang="en-US" dirty="0" err="1"/>
              <a:t>Percutaneous</a:t>
            </a:r>
            <a:r>
              <a:rPr lang="en-US" dirty="0"/>
              <a:t> </a:t>
            </a:r>
            <a:r>
              <a:rPr lang="en-US" dirty="0" err="1"/>
              <a:t>transluminal</a:t>
            </a:r>
            <a:r>
              <a:rPr lang="en-US" dirty="0"/>
              <a:t> coronary angioplasty (IQI 6) </a:t>
            </a:r>
          </a:p>
          <a:p>
            <a:pPr lvl="0" fontAlgn="base">
              <a:buFont typeface="Arial" pitchFamily="34" charset="0"/>
              <a:buChar char="•"/>
            </a:pPr>
            <a:r>
              <a:rPr lang="en-US" dirty="0"/>
              <a:t> </a:t>
            </a:r>
            <a:r>
              <a:rPr lang="en-US" sz="800" dirty="0"/>
              <a:t>Carotid </a:t>
            </a:r>
            <a:r>
              <a:rPr lang="en-US" sz="800" dirty="0" err="1"/>
              <a:t>endarterectomy</a:t>
            </a:r>
            <a:r>
              <a:rPr lang="en-US" sz="800" dirty="0"/>
              <a:t> (IQI 7) </a:t>
            </a:r>
          </a:p>
        </p:txBody>
      </p:sp>
      <p:sp>
        <p:nvSpPr>
          <p:cNvPr id="47108" name="Footer Placeholder 3"/>
          <p:cNvSpPr>
            <a:spLocks noGrp="1"/>
          </p:cNvSpPr>
          <p:nvPr>
            <p:ph type="ftr" sz="quarter" idx="4"/>
          </p:nvPr>
        </p:nvSpPr>
        <p:spPr>
          <a:noFill/>
        </p:spPr>
        <p:txBody>
          <a:bodyPr/>
          <a:lstStyle/>
          <a:p>
            <a:pPr defTabSz="933261"/>
            <a:r>
              <a:rPr lang="en-US" smtClean="0"/>
              <a:t>Prepared by RAND and UHC for AHRQ   Tool A.2</a:t>
            </a:r>
          </a:p>
        </p:txBody>
      </p:sp>
      <p:sp>
        <p:nvSpPr>
          <p:cNvPr id="47109" name="Header Placeholder 4"/>
          <p:cNvSpPr>
            <a:spLocks noGrp="1"/>
          </p:cNvSpPr>
          <p:nvPr>
            <p:ph type="hdr" sz="quarter"/>
          </p:nvPr>
        </p:nvSpPr>
        <p:spPr>
          <a:noFill/>
        </p:spPr>
        <p:txBody>
          <a:bodyPr/>
          <a:lstStyle/>
          <a:p>
            <a:pPr defTabSz="933261"/>
            <a:r>
              <a:rPr lang="en-US" smtClean="0"/>
              <a:t>AHRQ Quality Indicators Toolkit</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a:ln/>
        </p:spPr>
      </p:sp>
      <p:sp>
        <p:nvSpPr>
          <p:cNvPr id="48131" name="Notes Placeholder 2"/>
          <p:cNvSpPr>
            <a:spLocks noGrp="1"/>
          </p:cNvSpPr>
          <p:nvPr>
            <p:ph type="body" idx="1"/>
          </p:nvPr>
        </p:nvSpPr>
        <p:spPr>
          <a:noFill/>
          <a:ln/>
        </p:spPr>
        <p:txBody>
          <a:bodyPr/>
          <a:lstStyle/>
          <a:p>
            <a:r>
              <a:rPr lang="en-US" dirty="0" smtClean="0"/>
              <a:t>No definition or summary given in the technical specifications.</a:t>
            </a:r>
          </a:p>
          <a:p>
            <a:endParaRPr lang="en-US" dirty="0" smtClean="0"/>
          </a:p>
          <a:p>
            <a:r>
              <a:rPr lang="en-US" dirty="0" smtClean="0"/>
              <a:t>Exclude cases:</a:t>
            </a:r>
          </a:p>
          <a:p>
            <a:pPr rtl="0"/>
            <a:r>
              <a:rPr lang="en-US" dirty="0" smtClean="0"/>
              <a:t>• Missing discharge disposition (DISP=missing) </a:t>
            </a:r>
            <a:r>
              <a:rPr lang="en-US" dirty="0"/>
              <a:t>gender (SEX=missing), age (AGE=missing), quarter (DQTR=missing), year (YEAR=missing) or principal diagnosis (DX1=missing)</a:t>
            </a:r>
            <a:endParaRPr lang="en-US" dirty="0" smtClean="0"/>
          </a:p>
          <a:p>
            <a:r>
              <a:rPr lang="en-US" dirty="0" smtClean="0"/>
              <a:t>• Transferring to another short-term hospital (DISP=2)</a:t>
            </a:r>
          </a:p>
          <a:p>
            <a:r>
              <a:rPr lang="en-US" dirty="0" smtClean="0"/>
              <a:t>• MDC 14 (Pregnancy, Childbirth, and Puerperium)</a:t>
            </a:r>
          </a:p>
        </p:txBody>
      </p:sp>
      <p:sp>
        <p:nvSpPr>
          <p:cNvPr id="48132" name="Footer Placeholder 3"/>
          <p:cNvSpPr>
            <a:spLocks noGrp="1"/>
          </p:cNvSpPr>
          <p:nvPr>
            <p:ph type="ftr" sz="quarter" idx="4"/>
          </p:nvPr>
        </p:nvSpPr>
        <p:spPr>
          <a:noFill/>
        </p:spPr>
        <p:txBody>
          <a:bodyPr/>
          <a:lstStyle/>
          <a:p>
            <a:pPr defTabSz="933261"/>
            <a:r>
              <a:rPr lang="en-US" smtClean="0"/>
              <a:t>Prepared by RAND and UHC for AHRQ   Tool A.2</a:t>
            </a:r>
          </a:p>
        </p:txBody>
      </p:sp>
      <p:sp>
        <p:nvSpPr>
          <p:cNvPr id="48133" name="Header Placeholder 4"/>
          <p:cNvSpPr>
            <a:spLocks noGrp="1"/>
          </p:cNvSpPr>
          <p:nvPr>
            <p:ph type="hdr" sz="quarter"/>
          </p:nvPr>
        </p:nvSpPr>
        <p:spPr>
          <a:noFill/>
        </p:spPr>
        <p:txBody>
          <a:bodyPr/>
          <a:lstStyle/>
          <a:p>
            <a:pPr defTabSz="933261"/>
            <a:r>
              <a:rPr lang="en-US" smtClean="0"/>
              <a:t>AHRQ Quality Indicators Toolkit</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defRPr/>
            </a:pPr>
            <a:endParaRPr lang="en-US" dirty="0" smtClean="0"/>
          </a:p>
          <a:p>
            <a:pPr>
              <a:defRPr/>
            </a:pPr>
            <a:r>
              <a:rPr lang="en-US" dirty="0" smtClean="0"/>
              <a:t>http://www.qualityindicators.ahrq.gov/modules/pdi_resources.aspx </a:t>
            </a:r>
          </a:p>
          <a:p>
            <a:pPr>
              <a:defRPr/>
            </a:pPr>
            <a:r>
              <a:rPr lang="en-US" dirty="0" smtClean="0"/>
              <a:t>List of PDIs</a:t>
            </a:r>
          </a:p>
          <a:p>
            <a:pPr>
              <a:defRPr/>
            </a:pPr>
            <a:endParaRPr lang="en-US" dirty="0" smtClean="0"/>
          </a:p>
          <a:p>
            <a:pPr>
              <a:defRPr/>
            </a:pPr>
            <a:r>
              <a:rPr lang="en-US" dirty="0" smtClean="0"/>
              <a:t>NQI 01 Neonatal Iatrogenic Pneumothorax Rate</a:t>
            </a:r>
          </a:p>
          <a:p>
            <a:pPr>
              <a:defRPr/>
            </a:pPr>
            <a:r>
              <a:rPr lang="en-US" dirty="0" smtClean="0"/>
              <a:t>NQI 02 Neonatal Mortality Rate</a:t>
            </a:r>
          </a:p>
          <a:p>
            <a:pPr>
              <a:defRPr/>
            </a:pPr>
            <a:r>
              <a:rPr lang="en-US" dirty="0" smtClean="0"/>
              <a:t>NQI 03 Neonatal Blood Stream Infection Rate</a:t>
            </a:r>
          </a:p>
          <a:p>
            <a:pPr>
              <a:defRPr/>
            </a:pPr>
            <a:r>
              <a:rPr lang="en-US" dirty="0" smtClean="0"/>
              <a:t>PDI 01 Accidental Puncture or Laceration Rate</a:t>
            </a:r>
          </a:p>
          <a:p>
            <a:pPr>
              <a:defRPr/>
            </a:pPr>
            <a:r>
              <a:rPr lang="en-US" dirty="0" smtClean="0"/>
              <a:t>PDI 02 Pressure Ulcer Rate</a:t>
            </a:r>
          </a:p>
          <a:p>
            <a:pPr>
              <a:defRPr/>
            </a:pPr>
            <a:r>
              <a:rPr lang="en-US" dirty="0" smtClean="0"/>
              <a:t>PDI 03 Retained Surgical Item or </a:t>
            </a:r>
            <a:r>
              <a:rPr lang="en-US" dirty="0" err="1" smtClean="0"/>
              <a:t>Unretrieved</a:t>
            </a:r>
            <a:r>
              <a:rPr lang="en-US" dirty="0" smtClean="0"/>
              <a:t> Device Fragment Count</a:t>
            </a:r>
          </a:p>
          <a:p>
            <a:pPr>
              <a:defRPr/>
            </a:pPr>
            <a:r>
              <a:rPr lang="en-US" dirty="0" smtClean="0"/>
              <a:t>PDI 05 Iatrogenic Pneumothorax Rate</a:t>
            </a:r>
          </a:p>
          <a:p>
            <a:pPr>
              <a:defRPr/>
            </a:pPr>
            <a:r>
              <a:rPr lang="en-US" dirty="0" smtClean="0"/>
              <a:t>PDI 06 RACHS-1 Pediatric Heart Surgery Mortality Rate</a:t>
            </a:r>
          </a:p>
          <a:p>
            <a:pPr>
              <a:defRPr/>
            </a:pPr>
            <a:r>
              <a:rPr lang="en-US" dirty="0" smtClean="0"/>
              <a:t>PDI 07 RACHS-1 Pediatric Heart Surgery Volume</a:t>
            </a:r>
          </a:p>
          <a:p>
            <a:pPr>
              <a:defRPr/>
            </a:pPr>
            <a:r>
              <a:rPr lang="en-US" dirty="0" smtClean="0"/>
              <a:t>PDI 08 Perioperative Hemorrhage or Hematoma Rate</a:t>
            </a:r>
          </a:p>
          <a:p>
            <a:pPr>
              <a:defRPr/>
            </a:pPr>
            <a:r>
              <a:rPr lang="en-US" dirty="0" smtClean="0"/>
              <a:t>PDI 09 Postoperative Respiratory Failure Rate</a:t>
            </a:r>
          </a:p>
          <a:p>
            <a:pPr>
              <a:defRPr/>
            </a:pPr>
            <a:r>
              <a:rPr lang="en-US" dirty="0" smtClean="0"/>
              <a:t>PDI 10 Postoperative Sepsis Rate</a:t>
            </a:r>
          </a:p>
          <a:p>
            <a:pPr>
              <a:defRPr/>
            </a:pPr>
            <a:r>
              <a:rPr lang="en-US" dirty="0" smtClean="0"/>
              <a:t>PDI 11 Postoperative Wound Dehiscence Rate</a:t>
            </a:r>
          </a:p>
          <a:p>
            <a:pPr>
              <a:defRPr/>
            </a:pPr>
            <a:r>
              <a:rPr lang="en-US" dirty="0" smtClean="0"/>
              <a:t>PDI 12 Central Venous Catheter-Related Blood Stream Infection Rate</a:t>
            </a:r>
          </a:p>
          <a:p>
            <a:pPr>
              <a:defRPr/>
            </a:pPr>
            <a:r>
              <a:rPr lang="en-US" dirty="0" smtClean="0"/>
              <a:t>PDI 13 Transfusion Reaction Count</a:t>
            </a:r>
          </a:p>
          <a:p>
            <a:pPr>
              <a:defRPr/>
            </a:pPr>
            <a:r>
              <a:rPr lang="en-US" dirty="0" smtClean="0"/>
              <a:t>PDI 14 Asthma Admission Rate</a:t>
            </a:r>
          </a:p>
          <a:p>
            <a:pPr>
              <a:defRPr/>
            </a:pPr>
            <a:r>
              <a:rPr lang="en-US" dirty="0" smtClean="0"/>
              <a:t>PDI 15 Diabetes Short-term Complications Admission Rate</a:t>
            </a:r>
          </a:p>
          <a:p>
            <a:pPr>
              <a:defRPr/>
            </a:pPr>
            <a:r>
              <a:rPr lang="en-US" dirty="0" smtClean="0"/>
              <a:t>PDI 16 Gastroenteritis Admission Rate</a:t>
            </a:r>
          </a:p>
          <a:p>
            <a:pPr>
              <a:defRPr/>
            </a:pPr>
            <a:r>
              <a:rPr lang="en-US" dirty="0" smtClean="0"/>
              <a:t>PDI 17 Perforated Appendix Admission Rate</a:t>
            </a:r>
          </a:p>
          <a:p>
            <a:pPr>
              <a:defRPr/>
            </a:pPr>
            <a:r>
              <a:rPr lang="en-US" dirty="0" smtClean="0"/>
              <a:t>PDI 18 Urinary Tract Infection Admission Rate</a:t>
            </a:r>
          </a:p>
          <a:p>
            <a:pPr>
              <a:defRPr/>
            </a:pPr>
            <a:r>
              <a:rPr lang="en-US" dirty="0" smtClean="0"/>
              <a:t>PDI 19 Pediatric Safety for Selected Indicators</a:t>
            </a:r>
          </a:p>
          <a:p>
            <a:pPr>
              <a:defRPr/>
            </a:pPr>
            <a:r>
              <a:rPr lang="en-US" dirty="0" smtClean="0"/>
              <a:t>PDI 90 Pediatric Quality Overall Composite</a:t>
            </a:r>
          </a:p>
          <a:p>
            <a:pPr>
              <a:defRPr/>
            </a:pPr>
            <a:r>
              <a:rPr lang="en-US" dirty="0" smtClean="0"/>
              <a:t>PDI 91 Pediatric Quality Acute Composite</a:t>
            </a:r>
          </a:p>
          <a:p>
            <a:pPr>
              <a:defRPr/>
            </a:pPr>
            <a:r>
              <a:rPr lang="en-US" dirty="0" smtClean="0"/>
              <a:t>PDI 92 Pediatric Quality Chronic Composite</a:t>
            </a:r>
          </a:p>
          <a:p>
            <a:endParaRPr lang="en-US" dirty="0"/>
          </a:p>
        </p:txBody>
      </p:sp>
      <p:sp>
        <p:nvSpPr>
          <p:cNvPr id="4" name="Header Placeholder 3"/>
          <p:cNvSpPr>
            <a:spLocks noGrp="1"/>
          </p:cNvSpPr>
          <p:nvPr>
            <p:ph type="hdr" sz="quarter" idx="10"/>
          </p:nvPr>
        </p:nvSpPr>
        <p:spPr/>
        <p:txBody>
          <a:bodyPr/>
          <a:lstStyle/>
          <a:p>
            <a:pPr>
              <a:defRPr/>
            </a:pPr>
            <a:r>
              <a:rPr lang="en-US" smtClean="0"/>
              <a:t>AHRQ Quality Indicators Toolkit</a:t>
            </a:r>
            <a:endParaRPr lang="en-US"/>
          </a:p>
        </p:txBody>
      </p:sp>
      <p:sp>
        <p:nvSpPr>
          <p:cNvPr id="5" name="Footer Placeholder 4"/>
          <p:cNvSpPr>
            <a:spLocks noGrp="1"/>
          </p:cNvSpPr>
          <p:nvPr>
            <p:ph type="ftr" sz="quarter" idx="11"/>
          </p:nvPr>
        </p:nvSpPr>
        <p:spPr/>
        <p:txBody>
          <a:bodyPr/>
          <a:lstStyle/>
          <a:p>
            <a:pPr>
              <a:defRPr/>
            </a:pPr>
            <a:r>
              <a:rPr lang="en-US" smtClean="0"/>
              <a:t>Prepared by RAND and UHC for AHRQ   Tool A.2</a:t>
            </a:r>
            <a:endParaRPr lang="en-US"/>
          </a:p>
        </p:txBody>
      </p:sp>
    </p:spTree>
    <p:extLst>
      <p:ext uri="{BB962C8B-B14F-4D97-AF65-F5344CB8AC3E}">
        <p14:creationId xmlns:p14="http://schemas.microsoft.com/office/powerpoint/2010/main" val="80834322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a:ln/>
        </p:spPr>
      </p:sp>
      <p:sp>
        <p:nvSpPr>
          <p:cNvPr id="3" name="Notes Placeholder 2"/>
          <p:cNvSpPr>
            <a:spLocks noGrp="1"/>
          </p:cNvSpPr>
          <p:nvPr>
            <p:ph type="body" idx="1"/>
          </p:nvPr>
        </p:nvSpPr>
        <p:spPr/>
        <p:txBody>
          <a:bodyPr>
            <a:normAutofit fontScale="92500" lnSpcReduction="20000"/>
          </a:bodyPr>
          <a:lstStyle/>
          <a:p>
            <a:pPr>
              <a:defRPr/>
            </a:pPr>
            <a:r>
              <a:rPr lang="en-US" dirty="0" smtClean="0"/>
              <a:t>Exclude cases: </a:t>
            </a:r>
          </a:p>
          <a:p>
            <a:pPr>
              <a:defRPr/>
            </a:pPr>
            <a:r>
              <a:rPr lang="en-US" dirty="0" smtClean="0"/>
              <a:t>With length of stay of less than 5 days </a:t>
            </a:r>
          </a:p>
          <a:p>
            <a:pPr>
              <a:defRPr/>
            </a:pPr>
            <a:r>
              <a:rPr lang="en-US" dirty="0" smtClean="0"/>
              <a:t>With principal diagnosis of pressure ulcer or secondary diagnosis present on admission </a:t>
            </a:r>
          </a:p>
          <a:p>
            <a:pPr>
              <a:defRPr/>
            </a:pPr>
            <a:r>
              <a:rPr lang="en-US" dirty="0" smtClean="0"/>
              <a:t>MDC 9 (Skin, Subcutaneous Tissue, and Breast) </a:t>
            </a:r>
          </a:p>
          <a:p>
            <a:pPr>
              <a:defRPr/>
            </a:pPr>
            <a:r>
              <a:rPr lang="en-US" dirty="0" smtClean="0"/>
              <a:t>MDC 14 (Pregnancy, Childbirth, and </a:t>
            </a:r>
            <a:r>
              <a:rPr lang="en-US" dirty="0" err="1" smtClean="0"/>
              <a:t>Puerperium</a:t>
            </a:r>
            <a:r>
              <a:rPr lang="en-US" dirty="0" smtClean="0"/>
              <a:t>) </a:t>
            </a:r>
          </a:p>
          <a:p>
            <a:pPr>
              <a:defRPr/>
            </a:pPr>
            <a:r>
              <a:rPr lang="en-US" dirty="0" smtClean="0"/>
              <a:t>With any diagnosis of hemiplegia, paraplegia, or quadriplegia </a:t>
            </a:r>
          </a:p>
          <a:p>
            <a:pPr>
              <a:defRPr/>
            </a:pPr>
            <a:r>
              <a:rPr lang="en-US" dirty="0" smtClean="0"/>
              <a:t>With any diagnosis of spina bifida or anoxic brain damage </a:t>
            </a:r>
          </a:p>
          <a:p>
            <a:pPr>
              <a:defRPr/>
            </a:pPr>
            <a:r>
              <a:rPr lang="en-US" dirty="0" smtClean="0"/>
              <a:t>With an ICD-10-CM procedure code for debridement or pedicle graft </a:t>
            </a:r>
            <a:r>
              <a:rPr lang="en-US" b="1" dirty="0" smtClean="0"/>
              <a:t>before or on the same day as the major operating room procedure (surgical cases only) </a:t>
            </a:r>
          </a:p>
          <a:p>
            <a:pPr>
              <a:defRPr/>
            </a:pPr>
            <a:r>
              <a:rPr lang="en-US" dirty="0" smtClean="0"/>
              <a:t>With any diagnosis of Stage I or Stage II pressure ulcer </a:t>
            </a:r>
          </a:p>
          <a:p>
            <a:pPr>
              <a:defRPr/>
            </a:pPr>
            <a:r>
              <a:rPr lang="en-US" dirty="0" smtClean="0"/>
              <a:t>Transfer from a hospital (different facility) </a:t>
            </a:r>
          </a:p>
          <a:p>
            <a:pPr>
              <a:defRPr/>
            </a:pPr>
            <a:r>
              <a:rPr lang="en-US" dirty="0" smtClean="0"/>
              <a:t>Transfer from a skilled nursing facility (SNF) or intermediate care facility (ICF) </a:t>
            </a:r>
          </a:p>
          <a:p>
            <a:pPr>
              <a:defRPr/>
            </a:pPr>
            <a:r>
              <a:rPr lang="en-US" dirty="0" smtClean="0"/>
              <a:t>Transfer from another health care facility </a:t>
            </a:r>
          </a:p>
          <a:p>
            <a:pPr>
              <a:defRPr/>
            </a:pPr>
            <a:endParaRPr lang="en-US" dirty="0"/>
          </a:p>
        </p:txBody>
      </p:sp>
      <p:sp>
        <p:nvSpPr>
          <p:cNvPr id="46084" name="Footer Placeholder 3"/>
          <p:cNvSpPr>
            <a:spLocks noGrp="1"/>
          </p:cNvSpPr>
          <p:nvPr>
            <p:ph type="ftr" sz="quarter" idx="4"/>
          </p:nvPr>
        </p:nvSpPr>
        <p:spPr>
          <a:noFill/>
        </p:spPr>
        <p:txBody>
          <a:bodyPr/>
          <a:lstStyle/>
          <a:p>
            <a:pPr defTabSz="933261"/>
            <a:r>
              <a:rPr lang="en-US" smtClean="0"/>
              <a:t>Prepared by RAND and UHC for AHRQ   Tool A.2</a:t>
            </a:r>
          </a:p>
        </p:txBody>
      </p:sp>
      <p:sp>
        <p:nvSpPr>
          <p:cNvPr id="46085" name="Header Placeholder 4"/>
          <p:cNvSpPr>
            <a:spLocks noGrp="1"/>
          </p:cNvSpPr>
          <p:nvPr>
            <p:ph type="hdr" sz="quarter"/>
          </p:nvPr>
        </p:nvSpPr>
        <p:spPr>
          <a:noFill/>
        </p:spPr>
        <p:txBody>
          <a:bodyPr/>
          <a:lstStyle/>
          <a:p>
            <a:pPr defTabSz="933261"/>
            <a:r>
              <a:rPr lang="en-US" smtClean="0"/>
              <a:t>AHRQ Quality Indicators Toolkit</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Rot="1" noChangeAspect="1" noChangeArrowheads="1" noTextEdit="1"/>
          </p:cNvSpPr>
          <p:nvPr>
            <p:ph type="sldImg"/>
          </p:nvPr>
        </p:nvSpPr>
        <p:spPr>
          <a:ln/>
        </p:spPr>
      </p:sp>
      <p:sp>
        <p:nvSpPr>
          <p:cNvPr id="49155" name="Rectangle 3"/>
          <p:cNvSpPr>
            <a:spLocks noGrp="1" noChangeArrowheads="1"/>
          </p:cNvSpPr>
          <p:nvPr>
            <p:ph type="body" idx="1"/>
          </p:nvPr>
        </p:nvSpPr>
        <p:spPr>
          <a:noFill/>
          <a:ln/>
        </p:spPr>
        <p:txBody>
          <a:bodyPr/>
          <a:lstStyle/>
          <a:p>
            <a:endParaRPr lang="en-US" dirty="0" smtClean="0"/>
          </a:p>
        </p:txBody>
      </p:sp>
      <p:sp>
        <p:nvSpPr>
          <p:cNvPr id="49156" name="Footer Placeholder 3"/>
          <p:cNvSpPr>
            <a:spLocks noGrp="1"/>
          </p:cNvSpPr>
          <p:nvPr>
            <p:ph type="ftr" sz="quarter" idx="4"/>
          </p:nvPr>
        </p:nvSpPr>
        <p:spPr>
          <a:noFill/>
        </p:spPr>
        <p:txBody>
          <a:bodyPr/>
          <a:lstStyle/>
          <a:p>
            <a:pPr defTabSz="933261"/>
            <a:r>
              <a:rPr lang="en-US" smtClean="0"/>
              <a:t>Prepared by RAND and UHC for AHRQ   Tool A.2</a:t>
            </a:r>
          </a:p>
        </p:txBody>
      </p:sp>
      <p:sp>
        <p:nvSpPr>
          <p:cNvPr id="49157" name="Header Placeholder 4"/>
          <p:cNvSpPr>
            <a:spLocks noGrp="1"/>
          </p:cNvSpPr>
          <p:nvPr>
            <p:ph type="hdr" sz="quarter"/>
          </p:nvPr>
        </p:nvSpPr>
        <p:spPr>
          <a:noFill/>
        </p:spPr>
        <p:txBody>
          <a:bodyPr/>
          <a:lstStyle/>
          <a:p>
            <a:pPr defTabSz="933261"/>
            <a:r>
              <a:rPr lang="en-US" smtClean="0"/>
              <a:t>AHRQ Quality Indicators Toolkit</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a:ln/>
        </p:spPr>
      </p:sp>
      <p:sp>
        <p:nvSpPr>
          <p:cNvPr id="3" name="Notes Placeholder 2"/>
          <p:cNvSpPr>
            <a:spLocks noGrp="1"/>
          </p:cNvSpPr>
          <p:nvPr>
            <p:ph type="body" idx="1"/>
          </p:nvPr>
        </p:nvSpPr>
        <p:spPr/>
        <p:txBody>
          <a:bodyPr>
            <a:normAutofit fontScale="92500" lnSpcReduction="10000"/>
          </a:bodyPr>
          <a:lstStyle/>
          <a:p>
            <a:pPr>
              <a:defRPr/>
            </a:pPr>
            <a:r>
              <a:rPr lang="en-US" dirty="0" smtClean="0"/>
              <a:t>Insert your current hospital performance on the QIs. </a:t>
            </a:r>
            <a:r>
              <a:rPr lang="en-US" sz="1200" kern="1200" smtClean="0">
                <a:solidFill>
                  <a:schemeClr val="tx1"/>
                </a:solidFill>
                <a:effectLst/>
                <a:latin typeface="Times New Roman" pitchFamily="18" charset="0"/>
                <a:ea typeface="+mn-ea"/>
                <a:cs typeface="+mn-cs"/>
              </a:rPr>
              <a:t>Consider adding a descriptive title (e.g., “Good performance on 5 PDIs”).</a:t>
            </a:r>
            <a:endParaRPr lang="en-US" dirty="0"/>
          </a:p>
        </p:txBody>
      </p:sp>
      <p:sp>
        <p:nvSpPr>
          <p:cNvPr id="50180" name="Footer Placeholder 3"/>
          <p:cNvSpPr>
            <a:spLocks noGrp="1"/>
          </p:cNvSpPr>
          <p:nvPr>
            <p:ph type="ftr" sz="quarter" idx="4"/>
          </p:nvPr>
        </p:nvSpPr>
        <p:spPr>
          <a:noFill/>
        </p:spPr>
        <p:txBody>
          <a:bodyPr/>
          <a:lstStyle/>
          <a:p>
            <a:pPr defTabSz="933261"/>
            <a:r>
              <a:rPr lang="en-US" smtClean="0"/>
              <a:t>Prepared by RAND and UHC for AHRQ   Tool A.2</a:t>
            </a:r>
          </a:p>
        </p:txBody>
      </p:sp>
      <p:sp>
        <p:nvSpPr>
          <p:cNvPr id="50181" name="Header Placeholder 4"/>
          <p:cNvSpPr>
            <a:spLocks noGrp="1"/>
          </p:cNvSpPr>
          <p:nvPr>
            <p:ph type="hdr" sz="quarter"/>
          </p:nvPr>
        </p:nvSpPr>
        <p:spPr>
          <a:noFill/>
        </p:spPr>
        <p:txBody>
          <a:bodyPr/>
          <a:lstStyle/>
          <a:p>
            <a:pPr defTabSz="933261"/>
            <a:r>
              <a:rPr lang="en-US" smtClean="0"/>
              <a:t>AHRQ Quality Indicators Toolkit</a:t>
            </a: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3" name="Notes Placeholder 2"/>
          <p:cNvSpPr>
            <a:spLocks noGrp="1"/>
          </p:cNvSpPr>
          <p:nvPr>
            <p:ph type="body" idx="1"/>
          </p:nvPr>
        </p:nvSpPr>
        <p:spPr/>
        <p:txBody>
          <a:bodyPr>
            <a:normAutofit fontScale="92500" lnSpcReduction="10000"/>
          </a:bodyPr>
          <a:lstStyle/>
          <a:p>
            <a:pPr>
              <a:defRPr/>
            </a:pPr>
            <a:r>
              <a:rPr lang="en-US" dirty="0" smtClean="0"/>
              <a:t>Instructions: Indicate here what the steps are that need to be completed in order to move your Quality Indicator improvement initiatives forward.</a:t>
            </a:r>
            <a:endParaRPr lang="en-US" dirty="0"/>
          </a:p>
        </p:txBody>
      </p:sp>
      <p:sp>
        <p:nvSpPr>
          <p:cNvPr id="51204" name="Footer Placeholder 3"/>
          <p:cNvSpPr>
            <a:spLocks noGrp="1"/>
          </p:cNvSpPr>
          <p:nvPr>
            <p:ph type="ftr" sz="quarter" idx="4"/>
          </p:nvPr>
        </p:nvSpPr>
        <p:spPr>
          <a:noFill/>
        </p:spPr>
        <p:txBody>
          <a:bodyPr/>
          <a:lstStyle/>
          <a:p>
            <a:pPr defTabSz="933261"/>
            <a:r>
              <a:rPr lang="en-US" smtClean="0"/>
              <a:t>Prepared by RAND and UHC for AHRQ   Tool A.2</a:t>
            </a:r>
          </a:p>
        </p:txBody>
      </p:sp>
      <p:sp>
        <p:nvSpPr>
          <p:cNvPr id="51205" name="Header Placeholder 4"/>
          <p:cNvSpPr>
            <a:spLocks noGrp="1"/>
          </p:cNvSpPr>
          <p:nvPr>
            <p:ph type="hdr" sz="quarter"/>
          </p:nvPr>
        </p:nvSpPr>
        <p:spPr>
          <a:noFill/>
        </p:spPr>
        <p:txBody>
          <a:bodyPr/>
          <a:lstStyle/>
          <a:p>
            <a:pPr defTabSz="933261"/>
            <a:r>
              <a:rPr lang="en-US" smtClean="0"/>
              <a:t>AHRQ Quality Indicators Toolkit</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Rot="1" noChangeAspect="1" noChangeArrowheads="1" noTextEdit="1"/>
          </p:cNvSpPr>
          <p:nvPr>
            <p:ph type="sldImg"/>
          </p:nvPr>
        </p:nvSpPr>
        <p:spPr>
          <a:ln/>
        </p:spPr>
      </p:sp>
      <p:sp>
        <p:nvSpPr>
          <p:cNvPr id="36867" name="Rectangle 3"/>
          <p:cNvSpPr>
            <a:spLocks noGrp="1" noChangeArrowheads="1"/>
          </p:cNvSpPr>
          <p:nvPr>
            <p:ph type="body" idx="1"/>
          </p:nvPr>
        </p:nvSpPr>
        <p:spPr>
          <a:noFill/>
          <a:ln/>
        </p:spPr>
        <p:txBody>
          <a:bodyPr/>
          <a:lstStyle/>
          <a:p>
            <a:pPr eaLnBrk="1" hangingPunct="1"/>
            <a:r>
              <a:rPr lang="en-US" dirty="0" smtClean="0"/>
              <a:t>Delete text in red if you wish</a:t>
            </a:r>
          </a:p>
        </p:txBody>
      </p:sp>
      <p:sp>
        <p:nvSpPr>
          <p:cNvPr id="36868" name="Footer Placeholder 3"/>
          <p:cNvSpPr>
            <a:spLocks noGrp="1"/>
          </p:cNvSpPr>
          <p:nvPr>
            <p:ph type="ftr" sz="quarter" idx="4"/>
          </p:nvPr>
        </p:nvSpPr>
        <p:spPr>
          <a:noFill/>
        </p:spPr>
        <p:txBody>
          <a:bodyPr/>
          <a:lstStyle/>
          <a:p>
            <a:pPr defTabSz="933261"/>
            <a:r>
              <a:rPr lang="en-US" smtClean="0"/>
              <a:t>Prepared by RAND and UHC for AHRQ   Tool A.2</a:t>
            </a:r>
          </a:p>
        </p:txBody>
      </p:sp>
      <p:sp>
        <p:nvSpPr>
          <p:cNvPr id="36869" name="Header Placeholder 4"/>
          <p:cNvSpPr>
            <a:spLocks noGrp="1"/>
          </p:cNvSpPr>
          <p:nvPr>
            <p:ph type="hdr" sz="quarter"/>
          </p:nvPr>
        </p:nvSpPr>
        <p:spPr>
          <a:noFill/>
        </p:spPr>
        <p:txBody>
          <a:bodyPr/>
          <a:lstStyle/>
          <a:p>
            <a:pPr defTabSz="933261"/>
            <a:r>
              <a:rPr lang="en-US" smtClean="0"/>
              <a:t>AHRQ Quality Indicators Toolkit</a:t>
            </a: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ln/>
        </p:spPr>
      </p:sp>
      <p:sp>
        <p:nvSpPr>
          <p:cNvPr id="52227" name="Notes Placeholder 2"/>
          <p:cNvSpPr>
            <a:spLocks noGrp="1"/>
          </p:cNvSpPr>
          <p:nvPr>
            <p:ph type="body" idx="1"/>
          </p:nvPr>
        </p:nvSpPr>
        <p:spPr>
          <a:noFill/>
          <a:ln/>
        </p:spPr>
        <p:txBody>
          <a:bodyPr/>
          <a:lstStyle/>
          <a:p>
            <a:r>
              <a:rPr lang="en-US" dirty="0" smtClean="0"/>
              <a:t>Instructions: Include an example of a report that can be developed at your institution to review hospital performance on the QIs.</a:t>
            </a:r>
          </a:p>
        </p:txBody>
      </p:sp>
      <p:sp>
        <p:nvSpPr>
          <p:cNvPr id="52228" name="Footer Placeholder 3"/>
          <p:cNvSpPr>
            <a:spLocks noGrp="1"/>
          </p:cNvSpPr>
          <p:nvPr>
            <p:ph type="ftr" sz="quarter" idx="4"/>
          </p:nvPr>
        </p:nvSpPr>
        <p:spPr>
          <a:noFill/>
        </p:spPr>
        <p:txBody>
          <a:bodyPr/>
          <a:lstStyle/>
          <a:p>
            <a:pPr defTabSz="933261"/>
            <a:r>
              <a:rPr lang="en-US" smtClean="0"/>
              <a:t>Prepared by RAND and UHC for AHRQ   Tool A.2</a:t>
            </a:r>
          </a:p>
        </p:txBody>
      </p:sp>
      <p:sp>
        <p:nvSpPr>
          <p:cNvPr id="52229" name="Header Placeholder 4"/>
          <p:cNvSpPr>
            <a:spLocks noGrp="1"/>
          </p:cNvSpPr>
          <p:nvPr>
            <p:ph type="hdr" sz="quarter"/>
          </p:nvPr>
        </p:nvSpPr>
        <p:spPr>
          <a:noFill/>
        </p:spPr>
        <p:txBody>
          <a:bodyPr/>
          <a:lstStyle/>
          <a:p>
            <a:pPr defTabSz="933261"/>
            <a:r>
              <a:rPr lang="en-US" smtClean="0"/>
              <a:t>AHRQ Quality Indicators Toolkit</a:t>
            </a: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a:ln/>
        </p:spPr>
      </p:sp>
      <p:sp>
        <p:nvSpPr>
          <p:cNvPr id="53251" name="Notes Placeholder 2"/>
          <p:cNvSpPr>
            <a:spLocks noGrp="1"/>
          </p:cNvSpPr>
          <p:nvPr>
            <p:ph type="body" idx="1"/>
          </p:nvPr>
        </p:nvSpPr>
        <p:spPr>
          <a:noFill/>
          <a:ln/>
        </p:spPr>
        <p:txBody>
          <a:bodyPr/>
          <a:lstStyle/>
          <a:p>
            <a:pPr>
              <a:lnSpc>
                <a:spcPct val="90000"/>
              </a:lnSpc>
            </a:pPr>
            <a:r>
              <a:rPr lang="en-US" sz="1100" dirty="0"/>
              <a:t>Instructions: Indicate here what the steps are that need to be completed in order to move your Quality Indicator improvement initiatives forward?</a:t>
            </a:r>
          </a:p>
          <a:p>
            <a:pPr>
              <a:lnSpc>
                <a:spcPct val="90000"/>
              </a:lnSpc>
            </a:pPr>
            <a:endParaRPr lang="en-US" sz="1100" dirty="0"/>
          </a:p>
          <a:p>
            <a:pPr>
              <a:lnSpc>
                <a:spcPct val="90000"/>
              </a:lnSpc>
            </a:pPr>
            <a:r>
              <a:rPr lang="en-US" sz="1100" dirty="0"/>
              <a:t>Consider running QIs on data from previous quarters as well to generate a trend line.</a:t>
            </a:r>
            <a:endParaRPr lang="en-US" sz="1000" dirty="0"/>
          </a:p>
          <a:p>
            <a:pPr>
              <a:lnSpc>
                <a:spcPct val="90000"/>
              </a:lnSpc>
            </a:pPr>
            <a:endParaRPr lang="en-US" sz="1100" dirty="0"/>
          </a:p>
        </p:txBody>
      </p:sp>
      <p:sp>
        <p:nvSpPr>
          <p:cNvPr id="53252" name="Footer Placeholder 3"/>
          <p:cNvSpPr>
            <a:spLocks noGrp="1"/>
          </p:cNvSpPr>
          <p:nvPr>
            <p:ph type="ftr" sz="quarter" idx="4"/>
          </p:nvPr>
        </p:nvSpPr>
        <p:spPr>
          <a:noFill/>
        </p:spPr>
        <p:txBody>
          <a:bodyPr/>
          <a:lstStyle/>
          <a:p>
            <a:pPr defTabSz="933261"/>
            <a:r>
              <a:rPr lang="en-US" smtClean="0"/>
              <a:t>Prepared by RAND and UHC for AHRQ   Tool A.2</a:t>
            </a:r>
          </a:p>
        </p:txBody>
      </p:sp>
      <p:sp>
        <p:nvSpPr>
          <p:cNvPr id="53253" name="Header Placeholder 4"/>
          <p:cNvSpPr>
            <a:spLocks noGrp="1"/>
          </p:cNvSpPr>
          <p:nvPr>
            <p:ph type="hdr" sz="quarter"/>
          </p:nvPr>
        </p:nvSpPr>
        <p:spPr>
          <a:noFill/>
        </p:spPr>
        <p:txBody>
          <a:bodyPr/>
          <a:lstStyle/>
          <a:p>
            <a:pPr defTabSz="933261"/>
            <a:r>
              <a:rPr lang="en-US" smtClean="0"/>
              <a:t>AHRQ Quality Indicators Toolkit</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a:ln/>
        </p:spPr>
      </p:sp>
      <p:sp>
        <p:nvSpPr>
          <p:cNvPr id="37891" name="Notes Placeholder 2"/>
          <p:cNvSpPr>
            <a:spLocks noGrp="1"/>
          </p:cNvSpPr>
          <p:nvPr>
            <p:ph type="body" idx="1"/>
          </p:nvPr>
        </p:nvSpPr>
        <p:spPr>
          <a:noFill/>
          <a:ln/>
        </p:spPr>
        <p:txBody>
          <a:bodyPr/>
          <a:lstStyle/>
          <a:p>
            <a:r>
              <a:rPr lang="en-US" dirty="0" smtClean="0"/>
              <a:t>Presentation objectives.</a:t>
            </a:r>
          </a:p>
          <a:p>
            <a:endParaRPr lang="en-US" dirty="0" smtClean="0"/>
          </a:p>
        </p:txBody>
      </p:sp>
      <p:sp>
        <p:nvSpPr>
          <p:cNvPr id="37892" name="Footer Placeholder 3"/>
          <p:cNvSpPr>
            <a:spLocks noGrp="1"/>
          </p:cNvSpPr>
          <p:nvPr>
            <p:ph type="ftr" sz="quarter" idx="4"/>
          </p:nvPr>
        </p:nvSpPr>
        <p:spPr>
          <a:noFill/>
        </p:spPr>
        <p:txBody>
          <a:bodyPr/>
          <a:lstStyle/>
          <a:p>
            <a:pPr defTabSz="933261"/>
            <a:r>
              <a:rPr lang="en-US" smtClean="0"/>
              <a:t>Prepared by RAND and UHC for AHRQ   Tool A.2</a:t>
            </a:r>
          </a:p>
        </p:txBody>
      </p:sp>
      <p:sp>
        <p:nvSpPr>
          <p:cNvPr id="37893" name="Header Placeholder 4"/>
          <p:cNvSpPr>
            <a:spLocks noGrp="1"/>
          </p:cNvSpPr>
          <p:nvPr>
            <p:ph type="hdr" sz="quarter"/>
          </p:nvPr>
        </p:nvSpPr>
        <p:spPr>
          <a:noFill/>
        </p:spPr>
        <p:txBody>
          <a:bodyPr/>
          <a:lstStyle/>
          <a:p>
            <a:pPr defTabSz="933261"/>
            <a:r>
              <a:rPr lang="en-US" smtClean="0"/>
              <a:t>AHRQ Quality Indicators Toolkit</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ln/>
        </p:spPr>
      </p:sp>
      <p:sp>
        <p:nvSpPr>
          <p:cNvPr id="3" name="Notes Placeholder 2"/>
          <p:cNvSpPr>
            <a:spLocks noGrp="1"/>
          </p:cNvSpPr>
          <p:nvPr>
            <p:ph type="body" idx="1"/>
          </p:nvPr>
        </p:nvSpPr>
        <p:spPr>
          <a:xfrm>
            <a:off x="152676" y="4422459"/>
            <a:ext cx="6641410" cy="4657729"/>
          </a:xfrm>
        </p:spPr>
        <p:txBody>
          <a:bodyPr>
            <a:normAutofit fontScale="55000" lnSpcReduction="20000"/>
          </a:bodyPr>
          <a:lstStyle/>
          <a:p>
            <a:pPr>
              <a:defRPr/>
            </a:pPr>
            <a:r>
              <a:rPr lang="en-US" dirty="0" smtClean="0"/>
              <a:t>Composite measures are</a:t>
            </a:r>
            <a:r>
              <a:rPr lang="en-US" baseline="0" dirty="0" smtClean="0"/>
              <a:t> not available in the current version (6.0) but should be available in the future</a:t>
            </a:r>
            <a:endParaRPr lang="en-US" dirty="0" smtClean="0"/>
          </a:p>
        </p:txBody>
      </p:sp>
      <p:sp>
        <p:nvSpPr>
          <p:cNvPr id="45060" name="Footer Placeholder 3"/>
          <p:cNvSpPr>
            <a:spLocks noGrp="1"/>
          </p:cNvSpPr>
          <p:nvPr>
            <p:ph type="ftr" sz="quarter" idx="4"/>
          </p:nvPr>
        </p:nvSpPr>
        <p:spPr>
          <a:noFill/>
        </p:spPr>
        <p:txBody>
          <a:bodyPr/>
          <a:lstStyle/>
          <a:p>
            <a:pPr defTabSz="933261"/>
            <a:r>
              <a:rPr lang="en-US" smtClean="0"/>
              <a:t>Prepared by RAND and UHC for AHRQ   Tool A.2</a:t>
            </a:r>
          </a:p>
        </p:txBody>
      </p:sp>
      <p:sp>
        <p:nvSpPr>
          <p:cNvPr id="45061" name="Header Placeholder 4"/>
          <p:cNvSpPr>
            <a:spLocks noGrp="1"/>
          </p:cNvSpPr>
          <p:nvPr>
            <p:ph type="hdr" sz="quarter"/>
          </p:nvPr>
        </p:nvSpPr>
        <p:spPr>
          <a:noFill/>
        </p:spPr>
        <p:txBody>
          <a:bodyPr/>
          <a:lstStyle/>
          <a:p>
            <a:pPr defTabSz="933261"/>
            <a:r>
              <a:rPr lang="en-US" smtClean="0"/>
              <a:t>AHRQ Quality Indicators Toolkit</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a:ln/>
        </p:spPr>
      </p:sp>
      <p:sp>
        <p:nvSpPr>
          <p:cNvPr id="40963" name="Notes Placeholder 2"/>
          <p:cNvSpPr>
            <a:spLocks noGrp="1"/>
          </p:cNvSpPr>
          <p:nvPr>
            <p:ph type="body" idx="1"/>
          </p:nvPr>
        </p:nvSpPr>
        <p:spPr>
          <a:noFill/>
          <a:ln/>
        </p:spPr>
        <p:txBody>
          <a:bodyPr/>
          <a:lstStyle/>
          <a:p>
            <a:endParaRPr lang="en-US" smtClean="0"/>
          </a:p>
        </p:txBody>
      </p:sp>
      <p:sp>
        <p:nvSpPr>
          <p:cNvPr id="40964" name="Footer Placeholder 3"/>
          <p:cNvSpPr>
            <a:spLocks noGrp="1"/>
          </p:cNvSpPr>
          <p:nvPr>
            <p:ph type="ftr" sz="quarter" idx="4"/>
          </p:nvPr>
        </p:nvSpPr>
        <p:spPr>
          <a:noFill/>
        </p:spPr>
        <p:txBody>
          <a:bodyPr/>
          <a:lstStyle/>
          <a:p>
            <a:pPr defTabSz="933261"/>
            <a:r>
              <a:rPr lang="en-US" smtClean="0"/>
              <a:t>Prepared by RAND and UHC for AHRQ   Tool A.2</a:t>
            </a:r>
          </a:p>
        </p:txBody>
      </p:sp>
      <p:sp>
        <p:nvSpPr>
          <p:cNvPr id="40965" name="Header Placeholder 4"/>
          <p:cNvSpPr>
            <a:spLocks noGrp="1"/>
          </p:cNvSpPr>
          <p:nvPr>
            <p:ph type="hdr" sz="quarter"/>
          </p:nvPr>
        </p:nvSpPr>
        <p:spPr>
          <a:noFill/>
        </p:spPr>
        <p:txBody>
          <a:bodyPr/>
          <a:lstStyle/>
          <a:p>
            <a:pPr defTabSz="933261"/>
            <a:r>
              <a:rPr lang="en-US" smtClean="0"/>
              <a:t>AHRQ Quality Indicators Toolkit</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ln/>
        </p:spPr>
      </p:sp>
      <p:sp>
        <p:nvSpPr>
          <p:cNvPr id="38915" name="Notes Placeholder 2"/>
          <p:cNvSpPr>
            <a:spLocks noGrp="1"/>
          </p:cNvSpPr>
          <p:nvPr>
            <p:ph type="body" idx="1"/>
          </p:nvPr>
        </p:nvSpPr>
        <p:spPr>
          <a:noFill/>
          <a:ln/>
        </p:spPr>
        <p:txBody>
          <a:bodyPr/>
          <a:lstStyle/>
          <a:p>
            <a:r>
              <a:rPr lang="en-US" dirty="0" smtClean="0"/>
              <a:t>Additional background information at: http://www.qualityindicators.ahrq.gov/Downloads/Resources/Presentations/2010/QI_101_2011-03-02-current.pdf</a:t>
            </a:r>
          </a:p>
          <a:p>
            <a:endParaRPr lang="en-US" dirty="0" smtClean="0"/>
          </a:p>
        </p:txBody>
      </p:sp>
      <p:sp>
        <p:nvSpPr>
          <p:cNvPr id="38916" name="Footer Placeholder 3"/>
          <p:cNvSpPr>
            <a:spLocks noGrp="1"/>
          </p:cNvSpPr>
          <p:nvPr>
            <p:ph type="ftr" sz="quarter" idx="4"/>
          </p:nvPr>
        </p:nvSpPr>
        <p:spPr>
          <a:noFill/>
        </p:spPr>
        <p:txBody>
          <a:bodyPr/>
          <a:lstStyle/>
          <a:p>
            <a:pPr defTabSz="933261"/>
            <a:r>
              <a:rPr lang="en-US" smtClean="0"/>
              <a:t>Prepared by RAND and UHC for AHRQ   Tool A.2</a:t>
            </a:r>
          </a:p>
        </p:txBody>
      </p:sp>
      <p:sp>
        <p:nvSpPr>
          <p:cNvPr id="38917" name="Header Placeholder 4"/>
          <p:cNvSpPr>
            <a:spLocks noGrp="1"/>
          </p:cNvSpPr>
          <p:nvPr>
            <p:ph type="hdr" sz="quarter"/>
          </p:nvPr>
        </p:nvSpPr>
        <p:spPr>
          <a:noFill/>
        </p:spPr>
        <p:txBody>
          <a:bodyPr/>
          <a:lstStyle/>
          <a:p>
            <a:pPr defTabSz="933261"/>
            <a:r>
              <a:rPr lang="en-US" smtClean="0"/>
              <a:t>AHRQ Quality Indicators Toolkit</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ln/>
        </p:spPr>
      </p:sp>
      <p:sp>
        <p:nvSpPr>
          <p:cNvPr id="38915" name="Notes Placeholder 2"/>
          <p:cNvSpPr>
            <a:spLocks noGrp="1"/>
          </p:cNvSpPr>
          <p:nvPr>
            <p:ph type="body" idx="1"/>
          </p:nvPr>
        </p:nvSpPr>
        <p:spPr>
          <a:noFill/>
          <a:ln/>
        </p:spPr>
        <p:txBody>
          <a:bodyPr/>
          <a:lstStyle/>
          <a:p>
            <a:r>
              <a:rPr lang="en-US" dirty="0" smtClean="0"/>
              <a:t>Additional background information at: http://www.qualityindicators.ahrq.gov/Downloads/Resources/Presentations/2010/QI_101_2011-03-02-current.pdf</a:t>
            </a:r>
          </a:p>
          <a:p>
            <a:endParaRPr lang="en-US" dirty="0" smtClean="0"/>
          </a:p>
        </p:txBody>
      </p:sp>
      <p:sp>
        <p:nvSpPr>
          <p:cNvPr id="38916" name="Footer Placeholder 3"/>
          <p:cNvSpPr>
            <a:spLocks noGrp="1"/>
          </p:cNvSpPr>
          <p:nvPr>
            <p:ph type="ftr" sz="quarter" idx="4"/>
          </p:nvPr>
        </p:nvSpPr>
        <p:spPr>
          <a:noFill/>
        </p:spPr>
        <p:txBody>
          <a:bodyPr/>
          <a:lstStyle/>
          <a:p>
            <a:pPr defTabSz="933261"/>
            <a:r>
              <a:rPr lang="en-US" smtClean="0"/>
              <a:t>Prepared by RAND and UHC for AHRQ   Tool A.2</a:t>
            </a:r>
          </a:p>
        </p:txBody>
      </p:sp>
      <p:sp>
        <p:nvSpPr>
          <p:cNvPr id="38917" name="Header Placeholder 4"/>
          <p:cNvSpPr>
            <a:spLocks noGrp="1"/>
          </p:cNvSpPr>
          <p:nvPr>
            <p:ph type="hdr" sz="quarter"/>
          </p:nvPr>
        </p:nvSpPr>
        <p:spPr>
          <a:noFill/>
        </p:spPr>
        <p:txBody>
          <a:bodyPr/>
          <a:lstStyle/>
          <a:p>
            <a:pPr defTabSz="933261"/>
            <a:r>
              <a:rPr lang="en-US" smtClean="0"/>
              <a:t>AHRQ Quality Indicators Toolkit</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a:ln/>
        </p:spPr>
      </p:sp>
      <p:sp>
        <p:nvSpPr>
          <p:cNvPr id="39939" name="Notes Placeholder 2"/>
          <p:cNvSpPr>
            <a:spLocks noGrp="1"/>
          </p:cNvSpPr>
          <p:nvPr>
            <p:ph type="body" idx="1"/>
          </p:nvPr>
        </p:nvSpPr>
        <p:spPr>
          <a:noFill/>
          <a:ln/>
        </p:spPr>
        <p:txBody>
          <a:bodyPr/>
          <a:lstStyle/>
          <a:p>
            <a:endParaRPr lang="en-US" smtClean="0"/>
          </a:p>
          <a:p>
            <a:endParaRPr lang="en-US" smtClean="0"/>
          </a:p>
        </p:txBody>
      </p:sp>
      <p:sp>
        <p:nvSpPr>
          <p:cNvPr id="39940" name="Footer Placeholder 3"/>
          <p:cNvSpPr>
            <a:spLocks noGrp="1"/>
          </p:cNvSpPr>
          <p:nvPr>
            <p:ph type="ftr" sz="quarter" idx="4"/>
          </p:nvPr>
        </p:nvSpPr>
        <p:spPr>
          <a:noFill/>
        </p:spPr>
        <p:txBody>
          <a:bodyPr/>
          <a:lstStyle/>
          <a:p>
            <a:pPr defTabSz="933261"/>
            <a:r>
              <a:rPr lang="en-US" smtClean="0"/>
              <a:t>Prepared by RAND and UHC for AHRQ   Tool A.2</a:t>
            </a:r>
          </a:p>
        </p:txBody>
      </p:sp>
      <p:sp>
        <p:nvSpPr>
          <p:cNvPr id="39941" name="Header Placeholder 4"/>
          <p:cNvSpPr>
            <a:spLocks noGrp="1"/>
          </p:cNvSpPr>
          <p:nvPr>
            <p:ph type="hdr" sz="quarter"/>
          </p:nvPr>
        </p:nvSpPr>
        <p:spPr>
          <a:noFill/>
        </p:spPr>
        <p:txBody>
          <a:bodyPr/>
          <a:lstStyle/>
          <a:p>
            <a:pPr defTabSz="933261"/>
            <a:r>
              <a:rPr lang="en-US" smtClean="0"/>
              <a:t>AHRQ Quality Indicators Toolkit</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Rot="1" noChangeAspect="1" noChangeArrowheads="1" noTextEdit="1"/>
          </p:cNvSpPr>
          <p:nvPr>
            <p:ph type="sldImg"/>
          </p:nvPr>
        </p:nvSpPr>
        <p:spPr>
          <a:ln/>
        </p:spPr>
      </p:sp>
      <p:sp>
        <p:nvSpPr>
          <p:cNvPr id="43011" name="Rectangle 3"/>
          <p:cNvSpPr>
            <a:spLocks noGrp="1" noChangeArrowheads="1"/>
          </p:cNvSpPr>
          <p:nvPr>
            <p:ph type="body" idx="1"/>
          </p:nvPr>
        </p:nvSpPr>
        <p:spPr>
          <a:noFill/>
          <a:ln/>
        </p:spPr>
        <p:txBody>
          <a:bodyPr/>
          <a:lstStyle/>
          <a:p>
            <a:endParaRPr lang="en-US" b="1" smtClean="0"/>
          </a:p>
        </p:txBody>
      </p:sp>
      <p:sp>
        <p:nvSpPr>
          <p:cNvPr id="43012" name="Footer Placeholder 3"/>
          <p:cNvSpPr>
            <a:spLocks noGrp="1"/>
          </p:cNvSpPr>
          <p:nvPr>
            <p:ph type="ftr" sz="quarter" idx="4"/>
          </p:nvPr>
        </p:nvSpPr>
        <p:spPr>
          <a:noFill/>
        </p:spPr>
        <p:txBody>
          <a:bodyPr/>
          <a:lstStyle/>
          <a:p>
            <a:pPr defTabSz="933261"/>
            <a:r>
              <a:rPr lang="en-US" smtClean="0"/>
              <a:t>Prepared by RAND and UHC for AHRQ   Tool A.2</a:t>
            </a:r>
          </a:p>
        </p:txBody>
      </p:sp>
      <p:sp>
        <p:nvSpPr>
          <p:cNvPr id="43013" name="Header Placeholder 4"/>
          <p:cNvSpPr>
            <a:spLocks noGrp="1"/>
          </p:cNvSpPr>
          <p:nvPr>
            <p:ph type="hdr" sz="quarter"/>
          </p:nvPr>
        </p:nvSpPr>
        <p:spPr>
          <a:noFill/>
        </p:spPr>
        <p:txBody>
          <a:bodyPr/>
          <a:lstStyle/>
          <a:p>
            <a:pPr defTabSz="933261"/>
            <a:r>
              <a:rPr lang="en-US" smtClean="0"/>
              <a:t>AHRQ Quality Indicators Toolkit</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 name="Rectangle 252"/>
          <p:cNvSpPr>
            <a:spLocks noChangeArrowheads="1"/>
          </p:cNvSpPr>
          <p:nvPr/>
        </p:nvSpPr>
        <p:spPr bwMode="auto">
          <a:xfrm>
            <a:off x="0" y="0"/>
            <a:ext cx="9144000" cy="6858000"/>
          </a:xfrm>
          <a:prstGeom prst="rect">
            <a:avLst/>
          </a:prstGeom>
          <a:solidFill>
            <a:srgbClr val="000099"/>
          </a:solidFill>
          <a:ln w="9525">
            <a:noFill/>
            <a:miter lim="800000"/>
            <a:headEnd/>
            <a:tailEnd/>
          </a:ln>
        </p:spPr>
        <p:txBody>
          <a:bodyPr wrap="none" anchor="ctr">
            <a:spAutoFit/>
          </a:bodyPr>
          <a:lstStyle/>
          <a:p>
            <a:endParaRPr lang="en-US"/>
          </a:p>
        </p:txBody>
      </p:sp>
      <p:sp>
        <p:nvSpPr>
          <p:cNvPr id="4" name="AutoShape 253"/>
          <p:cNvSpPr>
            <a:spLocks noChangeArrowheads="1"/>
          </p:cNvSpPr>
          <p:nvPr/>
        </p:nvSpPr>
        <p:spPr bwMode="auto">
          <a:xfrm>
            <a:off x="304800" y="304800"/>
            <a:ext cx="8534400" cy="6248400"/>
          </a:xfrm>
          <a:prstGeom prst="roundRect">
            <a:avLst>
              <a:gd name="adj" fmla="val 4736"/>
            </a:avLst>
          </a:prstGeom>
          <a:solidFill>
            <a:schemeClr val="bg1"/>
          </a:solidFill>
          <a:ln w="25400">
            <a:solidFill>
              <a:srgbClr val="FFC53D"/>
            </a:solidFill>
            <a:round/>
            <a:headEnd/>
            <a:tailEnd/>
          </a:ln>
        </p:spPr>
        <p:txBody>
          <a:bodyPr wrap="none" anchor="ctr"/>
          <a:lstStyle/>
          <a:p>
            <a:endParaRPr lang="en-US"/>
          </a:p>
        </p:txBody>
      </p:sp>
      <p:sp>
        <p:nvSpPr>
          <p:cNvPr id="3326" name="Rectangle 254"/>
          <p:cNvSpPr>
            <a:spLocks noGrp="1" noChangeArrowheads="1"/>
          </p:cNvSpPr>
          <p:nvPr>
            <p:ph type="ctrTitle"/>
          </p:nvPr>
        </p:nvSpPr>
        <p:spPr>
          <a:xfrm>
            <a:off x="684213" y="2284413"/>
            <a:ext cx="7769225" cy="1143000"/>
          </a:xfrm>
          <a:prstGeom prst="rect">
            <a:avLst/>
          </a:prstGeom>
        </p:spPr>
        <p:txBody>
          <a:bodyPr/>
          <a:lstStyle>
            <a:lvl1pPr algn="l">
              <a:defRPr sz="4400">
                <a:effectLst/>
              </a:defRPr>
            </a:lvl1pPr>
          </a:lstStyle>
          <a:p>
            <a:r>
              <a:rPr lang="en-US" dirty="0" smtClean="0"/>
              <a:t>Click to edit Master title style</a:t>
            </a:r>
            <a:endParaRPr lang="en-US" dirty="0"/>
          </a:p>
        </p:txBody>
      </p:sp>
      <p:sp>
        <p:nvSpPr>
          <p:cNvPr id="6" name="Rectangle 499"/>
          <p:cNvSpPr>
            <a:spLocks noGrp="1" noChangeArrowheads="1"/>
          </p:cNvSpPr>
          <p:nvPr>
            <p:ph type="dt" sz="quarter" idx="10"/>
          </p:nvPr>
        </p:nvSpPr>
        <p:spPr bwMode="auto">
          <a:xfrm>
            <a:off x="6937375" y="5027613"/>
            <a:ext cx="1901825"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a:defRPr/>
            </a:lvl1pPr>
          </a:lstStyle>
          <a:p>
            <a:pPr>
              <a:defRPr/>
            </a:pPr>
            <a:endParaRPr lang="en-US"/>
          </a:p>
        </p:txBody>
      </p:sp>
      <p:sp>
        <p:nvSpPr>
          <p:cNvPr id="10" name="Slide Number Placeholder 5"/>
          <p:cNvSpPr txBox="1">
            <a:spLocks/>
          </p:cNvSpPr>
          <p:nvPr/>
        </p:nvSpPr>
        <p:spPr>
          <a:xfrm>
            <a:off x="228600" y="6553200"/>
            <a:ext cx="8686800" cy="304800"/>
          </a:xfrm>
          <a:prstGeom prst="rect">
            <a:avLst/>
          </a:prstGeom>
        </p:spPr>
        <p:txBody>
          <a:bodyPr/>
          <a:lstStyle/>
          <a:p>
            <a:pPr algn="r">
              <a:defRPr/>
            </a:pPr>
            <a:r>
              <a:rPr lang="en-US" sz="800" dirty="0" smtClean="0">
                <a:solidFill>
                  <a:schemeClr val="accent3"/>
                </a:solidFill>
              </a:rPr>
              <a:t>Tool A.2  Slide </a:t>
            </a:r>
            <a:fld id="{07C260E4-C2F5-49DD-A942-7055ECDD4DC0}" type="slidenum">
              <a:rPr lang="en-US" sz="800" smtClean="0">
                <a:solidFill>
                  <a:schemeClr val="accent3"/>
                </a:solidFill>
              </a:rPr>
              <a:t>‹#›</a:t>
            </a:fld>
            <a:endParaRPr lang="en-US" sz="800" dirty="0">
              <a:solidFill>
                <a:schemeClr val="accent3"/>
              </a:solidFill>
            </a:endParaRPr>
          </a:p>
        </p:txBody>
      </p:sp>
      <p:sp>
        <p:nvSpPr>
          <p:cNvPr id="12" name="Slide Number Placeholder 5"/>
          <p:cNvSpPr txBox="1">
            <a:spLocks/>
          </p:cNvSpPr>
          <p:nvPr/>
        </p:nvSpPr>
        <p:spPr>
          <a:xfrm>
            <a:off x="152400" y="0"/>
            <a:ext cx="8839200" cy="304800"/>
          </a:xfrm>
          <a:prstGeom prst="rect">
            <a:avLst/>
          </a:prstGeom>
        </p:spPr>
        <p:txBody>
          <a:bodyPr anchor="ctr"/>
          <a:lstStyle>
            <a:lvl1pPr algn="r">
              <a:defRPr sz="800" b="1">
                <a:solidFill>
                  <a:schemeClr val="bg1"/>
                </a:solidFill>
              </a:defRPr>
            </a:lvl1pPr>
          </a:lstStyle>
          <a:p>
            <a:r>
              <a:rPr lang="en-US" sz="800" b="1" kern="1200" dirty="0" smtClean="0">
                <a:solidFill>
                  <a:schemeClr val="bg1"/>
                </a:solidFill>
                <a:effectLst/>
                <a:latin typeface="Arial" charset="0"/>
                <a:ea typeface="+mn-ea"/>
                <a:cs typeface="+mn-cs"/>
              </a:rPr>
              <a:t>Toolkit for Using the AHRQ Quality Indicators</a:t>
            </a:r>
          </a:p>
          <a:p>
            <a:r>
              <a:rPr lang="en-US" sz="800" b="1" i="1" kern="1200" dirty="0" smtClean="0">
                <a:solidFill>
                  <a:schemeClr val="bg1"/>
                </a:solidFill>
                <a:effectLst/>
                <a:latin typeface="Arial" charset="0"/>
                <a:ea typeface="+mn-ea"/>
                <a:cs typeface="+mn-cs"/>
              </a:rPr>
              <a:t>How </a:t>
            </a:r>
            <a:r>
              <a:rPr lang="en-US" sz="800" b="1" i="1" kern="1200" dirty="0" smtClean="0">
                <a:solidFill>
                  <a:schemeClr val="bg1"/>
                </a:solidFill>
                <a:effectLst/>
                <a:latin typeface="Arial" charset="0"/>
                <a:ea typeface="+mn-ea"/>
                <a:cs typeface="+mn-cs"/>
              </a:rPr>
              <a:t>To </a:t>
            </a:r>
            <a:r>
              <a:rPr lang="en-US" sz="800" b="1" i="1" kern="1200" dirty="0" smtClean="0">
                <a:solidFill>
                  <a:schemeClr val="bg1"/>
                </a:solidFill>
                <a:effectLst/>
                <a:latin typeface="Arial" charset="0"/>
                <a:ea typeface="+mn-ea"/>
                <a:cs typeface="+mn-cs"/>
              </a:rPr>
              <a:t>Improve Hospital Quality and Safety</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2400" cy="762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457200"/>
            <a:ext cx="1943100" cy="5486400"/>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4213" y="457200"/>
            <a:ext cx="5678487"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5"/>
          <p:cNvSpPr>
            <a:spLocks noGrp="1"/>
          </p:cNvSpPr>
          <p:nvPr>
            <p:ph type="sldNum" sz="quarter" idx="4"/>
          </p:nvPr>
        </p:nvSpPr>
        <p:spPr>
          <a:xfrm>
            <a:off x="228600" y="0"/>
            <a:ext cx="8915400" cy="304800"/>
          </a:xfrm>
          <a:prstGeom prst="rect">
            <a:avLst/>
          </a:prstGeom>
        </p:spPr>
        <p:txBody>
          <a:bodyPr/>
          <a:lstStyle>
            <a:lvl1pPr algn="r">
              <a:defRPr sz="800">
                <a:solidFill>
                  <a:schemeClr val="accent3"/>
                </a:solidFill>
              </a:defRPr>
            </a:lvl1pPr>
          </a:lstStyle>
          <a:p>
            <a:pPr>
              <a:defRPr/>
            </a:pPr>
            <a:r>
              <a:rPr lang="en-US" dirty="0" smtClean="0"/>
              <a:t>                                                                              AHRQ QI Toolkit</a:t>
            </a:r>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2400" cy="762000"/>
          </a:xfrm>
          <a:prstGeom prst="rect">
            <a:avLst/>
          </a:prstGeom>
        </p:spPr>
        <p:txBody>
          <a:bodyPr/>
          <a:lstStyle/>
          <a:p>
            <a:r>
              <a:rPr lang="en-US" smtClean="0"/>
              <a:t>Click to edit Master title style</a:t>
            </a:r>
            <a:endParaRPr lang="en-US"/>
          </a:p>
        </p:txBody>
      </p:sp>
      <p:sp>
        <p:nvSpPr>
          <p:cNvPr id="3" name="Chart Placeholder 2"/>
          <p:cNvSpPr>
            <a:spLocks noGrp="1"/>
          </p:cNvSpPr>
          <p:nvPr>
            <p:ph type="chart" idx="1"/>
          </p:nvPr>
        </p:nvSpPr>
        <p:spPr>
          <a:xfrm>
            <a:off x="684213" y="1598613"/>
            <a:ext cx="7769225" cy="4344987"/>
          </a:xfrm>
        </p:spPr>
        <p:txBody>
          <a:bodyPr/>
          <a:lstStyle/>
          <a:p>
            <a:pPr lvl="0"/>
            <a:r>
              <a:rPr lang="en-US" noProof="0" dirty="0" smtClean="0"/>
              <a:t>Click icon to add chart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2400" cy="762000"/>
          </a:xfrm>
          <a:prstGeom prst="rect">
            <a:avLst/>
          </a:prstGeom>
        </p:spPr>
        <p:txBody>
          <a:bodyPr/>
          <a:lstStyle/>
          <a:p>
            <a:r>
              <a:rPr lang="en-US" smtClean="0"/>
              <a:t>Click to edit Master title style</a:t>
            </a:r>
            <a:endParaRPr lang="en-US"/>
          </a:p>
        </p:txBody>
      </p:sp>
      <p:sp>
        <p:nvSpPr>
          <p:cNvPr id="3" name="Table Placeholder 2"/>
          <p:cNvSpPr>
            <a:spLocks noGrp="1"/>
          </p:cNvSpPr>
          <p:nvPr>
            <p:ph type="tbl" idx="1"/>
          </p:nvPr>
        </p:nvSpPr>
        <p:spPr>
          <a:xfrm>
            <a:off x="684213" y="1598613"/>
            <a:ext cx="7769225" cy="4344987"/>
          </a:xfrm>
        </p:spPr>
        <p:txBody>
          <a:bodyPr/>
          <a:lstStyle/>
          <a:p>
            <a:pPr lvl="0"/>
            <a:r>
              <a:rPr lang="en-US" noProof="0" dirty="0" smtClean="0"/>
              <a:t>Click icon to add table</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2400" cy="762000"/>
          </a:xfrm>
          <a:prstGeom prst="rect">
            <a:avLst/>
          </a:prstGeom>
        </p:spPr>
        <p:txBody>
          <a:bodyPr/>
          <a:lstStyle/>
          <a:p>
            <a:r>
              <a:rPr lang="en-US" smtClean="0"/>
              <a:t>Click to edit Master title style</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a:buSzPct val="100000"/>
              <a:defRPr/>
            </a:lvl1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itle 3"/>
          <p:cNvSpPr>
            <a:spLocks noGrp="1"/>
          </p:cNvSpPr>
          <p:nvPr>
            <p:ph type="title"/>
          </p:nvPr>
        </p:nvSpPr>
        <p:spPr>
          <a:xfrm>
            <a:off x="685800" y="457200"/>
            <a:ext cx="7772400" cy="762000"/>
          </a:xfrm>
          <a:prstGeom prst="rect">
            <a:avLst/>
          </a:prstGeom>
        </p:spPr>
        <p:txBody>
          <a:bodyPr/>
          <a:lstStyle/>
          <a:p>
            <a:r>
              <a:rPr lang="en-US" smtClean="0"/>
              <a:t>Click to edit Master title style</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2400" cy="762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684213" y="1598613"/>
            <a:ext cx="3808412" cy="43449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5025" y="1598613"/>
            <a:ext cx="3808413" cy="43449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2400" cy="762000"/>
          </a:xfrm>
          <a:prstGeom prst="rect">
            <a:avLst/>
          </a:prstGeom>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9"/>
          <p:cNvSpPr>
            <a:spLocks noChangeArrowheads="1"/>
          </p:cNvSpPr>
          <p:nvPr/>
        </p:nvSpPr>
        <p:spPr bwMode="auto">
          <a:xfrm>
            <a:off x="0" y="0"/>
            <a:ext cx="9144000" cy="6858000"/>
          </a:xfrm>
          <a:prstGeom prst="rect">
            <a:avLst/>
          </a:prstGeom>
          <a:solidFill>
            <a:srgbClr val="000099"/>
          </a:solidFill>
          <a:ln w="9525">
            <a:noFill/>
            <a:miter lim="800000"/>
            <a:headEnd/>
            <a:tailEnd/>
          </a:ln>
        </p:spPr>
        <p:txBody>
          <a:bodyPr wrap="none" anchor="ctr">
            <a:spAutoFit/>
          </a:bodyPr>
          <a:lstStyle/>
          <a:p>
            <a:endParaRPr lang="en-US"/>
          </a:p>
        </p:txBody>
      </p:sp>
      <p:sp>
        <p:nvSpPr>
          <p:cNvPr id="1027" name="AutoShape 10"/>
          <p:cNvSpPr>
            <a:spLocks noChangeArrowheads="1"/>
          </p:cNvSpPr>
          <p:nvPr/>
        </p:nvSpPr>
        <p:spPr bwMode="auto">
          <a:xfrm>
            <a:off x="304800" y="304800"/>
            <a:ext cx="8534400" cy="6248400"/>
          </a:xfrm>
          <a:prstGeom prst="roundRect">
            <a:avLst>
              <a:gd name="adj" fmla="val 4736"/>
            </a:avLst>
          </a:prstGeom>
          <a:solidFill>
            <a:schemeClr val="bg1"/>
          </a:solidFill>
          <a:ln w="25400">
            <a:solidFill>
              <a:srgbClr val="FFC53D"/>
            </a:solidFill>
            <a:round/>
            <a:headEnd/>
            <a:tailEnd/>
          </a:ln>
        </p:spPr>
        <p:txBody>
          <a:bodyPr wrap="none" anchor="ctr"/>
          <a:lstStyle/>
          <a:p>
            <a:endParaRPr lang="en-US"/>
          </a:p>
        </p:txBody>
      </p:sp>
      <p:sp>
        <p:nvSpPr>
          <p:cNvPr id="1028" name="Rectangle 12"/>
          <p:cNvSpPr>
            <a:spLocks noGrp="1" noChangeArrowheads="1"/>
          </p:cNvSpPr>
          <p:nvPr>
            <p:ph type="body" idx="1"/>
          </p:nvPr>
        </p:nvSpPr>
        <p:spPr bwMode="auto">
          <a:xfrm>
            <a:off x="609600" y="1600200"/>
            <a:ext cx="7769225" cy="43449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Bullet</a:t>
            </a:r>
          </a:p>
          <a:p>
            <a:pPr lvl="1"/>
            <a:r>
              <a:rPr lang="en-US" smtClean="0"/>
              <a:t>Second level</a:t>
            </a:r>
          </a:p>
          <a:p>
            <a:pPr lvl="2"/>
            <a:r>
              <a:rPr lang="en-US" smtClean="0"/>
              <a:t>Third level</a:t>
            </a:r>
          </a:p>
        </p:txBody>
      </p:sp>
      <p:sp>
        <p:nvSpPr>
          <p:cNvPr id="10" name="Slide Number Placeholder 5"/>
          <p:cNvSpPr txBox="1">
            <a:spLocks/>
          </p:cNvSpPr>
          <p:nvPr/>
        </p:nvSpPr>
        <p:spPr>
          <a:xfrm>
            <a:off x="228600" y="6553200"/>
            <a:ext cx="8686800" cy="304800"/>
          </a:xfrm>
          <a:prstGeom prst="rect">
            <a:avLst/>
          </a:prstGeom>
        </p:spPr>
        <p:txBody>
          <a:bodyPr/>
          <a:lstStyle/>
          <a:p>
            <a:pPr algn="r">
              <a:defRPr/>
            </a:pPr>
            <a:r>
              <a:rPr lang="en-US" sz="800" dirty="0" smtClean="0">
                <a:solidFill>
                  <a:schemeClr val="accent3"/>
                </a:solidFill>
              </a:rPr>
              <a:t>Tool A.2  Slide </a:t>
            </a:r>
            <a:fld id="{07C260E4-C2F5-49DD-A942-7055ECDD4DC0}" type="slidenum">
              <a:rPr lang="en-US" sz="800" smtClean="0">
                <a:solidFill>
                  <a:schemeClr val="accent3"/>
                </a:solidFill>
              </a:rPr>
              <a:t>‹#›</a:t>
            </a:fld>
            <a:endParaRPr lang="en-US" sz="800" dirty="0">
              <a:solidFill>
                <a:schemeClr val="accent3"/>
              </a:solidFill>
            </a:endParaRPr>
          </a:p>
        </p:txBody>
      </p:sp>
      <p:sp>
        <p:nvSpPr>
          <p:cNvPr id="7" name="Slide Number Placeholder 5"/>
          <p:cNvSpPr txBox="1">
            <a:spLocks/>
          </p:cNvSpPr>
          <p:nvPr/>
        </p:nvSpPr>
        <p:spPr>
          <a:xfrm>
            <a:off x="152400" y="0"/>
            <a:ext cx="8839200" cy="304800"/>
          </a:xfrm>
          <a:prstGeom prst="rect">
            <a:avLst/>
          </a:prstGeom>
        </p:spPr>
        <p:txBody>
          <a:bodyPr anchor="ctr"/>
          <a:lstStyle>
            <a:lvl1pPr algn="r">
              <a:defRPr sz="800" b="1">
                <a:solidFill>
                  <a:schemeClr val="bg1"/>
                </a:solidFill>
              </a:defRPr>
            </a:lvl1pPr>
          </a:lstStyle>
          <a:p>
            <a:r>
              <a:rPr lang="en-US" sz="800" b="1" kern="1200" dirty="0" smtClean="0">
                <a:solidFill>
                  <a:schemeClr val="bg1"/>
                </a:solidFill>
                <a:effectLst/>
                <a:latin typeface="Arial" charset="0"/>
                <a:ea typeface="+mn-ea"/>
                <a:cs typeface="+mn-cs"/>
              </a:rPr>
              <a:t>Toolkit for Using the AHRQ Quality Indicators</a:t>
            </a:r>
          </a:p>
          <a:p>
            <a:r>
              <a:rPr lang="en-US" sz="800" b="1" i="1" kern="1200" dirty="0" smtClean="0">
                <a:solidFill>
                  <a:schemeClr val="bg1"/>
                </a:solidFill>
                <a:effectLst/>
                <a:latin typeface="Arial" charset="0"/>
                <a:ea typeface="+mn-ea"/>
                <a:cs typeface="+mn-cs"/>
              </a:rPr>
              <a:t>How </a:t>
            </a:r>
            <a:r>
              <a:rPr lang="en-US" sz="800" b="1" i="1" kern="1200" dirty="0" smtClean="0">
                <a:solidFill>
                  <a:schemeClr val="bg1"/>
                </a:solidFill>
                <a:effectLst/>
                <a:latin typeface="Arial" charset="0"/>
                <a:ea typeface="+mn-ea"/>
                <a:cs typeface="+mn-cs"/>
              </a:rPr>
              <a:t>To </a:t>
            </a:r>
            <a:r>
              <a:rPr lang="en-US" sz="800" b="1" i="1" kern="1200" dirty="0" smtClean="0">
                <a:solidFill>
                  <a:schemeClr val="bg1"/>
                </a:solidFill>
                <a:effectLst/>
                <a:latin typeface="Arial" charset="0"/>
                <a:ea typeface="+mn-ea"/>
                <a:cs typeface="+mn-cs"/>
              </a:rPr>
              <a:t>Improve Hospital Quality and Safety</a:t>
            </a:r>
            <a:endParaRPr lang="en-US" dirty="0"/>
          </a:p>
        </p:txBody>
      </p:sp>
    </p:spTree>
  </p:cSld>
  <p:clrMap bg1="lt1" tx1="dk1" bg2="lt2" tx2="dk2" accent1="accent1" accent2="accent2" accent3="accent3" accent4="accent4" accent5="accent5" accent6="accent6" hlink="hlink" folHlink="folHlink"/>
  <p:sldLayoutIdLst>
    <p:sldLayoutId id="2147484216" r:id="rId1"/>
    <p:sldLayoutId id="2147484217" r:id="rId2"/>
    <p:sldLayoutId id="2147484218" r:id="rId3"/>
    <p:sldLayoutId id="2147484219" r:id="rId4"/>
    <p:sldLayoutId id="2147484220" r:id="rId5"/>
    <p:sldLayoutId id="2147484221" r:id="rId6"/>
    <p:sldLayoutId id="2147484222" r:id="rId7"/>
    <p:sldLayoutId id="2147484223" r:id="rId8"/>
    <p:sldLayoutId id="2147484224" r:id="rId9"/>
    <p:sldLayoutId id="2147484225" r:id="rId10"/>
    <p:sldLayoutId id="2147484226" r:id="rId11"/>
    <p:sldLayoutId id="2147484227" r:id="rId12"/>
    <p:sldLayoutId id="2147484228" r:id="rId13"/>
    <p:sldLayoutId id="2147484229" r:id="rId14"/>
  </p:sldLayoutIdLst>
  <p:hf sldNum="0" hdr="0" dt="0"/>
  <p:txStyles>
    <p:titleStyle>
      <a:lvl1pPr algn="r" rtl="0" eaLnBrk="0" fontAlgn="base" hangingPunct="0">
        <a:spcBef>
          <a:spcPct val="0"/>
        </a:spcBef>
        <a:spcAft>
          <a:spcPct val="0"/>
        </a:spcAft>
        <a:defRPr sz="4000" b="1">
          <a:solidFill>
            <a:srgbClr val="000099"/>
          </a:solidFill>
          <a:effectLst>
            <a:outerShdw blurRad="38100" dist="38100" dir="2700000" algn="tl">
              <a:srgbClr val="C0C0C0"/>
            </a:outerShdw>
          </a:effectLst>
          <a:latin typeface="+mj-lt"/>
          <a:ea typeface="+mj-ea"/>
          <a:cs typeface="+mj-cs"/>
        </a:defRPr>
      </a:lvl1pPr>
      <a:lvl2pPr algn="r" rtl="0" eaLnBrk="0" fontAlgn="base" hangingPunct="0">
        <a:spcBef>
          <a:spcPct val="0"/>
        </a:spcBef>
        <a:spcAft>
          <a:spcPct val="0"/>
        </a:spcAft>
        <a:defRPr sz="4000" b="1">
          <a:solidFill>
            <a:srgbClr val="000099"/>
          </a:solidFill>
          <a:effectLst>
            <a:outerShdw blurRad="38100" dist="38100" dir="2700000" algn="tl">
              <a:srgbClr val="C0C0C0"/>
            </a:outerShdw>
          </a:effectLst>
          <a:latin typeface="Arial" charset="0"/>
        </a:defRPr>
      </a:lvl2pPr>
      <a:lvl3pPr algn="r" rtl="0" eaLnBrk="0" fontAlgn="base" hangingPunct="0">
        <a:spcBef>
          <a:spcPct val="0"/>
        </a:spcBef>
        <a:spcAft>
          <a:spcPct val="0"/>
        </a:spcAft>
        <a:defRPr sz="4000" b="1">
          <a:solidFill>
            <a:srgbClr val="000099"/>
          </a:solidFill>
          <a:effectLst>
            <a:outerShdw blurRad="38100" dist="38100" dir="2700000" algn="tl">
              <a:srgbClr val="C0C0C0"/>
            </a:outerShdw>
          </a:effectLst>
          <a:latin typeface="Arial" charset="0"/>
        </a:defRPr>
      </a:lvl3pPr>
      <a:lvl4pPr algn="r" rtl="0" eaLnBrk="0" fontAlgn="base" hangingPunct="0">
        <a:spcBef>
          <a:spcPct val="0"/>
        </a:spcBef>
        <a:spcAft>
          <a:spcPct val="0"/>
        </a:spcAft>
        <a:defRPr sz="4000" b="1">
          <a:solidFill>
            <a:srgbClr val="000099"/>
          </a:solidFill>
          <a:effectLst>
            <a:outerShdw blurRad="38100" dist="38100" dir="2700000" algn="tl">
              <a:srgbClr val="C0C0C0"/>
            </a:outerShdw>
          </a:effectLst>
          <a:latin typeface="Arial" charset="0"/>
        </a:defRPr>
      </a:lvl4pPr>
      <a:lvl5pPr algn="r" rtl="0" eaLnBrk="0" fontAlgn="base" hangingPunct="0">
        <a:spcBef>
          <a:spcPct val="0"/>
        </a:spcBef>
        <a:spcAft>
          <a:spcPct val="0"/>
        </a:spcAft>
        <a:defRPr sz="4000" b="1">
          <a:solidFill>
            <a:srgbClr val="000099"/>
          </a:solidFill>
          <a:effectLst>
            <a:outerShdw blurRad="38100" dist="38100" dir="2700000" algn="tl">
              <a:srgbClr val="C0C0C0"/>
            </a:outerShdw>
          </a:effectLst>
          <a:latin typeface="Arial" charset="0"/>
        </a:defRPr>
      </a:lvl5pPr>
      <a:lvl6pPr marL="457200" algn="r" rtl="0" eaLnBrk="1" fontAlgn="base" hangingPunct="1">
        <a:spcBef>
          <a:spcPct val="0"/>
        </a:spcBef>
        <a:spcAft>
          <a:spcPct val="0"/>
        </a:spcAft>
        <a:defRPr sz="4000" b="1">
          <a:solidFill>
            <a:srgbClr val="000099"/>
          </a:solidFill>
          <a:effectLst>
            <a:outerShdw blurRad="38100" dist="38100" dir="2700000" algn="tl">
              <a:srgbClr val="C0C0C0"/>
            </a:outerShdw>
          </a:effectLst>
          <a:latin typeface="Arial" charset="0"/>
        </a:defRPr>
      </a:lvl6pPr>
      <a:lvl7pPr marL="914400" algn="r" rtl="0" eaLnBrk="1" fontAlgn="base" hangingPunct="1">
        <a:spcBef>
          <a:spcPct val="0"/>
        </a:spcBef>
        <a:spcAft>
          <a:spcPct val="0"/>
        </a:spcAft>
        <a:defRPr sz="4000" b="1">
          <a:solidFill>
            <a:srgbClr val="000099"/>
          </a:solidFill>
          <a:effectLst>
            <a:outerShdw blurRad="38100" dist="38100" dir="2700000" algn="tl">
              <a:srgbClr val="C0C0C0"/>
            </a:outerShdw>
          </a:effectLst>
          <a:latin typeface="Arial" charset="0"/>
        </a:defRPr>
      </a:lvl7pPr>
      <a:lvl8pPr marL="1371600" algn="r" rtl="0" eaLnBrk="1" fontAlgn="base" hangingPunct="1">
        <a:spcBef>
          <a:spcPct val="0"/>
        </a:spcBef>
        <a:spcAft>
          <a:spcPct val="0"/>
        </a:spcAft>
        <a:defRPr sz="4000" b="1">
          <a:solidFill>
            <a:srgbClr val="000099"/>
          </a:solidFill>
          <a:effectLst>
            <a:outerShdw blurRad="38100" dist="38100" dir="2700000" algn="tl">
              <a:srgbClr val="C0C0C0"/>
            </a:outerShdw>
          </a:effectLst>
          <a:latin typeface="Arial" charset="0"/>
        </a:defRPr>
      </a:lvl8pPr>
      <a:lvl9pPr marL="1828800" algn="r" rtl="0" eaLnBrk="1" fontAlgn="base" hangingPunct="1">
        <a:spcBef>
          <a:spcPct val="0"/>
        </a:spcBef>
        <a:spcAft>
          <a:spcPct val="0"/>
        </a:spcAft>
        <a:defRPr sz="4000" b="1">
          <a:solidFill>
            <a:srgbClr val="000099"/>
          </a:solidFill>
          <a:effectLst>
            <a:outerShdw blurRad="38100" dist="38100" dir="2700000" algn="tl">
              <a:srgbClr val="C0C0C0"/>
            </a:outerShdw>
          </a:effectLst>
          <a:latin typeface="Arial" charset="0"/>
        </a:defRPr>
      </a:lvl9pPr>
    </p:titleStyle>
    <p:bodyStyle>
      <a:lvl1pPr marL="342900" indent="-342900" algn="l" rtl="0" eaLnBrk="0" fontAlgn="base" hangingPunct="0">
        <a:spcBef>
          <a:spcPct val="20000"/>
        </a:spcBef>
        <a:spcAft>
          <a:spcPct val="0"/>
        </a:spcAft>
        <a:buClr>
          <a:srgbClr val="000099"/>
        </a:buClr>
        <a:buSzPct val="65000"/>
        <a:buChar char="•"/>
        <a:defRPr sz="2800">
          <a:solidFill>
            <a:srgbClr val="000099"/>
          </a:solidFill>
          <a:latin typeface="+mn-lt"/>
          <a:ea typeface="+mn-ea"/>
          <a:cs typeface="+mn-cs"/>
        </a:defRPr>
      </a:lvl1pPr>
      <a:lvl2pPr marL="742950" indent="-285750" algn="l" rtl="0" eaLnBrk="0" fontAlgn="base" hangingPunct="0">
        <a:spcBef>
          <a:spcPct val="20000"/>
        </a:spcBef>
        <a:spcAft>
          <a:spcPct val="0"/>
        </a:spcAft>
        <a:buClr>
          <a:srgbClr val="000099"/>
        </a:buClr>
        <a:buSzPct val="65000"/>
        <a:buFont typeface="Times New Roman" pitchFamily="18" charset="0"/>
        <a:buChar char="–"/>
        <a:defRPr sz="2400">
          <a:solidFill>
            <a:srgbClr val="000099"/>
          </a:solidFill>
          <a:latin typeface="+mn-lt"/>
        </a:defRPr>
      </a:lvl2pPr>
      <a:lvl3pPr marL="1143000" indent="-228600" algn="l" rtl="0" eaLnBrk="0" fontAlgn="base" hangingPunct="0">
        <a:spcBef>
          <a:spcPct val="20000"/>
        </a:spcBef>
        <a:spcAft>
          <a:spcPct val="0"/>
        </a:spcAft>
        <a:buClr>
          <a:srgbClr val="000099"/>
        </a:buClr>
        <a:buSzPct val="65000"/>
        <a:buFont typeface="Wingdings" pitchFamily="2" charset="2"/>
        <a:buChar char="ü"/>
        <a:defRPr sz="2000">
          <a:solidFill>
            <a:srgbClr val="000099"/>
          </a:solidFill>
          <a:latin typeface="+mn-lt"/>
        </a:defRPr>
      </a:lvl3pPr>
      <a:lvl4pPr marL="1600200" indent="-228600" algn="l" rtl="0" eaLnBrk="0" fontAlgn="base" hangingPunct="0">
        <a:spcBef>
          <a:spcPct val="20000"/>
        </a:spcBef>
        <a:spcAft>
          <a:spcPct val="0"/>
        </a:spcAft>
        <a:buChar char="–"/>
        <a:defRPr sz="2000">
          <a:solidFill>
            <a:schemeClr val="tx1"/>
          </a:solidFill>
          <a:latin typeface="Times New Roman" pitchFamily="18" charset="0"/>
        </a:defRPr>
      </a:lvl4pPr>
      <a:lvl5pPr marL="2057400" indent="-228600" algn="l" rtl="0" eaLnBrk="0" fontAlgn="base" hangingPunct="0">
        <a:spcBef>
          <a:spcPct val="20000"/>
        </a:spcBef>
        <a:spcAft>
          <a:spcPct val="0"/>
        </a:spcAft>
        <a:buChar char="»"/>
        <a:defRPr sz="2000">
          <a:solidFill>
            <a:schemeClr val="tx1"/>
          </a:solidFill>
          <a:latin typeface="Times New Roman" pitchFamily="18" charset="0"/>
        </a:defRPr>
      </a:lvl5pPr>
      <a:lvl6pPr marL="2514600" indent="-228600" algn="l" rtl="0" eaLnBrk="1" fontAlgn="base" hangingPunct="1">
        <a:spcBef>
          <a:spcPct val="20000"/>
        </a:spcBef>
        <a:spcAft>
          <a:spcPct val="0"/>
        </a:spcAft>
        <a:buChar char="»"/>
        <a:defRPr sz="2000">
          <a:solidFill>
            <a:schemeClr val="tx1"/>
          </a:solidFill>
          <a:latin typeface="Times New Roman" pitchFamily="18" charset="0"/>
        </a:defRPr>
      </a:lvl6pPr>
      <a:lvl7pPr marL="2971800" indent="-228600" algn="l" rtl="0" eaLnBrk="1" fontAlgn="base" hangingPunct="1">
        <a:spcBef>
          <a:spcPct val="20000"/>
        </a:spcBef>
        <a:spcAft>
          <a:spcPct val="0"/>
        </a:spcAft>
        <a:buChar char="»"/>
        <a:defRPr sz="2000">
          <a:solidFill>
            <a:schemeClr val="tx1"/>
          </a:solidFill>
          <a:latin typeface="Times New Roman" pitchFamily="18" charset="0"/>
        </a:defRPr>
      </a:lvl7pPr>
      <a:lvl8pPr marL="3429000" indent="-228600" algn="l" rtl="0" eaLnBrk="1" fontAlgn="base" hangingPunct="1">
        <a:spcBef>
          <a:spcPct val="20000"/>
        </a:spcBef>
        <a:spcAft>
          <a:spcPct val="0"/>
        </a:spcAft>
        <a:buChar char="»"/>
        <a:defRPr sz="2000">
          <a:solidFill>
            <a:schemeClr val="tx1"/>
          </a:solidFill>
          <a:latin typeface="Times New Roman" pitchFamily="18" charset="0"/>
        </a:defRPr>
      </a:lvl8pPr>
      <a:lvl9pPr marL="3886200" indent="-228600" algn="l" rtl="0" eaLnBrk="1" fontAlgn="base" hangingPunct="1">
        <a:spcBef>
          <a:spcPct val="20000"/>
        </a:spcBef>
        <a:spcAft>
          <a:spcPct val="0"/>
        </a:spcAft>
        <a:buChar char="»"/>
        <a:defRPr sz="2000">
          <a:solidFill>
            <a:schemeClr val="tx1"/>
          </a:solidFill>
          <a:latin typeface="Times New Roman" pitchFamily="18"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www.qualityindicators.ahrq.gov/modules/pdi_resources.asp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hyperlink" Target="http://www.qualityindicators.ahrq.gov/Downloads/Modules/PDI/V42/Pediatric_Ind_10_update.pdf"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www.qualityindicators.ahrq.gov/FAQs_Support/default.asp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www.qualityindicators.ahrq.gov/resources/Presentations.asp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www.qualityindicators.ahrq.gov/Modules/pqi_resources.asp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www.qualityindicators.ahrq.gov/Modules/PSI_TechSpec.asp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www.qualityindicators.ahrq.gov/Downloads/Modules/PSI/V50-ICD10/TechSpecs/PSI%2003%20Pressure%20Ulcer%20Rate.pdf"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www.qualityindicators.ahrq.gov/modules/iqi_overview.asp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www.qualityindicators.ahrq.gov/modules/pdi_resources.aspx"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www.qualityindicators.ahrq.gov/Downloads/Modules/PDI/V45/TechSpecs/PDI%2002%20Pressure%20Ulcer%20Rate.pdf"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www.qualityindicators.ahrq.gov/Default.aspx"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www.qualityindicators.ahrq.gov/Modules/PSI_TechSpec.aspx"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www.qualityindicators.ahrq.gov/FAQs_Support/default.asp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www.qualityindicators.ahrq.gov/FAQs_Support/default.asp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362" name="Object 18" descr=" " title="Layout"/>
          <p:cNvGraphicFramePr>
            <a:graphicFrameLocks noChangeAspect="1"/>
          </p:cNvGraphicFramePr>
          <p:nvPr>
            <p:extLst>
              <p:ext uri="{D42A27DB-BD31-4B8C-83A1-F6EECF244321}">
                <p14:modId xmlns:p14="http://schemas.microsoft.com/office/powerpoint/2010/main" val="3528937930"/>
              </p:ext>
            </p:extLst>
          </p:nvPr>
        </p:nvGraphicFramePr>
        <p:xfrm>
          <a:off x="468313" y="982663"/>
          <a:ext cx="8051800" cy="4883150"/>
        </p:xfrm>
        <a:graphic>
          <a:graphicData uri="http://schemas.openxmlformats.org/presentationml/2006/ole">
            <mc:AlternateContent xmlns:mc="http://schemas.openxmlformats.org/markup-compatibility/2006">
              <mc:Choice xmlns:v="urn:schemas-microsoft-com:vml" Requires="v">
                <p:oleObj spid="_x0000_s15512" name="Document" r:id="rId4" imgW="6519968" imgH="3966497" progId="Word.Document.8">
                  <p:embed/>
                </p:oleObj>
              </mc:Choice>
              <mc:Fallback>
                <p:oleObj name="Document" r:id="rId4" imgW="6519968" imgH="3966497" progId="Word.Document.8">
                  <p:embed/>
                  <p:pic>
                    <p:nvPicPr>
                      <p:cNvPr id="0" name="Object 18"/>
                      <p:cNvPicPr>
                        <a:picLocks noChangeAspect="1" noChangeArrowheads="1"/>
                      </p:cNvPicPr>
                      <p:nvPr/>
                    </p:nvPicPr>
                    <p:blipFill>
                      <a:blip r:embed="rId5"/>
                      <a:srcRect/>
                      <a:stretch>
                        <a:fillRect/>
                      </a:stretch>
                    </p:blipFill>
                    <p:spPr bwMode="auto">
                      <a:xfrm>
                        <a:off x="468313" y="982663"/>
                        <a:ext cx="8051800" cy="48831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0" name="TextBox 4"/>
          <p:cNvSpPr txBox="1">
            <a:spLocks noChangeArrowheads="1"/>
          </p:cNvSpPr>
          <p:nvPr/>
        </p:nvSpPr>
        <p:spPr bwMode="auto">
          <a:xfrm>
            <a:off x="609600" y="5562600"/>
            <a:ext cx="8077200" cy="938719"/>
          </a:xfrm>
          <a:prstGeom prst="rect">
            <a:avLst/>
          </a:prstGeom>
          <a:noFill/>
          <a:ln w="9525">
            <a:noFill/>
            <a:miter lim="800000"/>
            <a:headEnd/>
            <a:tailEnd/>
          </a:ln>
        </p:spPr>
        <p:txBody>
          <a:bodyPr wrap="square">
            <a:spAutoFit/>
          </a:bodyPr>
          <a:lstStyle/>
          <a:p>
            <a:r>
              <a:rPr lang="en-US" sz="1100" i="1" dirty="0" smtClean="0"/>
              <a:t>Measures </a:t>
            </a:r>
            <a:r>
              <a:rPr lang="en-US" sz="1100" i="1" dirty="0"/>
              <a:t>of Pediatric Health Care Quality Based on Hospital Administrative Data: The Pediatric Quality </a:t>
            </a:r>
            <a:r>
              <a:rPr lang="en-US" sz="1100" i="1" dirty="0" smtClean="0"/>
              <a:t>Indicators. 2006. </a:t>
            </a:r>
            <a:r>
              <a:rPr lang="en-US" sz="1100" dirty="0"/>
              <a:t>Agency for Healthcare Research and Quality, Rockville, MD. </a:t>
            </a:r>
            <a:r>
              <a:rPr lang="en-US" sz="1100" dirty="0">
                <a:hlinkClick r:id="rId3"/>
              </a:rPr>
              <a:t>http://</a:t>
            </a:r>
            <a:r>
              <a:rPr lang="en-US" sz="1100" dirty="0" smtClean="0">
                <a:hlinkClick r:id="rId3"/>
              </a:rPr>
              <a:t>www.qualityindicators.ahrq.gov/modules/pdi_resources.aspx</a:t>
            </a:r>
            <a:endParaRPr lang="en-US" sz="1100" dirty="0" smtClean="0"/>
          </a:p>
          <a:p>
            <a:endParaRPr lang="en-US" sz="1100" dirty="0" smtClean="0"/>
          </a:p>
          <a:p>
            <a:r>
              <a:rPr lang="en-US" sz="1100" i="1" dirty="0" smtClean="0"/>
              <a:t>Pediatric Quality Indicators. </a:t>
            </a:r>
            <a:r>
              <a:rPr lang="en-US" sz="1100" dirty="0"/>
              <a:t>July 2010. Agency for Healthcare Research and Quality, Rockville, </a:t>
            </a:r>
            <a:r>
              <a:rPr lang="en-US" sz="1100" dirty="0" smtClean="0"/>
              <a:t>MD. </a:t>
            </a:r>
            <a:r>
              <a:rPr lang="en-US" sz="1100" dirty="0" smtClean="0">
                <a:hlinkClick r:id="rId4"/>
              </a:rPr>
              <a:t>http</a:t>
            </a:r>
            <a:r>
              <a:rPr lang="en-US" sz="1100" dirty="0">
                <a:hlinkClick r:id="rId4"/>
              </a:rPr>
              <a:t>://</a:t>
            </a:r>
            <a:r>
              <a:rPr lang="en-US" sz="1100" dirty="0" smtClean="0">
                <a:hlinkClick r:id="rId4"/>
              </a:rPr>
              <a:t>www.qualityindicators.ahrq.gov/Downloads/Modules/PDI/V42/Pediatric_Ind_10_update.pdf</a:t>
            </a:r>
            <a:r>
              <a:rPr lang="en-US" sz="1100" dirty="0" smtClean="0"/>
              <a:t> </a:t>
            </a:r>
            <a:endParaRPr lang="en-US" sz="1100" dirty="0"/>
          </a:p>
        </p:txBody>
      </p:sp>
      <p:sp>
        <p:nvSpPr>
          <p:cNvPr id="19459" name="Content Placeholder 2"/>
          <p:cNvSpPr>
            <a:spLocks noGrp="1"/>
          </p:cNvSpPr>
          <p:nvPr>
            <p:ph idx="1"/>
          </p:nvPr>
        </p:nvSpPr>
        <p:spPr>
          <a:xfrm>
            <a:off x="762000" y="1219200"/>
            <a:ext cx="7772400" cy="4267201"/>
          </a:xfrm>
        </p:spPr>
        <p:txBody>
          <a:bodyPr/>
          <a:lstStyle/>
          <a:p>
            <a:pPr marL="238125" indent="-225425" eaLnBrk="1" hangingPunct="1">
              <a:buSzTx/>
            </a:pPr>
            <a:r>
              <a:rPr lang="en-US" sz="2400" dirty="0" smtClean="0"/>
              <a:t>The AHRQ PDIs were developed through four processes:  </a:t>
            </a:r>
          </a:p>
          <a:p>
            <a:pPr marL="638175" lvl="1" indent="-225425" eaLnBrk="1" hangingPunct="1">
              <a:buSzTx/>
            </a:pPr>
            <a:r>
              <a:rPr lang="en-US" sz="2000" dirty="0" smtClean="0"/>
              <a:t>Identification of candidate indicators</a:t>
            </a:r>
          </a:p>
          <a:p>
            <a:pPr marL="638175" lvl="1" indent="-225425" eaLnBrk="1" hangingPunct="1">
              <a:buSzTx/>
            </a:pPr>
            <a:r>
              <a:rPr lang="en-US" sz="2000" dirty="0" smtClean="0"/>
              <a:t>Literature review</a:t>
            </a:r>
          </a:p>
          <a:p>
            <a:pPr marL="638175" lvl="1" indent="-225425" eaLnBrk="1" hangingPunct="1">
              <a:buSzTx/>
            </a:pPr>
            <a:r>
              <a:rPr lang="en-US" sz="2000" dirty="0" smtClean="0"/>
              <a:t>Empirical analyses</a:t>
            </a:r>
          </a:p>
          <a:p>
            <a:pPr marL="638175" lvl="1" indent="-225425" eaLnBrk="1" hangingPunct="1">
              <a:buSzTx/>
            </a:pPr>
            <a:r>
              <a:rPr lang="en-US" sz="2000" dirty="0" smtClean="0"/>
              <a:t>Panel review</a:t>
            </a:r>
          </a:p>
          <a:p>
            <a:pPr marL="238125" indent="-225425" eaLnBrk="1" hangingPunct="1">
              <a:buSzTx/>
            </a:pPr>
            <a:r>
              <a:rPr lang="en-US" sz="2400" dirty="0" smtClean="0"/>
              <a:t>Once developed, the PDIs were vetted by expert panels of clinicians.</a:t>
            </a:r>
          </a:p>
          <a:p>
            <a:pPr marL="238125" indent="-225425" eaLnBrk="1" hangingPunct="1">
              <a:buSzTx/>
            </a:pPr>
            <a:r>
              <a:rPr lang="en-US" sz="2400" dirty="0" smtClean="0"/>
              <a:t>The initial set of PDIs was released in 2006.</a:t>
            </a:r>
          </a:p>
          <a:p>
            <a:pPr marL="238125" indent="-225425" eaLnBrk="1" hangingPunct="1">
              <a:buSzTx/>
            </a:pPr>
            <a:r>
              <a:rPr lang="en-US" sz="2400" dirty="0" smtClean="0"/>
              <a:t>Eight </a:t>
            </a:r>
            <a:r>
              <a:rPr lang="en-US" sz="2400" dirty="0" smtClean="0"/>
              <a:t>of 16 provider-level PDIs are endorsed by National Quality Forum (NQF).</a:t>
            </a:r>
          </a:p>
        </p:txBody>
      </p:sp>
      <p:sp>
        <p:nvSpPr>
          <p:cNvPr id="2" name="Title 1"/>
          <p:cNvSpPr>
            <a:spLocks noGrp="1"/>
          </p:cNvSpPr>
          <p:nvPr>
            <p:ph type="title"/>
          </p:nvPr>
        </p:nvSpPr>
        <p:spPr>
          <a:xfrm>
            <a:off x="306977" y="304800"/>
            <a:ext cx="8382000" cy="762000"/>
          </a:xfrm>
        </p:spPr>
        <p:txBody>
          <a:bodyPr/>
          <a:lstStyle/>
          <a:p>
            <a:pPr algn="ctr" eaLnBrk="1" hangingPunct="1">
              <a:defRPr/>
            </a:pPr>
            <a:r>
              <a:rPr lang="en-US" sz="3200" dirty="0" smtClean="0"/>
              <a:t>How were the AHRQ Pediatric Quality Indicators (PDIs) </a:t>
            </a:r>
            <a:r>
              <a:rPr lang="en-US" sz="3200" dirty="0"/>
              <a:t>D</a:t>
            </a:r>
            <a:r>
              <a:rPr lang="en-US" sz="3200" dirty="0" smtClean="0"/>
              <a:t>eveloped?</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4" name="TextBox 4"/>
          <p:cNvSpPr txBox="1">
            <a:spLocks noChangeArrowheads="1"/>
          </p:cNvSpPr>
          <p:nvPr/>
        </p:nvSpPr>
        <p:spPr bwMode="auto">
          <a:xfrm>
            <a:off x="762000" y="6019800"/>
            <a:ext cx="7696200" cy="430887"/>
          </a:xfrm>
          <a:prstGeom prst="rect">
            <a:avLst/>
          </a:prstGeom>
          <a:noFill/>
          <a:ln w="9525">
            <a:noFill/>
            <a:miter lim="800000"/>
            <a:headEnd/>
            <a:tailEnd/>
          </a:ln>
        </p:spPr>
        <p:txBody>
          <a:bodyPr wrap="square">
            <a:spAutoFit/>
          </a:bodyPr>
          <a:lstStyle/>
          <a:p>
            <a:r>
              <a:rPr lang="en-US" sz="1100" i="1" dirty="0"/>
              <a:t>General Questions About the AHRQ QIs.</a:t>
            </a:r>
            <a:r>
              <a:rPr lang="en-US" sz="1100" dirty="0"/>
              <a:t> AHRQ Quality Indicators. July 2004. Agency for Healthcare Research and Quality, Rockville, MD. </a:t>
            </a:r>
            <a:r>
              <a:rPr lang="en-US" sz="1100" dirty="0" smtClean="0">
                <a:hlinkClick r:id="rId3"/>
              </a:rPr>
              <a:t>www.qualityindicators.ahrq.gov/FAQs_Support/default.aspx</a:t>
            </a:r>
            <a:r>
              <a:rPr lang="en-US" sz="1100" dirty="0" smtClean="0"/>
              <a:t>.</a:t>
            </a:r>
            <a:endParaRPr lang="en-US" sz="1100" dirty="0"/>
          </a:p>
        </p:txBody>
      </p:sp>
      <p:sp>
        <p:nvSpPr>
          <p:cNvPr id="9219" name="Rectangle 3"/>
          <p:cNvSpPr>
            <a:spLocks noGrp="1" noChangeArrowheads="1"/>
          </p:cNvSpPr>
          <p:nvPr>
            <p:ph idx="1"/>
          </p:nvPr>
        </p:nvSpPr>
        <p:spPr>
          <a:xfrm>
            <a:off x="685800" y="1524000"/>
            <a:ext cx="7543800" cy="3886200"/>
          </a:xfrm>
        </p:spPr>
        <p:txBody>
          <a:bodyPr/>
          <a:lstStyle/>
          <a:p>
            <a:pPr marL="234950" indent="-234950" eaLnBrk="1" hangingPunct="1">
              <a:spcBef>
                <a:spcPct val="40000"/>
              </a:spcBef>
              <a:buSzTx/>
              <a:defRPr/>
            </a:pPr>
            <a:r>
              <a:rPr lang="en-US" sz="2400" dirty="0" smtClean="0"/>
              <a:t>The </a:t>
            </a:r>
            <a:r>
              <a:rPr lang="en-US" sz="2400" dirty="0"/>
              <a:t>A</a:t>
            </a:r>
            <a:r>
              <a:rPr lang="en-US" sz="2400" dirty="0" smtClean="0"/>
              <a:t>HRQ QIs identify quality topics for monitoring and performance improvement</a:t>
            </a:r>
          </a:p>
          <a:p>
            <a:pPr marL="635000" lvl="1" eaLnBrk="1" hangingPunct="1">
              <a:spcBef>
                <a:spcPct val="25000"/>
              </a:spcBef>
              <a:defRPr/>
            </a:pPr>
            <a:r>
              <a:rPr lang="en-US" sz="2000" dirty="0" smtClean="0"/>
              <a:t>Use hospital administrative data</a:t>
            </a:r>
          </a:p>
          <a:p>
            <a:pPr marL="635000" lvl="1" eaLnBrk="1" hangingPunct="1">
              <a:defRPr/>
            </a:pPr>
            <a:r>
              <a:rPr lang="en-US" sz="2000" dirty="0" smtClean="0"/>
              <a:t>Highlight potential quality concerns</a:t>
            </a:r>
          </a:p>
          <a:p>
            <a:pPr marL="635000" lvl="1" eaLnBrk="1" hangingPunct="1">
              <a:defRPr/>
            </a:pPr>
            <a:r>
              <a:rPr lang="en-US" sz="2000" dirty="0" smtClean="0"/>
              <a:t>Identify areas that need further study and investigation</a:t>
            </a:r>
          </a:p>
          <a:p>
            <a:pPr marL="635000" lvl="1" eaLnBrk="1" hangingPunct="1">
              <a:defRPr/>
            </a:pPr>
            <a:r>
              <a:rPr lang="en-US" sz="2000" dirty="0" smtClean="0"/>
              <a:t>Allow monitoring of changes over time</a:t>
            </a:r>
          </a:p>
          <a:p>
            <a:pPr marL="234950" indent="-234950" eaLnBrk="1" hangingPunct="1">
              <a:defRPr/>
            </a:pPr>
            <a:r>
              <a:rPr lang="en-US" sz="2400" dirty="0" smtClean="0"/>
              <a:t>Because we cannot always measure “quality of care” per se, we use certain measures as an “indicator” of quality.</a:t>
            </a:r>
          </a:p>
          <a:p>
            <a:pPr marL="234950" eaLnBrk="1" hangingPunct="1">
              <a:buSzPct val="100000"/>
              <a:defRPr/>
            </a:pPr>
            <a:endParaRPr lang="en-US" sz="2400" dirty="0" smtClean="0"/>
          </a:p>
        </p:txBody>
      </p:sp>
      <p:sp>
        <p:nvSpPr>
          <p:cNvPr id="4" name="Title 3"/>
          <p:cNvSpPr>
            <a:spLocks noGrp="1"/>
          </p:cNvSpPr>
          <p:nvPr>
            <p:ph type="title"/>
          </p:nvPr>
        </p:nvSpPr>
        <p:spPr>
          <a:xfrm>
            <a:off x="685800" y="609600"/>
            <a:ext cx="7772400" cy="762000"/>
          </a:xfrm>
        </p:spPr>
        <p:txBody>
          <a:bodyPr/>
          <a:lstStyle/>
          <a:p>
            <a:pPr algn="ctr" eaLnBrk="1" hangingPunct="1">
              <a:defRPr/>
            </a:pPr>
            <a:r>
              <a:rPr lang="en-US" sz="3200" dirty="0" smtClean="0"/>
              <a:t>Why use the AHRQ QIs?</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09600" y="1371600"/>
            <a:ext cx="8001000" cy="4572000"/>
          </a:xfrm>
        </p:spPr>
        <p:txBody>
          <a:bodyPr/>
          <a:lstStyle/>
          <a:p>
            <a:pPr lvl="0"/>
            <a:r>
              <a:rPr lang="en-US" sz="2400" dirty="0" smtClean="0"/>
              <a:t>Change </a:t>
            </a:r>
            <a:r>
              <a:rPr lang="en-US" sz="2400" dirty="0"/>
              <a:t>from ICD-9-CM to ICD-10-CM occurred in October </a:t>
            </a:r>
            <a:r>
              <a:rPr lang="en-US" sz="2400" dirty="0" smtClean="0"/>
              <a:t>2015:</a:t>
            </a:r>
            <a:endParaRPr lang="en-US" sz="2400" dirty="0"/>
          </a:p>
          <a:p>
            <a:pPr lvl="1"/>
            <a:r>
              <a:rPr lang="en-US" sz="2000" dirty="0" smtClean="0"/>
              <a:t>Addition </a:t>
            </a:r>
            <a:r>
              <a:rPr lang="en-US" sz="2000" dirty="0"/>
              <a:t>of information relevant to ambulatory and managed care </a:t>
            </a:r>
            <a:r>
              <a:rPr lang="en-US" sz="2000" dirty="0" smtClean="0"/>
              <a:t>encounters</a:t>
            </a:r>
          </a:p>
          <a:p>
            <a:pPr lvl="1"/>
            <a:r>
              <a:rPr lang="en-US" sz="2000" dirty="0" smtClean="0"/>
              <a:t>Expanded </a:t>
            </a:r>
            <a:r>
              <a:rPr lang="en-US" sz="2000" dirty="0"/>
              <a:t>injury </a:t>
            </a:r>
            <a:r>
              <a:rPr lang="en-US" sz="2000" dirty="0" smtClean="0"/>
              <a:t>codes</a:t>
            </a:r>
          </a:p>
          <a:p>
            <a:pPr lvl="1"/>
            <a:r>
              <a:rPr lang="en-US" sz="2000" dirty="0" smtClean="0"/>
              <a:t>Creation </a:t>
            </a:r>
            <a:r>
              <a:rPr lang="en-US" sz="2000" dirty="0"/>
              <a:t>of combination diagnosis/symptom </a:t>
            </a:r>
            <a:r>
              <a:rPr lang="en-US" sz="2000" dirty="0" smtClean="0"/>
              <a:t>codes</a:t>
            </a:r>
          </a:p>
          <a:p>
            <a:pPr lvl="1"/>
            <a:r>
              <a:rPr lang="en-US" sz="2000" dirty="0" smtClean="0"/>
              <a:t>Addition </a:t>
            </a:r>
            <a:r>
              <a:rPr lang="en-US" sz="2000" dirty="0"/>
              <a:t>of 6th and 7th </a:t>
            </a:r>
            <a:r>
              <a:rPr lang="en-US" sz="2000" dirty="0" smtClean="0"/>
              <a:t>characters</a:t>
            </a:r>
          </a:p>
          <a:p>
            <a:pPr lvl="1"/>
            <a:r>
              <a:rPr lang="en-US" sz="2000" dirty="0" smtClean="0"/>
              <a:t>Incorporation </a:t>
            </a:r>
            <a:r>
              <a:rPr lang="en-US" sz="2000" dirty="0"/>
              <a:t>of common 4th and 5th digit </a:t>
            </a:r>
            <a:r>
              <a:rPr lang="en-US" sz="2000" dirty="0" err="1" smtClean="0"/>
              <a:t>subclassifications</a:t>
            </a:r>
            <a:endParaRPr lang="en-US" sz="2000" dirty="0" smtClean="0"/>
          </a:p>
          <a:p>
            <a:pPr lvl="1"/>
            <a:r>
              <a:rPr lang="en-US" sz="2000" dirty="0" smtClean="0"/>
              <a:t>Laterality</a:t>
            </a:r>
          </a:p>
          <a:p>
            <a:pPr lvl="1"/>
            <a:r>
              <a:rPr lang="en-US" sz="2000" dirty="0" smtClean="0"/>
              <a:t>Greater </a:t>
            </a:r>
            <a:r>
              <a:rPr lang="en-US" sz="2000" dirty="0"/>
              <a:t>specificity in code assignment</a:t>
            </a:r>
          </a:p>
          <a:p>
            <a:pPr lvl="0"/>
            <a:r>
              <a:rPr lang="en-US" sz="2400" dirty="0" smtClean="0"/>
              <a:t>The AHRQ QIs have been updated to </a:t>
            </a:r>
            <a:r>
              <a:rPr lang="en-US" sz="2400" dirty="0"/>
              <a:t>reflect this </a:t>
            </a:r>
            <a:r>
              <a:rPr lang="en-US" sz="2400" dirty="0" smtClean="0"/>
              <a:t>change.</a:t>
            </a:r>
            <a:endParaRPr lang="en-US" sz="2400" dirty="0"/>
          </a:p>
          <a:p>
            <a:endParaRPr lang="en-US" dirty="0"/>
          </a:p>
        </p:txBody>
      </p:sp>
      <p:sp>
        <p:nvSpPr>
          <p:cNvPr id="3" name="Title 2"/>
          <p:cNvSpPr>
            <a:spLocks noGrp="1"/>
          </p:cNvSpPr>
          <p:nvPr>
            <p:ph type="title"/>
          </p:nvPr>
        </p:nvSpPr>
        <p:spPr>
          <a:xfrm>
            <a:off x="685800" y="762000"/>
            <a:ext cx="7772400" cy="762000"/>
          </a:xfrm>
        </p:spPr>
        <p:txBody>
          <a:bodyPr/>
          <a:lstStyle/>
          <a:p>
            <a:pPr algn="ctr"/>
            <a:r>
              <a:rPr lang="en-US" sz="3200" dirty="0">
                <a:effectLst>
                  <a:outerShdw blurRad="38100" dist="38100" dir="2700000" algn="tl">
                    <a:srgbClr val="000000">
                      <a:alpha val="43137"/>
                    </a:srgbClr>
                  </a:outerShdw>
                </a:effectLst>
              </a:rPr>
              <a:t>ICD-10-</a:t>
            </a:r>
            <a:r>
              <a:rPr lang="en-US" sz="3200" dirty="0" smtClean="0">
                <a:effectLst>
                  <a:outerShdw blurRad="38100" dist="38100" dir="2700000" algn="tl">
                    <a:srgbClr val="000000">
                      <a:alpha val="43137"/>
                    </a:srgbClr>
                  </a:outerShdw>
                </a:effectLst>
              </a:rPr>
              <a:t>CM </a:t>
            </a:r>
            <a:r>
              <a:rPr lang="en-US" sz="3200" dirty="0">
                <a:effectLst>
                  <a:outerShdw blurRad="38100" dist="38100" dir="2700000" algn="tl">
                    <a:srgbClr val="000000">
                      <a:alpha val="43137"/>
                    </a:srgbClr>
                  </a:outerShdw>
                </a:effectLst>
              </a:rPr>
              <a:t>Conversion</a:t>
            </a:r>
            <a:br>
              <a:rPr lang="en-US" sz="3200" dirty="0">
                <a:effectLst>
                  <a:outerShdw blurRad="38100" dist="38100" dir="2700000" algn="tl">
                    <a:srgbClr val="000000">
                      <a:alpha val="43137"/>
                    </a:srgbClr>
                  </a:outerShdw>
                </a:effectLst>
              </a:rPr>
            </a:br>
            <a:endParaRPr lang="en-US" sz="3200" dirty="0">
              <a:effectLst>
                <a:outerShdw blurRad="38100" dist="38100" dir="2700000" algn="tl">
                  <a:srgbClr val="000000">
                    <a:alpha val="43137"/>
                  </a:srgbClr>
                </a:outerShdw>
              </a:effectLst>
            </a:endParaRPr>
          </a:p>
        </p:txBody>
      </p:sp>
      <p:sp>
        <p:nvSpPr>
          <p:cNvPr id="4" name="Rectangle 4"/>
          <p:cNvSpPr>
            <a:spLocks noChangeArrowheads="1"/>
          </p:cNvSpPr>
          <p:nvPr/>
        </p:nvSpPr>
        <p:spPr bwMode="auto">
          <a:xfrm>
            <a:off x="838200" y="6019800"/>
            <a:ext cx="7772400" cy="523220"/>
          </a:xfrm>
          <a:prstGeom prst="rect">
            <a:avLst/>
          </a:prstGeom>
          <a:noFill/>
          <a:ln w="9525">
            <a:noFill/>
            <a:miter lim="800000"/>
            <a:headEnd/>
            <a:tailEnd/>
          </a:ln>
        </p:spPr>
        <p:txBody>
          <a:bodyPr wrap="square">
            <a:spAutoFit/>
          </a:bodyPr>
          <a:lstStyle/>
          <a:p>
            <a:r>
              <a:rPr lang="en-US" sz="1400" dirty="0" smtClean="0"/>
              <a:t>ICD-10-CM = International Classification of Diseases, 9</a:t>
            </a:r>
            <a:r>
              <a:rPr lang="en-US" sz="1400" baseline="30000" dirty="0" smtClean="0"/>
              <a:t>th</a:t>
            </a:r>
            <a:r>
              <a:rPr lang="en-US" sz="1400" dirty="0" smtClean="0"/>
              <a:t> Revision, Clinical Modification; DRG = diagnosis-related group; MDC = major diagnostic classification.</a:t>
            </a:r>
          </a:p>
        </p:txBody>
      </p:sp>
    </p:spTree>
    <p:extLst>
      <p:ext uri="{BB962C8B-B14F-4D97-AF65-F5344CB8AC3E}">
        <p14:creationId xmlns:p14="http://schemas.microsoft.com/office/powerpoint/2010/main" val="26787835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6" name="Rectangle 4"/>
          <p:cNvSpPr>
            <a:spLocks noChangeArrowheads="1"/>
          </p:cNvSpPr>
          <p:nvPr/>
        </p:nvSpPr>
        <p:spPr bwMode="auto">
          <a:xfrm>
            <a:off x="838200" y="6248400"/>
            <a:ext cx="7772400" cy="307777"/>
          </a:xfrm>
          <a:prstGeom prst="rect">
            <a:avLst/>
          </a:prstGeom>
          <a:noFill/>
          <a:ln w="9525">
            <a:noFill/>
            <a:miter lim="800000"/>
            <a:headEnd/>
            <a:tailEnd/>
          </a:ln>
        </p:spPr>
        <p:txBody>
          <a:bodyPr wrap="square">
            <a:spAutoFit/>
          </a:bodyPr>
          <a:lstStyle/>
          <a:p>
            <a:r>
              <a:rPr lang="en-US" sz="1400" dirty="0" smtClean="0"/>
              <a:t>Source: </a:t>
            </a:r>
            <a:r>
              <a:rPr lang="en-US" sz="1400" dirty="0" smtClean="0">
                <a:hlinkClick r:id="rId3"/>
              </a:rPr>
              <a:t>www.qualityindicators.ahrq.gov/resources/Presentations.aspx</a:t>
            </a:r>
            <a:r>
              <a:rPr lang="en-US" sz="1400" dirty="0" smtClean="0"/>
              <a:t>.</a:t>
            </a:r>
            <a:endParaRPr lang="en-US" sz="1400" dirty="0"/>
          </a:p>
        </p:txBody>
      </p:sp>
      <p:sp>
        <p:nvSpPr>
          <p:cNvPr id="23555" name="Rectangle 3"/>
          <p:cNvSpPr>
            <a:spLocks noGrp="1" noChangeArrowheads="1"/>
          </p:cNvSpPr>
          <p:nvPr>
            <p:ph idx="1"/>
          </p:nvPr>
        </p:nvSpPr>
        <p:spPr>
          <a:xfrm>
            <a:off x="762000" y="1295400"/>
            <a:ext cx="7620000" cy="4497388"/>
          </a:xfrm>
        </p:spPr>
        <p:txBody>
          <a:bodyPr/>
          <a:lstStyle/>
          <a:p>
            <a:pPr marL="234950" indent="-234950" eaLnBrk="1" hangingPunct="1">
              <a:buSzTx/>
            </a:pPr>
            <a:r>
              <a:rPr lang="en-US" sz="2400" dirty="0" smtClean="0"/>
              <a:t>Definitions based on:</a:t>
            </a:r>
          </a:p>
          <a:p>
            <a:pPr marL="638175" lvl="1" eaLnBrk="1" hangingPunct="1">
              <a:spcBef>
                <a:spcPct val="10000"/>
              </a:spcBef>
            </a:pPr>
            <a:r>
              <a:rPr lang="en-US" sz="2000" dirty="0" smtClean="0"/>
              <a:t>ICD-10-CM diagnosis and procedure codes</a:t>
            </a:r>
          </a:p>
          <a:p>
            <a:pPr marL="638175" lvl="1" eaLnBrk="1" hangingPunct="1">
              <a:spcBef>
                <a:spcPct val="10000"/>
              </a:spcBef>
            </a:pPr>
            <a:r>
              <a:rPr lang="en-US" sz="2000" dirty="0" smtClean="0"/>
              <a:t>Often along with other measures (e.g., MS-DRG, MDC, sex, age, procedure dates, admission type)</a:t>
            </a:r>
          </a:p>
          <a:p>
            <a:pPr marL="234950" indent="-234950" eaLnBrk="1" hangingPunct="1">
              <a:spcBef>
                <a:spcPct val="40000"/>
              </a:spcBef>
              <a:buSzTx/>
            </a:pPr>
            <a:r>
              <a:rPr lang="en-US" sz="2400" dirty="0" smtClean="0"/>
              <a:t>Numerator = number of cases with the outcome of interest (e.g., cases with pressure ulcer)</a:t>
            </a:r>
          </a:p>
          <a:p>
            <a:pPr marL="234950" indent="-234950" eaLnBrk="1" hangingPunct="1">
              <a:spcBef>
                <a:spcPct val="40000"/>
              </a:spcBef>
              <a:buSzTx/>
            </a:pPr>
            <a:r>
              <a:rPr lang="en-US" sz="2400" dirty="0" smtClean="0"/>
              <a:t>Denominator = population at risk (e.g., hospitalized patients)</a:t>
            </a:r>
          </a:p>
          <a:p>
            <a:pPr marL="234950" indent="-234950" eaLnBrk="1" hangingPunct="1">
              <a:spcBef>
                <a:spcPct val="40000"/>
              </a:spcBef>
              <a:buSzTx/>
            </a:pPr>
            <a:r>
              <a:rPr lang="en-US" sz="2400" dirty="0" smtClean="0"/>
              <a:t>Observed rate = numerator/denominator</a:t>
            </a:r>
          </a:p>
          <a:p>
            <a:pPr marL="234950" indent="-234950" eaLnBrk="1" hangingPunct="1">
              <a:spcBef>
                <a:spcPct val="40000"/>
              </a:spcBef>
              <a:buSzTx/>
            </a:pPr>
            <a:r>
              <a:rPr lang="en-US" sz="2400" dirty="0" smtClean="0"/>
              <a:t>Some AHRQ QIs measured as volume counts </a:t>
            </a:r>
          </a:p>
        </p:txBody>
      </p:sp>
      <p:sp>
        <p:nvSpPr>
          <p:cNvPr id="282626" name="Rectangle 2"/>
          <p:cNvSpPr>
            <a:spLocks noGrp="1" noChangeArrowheads="1"/>
          </p:cNvSpPr>
          <p:nvPr>
            <p:ph type="title"/>
          </p:nvPr>
        </p:nvSpPr>
        <p:spPr/>
        <p:txBody>
          <a:bodyPr/>
          <a:lstStyle/>
          <a:p>
            <a:pPr algn="ctr" eaLnBrk="1" hangingPunct="1">
              <a:defRPr/>
            </a:pPr>
            <a:r>
              <a:rPr lang="en-US" sz="3200" dirty="0" smtClean="0"/>
              <a:t>How are the AHRQ QIs structured?</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Content Placeholder 2"/>
          <p:cNvSpPr>
            <a:spLocks noGrp="1"/>
          </p:cNvSpPr>
          <p:nvPr>
            <p:ph idx="1"/>
          </p:nvPr>
        </p:nvSpPr>
        <p:spPr>
          <a:xfrm>
            <a:off x="609600" y="1295400"/>
            <a:ext cx="7769225" cy="5181600"/>
          </a:xfrm>
        </p:spPr>
        <p:txBody>
          <a:bodyPr/>
          <a:lstStyle/>
          <a:p>
            <a:r>
              <a:rPr lang="en-US" sz="2200" b="1" dirty="0" smtClean="0"/>
              <a:t>Patient Safety Indicators</a:t>
            </a:r>
            <a:r>
              <a:rPr lang="en-US" sz="2200" dirty="0" smtClean="0"/>
              <a:t> (PSIs) reflect quality of care inside hospitals but focus on potentially avoidable complications and iatrogenic events. </a:t>
            </a:r>
          </a:p>
          <a:p>
            <a:r>
              <a:rPr lang="en-US" sz="2200" b="1" dirty="0" smtClean="0"/>
              <a:t>Inpatient Quality Indicators</a:t>
            </a:r>
            <a:r>
              <a:rPr lang="en-US" sz="2200" dirty="0" smtClean="0"/>
              <a:t> (IQIs) reflect quality of care inside hospitals, including inpatient mortality for medical conditions and surgical procedures.</a:t>
            </a:r>
          </a:p>
          <a:p>
            <a:r>
              <a:rPr lang="en-US" sz="2200" b="1" dirty="0" smtClean="0"/>
              <a:t>Pediatric </a:t>
            </a:r>
            <a:r>
              <a:rPr lang="en-US" sz="2200" b="1" dirty="0"/>
              <a:t>Quality Indicators</a:t>
            </a:r>
            <a:r>
              <a:rPr lang="en-US" sz="2200" dirty="0"/>
              <a:t> </a:t>
            </a:r>
            <a:r>
              <a:rPr lang="en-US" sz="2200" dirty="0" smtClean="0"/>
              <a:t>(PDIs</a:t>
            </a:r>
            <a:r>
              <a:rPr lang="en-US" sz="2200" dirty="0"/>
              <a:t>) reflect quality of care inside hospitals </a:t>
            </a:r>
            <a:r>
              <a:rPr lang="en-US" sz="2200" dirty="0" smtClean="0"/>
              <a:t>(PDIs) reflect quality of care inside hospitals and identify potentially avoidable hospitalizations among children. </a:t>
            </a:r>
            <a:r>
              <a:rPr lang="en-US" sz="2400" dirty="0" smtClean="0"/>
              <a:t> </a:t>
            </a:r>
            <a:endParaRPr lang="en-US" sz="2000" dirty="0" smtClean="0"/>
          </a:p>
          <a:p>
            <a:pPr marL="0" indent="0">
              <a:buNone/>
            </a:pPr>
            <a:endParaRPr lang="en-US" sz="2000" dirty="0" smtClean="0"/>
          </a:p>
          <a:p>
            <a:pPr marL="0" indent="0">
              <a:buNone/>
            </a:pPr>
            <a:endParaRPr lang="en-US" sz="2000" baseline="30000" dirty="0" smtClean="0"/>
          </a:p>
          <a:p>
            <a:pPr marL="0" indent="0">
              <a:buNone/>
            </a:pPr>
            <a:endParaRPr lang="en-US" sz="2000" baseline="30000" dirty="0"/>
          </a:p>
          <a:p>
            <a:pPr marL="0" indent="0">
              <a:buNone/>
            </a:pPr>
            <a:r>
              <a:rPr lang="en-US" sz="2000" baseline="30000" dirty="0" smtClean="0"/>
              <a:t>*A </a:t>
            </a:r>
            <a:r>
              <a:rPr lang="en-US" sz="2000" baseline="30000" dirty="0"/>
              <a:t>fourth module consists of the Prevention Quality Indicators, which assess quality of care for ambulatory care sensitive conditions. Learn more at </a:t>
            </a:r>
            <a:r>
              <a:rPr lang="en-US" sz="2000" u="sng" baseline="30000" dirty="0">
                <a:hlinkClick r:id="rId3"/>
              </a:rPr>
              <a:t>http://www.qualityindicators.ahrq.gov/Modules/pqi_resources.aspx</a:t>
            </a:r>
            <a:r>
              <a:rPr lang="en-US" sz="2000" baseline="30000" dirty="0"/>
              <a:t>.</a:t>
            </a:r>
          </a:p>
          <a:p>
            <a:pPr marL="0" indent="0">
              <a:buNone/>
            </a:pPr>
            <a:endParaRPr lang="en-US" sz="2000" dirty="0" smtClean="0"/>
          </a:p>
        </p:txBody>
      </p:sp>
      <p:sp>
        <p:nvSpPr>
          <p:cNvPr id="2" name="Title 1"/>
          <p:cNvSpPr>
            <a:spLocks noGrp="1"/>
          </p:cNvSpPr>
          <p:nvPr>
            <p:ph type="title"/>
          </p:nvPr>
        </p:nvSpPr>
        <p:spPr>
          <a:xfrm>
            <a:off x="685800" y="533400"/>
            <a:ext cx="7772400" cy="762000"/>
          </a:xfrm>
        </p:spPr>
        <p:txBody>
          <a:bodyPr/>
          <a:lstStyle/>
          <a:p>
            <a:pPr algn="ctr">
              <a:defRPr/>
            </a:pPr>
            <a:r>
              <a:rPr lang="en-US" sz="3200" dirty="0" smtClean="0"/>
              <a:t>Three</a:t>
            </a:r>
            <a:r>
              <a:rPr lang="en-US" sz="3200" baseline="30000" dirty="0"/>
              <a:t>*</a:t>
            </a:r>
            <a:r>
              <a:rPr lang="en-US" sz="3200" dirty="0" smtClean="0"/>
              <a:t> AHRQ QI Modules</a:t>
            </a:r>
            <a:endParaRPr lang="en-US" sz="3200" dirty="0"/>
          </a:p>
        </p:txBody>
      </p:sp>
    </p:spTree>
    <p:extLst>
      <p:ext uri="{BB962C8B-B14F-4D97-AF65-F5344CB8AC3E}">
        <p14:creationId xmlns:p14="http://schemas.microsoft.com/office/powerpoint/2010/main" val="24967117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4" name="Rectangle 4"/>
          <p:cNvSpPr>
            <a:spLocks noChangeArrowheads="1"/>
          </p:cNvSpPr>
          <p:nvPr/>
        </p:nvSpPr>
        <p:spPr bwMode="auto">
          <a:xfrm>
            <a:off x="609600" y="5715000"/>
            <a:ext cx="7772400" cy="523220"/>
          </a:xfrm>
          <a:prstGeom prst="rect">
            <a:avLst/>
          </a:prstGeom>
          <a:noFill/>
          <a:ln w="9525">
            <a:noFill/>
            <a:miter lim="800000"/>
            <a:headEnd/>
            <a:tailEnd/>
          </a:ln>
        </p:spPr>
        <p:txBody>
          <a:bodyPr wrap="square">
            <a:spAutoFit/>
          </a:bodyPr>
          <a:lstStyle/>
          <a:p>
            <a:r>
              <a:rPr lang="en-US" sz="1400" i="1" dirty="0" smtClean="0"/>
              <a:t>Version 4.3 technical specifications. </a:t>
            </a:r>
            <a:r>
              <a:rPr lang="en-US" sz="1400" dirty="0" smtClean="0"/>
              <a:t>Agency for Healthcare Research and Quality, Rockville, MD. </a:t>
            </a:r>
            <a:r>
              <a:rPr lang="en-US" sz="1400" dirty="0" smtClean="0">
                <a:hlinkClick r:id="rId3"/>
              </a:rPr>
              <a:t>www.qualityindicators.ahrq.gov/Modules/PSI_TechSpec.aspx</a:t>
            </a:r>
            <a:r>
              <a:rPr lang="en-US" sz="1400" dirty="0" smtClean="0"/>
              <a:t>. </a:t>
            </a:r>
            <a:endParaRPr lang="en-US" sz="1400" dirty="0"/>
          </a:p>
        </p:txBody>
      </p:sp>
      <p:sp>
        <p:nvSpPr>
          <p:cNvPr id="25603" name="Content Placeholder 2"/>
          <p:cNvSpPr>
            <a:spLocks noGrp="1"/>
          </p:cNvSpPr>
          <p:nvPr>
            <p:ph idx="1"/>
          </p:nvPr>
        </p:nvSpPr>
        <p:spPr/>
        <p:txBody>
          <a:bodyPr/>
          <a:lstStyle/>
          <a:p>
            <a:pPr marL="225425" indent="-225425" eaLnBrk="1" hangingPunct="1">
              <a:spcBef>
                <a:spcPct val="40000"/>
              </a:spcBef>
              <a:buSzTx/>
            </a:pPr>
            <a:r>
              <a:rPr lang="en-US" sz="2400" dirty="0" smtClean="0"/>
              <a:t>The PSIs are a set of 18 indicators for adverse events that patients may experience as a result of exposure to the health care system.</a:t>
            </a:r>
          </a:p>
          <a:p>
            <a:pPr marL="225425" indent="-225425" eaLnBrk="1" hangingPunct="1">
              <a:spcBef>
                <a:spcPct val="40000"/>
              </a:spcBef>
              <a:buSzTx/>
            </a:pPr>
            <a:r>
              <a:rPr lang="en-US" sz="2400" dirty="0" smtClean="0"/>
              <a:t>A composite measure (PSI 90) is also available.</a:t>
            </a:r>
          </a:p>
          <a:p>
            <a:pPr marL="225425" indent="-225425" eaLnBrk="1" hangingPunct="1">
              <a:spcBef>
                <a:spcPct val="40000"/>
              </a:spcBef>
              <a:buSzTx/>
            </a:pPr>
            <a:r>
              <a:rPr lang="en-US" sz="2400" dirty="0" smtClean="0"/>
              <a:t>PSIs measure </a:t>
            </a:r>
            <a:r>
              <a:rPr lang="en-US" sz="2400" dirty="0"/>
              <a:t>events that are likely amenable to prevention by changes at the system or provider </a:t>
            </a:r>
            <a:r>
              <a:rPr lang="en-US" sz="2400" dirty="0" smtClean="0"/>
              <a:t>level.</a:t>
            </a:r>
          </a:p>
          <a:p>
            <a:pPr marL="225425" indent="-225425" eaLnBrk="1" hangingPunct="1">
              <a:spcBef>
                <a:spcPct val="40000"/>
              </a:spcBef>
              <a:buSzTx/>
            </a:pPr>
            <a:r>
              <a:rPr lang="en-US" sz="2400" dirty="0" smtClean="0"/>
              <a:t>PSIs are measured using hospital administrative data.</a:t>
            </a:r>
          </a:p>
          <a:p>
            <a:pPr marL="225425" indent="-225425" eaLnBrk="1" hangingPunct="1">
              <a:spcBef>
                <a:spcPct val="40000"/>
              </a:spcBef>
              <a:buSzTx/>
            </a:pPr>
            <a:r>
              <a:rPr lang="en-US" sz="2400" dirty="0" smtClean="0"/>
              <a:t>Nine </a:t>
            </a:r>
            <a:r>
              <a:rPr lang="en-US" sz="2400" dirty="0" smtClean="0"/>
              <a:t>of 18 provider-level PSIs are endorsed by </a:t>
            </a:r>
            <a:r>
              <a:rPr lang="en-US" sz="2400" dirty="0"/>
              <a:t>National Quality Forum (</a:t>
            </a:r>
            <a:r>
              <a:rPr lang="en-US" sz="2400" dirty="0" smtClean="0"/>
              <a:t>NQF).</a:t>
            </a:r>
          </a:p>
        </p:txBody>
      </p:sp>
      <p:sp>
        <p:nvSpPr>
          <p:cNvPr id="2" name="Title 1"/>
          <p:cNvSpPr>
            <a:spLocks noGrp="1"/>
          </p:cNvSpPr>
          <p:nvPr>
            <p:ph type="title"/>
          </p:nvPr>
        </p:nvSpPr>
        <p:spPr/>
        <p:txBody>
          <a:bodyPr/>
          <a:lstStyle/>
          <a:p>
            <a:pPr algn="ctr" eaLnBrk="1" hangingPunct="1">
              <a:defRPr/>
            </a:pPr>
            <a:r>
              <a:rPr lang="en-US" sz="3200" dirty="0" smtClean="0"/>
              <a:t>What are the Patient Safety Indicators (PSIs)?</a:t>
            </a:r>
          </a:p>
        </p:txBody>
      </p:sp>
    </p:spTree>
    <p:extLst>
      <p:ext uri="{BB962C8B-B14F-4D97-AF65-F5344CB8AC3E}">
        <p14:creationId xmlns:p14="http://schemas.microsoft.com/office/powerpoint/2010/main" val="11244288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8" name="Rectangle 4"/>
          <p:cNvSpPr>
            <a:spLocks noChangeArrowheads="1"/>
          </p:cNvSpPr>
          <p:nvPr/>
        </p:nvSpPr>
        <p:spPr bwMode="auto">
          <a:xfrm>
            <a:off x="712631" y="5562600"/>
            <a:ext cx="7848600" cy="523220"/>
          </a:xfrm>
          <a:prstGeom prst="rect">
            <a:avLst/>
          </a:prstGeom>
          <a:noFill/>
          <a:ln w="9525">
            <a:noFill/>
            <a:miter lim="800000"/>
            <a:headEnd/>
            <a:tailEnd/>
          </a:ln>
        </p:spPr>
        <p:txBody>
          <a:bodyPr wrap="square">
            <a:spAutoFit/>
          </a:bodyPr>
          <a:lstStyle/>
          <a:p>
            <a:r>
              <a:rPr lang="en-US" sz="1400" dirty="0"/>
              <a:t>Source</a:t>
            </a:r>
            <a:r>
              <a:rPr lang="en-US" sz="1400" i="1" dirty="0"/>
              <a:t>: </a:t>
            </a:r>
            <a:r>
              <a:rPr lang="en-US" sz="1400" dirty="0">
                <a:hlinkClick r:id="rId3"/>
              </a:rPr>
              <a:t>http://</a:t>
            </a:r>
            <a:r>
              <a:rPr lang="en-US" sz="1400" dirty="0" smtClean="0">
                <a:hlinkClick r:id="rId3"/>
              </a:rPr>
              <a:t>www.qualityindicators.ahrq.gov/Downloads/Modules/PSI/V50-ICD10/TechSpecs/PSI%2003%20Pressure%20Ulcer%20Rate.pdf</a:t>
            </a:r>
            <a:r>
              <a:rPr lang="en-US" sz="1400" dirty="0" smtClean="0"/>
              <a:t> </a:t>
            </a:r>
            <a:endParaRPr lang="en-US" sz="1400" dirty="0"/>
          </a:p>
        </p:txBody>
      </p:sp>
      <p:sp>
        <p:nvSpPr>
          <p:cNvPr id="24579" name="Content Placeholder 7"/>
          <p:cNvSpPr>
            <a:spLocks noGrp="1"/>
          </p:cNvSpPr>
          <p:nvPr>
            <p:ph idx="1"/>
          </p:nvPr>
        </p:nvSpPr>
        <p:spPr/>
        <p:txBody>
          <a:bodyPr/>
          <a:lstStyle/>
          <a:p>
            <a:pPr>
              <a:defRPr/>
            </a:pPr>
            <a:r>
              <a:rPr lang="en-US" sz="2400" dirty="0" smtClean="0"/>
              <a:t>Numerator: </a:t>
            </a:r>
            <a:r>
              <a:rPr lang="en-US" sz="2400" dirty="0"/>
              <a:t>Discharges, among cases meeting the inclusion and exclusion rules for the denominator, with any secondary </a:t>
            </a:r>
            <a:r>
              <a:rPr lang="en-US" sz="2400" dirty="0" smtClean="0"/>
              <a:t>ICD</a:t>
            </a:r>
            <a:r>
              <a:rPr lang="en-US" sz="2400" dirty="0"/>
              <a:t>-10-CM diagnosis codes for pressure ulcer and any secondary </a:t>
            </a:r>
            <a:r>
              <a:rPr lang="en-US" sz="2400" dirty="0" smtClean="0"/>
              <a:t>ICD</a:t>
            </a:r>
            <a:r>
              <a:rPr lang="en-US" sz="2400" dirty="0"/>
              <a:t>-10-CM diagnosis codes for pressure ulcer stage III or IV (or </a:t>
            </a:r>
            <a:r>
              <a:rPr lang="en-US" sz="2400" dirty="0" err="1"/>
              <a:t>unstageable</a:t>
            </a:r>
            <a:r>
              <a:rPr lang="en-US" sz="2400" dirty="0" smtClean="0"/>
              <a:t>).</a:t>
            </a:r>
          </a:p>
          <a:p>
            <a:pPr>
              <a:defRPr/>
            </a:pPr>
            <a:r>
              <a:rPr lang="en-US" sz="2400" dirty="0" smtClean="0"/>
              <a:t>Denominator: </a:t>
            </a:r>
            <a:r>
              <a:rPr lang="en-US" sz="2400" dirty="0"/>
              <a:t>Surgical or medical discharges, for patients ages 18 years and older. Surgical and medical discharges are defined by specific DRG or MS-DRG codes.</a:t>
            </a:r>
            <a:endParaRPr lang="en-US" sz="2400" dirty="0" smtClean="0"/>
          </a:p>
        </p:txBody>
      </p:sp>
      <p:sp>
        <p:nvSpPr>
          <p:cNvPr id="2" name="Title 1"/>
          <p:cNvSpPr>
            <a:spLocks noGrp="1"/>
          </p:cNvSpPr>
          <p:nvPr>
            <p:ph type="title"/>
          </p:nvPr>
        </p:nvSpPr>
        <p:spPr/>
        <p:txBody>
          <a:bodyPr/>
          <a:lstStyle/>
          <a:p>
            <a:pPr algn="ctr" eaLnBrk="1" hangingPunct="1">
              <a:defRPr/>
            </a:pPr>
            <a:r>
              <a:rPr lang="en-US" sz="3200" dirty="0" smtClean="0"/>
              <a:t>A PSI Example: Pressure Ulcer (PSI 03)</a:t>
            </a:r>
            <a:br>
              <a:rPr lang="en-US" sz="3200" dirty="0" smtClean="0"/>
            </a:br>
            <a:endParaRPr lang="en-US" sz="3200" dirty="0" smtClean="0"/>
          </a:p>
        </p:txBody>
      </p:sp>
    </p:spTree>
    <p:extLst>
      <p:ext uri="{BB962C8B-B14F-4D97-AF65-F5344CB8AC3E}">
        <p14:creationId xmlns:p14="http://schemas.microsoft.com/office/powerpoint/2010/main" val="65252475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4"/>
          <p:cNvSpPr>
            <a:spLocks noChangeArrowheads="1"/>
          </p:cNvSpPr>
          <p:nvPr/>
        </p:nvSpPr>
        <p:spPr bwMode="auto">
          <a:xfrm>
            <a:off x="685800" y="5828437"/>
            <a:ext cx="7696200" cy="877163"/>
          </a:xfrm>
          <a:prstGeom prst="rect">
            <a:avLst/>
          </a:prstGeom>
          <a:noFill/>
          <a:ln w="9525">
            <a:noFill/>
            <a:miter lim="800000"/>
            <a:headEnd/>
            <a:tailEnd/>
          </a:ln>
        </p:spPr>
        <p:txBody>
          <a:bodyPr wrap="square">
            <a:spAutoFit/>
          </a:bodyPr>
          <a:lstStyle/>
          <a:p>
            <a:r>
              <a:rPr lang="en-US" sz="1400" i="1" dirty="0"/>
              <a:t>Inpatient Quality Indicators Overview.</a:t>
            </a:r>
            <a:r>
              <a:rPr lang="en-US" sz="1400" dirty="0"/>
              <a:t> AHRQ Quality Indicators. February 2006. Agency for Healthcare Research and Quality, Rockville, MD. </a:t>
            </a:r>
            <a:r>
              <a:rPr lang="en-US" sz="1400" dirty="0" smtClean="0">
                <a:hlinkClick r:id="rId3"/>
              </a:rPr>
              <a:t>www.qualityindicators.ahrq.gov/modules/iqi_overview.aspx</a:t>
            </a:r>
            <a:r>
              <a:rPr lang="en-US" sz="1400" dirty="0" smtClean="0"/>
              <a:t>. </a:t>
            </a:r>
          </a:p>
          <a:p>
            <a:endParaRPr lang="en-US" sz="900" dirty="0"/>
          </a:p>
        </p:txBody>
      </p:sp>
      <p:sp>
        <p:nvSpPr>
          <p:cNvPr id="27651" name="Content Placeholder 2"/>
          <p:cNvSpPr>
            <a:spLocks noGrp="1"/>
          </p:cNvSpPr>
          <p:nvPr>
            <p:ph idx="1"/>
          </p:nvPr>
        </p:nvSpPr>
        <p:spPr>
          <a:xfrm>
            <a:off x="765175" y="1600200"/>
            <a:ext cx="7769225" cy="4191000"/>
          </a:xfrm>
        </p:spPr>
        <p:txBody>
          <a:bodyPr/>
          <a:lstStyle/>
          <a:p>
            <a:pPr marL="234950" indent="-234950" eaLnBrk="1" hangingPunct="1">
              <a:buSzTx/>
            </a:pPr>
            <a:r>
              <a:rPr lang="en-US" sz="2200" dirty="0" smtClean="0"/>
              <a:t>The Inpatient Quality Indicators (IQIs) are a set of 28 indicators of hospital quality of care.</a:t>
            </a:r>
          </a:p>
          <a:p>
            <a:pPr marL="234950" indent="-234950" eaLnBrk="1" hangingPunct="1">
              <a:buSzTx/>
            </a:pPr>
            <a:r>
              <a:rPr lang="en-US" sz="2200" dirty="0" smtClean="0"/>
              <a:t>The IQIs are measured using hospital administrative data. </a:t>
            </a:r>
          </a:p>
          <a:p>
            <a:pPr marL="234950" indent="-234950" eaLnBrk="1" hangingPunct="1">
              <a:buSzTx/>
            </a:pPr>
            <a:r>
              <a:rPr lang="en-US" sz="2200" dirty="0" smtClean="0"/>
              <a:t>The IQIs include: </a:t>
            </a:r>
          </a:p>
          <a:p>
            <a:pPr marL="638175" lvl="1" eaLnBrk="1" hangingPunct="1"/>
            <a:r>
              <a:rPr lang="en-US" sz="2000" dirty="0" smtClean="0"/>
              <a:t>Inpatient mortality for certain procedures and medical conditions.</a:t>
            </a:r>
          </a:p>
          <a:p>
            <a:pPr marL="638175" lvl="1" eaLnBrk="1" hangingPunct="1"/>
            <a:r>
              <a:rPr lang="en-US" sz="2000" dirty="0" smtClean="0"/>
              <a:t>Utilization of procedures for which there are questions of overuse, underuse, and misuse.</a:t>
            </a:r>
          </a:p>
          <a:p>
            <a:pPr marL="638175" lvl="1" eaLnBrk="1" hangingPunct="1"/>
            <a:r>
              <a:rPr lang="en-US" sz="2000" dirty="0" smtClean="0"/>
              <a:t>Volume of procedures for which there is some evidence that a higher volume is associated with lower mortality.</a:t>
            </a:r>
          </a:p>
          <a:p>
            <a:pPr marL="238125" eaLnBrk="1" hangingPunct="1"/>
            <a:r>
              <a:rPr lang="en-US" sz="2200" dirty="0" smtClean="0"/>
              <a:t>Fourteen of </a:t>
            </a:r>
            <a:r>
              <a:rPr lang="en-US" sz="2200" dirty="0" smtClean="0"/>
              <a:t>28 </a:t>
            </a:r>
            <a:r>
              <a:rPr lang="en-US" sz="2200" dirty="0"/>
              <a:t>provider-level IQIs are endorsed by </a:t>
            </a:r>
            <a:r>
              <a:rPr lang="en-US" sz="2200" dirty="0" smtClean="0"/>
              <a:t>NQF.</a:t>
            </a:r>
            <a:endParaRPr lang="en-US" sz="2200" dirty="0"/>
          </a:p>
        </p:txBody>
      </p:sp>
      <p:sp>
        <p:nvSpPr>
          <p:cNvPr id="2" name="Title 1"/>
          <p:cNvSpPr>
            <a:spLocks noGrp="1"/>
          </p:cNvSpPr>
          <p:nvPr>
            <p:ph type="title"/>
          </p:nvPr>
        </p:nvSpPr>
        <p:spPr>
          <a:xfrm>
            <a:off x="381000" y="533400"/>
            <a:ext cx="8382000" cy="533400"/>
          </a:xfrm>
        </p:spPr>
        <p:txBody>
          <a:bodyPr/>
          <a:lstStyle/>
          <a:p>
            <a:pPr algn="ctr" eaLnBrk="1" hangingPunct="1">
              <a:defRPr/>
            </a:pPr>
            <a:r>
              <a:rPr lang="en-US" sz="3200" dirty="0" smtClean="0"/>
              <a:t> What are the Inpatient Quality Indicators (IQIs)?</a:t>
            </a:r>
          </a:p>
        </p:txBody>
      </p:sp>
    </p:spTree>
    <p:extLst>
      <p:ext uri="{BB962C8B-B14F-4D97-AF65-F5344CB8AC3E}">
        <p14:creationId xmlns:p14="http://schemas.microsoft.com/office/powerpoint/2010/main" val="240022959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6" name="Rectangle 4"/>
          <p:cNvSpPr>
            <a:spLocks noChangeArrowheads="1"/>
          </p:cNvSpPr>
          <p:nvPr/>
        </p:nvSpPr>
        <p:spPr bwMode="auto">
          <a:xfrm>
            <a:off x="609600" y="5638800"/>
            <a:ext cx="7696200" cy="738664"/>
          </a:xfrm>
          <a:prstGeom prst="rect">
            <a:avLst/>
          </a:prstGeom>
          <a:noFill/>
          <a:ln w="9525">
            <a:noFill/>
            <a:miter lim="800000"/>
            <a:headEnd/>
            <a:tailEnd/>
          </a:ln>
        </p:spPr>
        <p:txBody>
          <a:bodyPr wrap="square">
            <a:spAutoFit/>
          </a:bodyPr>
          <a:lstStyle/>
          <a:p>
            <a:r>
              <a:rPr lang="en-US" sz="1400" dirty="0"/>
              <a:t>Source:</a:t>
            </a:r>
            <a:r>
              <a:rPr lang="en-US" sz="1400" i="1" dirty="0"/>
              <a:t> </a:t>
            </a:r>
            <a:r>
              <a:rPr lang="en-US" sz="1400" dirty="0"/>
              <a:t>http://</a:t>
            </a:r>
            <a:r>
              <a:rPr lang="en-US" sz="1400" dirty="0" smtClean="0"/>
              <a:t>www.qualityindicators.ahrq.gov/Downloads/Modules/IQI/V45/TechSpecs/IQI%2012%20Coronary%20Artery%20Bypass%20Graft%20%28CABG%29%20Mortality%20Rate.pdf.</a:t>
            </a:r>
            <a:endParaRPr lang="en-US" sz="1400" dirty="0"/>
          </a:p>
        </p:txBody>
      </p:sp>
      <p:sp>
        <p:nvSpPr>
          <p:cNvPr id="28675" name="Content Placeholder 2"/>
          <p:cNvSpPr>
            <a:spLocks noGrp="1"/>
          </p:cNvSpPr>
          <p:nvPr>
            <p:ph idx="1"/>
          </p:nvPr>
        </p:nvSpPr>
        <p:spPr>
          <a:xfrm>
            <a:off x="609600" y="1600200"/>
            <a:ext cx="7769225" cy="3276600"/>
          </a:xfrm>
        </p:spPr>
        <p:txBody>
          <a:bodyPr/>
          <a:lstStyle/>
          <a:p>
            <a:pPr marL="234950" indent="-222250"/>
            <a:r>
              <a:rPr lang="en-US" sz="2400" dirty="0" smtClean="0"/>
              <a:t>Numerator:  Number of deaths among cases meeting the inclusion and exclusion rules for the denominator</a:t>
            </a:r>
          </a:p>
          <a:p>
            <a:pPr marL="234950" indent="-222250"/>
            <a:r>
              <a:rPr lang="en-US" sz="2400" dirty="0" smtClean="0"/>
              <a:t>Denominator:  Discharges, age 40 years and older, with ICD-10-CM CABG code in any procedure field </a:t>
            </a:r>
          </a:p>
        </p:txBody>
      </p:sp>
      <p:sp>
        <p:nvSpPr>
          <p:cNvPr id="2" name="Title 1"/>
          <p:cNvSpPr>
            <a:spLocks noGrp="1"/>
          </p:cNvSpPr>
          <p:nvPr>
            <p:ph type="title"/>
          </p:nvPr>
        </p:nvSpPr>
        <p:spPr/>
        <p:txBody>
          <a:bodyPr/>
          <a:lstStyle/>
          <a:p>
            <a:pPr algn="ctr" eaLnBrk="1" hangingPunct="1">
              <a:defRPr/>
            </a:pPr>
            <a:r>
              <a:rPr lang="en-US" sz="3200" dirty="0" smtClean="0"/>
              <a:t>An IQI Example: Coronary Artery Bypass Graft Mortality Rate (IQI 12)</a:t>
            </a:r>
          </a:p>
        </p:txBody>
      </p:sp>
    </p:spTree>
    <p:extLst>
      <p:ext uri="{BB962C8B-B14F-4D97-AF65-F5344CB8AC3E}">
        <p14:creationId xmlns:p14="http://schemas.microsoft.com/office/powerpoint/2010/main" val="275117100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225425" indent="-225425" eaLnBrk="1" hangingPunct="1">
              <a:spcBef>
                <a:spcPct val="40000"/>
              </a:spcBef>
              <a:buSzTx/>
            </a:pPr>
            <a:r>
              <a:rPr lang="en-US" sz="2400" dirty="0"/>
              <a:t>The </a:t>
            </a:r>
            <a:r>
              <a:rPr lang="en-US" sz="2400" dirty="0" smtClean="0"/>
              <a:t>PDIs </a:t>
            </a:r>
            <a:r>
              <a:rPr lang="en-US" sz="2400" dirty="0"/>
              <a:t>are a set of </a:t>
            </a:r>
            <a:r>
              <a:rPr lang="en-US" sz="2400" dirty="0" smtClean="0"/>
              <a:t>16 indicators that reflect quality of care inside hospitals and adverse </a:t>
            </a:r>
            <a:r>
              <a:rPr lang="en-US" sz="2400" dirty="0"/>
              <a:t>events that </a:t>
            </a:r>
            <a:r>
              <a:rPr lang="en-US" sz="2400" dirty="0" smtClean="0"/>
              <a:t>children, adolescents, and, where specified, neonatal patients may experience </a:t>
            </a:r>
            <a:r>
              <a:rPr lang="en-US" sz="2400" dirty="0"/>
              <a:t>as a result </a:t>
            </a:r>
            <a:r>
              <a:rPr lang="en-US" sz="2400" dirty="0" smtClean="0"/>
              <a:t>of exposure to the </a:t>
            </a:r>
            <a:r>
              <a:rPr lang="en-US" sz="2400" dirty="0" smtClean="0"/>
              <a:t>health care </a:t>
            </a:r>
            <a:r>
              <a:rPr lang="en-US" sz="2400" dirty="0" smtClean="0"/>
              <a:t>system.</a:t>
            </a:r>
            <a:endParaRPr lang="en-US" sz="2400" dirty="0"/>
          </a:p>
          <a:p>
            <a:pPr marL="225425" indent="-225425" eaLnBrk="1" hangingPunct="1">
              <a:spcBef>
                <a:spcPct val="40000"/>
              </a:spcBef>
              <a:buSzTx/>
            </a:pPr>
            <a:r>
              <a:rPr lang="en-US" sz="2400" dirty="0"/>
              <a:t>PDIs </a:t>
            </a:r>
            <a:r>
              <a:rPr lang="en-US" sz="2400" dirty="0" smtClean="0"/>
              <a:t>measure </a:t>
            </a:r>
            <a:r>
              <a:rPr lang="en-US" sz="2400" dirty="0"/>
              <a:t>events that are likely amenable to prevention by changes at the system or provider level</a:t>
            </a:r>
            <a:r>
              <a:rPr lang="en-US" sz="2400" dirty="0" smtClean="0"/>
              <a:t>.</a:t>
            </a:r>
            <a:endParaRPr lang="en-US" sz="2400" dirty="0"/>
          </a:p>
          <a:p>
            <a:pPr marL="225425" indent="-225425" eaLnBrk="1" hangingPunct="1">
              <a:spcBef>
                <a:spcPct val="40000"/>
              </a:spcBef>
              <a:buSzTx/>
            </a:pPr>
            <a:r>
              <a:rPr lang="en-US" sz="2400" dirty="0" smtClean="0"/>
              <a:t>PDIs </a:t>
            </a:r>
            <a:r>
              <a:rPr lang="en-US" sz="2400" dirty="0"/>
              <a:t>are measured using hospital </a:t>
            </a:r>
            <a:r>
              <a:rPr lang="en-US" sz="2400" dirty="0" smtClean="0"/>
              <a:t>administrative data.</a:t>
            </a:r>
          </a:p>
          <a:p>
            <a:pPr marL="225425" indent="-225425" eaLnBrk="1" hangingPunct="1">
              <a:spcBef>
                <a:spcPct val="40000"/>
              </a:spcBef>
              <a:buSzTx/>
            </a:pPr>
            <a:r>
              <a:rPr lang="en-US" sz="2400" dirty="0" smtClean="0"/>
              <a:t>One PDI (PDI 19) is a composite measure.</a:t>
            </a:r>
          </a:p>
          <a:p>
            <a:pPr marL="225425" lvl="1" indent="-225425" eaLnBrk="1" hangingPunct="1">
              <a:spcBef>
                <a:spcPct val="40000"/>
              </a:spcBef>
              <a:buSzTx/>
              <a:buFontTx/>
              <a:buChar char="•"/>
            </a:pPr>
            <a:r>
              <a:rPr lang="en-US" smtClean="0"/>
              <a:t>Eight </a:t>
            </a:r>
            <a:r>
              <a:rPr lang="en-US" dirty="0" smtClean="0"/>
              <a:t>of 16 </a:t>
            </a:r>
            <a:r>
              <a:rPr lang="en-US" dirty="0"/>
              <a:t>provider-level PDIs are endorsed </a:t>
            </a:r>
            <a:r>
              <a:rPr lang="en-US" dirty="0" smtClean="0"/>
              <a:t>by NQF.</a:t>
            </a:r>
            <a:endParaRPr lang="en-US" sz="2400" dirty="0"/>
          </a:p>
          <a:p>
            <a:pPr marL="0" indent="0">
              <a:buNone/>
            </a:pPr>
            <a:endParaRPr lang="en-US" sz="1400" dirty="0" smtClean="0">
              <a:hlinkClick r:id="rId3"/>
            </a:endParaRPr>
          </a:p>
          <a:p>
            <a:pPr marL="0" indent="0">
              <a:buNone/>
            </a:pPr>
            <a:r>
              <a:rPr lang="en-US" sz="1400" dirty="0" smtClean="0">
                <a:hlinkClick r:id="rId3"/>
              </a:rPr>
              <a:t>http</a:t>
            </a:r>
            <a:r>
              <a:rPr lang="en-US" sz="1400" dirty="0">
                <a:hlinkClick r:id="rId3"/>
              </a:rPr>
              <a:t>://</a:t>
            </a:r>
            <a:r>
              <a:rPr lang="en-US" sz="1400" dirty="0" smtClean="0">
                <a:hlinkClick r:id="rId3"/>
              </a:rPr>
              <a:t>www.qualityindicators.ahrq.gov/modules/pdi_resources.aspx</a:t>
            </a:r>
            <a:r>
              <a:rPr lang="en-US" sz="1400" dirty="0" smtClean="0"/>
              <a:t> </a:t>
            </a:r>
            <a:endParaRPr lang="en-US" sz="1400" dirty="0"/>
          </a:p>
        </p:txBody>
      </p:sp>
      <p:sp>
        <p:nvSpPr>
          <p:cNvPr id="3" name="Title 2"/>
          <p:cNvSpPr>
            <a:spLocks noGrp="1"/>
          </p:cNvSpPr>
          <p:nvPr>
            <p:ph type="title"/>
          </p:nvPr>
        </p:nvSpPr>
        <p:spPr/>
        <p:txBody>
          <a:bodyPr/>
          <a:lstStyle/>
          <a:p>
            <a:pPr algn="ctr"/>
            <a:r>
              <a:rPr lang="en-US" sz="3200" dirty="0"/>
              <a:t>What are the </a:t>
            </a:r>
            <a:r>
              <a:rPr lang="en-US" sz="3200" dirty="0" smtClean="0"/>
              <a:t>Pediatric </a:t>
            </a:r>
            <a:r>
              <a:rPr lang="en-US" sz="3200" dirty="0"/>
              <a:t>Quality </a:t>
            </a:r>
            <a:r>
              <a:rPr lang="en-US" sz="3200" dirty="0" smtClean="0"/>
              <a:t>Indicators (PDIs)?</a:t>
            </a:r>
            <a:endParaRPr lang="en-US" sz="3200" dirty="0"/>
          </a:p>
        </p:txBody>
      </p:sp>
    </p:spTree>
    <p:extLst>
      <p:ext uri="{BB962C8B-B14F-4D97-AF65-F5344CB8AC3E}">
        <p14:creationId xmlns:p14="http://schemas.microsoft.com/office/powerpoint/2010/main" val="5243501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Text Box 6"/>
          <p:cNvSpPr txBox="1">
            <a:spLocks noChangeArrowheads="1"/>
          </p:cNvSpPr>
          <p:nvPr/>
        </p:nvSpPr>
        <p:spPr bwMode="auto">
          <a:xfrm>
            <a:off x="3276600" y="5715000"/>
            <a:ext cx="2743200" cy="461963"/>
          </a:xfrm>
          <a:prstGeom prst="rect">
            <a:avLst/>
          </a:prstGeom>
          <a:noFill/>
          <a:ln w="9525">
            <a:noFill/>
            <a:miter lim="800000"/>
            <a:headEnd/>
            <a:tailEnd/>
          </a:ln>
        </p:spPr>
        <p:txBody>
          <a:bodyPr>
            <a:spAutoFit/>
          </a:bodyPr>
          <a:lstStyle/>
          <a:p>
            <a:pPr algn="ctr">
              <a:spcBef>
                <a:spcPct val="50000"/>
              </a:spcBef>
            </a:pPr>
            <a:r>
              <a:rPr lang="en-US" i="1" dirty="0">
                <a:solidFill>
                  <a:srgbClr val="FF0000"/>
                </a:solidFill>
              </a:rPr>
              <a:t>Date</a:t>
            </a:r>
          </a:p>
        </p:txBody>
      </p:sp>
      <p:sp>
        <p:nvSpPr>
          <p:cNvPr id="16386" name="Rectangle 4"/>
          <p:cNvSpPr>
            <a:spLocks noGrp="1" noChangeArrowheads="1"/>
          </p:cNvSpPr>
          <p:nvPr>
            <p:ph type="ctrTitle"/>
          </p:nvPr>
        </p:nvSpPr>
        <p:spPr bwMode="auto">
          <a:xfrm>
            <a:off x="495300" y="1752600"/>
            <a:ext cx="8153400" cy="1906587"/>
          </a:xfrm>
          <a:noFill/>
          <a:ln>
            <a:miter lim="800000"/>
            <a:headEnd/>
            <a:tailEnd/>
          </a:ln>
        </p:spPr>
        <p:txBody>
          <a:bodyPr vert="horz" wrap="square" lIns="91440" tIns="45720" rIns="91440" bIns="45720" numCol="1" anchor="t" anchorCtr="0" compatLnSpc="1">
            <a:prstTxWarp prst="textNoShape">
              <a:avLst/>
            </a:prstTxWarp>
          </a:bodyPr>
          <a:lstStyle/>
          <a:p>
            <a:pPr algn="ctr" eaLnBrk="1" hangingPunct="1"/>
            <a:r>
              <a:rPr lang="en-US" dirty="0" smtClean="0"/>
              <a:t>The Agency for Healthcare Research and Quality (AHRQ)</a:t>
            </a:r>
            <a:br>
              <a:rPr lang="en-US" dirty="0" smtClean="0"/>
            </a:br>
            <a:r>
              <a:rPr lang="en-US" dirty="0" smtClean="0"/>
              <a:t> Quality Indicators </a:t>
            </a:r>
            <a:r>
              <a:rPr lang="en-US" sz="2000" dirty="0" smtClean="0"/>
              <a:t/>
            </a:r>
            <a:br>
              <a:rPr lang="en-US" sz="2000" dirty="0" smtClean="0"/>
            </a:br>
            <a:r>
              <a:rPr lang="en-US" sz="2000" dirty="0" smtClean="0"/>
              <a:t/>
            </a:r>
            <a:br>
              <a:rPr lang="en-US" sz="2000" dirty="0" smtClean="0"/>
            </a:br>
            <a:r>
              <a:rPr lang="en-US" sz="3600" i="1" dirty="0" smtClean="0">
                <a:solidFill>
                  <a:srgbClr val="FF0000"/>
                </a:solidFill>
              </a:rPr>
              <a:t>Background for Hospital Board &amp; Senior Leadership</a:t>
            </a:r>
            <a:r>
              <a:rPr lang="en-US" i="1" dirty="0" smtClean="0">
                <a:solidFill>
                  <a:srgbClr val="FF0000"/>
                </a:solidFill>
              </a:rPr>
              <a:t> </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8" name="Rectangle 4"/>
          <p:cNvSpPr>
            <a:spLocks noChangeArrowheads="1"/>
          </p:cNvSpPr>
          <p:nvPr/>
        </p:nvSpPr>
        <p:spPr bwMode="auto">
          <a:xfrm>
            <a:off x="685800" y="5562600"/>
            <a:ext cx="7848600" cy="738664"/>
          </a:xfrm>
          <a:prstGeom prst="rect">
            <a:avLst/>
          </a:prstGeom>
          <a:noFill/>
          <a:ln w="9525">
            <a:noFill/>
            <a:miter lim="800000"/>
            <a:headEnd/>
            <a:tailEnd/>
          </a:ln>
        </p:spPr>
        <p:txBody>
          <a:bodyPr wrap="square">
            <a:spAutoFit/>
          </a:bodyPr>
          <a:lstStyle/>
          <a:p>
            <a:r>
              <a:rPr lang="en-US" sz="1400" dirty="0" smtClean="0"/>
              <a:t>Source</a:t>
            </a:r>
            <a:r>
              <a:rPr lang="en-US" sz="1400" i="1" dirty="0" smtClean="0"/>
              <a:t>: </a:t>
            </a:r>
            <a:r>
              <a:rPr lang="en-US" sz="1400" dirty="0" smtClean="0">
                <a:hlinkClick r:id="rId3"/>
              </a:rPr>
              <a:t>http</a:t>
            </a:r>
            <a:r>
              <a:rPr lang="en-US" sz="1400" dirty="0">
                <a:hlinkClick r:id="rId3"/>
              </a:rPr>
              <a:t>://</a:t>
            </a:r>
            <a:r>
              <a:rPr lang="en-US" sz="1400" dirty="0" smtClean="0">
                <a:hlinkClick r:id="rId3"/>
              </a:rPr>
              <a:t>www.qualityindicators.ahrq.gov/Downloads/Modules/PDI/V45/TechSpecs/PDI%2002%20Pressure%20Ulcer%20Rate.pdf</a:t>
            </a:r>
            <a:r>
              <a:rPr lang="en-US" sz="1400" dirty="0" smtClean="0"/>
              <a:t> </a:t>
            </a:r>
            <a:endParaRPr lang="en-US" sz="1400" dirty="0"/>
          </a:p>
        </p:txBody>
      </p:sp>
      <p:sp>
        <p:nvSpPr>
          <p:cNvPr id="24579" name="Content Placeholder 7"/>
          <p:cNvSpPr>
            <a:spLocks noGrp="1"/>
          </p:cNvSpPr>
          <p:nvPr>
            <p:ph idx="1"/>
          </p:nvPr>
        </p:nvSpPr>
        <p:spPr>
          <a:xfrm>
            <a:off x="609600" y="1604964"/>
            <a:ext cx="7769225" cy="4344988"/>
          </a:xfrm>
        </p:spPr>
        <p:txBody>
          <a:bodyPr/>
          <a:lstStyle/>
          <a:p>
            <a:pPr>
              <a:defRPr/>
            </a:pPr>
            <a:r>
              <a:rPr lang="en-US" sz="2400" dirty="0" smtClean="0"/>
              <a:t>Numerator: Discharges with ICD-10-CM code of pressure ulcer in any secondary diagnosis field among cases meeting the inclusion and exclusion rules for the denominator</a:t>
            </a:r>
          </a:p>
          <a:p>
            <a:pPr>
              <a:defRPr/>
            </a:pPr>
            <a:r>
              <a:rPr lang="en-US" sz="2400" dirty="0" smtClean="0"/>
              <a:t>Denominator: All medical and surgical discharges for patients ages 17 years and younger defined by specific DRGs or Medicare Severity DRGs</a:t>
            </a:r>
          </a:p>
        </p:txBody>
      </p:sp>
      <p:sp>
        <p:nvSpPr>
          <p:cNvPr id="2" name="Title 1"/>
          <p:cNvSpPr>
            <a:spLocks noGrp="1"/>
          </p:cNvSpPr>
          <p:nvPr>
            <p:ph type="title"/>
          </p:nvPr>
        </p:nvSpPr>
        <p:spPr/>
        <p:txBody>
          <a:bodyPr/>
          <a:lstStyle/>
          <a:p>
            <a:pPr algn="ctr" eaLnBrk="1" hangingPunct="1">
              <a:defRPr/>
            </a:pPr>
            <a:r>
              <a:rPr lang="en-US" sz="3200" dirty="0" smtClean="0"/>
              <a:t>An Example: Pressure Ulcer (PDI 02)</a:t>
            </a:r>
            <a:br>
              <a:rPr lang="en-US" sz="3200" dirty="0" smtClean="0"/>
            </a:br>
            <a:endParaRPr lang="en-US" sz="3200" dirty="0"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0" name="Rectangle 4"/>
          <p:cNvSpPr>
            <a:spLocks noChangeArrowheads="1"/>
          </p:cNvSpPr>
          <p:nvPr/>
        </p:nvSpPr>
        <p:spPr bwMode="auto">
          <a:xfrm>
            <a:off x="685800" y="5791200"/>
            <a:ext cx="7696200" cy="523220"/>
          </a:xfrm>
          <a:prstGeom prst="rect">
            <a:avLst/>
          </a:prstGeom>
          <a:noFill/>
          <a:ln w="9525">
            <a:noFill/>
            <a:miter lim="800000"/>
            <a:headEnd/>
            <a:tailEnd/>
          </a:ln>
        </p:spPr>
        <p:txBody>
          <a:bodyPr wrap="square">
            <a:spAutoFit/>
          </a:bodyPr>
          <a:lstStyle/>
          <a:p>
            <a:r>
              <a:rPr lang="en-US" sz="1400" dirty="0"/>
              <a:t>Source:</a:t>
            </a:r>
            <a:r>
              <a:rPr lang="en-US" sz="1400" i="1" dirty="0"/>
              <a:t> </a:t>
            </a:r>
            <a:r>
              <a:rPr lang="en-US" sz="1400" u="sng" dirty="0" smtClean="0">
                <a:hlinkClick r:id="rId3"/>
              </a:rPr>
              <a:t>www.qualityindicators.ahrq.gov/Default.aspx</a:t>
            </a:r>
            <a:r>
              <a:rPr lang="en-US" sz="1400" u="sng" dirty="0" smtClean="0"/>
              <a:t> </a:t>
            </a:r>
            <a:r>
              <a:rPr lang="en-US" sz="1400" i="1" dirty="0" smtClean="0"/>
              <a:t>and </a:t>
            </a:r>
            <a:r>
              <a:rPr lang="en-US" sz="1400" i="1" dirty="0"/>
              <a:t>AHRQ Quality Indicator Toolkit Literature </a:t>
            </a:r>
            <a:r>
              <a:rPr lang="en-US" sz="1400" i="1" dirty="0" smtClean="0"/>
              <a:t>Review.</a:t>
            </a:r>
            <a:endParaRPr lang="en-US" sz="1400" dirty="0"/>
          </a:p>
        </p:txBody>
      </p:sp>
      <p:sp>
        <p:nvSpPr>
          <p:cNvPr id="29699" name="Content Placeholder 5"/>
          <p:cNvSpPr>
            <a:spLocks noGrp="1"/>
          </p:cNvSpPr>
          <p:nvPr>
            <p:ph idx="1"/>
          </p:nvPr>
        </p:nvSpPr>
        <p:spPr/>
        <p:txBody>
          <a:bodyPr/>
          <a:lstStyle/>
          <a:p>
            <a:r>
              <a:rPr lang="en-US" sz="2400" dirty="0" smtClean="0"/>
              <a:t>AHRQ QIs can be used to flag potential problems in quality of care. </a:t>
            </a:r>
          </a:p>
          <a:p>
            <a:r>
              <a:rPr lang="en-US" sz="2400" dirty="0" smtClean="0"/>
              <a:t>AHRQ QIs can be used to assess performance and compare against peer hospitals.</a:t>
            </a:r>
          </a:p>
          <a:p>
            <a:r>
              <a:rPr lang="en-US" sz="2400" dirty="0" smtClean="0"/>
              <a:t>Examples of hospital use of AHRQ QIs in the literature have examined the impact of: </a:t>
            </a:r>
          </a:p>
          <a:p>
            <a:pPr lvl="1"/>
            <a:r>
              <a:rPr lang="en-US" sz="2000" dirty="0" smtClean="0"/>
              <a:t>Health information technology on quality of care. </a:t>
            </a:r>
          </a:p>
          <a:p>
            <a:pPr lvl="1"/>
            <a:r>
              <a:rPr lang="en-US" sz="2000" dirty="0" smtClean="0"/>
              <a:t>Hospital board quality committees on quality of care.</a:t>
            </a:r>
          </a:p>
          <a:p>
            <a:pPr lvl="1"/>
            <a:r>
              <a:rPr lang="en-US" sz="2000" dirty="0" smtClean="0"/>
              <a:t>Evaluation of effectiveness of nurse staffing and care delivered.</a:t>
            </a:r>
            <a:endParaRPr lang="en-US" dirty="0" smtClean="0"/>
          </a:p>
          <a:p>
            <a:pPr lvl="1"/>
            <a:endParaRPr lang="en-US" dirty="0" smtClean="0"/>
          </a:p>
        </p:txBody>
      </p:sp>
      <p:sp>
        <p:nvSpPr>
          <p:cNvPr id="5" name="Title 1"/>
          <p:cNvSpPr>
            <a:spLocks noGrp="1"/>
          </p:cNvSpPr>
          <p:nvPr>
            <p:ph type="title"/>
          </p:nvPr>
        </p:nvSpPr>
        <p:spPr/>
        <p:txBody>
          <a:bodyPr/>
          <a:lstStyle/>
          <a:p>
            <a:pPr algn="ctr" eaLnBrk="1" hangingPunct="1">
              <a:defRPr/>
            </a:pPr>
            <a:r>
              <a:rPr lang="en-US" sz="3200" dirty="0" smtClean="0"/>
              <a:t>How can the AHRQ QIs be used in quality assessment?</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extBox 3"/>
          <p:cNvSpPr txBox="1">
            <a:spLocks noChangeArrowheads="1"/>
          </p:cNvSpPr>
          <p:nvPr/>
        </p:nvSpPr>
        <p:spPr bwMode="auto">
          <a:xfrm>
            <a:off x="1219200" y="1752600"/>
            <a:ext cx="6705600" cy="3970318"/>
          </a:xfrm>
          <a:prstGeom prst="rect">
            <a:avLst/>
          </a:prstGeom>
          <a:noFill/>
          <a:ln w="9525">
            <a:noFill/>
            <a:miter lim="800000"/>
            <a:headEnd/>
            <a:tailEnd/>
          </a:ln>
        </p:spPr>
        <p:txBody>
          <a:bodyPr>
            <a:spAutoFit/>
          </a:bodyPr>
          <a:lstStyle/>
          <a:p>
            <a:r>
              <a:rPr lang="en-US" sz="2800" i="1" dirty="0">
                <a:solidFill>
                  <a:srgbClr val="FF0000"/>
                </a:solidFill>
                <a:latin typeface="Comic Sans MS" pitchFamily="66" charset="0"/>
              </a:rPr>
              <a:t>If you already have your current </a:t>
            </a:r>
            <a:r>
              <a:rPr lang="en-US" sz="2800" i="1" dirty="0" smtClean="0">
                <a:solidFill>
                  <a:srgbClr val="FF0000"/>
                </a:solidFill>
                <a:latin typeface="Comic Sans MS" pitchFamily="66" charset="0"/>
              </a:rPr>
              <a:t>QI data </a:t>
            </a:r>
            <a:r>
              <a:rPr lang="en-US" sz="2800" i="1" dirty="0">
                <a:solidFill>
                  <a:srgbClr val="FF0000"/>
                </a:solidFill>
                <a:latin typeface="Comic Sans MS" pitchFamily="66" charset="0"/>
              </a:rPr>
              <a:t>available: use slides </a:t>
            </a:r>
            <a:r>
              <a:rPr lang="en-US" sz="2800" i="1" dirty="0" smtClean="0">
                <a:solidFill>
                  <a:srgbClr val="FF0000"/>
                </a:solidFill>
                <a:latin typeface="Comic Sans MS" pitchFamily="66" charset="0"/>
              </a:rPr>
              <a:t>23-24 and delete slides 25-26.</a:t>
            </a:r>
            <a:endParaRPr lang="en-US" sz="2800" i="1" dirty="0">
              <a:solidFill>
                <a:srgbClr val="FF0000"/>
              </a:solidFill>
              <a:latin typeface="Comic Sans MS" pitchFamily="66" charset="0"/>
            </a:endParaRPr>
          </a:p>
          <a:p>
            <a:endParaRPr lang="en-US" sz="2800" i="1" dirty="0">
              <a:solidFill>
                <a:srgbClr val="FF0000"/>
              </a:solidFill>
              <a:latin typeface="Comic Sans MS" pitchFamily="66" charset="0"/>
            </a:endParaRPr>
          </a:p>
          <a:p>
            <a:r>
              <a:rPr lang="en-US" sz="2800" i="1" dirty="0">
                <a:solidFill>
                  <a:srgbClr val="FF0000"/>
                </a:solidFill>
                <a:latin typeface="Comic Sans MS" pitchFamily="66" charset="0"/>
              </a:rPr>
              <a:t>If you do not have your </a:t>
            </a:r>
            <a:r>
              <a:rPr lang="en-US" sz="2800" i="1" dirty="0" smtClean="0">
                <a:solidFill>
                  <a:srgbClr val="FF0000"/>
                </a:solidFill>
                <a:latin typeface="Comic Sans MS" pitchFamily="66" charset="0"/>
              </a:rPr>
              <a:t>QI </a:t>
            </a:r>
            <a:r>
              <a:rPr lang="en-US" sz="2800" i="1" dirty="0">
                <a:solidFill>
                  <a:srgbClr val="FF0000"/>
                </a:solidFill>
                <a:latin typeface="Comic Sans MS" pitchFamily="66" charset="0"/>
              </a:rPr>
              <a:t>data available: use slides </a:t>
            </a:r>
            <a:r>
              <a:rPr lang="en-US" sz="2800" i="1" dirty="0" smtClean="0">
                <a:solidFill>
                  <a:srgbClr val="FF0000"/>
                </a:solidFill>
                <a:latin typeface="Comic Sans MS" pitchFamily="66" charset="0"/>
              </a:rPr>
              <a:t>25-26 and delete slides 23-24.</a:t>
            </a:r>
            <a:endParaRPr lang="en-US" sz="2800" i="1" dirty="0">
              <a:solidFill>
                <a:srgbClr val="FF0000"/>
              </a:solidFill>
              <a:latin typeface="Comic Sans MS" pitchFamily="66" charset="0"/>
            </a:endParaRPr>
          </a:p>
          <a:p>
            <a:endParaRPr lang="en-US" sz="2800" i="1" dirty="0">
              <a:solidFill>
                <a:srgbClr val="FF0000"/>
              </a:solidFill>
              <a:latin typeface="Comic Sans MS" pitchFamily="66" charset="0"/>
            </a:endParaRPr>
          </a:p>
          <a:p>
            <a:r>
              <a:rPr lang="en-US" sz="2800" b="1" i="1" dirty="0">
                <a:solidFill>
                  <a:srgbClr val="FF0000"/>
                </a:solidFill>
                <a:latin typeface="Comic Sans MS" pitchFamily="66" charset="0"/>
              </a:rPr>
              <a:t>DELETE </a:t>
            </a:r>
            <a:r>
              <a:rPr lang="en-US" sz="2800" b="1" i="1" dirty="0" smtClean="0">
                <a:solidFill>
                  <a:srgbClr val="FF0000"/>
                </a:solidFill>
                <a:latin typeface="Comic Sans MS" pitchFamily="66" charset="0"/>
              </a:rPr>
              <a:t>THIS </a:t>
            </a:r>
            <a:r>
              <a:rPr lang="en-US" sz="2800" b="1" i="1" dirty="0">
                <a:solidFill>
                  <a:srgbClr val="FF0000"/>
                </a:solidFill>
                <a:latin typeface="Comic Sans MS" pitchFamily="66" charset="0"/>
              </a:rPr>
              <a:t>SLIDE</a:t>
            </a:r>
          </a:p>
        </p:txBody>
      </p:sp>
      <p:sp>
        <p:nvSpPr>
          <p:cNvPr id="2" name="Title 1" hidden="1"/>
          <p:cNvSpPr>
            <a:spLocks noGrp="1"/>
          </p:cNvSpPr>
          <p:nvPr>
            <p:ph type="ctrTitle"/>
          </p:nvPr>
        </p:nvSpPr>
        <p:spPr>
          <a:xfrm>
            <a:off x="3124200" y="533401"/>
            <a:ext cx="2590800" cy="457199"/>
          </a:xfrm>
        </p:spPr>
        <p:txBody>
          <a:bodyPr/>
          <a:lstStyle/>
          <a:p>
            <a:r>
              <a:rPr lang="en-US" sz="2200" dirty="0" smtClean="0"/>
              <a:t>Delete this slide</a:t>
            </a:r>
            <a:endParaRPr lang="en-US" sz="22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rot="19259686">
            <a:off x="935038" y="2740025"/>
            <a:ext cx="6781800" cy="1862138"/>
          </a:xfrm>
          <a:prstGeom prst="rect">
            <a:avLst/>
          </a:prstGeom>
          <a:noFill/>
        </p:spPr>
        <p:txBody>
          <a:bodyPr>
            <a:spAutoFit/>
          </a:bodyPr>
          <a:lstStyle/>
          <a:p>
            <a:pPr algn="ctr">
              <a:defRPr/>
            </a:pPr>
            <a:r>
              <a:rPr lang="en-US" sz="11500" dirty="0">
                <a:solidFill>
                  <a:schemeClr val="bg1">
                    <a:lumMod val="85000"/>
                  </a:schemeClr>
                </a:solidFill>
              </a:rPr>
              <a:t>Example</a:t>
            </a:r>
          </a:p>
        </p:txBody>
      </p:sp>
      <p:sp>
        <p:nvSpPr>
          <p:cNvPr id="31747" name="Rectangle 5"/>
          <p:cNvSpPr>
            <a:spLocks noGrp="1" noChangeArrowheads="1"/>
          </p:cNvSpPr>
          <p:nvPr>
            <p:ph idx="1"/>
          </p:nvPr>
        </p:nvSpPr>
        <p:spPr/>
        <p:txBody>
          <a:bodyPr/>
          <a:lstStyle/>
          <a:p>
            <a:r>
              <a:rPr lang="en-US" i="1" smtClean="0">
                <a:solidFill>
                  <a:srgbClr val="FF0000"/>
                </a:solidFill>
              </a:rPr>
              <a:t>INSERT GRAPHS OR TEXT FROM YOUR HOSPITAL’S DATA HERE</a:t>
            </a:r>
            <a:endParaRPr lang="en-US" i="1">
              <a:solidFill>
                <a:srgbClr val="FF0000"/>
              </a:solidFill>
            </a:endParaRPr>
          </a:p>
        </p:txBody>
      </p:sp>
      <p:sp>
        <p:nvSpPr>
          <p:cNvPr id="2" name="Title 1"/>
          <p:cNvSpPr>
            <a:spLocks noGrp="1"/>
          </p:cNvSpPr>
          <p:nvPr>
            <p:ph type="title"/>
          </p:nvPr>
        </p:nvSpPr>
        <p:spPr>
          <a:xfrm>
            <a:off x="533400" y="457200"/>
            <a:ext cx="8077200" cy="762000"/>
          </a:xfrm>
        </p:spPr>
        <p:txBody>
          <a:bodyPr/>
          <a:lstStyle/>
          <a:p>
            <a:pPr algn="ctr" eaLnBrk="1" hangingPunct="1">
              <a:defRPr/>
            </a:pPr>
            <a:r>
              <a:rPr lang="en-US" sz="3200" dirty="0" smtClean="0"/>
              <a:t>Current performance on the AHRQ QIs</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lstStyle/>
          <a:p>
            <a:pPr marL="457200" indent="-457200">
              <a:buFont typeface="Arial" charset="0"/>
              <a:buAutoNum type="arabicPeriod"/>
            </a:pPr>
            <a:r>
              <a:rPr lang="en-US" dirty="0" smtClean="0"/>
              <a:t>Identify priorities for quality improvement.</a:t>
            </a:r>
          </a:p>
          <a:p>
            <a:pPr marL="457200" indent="-457200">
              <a:buFont typeface="Arial" charset="0"/>
              <a:buAutoNum type="arabicPeriod"/>
            </a:pPr>
            <a:r>
              <a:rPr lang="en-US" dirty="0" smtClean="0"/>
              <a:t>Establish goals and performance targets.</a:t>
            </a:r>
          </a:p>
          <a:p>
            <a:pPr marL="457200" indent="-457200">
              <a:buFont typeface="Arial" charset="0"/>
              <a:buAutoNum type="arabicPeriod"/>
            </a:pPr>
            <a:r>
              <a:rPr lang="en-US" dirty="0" smtClean="0"/>
              <a:t>Formulate an action plan to develop a multidisciplinary team for AHRQ QI work.</a:t>
            </a:r>
          </a:p>
          <a:p>
            <a:endParaRPr lang="en-US" dirty="0"/>
          </a:p>
        </p:txBody>
      </p:sp>
      <p:sp>
        <p:nvSpPr>
          <p:cNvPr id="2" name="Title 1"/>
          <p:cNvSpPr>
            <a:spLocks noGrp="1"/>
          </p:cNvSpPr>
          <p:nvPr>
            <p:ph type="title"/>
          </p:nvPr>
        </p:nvSpPr>
        <p:spPr/>
        <p:txBody>
          <a:bodyPr/>
          <a:lstStyle/>
          <a:p>
            <a:pPr algn="ctr" eaLnBrk="1" hangingPunct="1">
              <a:defRPr/>
            </a:pPr>
            <a:r>
              <a:rPr lang="en-US" sz="3200" dirty="0" smtClean="0"/>
              <a:t>Next </a:t>
            </a:r>
            <a:r>
              <a:rPr lang="en-US" sz="3200" dirty="0"/>
              <a:t>s</a:t>
            </a:r>
            <a:r>
              <a:rPr lang="en-US" sz="3200" dirty="0" smtClean="0"/>
              <a:t>teps for QI team</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eaLnBrk="1" hangingPunct="1">
              <a:defRPr/>
            </a:pPr>
            <a:r>
              <a:rPr lang="en-US" sz="3200" i="1" dirty="0" smtClean="0"/>
              <a:t>An Example of a Report on Hospital Performance on the AHRQ </a:t>
            </a:r>
            <a:r>
              <a:rPr lang="en-US" sz="3200" i="1" dirty="0"/>
              <a:t>Q</a:t>
            </a:r>
            <a:r>
              <a:rPr lang="en-US" sz="3200" i="1" dirty="0" smtClean="0"/>
              <a:t>Is </a:t>
            </a:r>
          </a:p>
        </p:txBody>
      </p:sp>
      <p:pic>
        <p:nvPicPr>
          <p:cNvPr id="16386" name="Picture 2"/>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1156217" y="1600200"/>
            <a:ext cx="6675990" cy="43449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lstStyle/>
          <a:p>
            <a:pPr marL="457200" indent="-457200">
              <a:buFont typeface="Arial" charset="0"/>
              <a:buAutoNum type="arabicPeriod"/>
            </a:pPr>
            <a:r>
              <a:rPr lang="en-US" dirty="0" smtClean="0"/>
              <a:t>Run AHRQ QI report with most recent quarter’s data.</a:t>
            </a:r>
          </a:p>
          <a:p>
            <a:pPr marL="457200" indent="-457200">
              <a:buFont typeface="Arial" charset="0"/>
              <a:buAutoNum type="arabicPeriod"/>
            </a:pPr>
            <a:r>
              <a:rPr lang="en-US" dirty="0" smtClean="0"/>
              <a:t>Review AHRQ QI report at next board meeting.</a:t>
            </a:r>
          </a:p>
          <a:p>
            <a:pPr marL="457200" indent="-457200">
              <a:buFont typeface="Arial" charset="0"/>
              <a:buAutoNum type="arabicPeriod"/>
            </a:pPr>
            <a:r>
              <a:rPr lang="en-US" dirty="0" smtClean="0"/>
              <a:t>Identify priorities for quality improvement.</a:t>
            </a:r>
          </a:p>
          <a:p>
            <a:pPr marL="457200" indent="-457200">
              <a:buFont typeface="Arial" charset="0"/>
              <a:buAutoNum type="arabicPeriod"/>
            </a:pPr>
            <a:r>
              <a:rPr lang="en-US" dirty="0" smtClean="0"/>
              <a:t>Establish goals and performance targets.</a:t>
            </a:r>
          </a:p>
          <a:p>
            <a:pPr marL="457200" indent="-457200">
              <a:buFont typeface="Arial" charset="0"/>
              <a:buAutoNum type="arabicPeriod"/>
            </a:pPr>
            <a:r>
              <a:rPr lang="en-US" dirty="0" smtClean="0"/>
              <a:t>Formulate an action plan to develop multidisciplinary team for AHRQ QI work.</a:t>
            </a:r>
          </a:p>
          <a:p>
            <a:endParaRPr lang="en-US" dirty="0"/>
          </a:p>
        </p:txBody>
      </p:sp>
      <p:sp>
        <p:nvSpPr>
          <p:cNvPr id="2" name="Title 1"/>
          <p:cNvSpPr>
            <a:spLocks noGrp="1"/>
          </p:cNvSpPr>
          <p:nvPr>
            <p:ph type="title"/>
          </p:nvPr>
        </p:nvSpPr>
        <p:spPr/>
        <p:txBody>
          <a:bodyPr/>
          <a:lstStyle/>
          <a:p>
            <a:pPr algn="ctr" eaLnBrk="1" hangingPunct="1">
              <a:defRPr/>
            </a:pPr>
            <a:r>
              <a:rPr lang="en-US" sz="3200" dirty="0" smtClean="0"/>
              <a:t>Next steps for QI team</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3"/>
          <p:cNvSpPr>
            <a:spLocks noGrp="1" noChangeArrowheads="1"/>
          </p:cNvSpPr>
          <p:nvPr>
            <p:ph idx="1"/>
          </p:nvPr>
        </p:nvSpPr>
        <p:spPr/>
        <p:txBody>
          <a:bodyPr/>
          <a:lstStyle/>
          <a:p>
            <a:pPr marL="234950" indent="-234950" eaLnBrk="1" hangingPunct="1">
              <a:buSzTx/>
            </a:pPr>
            <a:r>
              <a:rPr lang="en-US" sz="2400" dirty="0" smtClean="0"/>
              <a:t>Understand the importance of the AHRQ Quality Indicators (QIs</a:t>
            </a:r>
            <a:r>
              <a:rPr lang="en-US" sz="2400" dirty="0" smtClean="0"/>
              <a:t>).</a:t>
            </a:r>
            <a:endParaRPr lang="en-US" sz="2400" dirty="0" smtClean="0"/>
          </a:p>
          <a:p>
            <a:pPr marL="234950" indent="-234950" eaLnBrk="1" hangingPunct="1">
              <a:spcBef>
                <a:spcPct val="40000"/>
              </a:spcBef>
              <a:buSzTx/>
            </a:pPr>
            <a:r>
              <a:rPr lang="en-US" sz="2400" dirty="0" smtClean="0"/>
              <a:t>Understand the financial and clinical implications of the QIs for our </a:t>
            </a:r>
            <a:r>
              <a:rPr lang="en-US" sz="2400" dirty="0" smtClean="0"/>
              <a:t>organization.</a:t>
            </a:r>
            <a:endParaRPr lang="en-US" sz="2400" dirty="0" smtClean="0"/>
          </a:p>
          <a:p>
            <a:pPr marL="234950" indent="-234950" eaLnBrk="1" hangingPunct="1">
              <a:spcBef>
                <a:spcPct val="40000"/>
              </a:spcBef>
              <a:buSzTx/>
            </a:pPr>
            <a:r>
              <a:rPr lang="en-US" sz="2400" dirty="0" smtClean="0"/>
              <a:t>Endorse the QIs as a tool for implementing and monitoring </a:t>
            </a:r>
            <a:r>
              <a:rPr lang="en-US" sz="2400" dirty="0" smtClean="0"/>
              <a:t>improvement. </a:t>
            </a:r>
            <a:endParaRPr lang="en-US" sz="2400" dirty="0" smtClean="0"/>
          </a:p>
          <a:p>
            <a:pPr marL="234950" indent="-234950" eaLnBrk="1" hangingPunct="1">
              <a:spcBef>
                <a:spcPct val="40000"/>
              </a:spcBef>
              <a:buSzTx/>
            </a:pPr>
            <a:r>
              <a:rPr lang="en-US" sz="2400" dirty="0" smtClean="0"/>
              <a:t>Make the QIs a priority within our </a:t>
            </a:r>
            <a:r>
              <a:rPr lang="en-US" sz="2400" dirty="0" smtClean="0"/>
              <a:t>organization.</a:t>
            </a:r>
            <a:endParaRPr lang="en-US" sz="2400" dirty="0" smtClean="0"/>
          </a:p>
        </p:txBody>
      </p:sp>
      <p:sp>
        <p:nvSpPr>
          <p:cNvPr id="4" name="Title 3"/>
          <p:cNvSpPr>
            <a:spLocks noGrp="1"/>
          </p:cNvSpPr>
          <p:nvPr>
            <p:ph type="title"/>
          </p:nvPr>
        </p:nvSpPr>
        <p:spPr/>
        <p:txBody>
          <a:bodyPr/>
          <a:lstStyle/>
          <a:p>
            <a:pPr algn="ctr" eaLnBrk="1" hangingPunct="1">
              <a:defRPr/>
            </a:pPr>
            <a:r>
              <a:rPr lang="en-US" sz="3200" dirty="0" smtClean="0"/>
              <a:t>Why are we here today?</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1"/>
          <p:cNvSpPr>
            <a:spLocks noGrp="1"/>
          </p:cNvSpPr>
          <p:nvPr>
            <p:ph idx="1"/>
          </p:nvPr>
        </p:nvSpPr>
        <p:spPr>
          <a:xfrm>
            <a:off x="685800" y="1371600"/>
            <a:ext cx="7620000" cy="4724400"/>
          </a:xfrm>
        </p:spPr>
        <p:txBody>
          <a:bodyPr/>
          <a:lstStyle/>
          <a:p>
            <a:r>
              <a:rPr lang="en-US" sz="2400" dirty="0" smtClean="0"/>
              <a:t>Hospital boards and senior leadership are increasingly turning to the AHRQ QIs as a tool for monitoring performance, particularly on patient safety.</a:t>
            </a:r>
          </a:p>
          <a:p>
            <a:r>
              <a:rPr lang="en-US" sz="2400" dirty="0" smtClean="0"/>
              <a:t>To be successful, improvement efforts within hospitals need to have attention and active support from boards and senior hospital leadership.</a:t>
            </a:r>
          </a:p>
          <a:p>
            <a:r>
              <a:rPr lang="en-US" sz="2400" dirty="0" smtClean="0"/>
              <a:t>Your active support will demonstrate that the hospital has made it a priority to improve quality and patient safety. </a:t>
            </a:r>
          </a:p>
          <a:p>
            <a:r>
              <a:rPr lang="en-US" sz="2400" dirty="0" smtClean="0"/>
              <a:t>This support will help to motivate our staff to engage fully in improvement activities.</a:t>
            </a:r>
          </a:p>
        </p:txBody>
      </p:sp>
      <p:sp>
        <p:nvSpPr>
          <p:cNvPr id="3" name="Title 2"/>
          <p:cNvSpPr>
            <a:spLocks noGrp="1"/>
          </p:cNvSpPr>
          <p:nvPr>
            <p:ph type="title"/>
          </p:nvPr>
        </p:nvSpPr>
        <p:spPr>
          <a:xfrm>
            <a:off x="685800" y="533400"/>
            <a:ext cx="7772400" cy="762000"/>
          </a:xfrm>
        </p:spPr>
        <p:txBody>
          <a:bodyPr/>
          <a:lstStyle/>
          <a:p>
            <a:pPr algn="ctr">
              <a:defRPr/>
            </a:pPr>
            <a:r>
              <a:rPr lang="en-US" sz="3200" dirty="0" smtClean="0"/>
              <a:t>Leadership is key to improvement</a:t>
            </a:r>
            <a:endParaRPr lang="en-US" sz="32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400" dirty="0" smtClean="0"/>
              <a:t>The safety of our patients is a priority.</a:t>
            </a:r>
          </a:p>
          <a:p>
            <a:r>
              <a:rPr lang="en-US" sz="2400" dirty="0" smtClean="0"/>
              <a:t>Hospital quality indicators are increasingly available to </a:t>
            </a:r>
            <a:r>
              <a:rPr lang="en-US" sz="2400" dirty="0"/>
              <a:t>consumers (e.g., CMS’s* Hospital </a:t>
            </a:r>
            <a:r>
              <a:rPr lang="en-US" sz="2400" dirty="0" smtClean="0"/>
              <a:t>Compare).</a:t>
            </a:r>
          </a:p>
          <a:p>
            <a:r>
              <a:rPr lang="en-US" sz="2400" dirty="0" smtClean="0"/>
              <a:t>CMS is no longer reimbursing hospitals for some hospital-acquired conditions and safety events measured by the AHRQ QIs (including children covered by Medicaid in some instances).</a:t>
            </a:r>
          </a:p>
          <a:p>
            <a:r>
              <a:rPr lang="en-US" sz="2400" dirty="0" smtClean="0"/>
              <a:t>Quality indicators can be used to assess performance and compare against peer hospitals.</a:t>
            </a:r>
          </a:p>
          <a:p>
            <a:endParaRPr lang="en-US" sz="2400" dirty="0"/>
          </a:p>
          <a:p>
            <a:pPr marL="0" indent="0">
              <a:buNone/>
            </a:pPr>
            <a:endParaRPr lang="en-US" sz="1400" dirty="0" smtClean="0"/>
          </a:p>
          <a:p>
            <a:pPr marL="0" indent="0">
              <a:buNone/>
            </a:pPr>
            <a:r>
              <a:rPr lang="en-US" sz="1400" dirty="0" smtClean="0"/>
              <a:t>* CMS = Centers for Medicare &amp; Medicaid Services.</a:t>
            </a:r>
          </a:p>
          <a:p>
            <a:endParaRPr lang="en-US" sz="2400" dirty="0" smtClean="0"/>
          </a:p>
          <a:p>
            <a:endParaRPr lang="en-US" sz="2400" dirty="0"/>
          </a:p>
          <a:p>
            <a:endParaRPr lang="en-US" sz="2400" dirty="0"/>
          </a:p>
          <a:p>
            <a:endParaRPr lang="en-US" sz="2400" dirty="0"/>
          </a:p>
        </p:txBody>
      </p:sp>
      <p:sp>
        <p:nvSpPr>
          <p:cNvPr id="3" name="Title 2"/>
          <p:cNvSpPr>
            <a:spLocks noGrp="1"/>
          </p:cNvSpPr>
          <p:nvPr>
            <p:ph type="title"/>
          </p:nvPr>
        </p:nvSpPr>
        <p:spPr/>
        <p:txBody>
          <a:bodyPr/>
          <a:lstStyle/>
          <a:p>
            <a:pPr algn="ctr"/>
            <a:r>
              <a:rPr lang="en-US" sz="3200" dirty="0" smtClean="0"/>
              <a:t>Health care </a:t>
            </a:r>
            <a:r>
              <a:rPr lang="en-US" sz="3200" dirty="0"/>
              <a:t>q</a:t>
            </a:r>
            <a:r>
              <a:rPr lang="en-US" sz="3200" dirty="0" smtClean="0"/>
              <a:t>uality</a:t>
            </a:r>
            <a:br>
              <a:rPr lang="en-US" sz="3200" dirty="0" smtClean="0"/>
            </a:br>
            <a:r>
              <a:rPr lang="en-US" sz="3200" dirty="0" smtClean="0"/>
              <a:t> is </a:t>
            </a:r>
            <a:r>
              <a:rPr lang="en-US" sz="3200" dirty="0"/>
              <a:t>i</a:t>
            </a:r>
            <a:r>
              <a:rPr lang="en-US" sz="3200" dirty="0" smtClean="0"/>
              <a:t>mportant</a:t>
            </a:r>
            <a:endParaRPr lang="en-US" sz="3200" dirty="0"/>
          </a:p>
        </p:txBody>
      </p:sp>
    </p:spTree>
    <p:extLst>
      <p:ext uri="{BB962C8B-B14F-4D97-AF65-F5344CB8AC3E}">
        <p14:creationId xmlns:p14="http://schemas.microsoft.com/office/powerpoint/2010/main" val="35802273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1"/>
          <p:cNvSpPr>
            <a:spLocks noGrp="1"/>
          </p:cNvSpPr>
          <p:nvPr>
            <p:ph idx="1"/>
          </p:nvPr>
        </p:nvSpPr>
        <p:spPr>
          <a:xfrm>
            <a:off x="685800" y="1066800"/>
            <a:ext cx="7769225" cy="5105400"/>
          </a:xfrm>
        </p:spPr>
        <p:txBody>
          <a:bodyPr/>
          <a:lstStyle/>
          <a:p>
            <a:r>
              <a:rPr lang="en-US" sz="2400" dirty="0" smtClean="0"/>
              <a:t>The </a:t>
            </a:r>
            <a:r>
              <a:rPr lang="en-US" sz="2400" b="1" dirty="0" smtClean="0"/>
              <a:t>A</a:t>
            </a:r>
            <a:r>
              <a:rPr lang="en-US" sz="2400" dirty="0" smtClean="0"/>
              <a:t>gency for </a:t>
            </a:r>
            <a:r>
              <a:rPr lang="en-US" sz="2400" b="1" dirty="0" smtClean="0"/>
              <a:t>H</a:t>
            </a:r>
            <a:r>
              <a:rPr lang="en-US" sz="2400" dirty="0" smtClean="0"/>
              <a:t>ealthcare </a:t>
            </a:r>
            <a:r>
              <a:rPr lang="en-US" sz="2400" b="1" dirty="0" smtClean="0"/>
              <a:t>R</a:t>
            </a:r>
            <a:r>
              <a:rPr lang="en-US" sz="2400" dirty="0" smtClean="0"/>
              <a:t>esearch and </a:t>
            </a:r>
            <a:r>
              <a:rPr lang="en-US" sz="2400" b="1" dirty="0" smtClean="0"/>
              <a:t>Q</a:t>
            </a:r>
            <a:r>
              <a:rPr lang="en-US" sz="2400" dirty="0" smtClean="0"/>
              <a:t>uality:</a:t>
            </a:r>
          </a:p>
          <a:p>
            <a:pPr lvl="1"/>
            <a:r>
              <a:rPr lang="en-US" sz="2000" dirty="0" smtClean="0"/>
              <a:t>Is part of the U.S. Department of Health and Human Services.</a:t>
            </a:r>
          </a:p>
          <a:p>
            <a:pPr lvl="1"/>
            <a:r>
              <a:rPr lang="en-US" sz="2000" dirty="0" smtClean="0"/>
              <a:t>Supports research designed to improve the outcomes and quality of health care, reduce health care costs, address patient safety and medical errors, and broaden access to effective services.</a:t>
            </a:r>
          </a:p>
          <a:p>
            <a:pPr lvl="1"/>
            <a:r>
              <a:rPr lang="en-US" sz="2000" dirty="0" smtClean="0"/>
              <a:t>Sponsors, conducts, and disseminates research to help people make more informed decisions and improve the quality of health care services.</a:t>
            </a:r>
          </a:p>
          <a:p>
            <a:pPr lvl="1"/>
            <a:r>
              <a:rPr lang="en-US" sz="2000" dirty="0" smtClean="0"/>
              <a:t>Acts as the regulator for Patient Safety Organizations that are certified under the Patient Safety and Quality Improvement Act.</a:t>
            </a:r>
          </a:p>
        </p:txBody>
      </p:sp>
      <p:sp>
        <p:nvSpPr>
          <p:cNvPr id="3" name="Title 2"/>
          <p:cNvSpPr>
            <a:spLocks noGrp="1"/>
          </p:cNvSpPr>
          <p:nvPr>
            <p:ph type="title"/>
          </p:nvPr>
        </p:nvSpPr>
        <p:spPr>
          <a:xfrm>
            <a:off x="685800" y="457200"/>
            <a:ext cx="7772400" cy="685800"/>
          </a:xfrm>
        </p:spPr>
        <p:txBody>
          <a:bodyPr/>
          <a:lstStyle/>
          <a:p>
            <a:pPr algn="ctr">
              <a:defRPr/>
            </a:pPr>
            <a:r>
              <a:rPr lang="en-US" sz="3200" dirty="0" smtClean="0"/>
              <a:t>What is AHRQ?</a:t>
            </a:r>
            <a:endParaRPr lang="en-US" sz="32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4" name="Rectangle 4"/>
          <p:cNvSpPr>
            <a:spLocks noChangeArrowheads="1"/>
          </p:cNvSpPr>
          <p:nvPr/>
        </p:nvSpPr>
        <p:spPr bwMode="auto">
          <a:xfrm>
            <a:off x="609600" y="6019800"/>
            <a:ext cx="7772400" cy="430887"/>
          </a:xfrm>
          <a:prstGeom prst="rect">
            <a:avLst/>
          </a:prstGeom>
          <a:noFill/>
          <a:ln w="9525">
            <a:noFill/>
            <a:miter lim="800000"/>
            <a:headEnd/>
            <a:tailEnd/>
          </a:ln>
        </p:spPr>
        <p:txBody>
          <a:bodyPr wrap="square">
            <a:spAutoFit/>
          </a:bodyPr>
          <a:lstStyle/>
          <a:p>
            <a:r>
              <a:rPr lang="en-US" sz="1100" i="1" dirty="0" smtClean="0"/>
              <a:t>Version 6.0 technical specifications. </a:t>
            </a:r>
            <a:r>
              <a:rPr lang="en-US" sz="1100" dirty="0" smtClean="0"/>
              <a:t>Agency for Healthcare Research and Quality, Rockville, MD. </a:t>
            </a:r>
            <a:r>
              <a:rPr lang="en-US" sz="1100" dirty="0" smtClean="0">
                <a:hlinkClick r:id="rId3"/>
              </a:rPr>
              <a:t>www.qualityindicators.ahrq.gov/Modules/PSI_TechSpec.aspx</a:t>
            </a:r>
            <a:r>
              <a:rPr lang="en-US" sz="1100" dirty="0" smtClean="0"/>
              <a:t>. </a:t>
            </a:r>
            <a:endParaRPr lang="en-US" sz="1100" dirty="0"/>
          </a:p>
        </p:txBody>
      </p:sp>
      <p:sp>
        <p:nvSpPr>
          <p:cNvPr id="25603" name="Content Placeholder 2"/>
          <p:cNvSpPr>
            <a:spLocks noGrp="1"/>
          </p:cNvSpPr>
          <p:nvPr>
            <p:ph idx="1"/>
          </p:nvPr>
        </p:nvSpPr>
        <p:spPr/>
        <p:txBody>
          <a:bodyPr/>
          <a:lstStyle/>
          <a:p>
            <a:pPr marL="225425" indent="-225425" eaLnBrk="1" hangingPunct="1">
              <a:spcBef>
                <a:spcPct val="40000"/>
              </a:spcBef>
              <a:buSzTx/>
            </a:pPr>
            <a:r>
              <a:rPr lang="en-US" sz="2400" dirty="0" smtClean="0"/>
              <a:t>AHRQ QIs are indicators of hospital quality and adverse events that patients may experience as a result of an inpatient admission.</a:t>
            </a:r>
          </a:p>
          <a:p>
            <a:pPr marL="225425" indent="-225425" eaLnBrk="1" hangingPunct="1">
              <a:spcBef>
                <a:spcPct val="40000"/>
              </a:spcBef>
              <a:buSzTx/>
            </a:pPr>
            <a:r>
              <a:rPr lang="en-US" sz="2400" dirty="0" smtClean="0"/>
              <a:t>AHRQ QIs </a:t>
            </a:r>
            <a:r>
              <a:rPr lang="en-US" sz="2400" dirty="0"/>
              <a:t>measure events that are likely amenable to prevention by changes at the system or provider </a:t>
            </a:r>
            <a:r>
              <a:rPr lang="en-US" sz="2400" dirty="0" smtClean="0"/>
              <a:t>level.</a:t>
            </a:r>
          </a:p>
          <a:p>
            <a:pPr marL="225425" indent="-225425" eaLnBrk="1" hangingPunct="1">
              <a:spcBef>
                <a:spcPct val="40000"/>
              </a:spcBef>
              <a:buSzTx/>
            </a:pPr>
            <a:r>
              <a:rPr lang="en-US" sz="2400" dirty="0" smtClean="0"/>
              <a:t>AHRQ QIs are measured using hospital administrative data.</a:t>
            </a:r>
          </a:p>
          <a:p>
            <a:pPr marL="225425" indent="-225425" eaLnBrk="1" hangingPunct="1">
              <a:spcBef>
                <a:spcPct val="40000"/>
              </a:spcBef>
              <a:buSzTx/>
            </a:pPr>
            <a:r>
              <a:rPr lang="en-US" sz="2400" dirty="0" smtClean="0"/>
              <a:t>Composite measures are also available.</a:t>
            </a:r>
          </a:p>
        </p:txBody>
      </p:sp>
      <p:sp>
        <p:nvSpPr>
          <p:cNvPr id="2" name="Title 1"/>
          <p:cNvSpPr>
            <a:spLocks noGrp="1"/>
          </p:cNvSpPr>
          <p:nvPr>
            <p:ph type="title"/>
          </p:nvPr>
        </p:nvSpPr>
        <p:spPr>
          <a:xfrm>
            <a:off x="381000" y="457200"/>
            <a:ext cx="8382000" cy="762000"/>
          </a:xfrm>
        </p:spPr>
        <p:txBody>
          <a:bodyPr/>
          <a:lstStyle/>
          <a:p>
            <a:pPr algn="ctr" eaLnBrk="1" hangingPunct="1">
              <a:defRPr/>
            </a:pPr>
            <a:r>
              <a:rPr lang="en-US" sz="3200" dirty="0" smtClean="0"/>
              <a:t>What are the AHRQ </a:t>
            </a:r>
            <a:br>
              <a:rPr lang="en-US" sz="3200" dirty="0" smtClean="0"/>
            </a:br>
            <a:r>
              <a:rPr lang="en-US" sz="3200" dirty="0" smtClean="0"/>
              <a:t>Quality Indicators?</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8" name="TextBox 4"/>
          <p:cNvSpPr txBox="1">
            <a:spLocks noChangeArrowheads="1"/>
          </p:cNvSpPr>
          <p:nvPr/>
        </p:nvSpPr>
        <p:spPr bwMode="auto">
          <a:xfrm>
            <a:off x="762000" y="6019800"/>
            <a:ext cx="7696200" cy="430887"/>
          </a:xfrm>
          <a:prstGeom prst="rect">
            <a:avLst/>
          </a:prstGeom>
          <a:noFill/>
          <a:ln w="9525">
            <a:noFill/>
            <a:miter lim="800000"/>
            <a:headEnd/>
            <a:tailEnd/>
          </a:ln>
        </p:spPr>
        <p:txBody>
          <a:bodyPr wrap="square">
            <a:spAutoFit/>
          </a:bodyPr>
          <a:lstStyle/>
          <a:p>
            <a:r>
              <a:rPr lang="en-US" sz="1100" i="1" dirty="0"/>
              <a:t>General Questions About the AHRQ QIs.</a:t>
            </a:r>
            <a:r>
              <a:rPr lang="en-US" sz="1100" dirty="0"/>
              <a:t> AHRQ Quality Indicators. July 2004. Agency for Healthcare Research and Quality, Rockville, MD. </a:t>
            </a:r>
            <a:r>
              <a:rPr lang="en-US" sz="1100" dirty="0" smtClean="0">
                <a:hlinkClick r:id="rId3"/>
              </a:rPr>
              <a:t>www.qualityindicators.ahrq.gov/FAQs_Support/default.aspx</a:t>
            </a:r>
            <a:r>
              <a:rPr lang="en-US" sz="1100" dirty="0" smtClean="0"/>
              <a:t>.</a:t>
            </a:r>
            <a:endParaRPr lang="en-US" sz="1100" dirty="0"/>
          </a:p>
        </p:txBody>
      </p:sp>
      <p:sp>
        <p:nvSpPr>
          <p:cNvPr id="21507" name="Content Placeholder 2"/>
          <p:cNvSpPr>
            <a:spLocks noGrp="1"/>
          </p:cNvSpPr>
          <p:nvPr>
            <p:ph idx="1"/>
          </p:nvPr>
        </p:nvSpPr>
        <p:spPr/>
        <p:txBody>
          <a:bodyPr/>
          <a:lstStyle/>
          <a:p>
            <a:r>
              <a:rPr lang="en-US" dirty="0" smtClean="0"/>
              <a:t>Because quality and safety are so important, the AHRQ QIs were developed to help hospitals:</a:t>
            </a:r>
            <a:endParaRPr lang="en-US" dirty="0"/>
          </a:p>
          <a:p>
            <a:pPr lvl="1"/>
            <a:r>
              <a:rPr lang="en-US" b="1" dirty="0" smtClean="0"/>
              <a:t>Screen </a:t>
            </a:r>
            <a:r>
              <a:rPr lang="en-US" b="1" dirty="0"/>
              <a:t>for potential quality and safety problems </a:t>
            </a:r>
            <a:r>
              <a:rPr lang="en-US" dirty="0" smtClean="0"/>
              <a:t>using </a:t>
            </a:r>
            <a:r>
              <a:rPr lang="en-US" dirty="0"/>
              <a:t>easily accessible </a:t>
            </a:r>
            <a:r>
              <a:rPr lang="en-US" dirty="0" smtClean="0"/>
              <a:t>data.</a:t>
            </a:r>
          </a:p>
          <a:p>
            <a:pPr lvl="1"/>
            <a:r>
              <a:rPr lang="en-US" b="1" dirty="0" smtClean="0"/>
              <a:t>Compare </a:t>
            </a:r>
            <a:r>
              <a:rPr lang="en-US" b="1" dirty="0"/>
              <a:t>themselves to other hospitals </a:t>
            </a:r>
            <a:r>
              <a:rPr lang="en-US" dirty="0"/>
              <a:t>using national standardized measures to assess quality of hospital </a:t>
            </a:r>
            <a:r>
              <a:rPr lang="en-US" dirty="0" smtClean="0"/>
              <a:t>care.</a:t>
            </a:r>
            <a:endParaRPr lang="en-US" dirty="0"/>
          </a:p>
        </p:txBody>
      </p:sp>
      <p:sp>
        <p:nvSpPr>
          <p:cNvPr id="2" name="Title 1"/>
          <p:cNvSpPr>
            <a:spLocks noGrp="1"/>
          </p:cNvSpPr>
          <p:nvPr>
            <p:ph type="title"/>
          </p:nvPr>
        </p:nvSpPr>
        <p:spPr/>
        <p:txBody>
          <a:bodyPr/>
          <a:lstStyle/>
          <a:p>
            <a:pPr algn="ctr"/>
            <a:r>
              <a:rPr lang="en-US" sz="3200" dirty="0" smtClean="0"/>
              <a:t>Why were the QIs developed?</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0" name="TextBox 4"/>
          <p:cNvSpPr txBox="1">
            <a:spLocks noChangeArrowheads="1"/>
          </p:cNvSpPr>
          <p:nvPr/>
        </p:nvSpPr>
        <p:spPr bwMode="auto">
          <a:xfrm>
            <a:off x="685800" y="5791200"/>
            <a:ext cx="8077200" cy="661720"/>
          </a:xfrm>
          <a:prstGeom prst="rect">
            <a:avLst/>
          </a:prstGeom>
          <a:noFill/>
          <a:ln w="9525">
            <a:noFill/>
            <a:miter lim="800000"/>
            <a:headEnd/>
            <a:tailEnd/>
          </a:ln>
        </p:spPr>
        <p:txBody>
          <a:bodyPr wrap="square">
            <a:spAutoFit/>
          </a:bodyPr>
          <a:lstStyle/>
          <a:p>
            <a:r>
              <a:rPr lang="en-US" sz="1400" i="1" dirty="0"/>
              <a:t>General Questions About the AHRQ QIs.</a:t>
            </a:r>
            <a:r>
              <a:rPr lang="en-US" sz="1400" dirty="0"/>
              <a:t> AHRQ Quality Indicators. July 2004. Agency for Healthcare Research and Quality, Rockville, MD. </a:t>
            </a:r>
            <a:r>
              <a:rPr lang="en-US" sz="1400" dirty="0" smtClean="0">
                <a:hlinkClick r:id="rId3"/>
              </a:rPr>
              <a:t>www.qualityindicators.ahrq.gov/FAQs_Support/default.aspx</a:t>
            </a:r>
            <a:r>
              <a:rPr lang="en-US" sz="1400" dirty="0" smtClean="0"/>
              <a:t>. </a:t>
            </a:r>
          </a:p>
          <a:p>
            <a:endParaRPr lang="en-US" sz="900" dirty="0"/>
          </a:p>
        </p:txBody>
      </p:sp>
      <p:sp>
        <p:nvSpPr>
          <p:cNvPr id="19459" name="Content Placeholder 2"/>
          <p:cNvSpPr>
            <a:spLocks noGrp="1"/>
          </p:cNvSpPr>
          <p:nvPr>
            <p:ph idx="1"/>
          </p:nvPr>
        </p:nvSpPr>
        <p:spPr>
          <a:xfrm>
            <a:off x="685800" y="1371600"/>
            <a:ext cx="7772400" cy="4343400"/>
          </a:xfrm>
        </p:spPr>
        <p:txBody>
          <a:bodyPr/>
          <a:lstStyle/>
          <a:p>
            <a:pPr marL="238125" indent="-225425" eaLnBrk="1" hangingPunct="1">
              <a:buSzTx/>
            </a:pPr>
            <a:r>
              <a:rPr lang="en-US" sz="2400" dirty="0" smtClean="0"/>
              <a:t>AHRQ contracted with an Evidence-based Practice Center (EPC) to develop the QIs.</a:t>
            </a:r>
          </a:p>
          <a:p>
            <a:pPr marL="238125" indent="-225425" eaLnBrk="1" hangingPunct="1">
              <a:spcBef>
                <a:spcPct val="40000"/>
              </a:spcBef>
              <a:buSzTx/>
            </a:pPr>
            <a:r>
              <a:rPr lang="en-US" sz="2400" dirty="0" smtClean="0"/>
              <a:t>The EPC team developed the AHRQ QIs from 1998 to 2002:  </a:t>
            </a:r>
          </a:p>
          <a:p>
            <a:pPr marL="638175" lvl="1" eaLnBrk="1" hangingPunct="1">
              <a:spcBef>
                <a:spcPct val="15000"/>
              </a:spcBef>
            </a:pPr>
            <a:r>
              <a:rPr lang="en-US" sz="2000" dirty="0" smtClean="0"/>
              <a:t>Conducted a review of the evidence related to quality measurement based on administrative data.</a:t>
            </a:r>
          </a:p>
          <a:p>
            <a:pPr marL="638175" lvl="1" eaLnBrk="1" hangingPunct="1">
              <a:spcBef>
                <a:spcPct val="15000"/>
              </a:spcBef>
            </a:pPr>
            <a:r>
              <a:rPr lang="en-US" sz="2000" dirty="0" smtClean="0"/>
              <a:t>Identified candidate indicators using interviews, literature review, Web search and other sources.</a:t>
            </a:r>
          </a:p>
          <a:p>
            <a:pPr marL="638175" lvl="1" eaLnBrk="1" hangingPunct="1">
              <a:spcBef>
                <a:spcPct val="15000"/>
              </a:spcBef>
            </a:pPr>
            <a:r>
              <a:rPr lang="en-US" sz="2000" dirty="0" smtClean="0"/>
              <a:t>Conducted extensive tests of the validity and reliability of the measures.</a:t>
            </a:r>
          </a:p>
        </p:txBody>
      </p:sp>
      <p:sp>
        <p:nvSpPr>
          <p:cNvPr id="2" name="Title 1"/>
          <p:cNvSpPr>
            <a:spLocks noGrp="1"/>
          </p:cNvSpPr>
          <p:nvPr>
            <p:ph type="title"/>
          </p:nvPr>
        </p:nvSpPr>
        <p:spPr>
          <a:xfrm>
            <a:off x="304800" y="533400"/>
            <a:ext cx="8534400" cy="762000"/>
          </a:xfrm>
        </p:spPr>
        <p:txBody>
          <a:bodyPr/>
          <a:lstStyle/>
          <a:p>
            <a:pPr algn="ctr" eaLnBrk="1" hangingPunct="1">
              <a:defRPr/>
            </a:pPr>
            <a:r>
              <a:rPr lang="en-US" sz="3200" dirty="0" smtClean="0"/>
              <a:t>How were the initial AHRQ QIs developed?</a:t>
            </a:r>
          </a:p>
        </p:txBody>
      </p:sp>
    </p:spTree>
    <p:extLst>
      <p:ext uri="{BB962C8B-B14F-4D97-AF65-F5344CB8AC3E}">
        <p14:creationId xmlns:p14="http://schemas.microsoft.com/office/powerpoint/2010/main" val="2679198770"/>
      </p:ext>
    </p:extLst>
  </p:cSld>
  <p:clrMapOvr>
    <a:masterClrMapping/>
  </p:clrMapOvr>
  <p:timing>
    <p:tnLst>
      <p:par>
        <p:cTn id="1" dur="indefinite" restart="never" nodeType="tmRoot"/>
      </p:par>
    </p:tnLst>
  </p:timing>
</p:sld>
</file>

<file path=ppt/theme/theme1.xml><?xml version="1.0" encoding="utf-8"?>
<a:theme xmlns:a="http://schemas.openxmlformats.org/drawingml/2006/main" name="UHC PowerPoint">
  <a:themeElements>
    <a:clrScheme name="UHC PowerPoint 8">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66FF"/>
      </a:hlink>
      <a:folHlink>
        <a:srgbClr val="B2B2B2"/>
      </a:folHlink>
    </a:clrScheme>
    <a:fontScheme name="UHC PowerPoin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rgbClr val="000099"/>
            </a:solidFill>
            <a:effectLst/>
            <a:latin typeface="Arial" charset="0"/>
          </a:defRPr>
        </a:defPPr>
      </a:lstStyle>
    </a:spDef>
    <a:lnDef>
      <a:spPr bwMode="auto">
        <a:xfrm>
          <a:off x="0" y="0"/>
          <a:ext cx="1" cy="1"/>
        </a:xfrm>
        <a:custGeom>
          <a:avLst/>
          <a:gdLst/>
          <a:ahLst/>
          <a:cxnLst/>
          <a:rect l="0" t="0" r="0" b="0"/>
          <a:pathLst/>
        </a:custGeom>
        <a:solidFill>
          <a:schemeClr val="bg1"/>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rgbClr val="000099"/>
            </a:solidFill>
            <a:effectLst/>
            <a:latin typeface="Arial" charset="0"/>
          </a:defRPr>
        </a:defPPr>
      </a:lstStyle>
    </a:lnDef>
  </a:objectDefaults>
  <a:extraClrSchemeLst>
    <a:extraClrScheme>
      <a:clrScheme name="UHC PowerPoint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UHC PowerPoint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UHC PowerPoint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UHC PowerPoint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UHC PowerPoint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UHC PowerPoint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UHC PowerPoint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UHC PowerPoint 8">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66FF"/>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Version=15.0.0.0, Culture=neutral, PublicKeyToken=71e9bce111e9429c</Assembly>
    <Class>Microsoft.Office.DocumentManagement.Internal.DocIdHandler</Class>
    <Data/>
    <Filter/>
  </Receiver>
</spe:Receivers>
</file>

<file path=customXml/item2.xml><?xml version="1.0" encoding="utf-8"?>
<p:properties xmlns:p="http://schemas.microsoft.com/office/2006/metadata/properties" xmlns:xsi="http://www.w3.org/2001/XMLSchema-instance">
  <documentManagement>
    <_dlc_DocId xmlns="36faa46a-c32a-4e76-8967-241cd91695fa">ECA5PWAFM45H-1464-358</_dlc_DocId>
    <_dlc_DocIdUrl xmlns="36faa46a-c32a-4e76-8967-241cd91695fa">
      <Url>https://teamspace.rand.org/health/qi-toolkit/_layouts/15/DocIdRedir.aspx?ID=ECA5PWAFM45H-1464-358</Url>
      <Description>ECA5PWAFM45H-1464-358</Description>
    </_dlc_DocIdUrl>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ct:contentTypeSchema xmlns:ct="http://schemas.microsoft.com/office/2006/metadata/contentType" xmlns:ma="http://schemas.microsoft.com/office/2006/metadata/properties/metaAttributes" ct:_="" ma:_="" ma:contentTypeName="Document" ma:contentTypeID="0x010100753A88BFFAAB244A8895E8667B2F75A8" ma:contentTypeVersion="7" ma:contentTypeDescription="Create a new document." ma:contentTypeScope="" ma:versionID="1c94f7e84a8e0da51494bbcd237efe80">
  <xsd:schema xmlns:xsd="http://www.w3.org/2001/XMLSchema" xmlns:xs="http://www.w3.org/2001/XMLSchema" xmlns:p="http://schemas.microsoft.com/office/2006/metadata/properties" xmlns:ns2="36faa46a-c32a-4e76-8967-241cd91695fa" targetNamespace="http://schemas.microsoft.com/office/2006/metadata/properties" ma:root="true" ma:fieldsID="02fba42e6fa5714b86de9896b72afbb6" ns2:_="">
    <xsd:import namespace="36faa46a-c32a-4e76-8967-241cd91695fa"/>
    <xsd:element name="properties">
      <xsd:complexType>
        <xsd:sequence>
          <xsd:element name="documentManagement">
            <xsd:complexType>
              <xsd:all>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6faa46a-c32a-4e76-8967-241cd91695fa"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A34A8BF-9554-4E00-B97A-60A16E5E952C}">
  <ds:schemaRefs>
    <ds:schemaRef ds:uri="http://schemas.microsoft.com/sharepoint/events"/>
  </ds:schemaRefs>
</ds:datastoreItem>
</file>

<file path=customXml/itemProps2.xml><?xml version="1.0" encoding="utf-8"?>
<ds:datastoreItem xmlns:ds="http://schemas.openxmlformats.org/officeDocument/2006/customXml" ds:itemID="{EE2E5905-C765-48CA-B4C2-28945E859102}">
  <ds:schemaRefs>
    <ds:schemaRef ds:uri="http://schemas.microsoft.com/office/2006/metadata/properties"/>
    <ds:schemaRef ds:uri="http://purl.org/dc/elements/1.1/"/>
    <ds:schemaRef ds:uri="http://purl.org/dc/terms/"/>
    <ds:schemaRef ds:uri="http://schemas.microsoft.com/office/infopath/2007/PartnerControls"/>
    <ds:schemaRef ds:uri="http://www.w3.org/XML/1998/namespace"/>
    <ds:schemaRef ds:uri="http://schemas.microsoft.com/office/2006/documentManagement/types"/>
    <ds:schemaRef ds:uri="http://schemas.openxmlformats.org/package/2006/metadata/core-properties"/>
    <ds:schemaRef ds:uri="36faa46a-c32a-4e76-8967-241cd91695fa"/>
    <ds:schemaRef ds:uri="http://purl.org/dc/dcmitype/"/>
  </ds:schemaRefs>
</ds:datastoreItem>
</file>

<file path=customXml/itemProps3.xml><?xml version="1.0" encoding="utf-8"?>
<ds:datastoreItem xmlns:ds="http://schemas.openxmlformats.org/officeDocument/2006/customXml" ds:itemID="{6AA6CC71-D21E-4CF8-8CA5-F981E60968CE}">
  <ds:schemaRefs>
    <ds:schemaRef ds:uri="http://schemas.microsoft.com/sharepoint/v3/contenttype/forms"/>
  </ds:schemaRefs>
</ds:datastoreItem>
</file>

<file path=customXml/itemProps4.xml><?xml version="1.0" encoding="utf-8"?>
<ds:datastoreItem xmlns:ds="http://schemas.openxmlformats.org/officeDocument/2006/customXml" ds:itemID="{D60CA2F4-1BE9-4294-AD70-33201C3F1FF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6faa46a-c32a-4e76-8967-241cd91695f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UHC PowerPoint</Template>
  <TotalTime>5366</TotalTime>
  <Words>3034</Words>
  <Application>Microsoft Office PowerPoint</Application>
  <PresentationFormat>On-screen Show (4:3)</PresentationFormat>
  <Paragraphs>339</Paragraphs>
  <Slides>26</Slides>
  <Notes>21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26</vt:i4>
      </vt:variant>
    </vt:vector>
  </HeadingPairs>
  <TitlesOfParts>
    <vt:vector size="28" baseType="lpstr">
      <vt:lpstr>UHC PowerPoint</vt:lpstr>
      <vt:lpstr>Document</vt:lpstr>
      <vt:lpstr>PowerPoint Presentation</vt:lpstr>
      <vt:lpstr>The Agency for Healthcare Research and Quality (AHRQ)  Quality Indicators   Background for Hospital Board &amp; Senior Leadership </vt:lpstr>
      <vt:lpstr>Why are we here today?</vt:lpstr>
      <vt:lpstr>Leadership is key to improvement</vt:lpstr>
      <vt:lpstr>Health care quality  is important</vt:lpstr>
      <vt:lpstr>What is AHRQ?</vt:lpstr>
      <vt:lpstr>What are the AHRQ  Quality Indicators?</vt:lpstr>
      <vt:lpstr>Why were the QIs developed?</vt:lpstr>
      <vt:lpstr>How were the initial AHRQ QIs developed?</vt:lpstr>
      <vt:lpstr>How were the AHRQ Pediatric Quality Indicators (PDIs) Developed?</vt:lpstr>
      <vt:lpstr>Why use the AHRQ QIs?</vt:lpstr>
      <vt:lpstr>ICD-10-CM Conversion </vt:lpstr>
      <vt:lpstr>How are the AHRQ QIs structured?</vt:lpstr>
      <vt:lpstr>Three* AHRQ QI Modules</vt:lpstr>
      <vt:lpstr>What are the Patient Safety Indicators (PSIs)?</vt:lpstr>
      <vt:lpstr>A PSI Example: Pressure Ulcer (PSI 03) </vt:lpstr>
      <vt:lpstr> What are the Inpatient Quality Indicators (IQIs)?</vt:lpstr>
      <vt:lpstr>An IQI Example: Coronary Artery Bypass Graft Mortality Rate (IQI 12)</vt:lpstr>
      <vt:lpstr>What are the Pediatric Quality Indicators (PDIs)?</vt:lpstr>
      <vt:lpstr>An Example: Pressure Ulcer (PDI 02) </vt:lpstr>
      <vt:lpstr>How can the AHRQ QIs be used in quality assessment?</vt:lpstr>
      <vt:lpstr>Delete this slide</vt:lpstr>
      <vt:lpstr>Current performance on the AHRQ QIs</vt:lpstr>
      <vt:lpstr>Next steps for QI team</vt:lpstr>
      <vt:lpstr>An Example of a Report on Hospital Performance on the AHRQ QIs </vt:lpstr>
      <vt:lpstr>Next steps for QI team</vt:lpstr>
    </vt:vector>
  </TitlesOfParts>
  <Company>UHC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Background for AHRQ Quality Indicators</dc:title>
  <dc:creator>Lindsay Mayer</dc:creator>
  <cp:lastModifiedBy>Doreen Bonnett</cp:lastModifiedBy>
  <cp:revision>347</cp:revision>
  <cp:lastPrinted>2014-10-08T17:45:16Z</cp:lastPrinted>
  <dcterms:created xsi:type="dcterms:W3CDTF">2009-11-30T17:48:56Z</dcterms:created>
  <dcterms:modified xsi:type="dcterms:W3CDTF">2016-07-01T16:23:12Z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0x010100753A88BFFAAB244A8895E8667B2F75A8</vt:lpwstr>
  </property>
  <property fmtid="{D5CDD505-2E9C-101B-9397-08002B2CF9AE}" pid="3" name="_dlc_DocIdItemGuid">
    <vt:lpwstr>a225ce4c-1b28-41fc-96f6-537547575d3a</vt:lpwstr>
  </property>
</Properties>
</file>