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5" r:id="rId5"/>
  </p:sldMasterIdLst>
  <p:notesMasterIdLst>
    <p:notesMasterId r:id="rId22"/>
  </p:notesMasterIdLst>
  <p:handoutMasterIdLst>
    <p:handoutMasterId r:id="rId23"/>
  </p:handoutMasterIdLst>
  <p:sldIdLst>
    <p:sldId id="283" r:id="rId6"/>
    <p:sldId id="258" r:id="rId7"/>
    <p:sldId id="279" r:id="rId8"/>
    <p:sldId id="291" r:id="rId9"/>
    <p:sldId id="292" r:id="rId10"/>
    <p:sldId id="281" r:id="rId11"/>
    <p:sldId id="284" r:id="rId12"/>
    <p:sldId id="285" r:id="rId13"/>
    <p:sldId id="286" r:id="rId14"/>
    <p:sldId id="293" r:id="rId15"/>
    <p:sldId id="294" r:id="rId16"/>
    <p:sldId id="299" r:id="rId17"/>
    <p:sldId id="295" r:id="rId18"/>
    <p:sldId id="296" r:id="rId19"/>
    <p:sldId id="297" r:id="rId20"/>
    <p:sldId id="298" r:id="rId2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HHS" initials="D" lastIdx="2" clrIdx="0"/>
  <p:cmAuthor id="1" name="Doreen Bonnett" initials="DM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  <a:srgbClr val="990000"/>
    <a:srgbClr val="FFFF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0711" autoAdjust="0"/>
  </p:normalViewPr>
  <p:slideViewPr>
    <p:cSldViewPr>
      <p:cViewPr>
        <p:scale>
          <a:sx n="73" d="100"/>
          <a:sy n="73" d="100"/>
        </p:scale>
        <p:origin x="-246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84" y="33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gidengil:Downloads:b3a_combo_chartsforpresentations_postEvalUpdat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gidengil:Downloads:b3a_combo_chartsforpresentations_postEvalUpda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teamspace.rand.org/health/qi-toolkit/Combined%20Toolkit/Combined%20Toolkit%20for%20Post%20Evaluation%20Update_03-01-16/b3a_combo_chartsforpresentations_postEvalUpda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combo_chartsforpresentations_postEvalUpdat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teamspace.rand.org/health/qi-toolkit/Combined%20Toolkit/Combined%20Toolkit%20for%20Post%20Evaluation%20Update_03-01-16/b3a_combo_chartsforpresentations_postEvalUpdat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combo_chartsforpresentations_postEvalUpdat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combo_chartsforpresentations_postEvalUpdat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combo_chartsforpresentations_postEvalUpd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364734299516905E-2"/>
          <c:y val="5.9328649492583901E-2"/>
          <c:w val="0.75351790984633105"/>
          <c:h val="0.77283470713701796"/>
        </c:manualLayout>
      </c:layout>
      <c:barChart>
        <c:barDir val="col"/>
        <c:grouping val="clustered"/>
        <c:varyColors val="0"/>
        <c:ser>
          <c:idx val="2"/>
          <c:order val="1"/>
          <c:tx>
            <c:v>Inpatient Quality Indicators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Lit>
              <c:ptCount val="25"/>
              <c:pt idx="10">
                <c:v>13</c:v>
              </c:pt>
              <c:pt idx="11">
                <c:v>14</c:v>
              </c:pt>
              <c:pt idx="12">
                <c:v>15</c:v>
              </c:pt>
              <c:pt idx="13">
                <c:v>16</c:v>
              </c:pt>
              <c:pt idx="14">
                <c:v>17</c:v>
              </c:pt>
              <c:pt idx="15">
                <c:v>18</c:v>
              </c:pt>
              <c:pt idx="16">
                <c:v>19</c:v>
              </c:pt>
              <c:pt idx="17">
                <c:v>20</c:v>
              </c:pt>
              <c:pt idx="18">
                <c:v>21</c:v>
              </c:pt>
              <c:pt idx="19">
                <c:v>22</c:v>
              </c:pt>
              <c:pt idx="20">
                <c:v>23</c:v>
              </c:pt>
              <c:pt idx="21">
                <c:v>24</c:v>
              </c:pt>
              <c:pt idx="23">
                <c:v>32</c:v>
              </c:pt>
              <c:pt idx="24">
                <c:v>34</c:v>
              </c:pt>
            </c:strLit>
          </c:cat>
          <c:val>
            <c:numLit>
              <c:formatCode>General</c:formatCode>
              <c:ptCount val="25"/>
              <c:pt idx="0">
                <c:v>0</c:v>
              </c:pt>
              <c:pt idx="1">
                <c:v>0</c:v>
              </c:pt>
              <c:pt idx="2">
                <c:v>0</c:v>
              </c:pt>
              <c:pt idx="3">
                <c:v>0</c:v>
              </c:pt>
              <c:pt idx="4">
                <c:v>0</c:v>
              </c:pt>
              <c:pt idx="5">
                <c:v>0</c:v>
              </c:pt>
              <c:pt idx="6">
                <c:v>0</c:v>
              </c:pt>
              <c:pt idx="7">
                <c:v>0</c:v>
              </c:pt>
              <c:pt idx="8">
                <c:v>0</c:v>
              </c:pt>
              <c:pt idx="9">
                <c:v>0</c:v>
              </c:pt>
              <c:pt idx="10">
                <c:v>-100</c:v>
              </c:pt>
              <c:pt idx="11">
                <c:v>-100</c:v>
              </c:pt>
              <c:pt idx="12">
                <c:v>-100</c:v>
              </c:pt>
              <c:pt idx="13">
                <c:v>-100</c:v>
              </c:pt>
              <c:pt idx="14">
                <c:v>-100</c:v>
              </c:pt>
              <c:pt idx="15">
                <c:v>-100</c:v>
              </c:pt>
              <c:pt idx="16">
                <c:v>-100</c:v>
              </c:pt>
              <c:pt idx="17">
                <c:v>-100</c:v>
              </c:pt>
              <c:pt idx="18">
                <c:v>-15.787726855448</c:v>
              </c:pt>
              <c:pt idx="19">
                <c:v>150.75177030766699</c:v>
              </c:pt>
              <c:pt idx="20">
                <c:v>5.1366764873362802</c:v>
              </c:pt>
              <c:pt idx="21">
                <c:v>-100</c:v>
              </c:pt>
              <c:pt idx="22">
                <c:v>0</c:v>
              </c:pt>
              <c:pt idx="23">
                <c:v>-100</c:v>
              </c:pt>
              <c:pt idx="24">
                <c:v>131.12170481778401</c:v>
              </c:pt>
            </c:numLit>
          </c:val>
        </c:ser>
        <c:ser>
          <c:idx val="1"/>
          <c:order val="0"/>
          <c:tx>
            <c:strRef>
              <c:f>'compare-IQI-rates-average'!$L$14</c:f>
              <c:strCache>
                <c:ptCount val="1"/>
                <c:pt idx="0">
                  <c:v>Benchmark</c:v>
                </c:pt>
              </c:strCache>
            </c:strRef>
          </c:tx>
          <c:invertIfNegative val="0"/>
          <c:trendline>
            <c:name>National Average</c:name>
            <c:spPr>
              <a:ln w="1905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val>
            <c:numRef>
              <c:f>'compare-IQI-rates-average'!$L$15:$L$39</c:f>
              <c:numCache>
                <c:formatCode>General</c:formatCode>
                <c:ptCount val="2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240960"/>
        <c:axId val="54339072"/>
      </c:barChart>
      <c:catAx>
        <c:axId val="53240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Inpatient</a:t>
                </a:r>
                <a:r>
                  <a:rPr lang="en-US" baseline="0"/>
                  <a:t> </a:t>
                </a:r>
                <a:r>
                  <a:rPr lang="en-US"/>
                  <a:t>Quality Indicators</a:t>
                </a:r>
              </a:p>
            </c:rich>
          </c:tx>
          <c:layout>
            <c:manualLayout>
              <c:xMode val="edge"/>
              <c:yMode val="edge"/>
              <c:x val="0.40019402968819801"/>
              <c:y val="0.931304582550814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crossAx val="54339072"/>
        <c:crosses val="autoZero"/>
        <c:auto val="1"/>
        <c:lblAlgn val="ctr"/>
        <c:lblOffset val="100"/>
        <c:noMultiLvlLbl val="0"/>
      </c:catAx>
      <c:valAx>
        <c:axId val="5433907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 Difference in Rates </a:t>
                </a:r>
              </a:p>
            </c:rich>
          </c:tx>
          <c:layout>
            <c:manualLayout>
              <c:xMode val="edge"/>
              <c:yMode val="edge"/>
              <c:x val="1.90116376962314E-2"/>
              <c:y val="0.1178769047311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24096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879140658554044"/>
          <c:y val="0.82942480594181001"/>
          <c:w val="0.103663606364557"/>
          <c:h val="0.17016507332938699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364734299516905E-2"/>
          <c:y val="5.9328649492583901E-2"/>
          <c:w val="0.75351790984633105"/>
          <c:h val="0.77283470713701796"/>
        </c:manualLayout>
      </c:layout>
      <c:barChart>
        <c:barDir val="col"/>
        <c:grouping val="clustered"/>
        <c:varyColors val="0"/>
        <c:ser>
          <c:idx val="2"/>
          <c:order val="1"/>
          <c:tx>
            <c:v>#REF!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Lit>
              <c:ptCount val="18"/>
              <c:pt idx="0">
                <c:v>2</c:v>
              </c:pt>
              <c:pt idx="1">
                <c:v>3</c:v>
              </c:pt>
              <c:pt idx="2">
                <c:v>4</c:v>
              </c:pt>
              <c:pt idx="4">
                <c:v>6</c:v>
              </c:pt>
              <c:pt idx="5">
                <c:v>7</c:v>
              </c:pt>
              <c:pt idx="6">
                <c:v>8</c:v>
              </c:pt>
              <c:pt idx="7">
                <c:v>9</c:v>
              </c:pt>
              <c:pt idx="10">
                <c:v>12</c:v>
              </c:pt>
              <c:pt idx="12">
                <c:v>14</c:v>
              </c:pt>
              <c:pt idx="13">
                <c:v>15</c:v>
              </c:pt>
              <c:pt idx="16">
                <c:v>18</c:v>
              </c:pt>
              <c:pt idx="17">
                <c:v>19</c:v>
              </c:pt>
            </c:strLit>
          </c:cat>
          <c:val>
            <c:numLit>
              <c:formatCode>General</c:formatCode>
              <c:ptCount val="18"/>
              <c:pt idx="0">
                <c:v>-100</c:v>
              </c:pt>
              <c:pt idx="1">
                <c:v>67.182856249022279</c:v>
              </c:pt>
              <c:pt idx="2">
                <c:v>-100</c:v>
              </c:pt>
              <c:pt idx="3">
                <c:v>0</c:v>
              </c:pt>
              <c:pt idx="4">
                <c:v>-69.141914191419104</c:v>
              </c:pt>
              <c:pt idx="5">
                <c:v>9.7538742023701079</c:v>
              </c:pt>
              <c:pt idx="6">
                <c:v>-100</c:v>
              </c:pt>
              <c:pt idx="7">
                <c:v>-50.145772594752202</c:v>
              </c:pt>
              <c:pt idx="8">
                <c:v>0</c:v>
              </c:pt>
              <c:pt idx="9">
                <c:v>0</c:v>
              </c:pt>
              <c:pt idx="10">
                <c:v>-3.8368661121545311</c:v>
              </c:pt>
              <c:pt idx="11">
                <c:v>0</c:v>
              </c:pt>
              <c:pt idx="12">
                <c:v>-100</c:v>
              </c:pt>
              <c:pt idx="13">
                <c:v>-70.507214691735996</c:v>
              </c:pt>
              <c:pt idx="14">
                <c:v>0</c:v>
              </c:pt>
              <c:pt idx="15">
                <c:v>0</c:v>
              </c:pt>
              <c:pt idx="16">
                <c:v>-13.272500778573599</c:v>
              </c:pt>
              <c:pt idx="17">
                <c:v>-45.181338563102393</c:v>
              </c:pt>
            </c:numLit>
          </c:val>
        </c:ser>
        <c:ser>
          <c:idx val="1"/>
          <c:order val="0"/>
          <c:tx>
            <c:v>Benchmark</c:v>
          </c:tx>
          <c:invertIfNegative val="0"/>
          <c:trendline>
            <c:name>National Average</c:name>
            <c:spPr>
              <a:ln w="1905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val>
            <c:numRef>
              <c:f>'compare-PSI-rates-average'!$L$15:$L$32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512640"/>
        <c:axId val="52523008"/>
      </c:barChart>
      <c:catAx>
        <c:axId val="52512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Patient Safety Indicators</a:t>
                </a:r>
              </a:p>
            </c:rich>
          </c:tx>
          <c:layout>
            <c:manualLayout>
              <c:xMode val="edge"/>
              <c:yMode val="edge"/>
              <c:x val="0.40019402968819801"/>
              <c:y val="0.931304582550814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crossAx val="52523008"/>
        <c:crosses val="autoZero"/>
        <c:auto val="1"/>
        <c:lblAlgn val="ctr"/>
        <c:lblOffset val="100"/>
        <c:noMultiLvlLbl val="0"/>
      </c:catAx>
      <c:valAx>
        <c:axId val="5252300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 Difference in Rates </a:t>
                </a:r>
              </a:p>
            </c:rich>
          </c:tx>
          <c:layout>
            <c:manualLayout>
              <c:xMode val="edge"/>
              <c:yMode val="edge"/>
              <c:x val="1.90116376962314E-2"/>
              <c:y val="0.1178769047311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1264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87531288049574696"/>
          <c:y val="0.92156521418429305"/>
          <c:w val="0.103663606364557"/>
          <c:h val="7.8024673145365001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364734299516905E-2"/>
          <c:y val="5.9328649492583901E-2"/>
          <c:w val="0.75351790984633105"/>
          <c:h val="0.7728347071370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'[b3a_combo_chartsforpresentations_postEvalUpdate.xlsx]compare-PDI-rates-benchmark'!$G$14</c:f>
              <c:strCache>
                <c:ptCount val="1"/>
                <c:pt idx="0">
                  <c:v>Percent Difference in Rates</c:v>
                </c:pt>
              </c:strCache>
            </c:strRef>
          </c:tx>
          <c:spPr>
            <a:ln w="28575">
              <a:noFill/>
            </a:ln>
          </c:spPr>
          <c:invertIfNegative val="0"/>
          <c:cat>
            <c:strRef>
              <c:f>'[b3a_combo_chartsforpresentations_postEvalUpdate.xlsx]compare-PDI-rates-benchmark'!$J$15:$J$29</c:f>
              <c:strCache>
                <c:ptCount val="14"/>
                <c:pt idx="1">
                  <c:v>NQI 2</c:v>
                </c:pt>
                <c:pt idx="2">
                  <c:v>NQI 3</c:v>
                </c:pt>
                <c:pt idx="3">
                  <c:v>PDI 1</c:v>
                </c:pt>
                <c:pt idx="6">
                  <c:v>PDI 5</c:v>
                </c:pt>
                <c:pt idx="7">
                  <c:v>PDI 6</c:v>
                </c:pt>
                <c:pt idx="11">
                  <c:v>PDI 10</c:v>
                </c:pt>
                <c:pt idx="12">
                  <c:v>PDI 11</c:v>
                </c:pt>
                <c:pt idx="13">
                  <c:v>PDI 12</c:v>
                </c:pt>
              </c:strCache>
            </c:strRef>
          </c:cat>
          <c:val>
            <c:numRef>
              <c:f>'[b3a_combo_chartsforpresentations_postEvalUpdate.xlsx]compare-PDI-rates-benchmark'!$G$15:$G$29</c:f>
              <c:numCache>
                <c:formatCode>General</c:formatCode>
                <c:ptCount val="15"/>
                <c:pt idx="1">
                  <c:v>-100</c:v>
                </c:pt>
                <c:pt idx="2">
                  <c:v>7.0066260270341978</c:v>
                </c:pt>
                <c:pt idx="3">
                  <c:v>-47.877192982456137</c:v>
                </c:pt>
                <c:pt idx="5">
                  <c:v>0</c:v>
                </c:pt>
                <c:pt idx="6">
                  <c:v>-100</c:v>
                </c:pt>
                <c:pt idx="7">
                  <c:v>-100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-100</c:v>
                </c:pt>
                <c:pt idx="12">
                  <c:v>-100</c:v>
                </c:pt>
                <c:pt idx="13">
                  <c:v>-61.98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v>Benchmark</c:v>
          </c:tx>
          <c:invertIfNegative val="0"/>
          <c:trendline>
            <c:name>National Average</c:name>
            <c:spPr>
              <a:ln w="1905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val>
            <c:numRef>
              <c:f>'[b3a_combo_chartsforpresentations_postEvalUpdate.xlsx]compare-PDI-rates-benchmark'!$L$15:$L$29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073600"/>
        <c:axId val="55972224"/>
      </c:barChart>
      <c:catAx>
        <c:axId val="54073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Pediatric Quality Indicators</a:t>
                </a:r>
              </a:p>
            </c:rich>
          </c:tx>
          <c:layout>
            <c:manualLayout>
              <c:xMode val="edge"/>
              <c:yMode val="edge"/>
              <c:x val="0.40019402968819801"/>
              <c:y val="0.931304582550814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crossAx val="55972224"/>
        <c:crosses val="autoZero"/>
        <c:auto val="1"/>
        <c:lblAlgn val="ctr"/>
        <c:lblOffset val="100"/>
        <c:noMultiLvlLbl val="0"/>
      </c:catAx>
      <c:valAx>
        <c:axId val="5597222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 Difference in Rates </a:t>
                </a:r>
              </a:p>
            </c:rich>
          </c:tx>
          <c:layout>
            <c:manualLayout>
              <c:xMode val="edge"/>
              <c:yMode val="edge"/>
              <c:x val="1.90116376962314E-2"/>
              <c:y val="0.1178769047311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7360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81144997038659095"/>
          <c:y val="0.91945361355506905"/>
          <c:w val="0.16752653279287999"/>
          <c:h val="8.0136183624230098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Examining Observed Rates of </a:t>
            </a:r>
            <a:r>
              <a:rPr lang="en-US" sz="1200">
                <a:solidFill>
                  <a:srgbClr val="FF0000"/>
                </a:solidFill>
              </a:rPr>
              <a:t>Pressure Ulcers (PSI 03)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'trend-observed'!$C$5</c:f>
              <c:strCache>
                <c:ptCount val="1"/>
                <c:pt idx="0">
                  <c:v>Observed Rate</c:v>
                </c:pt>
              </c:strCache>
            </c:strRef>
          </c:tx>
          <c:invertIfNegative val="0"/>
          <c:cat>
            <c:numRef>
              <c:f>'trend-observed'!$B$6:$B$16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'trend-observed'!$C$6:$C$16</c:f>
              <c:numCache>
                <c:formatCode>General</c:formatCode>
                <c:ptCount val="11"/>
                <c:pt idx="3">
                  <c:v>4.9136800000000001E-2</c:v>
                </c:pt>
                <c:pt idx="4">
                  <c:v>3.7426899999999999E-2</c:v>
                </c:pt>
                <c:pt idx="5">
                  <c:v>3.8777899999999997E-2</c:v>
                </c:pt>
                <c:pt idx="6">
                  <c:v>5.2165400000000001E-2</c:v>
                </c:pt>
                <c:pt idx="7">
                  <c:v>4.8023400000000001E-2</c:v>
                </c:pt>
                <c:pt idx="8">
                  <c:v>3.5677800000000003E-2</c:v>
                </c:pt>
                <c:pt idx="9">
                  <c:v>2.1456599999999999E-2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017664"/>
        <c:axId val="56019200"/>
      </c:barChart>
      <c:catAx>
        <c:axId val="56017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56019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0192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56017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Comparing Observed Rates of Pressure Ulcers (PSI 03) to Expected Rates</a:t>
            </a:r>
          </a:p>
        </c:rich>
      </c:tx>
      <c:layout>
        <c:manualLayout>
          <c:xMode val="edge"/>
          <c:yMode val="edge"/>
          <c:x val="0.12621376211468699"/>
          <c:y val="4.31778719967695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977516159994"/>
          <c:y val="0.23575129533678801"/>
          <c:w val="0.699030315385334"/>
          <c:h val="0.64766839378238406"/>
        </c:manualLayout>
      </c:layout>
      <c:lineChart>
        <c:grouping val="standard"/>
        <c:varyColors val="0"/>
        <c:ser>
          <c:idx val="1"/>
          <c:order val="0"/>
          <c:tx>
            <c:strRef>
              <c:f>'trend-observed-expected'!$C$6</c:f>
              <c:strCache>
                <c:ptCount val="1"/>
                <c:pt idx="0">
                  <c:v>Observed</c:v>
                </c:pt>
              </c:strCache>
            </c:strRef>
          </c:tx>
          <c:cat>
            <c:numRef>
              <c:f>'trend-observed-expected'!$B$7:$B$17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'trend-observed-expected'!$C$7:$C$17</c:f>
              <c:numCache>
                <c:formatCode>General</c:formatCode>
                <c:ptCount val="11"/>
                <c:pt idx="3">
                  <c:v>4.9136800000000001E-2</c:v>
                </c:pt>
                <c:pt idx="4">
                  <c:v>3.7426899999999999E-2</c:v>
                </c:pt>
                <c:pt idx="5">
                  <c:v>3.8777899999999997E-2</c:v>
                </c:pt>
                <c:pt idx="6">
                  <c:v>5.2165400000000001E-2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'trend-observed-expected'!$D$6</c:f>
              <c:strCache>
                <c:ptCount val="1"/>
                <c:pt idx="0">
                  <c:v>Expected</c:v>
                </c:pt>
              </c:strCache>
            </c:strRef>
          </c:tx>
          <c:cat>
            <c:numRef>
              <c:f>'trend-observed-expected'!$B$7:$B$17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'trend-observed-expected'!$D$7:$D$17</c:f>
              <c:numCache>
                <c:formatCode>General</c:formatCode>
                <c:ptCount val="11"/>
                <c:pt idx="3">
                  <c:v>2.28119E-2</c:v>
                </c:pt>
                <c:pt idx="4">
                  <c:v>2.283E-2</c:v>
                </c:pt>
                <c:pt idx="5">
                  <c:v>2.2760900000000001E-2</c:v>
                </c:pt>
                <c:pt idx="6">
                  <c:v>2.2509999999999999E-2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99584"/>
        <c:axId val="36101120"/>
      </c:lineChart>
      <c:catAx>
        <c:axId val="3609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36101120"/>
        <c:crosses val="autoZero"/>
        <c:auto val="1"/>
        <c:lblAlgn val="ctr"/>
        <c:lblOffset val="100"/>
        <c:tickMarkSkip val="1"/>
        <c:noMultiLvlLbl val="0"/>
      </c:catAx>
      <c:valAx>
        <c:axId val="361011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Per 1,000 Cases</a:t>
                </a:r>
              </a:p>
            </c:rich>
          </c:tx>
          <c:layout>
            <c:manualLayout>
              <c:xMode val="edge"/>
              <c:yMode val="edge"/>
              <c:x val="5.8073024815775997E-4"/>
              <c:y val="0.39426620692021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6099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80718429613699"/>
          <c:y val="0.505181236960765"/>
          <c:w val="0.14904059362306399"/>
          <c:h val="0.19917039781792001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Risk-Adjusted and Smoothed Rates of </a:t>
            </a:r>
            <a:r>
              <a:rPr lang="en-US" sz="1200">
                <a:solidFill>
                  <a:srgbClr val="FF0000"/>
                </a:solidFill>
              </a:rPr>
              <a:t>Pressure Ulcers (PSI 03)</a:t>
            </a:r>
          </a:p>
        </c:rich>
      </c:tx>
      <c:layout>
        <c:manualLayout>
          <c:xMode val="edge"/>
          <c:yMode val="edge"/>
          <c:x val="0.118123111969494"/>
          <c:y val="3.36788456998430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768550157645399"/>
          <c:y val="0.181347150259068"/>
          <c:w val="0.518237838194754"/>
          <c:h val="0.66321243523316098"/>
        </c:manualLayout>
      </c:layout>
      <c:lineChart>
        <c:grouping val="standard"/>
        <c:varyColors val="0"/>
        <c:ser>
          <c:idx val="0"/>
          <c:order val="0"/>
          <c:tx>
            <c:strRef>
              <c:f>'trend-risk-adjusted-smoothed'!$C$9</c:f>
              <c:strCache>
                <c:ptCount val="1"/>
                <c:pt idx="0">
                  <c:v>Risk-Adjusted Rate</c:v>
                </c:pt>
              </c:strCache>
            </c:strRef>
          </c:tx>
          <c:cat>
            <c:numRef>
              <c:f>'trend-risk-adjusted-smoothed'!$B$13:$B$23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'trend-risk-adjusted-smoothed'!$C$13:$C$23</c:f>
              <c:numCache>
                <c:formatCode>General</c:formatCode>
                <c:ptCount val="11"/>
                <c:pt idx="3">
                  <c:v>3.9735699999999999E-2</c:v>
                </c:pt>
                <c:pt idx="4">
                  <c:v>3.02422E-2</c:v>
                </c:pt>
                <c:pt idx="5">
                  <c:v>3.1428999999999999E-2</c:v>
                </c:pt>
                <c:pt idx="6">
                  <c:v>4.2751999999999998E-2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'trend-risk-adjusted-smoothed'!$D$9:$D$12</c:f>
              <c:strCache>
                <c:ptCount val="1"/>
                <c:pt idx="0">
                  <c:v>Risk-Adjusted (Lower Confidence Interval Bound)</c:v>
                </c:pt>
              </c:strCache>
            </c:strRef>
          </c:tx>
          <c:spPr>
            <a:ln>
              <a:prstDash val="sysDot"/>
            </a:ln>
          </c:spPr>
          <c:cat>
            <c:numRef>
              <c:f>'trend-risk-adjusted-smoothed'!$B$13:$B$23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'trend-risk-adjusted-smoothed'!$D$13:$D$23</c:f>
              <c:numCache>
                <c:formatCode>General</c:formatCode>
                <c:ptCount val="11"/>
                <c:pt idx="3">
                  <c:v>3.1127499999999999E-2</c:v>
                </c:pt>
                <c:pt idx="4">
                  <c:v>2.2170100000000002E-2</c:v>
                </c:pt>
                <c:pt idx="5">
                  <c:v>2.3324000000000001E-2</c:v>
                </c:pt>
                <c:pt idx="6">
                  <c:v>3.5290000000000002E-2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'trend-risk-adjusted-smoothed'!$E$9:$E$12</c:f>
              <c:strCache>
                <c:ptCount val="1"/>
                <c:pt idx="0">
                  <c:v>Risk-Adjusted (Upper Confidence Interval Bound)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ymbol val="triangle"/>
            <c:size val="7"/>
            <c:spPr>
              <a:solidFill>
                <a:srgbClr val="C00000"/>
              </a:solidFill>
            </c:spPr>
          </c:marker>
          <c:cat>
            <c:numRef>
              <c:f>'trend-risk-adjusted-smoothed'!$B$13:$B$23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'trend-risk-adjusted-smoothed'!$E$13:$E$23</c:f>
              <c:numCache>
                <c:formatCode>General</c:formatCode>
                <c:ptCount val="11"/>
                <c:pt idx="3">
                  <c:v>4.8343900000000002E-2</c:v>
                </c:pt>
                <c:pt idx="4">
                  <c:v>3.83142E-2</c:v>
                </c:pt>
                <c:pt idx="5">
                  <c:v>3.9534E-2</c:v>
                </c:pt>
                <c:pt idx="6">
                  <c:v>5.0213000000000001E-2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'trend-risk-adjusted-smoothed'!$F$9</c:f>
              <c:strCache>
                <c:ptCount val="1"/>
                <c:pt idx="0">
                  <c:v>Smoothed</c:v>
                </c:pt>
              </c:strCache>
            </c:strRef>
          </c:tx>
          <c:cat>
            <c:numRef>
              <c:f>'trend-risk-adjusted-smoothed'!$B$13:$B$23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'trend-risk-adjusted-smoothed'!$F$13:$F$23</c:f>
              <c:numCache>
                <c:formatCode>General</c:formatCode>
                <c:ptCount val="11"/>
                <c:pt idx="3">
                  <c:v>3.6899300000000003E-2</c:v>
                </c:pt>
                <c:pt idx="4">
                  <c:v>2.8837700000000001E-2</c:v>
                </c:pt>
                <c:pt idx="5">
                  <c:v>2.9872099999999999E-2</c:v>
                </c:pt>
                <c:pt idx="6">
                  <c:v>4.0235E-2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82368"/>
        <c:axId val="36283904"/>
      </c:lineChart>
      <c:catAx>
        <c:axId val="3628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3628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2839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48221330824213E-2"/>
              <c:y val="0.3614506520018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6282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72175176216196"/>
          <c:y val="0.32124345567915102"/>
          <c:w val="0.29582809224318701"/>
          <c:h val="0.425620130816981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Comparing Expected Rates of </a:t>
            </a:r>
            <a:r>
              <a:rPr lang="en-US" sz="1200">
                <a:solidFill>
                  <a:srgbClr val="FF0000"/>
                </a:solidFill>
              </a:rPr>
              <a:t>Pressure Ulcers (PSI 03) </a:t>
            </a:r>
            <a:r>
              <a:rPr lang="en-US" sz="1200"/>
              <a:t>to National Average Rates To Compare Case Mix</a:t>
            </a:r>
          </a:p>
        </c:rich>
      </c:tx>
      <c:layout>
        <c:manualLayout>
          <c:xMode val="edge"/>
          <c:yMode val="edge"/>
          <c:x val="0.127831885092033"/>
          <c:y val="3.36787564766840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9406858123317"/>
          <c:y val="0.23575129533678801"/>
          <c:w val="0.64671100578447205"/>
          <c:h val="0.64766839378238406"/>
        </c:manualLayout>
      </c:layout>
      <c:lineChart>
        <c:grouping val="standard"/>
        <c:varyColors val="0"/>
        <c:ser>
          <c:idx val="0"/>
          <c:order val="0"/>
          <c:tx>
            <c:strRef>
              <c:f>'trend-expected-average'!$C$10</c:f>
              <c:strCache>
                <c:ptCount val="1"/>
                <c:pt idx="0">
                  <c:v>Expected</c:v>
                </c:pt>
              </c:strCache>
            </c:strRef>
          </c:tx>
          <c:cat>
            <c:numRef>
              <c:f>'trend-expected-average'!$B$11:$B$21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'trend-expected-average'!$C$11:$C$21</c:f>
              <c:numCache>
                <c:formatCode>General</c:formatCode>
                <c:ptCount val="11"/>
                <c:pt idx="3">
                  <c:v>2.28119E-2</c:v>
                </c:pt>
                <c:pt idx="4">
                  <c:v>2.283E-2</c:v>
                </c:pt>
                <c:pt idx="5">
                  <c:v>2.2760900000000001E-2</c:v>
                </c:pt>
                <c:pt idx="6">
                  <c:v>2.2509999999999999E-2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'trend-expected-average'!$D$10</c:f>
              <c:strCache>
                <c:ptCount val="1"/>
                <c:pt idx="0">
                  <c:v>National Average</c:v>
                </c:pt>
              </c:strCache>
            </c:strRef>
          </c:tx>
          <c:cat>
            <c:numRef>
              <c:f>'trend-expected-average'!$B$11:$B$21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'trend-expected-average'!$D$11:$D$21</c:f>
              <c:numCache>
                <c:formatCode>General</c:formatCode>
                <c:ptCount val="11"/>
                <c:pt idx="5">
                  <c:v>2.6530000000000001E-2</c:v>
                </c:pt>
                <c:pt idx="6">
                  <c:v>2.7709999999999999E-2</c:v>
                </c:pt>
                <c:pt idx="7">
                  <c:v>2.9180000000000001E-2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39456"/>
        <c:axId val="39540992"/>
      </c:lineChart>
      <c:catAx>
        <c:axId val="3953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39540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5409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2.9394286879188599E-2"/>
              <c:y val="0.414991364421415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39539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91721665859895"/>
          <c:y val="0.50518134715025798"/>
          <c:w val="0.16389436757298501"/>
          <c:h val="0.1249251356533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C</a:t>
            </a:r>
            <a:r>
              <a:rPr lang="en-US" sz="1200" b="1" i="0" baseline="0"/>
              <a:t>omparing Risk-Adjusted Rates of </a:t>
            </a:r>
            <a:r>
              <a:rPr lang="en-US" sz="1200" b="1" i="0" baseline="0">
                <a:solidFill>
                  <a:srgbClr val="FF0000"/>
                </a:solidFill>
              </a:rPr>
              <a:t>Pressure Ulcers (PSI 03) </a:t>
            </a:r>
            <a:r>
              <a:rPr lang="en-US" sz="1200" b="1" i="0" baseline="0"/>
              <a:t>to National Average Rates</a:t>
            </a:r>
            <a:endParaRPr lang="en-US" sz="1200"/>
          </a:p>
        </c:rich>
      </c:tx>
      <c:layout>
        <c:manualLayout>
          <c:xMode val="edge"/>
          <c:yMode val="edge"/>
          <c:x val="0.1339327289971110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55078409316499"/>
          <c:y val="0.13936351706036701"/>
          <c:w val="0.60683504860248205"/>
          <c:h val="0.71026210265383505"/>
        </c:manualLayout>
      </c:layout>
      <c:lineChart>
        <c:grouping val="standard"/>
        <c:varyColors val="0"/>
        <c:ser>
          <c:idx val="0"/>
          <c:order val="0"/>
          <c:tx>
            <c:strRef>
              <c:f>'trend-risk-adjusted-average'!$C$9:$C$12</c:f>
              <c:strCache>
                <c:ptCount val="1"/>
                <c:pt idx="0">
                  <c:v>Risk-Adjusted Rate</c:v>
                </c:pt>
              </c:strCache>
            </c:strRef>
          </c:tx>
          <c:cat>
            <c:numRef>
              <c:f>'trend-risk-adjusted-average'!$B$13:$B$23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'trend-risk-adjusted-average'!$C$13:$C$23</c:f>
              <c:numCache>
                <c:formatCode>General</c:formatCode>
                <c:ptCount val="11"/>
                <c:pt idx="3">
                  <c:v>3.9735699999999999E-2</c:v>
                </c:pt>
                <c:pt idx="4">
                  <c:v>3.02422E-2</c:v>
                </c:pt>
                <c:pt idx="5">
                  <c:v>3.1428999999999999E-2</c:v>
                </c:pt>
                <c:pt idx="6">
                  <c:v>4.2751999999999998E-2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'trend-risk-adjusted-average'!$D$9:$D$12</c:f>
              <c:strCache>
                <c:ptCount val="1"/>
                <c:pt idx="0">
                  <c:v>Risk-Adjusted (Lower Confidence Interval Bound)</c:v>
                </c:pt>
              </c:strCache>
            </c:strRef>
          </c:tx>
          <c:spPr>
            <a:ln>
              <a:prstDash val="sysDot"/>
            </a:ln>
          </c:spPr>
          <c:cat>
            <c:numRef>
              <c:f>'trend-risk-adjusted-average'!$B$13:$B$23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'trend-risk-adjusted-average'!$D$13:$D$23</c:f>
              <c:numCache>
                <c:formatCode>General</c:formatCode>
                <c:ptCount val="11"/>
                <c:pt idx="3">
                  <c:v>3.1127499999999999E-2</c:v>
                </c:pt>
                <c:pt idx="4">
                  <c:v>2.2170100000000002E-2</c:v>
                </c:pt>
                <c:pt idx="5">
                  <c:v>2.3324000000000001E-2</c:v>
                </c:pt>
                <c:pt idx="6">
                  <c:v>3.5290000000000002E-2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'trend-risk-adjusted-average'!$E$9:$E$12</c:f>
              <c:strCache>
                <c:ptCount val="1"/>
                <c:pt idx="0">
                  <c:v>Risk-Adjusted (Upper Confidence Interval Bound)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ymbol val="triangle"/>
            <c:size val="7"/>
            <c:spPr>
              <a:solidFill>
                <a:srgbClr val="C00000"/>
              </a:solidFill>
            </c:spPr>
          </c:marker>
          <c:cat>
            <c:numRef>
              <c:f>'trend-risk-adjusted-average'!$B$13:$B$23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'trend-risk-adjusted-average'!$E$13:$E$23</c:f>
              <c:numCache>
                <c:formatCode>General</c:formatCode>
                <c:ptCount val="11"/>
                <c:pt idx="3">
                  <c:v>4.8343900000000002E-2</c:v>
                </c:pt>
                <c:pt idx="4">
                  <c:v>3.83142E-2</c:v>
                </c:pt>
                <c:pt idx="5">
                  <c:v>3.9534E-2</c:v>
                </c:pt>
                <c:pt idx="6">
                  <c:v>5.0213000000000001E-2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'trend-risk-adjusted-average'!$F$9:$F$12</c:f>
              <c:strCache>
                <c:ptCount val="1"/>
                <c:pt idx="0">
                  <c:v>National Average</c:v>
                </c:pt>
              </c:strCache>
            </c:strRef>
          </c:tx>
          <c:cat>
            <c:numRef>
              <c:f>'trend-risk-adjusted-average'!$B$13:$B$23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'trend-risk-adjusted-average'!$F$13:$F$23</c:f>
              <c:numCache>
                <c:formatCode>General</c:formatCode>
                <c:ptCount val="11"/>
                <c:pt idx="5">
                  <c:v>2.6530000000000001E-2</c:v>
                </c:pt>
                <c:pt idx="6">
                  <c:v>2.7709999999999999E-2</c:v>
                </c:pt>
                <c:pt idx="7">
                  <c:v>2.9180000000000001E-2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578624"/>
        <c:axId val="39584512"/>
      </c:lineChart>
      <c:catAx>
        <c:axId val="3957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39584512"/>
        <c:crosses val="autoZero"/>
        <c:auto val="1"/>
        <c:lblAlgn val="ctr"/>
        <c:lblOffset val="100"/>
        <c:noMultiLvlLbl val="0"/>
      </c:catAx>
      <c:valAx>
        <c:axId val="395845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578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777019763650897"/>
          <c:y val="0.22039047991063801"/>
          <c:w val="0.245563137799927"/>
          <c:h val="0.6059867190230460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0.90909</cdr:x>
      <cdr:y>0.21277</cdr:y>
    </cdr:from>
    <cdr:to>
      <cdr:x>0.94386</cdr:x>
      <cdr:y>0.7234</cdr:y>
    </cdr:to>
    <cdr:sp macro="" textlink="">
      <cdr:nvSpPr>
        <cdr:cNvPr id="2" name="Up-Down Arrow 1"/>
        <cdr:cNvSpPr/>
      </cdr:nvSpPr>
      <cdr:spPr>
        <a:xfrm xmlns:a="http://schemas.openxmlformats.org/drawingml/2006/main">
          <a:off x="7620000" y="762000"/>
          <a:ext cx="291435" cy="1828800"/>
        </a:xfrm>
        <a:prstGeom xmlns:a="http://schemas.openxmlformats.org/drawingml/2006/main" prst="up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  <cdr:relSizeAnchor xmlns:cdr="http://schemas.openxmlformats.org/drawingml/2006/chartDrawing">
    <cdr:from>
      <cdr:x>0.86364</cdr:x>
      <cdr:y>0.02128</cdr:y>
    </cdr:from>
    <cdr:to>
      <cdr:x>0.98708</cdr:x>
      <cdr:y>0.12151</cdr:y>
    </cdr:to>
    <cdr:sp macro="" textlink="">
      <cdr:nvSpPr>
        <cdr:cNvPr id="3" name="TextBox 3"/>
        <cdr:cNvSpPr txBox="1"/>
      </cdr:nvSpPr>
      <cdr:spPr>
        <a:xfrm xmlns:a="http://schemas.openxmlformats.org/drawingml/2006/main">
          <a:off x="7239000" y="76200"/>
          <a:ext cx="1034674" cy="3589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/>
            <a:t>Rate Higher </a:t>
          </a:r>
          <a:r>
            <a:rPr lang="en-US" sz="1000" baseline="0" dirty="0"/>
            <a:t>than National Average (Worse)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0.86364</cdr:x>
      <cdr:y>0.70213</cdr:y>
    </cdr:from>
    <cdr:to>
      <cdr:x>0.98708</cdr:x>
      <cdr:y>0.80236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7239000" y="2514600"/>
          <a:ext cx="1034674" cy="3589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000" dirty="0"/>
            <a:t>Rate Lower </a:t>
          </a:r>
          <a:r>
            <a:rPr lang="en-US" sz="1000" baseline="0" dirty="0"/>
            <a:t>than National Average (Better)</a:t>
          </a:r>
          <a:endParaRPr lang="en-US" sz="1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0.875</cdr:x>
      <cdr:y>0.23497</cdr:y>
    </cdr:from>
    <cdr:to>
      <cdr:x>0.99786</cdr:x>
      <cdr:y>0.86304</cdr:y>
    </cdr:to>
    <cdr:grpSp>
      <cdr:nvGrpSpPr>
        <cdr:cNvPr id="5" name="Group 4"/>
        <cdr:cNvGrpSpPr/>
      </cdr:nvGrpSpPr>
      <cdr:grpSpPr>
        <a:xfrm xmlns:a="http://schemas.openxmlformats.org/drawingml/2006/main">
          <a:off x="7467600" y="895236"/>
          <a:ext cx="1048536" cy="2392946"/>
          <a:chOff x="8751093" y="955665"/>
          <a:chExt cx="1228754" cy="2554475"/>
        </a:xfrm>
      </cdr:grpSpPr>
      <cdr:sp macro="" textlink="">
        <cdr:nvSpPr>
          <cdr:cNvPr id="2" name="Up-Down Arrow 1"/>
          <cdr:cNvSpPr/>
        </cdr:nvSpPr>
        <cdr:spPr>
          <a:xfrm xmlns:a="http://schemas.openxmlformats.org/drawingml/2006/main">
            <a:off x="9305963" y="955665"/>
            <a:ext cx="238130" cy="2111386"/>
          </a:xfrm>
          <a:prstGeom xmlns:a="http://schemas.openxmlformats.org/drawingml/2006/main" prst="upDownArrow">
            <a:avLst/>
          </a:prstGeom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t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endParaRPr lang="en-US" sz="1100"/>
          </a:p>
        </cdr:txBody>
      </cdr:sp>
      <cdr:sp macro="" textlink="">
        <cdr:nvSpPr>
          <cdr:cNvPr id="4" name="TextBox 4"/>
          <cdr:cNvSpPr txBox="1"/>
        </cdr:nvSpPr>
        <cdr:spPr>
          <a:xfrm xmlns:a="http://schemas.openxmlformats.org/drawingml/2006/main">
            <a:off x="8751093" y="3091058"/>
            <a:ext cx="1228754" cy="41908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000" dirty="0"/>
              <a:t>Rate Lower </a:t>
            </a:r>
            <a:r>
              <a:rPr lang="en-US" sz="1000" baseline="0" dirty="0"/>
              <a:t>than National Average (Better)</a:t>
            </a:r>
            <a:endParaRPr lang="en-US" sz="1000" dirty="0"/>
          </a:p>
        </cdr:txBody>
      </cdr:sp>
    </cdr:grpSp>
  </cdr:relSizeAnchor>
  <cdr:relSizeAnchor xmlns:cdr="http://schemas.openxmlformats.org/drawingml/2006/chartDrawing">
    <cdr:from>
      <cdr:x>0.875</cdr:x>
      <cdr:y>0.06</cdr:y>
    </cdr:from>
    <cdr:to>
      <cdr:x>0.99786</cdr:x>
      <cdr:y>0.16305</cdr:y>
    </cdr:to>
    <cdr:grpSp>
      <cdr:nvGrpSpPr>
        <cdr:cNvPr id="6" name="Group 4"/>
        <cdr:cNvGrpSpPr/>
      </cdr:nvGrpSpPr>
      <cdr:grpSpPr>
        <a:xfrm xmlns:a="http://schemas.openxmlformats.org/drawingml/2006/main">
          <a:off x="7467600" y="228600"/>
          <a:ext cx="1048536" cy="392621"/>
          <a:chOff x="8751093" y="81343"/>
          <a:chExt cx="1228754" cy="419123"/>
        </a:xfrm>
      </cdr:grpSpPr>
      <cdr:sp macro="" textlink="">
        <cdr:nvSpPr>
          <cdr:cNvPr id="8" name="TextBox 3"/>
          <cdr:cNvSpPr txBox="1"/>
        </cdr:nvSpPr>
        <cdr:spPr>
          <a:xfrm xmlns:a="http://schemas.openxmlformats.org/drawingml/2006/main">
            <a:off x="8751093" y="81343"/>
            <a:ext cx="1228754" cy="41912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r>
              <a:rPr lang="en-US" sz="1000" dirty="0"/>
              <a:t>Rate Higher </a:t>
            </a:r>
            <a:r>
              <a:rPr lang="en-US" sz="1000" baseline="0" dirty="0"/>
              <a:t>than National Average (Worse)</a:t>
            </a:r>
            <a:endParaRPr lang="en-US" sz="1000" dirty="0"/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44DA68B-8006-4A2A-ACF8-4887C90A64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3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CB28EC8-B74B-40EA-81C8-0B5F3ABA03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840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(trend-expected-average). Consider</a:t>
            </a:r>
            <a:r>
              <a:rPr lang="en-US" baseline="0" dirty="0" smtClean="0">
                <a:latin typeface="Times New Roman" charset="0"/>
              </a:rPr>
              <a:t> adding a descriptive title (e.g., “Lower number of expected cases compared to national average”).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(trend-risk-adjusted-average). Consider</a:t>
            </a:r>
            <a:r>
              <a:rPr lang="en-US" baseline="0" dirty="0" smtClean="0">
                <a:latin typeface="Times New Roman" charset="0"/>
              </a:rPr>
              <a:t> adding a descriptive title (e.g., “Higher rates of PSI 03 compared to national average (risk-adjusted)”).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(compare-IQI-rates-average). Consider adding a descriptive title</a:t>
            </a:r>
            <a:r>
              <a:rPr lang="en-US" baseline="0" dirty="0" smtClean="0">
                <a:latin typeface="Times New Roman" charset="0"/>
              </a:rPr>
              <a:t> (e.g., “Better performance than average on 7 IQIs”).</a:t>
            </a:r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charset="0"/>
              </a:rPr>
              <a:t>This chart comes from the Excel worksheet (compare-PSI-rates-average). Consider adding a descriptive title</a:t>
            </a:r>
            <a:r>
              <a:rPr lang="en-US" baseline="0" dirty="0" smtClean="0">
                <a:latin typeface="Times New Roman" charset="0"/>
              </a:rPr>
              <a:t> (e.g., “Better performance than average on 7 PSIs”).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Times New Roman" charset="0"/>
              </a:rPr>
              <a:t>This chart comes from the Excel worksheet (compare-PDI-rates-average). Consider adding a descriptive title</a:t>
            </a:r>
            <a:r>
              <a:rPr lang="en-US" baseline="0" dirty="0" smtClean="0">
                <a:latin typeface="Times New Roman" charset="0"/>
              </a:rPr>
              <a:t> (e.g., “Better performance than average on 7 PDIs”).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en-US" sz="110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(trend-observed). Consider adding a descriptive title</a:t>
            </a:r>
            <a:r>
              <a:rPr lang="en-US" baseline="0" dirty="0" smtClean="0">
                <a:latin typeface="Times New Roman" charset="0"/>
              </a:rPr>
              <a:t> (e.g., “Recent Decline in PSI 03 Since 2012</a:t>
            </a:r>
            <a:r>
              <a:rPr lang="en-US" baseline="0" dirty="0" smtClean="0">
                <a:latin typeface="Times New Roman" charset="0"/>
              </a:rPr>
              <a:t>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(trend-observed-expected). Consider</a:t>
            </a:r>
            <a:r>
              <a:rPr lang="en-US" baseline="0" dirty="0" smtClean="0">
                <a:latin typeface="Times New Roman" charset="0"/>
              </a:rPr>
              <a:t> adding a descriptive title (e.g., “Higher number of observed than expected events”).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(trend-risk-adjusted-smoothed). Consider</a:t>
            </a:r>
            <a:r>
              <a:rPr lang="en-US" baseline="0" dirty="0" smtClean="0">
                <a:latin typeface="Times New Roman" charset="0"/>
              </a:rPr>
              <a:t> adding a descriptive title (e.g., “Similar smoothed and risk-adjusted rates of PSI 03”).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AutoShape 25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B.3b Slide </a:t>
            </a:r>
            <a:fld id="{5C7DC7FD-37B4-4823-8E26-95E650012D89}" type="slidenum">
              <a:rPr lang="en-US" sz="800" b="1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326" name="Rectangle 254"/>
          <p:cNvSpPr>
            <a:spLocks noGrp="1" noChangeArrowheads="1"/>
          </p:cNvSpPr>
          <p:nvPr>
            <p:ph type="ctrTitle"/>
          </p:nvPr>
        </p:nvSpPr>
        <p:spPr>
          <a:xfrm>
            <a:off x="684213" y="2284413"/>
            <a:ext cx="7769225" cy="1143000"/>
          </a:xfrm>
        </p:spPr>
        <p:txBody>
          <a:bodyPr/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9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937375" y="5027613"/>
            <a:ext cx="1901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B.3b  Slide </a:t>
            </a:r>
            <a:fld id="{FBA2458A-24C9-46ED-BE87-71FDE006E676}" type="slidenum">
              <a:rPr lang="en-US" sz="800" b="1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Toolkit for Using the AHRQ Quality Indicators</a:t>
            </a:r>
          </a:p>
          <a:p>
            <a:r>
              <a:rPr lang="en-US" sz="800" b="1" i="1" kern="120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r>
              <a:rPr lang="en-US" dirty="0" smtClean="0"/>
              <a:t>Tool B.3b Slide </a:t>
            </a:r>
            <a:fld id="{F2B2D5C8-80E6-48B6-A5EF-6FFF9C2705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598613"/>
            <a:ext cx="7769225" cy="43449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598613"/>
            <a:ext cx="7769225" cy="434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53200"/>
            <a:ext cx="883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Prepared by RAND and UHC for AHRQ                                                                                                                                                                                                                      Tool B.3b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Char char="•"/>
        <a:defRPr sz="2800">
          <a:solidFill>
            <a:srgbClr val="000099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Times New Roman" charset="0"/>
        <a:buChar char="–"/>
        <a:defRPr sz="2400">
          <a:solidFill>
            <a:srgbClr val="000099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charset="2"/>
        <a:buChar char="ü"/>
        <a:defRPr sz="2000">
          <a:solidFill>
            <a:srgbClr val="000099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Modules/PSI_TechSpec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Default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alityindicators.ahrq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2209800"/>
            <a:ext cx="7769225" cy="3581400"/>
          </a:xfrm>
        </p:spPr>
        <p:txBody>
          <a:bodyPr/>
          <a:lstStyle/>
          <a:p>
            <a:r>
              <a:rPr lang="en-US" i="1" dirty="0" smtClean="0"/>
              <a:t>Use this PowerPoint presentation as a template for your presentation. </a:t>
            </a:r>
          </a:p>
          <a:p>
            <a:r>
              <a:rPr lang="en-US" i="1" dirty="0" smtClean="0"/>
              <a:t>Replace the charts with charts that you create with your data (use the Excel workbook from Tool B3a for guidance) and replace the </a:t>
            </a:r>
            <a:r>
              <a:rPr lang="en-US" i="1" dirty="0" smtClean="0">
                <a:solidFill>
                  <a:srgbClr val="FF0000"/>
                </a:solidFill>
              </a:rPr>
              <a:t>red text</a:t>
            </a:r>
            <a:r>
              <a:rPr lang="en-US" i="1" dirty="0" smtClean="0"/>
              <a:t> with your hospital’s information.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pPr algn="ctr"/>
            <a:r>
              <a:rPr lang="en-US" sz="2800" smtClean="0">
                <a:solidFill>
                  <a:srgbClr val="FF0000"/>
                </a:solidFill>
                <a:effectLst/>
              </a:rPr>
              <a:t>INSTRUCTIONS FOR USING THIS TOOL – DELETE THIS SLIDE BEFORE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62000" y="5791200"/>
            <a:ext cx="7620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ICD-10-CM = International Classification of Diseases, 10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Revision; DRG = diagnosis-related group.</a:t>
            </a:r>
          </a:p>
          <a:p>
            <a:r>
              <a:rPr lang="en-US" sz="1400" dirty="0" smtClean="0"/>
              <a:t>Source</a:t>
            </a:r>
            <a:r>
              <a:rPr lang="en-US" sz="1400" i="1" dirty="0"/>
              <a:t>: </a:t>
            </a:r>
            <a:r>
              <a:rPr lang="en-US" sz="1400" i="1" dirty="0" smtClean="0">
                <a:hlinkClick r:id="rId3"/>
              </a:rPr>
              <a:t>www.qualityindicators.ahrq.gov/Modules/PSI_TechSpec.aspx</a:t>
            </a:r>
            <a:r>
              <a:rPr lang="en-US" sz="1400" i="1" dirty="0" smtClean="0"/>
              <a:t>.</a:t>
            </a:r>
            <a:endParaRPr lang="en-US" sz="1400" dirty="0"/>
          </a:p>
        </p:txBody>
      </p:sp>
      <p:sp>
        <p:nvSpPr>
          <p:cNvPr id="18435" name="Content Placeholder 7"/>
          <p:cNvSpPr>
            <a:spLocks noGrp="1"/>
          </p:cNvSpPr>
          <p:nvPr>
            <p:ph idx="1"/>
          </p:nvPr>
        </p:nvSpPr>
        <p:spPr>
          <a:xfrm>
            <a:off x="684213" y="1295400"/>
            <a:ext cx="7769225" cy="44196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Numerator: Discharges, among cases meeting the inclusion and exclusion rules for the denominator, with any </a:t>
            </a:r>
            <a:r>
              <a:rPr lang="en-US" sz="2000" dirty="0" smtClean="0"/>
              <a:t>secondary ICD-10-CM diagnosis codes </a:t>
            </a:r>
            <a:r>
              <a:rPr lang="en-US" sz="2000" dirty="0"/>
              <a:t>for pressure ulcer and any </a:t>
            </a:r>
            <a:r>
              <a:rPr lang="en-US" sz="2000" dirty="0" smtClean="0"/>
              <a:t>secondary </a:t>
            </a:r>
            <a:r>
              <a:rPr lang="en-US" sz="2000" dirty="0"/>
              <a:t>ICD-10-CM diagnosis codes for pressure ulcer stage III or IV (or unstageable</a:t>
            </a:r>
            <a:r>
              <a:rPr lang="en-US" sz="2000" dirty="0" smtClean="0"/>
              <a:t>).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Denominator: Surgical or medical discharges, for patients ages 18 years and older. Surgical and medical discharges are defined by specific DRG or MS-DRG codes.</a:t>
            </a:r>
          </a:p>
          <a:p>
            <a:pPr marL="234950" indent="-234950"/>
            <a:r>
              <a:rPr lang="en-US" sz="2400" i="1" dirty="0" smtClean="0">
                <a:solidFill>
                  <a:srgbClr val="FF0000"/>
                </a:solidFill>
              </a:rPr>
              <a:t>DELETE THIS TEXT BEFORE PRESENTATION: Replace this information with information about your chosen indicators. Copy this slide and repeat as necessary.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latin typeface="+mj-lt"/>
              </a:rPr>
              <a:t>A PSI Example: Pressure Ulcer (PSI 03)</a:t>
            </a:r>
          </a:p>
        </p:txBody>
      </p:sp>
    </p:spTree>
    <p:extLst>
      <p:ext uri="{BB962C8B-B14F-4D97-AF65-F5344CB8AC3E}">
        <p14:creationId xmlns:p14="http://schemas.microsoft.com/office/powerpoint/2010/main" val="300920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Comparing Performance Over Time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5943600"/>
            <a:ext cx="7620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*Note: Use caution comparing rates before and after 2014. Rates before the 4th quarter of 2014 are calculated using </a:t>
            </a:r>
            <a:r>
              <a:rPr lang="en-US" sz="1100" dirty="0" smtClean="0"/>
              <a:t>ICD-9-CM diagnosis codes; </a:t>
            </a:r>
            <a:r>
              <a:rPr lang="en-US" sz="1100" dirty="0"/>
              <a:t>rates calculated during the 4th quarter of 2014 and later use ICD-</a:t>
            </a:r>
            <a:r>
              <a:rPr lang="en-US" sz="1100" dirty="0" smtClean="0"/>
              <a:t>10-CM. </a:t>
            </a:r>
            <a:r>
              <a:rPr lang="en-US" sz="1100" dirty="0"/>
              <a:t>The rates should be similar but may not yield a perfect comparison between years. </a:t>
            </a:r>
          </a:p>
        </p:txBody>
      </p:sp>
      <p:graphicFrame>
        <p:nvGraphicFramePr>
          <p:cNvPr id="6" name="Chart 5" descr="x-axis: year and unit 1, y-axis: per 1000 cases and unit is .01" title="Examining Observed Rates of Pressure Ulcers (PSI 3)"/>
          <p:cNvGraphicFramePr>
            <a:graphicFrameLocks/>
          </p:cNvGraphicFramePr>
          <p:nvPr/>
        </p:nvGraphicFramePr>
        <p:xfrm>
          <a:off x="192087" y="1647825"/>
          <a:ext cx="8759825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458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Slides below are only applicable for ICD-9 versions of the software. Currently the ICD-10 software does not calculate expected, risk-adjusted, or smoothed rates, but will in the future.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44298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0668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Comparing Observed Performance to Expected Performance </a:t>
            </a:r>
            <a:r>
              <a:rPr lang="en-US" sz="3200" dirty="0" smtClean="0">
                <a:effectLst/>
              </a:rPr>
              <a:t>Over </a:t>
            </a:r>
            <a:r>
              <a:rPr lang="en-US" sz="3200" dirty="0" smtClean="0">
                <a:effectLst/>
              </a:rPr>
              <a:t>Time</a:t>
            </a:r>
          </a:p>
        </p:txBody>
      </p:sp>
      <p:graphicFrame>
        <p:nvGraphicFramePr>
          <p:cNvPr id="5" name="Chart 4" descr="x-axis: Year and unit is 1, y-axis: Per 1000 cases and unit .01" title="Comparing Observed Rates of Pressure Ulcers(PSI 3) to Expexted Rate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502563"/>
              </p:ext>
            </p:extLst>
          </p:nvPr>
        </p:nvGraphicFramePr>
        <p:xfrm>
          <a:off x="738187" y="1571624"/>
          <a:ext cx="7948613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033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9144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Comparing Risk-Adjusted and Smoothed Rates Over Time</a:t>
            </a:r>
          </a:p>
        </p:txBody>
      </p:sp>
      <p:graphicFrame>
        <p:nvGraphicFramePr>
          <p:cNvPr id="5" name="Chart 4" descr="x-axis: Year and unit is 1, y-axis: Per 1000 cases and unit .01" title="Risk-adjusted and Smoothed Rates of Pressure Ulcers (PSI 3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403704"/>
              </p:ext>
            </p:extLst>
          </p:nvPr>
        </p:nvGraphicFramePr>
        <p:xfrm>
          <a:off x="238125" y="1733550"/>
          <a:ext cx="8601075" cy="375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17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457200"/>
            <a:ext cx="7086600" cy="9906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Evaluating Case Mix Relative to Other Hospitals</a:t>
            </a:r>
          </a:p>
        </p:txBody>
      </p:sp>
      <p:graphicFrame>
        <p:nvGraphicFramePr>
          <p:cNvPr id="4" name="Chart 3" descr="x-axis: Year and unit 1, y-axis: Per 1000 cases and unit is .005" title="Comparing Expected Rates of Pressure(PSI 3) to the benchmark rates in order to compare case mix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5794093"/>
              </p:ext>
            </p:extLst>
          </p:nvPr>
        </p:nvGraphicFramePr>
        <p:xfrm>
          <a:off x="152400" y="1981200"/>
          <a:ext cx="8750300" cy="377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83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9144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Comparing Hospital’s Performance to National Performance Over Time</a:t>
            </a:r>
          </a:p>
        </p:txBody>
      </p:sp>
      <p:graphicFrame>
        <p:nvGraphicFramePr>
          <p:cNvPr id="4" name="Chart 3" descr="x-axis: Year and unit is 2, y-axis: Per 1000 cases and unit .01" title="Comparing Risk-adjusted Rates of Pressure(PSI 3) to the benchmark rates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101476"/>
              </p:ext>
            </p:extLst>
          </p:nvPr>
        </p:nvGraphicFramePr>
        <p:xfrm>
          <a:off x="152400" y="2209800"/>
          <a:ext cx="8813801" cy="343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06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 hidden="1" title="layout"/>
          <p:cNvSpPr>
            <a:spLocks noChangeArrowheads="1"/>
          </p:cNvSpPr>
          <p:nvPr/>
        </p:nvSpPr>
        <p:spPr bwMode="auto">
          <a:xfrm>
            <a:off x="7848600" y="6278563"/>
            <a:ext cx="73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2284413"/>
            <a:ext cx="8001000" cy="19065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The Toolkit for Using the AHRQ Quality Indicators </a:t>
            </a:r>
            <a:br>
              <a:rPr lang="en-US" dirty="0" smtClean="0"/>
            </a:br>
            <a:r>
              <a:rPr lang="en-US" sz="2800" dirty="0" smtClean="0"/>
              <a:t>Results and Discussion of Data Analysis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2000" y="57912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/>
              <a:t>Source:</a:t>
            </a:r>
            <a:r>
              <a:rPr lang="en-US" sz="1400" i="1" dirty="0"/>
              <a:t> </a:t>
            </a:r>
            <a:r>
              <a:rPr lang="en-US" sz="1400" u="sng" dirty="0">
                <a:hlinkClick r:id="rId3"/>
              </a:rPr>
              <a:t>www.qualityindicators.ahrq.gov/Default.aspx</a:t>
            </a:r>
            <a:r>
              <a:rPr lang="en-US" sz="1400" u="sng" dirty="0"/>
              <a:t> </a:t>
            </a:r>
            <a:r>
              <a:rPr lang="en-US" sz="1400" i="1" dirty="0"/>
              <a:t>and AHRQ Quality Indicator Toolkit Literature Review</a:t>
            </a:r>
            <a:endParaRPr lang="en-US" sz="1400" dirty="0"/>
          </a:p>
        </p:txBody>
      </p:sp>
      <p:sp>
        <p:nvSpPr>
          <p:cNvPr id="14339" name="Content Placeholder 5"/>
          <p:cNvSpPr>
            <a:spLocks noGrp="1"/>
          </p:cNvSpPr>
          <p:nvPr>
            <p:ph idx="1"/>
          </p:nvPr>
        </p:nvSpPr>
        <p:spPr>
          <a:xfrm>
            <a:off x="684213" y="1598613"/>
            <a:ext cx="7769225" cy="3887787"/>
          </a:xfrm>
        </p:spPr>
        <p:txBody>
          <a:bodyPr/>
          <a:lstStyle/>
          <a:p>
            <a:r>
              <a:rPr lang="en-US" sz="2400" dirty="0"/>
              <a:t>QIs can be used to flag potential problems in quality of </a:t>
            </a:r>
            <a:r>
              <a:rPr lang="en-US" sz="2400" dirty="0" smtClean="0"/>
              <a:t>care. </a:t>
            </a:r>
            <a:endParaRPr lang="en-US" sz="2400" dirty="0"/>
          </a:p>
          <a:p>
            <a:r>
              <a:rPr lang="en-US" sz="2400" dirty="0"/>
              <a:t>QIs can be used to assess performance and compare against peer </a:t>
            </a:r>
            <a:r>
              <a:rPr lang="en-US" sz="2400" dirty="0" smtClean="0"/>
              <a:t>hospitals.</a:t>
            </a:r>
            <a:endParaRPr lang="en-US" sz="2400" dirty="0"/>
          </a:p>
          <a:p>
            <a:r>
              <a:rPr lang="en-US" sz="2400" dirty="0"/>
              <a:t>Examples of hospital use of </a:t>
            </a:r>
            <a:r>
              <a:rPr lang="en-US" sz="2400" dirty="0" smtClean="0"/>
              <a:t>QIs in </a:t>
            </a:r>
            <a:r>
              <a:rPr lang="en-US" sz="2400" dirty="0"/>
              <a:t>the literature have examined the impact of: </a:t>
            </a:r>
          </a:p>
          <a:p>
            <a:pPr lvl="1"/>
            <a:r>
              <a:rPr lang="en-US" sz="2000" dirty="0"/>
              <a:t>Health information technology on quality of </a:t>
            </a:r>
            <a:r>
              <a:rPr lang="en-US" sz="2000" dirty="0" smtClean="0"/>
              <a:t>care. </a:t>
            </a:r>
            <a:endParaRPr lang="en-US" sz="2000" dirty="0"/>
          </a:p>
          <a:p>
            <a:pPr lvl="1"/>
            <a:r>
              <a:rPr lang="en-US" sz="2000" dirty="0"/>
              <a:t>Hospital board quality committees on quality of </a:t>
            </a:r>
            <a:r>
              <a:rPr lang="en-US" sz="2000" dirty="0" smtClean="0"/>
              <a:t>care.</a:t>
            </a:r>
            <a:endParaRPr lang="en-US" sz="2000" dirty="0"/>
          </a:p>
          <a:p>
            <a:pPr lvl="1"/>
            <a:r>
              <a:rPr lang="en-US" sz="2000" dirty="0"/>
              <a:t>Evaluation of effectiveness of nurse staffing and care </a:t>
            </a:r>
            <a:r>
              <a:rPr lang="en-US" sz="2000" dirty="0" smtClean="0"/>
              <a:t>delivered.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latin typeface="+mj-lt"/>
              </a:rPr>
              <a:t>How can the AHRQ QIs be used in quality assessment?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4"/>
          <p:cNvSpPr txBox="1">
            <a:spLocks noChangeArrowheads="1"/>
          </p:cNvSpPr>
          <p:nvPr/>
        </p:nvSpPr>
        <p:spPr bwMode="auto">
          <a:xfrm>
            <a:off x="990600" y="5835650"/>
            <a:ext cx="731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Relative to a </a:t>
            </a:r>
            <a:r>
              <a:rPr lang="en-US" sz="1800" dirty="0" smtClean="0"/>
              <a:t>sample </a:t>
            </a:r>
            <a:r>
              <a:rPr lang="en-US" sz="1800" dirty="0"/>
              <a:t>of </a:t>
            </a:r>
            <a:r>
              <a:rPr lang="en-US" sz="1800" dirty="0" smtClean="0"/>
              <a:t>similar hospitals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0000"/>
                </a:solidFill>
              </a:rPr>
              <a:t>Your Hospital has similar or better performance on most of the IQIs. 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457200"/>
            <a:ext cx="7391400" cy="9144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</a:rPr>
              <a:t>Your Hospital's</a:t>
            </a:r>
            <a:r>
              <a:rPr lang="en-US" sz="3200" dirty="0" smtClean="0">
                <a:effectLst/>
              </a:rPr>
              <a:t> Performance Relative to National Averages</a:t>
            </a:r>
          </a:p>
        </p:txBody>
      </p:sp>
      <p:graphicFrame>
        <p:nvGraphicFramePr>
          <p:cNvPr id="9" name="Chart 8" descr="X-axis: Inpatient Quality Indicators and unit is 1, Y-axis: Percent Difference in rates and unit is 100." title="Your Hospital's Performance Relative to National Benchmark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575002"/>
              </p:ext>
            </p:extLst>
          </p:nvPr>
        </p:nvGraphicFramePr>
        <p:xfrm>
          <a:off x="381000" y="1905000"/>
          <a:ext cx="8382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25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5438775"/>
            <a:ext cx="8153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Relative to a </a:t>
            </a:r>
            <a:r>
              <a:rPr lang="en-US" sz="1800" dirty="0" smtClean="0"/>
              <a:t>sample of similar </a:t>
            </a:r>
            <a:r>
              <a:rPr lang="en-US" sz="1800" dirty="0"/>
              <a:t>hospitals, </a:t>
            </a:r>
            <a:r>
              <a:rPr lang="en-US" sz="1800" dirty="0">
                <a:solidFill>
                  <a:srgbClr val="FF0000"/>
                </a:solidFill>
              </a:rPr>
              <a:t>Your Hospital has similar or better performance on many of the PSIs. However, Pressure Ulcers (PSI </a:t>
            </a:r>
            <a:r>
              <a:rPr lang="en-US" sz="1800" dirty="0" smtClean="0">
                <a:solidFill>
                  <a:srgbClr val="FF0000"/>
                </a:solidFill>
              </a:rPr>
              <a:t>03</a:t>
            </a:r>
            <a:r>
              <a:rPr lang="en-US" sz="1800" dirty="0">
                <a:solidFill>
                  <a:srgbClr val="FF0000"/>
                </a:solidFill>
              </a:rPr>
              <a:t>) occur at higher rates than the </a:t>
            </a:r>
            <a:r>
              <a:rPr lang="en-US" sz="1800" dirty="0" smtClean="0">
                <a:solidFill>
                  <a:srgbClr val="FF0000"/>
                </a:solidFill>
              </a:rPr>
              <a:t>national average </a:t>
            </a:r>
            <a:r>
              <a:rPr lang="en-US" sz="1800" dirty="0">
                <a:solidFill>
                  <a:srgbClr val="FF0000"/>
                </a:solidFill>
              </a:rPr>
              <a:t>– this may be an area where Your Hospital should focus quality improvement efforts.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9144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</a:rPr>
              <a:t>Your Hospital's</a:t>
            </a:r>
            <a:r>
              <a:rPr lang="en-US" sz="3200" dirty="0" smtClean="0">
                <a:effectLst/>
              </a:rPr>
              <a:t> Performance Relative to National Averages</a:t>
            </a:r>
          </a:p>
        </p:txBody>
      </p:sp>
      <p:graphicFrame>
        <p:nvGraphicFramePr>
          <p:cNvPr id="6" name="Chart 5" descr="x-axis: Patient Safety Indicators and unit is 1, y-axis: Percent Difference in rates and unit is 50" title="Your Hospital's Performance Relative to National Benchmark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851565"/>
              </p:ext>
            </p:extLst>
          </p:nvPr>
        </p:nvGraphicFramePr>
        <p:xfrm>
          <a:off x="304800" y="1524000"/>
          <a:ext cx="8534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58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 descr="x-axis: Patient Safety Indicators and unit is 1, y-axis: Percent Difference in rates and unit is 50" title="Your Hospital's Performance Relative to National Benchmark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458732"/>
              </p:ext>
            </p:extLst>
          </p:nvPr>
        </p:nvGraphicFramePr>
        <p:xfrm>
          <a:off x="609599" y="1295399"/>
          <a:ext cx="8153401" cy="4310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34"/>
          <p:cNvSpPr txBox="1">
            <a:spLocks noChangeArrowheads="1"/>
          </p:cNvSpPr>
          <p:nvPr/>
        </p:nvSpPr>
        <p:spPr bwMode="auto">
          <a:xfrm>
            <a:off x="990600" y="5791200"/>
            <a:ext cx="731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Relative to a </a:t>
            </a:r>
            <a:r>
              <a:rPr lang="en-US" sz="1800" dirty="0" smtClean="0"/>
              <a:t>sample </a:t>
            </a:r>
            <a:r>
              <a:rPr lang="en-US" sz="1800" dirty="0"/>
              <a:t>of </a:t>
            </a:r>
            <a:r>
              <a:rPr lang="en-US" sz="1800" dirty="0" smtClean="0"/>
              <a:t>similar hospitals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0000"/>
                </a:solidFill>
              </a:rPr>
              <a:t>Your Hospital has similar or better performance on most of the </a:t>
            </a:r>
            <a:r>
              <a:rPr lang="en-US" sz="1800" dirty="0" smtClean="0">
                <a:solidFill>
                  <a:srgbClr val="FF0000"/>
                </a:solidFill>
              </a:rPr>
              <a:t>PDIs</a:t>
            </a:r>
            <a:r>
              <a:rPr lang="en-US" sz="18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04800"/>
            <a:ext cx="7391400" cy="9144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</a:rPr>
              <a:t>Your Hospital's</a:t>
            </a:r>
            <a:r>
              <a:rPr lang="en-US" sz="3200" dirty="0" smtClean="0">
                <a:effectLst/>
              </a:rPr>
              <a:t> Performance Relative to National Averages</a:t>
            </a:r>
          </a:p>
        </p:txBody>
      </p:sp>
      <p:sp>
        <p:nvSpPr>
          <p:cNvPr id="7" name="Up-Down Arrow 6"/>
          <p:cNvSpPr/>
          <p:nvPr/>
        </p:nvSpPr>
        <p:spPr>
          <a:xfrm>
            <a:off x="8001000" y="1828800"/>
            <a:ext cx="238125" cy="23431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8" name="TextBox 3"/>
          <p:cNvSpPr txBox="1"/>
          <p:nvPr/>
        </p:nvSpPr>
        <p:spPr>
          <a:xfrm>
            <a:off x="7467600" y="1295400"/>
            <a:ext cx="1371600" cy="4191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/>
              <a:t>Rate Higher </a:t>
            </a:r>
            <a:r>
              <a:rPr lang="en-US" sz="1000" baseline="0" dirty="0"/>
              <a:t>than </a:t>
            </a:r>
            <a:r>
              <a:rPr lang="en-US" sz="1000" baseline="0" dirty="0" smtClean="0"/>
              <a:t>National Average  </a:t>
            </a:r>
            <a:r>
              <a:rPr lang="en-US" sz="1000" baseline="0" dirty="0"/>
              <a:t>(Worse)</a:t>
            </a:r>
            <a:endParaRPr lang="en-US" sz="1000" dirty="0"/>
          </a:p>
        </p:txBody>
      </p:sp>
      <p:sp>
        <p:nvSpPr>
          <p:cNvPr id="9" name="TextBox 4"/>
          <p:cNvSpPr txBox="1"/>
          <p:nvPr/>
        </p:nvSpPr>
        <p:spPr>
          <a:xfrm>
            <a:off x="7467600" y="4267200"/>
            <a:ext cx="1371599" cy="4191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/>
              <a:t>Rate Lower </a:t>
            </a:r>
            <a:r>
              <a:rPr lang="en-US" sz="1000" baseline="0" dirty="0"/>
              <a:t>than </a:t>
            </a:r>
            <a:r>
              <a:rPr lang="en-US" sz="1000" baseline="0" dirty="0" smtClean="0"/>
              <a:t>National Average (Better</a:t>
            </a:r>
            <a:r>
              <a:rPr lang="en-US" sz="1000" baseline="0" dirty="0"/>
              <a:t>)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47800"/>
            <a:ext cx="7769225" cy="4495800"/>
          </a:xfrm>
        </p:spPr>
        <p:txBody>
          <a:bodyPr/>
          <a:lstStyle/>
          <a:p>
            <a:pPr>
              <a:buSzPct val="100000"/>
            </a:pPr>
            <a:r>
              <a:rPr lang="en-US" i="1" dirty="0" smtClean="0"/>
              <a:t>In </a:t>
            </a:r>
            <a:r>
              <a:rPr lang="en-US" i="1" dirty="0"/>
              <a:t>this example, we will examine the rates of </a:t>
            </a:r>
            <a:r>
              <a:rPr lang="en-US" i="1" dirty="0" smtClean="0"/>
              <a:t>Pressure Ulcers (PSI 03</a:t>
            </a:r>
            <a:r>
              <a:rPr lang="en-US" i="1" dirty="0"/>
              <a:t>) and how this particular hospital performed over time. </a:t>
            </a:r>
            <a:endParaRPr lang="en-US" i="1" dirty="0" smtClean="0"/>
          </a:p>
          <a:p>
            <a:pPr>
              <a:buSzPct val="100000"/>
            </a:pPr>
            <a:r>
              <a:rPr lang="en-US" i="1" dirty="0" smtClean="0"/>
              <a:t>Determine which indicator(s) you would like to focus on, and fill in these slides based on that indicator and your hospital’s data. </a:t>
            </a:r>
          </a:p>
          <a:p>
            <a:pPr>
              <a:buSzPct val="100000"/>
            </a:pPr>
            <a:r>
              <a:rPr lang="en-US" i="1" dirty="0" smtClean="0"/>
              <a:t>Based on the information that you would like to present, you may choose not to use all of the slides available here.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305800" cy="762000"/>
          </a:xfrm>
          <a:noFill/>
        </p:spPr>
        <p:txBody>
          <a:bodyPr/>
          <a:lstStyle/>
          <a:p>
            <a:pPr algn="ctr"/>
            <a:r>
              <a:rPr lang="en-US" sz="280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Pct val="100000"/>
            </a:pPr>
            <a:r>
              <a:rPr lang="en-US" dirty="0" smtClean="0"/>
              <a:t>Based on a review of </a:t>
            </a:r>
            <a:r>
              <a:rPr lang="en-US" dirty="0" smtClean="0">
                <a:solidFill>
                  <a:srgbClr val="FF0000"/>
                </a:solidFill>
              </a:rPr>
              <a:t>Your Hospital’s</a:t>
            </a:r>
            <a:r>
              <a:rPr lang="en-US" dirty="0" smtClean="0"/>
              <a:t> performance on the PSIs, we have decided to focus on the following indicators: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Pressure Ulcers (PSI 03)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Indicators that Require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979613"/>
            <a:ext cx="7769225" cy="3049587"/>
          </a:xfrm>
        </p:spPr>
        <p:txBody>
          <a:bodyPr/>
          <a:lstStyle/>
          <a:p>
            <a:pPr>
              <a:spcAft>
                <a:spcPts val="1200"/>
              </a:spcAft>
              <a:buSzPct val="100000"/>
            </a:pPr>
            <a:r>
              <a:rPr lang="en-US" i="1" dirty="0" smtClean="0"/>
              <a:t>You may want to include information about the indicator as background information. </a:t>
            </a:r>
          </a:p>
          <a:p>
            <a:pPr>
              <a:buSzPct val="100000"/>
            </a:pPr>
            <a:r>
              <a:rPr lang="en-US" i="1" dirty="0" smtClean="0"/>
              <a:t>Go to </a:t>
            </a:r>
            <a:r>
              <a:rPr lang="en-US" dirty="0" smtClean="0">
                <a:hlinkClick r:id="rId2"/>
              </a:rPr>
              <a:t>www.qualityindicators.ahrq.gov/</a:t>
            </a:r>
            <a:r>
              <a:rPr lang="en-US" dirty="0" smtClean="0"/>
              <a:t>  </a:t>
            </a:r>
            <a:r>
              <a:rPr lang="en-US" i="1" dirty="0" smtClean="0"/>
              <a:t>or see the Fact Sheets in this toolkit (Tools A.1a, A.1b, A.1c) to obtain this information.</a:t>
            </a:r>
            <a:endParaRPr lang="en-US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305800" cy="762000"/>
          </a:xfrm>
          <a:noFill/>
        </p:spPr>
        <p:txBody>
          <a:bodyPr/>
          <a:lstStyle/>
          <a:p>
            <a:pPr algn="ctr"/>
            <a:r>
              <a:rPr lang="en-US" sz="280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HC PowerPoint">
  <a:themeElements>
    <a:clrScheme name="UHC PowerPoin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B2B2B2"/>
      </a:folHlink>
    </a:clrScheme>
    <a:fontScheme name="4_UHC PowerPoin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HC PowerPoi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HC PowerPoi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>
  <documentManagement>
    <_dlc_DocId xmlns="36faa46a-c32a-4e76-8967-241cd91695fa">ECA5PWAFM45H-1464-368</_dlc_DocId>
    <_dlc_DocIdUrl xmlns="36faa46a-c32a-4e76-8967-241cd91695fa">
      <Url>https://teamspace.rand.org/health/qi-toolkit/_layouts/15/DocIdRedir.aspx?ID=ECA5PWAFM45H-1464-368</Url>
      <Description>ECA5PWAFM45H-1464-368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3A88BFFAAB244A8895E8667B2F75A8" ma:contentTypeVersion="7" ma:contentTypeDescription="Create a new document." ma:contentTypeScope="" ma:versionID="1c94f7e84a8e0da51494bbcd237efe80">
  <xsd:schema xmlns:xsd="http://www.w3.org/2001/XMLSchema" xmlns:xs="http://www.w3.org/2001/XMLSchema" xmlns:p="http://schemas.microsoft.com/office/2006/metadata/properties" xmlns:ns2="36faa46a-c32a-4e76-8967-241cd91695fa" targetNamespace="http://schemas.microsoft.com/office/2006/metadata/properties" ma:root="true" ma:fieldsID="02fba42e6fa5714b86de9896b72afbb6" ns2:_="">
    <xsd:import namespace="36faa46a-c32a-4e76-8967-241cd91695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aa46a-c32a-4e76-8967-241cd91695f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51FCD1-734D-4D65-A479-D0B02CA7800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616C8F1-8943-4442-9BD5-D39945A28C80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36faa46a-c32a-4e76-8967-241cd91695f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E9B1A64-9751-4665-966A-96B1947CD60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DBE829C-BF25-4E74-B35B-F8D71D6988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aa46a-c32a-4e76-8967-241cd9169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UHC PowerPoint</Template>
  <TotalTime>6899</TotalTime>
  <Words>1041</Words>
  <Application>Microsoft Office PowerPoint</Application>
  <PresentationFormat>On-screen Show (4:3)</PresentationFormat>
  <Paragraphs>75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4_UHC PowerPoint</vt:lpstr>
      <vt:lpstr>INSTRUCTIONS FOR USING THIS TOOL – DELETE THIS SLIDE BEFORE PRESENTATION</vt:lpstr>
      <vt:lpstr>The Toolkit for Using the AHRQ Quality Indicators  Results and Discussion of Data Analysis </vt:lpstr>
      <vt:lpstr>How can the AHRQ QIs be used in quality assessment?</vt:lpstr>
      <vt:lpstr>Your Hospital's Performance Relative to National Averages</vt:lpstr>
      <vt:lpstr>Your Hospital's Performance Relative to National Averages</vt:lpstr>
      <vt:lpstr>Your Hospital's Performance Relative to National Averages</vt:lpstr>
      <vt:lpstr>DELETE THIS SLIDE BEFORE PRESENTATION</vt:lpstr>
      <vt:lpstr>Indicators that Require Attention</vt:lpstr>
      <vt:lpstr>DELETE THIS SLIDE BEFORE PRESENTATION</vt:lpstr>
      <vt:lpstr>A PSI Example: Pressure Ulcer (PSI 03)</vt:lpstr>
      <vt:lpstr>Comparing Performance Over Time</vt:lpstr>
      <vt:lpstr>Slides below are only applicable for ICD-9 versions of the software. Currently the ICD-10 software does not calculate expected, risk-adjusted, or smoothed rates, but will in the future. </vt:lpstr>
      <vt:lpstr>Comparing Observed Performance to Expected Performance Over Time</vt:lpstr>
      <vt:lpstr>Comparing Risk-Adjusted and Smoothed Rates Over Time</vt:lpstr>
      <vt:lpstr>Evaluating Case Mix Relative to Other Hospitals</vt:lpstr>
      <vt:lpstr>Comparing Hospital’s Performance to National Performance Over Time</vt:lpstr>
    </vt:vector>
  </TitlesOfParts>
  <Company>UHC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 for AHRQ Quality Indicators</dc:title>
  <dc:creator>Lindsay Mayer</dc:creator>
  <cp:lastModifiedBy>Doreen Bonnett</cp:lastModifiedBy>
  <cp:revision>272</cp:revision>
  <dcterms:created xsi:type="dcterms:W3CDTF">2009-11-30T17:48:56Z</dcterms:created>
  <dcterms:modified xsi:type="dcterms:W3CDTF">2016-07-01T16:31:02Z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0x010100753A88BFFAAB244A8895E8667B2F75A8</vt:lpwstr>
  </property>
  <property fmtid="{D5CDD505-2E9C-101B-9397-08002B2CF9AE}" pid="3" name="_dlc_DocIdItemGuid">
    <vt:lpwstr>9088eaa7-f661-4824-a425-75642a080ac5</vt:lpwstr>
  </property>
</Properties>
</file>