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15" r:id="rId5"/>
  </p:sldMasterIdLst>
  <p:notesMasterIdLst>
    <p:notesMasterId r:id="rId23"/>
  </p:notesMasterIdLst>
  <p:handoutMasterIdLst>
    <p:handoutMasterId r:id="rId24"/>
  </p:handoutMasterIdLst>
  <p:sldIdLst>
    <p:sldId id="283" r:id="rId6"/>
    <p:sldId id="258" r:id="rId7"/>
    <p:sldId id="291" r:id="rId8"/>
    <p:sldId id="309" r:id="rId9"/>
    <p:sldId id="303" r:id="rId10"/>
    <p:sldId id="307" r:id="rId11"/>
    <p:sldId id="298" r:id="rId12"/>
    <p:sldId id="305" r:id="rId13"/>
    <p:sldId id="310" r:id="rId14"/>
    <p:sldId id="292" r:id="rId15"/>
    <p:sldId id="293" r:id="rId16"/>
    <p:sldId id="301" r:id="rId17"/>
    <p:sldId id="280" r:id="rId18"/>
    <p:sldId id="296" r:id="rId19"/>
    <p:sldId id="297" r:id="rId20"/>
    <p:sldId id="308" r:id="rId21"/>
    <p:sldId id="300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reen Bonnett" initials="DM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000099"/>
    <a:srgbClr val="FF0000"/>
    <a:srgbClr val="990000"/>
    <a:srgbClr val="FFFF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6" autoAdjust="0"/>
    <p:restoredTop sz="75991" autoAdjust="0"/>
  </p:normalViewPr>
  <p:slideViewPr>
    <p:cSldViewPr>
      <p:cViewPr>
        <p:scale>
          <a:sx n="57" d="100"/>
          <a:sy n="57" d="100"/>
        </p:scale>
        <p:origin x="-672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256"/>
    </p:cViewPr>
  </p:sorterViewPr>
  <p:notesViewPr>
    <p:cSldViewPr>
      <p:cViewPr>
        <p:scale>
          <a:sx n="100" d="100"/>
          <a:sy n="100" d="100"/>
        </p:scale>
        <p:origin x="-1584" y="33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mstro\Desktop\AHRQ%20Toolkit\PDI%20Toolkit\b3a_chartsforpresentations_for%20AHRQ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s://teamspace.rand.org/health/qi-toolkit/Combined%20Toolkit/Combined%20Toolkit%20for%20Post%20Evaluation%20Update_03-01-16/b3a_combo_chartsforpresentations_postEvalUpda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Examining Observed Rates of </a:t>
            </a:r>
            <a:r>
              <a:rPr lang="en-US" sz="1200">
                <a:solidFill>
                  <a:srgbClr val="FF0000"/>
                </a:solidFill>
              </a:rPr>
              <a:t>Neonatal Blood Stream Infection Rate (NQI 3)</a:t>
            </a:r>
          </a:p>
        </c:rich>
      </c:tx>
      <c:layout>
        <c:manualLayout>
          <c:xMode val="edge"/>
          <c:yMode val="edge"/>
          <c:x val="0.168285077218012"/>
          <c:y val="3.36788380041914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3400636832622"/>
          <c:y val="0.181347150259068"/>
          <c:w val="0.86394721036046096"/>
          <c:h val="0.7020725388601040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79136"/>
        <c:axId val="9180672"/>
      </c:barChart>
      <c:catAx>
        <c:axId val="9179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9180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806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 1,000 Cases</a:t>
                </a:r>
              </a:p>
            </c:rich>
          </c:tx>
          <c:layout>
            <c:manualLayout>
              <c:xMode val="edge"/>
              <c:yMode val="edge"/>
              <c:x val="1.0859724039197299E-2"/>
              <c:y val="0.355250203296376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9179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en-US" sz="1200" dirty="0"/>
              <a:t>Examining Observed Rates of </a:t>
            </a:r>
            <a:r>
              <a:rPr lang="en-US" sz="1200" dirty="0">
                <a:solidFill>
                  <a:srgbClr val="FF0000"/>
                </a:solidFill>
              </a:rPr>
              <a:t>Neonatal Blood Stream Infection Rate (NQI 3)</a:t>
            </a:r>
          </a:p>
        </c:rich>
      </c:tx>
      <c:layout>
        <c:manualLayout>
          <c:xMode val="edge"/>
          <c:yMode val="edge"/>
          <c:x val="0.168285077218012"/>
          <c:y val="3.36788380041914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3400636832622"/>
          <c:y val="0.181347150259068"/>
          <c:w val="0.86394721036046096"/>
          <c:h val="0.7020725388601040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24960"/>
        <c:axId val="9226496"/>
      </c:barChart>
      <c:catAx>
        <c:axId val="922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9226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264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 1,000 Cases</a:t>
                </a:r>
              </a:p>
            </c:rich>
          </c:tx>
          <c:layout>
            <c:manualLayout>
              <c:xMode val="edge"/>
              <c:yMode val="edge"/>
              <c:x val="1.0859724039197299E-2"/>
              <c:y val="0.355250203296376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922496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Examining Observed Rates of </a:t>
            </a:r>
            <a:r>
              <a:rPr lang="en-US" sz="1200">
                <a:solidFill>
                  <a:srgbClr val="FF0000"/>
                </a:solidFill>
              </a:rPr>
              <a:t>Pressure Ulcers (PSI 03)</a:t>
            </a:r>
          </a:p>
        </c:rich>
      </c:tx>
      <c:layout>
        <c:manualLayout>
          <c:xMode val="edge"/>
          <c:yMode val="edge"/>
          <c:x val="0.168285077218012"/>
          <c:y val="3.36788380041914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3400636832622"/>
          <c:y val="0.181347150259068"/>
          <c:w val="0.86394721036046096"/>
          <c:h val="0.702072538860104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'trend-observed'!$C$5</c:f>
              <c:strCache>
                <c:ptCount val="1"/>
                <c:pt idx="0">
                  <c:v>Observed Rate</c:v>
                </c:pt>
              </c:strCache>
            </c:strRef>
          </c:tx>
          <c:invertIfNegative val="0"/>
          <c:cat>
            <c:numRef>
              <c:f>'trend-observed'!$B$6:$B$16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'trend-observed'!$C$6:$C$16</c:f>
              <c:numCache>
                <c:formatCode>General</c:formatCode>
                <c:ptCount val="11"/>
                <c:pt idx="3">
                  <c:v>4.9136800000000001E-2</c:v>
                </c:pt>
                <c:pt idx="4">
                  <c:v>3.7426899999999999E-2</c:v>
                </c:pt>
                <c:pt idx="5">
                  <c:v>3.8777899999999997E-2</c:v>
                </c:pt>
                <c:pt idx="6">
                  <c:v>5.2165400000000001E-2</c:v>
                </c:pt>
                <c:pt idx="7">
                  <c:v>4.8023400000000001E-2</c:v>
                </c:pt>
                <c:pt idx="8">
                  <c:v>3.5677800000000003E-2</c:v>
                </c:pt>
                <c:pt idx="9">
                  <c:v>2.1456599999999999E-2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35072"/>
        <c:axId val="34869632"/>
      </c:barChart>
      <c:catAx>
        <c:axId val="9235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34869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8696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 1,000 Cases</a:t>
                </a:r>
              </a:p>
            </c:rich>
          </c:tx>
          <c:layout>
            <c:manualLayout>
              <c:xMode val="edge"/>
              <c:yMode val="edge"/>
              <c:x val="1.0859724039197299E-2"/>
              <c:y val="0.355250203296376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9235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44DA68B-8006-4A2A-ACF8-4887C90A64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430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CB28EC8-B74B-40EA-81C8-0B5F3ABA03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6840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2400" y="4416426"/>
            <a:ext cx="6629400" cy="4651375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 dirty="0" smtClean="0"/>
              <a:t>For</a:t>
            </a:r>
            <a:r>
              <a:rPr lang="en-US" baseline="0" dirty="0" smtClean="0"/>
              <a:t> more information about the AHRQ QIs, see fact sheets from Tools A.1a (IQIs), A.1b (PSIs), </a:t>
            </a:r>
            <a:r>
              <a:rPr lang="en-US" baseline="0" dirty="0" smtClean="0"/>
              <a:t>and A.1c </a:t>
            </a:r>
            <a:r>
              <a:rPr lang="en-US" baseline="0" dirty="0" smtClean="0"/>
              <a:t>(PDIs).</a:t>
            </a:r>
          </a:p>
          <a:p>
            <a:pPr>
              <a:defRPr/>
            </a:pPr>
            <a:endParaRPr lang="en-US" baseline="0" dirty="0" smtClean="0"/>
          </a:p>
          <a:p>
            <a:pPr>
              <a:defRPr/>
            </a:pPr>
            <a:r>
              <a:rPr lang="en-US" baseline="0" dirty="0" smtClean="0"/>
              <a:t>For ready-made slides with more details about each of these types of indicators, you can use slides 15 through 20 in Tool A.2 (Board/Senior Leadership presentation).</a:t>
            </a:r>
            <a:endParaRPr lang="en-US" dirty="0" smtClean="0"/>
          </a:p>
        </p:txBody>
      </p:sp>
      <p:sp>
        <p:nvSpPr>
          <p:cNvPr id="45060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1768"/>
            <a:r>
              <a:rPr lang="en-US" smtClean="0"/>
              <a:t>Prepared by RAND and UHC for AHRQ   Tool A.2</a:t>
            </a:r>
          </a:p>
        </p:txBody>
      </p:sp>
      <p:sp>
        <p:nvSpPr>
          <p:cNvPr id="45061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1768"/>
            <a:r>
              <a:rPr lang="en-US" smtClean="0"/>
              <a:t>AHRQ Quality Indicators Toolkit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 adding other reasons to improve your scores</a:t>
            </a:r>
            <a:r>
              <a:rPr lang="en-US" baseline="0" dirty="0" smtClean="0"/>
              <a:t> as applicable (e.g. to comply with external mandates; to improve reimbursement for care provided, etc.)</a:t>
            </a:r>
          </a:p>
        </p:txBody>
      </p:sp>
    </p:spTree>
    <p:extLst>
      <p:ext uri="{BB962C8B-B14F-4D97-AF65-F5344CB8AC3E}">
        <p14:creationId xmlns:p14="http://schemas.microsoft.com/office/powerpoint/2010/main" val="3227258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81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Here is a more specific example</a:t>
            </a:r>
            <a:r>
              <a:rPr lang="en-US" b="1" baseline="0" dirty="0" smtClean="0">
                <a:solidFill>
                  <a:srgbClr val="FF0000"/>
                </a:solidFill>
              </a:rPr>
              <a:t> , with specific information tailored to the example indicator:</a:t>
            </a:r>
          </a:p>
          <a:p>
            <a:endParaRPr lang="en-US" b="1" baseline="0" dirty="0" smtClean="0">
              <a:solidFill>
                <a:srgbClr val="FF0000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indicator that we have chosen,</a:t>
            </a:r>
            <a:r>
              <a:rPr lang="en-US" b="1" baseline="0" dirty="0" smtClean="0">
                <a:solidFill>
                  <a:srgbClr val="FF0000"/>
                </a:solidFill>
              </a:rPr>
              <a:t> Pressure Ulcers (PSI 03)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smtClean="0"/>
              <a:t>is important </a:t>
            </a:r>
            <a:r>
              <a:rPr lang="en-US" smtClean="0"/>
              <a:t>to our </a:t>
            </a:r>
            <a:r>
              <a:rPr lang="en-US" dirty="0" smtClean="0"/>
              <a:t>patients </a:t>
            </a:r>
            <a:r>
              <a:rPr lang="en-US" u="none" dirty="0" smtClean="0"/>
              <a:t>because improvement on this indicator may reduce</a:t>
            </a:r>
            <a:r>
              <a:rPr lang="en-US" u="sng" dirty="0" smtClean="0"/>
              <a:t>:</a:t>
            </a:r>
          </a:p>
          <a:p>
            <a:endParaRPr lang="en-US" sz="1200" b="1" u="sng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Sepsis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,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ellulitis,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and 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one and joint infections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 need for unnecessary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debridement and antibiotics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Days spent in hospital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And even death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959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Adjust</a:t>
            </a:r>
            <a:r>
              <a:rPr lang="en-US" baseline="0" dirty="0" smtClean="0"/>
              <a:t> as needed according to the factors you examined in the prioritization </a:t>
            </a:r>
            <a:r>
              <a:rPr lang="en-US" baseline="0" dirty="0" smtClean="0"/>
              <a:t>worksheet.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51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Take the rate </a:t>
            </a:r>
            <a:r>
              <a:rPr lang="en-US" baseline="0" dirty="0" smtClean="0"/>
              <a:t>from the prioritization worksheet tool, C1.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You may also want to report the number of patients with the adverse event to make it more tangible to your staff.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Instead of “national </a:t>
            </a:r>
            <a:r>
              <a:rPr lang="en-US" baseline="0" dirty="0" smtClean="0"/>
              <a:t>average,” </a:t>
            </a:r>
            <a:r>
              <a:rPr lang="en-US" baseline="0" dirty="0" smtClean="0"/>
              <a:t>you can replace with an average from hospitals comparable to yours (e.g</a:t>
            </a:r>
            <a:r>
              <a:rPr lang="en-US" baseline="0" dirty="0" smtClean="0"/>
              <a:t>., </a:t>
            </a:r>
            <a:r>
              <a:rPr lang="en-US" baseline="0" dirty="0" smtClean="0"/>
              <a:t>freestanding children’s hospitals), or a benchmark if there is one set for your indicator rate.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375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charset="0"/>
              </a:rPr>
              <a:t>This chart comes from the Excel worksheet,</a:t>
            </a:r>
            <a:r>
              <a:rPr lang="en-US" baseline="0" dirty="0" smtClean="0">
                <a:latin typeface="Times New Roman" charset="0"/>
              </a:rPr>
              <a:t> </a:t>
            </a:r>
            <a:r>
              <a:rPr lang="en-US" dirty="0" smtClean="0">
                <a:latin typeface="Times New Roman" charset="0"/>
              </a:rPr>
              <a:t>T</a:t>
            </a:r>
            <a:r>
              <a:rPr lang="en-US" baseline="0" dirty="0" smtClean="0">
                <a:latin typeface="Times New Roman" charset="0"/>
              </a:rPr>
              <a:t>ool B3a </a:t>
            </a:r>
            <a:r>
              <a:rPr lang="en-US" dirty="0" smtClean="0">
                <a:latin typeface="Times New Roman" charset="0"/>
              </a:rPr>
              <a:t>(trend-observed tab).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charset="0"/>
              </a:rPr>
              <a:t>Change the title according to your own results.</a:t>
            </a:r>
          </a:p>
          <a:p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You can look at </a:t>
            </a:r>
            <a:r>
              <a:rPr lang="en-US" baseline="0" dirty="0" smtClean="0"/>
              <a:t>the barriers section of the </a:t>
            </a:r>
            <a:r>
              <a:rPr lang="en-US" baseline="0" smtClean="0"/>
              <a:t>prioritization worksheet </a:t>
            </a:r>
            <a:r>
              <a:rPr lang="en-US" baseline="0" dirty="0" smtClean="0"/>
              <a:t>tool (C.1) for more ideas.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9431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5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4" name="AutoShape 253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How to Improve Hospital Quality and Safety</a:t>
            </a:r>
            <a:endParaRPr lang="en-US" sz="800" b="1" kern="1200" dirty="0">
              <a:solidFill>
                <a:schemeClr val="bg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Tool C.3  Slide </a:t>
            </a:r>
            <a:fld id="{520A51E0-91DE-4FF0-BA86-C6B0208794B6}" type="slidenum">
              <a:rPr lang="en-US" sz="800" b="1" smtClean="0">
                <a:solidFill>
                  <a:schemeClr val="bg1"/>
                </a:solidFill>
              </a:rPr>
              <a:t>‹#›</a:t>
            </a:fld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3326" name="Rectangle 254"/>
          <p:cNvSpPr>
            <a:spLocks noGrp="1" noChangeArrowheads="1"/>
          </p:cNvSpPr>
          <p:nvPr>
            <p:ph type="ctrTitle"/>
          </p:nvPr>
        </p:nvSpPr>
        <p:spPr>
          <a:xfrm>
            <a:off x="684213" y="2284413"/>
            <a:ext cx="7769225" cy="1143000"/>
          </a:xfrm>
        </p:spPr>
        <p:txBody>
          <a:bodyPr/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49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937375" y="5027613"/>
            <a:ext cx="1901825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How to Improve Hospital Quality and Safety</a:t>
            </a:r>
            <a:endParaRPr lang="en-US" sz="800" b="1" kern="1200" dirty="0">
              <a:solidFill>
                <a:schemeClr val="bg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Tool C.3  Slide </a:t>
            </a:r>
            <a:fld id="{520A51E0-91DE-4FF0-BA86-C6B0208794B6}" type="slidenum">
              <a:rPr lang="en-US" sz="800" b="1" smtClean="0">
                <a:solidFill>
                  <a:schemeClr val="bg1"/>
                </a:solidFill>
              </a:rPr>
              <a:t>‹#›</a:t>
            </a:fld>
            <a:endParaRPr lang="en-US" sz="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Toolkit for Using the AHRQ Quality Indicators</a:t>
            </a:r>
          </a:p>
          <a:p>
            <a:r>
              <a:rPr lang="en-US" sz="800" b="1" i="1" kern="120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How to Improve Hospital Quality and Safety</a:t>
            </a:r>
            <a:endParaRPr lang="en-US" sz="800" b="1" kern="1200">
              <a:solidFill>
                <a:schemeClr val="bg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pPr algn="r">
              <a:defRPr/>
            </a:pPr>
            <a:r>
              <a:rPr lang="en-US" dirty="0" smtClean="0"/>
              <a:t>Tool C.3  Slide </a:t>
            </a:r>
            <a:fld id="{3602E800-3292-4859-821C-4862E0825C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4213" y="1598613"/>
            <a:ext cx="7769225" cy="4344987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598613"/>
            <a:ext cx="7769225" cy="434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553200"/>
            <a:ext cx="8839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Prepared by RAND and UHC for AHRQ                                                                                                                                                                                                                      Tool B.3b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129" r:id="rId2"/>
    <p:sldLayoutId id="2147484130" r:id="rId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Char char="•"/>
        <a:defRPr sz="2800">
          <a:solidFill>
            <a:srgbClr val="000099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Times New Roman" charset="0"/>
        <a:buChar char="–"/>
        <a:defRPr sz="2400">
          <a:solidFill>
            <a:srgbClr val="000099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charset="2"/>
        <a:buChar char="ü"/>
        <a:defRPr sz="2000">
          <a:solidFill>
            <a:srgbClr val="000099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lityindicators.ahrq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7769225" cy="4572000"/>
          </a:xfrm>
        </p:spPr>
        <p:txBody>
          <a:bodyPr/>
          <a:lstStyle/>
          <a:p>
            <a:r>
              <a:rPr lang="en-US" sz="2000" i="1" dirty="0" smtClean="0"/>
              <a:t>Use this PowerPoint presentation as a template for your presentation to hospital staff. </a:t>
            </a:r>
          </a:p>
          <a:p>
            <a:r>
              <a:rPr lang="en-US" sz="2000" i="1" dirty="0" smtClean="0"/>
              <a:t>Replace the charts with charts that you create with your data (use the Excel workbook in Tool B.3a) and replace the </a:t>
            </a:r>
            <a:r>
              <a:rPr lang="en-US" sz="2000" b="1" i="1" dirty="0" smtClean="0">
                <a:solidFill>
                  <a:srgbClr val="FF0000"/>
                </a:solidFill>
              </a:rPr>
              <a:t>red text</a:t>
            </a:r>
            <a:r>
              <a:rPr lang="en-US" sz="2000" b="1" i="1" dirty="0" smtClean="0"/>
              <a:t> </a:t>
            </a:r>
            <a:r>
              <a:rPr lang="en-US" sz="2000" i="1" dirty="0" smtClean="0"/>
              <a:t>with information relevant to your hospital.</a:t>
            </a:r>
          </a:p>
          <a:p>
            <a:r>
              <a:rPr lang="en-US" sz="2000" i="1" dirty="0" smtClean="0"/>
              <a:t>Modify as needed to suit your hospital – you may wish to delete some slides or sections of slides, and/or add material relevant to your hospital.</a:t>
            </a:r>
          </a:p>
          <a:p>
            <a:r>
              <a:rPr lang="en-US" sz="2000" i="1" dirty="0" smtClean="0"/>
              <a:t>Modify as needed to suit the audience – you may need to tailor for presentations to physicians, nurses, coding staff, or other groups.</a:t>
            </a:r>
          </a:p>
          <a:p>
            <a:r>
              <a:rPr lang="en-US" sz="2000" i="1" dirty="0"/>
              <a:t>As you modify the presentation, consider explicitly addressing any sensitive issues that you know are likely to be on the minds of your front-line staff (e.g. time demands of a new intervention</a:t>
            </a:r>
            <a:r>
              <a:rPr lang="en-US" sz="2000" i="1" dirty="0" smtClean="0"/>
              <a:t>)</a:t>
            </a:r>
            <a:endParaRPr lang="en-US" sz="2000" i="1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pPr algn="ctr"/>
            <a:r>
              <a:rPr lang="en-US" sz="2800" dirty="0" smtClean="0">
                <a:effectLst/>
              </a:rPr>
              <a:t>INSTRUCTIONS FOR USING THIS TOOL </a:t>
            </a:r>
            <a:r>
              <a:rPr lang="en-US" sz="2800" dirty="0" smtClean="0">
                <a:solidFill>
                  <a:srgbClr val="FF0000"/>
                </a:solidFill>
                <a:effectLst/>
              </a:rPr>
              <a:t>DELETE THIS SLIDE BEFORE PRESENTATION</a:t>
            </a:r>
            <a:endParaRPr lang="en-US" sz="2800" dirty="0" smtClean="0">
              <a:solidFill>
                <a:srgbClr val="66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598613"/>
            <a:ext cx="8002587" cy="4344987"/>
          </a:xfrm>
        </p:spPr>
        <p:txBody>
          <a:bodyPr/>
          <a:lstStyle/>
          <a:p>
            <a:r>
              <a:rPr lang="en-US" dirty="0" smtClean="0"/>
              <a:t>We chose to address </a:t>
            </a:r>
            <a:r>
              <a:rPr lang="en-US" dirty="0">
                <a:solidFill>
                  <a:srgbClr val="FF0000"/>
                </a:solidFill>
              </a:rPr>
              <a:t>[this topic] </a:t>
            </a:r>
            <a:r>
              <a:rPr lang="en-US" dirty="0" smtClean="0"/>
              <a:t>based on: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Comparison between our hospital and peer hospitals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Our performance over time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Volume and cost of events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Ability to change</a:t>
            </a:r>
          </a:p>
          <a:p>
            <a:r>
              <a:rPr lang="en-US" dirty="0"/>
              <a:t>The next several slides give more detail on </a:t>
            </a:r>
            <a:r>
              <a:rPr lang="en-US" dirty="0" smtClean="0"/>
              <a:t>these reasons.</a:t>
            </a:r>
            <a:endParaRPr lang="en-US" dirty="0"/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</a:t>
            </a:r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s</a:t>
            </a:r>
            <a:r>
              <a:rPr lang="en-US" dirty="0" smtClean="0"/>
              <a:t>elected this topic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52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hospital’s data show a </a:t>
            </a:r>
            <a:r>
              <a:rPr lang="en-US" dirty="0">
                <a:solidFill>
                  <a:srgbClr val="FF0000"/>
                </a:solidFill>
              </a:rPr>
              <a:t>[Chosen </a:t>
            </a:r>
            <a:r>
              <a:rPr lang="en-US" dirty="0" smtClean="0">
                <a:solidFill>
                  <a:srgbClr val="FF0000"/>
                </a:solidFill>
              </a:rPr>
              <a:t>QI] </a:t>
            </a:r>
            <a:r>
              <a:rPr lang="en-US" dirty="0" smtClean="0"/>
              <a:t>rate of </a:t>
            </a:r>
            <a:r>
              <a:rPr lang="en-US" dirty="0" smtClean="0">
                <a:solidFill>
                  <a:srgbClr val="FF0000"/>
                </a:solidFill>
              </a:rPr>
              <a:t>[#] </a:t>
            </a:r>
            <a:r>
              <a:rPr lang="en-US" dirty="0" smtClean="0"/>
              <a:t>during </a:t>
            </a:r>
            <a:r>
              <a:rPr lang="en-US" dirty="0" smtClean="0">
                <a:solidFill>
                  <a:srgbClr val="FF0000"/>
                </a:solidFill>
              </a:rPr>
              <a:t>[time period]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This means that about</a:t>
            </a:r>
            <a:r>
              <a:rPr lang="en-US" dirty="0" smtClean="0">
                <a:solidFill>
                  <a:srgbClr val="FF0000"/>
                </a:solidFill>
              </a:rPr>
              <a:t> [#] </a:t>
            </a:r>
            <a:r>
              <a:rPr lang="en-US" dirty="0" smtClean="0"/>
              <a:t>patients in our hospital had </a:t>
            </a:r>
            <a:r>
              <a:rPr lang="en-US" dirty="0" smtClean="0">
                <a:solidFill>
                  <a:srgbClr val="FF0000"/>
                </a:solidFill>
              </a:rPr>
              <a:t>[Chosen QI] </a:t>
            </a:r>
            <a:r>
              <a:rPr lang="en-US" dirty="0" smtClean="0"/>
              <a:t>in the last year</a:t>
            </a:r>
          </a:p>
          <a:p>
            <a:r>
              <a:rPr lang="en-US" dirty="0" smtClean="0"/>
              <a:t>Our hospital performed </a:t>
            </a:r>
            <a:r>
              <a:rPr lang="en-US" dirty="0" smtClean="0">
                <a:solidFill>
                  <a:srgbClr val="FF0000"/>
                </a:solidFill>
              </a:rPr>
              <a:t>[better/same/worse] </a:t>
            </a:r>
            <a:r>
              <a:rPr lang="en-US" dirty="0" smtClean="0"/>
              <a:t>than the national average in </a:t>
            </a:r>
            <a:r>
              <a:rPr lang="en-US" dirty="0" smtClean="0">
                <a:solidFill>
                  <a:srgbClr val="FF0000"/>
                </a:solidFill>
              </a:rPr>
              <a:t>[insert year(s)]</a:t>
            </a:r>
            <a:r>
              <a:rPr lang="en-US" dirty="0" smtClean="0"/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/>
              <a:t>The approximate cost </a:t>
            </a:r>
            <a:r>
              <a:rPr lang="en-US" dirty="0" smtClean="0"/>
              <a:t>to our hospital for each </a:t>
            </a:r>
            <a:r>
              <a:rPr lang="en-US" dirty="0" smtClean="0">
                <a:solidFill>
                  <a:srgbClr val="FF0000"/>
                </a:solidFill>
              </a:rPr>
              <a:t>[chosen QI] </a:t>
            </a:r>
            <a:r>
              <a:rPr lang="en-US" dirty="0" smtClean="0"/>
              <a:t>is</a:t>
            </a:r>
            <a:r>
              <a:rPr lang="en-US" dirty="0" smtClean="0">
                <a:solidFill>
                  <a:srgbClr val="FF0000"/>
                </a:solidFill>
              </a:rPr>
              <a:t> [cost]</a:t>
            </a:r>
            <a:r>
              <a:rPr lang="en-US" dirty="0" smtClean="0"/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Our hospital’s performance on </a:t>
            </a:r>
            <a:r>
              <a:rPr lang="en-US" dirty="0" smtClean="0">
                <a:solidFill>
                  <a:srgbClr val="FF0000"/>
                </a:solidFill>
              </a:rPr>
              <a:t>[Chosen QI]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46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447800"/>
            <a:ext cx="7769225" cy="4495800"/>
          </a:xfrm>
        </p:spPr>
        <p:txBody>
          <a:bodyPr/>
          <a:lstStyle/>
          <a:p>
            <a:pPr>
              <a:buSzPct val="100000"/>
            </a:pPr>
            <a:r>
              <a:rPr lang="en-US" i="1" dirty="0" smtClean="0"/>
              <a:t>In </a:t>
            </a:r>
            <a:r>
              <a:rPr lang="en-US" i="1" dirty="0"/>
              <a:t>this example, we will examine the rates of </a:t>
            </a:r>
            <a:r>
              <a:rPr lang="en-US" i="1" dirty="0" smtClean="0"/>
              <a:t>Pressure Ulcers (PSI 03) for this </a:t>
            </a:r>
            <a:r>
              <a:rPr lang="en-US" i="1" dirty="0"/>
              <a:t>particular hospital performed over time. </a:t>
            </a:r>
            <a:endParaRPr lang="en-US" i="1" dirty="0" smtClean="0"/>
          </a:p>
          <a:p>
            <a:pPr>
              <a:buSzPct val="100000"/>
            </a:pPr>
            <a:r>
              <a:rPr lang="en-US" i="1" dirty="0" smtClean="0"/>
              <a:t>Replace the chart and fill in the slide based on the indicator you’ve selected and your hospital’s data. </a:t>
            </a:r>
          </a:p>
          <a:p>
            <a:pPr>
              <a:buSzPct val="100000"/>
            </a:pPr>
            <a:r>
              <a:rPr lang="en-US" i="1" dirty="0" smtClean="0"/>
              <a:t>Based on the information that you would like to present, you may choose not to use this slide.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305800" cy="762000"/>
          </a:xfrm>
          <a:noFill/>
        </p:spPr>
        <p:txBody>
          <a:bodyPr/>
          <a:lstStyle/>
          <a:p>
            <a:pPr algn="ctr"/>
            <a:r>
              <a:rPr lang="en-US" sz="2800" smtClean="0">
                <a:solidFill>
                  <a:srgbClr val="FF0000"/>
                </a:solidFill>
                <a:effectLst/>
              </a:rPr>
              <a:t>DELETE THIS SLIDE BEFORE PRESENTATION</a:t>
            </a:r>
          </a:p>
        </p:txBody>
      </p:sp>
    </p:spTree>
    <p:extLst>
      <p:ext uri="{BB962C8B-B14F-4D97-AF65-F5344CB8AC3E}">
        <p14:creationId xmlns:p14="http://schemas.microsoft.com/office/powerpoint/2010/main" val="267893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  <a:noFill/>
        </p:spPr>
        <p:txBody>
          <a:bodyPr/>
          <a:lstStyle/>
          <a:p>
            <a:pPr algn="ctr"/>
            <a:r>
              <a:rPr lang="en-US" sz="3200" dirty="0" smtClean="0">
                <a:effectLst/>
              </a:rPr>
              <a:t>Our Hospital’s Performance Has Been 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[Stable/Worsening/Improving] </a:t>
            </a:r>
            <a:r>
              <a:rPr lang="en-US" sz="3200" dirty="0" smtClean="0">
                <a:effectLst/>
              </a:rPr>
              <a:t>Over Time</a:t>
            </a:r>
          </a:p>
        </p:txBody>
      </p:sp>
      <p:graphicFrame>
        <p:nvGraphicFramePr>
          <p:cNvPr id="5" name="Chart 4" descr="x-axis: year and unit 1, y-axis: per 1000 cases and unit is .01" title="Examining Observed Rates of Pressure Ulcers (PSI 3)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317773"/>
              </p:ext>
            </p:extLst>
          </p:nvPr>
        </p:nvGraphicFramePr>
        <p:xfrm>
          <a:off x="728662" y="1538287"/>
          <a:ext cx="7686675" cy="3781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 descr="x-axis: year and unit 1, y-axis: per 1000 cases and unit is .01" title="Examining Observed Rates of Pressure Ulcers (PSI 3)"/>
          <p:cNvGraphicFramePr/>
          <p:nvPr>
            <p:extLst>
              <p:ext uri="{D42A27DB-BD31-4B8C-83A1-F6EECF244321}">
                <p14:modId xmlns:p14="http://schemas.microsoft.com/office/powerpoint/2010/main" val="1816756666"/>
              </p:ext>
            </p:extLst>
          </p:nvPr>
        </p:nvGraphicFramePr>
        <p:xfrm>
          <a:off x="1676400" y="1295400"/>
          <a:ext cx="5538788" cy="4591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 descr="x-axis: year and unit 1, y-axis: per 1000 cases and unit is .01" title="Examining Observed Rates of Pressure Ulcers (PSI 3)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2456416"/>
              </p:ext>
            </p:extLst>
          </p:nvPr>
        </p:nvGraphicFramePr>
        <p:xfrm>
          <a:off x="359603" y="2438400"/>
          <a:ext cx="8555797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believe we can work together to change our current rates of </a:t>
            </a:r>
            <a:r>
              <a:rPr lang="en-US" dirty="0" smtClean="0">
                <a:solidFill>
                  <a:srgbClr val="FF0000"/>
                </a:solidFill>
              </a:rPr>
              <a:t>[Chosen QI] </a:t>
            </a:r>
            <a:r>
              <a:rPr lang="en-US" dirty="0" smtClean="0"/>
              <a:t>because:</a:t>
            </a:r>
          </a:p>
          <a:p>
            <a:pPr marL="0" lvl="1" indent="0">
              <a:buSzPct val="100000"/>
              <a:buNone/>
            </a:pPr>
            <a:r>
              <a:rPr lang="en-US" dirty="0" smtClean="0">
                <a:solidFill>
                  <a:srgbClr val="FF0000"/>
                </a:solidFill>
              </a:rPr>
              <a:t>	[</a:t>
            </a:r>
            <a:r>
              <a:rPr lang="en-US" dirty="0">
                <a:solidFill>
                  <a:srgbClr val="FF0000"/>
                </a:solidFill>
              </a:rPr>
              <a:t>modify/add/delete as </a:t>
            </a:r>
            <a:r>
              <a:rPr lang="en-US" dirty="0" smtClean="0">
                <a:solidFill>
                  <a:srgbClr val="FF0000"/>
                </a:solidFill>
              </a:rPr>
              <a:t>needed]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We are all committed to the safety of our patients.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We have support from our senior leadership.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We have staff with the skills to make the change.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We are willing to work toward change.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 demand on staff time will be reasonable.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Ability to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51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598613"/>
            <a:ext cx="7769225" cy="4954587"/>
          </a:xfrm>
        </p:spPr>
        <p:txBody>
          <a:bodyPr/>
          <a:lstStyle/>
          <a:p>
            <a:r>
              <a:rPr lang="en-US" dirty="0" smtClean="0"/>
              <a:t>Now that we have identified </a:t>
            </a:r>
            <a:r>
              <a:rPr lang="en-US" dirty="0" smtClean="0">
                <a:solidFill>
                  <a:srgbClr val="FF0000"/>
                </a:solidFill>
              </a:rPr>
              <a:t>[Chosen QI] </a:t>
            </a:r>
            <a:r>
              <a:rPr lang="en-US" dirty="0" smtClean="0"/>
              <a:t>as an area for improvement, we will:</a:t>
            </a:r>
          </a:p>
          <a:p>
            <a:pPr lvl="1"/>
            <a:r>
              <a:rPr lang="en-US" dirty="0" smtClean="0"/>
              <a:t>Examine </a:t>
            </a:r>
            <a:r>
              <a:rPr lang="en-US" b="1" dirty="0" smtClean="0"/>
              <a:t>best practices </a:t>
            </a:r>
            <a:r>
              <a:rPr lang="en-US" dirty="0" smtClean="0"/>
              <a:t>related to </a:t>
            </a:r>
            <a:r>
              <a:rPr lang="en-US" dirty="0" smtClean="0">
                <a:solidFill>
                  <a:srgbClr val="FF0000"/>
                </a:solidFill>
              </a:rPr>
              <a:t>[Chosen QI]</a:t>
            </a:r>
          </a:p>
          <a:p>
            <a:pPr lvl="1"/>
            <a:r>
              <a:rPr lang="en-US" dirty="0" smtClean="0"/>
              <a:t>Talk with staff to determine whether </a:t>
            </a:r>
            <a:r>
              <a:rPr lang="en-US" b="1" dirty="0" smtClean="0"/>
              <a:t>documentation and coding </a:t>
            </a:r>
            <a:r>
              <a:rPr lang="en-US" dirty="0" smtClean="0"/>
              <a:t>related to </a:t>
            </a:r>
            <a:r>
              <a:rPr lang="en-US" dirty="0">
                <a:solidFill>
                  <a:srgbClr val="FF0000"/>
                </a:solidFill>
              </a:rPr>
              <a:t>[Chosen </a:t>
            </a:r>
            <a:r>
              <a:rPr lang="en-US" dirty="0" smtClean="0">
                <a:solidFill>
                  <a:srgbClr val="FF0000"/>
                </a:solidFill>
              </a:rPr>
              <a:t>QI] </a:t>
            </a:r>
            <a:r>
              <a:rPr lang="en-US" dirty="0" smtClean="0"/>
              <a:t>needs to be improved.</a:t>
            </a:r>
          </a:p>
          <a:p>
            <a:pPr lvl="1"/>
            <a:r>
              <a:rPr lang="en-US" dirty="0" smtClean="0"/>
              <a:t>Make a </a:t>
            </a:r>
            <a:r>
              <a:rPr lang="en-US" b="1" dirty="0"/>
              <a:t>plan for </a:t>
            </a:r>
            <a:r>
              <a:rPr lang="en-US" b="1" dirty="0" smtClean="0"/>
              <a:t>improvement together </a:t>
            </a:r>
            <a:r>
              <a:rPr lang="en-US" dirty="0" smtClean="0"/>
              <a:t>with a variety of staff who work in different roles (e.g., physicians, nurses, etc.).</a:t>
            </a:r>
          </a:p>
          <a:p>
            <a:pPr lvl="1"/>
            <a:r>
              <a:rPr lang="en-US" dirty="0" smtClean="0"/>
              <a:t>Identify </a:t>
            </a:r>
            <a:r>
              <a:rPr lang="en-US" b="1" dirty="0" smtClean="0"/>
              <a:t>potential barriers </a:t>
            </a:r>
            <a:r>
              <a:rPr lang="en-US" dirty="0" smtClean="0"/>
              <a:t>and how to overcome them.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6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598613"/>
            <a:ext cx="7769225" cy="4725987"/>
          </a:xfrm>
        </p:spPr>
        <p:txBody>
          <a:bodyPr/>
          <a:lstStyle/>
          <a:p>
            <a:r>
              <a:rPr lang="en-US" dirty="0" smtClean="0"/>
              <a:t>We plan to review best practices for</a:t>
            </a:r>
            <a:r>
              <a:rPr lang="en-US" dirty="0" smtClean="0">
                <a:solidFill>
                  <a:srgbClr val="FF0000"/>
                </a:solidFill>
              </a:rPr>
              <a:t> [chosen QI]</a:t>
            </a:r>
            <a:r>
              <a:rPr lang="en-US" dirty="0" smtClean="0"/>
              <a:t> by </a:t>
            </a:r>
            <a:r>
              <a:rPr lang="en-US" dirty="0" smtClean="0">
                <a:solidFill>
                  <a:srgbClr val="FF0000"/>
                </a:solidFill>
              </a:rPr>
              <a:t>[date]</a:t>
            </a:r>
            <a:r>
              <a:rPr lang="en-US" dirty="0" smtClean="0"/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We will review documentation and coding by </a:t>
            </a:r>
            <a:r>
              <a:rPr lang="en-US" dirty="0" smtClean="0">
                <a:solidFill>
                  <a:srgbClr val="FF0000"/>
                </a:solidFill>
              </a:rPr>
              <a:t>[date]</a:t>
            </a:r>
            <a:r>
              <a:rPr lang="en-US" dirty="0" smtClean="0"/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/>
              <a:t>We plan </a:t>
            </a:r>
            <a:r>
              <a:rPr lang="en-US" dirty="0" smtClean="0"/>
              <a:t>to consult with </a:t>
            </a:r>
            <a:r>
              <a:rPr lang="en-US" dirty="0" smtClean="0">
                <a:solidFill>
                  <a:srgbClr val="FF0000"/>
                </a:solidFill>
              </a:rPr>
              <a:t>[nurses, </a:t>
            </a:r>
            <a:r>
              <a:rPr lang="en-US" smtClean="0">
                <a:solidFill>
                  <a:srgbClr val="FF0000"/>
                </a:solidFill>
              </a:rPr>
              <a:t>physicians, hospital </a:t>
            </a:r>
            <a:r>
              <a:rPr lang="en-US" dirty="0" smtClean="0">
                <a:solidFill>
                  <a:srgbClr val="FF0000"/>
                </a:solidFill>
              </a:rPr>
              <a:t>administrators]</a:t>
            </a:r>
            <a:r>
              <a:rPr lang="en-US" dirty="0" smtClean="0"/>
              <a:t> about potential strategies for improvement and barriers around </a:t>
            </a:r>
            <a:r>
              <a:rPr lang="en-US" dirty="0">
                <a:solidFill>
                  <a:srgbClr val="FF0000"/>
                </a:solidFill>
              </a:rPr>
              <a:t>[date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r>
              <a:rPr lang="en-US" dirty="0" smtClean="0"/>
              <a:t>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We anticipate </a:t>
            </a:r>
            <a:r>
              <a:rPr lang="en-US" dirty="0"/>
              <a:t>that we’ll begin implementing a plan around </a:t>
            </a:r>
            <a:r>
              <a:rPr lang="en-US" dirty="0" smtClean="0">
                <a:solidFill>
                  <a:srgbClr val="FF0000"/>
                </a:solidFill>
              </a:rPr>
              <a:t>[date]</a:t>
            </a:r>
            <a:r>
              <a:rPr lang="en-US" dirty="0" smtClean="0"/>
              <a:t>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Stay Tuned….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908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b="1" dirty="0" smtClean="0"/>
              <a:t>Any Questions or Ideas?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We want to hear from you! If you have suggestions or thoughts as we develop our plan to improve </a:t>
            </a:r>
            <a:r>
              <a:rPr lang="en-US" dirty="0" smtClean="0">
                <a:solidFill>
                  <a:srgbClr val="FF0000"/>
                </a:solidFill>
              </a:rPr>
              <a:t>[Chosen QI]</a:t>
            </a:r>
            <a:r>
              <a:rPr lang="en-US" dirty="0" smtClean="0"/>
              <a:t> please contact </a:t>
            </a:r>
            <a:r>
              <a:rPr lang="en-US" dirty="0" smtClean="0">
                <a:solidFill>
                  <a:srgbClr val="FF0000"/>
                </a:solidFill>
              </a:rPr>
              <a:t>[staff member] at [contact info].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0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 hidden="1" title="layout"/>
          <p:cNvSpPr>
            <a:spLocks noChangeArrowheads="1"/>
          </p:cNvSpPr>
          <p:nvPr/>
        </p:nvSpPr>
        <p:spPr bwMode="auto">
          <a:xfrm>
            <a:off x="7848600" y="6278563"/>
            <a:ext cx="735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2284413"/>
            <a:ext cx="8001000" cy="2744787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Introduction to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[Our Hospital’s]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Quality Improvement Initiative on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[Topic(s) selected]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066800" y="6172200"/>
            <a:ext cx="7772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i="1" dirty="0">
                <a:hlinkClick r:id="rId3"/>
              </a:rPr>
              <a:t>http://</a:t>
            </a:r>
            <a:r>
              <a:rPr lang="en-US" sz="1400" i="1" dirty="0" smtClean="0">
                <a:hlinkClick r:id="rId3"/>
              </a:rPr>
              <a:t>www.qualityindicators.ahrq.gov</a:t>
            </a:r>
            <a:endParaRPr lang="en-US" sz="1400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dirty="0" smtClean="0"/>
              <a:t>What are the AHRQ </a:t>
            </a:r>
            <a:br>
              <a:rPr lang="en-US" sz="3200" dirty="0" smtClean="0"/>
            </a:br>
            <a:r>
              <a:rPr lang="en-US" sz="3200" dirty="0" smtClean="0"/>
              <a:t>Quality Indicators (QIs)?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4213" y="1598613"/>
            <a:ext cx="7926387" cy="4344987"/>
          </a:xfrm>
        </p:spPr>
        <p:txBody>
          <a:bodyPr/>
          <a:lstStyle/>
          <a:p>
            <a:pPr marL="225425" indent="-225425" eaLnBrk="1" hangingPunct="1">
              <a:spcBef>
                <a:spcPct val="40000"/>
              </a:spcBef>
              <a:buSzTx/>
            </a:pPr>
            <a:r>
              <a:rPr lang="en-US" sz="2400" dirty="0" smtClean="0"/>
              <a:t>The QIs are a set of indicators for </a:t>
            </a:r>
            <a:r>
              <a:rPr lang="en-US" sz="2400" dirty="0"/>
              <a:t>adverse events that patients may experience as a result of an inpatient </a:t>
            </a:r>
            <a:r>
              <a:rPr lang="en-US" sz="2400" dirty="0" smtClean="0"/>
              <a:t>admission:</a:t>
            </a:r>
          </a:p>
          <a:p>
            <a:pPr marL="625475" lvl="1" indent="-225425" eaLnBrk="1" hangingPunct="1">
              <a:spcBef>
                <a:spcPct val="40000"/>
              </a:spcBef>
              <a:buSzTx/>
            </a:pPr>
            <a:r>
              <a:rPr lang="en-US" sz="2200" dirty="0" smtClean="0"/>
              <a:t>Patient Safety Indicators (PSIs), Inpatient Quality Indicators (IQIs), Pediatric Quality Indicators (PDIs)</a:t>
            </a:r>
          </a:p>
          <a:p>
            <a:pPr marL="225425" indent="-225425" eaLnBrk="1" hangingPunct="1">
              <a:spcBef>
                <a:spcPct val="40000"/>
              </a:spcBef>
              <a:buSzTx/>
            </a:pPr>
            <a:r>
              <a:rPr lang="en-US" sz="2400" dirty="0" smtClean="0"/>
              <a:t>QIs represent events </a:t>
            </a:r>
            <a:r>
              <a:rPr lang="en-US" sz="2400" i="1" dirty="0" smtClean="0"/>
              <a:t>likely to be amenable to prevention</a:t>
            </a:r>
            <a:r>
              <a:rPr lang="en-US" sz="2400" dirty="0" smtClean="0"/>
              <a:t> by changes at the system or provider level. </a:t>
            </a:r>
          </a:p>
          <a:p>
            <a:pPr marL="225425" indent="-225425" eaLnBrk="1" hangingPunct="1">
              <a:spcBef>
                <a:spcPct val="40000"/>
              </a:spcBef>
              <a:buSzTx/>
            </a:pPr>
            <a:r>
              <a:rPr lang="en-US" sz="2400" dirty="0" smtClean="0"/>
              <a:t>QIs are measured using our hospital’s administrative data.</a:t>
            </a:r>
          </a:p>
          <a:p>
            <a:pPr marL="225425" indent="-225425" eaLnBrk="1" hangingPunct="1">
              <a:spcBef>
                <a:spcPct val="40000"/>
              </a:spcBef>
              <a:buSzTx/>
            </a:pPr>
            <a:r>
              <a:rPr lang="en-US" sz="2400" dirty="0" smtClean="0"/>
              <a:t>Composite measures are also available.</a:t>
            </a:r>
          </a:p>
          <a:p>
            <a:pPr marL="0" indent="0" eaLnBrk="1" hangingPunct="1">
              <a:spcBef>
                <a:spcPct val="40000"/>
              </a:spcBef>
              <a:buSzTx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8971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</a:t>
            </a:r>
            <a:r>
              <a:rPr lang="en-US" dirty="0" smtClean="0"/>
              <a:t>allow hospitals </a:t>
            </a:r>
            <a:r>
              <a:rPr lang="en-US" dirty="0"/>
              <a:t>to </a:t>
            </a:r>
            <a:r>
              <a:rPr lang="en-US" b="1" dirty="0"/>
              <a:t>screen for potential </a:t>
            </a:r>
            <a:r>
              <a:rPr lang="en-US" b="1" dirty="0" smtClean="0"/>
              <a:t>quality </a:t>
            </a:r>
            <a:r>
              <a:rPr lang="en-US" b="1" dirty="0"/>
              <a:t>and safety </a:t>
            </a:r>
            <a:r>
              <a:rPr lang="en-US" b="1" dirty="0" smtClean="0"/>
              <a:t>problems </a:t>
            </a:r>
            <a:r>
              <a:rPr lang="en-US" dirty="0" smtClean="0"/>
              <a:t>using easily accessible </a:t>
            </a:r>
            <a:r>
              <a:rPr lang="en-US" dirty="0"/>
              <a:t>data.</a:t>
            </a:r>
          </a:p>
          <a:p>
            <a:r>
              <a:rPr lang="en-US" dirty="0"/>
              <a:t>To </a:t>
            </a:r>
            <a:r>
              <a:rPr lang="en-US" dirty="0" smtClean="0"/>
              <a:t>allow hospitals to </a:t>
            </a:r>
            <a:r>
              <a:rPr lang="en-US" b="1" dirty="0" smtClean="0"/>
              <a:t>compare themselves to other hospitals </a:t>
            </a:r>
            <a:r>
              <a:rPr lang="en-US" dirty="0" smtClean="0"/>
              <a:t>using </a:t>
            </a:r>
            <a:r>
              <a:rPr lang="en-US" dirty="0"/>
              <a:t>national standardized measures to assess quality of hospital </a:t>
            </a:r>
            <a:r>
              <a:rPr lang="en-US" dirty="0" smtClean="0"/>
              <a:t>care.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were the AHRQ QIs developed?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025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we are committed to </a:t>
            </a:r>
            <a:r>
              <a:rPr lang="en-US" b="1" dirty="0" smtClean="0"/>
              <a:t>reducing harm </a:t>
            </a:r>
            <a:r>
              <a:rPr lang="en-US" dirty="0" smtClean="0"/>
              <a:t>to our patients: </a:t>
            </a:r>
          </a:p>
          <a:p>
            <a:pPr lvl="1"/>
            <a:r>
              <a:rPr lang="en-US" dirty="0" smtClean="0"/>
              <a:t>Discomfort</a:t>
            </a:r>
          </a:p>
          <a:p>
            <a:pPr lvl="1"/>
            <a:r>
              <a:rPr lang="en-US" dirty="0" smtClean="0"/>
              <a:t>Complications</a:t>
            </a:r>
          </a:p>
          <a:p>
            <a:pPr lvl="1"/>
            <a:r>
              <a:rPr lang="en-US" dirty="0" smtClean="0"/>
              <a:t>Mortality</a:t>
            </a:r>
            <a:endParaRPr lang="en-US" dirty="0"/>
          </a:p>
          <a:p>
            <a:r>
              <a:rPr lang="en-US" dirty="0" smtClean="0"/>
              <a:t>Because it </a:t>
            </a:r>
            <a:r>
              <a:rPr lang="en-US" b="1" dirty="0" smtClean="0"/>
              <a:t>aligns with our mission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FF0000"/>
                </a:solidFill>
              </a:rPr>
              <a:t>[insert relevant portion of hospital mission statement here]</a:t>
            </a:r>
            <a:r>
              <a:rPr lang="en-US" dirty="0" smtClean="0"/>
              <a:t>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457200"/>
            <a:ext cx="7924800" cy="762000"/>
          </a:xfrm>
        </p:spPr>
        <p:txBody>
          <a:bodyPr/>
          <a:lstStyle/>
          <a:p>
            <a:pPr algn="ctr"/>
            <a:r>
              <a:rPr lang="en-US" dirty="0" smtClean="0"/>
              <a:t>Why try to improve our performance?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535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know our hospital and our patients best!</a:t>
            </a:r>
          </a:p>
          <a:p>
            <a:r>
              <a:rPr lang="en-US" dirty="0" smtClean="0"/>
              <a:t>Your involvement is critical to help us ensure that:</a:t>
            </a:r>
          </a:p>
          <a:p>
            <a:pPr lvl="1"/>
            <a:r>
              <a:rPr lang="en-US" dirty="0" smtClean="0"/>
              <a:t>We design an intervention that we can effectively implement </a:t>
            </a:r>
            <a:r>
              <a:rPr lang="en-US" b="1" dirty="0" smtClean="0"/>
              <a:t>together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 provide appropriate training and support for you to implement the intervention.</a:t>
            </a:r>
          </a:p>
          <a:p>
            <a:pPr lvl="1"/>
            <a:r>
              <a:rPr lang="en-US" dirty="0" smtClean="0"/>
              <a:t>We take into account the demands on your time and minimize disruption to your workflow.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your voice is important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828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chosen to focus a quality improvement initiative on: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 [Insert name of quality indicator(s) selected]</a:t>
            </a:r>
            <a:endParaRPr lang="en-US" sz="3600" dirty="0"/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Our focus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56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[Insert name of quality indicator(s) selected] </a:t>
            </a:r>
            <a:r>
              <a:rPr lang="en-US" dirty="0" smtClean="0"/>
              <a:t>is important to our patients and to all of us because improvement on this indicator may reduce: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dirty="0">
                <a:solidFill>
                  <a:srgbClr val="FF0000"/>
                </a:solidFill>
              </a:rPr>
              <a:t>modify/add/delete as needed for your </a:t>
            </a:r>
            <a:r>
              <a:rPr lang="en-US" dirty="0" smtClean="0">
                <a:solidFill>
                  <a:srgbClr val="FF0000"/>
                </a:solidFill>
              </a:rPr>
              <a:t>indicator]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Patient suffering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Days </a:t>
            </a:r>
            <a:r>
              <a:rPr lang="en-US" dirty="0">
                <a:solidFill>
                  <a:srgbClr val="FF0000"/>
                </a:solidFill>
              </a:rPr>
              <a:t>spent in the hospital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nnecessary medications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nnecessary surgery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Risk </a:t>
            </a:r>
            <a:r>
              <a:rPr lang="en-US" dirty="0">
                <a:solidFill>
                  <a:srgbClr val="FF0000"/>
                </a:solidFill>
              </a:rPr>
              <a:t>of </a:t>
            </a:r>
            <a:r>
              <a:rPr lang="en-US" dirty="0" smtClean="0">
                <a:solidFill>
                  <a:srgbClr val="FF0000"/>
                </a:solidFill>
              </a:rPr>
              <a:t>death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[Add specific outcomes for your selected indicator]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this matters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3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Personalized patient stories often bring home the importance of improving performance on a measure.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Consider inserting here the </a:t>
            </a:r>
            <a:r>
              <a:rPr lang="en-US" i="1" dirty="0" err="1" smtClean="0">
                <a:solidFill>
                  <a:srgbClr val="FF0000"/>
                </a:solidFill>
              </a:rPr>
              <a:t>deidentified</a:t>
            </a:r>
            <a:r>
              <a:rPr lang="en-US" i="1" dirty="0" smtClean="0">
                <a:solidFill>
                  <a:srgbClr val="FF0000"/>
                </a:solidFill>
              </a:rPr>
              <a:t> story of a patient who suffered the adverse event captured by your indicator.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Include the impact on the patient, family, and staff and how it could have been prevented.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[Example of a patient from your hospital]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383428"/>
      </p:ext>
    </p:extLst>
  </p:cSld>
  <p:clrMapOvr>
    <a:masterClrMapping/>
  </p:clrMapOvr>
</p:sld>
</file>

<file path=ppt/theme/theme1.xml><?xml version="1.0" encoding="utf-8"?>
<a:theme xmlns:a="http://schemas.openxmlformats.org/drawingml/2006/main" name="4_UHC PowerPoint">
  <a:themeElements>
    <a:clrScheme name="UHC PowerPoin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66FF"/>
      </a:hlink>
      <a:folHlink>
        <a:srgbClr val="B2B2B2"/>
      </a:folHlink>
    </a:clrScheme>
    <a:fontScheme name="4_UHC PowerPoin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HC PowerPoin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HC PowerPoin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3A88BFFAAB244A8895E8667B2F75A8" ma:contentTypeVersion="7" ma:contentTypeDescription="Create a new document." ma:contentTypeScope="" ma:versionID="1c94f7e84a8e0da51494bbcd237efe80">
  <xsd:schema xmlns:xsd="http://www.w3.org/2001/XMLSchema" xmlns:xs="http://www.w3.org/2001/XMLSchema" xmlns:p="http://schemas.microsoft.com/office/2006/metadata/properties" xmlns:ns2="36faa46a-c32a-4e76-8967-241cd91695fa" targetNamespace="http://schemas.microsoft.com/office/2006/metadata/properties" ma:root="true" ma:fieldsID="02fba42e6fa5714b86de9896b72afbb6" ns2:_="">
    <xsd:import namespace="36faa46a-c32a-4e76-8967-241cd91695f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aa46a-c32a-4e76-8967-241cd91695f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>
  <documentManagement>
    <_dlc_DocId xmlns="36faa46a-c32a-4e76-8967-241cd91695fa">ECA5PWAFM45H-1464-375</_dlc_DocId>
    <_dlc_DocIdUrl xmlns="36faa46a-c32a-4e76-8967-241cd91695fa">
      <Url>https://teamspace.rand.org/health/qi-toolkit/_layouts/15/DocIdRedir.aspx?ID=ECA5PWAFM45H-1464-375</Url>
      <Description>ECA5PWAFM45H-1464-375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69AE98-87EC-4253-AAC3-3588D9AA0C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faa46a-c32a-4e76-8967-241cd91695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B3F2CF-A95C-49E6-A5B9-945CF1DAF82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616C8F1-8943-4442-9BD5-D39945A28C80}">
  <ds:schemaRefs>
    <ds:schemaRef ds:uri="http://schemas.microsoft.com/office/2006/documentManagement/types"/>
    <ds:schemaRef ds:uri="36faa46a-c32a-4e76-8967-241cd91695fa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CE9B1A64-9751-4665-966A-96B1947CD6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UHC PowerPoint</Template>
  <TotalTime>13794</TotalTime>
  <Words>1259</Words>
  <Application>Microsoft Office PowerPoint</Application>
  <PresentationFormat>On-screen Show (4:3)</PresentationFormat>
  <Paragraphs>117</Paragraphs>
  <Slides>17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4_UHC PowerPoint</vt:lpstr>
      <vt:lpstr>INSTRUCTIONS FOR USING THIS TOOL DELETE THIS SLIDE BEFORE PRESENTATION</vt:lpstr>
      <vt:lpstr>Introduction to  [Our Hospital’s] Quality Improvement Initiative on [Topic(s) selected]  </vt:lpstr>
      <vt:lpstr>What are the AHRQ  Quality Indicators (QIs)?</vt:lpstr>
      <vt:lpstr>Why were the AHRQ QIs developed?</vt:lpstr>
      <vt:lpstr>Why try to improve our performance?</vt:lpstr>
      <vt:lpstr>Why your voice is important</vt:lpstr>
      <vt:lpstr>Our focus</vt:lpstr>
      <vt:lpstr>Why this matters</vt:lpstr>
      <vt:lpstr>[Example of a patient from your hospital]</vt:lpstr>
      <vt:lpstr>How we selected this topic</vt:lpstr>
      <vt:lpstr>Our hospital’s performance on [Chosen QI]</vt:lpstr>
      <vt:lpstr>DELETE THIS SLIDE BEFORE PRESENTATION</vt:lpstr>
      <vt:lpstr>Our Hospital’s Performance Has Been [Stable/Worsening/Improving] Over Time</vt:lpstr>
      <vt:lpstr>Ability to change</vt:lpstr>
      <vt:lpstr>Next steps</vt:lpstr>
      <vt:lpstr>Stay Tuned….</vt:lpstr>
      <vt:lpstr>PowerPoint Presentation</vt:lpstr>
    </vt:vector>
  </TitlesOfParts>
  <Company>UHC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 for AHRQ Quality Indicators</dc:title>
  <dc:creator>Lindsay Mayer</dc:creator>
  <cp:lastModifiedBy>Doreen Bonnett</cp:lastModifiedBy>
  <cp:revision>326</cp:revision>
  <cp:lastPrinted>2015-12-22T14:49:22Z</cp:lastPrinted>
  <dcterms:created xsi:type="dcterms:W3CDTF">2009-11-30T17:48:56Z</dcterms:created>
  <dcterms:modified xsi:type="dcterms:W3CDTF">2016-07-01T17:31:56Z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0x010100753A88BFFAAB244A8895E8667B2F75A8</vt:lpwstr>
  </property>
  <property fmtid="{D5CDD505-2E9C-101B-9397-08002B2CF9AE}" pid="3" name="_dlc_DocIdItemGuid">
    <vt:lpwstr>8fd3d584-d4bb-44b8-8b87-c9a25a0c4ddb</vt:lpwstr>
  </property>
</Properties>
</file>