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26"/>
  </p:notesMasterIdLst>
  <p:handoutMasterIdLst>
    <p:handoutMasterId r:id="rId27"/>
  </p:handoutMasterIdLst>
  <p:sldIdLst>
    <p:sldId id="292" r:id="rId6"/>
    <p:sldId id="258" r:id="rId7"/>
    <p:sldId id="281" r:id="rId8"/>
    <p:sldId id="293" r:id="rId9"/>
    <p:sldId id="294" r:id="rId10"/>
    <p:sldId id="291" r:id="rId11"/>
    <p:sldId id="268" r:id="rId12"/>
    <p:sldId id="296" r:id="rId13"/>
    <p:sldId id="263" r:id="rId14"/>
    <p:sldId id="267" r:id="rId15"/>
    <p:sldId id="261" r:id="rId16"/>
    <p:sldId id="295" r:id="rId17"/>
    <p:sldId id="278" r:id="rId18"/>
    <p:sldId id="270" r:id="rId19"/>
    <p:sldId id="279" r:id="rId20"/>
    <p:sldId id="286" r:id="rId21"/>
    <p:sldId id="287" r:id="rId22"/>
    <p:sldId id="290" r:id="rId23"/>
    <p:sldId id="265" r:id="rId24"/>
    <p:sldId id="284" r:id="rId25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ry A. Reynolds" initials="KR" lastIdx="2" clrIdx="0"/>
  <p:cmAuthor id="1" name="Courtney Gidengil" initials="" lastIdx="4" clrIdx="1"/>
  <p:cmAuthor id="2" name="DHHS" initials="DHHS" lastIdx="8" clrIdx="2"/>
  <p:cmAuthor id="3" name="DHHS" initials="D" lastIdx="4" clrIdx="3"/>
  <p:cmAuthor id="4" name="RAND Authorized User" initials="CKA" lastIdx="1" clrIdx="4"/>
  <p:cmAuthor id="5" name="Doreen Bonnett" initials="DMB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990000"/>
    <a:srgbClr val="FFFF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84369" autoAdjust="0"/>
  </p:normalViewPr>
  <p:slideViewPr>
    <p:cSldViewPr>
      <p:cViewPr>
        <p:scale>
          <a:sx n="68" d="100"/>
          <a:sy n="68" d="100"/>
        </p:scale>
        <p:origin x="-15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" y="274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AHRQ Quality Indicators Toolkit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121" y="0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algn="r"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4917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Prepared by RAND and UHC for AHRQ   Tool A.2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121" y="8844917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algn="r"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99FD211-83ED-45BB-BE6F-37F674CBF2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37720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AHRQ Quality Indicators Toolkit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121" y="0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algn="r"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733" y="4422459"/>
            <a:ext cx="5149637" cy="418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4917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Prepared by RAND and UHC for AHRQ   Tool A.2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121" y="8844917"/>
            <a:ext cx="3043979" cy="46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algn="r" defTabSz="93381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48EEDDC-D122-4A9B-86E1-E113FF2D6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7791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AHRQ Quality Indicators Toolkit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Prepared by RAND and UHC for AHRQ   Tool A.2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47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46085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49157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Instructions: </a:t>
            </a:r>
            <a:r>
              <a:rPr lang="en-US" i="0" dirty="0" smtClean="0"/>
              <a:t>Insert your current hospital performance on the PDIs. Consider adding a descriptive title</a:t>
            </a:r>
            <a:r>
              <a:rPr lang="en-US" i="0" baseline="0" dirty="0" smtClean="0"/>
              <a:t>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(e.g., “Opportunities for improvement in 5 PDIs”).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50181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Instructions: Indicate here what the steps are that need to be completed in order to move your Quality Indicator improvement initiatives forward. 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20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51205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Instructions: Include an example of a report that can be developed at your institution to review hospital performance on the PDIs.</a:t>
            </a:r>
          </a:p>
        </p:txBody>
      </p:sp>
      <p:sp>
        <p:nvSpPr>
          <p:cNvPr id="5222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52229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100" dirty="0"/>
              <a:t>Instructions</a:t>
            </a:r>
            <a:r>
              <a:rPr lang="en-US" sz="11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sz="1100" dirty="0" smtClean="0"/>
              <a:t>1. </a:t>
            </a:r>
            <a:r>
              <a:rPr lang="en-US" sz="1100" dirty="0"/>
              <a:t>Indicate here what the steps are that need to be completed in order to move your Quality Indicator improvement initiatives </a:t>
            </a:r>
            <a:r>
              <a:rPr lang="en-US" sz="1100" dirty="0" smtClean="0"/>
              <a:t>forward.</a:t>
            </a: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1100" dirty="0" smtClean="0"/>
              <a:t>2. Consider </a:t>
            </a:r>
            <a:r>
              <a:rPr lang="en-US" sz="1100" dirty="0"/>
              <a:t>running QIs on data from previous quarters as well to generate a trend line.</a:t>
            </a:r>
            <a:endParaRPr lang="en-US" sz="1000" dirty="0"/>
          </a:p>
          <a:p>
            <a:pPr>
              <a:lnSpc>
                <a:spcPct val="90000"/>
              </a:lnSpc>
            </a:pPr>
            <a:endParaRPr lang="en-US" sz="1100" dirty="0"/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53253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36869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Presentation objectives.</a:t>
            </a:r>
          </a:p>
          <a:p>
            <a:endParaRPr lang="en-US" dirty="0" smtClean="0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37893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676" y="4422459"/>
            <a:ext cx="6641410" cy="4657729"/>
          </a:xfrm>
        </p:spPr>
        <p:txBody>
          <a:bodyPr>
            <a:normAutofit fontScale="55000" lnSpcReduction="20000"/>
          </a:bodyPr>
          <a:lstStyle/>
          <a:p>
            <a:endParaRPr lang="en-US" dirty="0">
              <a:effectLst/>
            </a:endParaRPr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45061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676" y="4422459"/>
            <a:ext cx="6641410" cy="4657729"/>
          </a:xfrm>
        </p:spPr>
        <p:txBody>
          <a:bodyPr>
            <a:normAutofit fontScale="55000" lnSpcReduction="2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following list can be provided as a handout.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List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of PDIs</a:t>
            </a:r>
            <a:endParaRPr lang="en-US" b="1" dirty="0" smtClean="0">
              <a:effectLst/>
            </a:endParaRPr>
          </a:p>
          <a:p>
            <a:r>
              <a:rPr lang="en-US" dirty="0" smtClean="0">
                <a:effectLst/>
              </a:rPr>
              <a:t>NQI 01 Neonatal Iatrogenic Pneumothorax Rate</a:t>
            </a:r>
          </a:p>
          <a:p>
            <a:r>
              <a:rPr lang="en-US" dirty="0" smtClean="0">
                <a:effectLst/>
              </a:rPr>
              <a:t>NQI 02 Neonatal Mortality Rate</a:t>
            </a:r>
          </a:p>
          <a:p>
            <a:r>
              <a:rPr lang="en-US" dirty="0" smtClean="0">
                <a:effectLst/>
              </a:rPr>
              <a:t>NQI 03 Neonatal Blood Stream Infection Rate</a:t>
            </a:r>
          </a:p>
          <a:p>
            <a:r>
              <a:rPr lang="en-US" dirty="0" smtClean="0">
                <a:effectLst/>
              </a:rPr>
              <a:t>PDI 01 Accidental Puncture or Laceration Rate</a:t>
            </a:r>
          </a:p>
          <a:p>
            <a:r>
              <a:rPr lang="en-US" dirty="0" smtClean="0">
                <a:effectLst/>
              </a:rPr>
              <a:t>PDI 02 Pressure Ulcer Rate</a:t>
            </a:r>
          </a:p>
          <a:p>
            <a:r>
              <a:rPr lang="en-US" dirty="0" smtClean="0">
                <a:effectLst/>
              </a:rPr>
              <a:t>PDI 03 Retained Surgical Item or </a:t>
            </a:r>
            <a:r>
              <a:rPr lang="en-US" dirty="0" err="1" smtClean="0">
                <a:effectLst/>
              </a:rPr>
              <a:t>Unretrieved</a:t>
            </a:r>
            <a:r>
              <a:rPr lang="en-US" dirty="0" smtClean="0">
                <a:effectLst/>
              </a:rPr>
              <a:t> Device Fragment Count</a:t>
            </a:r>
          </a:p>
          <a:p>
            <a:r>
              <a:rPr lang="en-US" dirty="0" smtClean="0">
                <a:effectLst/>
              </a:rPr>
              <a:t>PDI 05 Iatrogenic Pneumothorax Rate</a:t>
            </a:r>
          </a:p>
          <a:p>
            <a:r>
              <a:rPr lang="en-US" dirty="0" smtClean="0">
                <a:effectLst/>
              </a:rPr>
              <a:t>PDI 06 RACHS-1 Pediatric Heart Surgery Mortality Rate</a:t>
            </a:r>
          </a:p>
          <a:p>
            <a:r>
              <a:rPr lang="en-US" dirty="0" smtClean="0">
                <a:effectLst/>
              </a:rPr>
              <a:t>PDI 07 RACHS-1 Pediatric Heart Surgery Volume</a:t>
            </a:r>
          </a:p>
          <a:p>
            <a:r>
              <a:rPr lang="en-US" dirty="0" smtClean="0">
                <a:effectLst/>
              </a:rPr>
              <a:t>PDI 08 Perioperative Hemorrhage or Hematoma Rate</a:t>
            </a:r>
          </a:p>
          <a:p>
            <a:r>
              <a:rPr lang="en-US" dirty="0" smtClean="0">
                <a:effectLst/>
              </a:rPr>
              <a:t>PDI 09 Postoperative Respiratory Failure Rate</a:t>
            </a:r>
          </a:p>
          <a:p>
            <a:r>
              <a:rPr lang="en-US" dirty="0" smtClean="0">
                <a:effectLst/>
              </a:rPr>
              <a:t>PDI 10 Postoperative Sepsis Rate</a:t>
            </a:r>
          </a:p>
          <a:p>
            <a:r>
              <a:rPr lang="en-US" dirty="0" smtClean="0">
                <a:effectLst/>
              </a:rPr>
              <a:t>PDI 11 Postoperative Wound Dehiscence Rate</a:t>
            </a:r>
          </a:p>
          <a:p>
            <a:r>
              <a:rPr lang="en-US" dirty="0" smtClean="0">
                <a:effectLst/>
              </a:rPr>
              <a:t>PDI 12 Central Venous Catheter-Related Blood Stream Infection Rate</a:t>
            </a:r>
          </a:p>
          <a:p>
            <a:r>
              <a:rPr lang="en-US" dirty="0" smtClean="0">
                <a:effectLst/>
              </a:rPr>
              <a:t>PDI 13 Transfusion Reaction Count</a:t>
            </a:r>
          </a:p>
          <a:p>
            <a:r>
              <a:rPr lang="en-US" dirty="0" smtClean="0">
                <a:effectLst/>
              </a:rPr>
              <a:t>PDI 14 Asthma Admission Rate</a:t>
            </a:r>
          </a:p>
          <a:p>
            <a:r>
              <a:rPr lang="en-US" dirty="0" smtClean="0">
                <a:effectLst/>
              </a:rPr>
              <a:t>PDI 15 Diabetes Short-term Complications Admission Rate</a:t>
            </a:r>
          </a:p>
          <a:p>
            <a:r>
              <a:rPr lang="en-US" dirty="0" smtClean="0">
                <a:effectLst/>
              </a:rPr>
              <a:t>PDI 16 Gastroenteritis Admission Rate</a:t>
            </a:r>
          </a:p>
          <a:p>
            <a:r>
              <a:rPr lang="en-US" dirty="0" smtClean="0">
                <a:effectLst/>
              </a:rPr>
              <a:t>PDI 17 Perforated Appendix Admission Rate</a:t>
            </a:r>
          </a:p>
          <a:p>
            <a:r>
              <a:rPr lang="en-US" dirty="0" smtClean="0">
                <a:effectLst/>
              </a:rPr>
              <a:t>PDI 18 Urinary Tract Infection Admission Rate</a:t>
            </a:r>
          </a:p>
          <a:p>
            <a:r>
              <a:rPr lang="en-US" dirty="0" smtClean="0">
                <a:effectLst/>
              </a:rPr>
              <a:t>PDI 19 Pediatric Safety for Selected Indicators</a:t>
            </a:r>
          </a:p>
          <a:p>
            <a:r>
              <a:rPr lang="en-US" dirty="0" smtClean="0">
                <a:effectLst/>
              </a:rPr>
              <a:t>PDI 90 Pediatric Quality Overall Composite</a:t>
            </a:r>
          </a:p>
          <a:p>
            <a:r>
              <a:rPr lang="en-US" dirty="0" smtClean="0">
                <a:effectLst/>
              </a:rPr>
              <a:t>PDI 91 Pediatric Quality Acute Composite</a:t>
            </a:r>
          </a:p>
          <a:p>
            <a:r>
              <a:rPr lang="en-US" dirty="0" smtClean="0">
                <a:effectLst/>
              </a:rPr>
              <a:t>PDI 92 Pediatric Quality Chronic Composite</a:t>
            </a:r>
            <a:endParaRPr lang="en-US" dirty="0">
              <a:effectLst/>
            </a:endParaRPr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45061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40965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Additional background information is available at</a:t>
            </a:r>
          </a:p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http://www.qualityindicators.ahrq.gov/Downloads/Resources/Presentations/2010/QI_101_2011-03-02-current.pdf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38917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39941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Prepared by RAND and UHC for AHRQ   Tool A.2</a:t>
            </a:r>
          </a:p>
        </p:txBody>
      </p:sp>
      <p:sp>
        <p:nvSpPr>
          <p:cNvPr id="43013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3261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228600" y="0"/>
            <a:ext cx="8915400" cy="304800"/>
          </a:xfrm>
          <a:prstGeom prst="rect">
            <a:avLst/>
          </a:prstGeom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/>
              <a:t>AHRQ</a:t>
            </a:r>
            <a:endParaRPr lang="en-US" sz="1050" dirty="0"/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  <a:prstGeom prst="rect">
            <a:avLst/>
          </a:prstGeo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04800" y="6553200"/>
            <a:ext cx="8610600" cy="304800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Tool A.2  Slide </a:t>
            </a:r>
            <a:fld id="{8826DBC0-8235-4945-916E-560D78CE5C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 smtClean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28600" y="6553200"/>
            <a:ext cx="86868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800" dirty="0" smtClean="0">
                <a:solidFill>
                  <a:schemeClr val="bg1"/>
                </a:solidFill>
              </a:rPr>
              <a:t>Tool A.2  Slide </a:t>
            </a:r>
            <a:fld id="{772AEC3F-E1CB-4D43-8B00-8EBB5CD963CE}" type="slidenum">
              <a:rPr lang="en-US" sz="800" smtClean="0">
                <a:solidFill>
                  <a:schemeClr val="bg1"/>
                </a:solidFill>
              </a:rPr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57200"/>
            <a:ext cx="567848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598613"/>
            <a:ext cx="3808412" cy="434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3808413" cy="434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69225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228600" y="6553200"/>
            <a:ext cx="86868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800" dirty="0" smtClean="0">
                <a:solidFill>
                  <a:schemeClr val="bg1"/>
                </a:solidFill>
              </a:rPr>
              <a:t>Tool A.2  Slide </a:t>
            </a:r>
            <a:fld id="{772AEC3F-E1CB-4D43-8B00-8EBB5CD963CE}" type="slidenum">
              <a:rPr lang="en-US" sz="800" smtClean="0">
                <a:solidFill>
                  <a:schemeClr val="bg1"/>
                </a:solidFill>
              </a:rPr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 smtClean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  <p:sldLayoutId id="2147484213" r:id="rId12"/>
    <p:sldLayoutId id="2147484214" r:id="rId13"/>
    <p:sldLayoutId id="2147484201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pitchFamily="18" charset="0"/>
        <a:buChar char="–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ü"/>
        <a:defRPr sz="20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modules/pdi_resources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qualityindicators.ahrq.gov/Downloads/Modules/PDI/V42/Pediatric_Ind_10_update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FAQs_Support/default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resources/Presentations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Downloads/Modules/PDI/V45/TechSpecs/PDI%2002%20Pressure%20Ulcer%20Rate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Default.asp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modules/pdi_resources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FAQs_Support/default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18" descr=" " title="Layou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063614"/>
              </p:ext>
            </p:extLst>
          </p:nvPr>
        </p:nvGraphicFramePr>
        <p:xfrm>
          <a:off x="457200" y="881063"/>
          <a:ext cx="8110538" cy="536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8" name="Document" r:id="rId5" imgW="6519968" imgH="4331904" progId="Word.Document.8">
                  <p:embed/>
                </p:oleObj>
              </mc:Choice>
              <mc:Fallback>
                <p:oleObj name="Document" r:id="rId5" imgW="6519968" imgH="4331904" progId="Word.Documen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81063"/>
                        <a:ext cx="8110538" cy="536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502920" y="5410200"/>
            <a:ext cx="8229600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For more information, see </a:t>
            </a:r>
            <a:r>
              <a:rPr lang="en-US" sz="1200" i="1" dirty="0"/>
              <a:t>Measures of Pediatric Health Care Quality Based on Hospital Administrative Data: The Pediatric Quality Indicators. </a:t>
            </a:r>
            <a:r>
              <a:rPr lang="en-US" sz="1200" dirty="0"/>
              <a:t>Rockville, MD: Agency for Healthcare Research and Quality; 2006. </a:t>
            </a:r>
            <a:r>
              <a:rPr lang="en-US" sz="1200" u="sng" dirty="0">
                <a:hlinkClick r:id="rId3"/>
              </a:rPr>
              <a:t>http://www.qualityindicators.ahrq.gov/modules/pdi_resources.aspx</a:t>
            </a:r>
            <a:r>
              <a:rPr lang="en-US" sz="1200" dirty="0"/>
              <a:t>; and </a:t>
            </a:r>
            <a:endParaRPr lang="en-US" sz="1200" dirty="0" smtClean="0"/>
          </a:p>
          <a:p>
            <a:r>
              <a:rPr lang="en-US" sz="1200" i="1" dirty="0" smtClean="0"/>
              <a:t>Pediatric </a:t>
            </a:r>
            <a:r>
              <a:rPr lang="en-US" sz="1200" i="1" dirty="0"/>
              <a:t>Quality Indicators. </a:t>
            </a:r>
            <a:r>
              <a:rPr lang="en-US" sz="1200" dirty="0"/>
              <a:t>Rockville, MD: Agency for Healthcare Research and Quality; July 2010. </a:t>
            </a:r>
            <a:r>
              <a:rPr lang="en-US" sz="1200" u="sng" dirty="0">
                <a:hlinkClick r:id="rId4"/>
              </a:rPr>
              <a:t>http://www.qualityindicators.ahrq.gov/Downloads/Modules/PDI/V42/Pediatric_Ind_10_update.pdf</a:t>
            </a:r>
            <a:r>
              <a:rPr lang="en-US" sz="1200" u="sng" dirty="0"/>
              <a:t>.</a:t>
            </a:r>
            <a:r>
              <a:rPr lang="en-US" sz="1200" dirty="0"/>
              <a:t> </a:t>
            </a:r>
          </a:p>
          <a:p>
            <a:endParaRPr lang="en-US" sz="1100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343400"/>
          </a:xfrm>
        </p:spPr>
        <p:txBody>
          <a:bodyPr/>
          <a:lstStyle/>
          <a:p>
            <a:pPr marL="238125" indent="-225425" eaLnBrk="1" hangingPunct="1">
              <a:buSzTx/>
            </a:pPr>
            <a:r>
              <a:rPr lang="en-US" sz="2400" dirty="0"/>
              <a:t>The </a:t>
            </a:r>
            <a:r>
              <a:rPr lang="en-US" sz="2400" dirty="0" smtClean="0"/>
              <a:t>AHRQ PDIs were developed through four processes:  </a:t>
            </a:r>
          </a:p>
          <a:p>
            <a:pPr marL="638175" lvl="1" indent="-225425" eaLnBrk="1" hangingPunct="1">
              <a:buSzTx/>
            </a:pPr>
            <a:r>
              <a:rPr lang="en-US" sz="2000" dirty="0" smtClean="0"/>
              <a:t>Identification </a:t>
            </a:r>
            <a:r>
              <a:rPr lang="en-US" sz="2000" dirty="0"/>
              <a:t>of candidate </a:t>
            </a:r>
            <a:r>
              <a:rPr lang="en-US" sz="2000" dirty="0" smtClean="0"/>
              <a:t>indicators</a:t>
            </a:r>
          </a:p>
          <a:p>
            <a:pPr marL="638175" lvl="1" indent="-225425" eaLnBrk="1" hangingPunct="1">
              <a:buSzTx/>
            </a:pPr>
            <a:r>
              <a:rPr lang="en-US" sz="2000" dirty="0"/>
              <a:t>L</a:t>
            </a:r>
            <a:r>
              <a:rPr lang="en-US" sz="2000" dirty="0" smtClean="0"/>
              <a:t>iterature review</a:t>
            </a:r>
          </a:p>
          <a:p>
            <a:pPr marL="638175" lvl="1" indent="-225425" eaLnBrk="1" hangingPunct="1">
              <a:buSzTx/>
            </a:pPr>
            <a:r>
              <a:rPr lang="en-US" sz="2000" dirty="0"/>
              <a:t>E</a:t>
            </a:r>
            <a:r>
              <a:rPr lang="en-US" sz="2000" dirty="0" smtClean="0"/>
              <a:t>mpirical analyses</a:t>
            </a:r>
          </a:p>
          <a:p>
            <a:pPr marL="638175" lvl="1" indent="-225425" eaLnBrk="1" hangingPunct="1">
              <a:buSzTx/>
            </a:pPr>
            <a:r>
              <a:rPr lang="en-US" sz="2000" dirty="0"/>
              <a:t>P</a:t>
            </a:r>
            <a:r>
              <a:rPr lang="en-US" sz="2000" dirty="0" smtClean="0"/>
              <a:t>anel review</a:t>
            </a:r>
          </a:p>
          <a:p>
            <a:pPr marL="238125" indent="-225425" eaLnBrk="1" hangingPunct="1">
              <a:buSzTx/>
            </a:pPr>
            <a:r>
              <a:rPr lang="en-US" sz="2400" dirty="0" smtClean="0"/>
              <a:t>Once developed, the PDIs were vetted by expert panels of clinicians.</a:t>
            </a:r>
          </a:p>
          <a:p>
            <a:pPr marL="238125" indent="-225425" eaLnBrk="1" hangingPunct="1">
              <a:buSzTx/>
            </a:pPr>
            <a:r>
              <a:rPr lang="en-US" sz="2400" dirty="0" smtClean="0"/>
              <a:t>The </a:t>
            </a:r>
            <a:r>
              <a:rPr lang="en-US" sz="2400" dirty="0"/>
              <a:t>initial set of PDI indicators </a:t>
            </a:r>
            <a:r>
              <a:rPr lang="en-US" sz="2400" dirty="0" smtClean="0"/>
              <a:t>was </a:t>
            </a:r>
            <a:r>
              <a:rPr lang="en-US" sz="2400" dirty="0"/>
              <a:t>released in </a:t>
            </a:r>
            <a:r>
              <a:rPr lang="en-US" sz="2400" dirty="0" smtClean="0"/>
              <a:t>2006.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How were the AHRQ PDIs developed?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" y="5830669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For more information, </a:t>
            </a:r>
            <a:r>
              <a:rPr lang="en-US" sz="1200" i="1" dirty="0"/>
              <a:t>General Questions About the AHRQ QIs.</a:t>
            </a:r>
            <a:r>
              <a:rPr lang="en-US" sz="1200" dirty="0"/>
              <a:t> AHRQ Quality Indicators. Rockville, MD: Agency for Healthcare Research and Quality; July 2004. </a:t>
            </a:r>
            <a:r>
              <a:rPr lang="en-US" sz="1200" u="sng" dirty="0" smtClean="0">
                <a:hlinkClick r:id="rId3"/>
              </a:rPr>
              <a:t>www.qualityindicators.ahrq.gov/FAQs_Support/default.aspx</a:t>
            </a:r>
            <a:r>
              <a:rPr lang="en-US" sz="1200" dirty="0"/>
              <a:t>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543800" cy="3886200"/>
          </a:xfrm>
        </p:spPr>
        <p:txBody>
          <a:bodyPr/>
          <a:lstStyle/>
          <a:p>
            <a:pPr marL="234950" indent="-234950" eaLnBrk="1" hangingPunct="1">
              <a:spcBef>
                <a:spcPct val="40000"/>
              </a:spcBef>
              <a:buSzTx/>
              <a:defRPr/>
            </a:pPr>
            <a:r>
              <a:rPr lang="en-US" sz="2400" dirty="0" smtClean="0"/>
              <a:t>The AHRQ PDIs identify quality topics for monitoring and performance improvement:</a:t>
            </a:r>
          </a:p>
          <a:p>
            <a:pPr marL="635000" lvl="1" eaLnBrk="1" hangingPunct="1">
              <a:spcBef>
                <a:spcPct val="25000"/>
              </a:spcBef>
              <a:defRPr/>
            </a:pPr>
            <a:r>
              <a:rPr lang="en-US" sz="2000" dirty="0" smtClean="0"/>
              <a:t>Use hospital administrative data </a:t>
            </a:r>
          </a:p>
          <a:p>
            <a:pPr marL="635000" lvl="1" eaLnBrk="1" hangingPunct="1">
              <a:defRPr/>
            </a:pPr>
            <a:r>
              <a:rPr lang="en-US" sz="2000" dirty="0" smtClean="0"/>
              <a:t>Highlight potential quality concerns</a:t>
            </a:r>
          </a:p>
          <a:p>
            <a:pPr marL="635000" lvl="1" eaLnBrk="1" hangingPunct="1">
              <a:defRPr/>
            </a:pPr>
            <a:r>
              <a:rPr lang="en-US" sz="2000" dirty="0" smtClean="0"/>
              <a:t>Identify areas that need further study and investigation</a:t>
            </a:r>
          </a:p>
          <a:p>
            <a:pPr marL="635000" lvl="1" eaLnBrk="1" hangingPunct="1">
              <a:defRPr/>
            </a:pPr>
            <a:r>
              <a:rPr lang="en-US" sz="2000" dirty="0" smtClean="0"/>
              <a:t>Allow monitoring of changes over time</a:t>
            </a:r>
          </a:p>
          <a:p>
            <a:pPr marL="234950" indent="-234950" eaLnBrk="1" hangingPunct="1">
              <a:defRPr/>
            </a:pPr>
            <a:r>
              <a:rPr lang="en-US" sz="2400" dirty="0" smtClean="0"/>
              <a:t>Because we cannot always measure “quality of care” per se, we use certain measures as an “indicator” of quality.</a:t>
            </a:r>
          </a:p>
          <a:p>
            <a:pPr marL="234950" eaLnBrk="1" hangingPunct="1">
              <a:buSzPct val="100000"/>
              <a:defRPr/>
            </a:pPr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Why use the AHRQ PDIs?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lvl="0"/>
            <a:r>
              <a:rPr lang="en-US" sz="2400" dirty="0" smtClean="0"/>
              <a:t>Change </a:t>
            </a:r>
            <a:r>
              <a:rPr lang="en-US" sz="2400" dirty="0"/>
              <a:t>from ICD-9-CM to ICD-10-CM occurred in October </a:t>
            </a:r>
            <a:r>
              <a:rPr lang="en-US" sz="2400" dirty="0" smtClean="0"/>
              <a:t>2015:</a:t>
            </a:r>
            <a:endParaRPr lang="en-US" sz="2400" dirty="0"/>
          </a:p>
          <a:p>
            <a:pPr lvl="1"/>
            <a:r>
              <a:rPr lang="en-US" sz="2000" dirty="0" smtClean="0"/>
              <a:t>Addition </a:t>
            </a:r>
            <a:r>
              <a:rPr lang="en-US" sz="2000" dirty="0"/>
              <a:t>of information relevant to ambulatory and managed care </a:t>
            </a:r>
            <a:r>
              <a:rPr lang="en-US" sz="2000" dirty="0" smtClean="0"/>
              <a:t>encounters</a:t>
            </a:r>
          </a:p>
          <a:p>
            <a:pPr lvl="1"/>
            <a:r>
              <a:rPr lang="en-US" sz="2000" dirty="0" smtClean="0"/>
              <a:t>Expanded </a:t>
            </a:r>
            <a:r>
              <a:rPr lang="en-US" sz="2000" dirty="0"/>
              <a:t>injury </a:t>
            </a:r>
            <a:r>
              <a:rPr lang="en-US" sz="2000" dirty="0" smtClean="0"/>
              <a:t>codes</a:t>
            </a:r>
          </a:p>
          <a:p>
            <a:pPr lvl="1"/>
            <a:r>
              <a:rPr lang="en-US" sz="2000" dirty="0" smtClean="0"/>
              <a:t>Creation </a:t>
            </a:r>
            <a:r>
              <a:rPr lang="en-US" sz="2000" dirty="0"/>
              <a:t>of combination diagnosis/symptom </a:t>
            </a:r>
            <a:r>
              <a:rPr lang="en-US" sz="2000" dirty="0" smtClean="0"/>
              <a:t>codes</a:t>
            </a:r>
          </a:p>
          <a:p>
            <a:pPr lvl="1"/>
            <a:r>
              <a:rPr lang="en-US" sz="2000" dirty="0" smtClean="0"/>
              <a:t>Addition </a:t>
            </a:r>
            <a:r>
              <a:rPr lang="en-US" sz="2000" dirty="0"/>
              <a:t>of 6th and 7th </a:t>
            </a:r>
            <a:r>
              <a:rPr lang="en-US" sz="2000" dirty="0" smtClean="0"/>
              <a:t>characters</a:t>
            </a:r>
          </a:p>
          <a:p>
            <a:pPr lvl="1"/>
            <a:r>
              <a:rPr lang="en-US" sz="2000" dirty="0" smtClean="0"/>
              <a:t>Incorporation </a:t>
            </a:r>
            <a:r>
              <a:rPr lang="en-US" sz="2000" dirty="0"/>
              <a:t>of common 4th and 5th digit </a:t>
            </a:r>
            <a:r>
              <a:rPr lang="en-US" sz="2000" dirty="0" err="1" smtClean="0"/>
              <a:t>subclassifications</a:t>
            </a:r>
            <a:endParaRPr lang="en-US" sz="2000" dirty="0" smtClean="0"/>
          </a:p>
          <a:p>
            <a:pPr lvl="1"/>
            <a:r>
              <a:rPr lang="en-US" sz="2000" dirty="0" smtClean="0"/>
              <a:t>Laterality</a:t>
            </a:r>
          </a:p>
          <a:p>
            <a:pPr lvl="1"/>
            <a:r>
              <a:rPr lang="en-US" sz="2000" dirty="0" smtClean="0"/>
              <a:t>Greater specificity in code assignment</a:t>
            </a:r>
          </a:p>
          <a:p>
            <a:pPr lvl="0"/>
            <a:r>
              <a:rPr lang="en-US" sz="2400" dirty="0" smtClean="0"/>
              <a:t>The AHRQ PDIs have been updated to reflect this change.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ICD-10-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Conversion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38200" y="6019800"/>
            <a:ext cx="7772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ICD-10-CM = International Classification of Diseases, 10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Revision, Clinical Modification.</a:t>
            </a:r>
          </a:p>
        </p:txBody>
      </p:sp>
    </p:spTree>
    <p:extLst>
      <p:ext uri="{BB962C8B-B14F-4D97-AF65-F5344CB8AC3E}">
        <p14:creationId xmlns:p14="http://schemas.microsoft.com/office/powerpoint/2010/main" val="368357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38200" y="5877580"/>
            <a:ext cx="7772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MS-DRG </a:t>
            </a:r>
            <a:r>
              <a:rPr lang="en-US" sz="1400" dirty="0"/>
              <a:t>= Medicare Severity diagnosis-related group; MDC = major diagnostic classification.</a:t>
            </a:r>
            <a:endParaRPr lang="en-US" sz="1200" dirty="0"/>
          </a:p>
          <a:p>
            <a:r>
              <a:rPr lang="en-US" sz="1200" dirty="0"/>
              <a:t>Source: </a:t>
            </a:r>
            <a:r>
              <a:rPr lang="en-US" sz="1200" u="sng" dirty="0">
                <a:hlinkClick r:id="rId3"/>
              </a:rPr>
              <a:t>www.qualityindicators.ahrq.gov/resources/Presentations.aspx</a:t>
            </a:r>
            <a:r>
              <a:rPr lang="en-US" sz="1200" dirty="0"/>
              <a:t>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620000" cy="4497388"/>
          </a:xfrm>
        </p:spPr>
        <p:txBody>
          <a:bodyPr/>
          <a:lstStyle/>
          <a:p>
            <a:pPr marL="234950" indent="-234950" eaLnBrk="1" hangingPunct="1">
              <a:buSzTx/>
            </a:pPr>
            <a:r>
              <a:rPr lang="en-US" sz="2400" dirty="0" smtClean="0"/>
              <a:t>Definitions based on:</a:t>
            </a:r>
          </a:p>
          <a:p>
            <a:pPr marL="638175" lvl="1" eaLnBrk="1" hangingPunct="1">
              <a:spcBef>
                <a:spcPct val="10000"/>
              </a:spcBef>
            </a:pPr>
            <a:r>
              <a:rPr lang="en-US" sz="2000" dirty="0" smtClean="0"/>
              <a:t>ICD-10-CM diagnosis and procedure codes </a:t>
            </a:r>
          </a:p>
          <a:p>
            <a:pPr marL="638175" lvl="1" eaLnBrk="1" hangingPunct="1">
              <a:spcBef>
                <a:spcPct val="10000"/>
              </a:spcBef>
            </a:pPr>
            <a:r>
              <a:rPr lang="en-US" sz="2000" dirty="0" smtClean="0"/>
              <a:t>Often along with other measures (e.g., MS-DRG, MDC, sex, age, procedure dates, admission type)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Numerator = number of cases with the outcome of interest (e.g., pediatric cases with pressure ulcer)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Denominator = population at risk (e.g., hospitalized patients)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Observed rate = numerator/denominator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Some AHRQ PDIs measured as volume counts </a:t>
            </a: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How are the AHRQ PDIs structured?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5800" y="571500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Source</a:t>
            </a:r>
            <a:r>
              <a:rPr lang="en-US" sz="1200" i="1" dirty="0" smtClean="0"/>
              <a:t>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</a:t>
            </a:r>
            <a:r>
              <a:rPr lang="en-US" sz="1200" dirty="0" smtClean="0">
                <a:hlinkClick r:id="rId3"/>
              </a:rPr>
              <a:t>www.qualityindicators.ahrq.gov/Downloads/Modules/PDI/V45/TechSpecs/PDI%2002%20Pressure%20Ulcer%20Rate.pdf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4579" name="Content Placeholder 7"/>
          <p:cNvSpPr>
            <a:spLocks noGrp="1"/>
          </p:cNvSpPr>
          <p:nvPr>
            <p:ph idx="1"/>
          </p:nvPr>
        </p:nvSpPr>
        <p:spPr>
          <a:xfrm>
            <a:off x="609600" y="1604964"/>
            <a:ext cx="7769225" cy="4344988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Numerator: Discharges with ICD-10-CM code of pressure ulcer in any secondary diagnosis field among cases meeting the inclusion and exclusion rules for the denominator.</a:t>
            </a:r>
          </a:p>
          <a:p>
            <a:pPr>
              <a:defRPr/>
            </a:pPr>
            <a:r>
              <a:rPr lang="en-US" sz="2400" dirty="0" smtClean="0"/>
              <a:t>Denominator: All medical and surgical discharges age 17 years and younger defined by specific DRGs or Medicare Severity DRGs.</a:t>
            </a:r>
          </a:p>
          <a:p>
            <a:pPr lvl="0">
              <a:defRPr/>
            </a:pPr>
            <a:r>
              <a:rPr lang="en-US" sz="2400" dirty="0"/>
              <a:t>Several exclusions (e.g., length of stay &lt;5 days, principal diagnosis of pressure ulcer</a:t>
            </a:r>
            <a:r>
              <a:rPr lang="en-US" sz="2400" dirty="0" smtClean="0"/>
              <a:t>).</a:t>
            </a:r>
            <a:endParaRPr lang="en-US" sz="2400" dirty="0"/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An Example: Pressure Ulcer (PDI 02)</a:t>
            </a:r>
            <a:br>
              <a:rPr lang="en-US" sz="3200" dirty="0" smtClean="0"/>
            </a:b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5800" y="6047601"/>
            <a:ext cx="7696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Source:</a:t>
            </a:r>
            <a:r>
              <a:rPr lang="en-US" sz="1200" i="1" dirty="0"/>
              <a:t> </a:t>
            </a:r>
            <a:r>
              <a:rPr lang="en-US" sz="1200" u="sng" dirty="0" smtClean="0">
                <a:hlinkClick r:id="rId3"/>
              </a:rPr>
              <a:t>www.qualityindicators.ahrq.gov/Default.aspx</a:t>
            </a:r>
            <a:r>
              <a:rPr lang="en-US" sz="1200" u="sng" dirty="0" smtClean="0"/>
              <a:t> </a:t>
            </a:r>
            <a:r>
              <a:rPr lang="en-US" sz="1200" dirty="0" smtClean="0"/>
              <a:t>and </a:t>
            </a:r>
            <a:r>
              <a:rPr lang="en-US" sz="1200" i="1" dirty="0"/>
              <a:t>AHRQ Quality Indicator Toolkit Literature </a:t>
            </a:r>
            <a:r>
              <a:rPr lang="en-US" sz="1200" i="1" dirty="0" smtClean="0"/>
              <a:t>Review.</a:t>
            </a:r>
            <a:endParaRPr lang="en-US" sz="1200" dirty="0"/>
          </a:p>
        </p:txBody>
      </p:sp>
      <p:sp>
        <p:nvSpPr>
          <p:cNvPr id="2969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AHRQ PDIs can be used to flag potential problems in quality of care. </a:t>
            </a:r>
          </a:p>
          <a:p>
            <a:r>
              <a:rPr lang="en-US" sz="2400" dirty="0" smtClean="0"/>
              <a:t>AHRQ PDIs can be used to assess performance and compare against peer hospitals.</a:t>
            </a:r>
          </a:p>
          <a:p>
            <a:r>
              <a:rPr lang="en-US" sz="2400" dirty="0" smtClean="0"/>
              <a:t>Examples of hospital use of AHRQ QIs in the literature have examined the impact of: </a:t>
            </a:r>
          </a:p>
          <a:p>
            <a:pPr lvl="1"/>
            <a:r>
              <a:rPr lang="en-US" sz="2000" dirty="0" smtClean="0"/>
              <a:t>Health information technology on quality of care.</a:t>
            </a:r>
          </a:p>
          <a:p>
            <a:pPr lvl="1"/>
            <a:r>
              <a:rPr lang="en-US" sz="2000" dirty="0" smtClean="0"/>
              <a:t>Hospital board quality committees on quality of care.</a:t>
            </a:r>
          </a:p>
          <a:p>
            <a:pPr lvl="1"/>
            <a:r>
              <a:rPr lang="en-US" sz="2000" dirty="0" smtClean="0"/>
              <a:t>The effectiveness of nurse staffing on care delivered.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How can the AHRQ PDIs be used in</a:t>
            </a:r>
            <a:br>
              <a:rPr lang="en-US" sz="3200" dirty="0" smtClean="0"/>
            </a:br>
            <a:r>
              <a:rPr lang="en-US" sz="3200" dirty="0" smtClean="0"/>
              <a:t>quality assessment?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1219200" y="1752600"/>
            <a:ext cx="6705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already have your current 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PDI data 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available: use slides 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16-17 and delete slides 18-19.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have your 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PDI 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available: use slides 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18-19 and delete slides 16-17.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SLIDE.</a:t>
            </a:r>
            <a:endParaRPr lang="en-US" sz="28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 hidden="1"/>
          <p:cNvSpPr>
            <a:spLocks noGrp="1"/>
          </p:cNvSpPr>
          <p:nvPr>
            <p:ph type="ctrTitle"/>
          </p:nvPr>
        </p:nvSpPr>
        <p:spPr>
          <a:xfrm>
            <a:off x="3124200" y="533401"/>
            <a:ext cx="2590800" cy="457199"/>
          </a:xfrm>
        </p:spPr>
        <p:txBody>
          <a:bodyPr/>
          <a:lstStyle/>
          <a:p>
            <a:r>
              <a:rPr lang="en-US" sz="2200" dirty="0" smtClean="0"/>
              <a:t>Delete this slide</a:t>
            </a:r>
            <a:endParaRPr lang="en-US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9259686">
            <a:off x="935038" y="2740025"/>
            <a:ext cx="6781800" cy="1862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dirty="0">
                <a:solidFill>
                  <a:schemeClr val="bg1">
                    <a:lumMod val="85000"/>
                  </a:schemeClr>
                </a:solidFill>
              </a:rPr>
              <a:t>Example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INSERT GRAPHS OR TEXT FROM YOUR HOSPITAL’S DATA HERE.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Current performance on the AHRQ PDIs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Identify priorities for quality improvement.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Establish goals and performance targets.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Formulate an action plan to develop a multidisciplinary team for AHRQ PDI work.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Next steps for QI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i="1" dirty="0" smtClean="0"/>
              <a:t>Sample report on hospital </a:t>
            </a:r>
            <a:r>
              <a:rPr lang="en-US" sz="3200" i="1" dirty="0"/>
              <a:t>p</a:t>
            </a:r>
            <a:r>
              <a:rPr lang="en-US" sz="3200" i="1" dirty="0" smtClean="0"/>
              <a:t>erformance on the AHRQ PDIs 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217" y="1600200"/>
            <a:ext cx="6675990" cy="434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95300" y="1752600"/>
            <a:ext cx="8153400" cy="19065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dirty="0" smtClean="0"/>
              <a:t>The Agency for Healthcare Research and Quality (AHRQ)</a:t>
            </a:r>
            <a:br>
              <a:rPr lang="en-US" dirty="0" smtClean="0"/>
            </a:br>
            <a:r>
              <a:rPr lang="en-US" dirty="0" smtClean="0"/>
              <a:t>Pediatric Quality Indicators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3600" i="1" dirty="0" smtClean="0">
                <a:solidFill>
                  <a:srgbClr val="FF0000"/>
                </a:solidFill>
              </a:rPr>
              <a:t>Background for Hospital Board &amp; Senior Leadership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276600" y="57150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</a:rPr>
              <a:t>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Run AHRQ PDI report with most recent quarter’s data.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Review AHRQ PDI report at next board meeting.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Identify priorities for quality improvement.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Establish goals and performance targets.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 smtClean="0"/>
              <a:t>Formulate an action plan to develop multidisciplinary team for AHRQ PDI work.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Next steps for QI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34950" indent="-234950" eaLnBrk="1" hangingPunct="1">
              <a:buSzTx/>
            </a:pPr>
            <a:r>
              <a:rPr lang="en-US" sz="2400" dirty="0" smtClean="0"/>
              <a:t>Understand the importance of the AHRQ Pediatric Quality Indicators (PDIs).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Understand the financial and clinical implications of the PDIs for our organization.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Endorse the PDIs as a tool for implementing and monitoring improvement.</a:t>
            </a:r>
          </a:p>
          <a:p>
            <a:pPr marL="234950" indent="-234950" eaLnBrk="1" hangingPunct="1">
              <a:spcBef>
                <a:spcPct val="40000"/>
              </a:spcBef>
              <a:buSzTx/>
            </a:pPr>
            <a:r>
              <a:rPr lang="en-US" sz="2400" dirty="0" smtClean="0"/>
              <a:t>Make the PDIs a priority within our organization.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Why are we here today?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620000" cy="4419600"/>
          </a:xfrm>
        </p:spPr>
        <p:txBody>
          <a:bodyPr/>
          <a:lstStyle/>
          <a:p>
            <a:r>
              <a:rPr lang="en-US" sz="2400" dirty="0" smtClean="0"/>
              <a:t>Hospital boards and senior leadership are increasingly turning to the AHRQ QIs as a tool for monitoring performance, particularly on patient safety.</a:t>
            </a:r>
          </a:p>
          <a:p>
            <a:r>
              <a:rPr lang="en-US" sz="2400" dirty="0" smtClean="0"/>
              <a:t>To be successful, improvement efforts within hospitals need to have attention and active support from boards and senior hospital leadership.</a:t>
            </a:r>
          </a:p>
          <a:p>
            <a:r>
              <a:rPr lang="en-US" sz="2400" dirty="0" smtClean="0"/>
              <a:t>Your active support will demonstrate that the hospital has made it a priority to improve quality and patient safety for pediatric patients.</a:t>
            </a:r>
          </a:p>
          <a:p>
            <a:r>
              <a:rPr lang="en-US" sz="2400" dirty="0" smtClean="0"/>
              <a:t>This support will help to motivate our staff to engage fully in improvement activities.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algn="ctr">
              <a:defRPr/>
            </a:pPr>
            <a:r>
              <a:rPr lang="en-US" sz="3200" dirty="0" smtClean="0"/>
              <a:t>Leadership is key to improvement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safety of our patients is a priority.</a:t>
            </a:r>
          </a:p>
          <a:p>
            <a:r>
              <a:rPr lang="en-US" sz="2400" dirty="0" smtClean="0"/>
              <a:t>Hospital quality indicators are increasingly available to consumers.</a:t>
            </a:r>
          </a:p>
          <a:p>
            <a:r>
              <a:rPr lang="en-US" sz="2400" dirty="0" smtClean="0"/>
              <a:t>Medicaid is no longer reimbursing hospitals for some hospital-acquired conditions and safety events for patients covered by Medicaid (including children).</a:t>
            </a:r>
          </a:p>
          <a:p>
            <a:r>
              <a:rPr lang="en-US" sz="2400" dirty="0" smtClean="0"/>
              <a:t>Pediatric indicators can be used to assess performance and compare against peer hospitals.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algn="ctr"/>
            <a:r>
              <a:rPr lang="en-US" sz="3200" dirty="0" smtClean="0"/>
              <a:t>Pediatric health care quality is important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022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69225" cy="51054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A</a:t>
            </a:r>
            <a:r>
              <a:rPr lang="en-US" sz="2400" dirty="0" smtClean="0"/>
              <a:t>gency for </a:t>
            </a:r>
            <a:r>
              <a:rPr lang="en-US" sz="2400" b="1" dirty="0" smtClean="0"/>
              <a:t>H</a:t>
            </a:r>
            <a:r>
              <a:rPr lang="en-US" sz="2400" dirty="0" smtClean="0"/>
              <a:t>ealthcare </a:t>
            </a:r>
            <a:r>
              <a:rPr lang="en-US" sz="2400" b="1" dirty="0" smtClean="0"/>
              <a:t>R</a:t>
            </a:r>
            <a:r>
              <a:rPr lang="en-US" sz="2400" dirty="0" smtClean="0"/>
              <a:t>esearch and </a:t>
            </a:r>
            <a:r>
              <a:rPr lang="en-US" sz="2400" b="1" dirty="0" smtClean="0"/>
              <a:t>Q</a:t>
            </a:r>
            <a:r>
              <a:rPr lang="en-US" sz="2400" dirty="0" smtClean="0"/>
              <a:t>uality:</a:t>
            </a:r>
          </a:p>
          <a:p>
            <a:pPr lvl="1"/>
            <a:r>
              <a:rPr lang="en-US" sz="2000" dirty="0" smtClean="0"/>
              <a:t>Is part of the U.S. Department of Health and Human Services.</a:t>
            </a:r>
          </a:p>
          <a:p>
            <a:pPr lvl="1"/>
            <a:r>
              <a:rPr lang="en-US" sz="2000" dirty="0" smtClean="0"/>
              <a:t>Supports research designed to improve the outcomes and quality of health care, reduce health care costs, address patient safety and medical errors, and broaden access to effective services.</a:t>
            </a:r>
          </a:p>
          <a:p>
            <a:pPr lvl="1"/>
            <a:r>
              <a:rPr lang="en-US" sz="2000" dirty="0" smtClean="0"/>
              <a:t>Sponsors, conducts, and disseminates research to help people make more informed decisions and improve the quality of health care services.</a:t>
            </a:r>
          </a:p>
          <a:p>
            <a:pPr lvl="1"/>
            <a:r>
              <a:rPr lang="en-US" sz="2000" dirty="0" smtClean="0"/>
              <a:t>Acts as the regulator for Patient Safety Organizations that are certified under the Patient Safety and Quality Improvement Act.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algn="ctr">
              <a:defRPr/>
            </a:pPr>
            <a:r>
              <a:rPr lang="en-US" sz="3200" dirty="0" smtClean="0"/>
              <a:t>What is AHRQ?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344988"/>
          </a:xfrm>
        </p:spPr>
        <p:txBody>
          <a:bodyPr/>
          <a:lstStyle/>
          <a:p>
            <a:pPr lvl="0"/>
            <a:r>
              <a:rPr lang="en-US" sz="2400" dirty="0"/>
              <a:t>The PDIs are a set of 16 indicators that reflect quality of care inside hospitals and adverse events that children, adolescents, and, where specified, neonatal patients may experience as a result of exposure to the healthcare </a:t>
            </a:r>
            <a:r>
              <a:rPr lang="en-US" sz="2400" dirty="0" smtClean="0"/>
              <a:t>system.</a:t>
            </a:r>
            <a:endParaRPr lang="en-US" sz="2400" dirty="0"/>
          </a:p>
          <a:p>
            <a:pPr lvl="0"/>
            <a:r>
              <a:rPr lang="en-US" sz="2400" dirty="0"/>
              <a:t>PDIs measure events </a:t>
            </a:r>
            <a:r>
              <a:rPr lang="en-US" sz="2400" dirty="0" smtClean="0"/>
              <a:t>likely to be preventable through changes </a:t>
            </a:r>
            <a:r>
              <a:rPr lang="en-US" sz="2400" dirty="0"/>
              <a:t>at the system or provider </a:t>
            </a:r>
            <a:r>
              <a:rPr lang="en-US" sz="2400" dirty="0" smtClean="0"/>
              <a:t>level.</a:t>
            </a:r>
          </a:p>
          <a:p>
            <a:pPr lvl="0"/>
            <a:r>
              <a:rPr lang="en-US" sz="2400" dirty="0" smtClean="0"/>
              <a:t>PDIs </a:t>
            </a:r>
            <a:r>
              <a:rPr lang="en-US" sz="2400" dirty="0"/>
              <a:t>are measured using hospital administrative </a:t>
            </a:r>
            <a:r>
              <a:rPr lang="en-US" sz="2400" dirty="0" smtClean="0"/>
              <a:t>data.</a:t>
            </a:r>
            <a:endParaRPr lang="en-US" sz="2400" dirty="0"/>
          </a:p>
          <a:p>
            <a:pPr lvl="0"/>
            <a:r>
              <a:rPr lang="en-US" sz="2400" dirty="0" smtClean="0"/>
              <a:t>One PDI (PDI 19) is a composite measure.</a:t>
            </a:r>
            <a:endParaRPr lang="en-US" sz="2400" dirty="0"/>
          </a:p>
          <a:p>
            <a:pPr lvl="0"/>
            <a:r>
              <a:rPr lang="en-US" sz="2400" dirty="0" smtClean="0"/>
              <a:t>Eight </a:t>
            </a:r>
            <a:r>
              <a:rPr lang="en-US" sz="2400" dirty="0"/>
              <a:t>out of 16 provider-level PDIs are endorsed by </a:t>
            </a:r>
            <a:r>
              <a:rPr lang="en-US" sz="2400" dirty="0" smtClean="0"/>
              <a:t>NQF.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What are the AHRQ </a:t>
            </a:r>
            <a:br>
              <a:rPr lang="en-US" sz="3200" dirty="0" smtClean="0"/>
            </a:br>
            <a:r>
              <a:rPr lang="en-US" sz="3200" dirty="0" smtClean="0"/>
              <a:t>Pediatric Quality Indicators?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344988"/>
          </a:xfrm>
        </p:spPr>
        <p:txBody>
          <a:bodyPr/>
          <a:lstStyle/>
          <a:p>
            <a:pPr lvl="0"/>
            <a:r>
              <a:rPr lang="en-US" sz="2400" dirty="0"/>
              <a:t>More information on the PDIs, including specifications and benchmarks, is available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www.qualityindicators.ahrq.gov/modules/pdi_resources.aspx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Where can I find more information on the AHRQ PDIs?</a:t>
            </a:r>
          </a:p>
        </p:txBody>
      </p:sp>
    </p:spTree>
    <p:extLst>
      <p:ext uri="{BB962C8B-B14F-4D97-AF65-F5344CB8AC3E}">
        <p14:creationId xmlns:p14="http://schemas.microsoft.com/office/powerpoint/2010/main" val="41934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" y="563880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For more information, see </a:t>
            </a:r>
            <a:r>
              <a:rPr lang="en-US" sz="1200" i="1" dirty="0"/>
              <a:t>General Questions About the AHRQ QIs.</a:t>
            </a:r>
            <a:r>
              <a:rPr lang="en-US" sz="1200" dirty="0"/>
              <a:t> AHRQ Quality Indicators. Rockville, MD: Agency for Healthcare Research and Quality; July 2004. </a:t>
            </a:r>
            <a:r>
              <a:rPr lang="en-US" sz="1200" u="sng" dirty="0">
                <a:hlinkClick r:id="rId3"/>
              </a:rPr>
              <a:t>www.qualityindicators.ahrq.gov/FAQs_Support/default.aspx</a:t>
            </a:r>
            <a:r>
              <a:rPr lang="en-US" sz="1200" dirty="0"/>
              <a:t>.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quality and safety are so important, the AHRQ PDIs were developed to help hospitals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Screen </a:t>
            </a:r>
            <a:r>
              <a:rPr lang="en-US" b="1" dirty="0"/>
              <a:t>for potential quality and safety problems </a:t>
            </a:r>
            <a:r>
              <a:rPr lang="en-US" dirty="0"/>
              <a:t>in children using easily accessible </a:t>
            </a:r>
            <a:r>
              <a:rPr lang="en-US" dirty="0" smtClean="0"/>
              <a:t>data. </a:t>
            </a:r>
            <a:endParaRPr lang="en-US" dirty="0"/>
          </a:p>
          <a:p>
            <a:pPr lvl="1"/>
            <a:r>
              <a:rPr lang="en-US" b="1" dirty="0" smtClean="0"/>
              <a:t>Compare </a:t>
            </a:r>
            <a:r>
              <a:rPr lang="en-US" b="1" dirty="0"/>
              <a:t>themselves </a:t>
            </a:r>
            <a:r>
              <a:rPr lang="en-US" b="1" dirty="0" smtClean="0"/>
              <a:t>with </a:t>
            </a:r>
            <a:r>
              <a:rPr lang="en-US" b="1" dirty="0"/>
              <a:t>other hospitals </a:t>
            </a:r>
            <a:r>
              <a:rPr lang="en-US" dirty="0"/>
              <a:t>using national standardized measures to assess quality of hospital </a:t>
            </a:r>
            <a:r>
              <a:rPr lang="en-US" dirty="0" smtClean="0"/>
              <a:t>care.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Why were the PDIs developed?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UHC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B192AA9D99644B674599B7D6FB919" ma:contentTypeVersion="7" ma:contentTypeDescription="Create a new document." ma:contentTypeScope="" ma:versionID="f841e241bb03f1e0104d0224d0b3f39b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_dlc_DocId xmlns="36faa46a-c32a-4e76-8967-241cd91695fa">ECA5PWAFM45H-1463-360</_dlc_DocId>
    <_dlc_DocIdUrl xmlns="36faa46a-c32a-4e76-8967-241cd91695fa">
      <Url>https://teamspace.rand.org/health/qi-toolkit/_layouts/15/DocIdRedir.aspx?ID=ECA5PWAFM45H-1463-360</Url>
      <Description>ECA5PWAFM45H-1463-360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267D211-1AB0-4648-B3B1-4BF044D12E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2E5905-C765-48CA-B4C2-28945E859102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6faa46a-c32a-4e76-8967-241cd91695fa"/>
  </ds:schemaRefs>
</ds:datastoreItem>
</file>

<file path=customXml/itemProps3.xml><?xml version="1.0" encoding="utf-8"?>
<ds:datastoreItem xmlns:ds="http://schemas.openxmlformats.org/officeDocument/2006/customXml" ds:itemID="{6AA6CC71-D21E-4CF8-8CA5-F981E60968C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6C0A170-FF1C-40D3-943A-74CCD4959C1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UHC PowerPoint</Template>
  <TotalTime>5429</TotalTime>
  <Words>1705</Words>
  <Application>Microsoft Office PowerPoint</Application>
  <PresentationFormat>On-screen Show (4:3)</PresentationFormat>
  <Paragraphs>175</Paragraphs>
  <Slides>20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UHC PowerPoint</vt:lpstr>
      <vt:lpstr>Document</vt:lpstr>
      <vt:lpstr>PowerPoint Presentation</vt:lpstr>
      <vt:lpstr>The Agency for Healthcare Research and Quality (AHRQ) Pediatric Quality Indicators   Background for Hospital Board &amp; Senior Leadership </vt:lpstr>
      <vt:lpstr>Why are we here today?</vt:lpstr>
      <vt:lpstr>Leadership is key to improvement</vt:lpstr>
      <vt:lpstr>Pediatric health care quality is important</vt:lpstr>
      <vt:lpstr>What is AHRQ?</vt:lpstr>
      <vt:lpstr>What are the AHRQ  Pediatric Quality Indicators?</vt:lpstr>
      <vt:lpstr>Where can I find more information on the AHRQ PDIs?</vt:lpstr>
      <vt:lpstr>Why were the PDIs developed?</vt:lpstr>
      <vt:lpstr>How were the AHRQ PDIs developed?</vt:lpstr>
      <vt:lpstr>Why use the AHRQ PDIs?</vt:lpstr>
      <vt:lpstr>ICD-10-CM Conversion </vt:lpstr>
      <vt:lpstr>How are the AHRQ PDIs structured?</vt:lpstr>
      <vt:lpstr>An Example: Pressure Ulcer (PDI 02) </vt:lpstr>
      <vt:lpstr>How can the AHRQ PDIs be used in quality assessment?</vt:lpstr>
      <vt:lpstr>Delete this slide</vt:lpstr>
      <vt:lpstr>Current performance on the AHRQ PDIs</vt:lpstr>
      <vt:lpstr>Next steps for QI team</vt:lpstr>
      <vt:lpstr>Sample report on hospital performance on the AHRQ PDIs </vt:lpstr>
      <vt:lpstr>Next steps for QI team</vt:lpstr>
    </vt:vector>
  </TitlesOfParts>
  <Company>UHC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for AHRQ Quality Indicators</dc:title>
  <dc:creator>Lindsay Mayer</dc:creator>
  <cp:lastModifiedBy>Claire O'Hanlon</cp:lastModifiedBy>
  <cp:revision>315</cp:revision>
  <cp:lastPrinted>2014-07-10T19:07:31Z</cp:lastPrinted>
  <dcterms:created xsi:type="dcterms:W3CDTF">2009-11-30T17:48:56Z</dcterms:created>
  <dcterms:modified xsi:type="dcterms:W3CDTF">2016-05-31T21:30:25Z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0x010100417B192AA9D99644B674599B7D6FB919</vt:lpwstr>
  </property>
  <property fmtid="{D5CDD505-2E9C-101B-9397-08002B2CF9AE}" pid="3" name="_dlc_DocIdItemGuid">
    <vt:lpwstr>e585b431-cd6f-4d79-9a20-f46875de0e54</vt:lpwstr>
  </property>
</Properties>
</file>