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notesSlides/notesSlide6.xml" ContentType="application/vnd.openxmlformats-officedocument.presentationml.notesSlide+xml"/>
  <Override PartName="/ppt/charts/chart4.xml" ContentType="application/vnd.openxmlformats-officedocument.drawingml.chart+xml"/>
  <Override PartName="/ppt/notesSlides/notesSlide7.xml" ContentType="application/vnd.openxmlformats-officedocument.presentationml.notesSlide+xml"/>
  <Override PartName="/ppt/charts/chart5.xml" ContentType="application/vnd.openxmlformats-officedocument.drawingml.chart+xml"/>
  <Override PartName="/ppt/notesSlides/notesSlide8.xml" ContentType="application/vnd.openxmlformats-officedocument.presentationml.notesSlide+xml"/>
  <Override PartName="/ppt/charts/chart6.xml" ContentType="application/vnd.openxmlformats-officedocument.drawingml.chart+xml"/>
  <Override PartName="/ppt/notesSlides/notesSlide9.xml" ContentType="application/vnd.openxmlformats-officedocument.presentationml.notesSlide+xml"/>
  <Override PartName="/ppt/charts/chart7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4115" r:id="rId5"/>
  </p:sldMasterIdLst>
  <p:notesMasterIdLst>
    <p:notesMasterId r:id="rId20"/>
  </p:notesMasterIdLst>
  <p:handoutMasterIdLst>
    <p:handoutMasterId r:id="rId21"/>
  </p:handoutMasterIdLst>
  <p:sldIdLst>
    <p:sldId id="283" r:id="rId6"/>
    <p:sldId id="258" r:id="rId7"/>
    <p:sldId id="279" r:id="rId8"/>
    <p:sldId id="281" r:id="rId9"/>
    <p:sldId id="284" r:id="rId10"/>
    <p:sldId id="285" r:id="rId11"/>
    <p:sldId id="286" r:id="rId12"/>
    <p:sldId id="270" r:id="rId13"/>
    <p:sldId id="280" r:id="rId14"/>
    <p:sldId id="291" r:id="rId15"/>
    <p:sldId id="287" r:id="rId16"/>
    <p:sldId id="288" r:id="rId17"/>
    <p:sldId id="289" r:id="rId18"/>
    <p:sldId id="290" r:id="rId19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rgbClr val="000099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rgbClr val="000099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rgbClr val="000099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rgbClr val="000099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rgbClr val="000099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rgbClr val="000099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rgbClr val="000099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rgbClr val="000099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rgbClr val="000099"/>
        </a:solidFill>
        <a:latin typeface="Arial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Doreen Bonnett" initials="DMB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00099"/>
    <a:srgbClr val="990000"/>
    <a:srgbClr val="FFFF00"/>
    <a:srgbClr val="33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839" autoAdjust="0"/>
    <p:restoredTop sz="84547" autoAdjust="0"/>
  </p:normalViewPr>
  <p:slideViewPr>
    <p:cSldViewPr>
      <p:cViewPr>
        <p:scale>
          <a:sx n="103" d="100"/>
          <a:sy n="103" d="100"/>
        </p:scale>
        <p:origin x="-348" y="-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3" d="100"/>
        <a:sy n="93" d="100"/>
      </p:scale>
      <p:origin x="0" y="0"/>
    </p:cViewPr>
  </p:sorterViewPr>
  <p:notesViewPr>
    <p:cSldViewPr>
      <p:cViewPr>
        <p:scale>
          <a:sx n="100" d="100"/>
          <a:sy n="100" d="100"/>
        </p:scale>
        <p:origin x="-1584" y="336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viewProps" Target="viewProps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23" Type="http://schemas.openxmlformats.org/officeDocument/2006/relationships/presProps" Target="presProp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commentAuthors" Target="commentAuthor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gidengil:Downloads:b3a_pdi_chartsforpresentations_postEvalUpdate-2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carmstro\Desktop\AHRQ%20Toolkit\PDI%20Toolkit\b3a_chartsforpresentations_for%20AHRQ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gidengil:Downloads:b3a_pdi_chartsforpresentations_postEvalUpdate-2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https://teamspace.rand.org/health/qi-toolkit/PDI%20Toolkit/PDI%20Tools%20for%20Post-Evaluation%20Update/b3a_pdi_chartsforpresentations_postEvalUpdate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gidengil:Downloads:b3a_pdi_chartsforpresentations_postEvalUpdate-2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gidengil:Downloads:b3a_pdi_chartsforpresentations_postEvalUpdate-2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gidengil:Downloads:b3a_pdi_chartsforpresentations_postEvalUpdate-2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6364734299516905E-2"/>
          <c:y val="5.9328649492583901E-2"/>
          <c:w val="0.75351790984633105"/>
          <c:h val="0.7728347071370179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'compare-PDI-rates-average'!$G$14</c:f>
              <c:strCache>
                <c:ptCount val="1"/>
                <c:pt idx="0">
                  <c:v>Percent Difference in Rates</c:v>
                </c:pt>
              </c:strCache>
            </c:strRef>
          </c:tx>
          <c:spPr>
            <a:ln w="28575">
              <a:noFill/>
            </a:ln>
          </c:spPr>
          <c:invertIfNegative val="0"/>
          <c:cat>
            <c:strRef>
              <c:f>'compare-PDI-rates-average'!$J$15:$J$29</c:f>
              <c:strCache>
                <c:ptCount val="14"/>
                <c:pt idx="1">
                  <c:v>NQI 02</c:v>
                </c:pt>
                <c:pt idx="2">
                  <c:v>NQI 03</c:v>
                </c:pt>
                <c:pt idx="3">
                  <c:v>PDI 01</c:v>
                </c:pt>
                <c:pt idx="6">
                  <c:v>PDI 05</c:v>
                </c:pt>
                <c:pt idx="7">
                  <c:v>PDI 06</c:v>
                </c:pt>
                <c:pt idx="11">
                  <c:v>PDI 10</c:v>
                </c:pt>
                <c:pt idx="12">
                  <c:v>PDI 11</c:v>
                </c:pt>
                <c:pt idx="13">
                  <c:v>PDI 12</c:v>
                </c:pt>
              </c:strCache>
            </c:strRef>
          </c:cat>
          <c:val>
            <c:numRef>
              <c:f>'compare-PDI-rates-average'!$G$15:$G$29</c:f>
              <c:numCache>
                <c:formatCode>General</c:formatCode>
                <c:ptCount val="15"/>
                <c:pt idx="1">
                  <c:v>-100</c:v>
                </c:pt>
                <c:pt idx="2">
                  <c:v>7.0066260270341969</c:v>
                </c:pt>
                <c:pt idx="3">
                  <c:v>-47.877192982456137</c:v>
                </c:pt>
                <c:pt idx="5">
                  <c:v>0</c:v>
                </c:pt>
                <c:pt idx="6">
                  <c:v>-100</c:v>
                </c:pt>
                <c:pt idx="7">
                  <c:v>-100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-100</c:v>
                </c:pt>
                <c:pt idx="12">
                  <c:v>-100</c:v>
                </c:pt>
                <c:pt idx="13">
                  <c:v>-61.98</c:v>
                </c:pt>
                <c:pt idx="14">
                  <c:v>0</c:v>
                </c:pt>
              </c:numCache>
            </c:numRef>
          </c:val>
        </c:ser>
        <c:ser>
          <c:idx val="1"/>
          <c:order val="1"/>
          <c:tx>
            <c:v>Benchmark</c:v>
          </c:tx>
          <c:invertIfNegative val="0"/>
          <c:trendline>
            <c:name>National Average</c:name>
            <c:spPr>
              <a:ln w="19050">
                <a:solidFill>
                  <a:srgbClr val="FF0000"/>
                </a:solidFill>
              </a:ln>
            </c:spPr>
            <c:trendlineType val="linear"/>
            <c:dispRSqr val="0"/>
            <c:dispEq val="0"/>
          </c:trendline>
          <c:val>
            <c:numRef>
              <c:f>'compare-PDI-rates-average'!$L$15:$L$29</c:f>
              <c:numCache>
                <c:formatCode>General</c:formatCode>
                <c:ptCount val="1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62274560"/>
        <c:axId val="62280832"/>
      </c:barChart>
      <c:catAx>
        <c:axId val="62274560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Pediatric Quality Indicators</a:t>
                </a:r>
              </a:p>
            </c:rich>
          </c:tx>
          <c:layout>
            <c:manualLayout>
              <c:xMode val="edge"/>
              <c:yMode val="edge"/>
              <c:x val="0.40019402968819801"/>
              <c:y val="0.93130458255081405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low"/>
        <c:crossAx val="62280832"/>
        <c:crosses val="autoZero"/>
        <c:auto val="1"/>
        <c:lblAlgn val="ctr"/>
        <c:lblOffset val="100"/>
        <c:noMultiLvlLbl val="0"/>
      </c:catAx>
      <c:valAx>
        <c:axId val="62280832"/>
        <c:scaling>
          <c:orientation val="minMax"/>
        </c:scaling>
        <c:delete val="0"/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 Difference in Rates </a:t>
                </a:r>
              </a:p>
            </c:rich>
          </c:tx>
          <c:layout>
            <c:manualLayout>
              <c:xMode val="edge"/>
              <c:yMode val="edge"/>
              <c:x val="1.90116376962314E-2"/>
              <c:y val="0.117876904731171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75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62274560"/>
        <c:crosses val="autoZero"/>
        <c:crossBetween val="between"/>
      </c:valAx>
      <c:spPr>
        <a:solidFill>
          <a:srgbClr val="FFFFFF"/>
        </a:solidFill>
        <a:ln w="12700">
          <a:solidFill>
            <a:srgbClr val="000000"/>
          </a:solidFill>
          <a:prstDash val="solid"/>
        </a:ln>
      </c:spPr>
    </c:plotArea>
    <c:legend>
      <c:legendPos val="r"/>
      <c:legendEntry>
        <c:idx val="0"/>
        <c:delete val="1"/>
      </c:legendEntry>
      <c:legendEntry>
        <c:idx val="1"/>
        <c:delete val="1"/>
      </c:legendEntry>
      <c:layout>
        <c:manualLayout>
          <c:xMode val="edge"/>
          <c:yMode val="edge"/>
          <c:x val="0.87531288049574696"/>
          <c:y val="0.88409448818897696"/>
          <c:w val="0.103663606364557"/>
          <c:h val="0.11549539914068099"/>
        </c:manualLayout>
      </c:layout>
      <c:overlay val="0"/>
      <c:txPr>
        <a:bodyPr/>
        <a:lstStyle/>
        <a:p>
          <a:pPr>
            <a:defRPr sz="900"/>
          </a:pPr>
          <a:endParaRPr lang="en-US"/>
        </a:p>
      </c:txPr>
    </c:legend>
    <c:plotVisOnly val="1"/>
    <c:dispBlanksAs val="gap"/>
    <c:showDLblsOverMax val="0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200"/>
            </a:pPr>
            <a:r>
              <a:rPr lang="en-US" sz="1200"/>
              <a:t>Examining Observed Rates of </a:t>
            </a:r>
            <a:r>
              <a:rPr lang="en-US" sz="1200">
                <a:solidFill>
                  <a:srgbClr val="FF0000"/>
                </a:solidFill>
              </a:rPr>
              <a:t>Neonatal Blood Stream Infection Rate (NQI 3)</a:t>
            </a:r>
          </a:p>
        </c:rich>
      </c:tx>
      <c:layout>
        <c:manualLayout>
          <c:xMode val="edge"/>
          <c:yMode val="edge"/>
          <c:x val="0.168285077218012"/>
          <c:y val="3.3678838004191497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113400636832622"/>
          <c:y val="0.181347150259068"/>
          <c:w val="0.86394721036046096"/>
          <c:h val="0.70207253886010401"/>
        </c:manualLayout>
      </c:layout>
      <c:barChart>
        <c:barDir val="col"/>
        <c:grouping val="cluster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00490240"/>
        <c:axId val="100528896"/>
      </c:barChart>
      <c:catAx>
        <c:axId val="10049024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 rot="-2700000" vert="horz"/>
          <a:lstStyle/>
          <a:p>
            <a:pPr>
              <a:defRPr/>
            </a:pPr>
            <a:endParaRPr lang="en-US"/>
          </a:p>
        </c:txPr>
        <c:crossAx val="10052889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0528896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Per 1,000 Cases</a:t>
                </a:r>
              </a:p>
            </c:rich>
          </c:tx>
          <c:layout>
            <c:manualLayout>
              <c:xMode val="edge"/>
              <c:yMode val="edge"/>
              <c:x val="1.0859724039197299E-2"/>
              <c:y val="0.35525020329637602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txPr>
          <a:bodyPr rot="0" vert="horz"/>
          <a:lstStyle/>
          <a:p>
            <a:pPr>
              <a:defRPr/>
            </a:pPr>
            <a:endParaRPr lang="en-US"/>
          </a:p>
        </c:txPr>
        <c:crossAx val="10049024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200"/>
            </a:pPr>
            <a:r>
              <a:rPr lang="en-US" sz="1200"/>
              <a:t>Examining Observed Rates of </a:t>
            </a:r>
            <a:r>
              <a:rPr lang="en-US" sz="1200">
                <a:solidFill>
                  <a:srgbClr val="FF0000"/>
                </a:solidFill>
              </a:rPr>
              <a:t>Neonatal Blood Stream Infection Rate (NQI 03)</a:t>
            </a:r>
          </a:p>
        </c:rich>
      </c:tx>
      <c:layout>
        <c:manualLayout>
          <c:xMode val="edge"/>
          <c:yMode val="edge"/>
          <c:x val="0.168285077218012"/>
          <c:y val="3.3678838004191497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113400636832622"/>
          <c:y val="0.181347150259068"/>
          <c:w val="0.86394721036046096"/>
          <c:h val="0.7020725388601040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'trend-observed'!$C$5</c:f>
              <c:strCache>
                <c:ptCount val="1"/>
                <c:pt idx="0">
                  <c:v>Observed Rate</c:v>
                </c:pt>
              </c:strCache>
            </c:strRef>
          </c:tx>
          <c:invertIfNegative val="0"/>
          <c:cat>
            <c:numRef>
              <c:f>'trend-observed'!$B$6:$B$16</c:f>
              <c:numCache>
                <c:formatCode>General</c:formatCode>
                <c:ptCount val="11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</c:v>
                </c:pt>
                <c:pt idx="10">
                  <c:v>2016</c:v>
                </c:pt>
              </c:numCache>
            </c:numRef>
          </c:cat>
          <c:val>
            <c:numRef>
              <c:f>'trend-observed'!$C$6:$C$16</c:f>
              <c:numCache>
                <c:formatCode>General</c:formatCode>
                <c:ptCount val="11"/>
                <c:pt idx="2">
                  <c:v>4.8710999999999997E-2</c:v>
                </c:pt>
                <c:pt idx="3">
                  <c:v>4.6154000000000001E-2</c:v>
                </c:pt>
                <c:pt idx="4">
                  <c:v>5.5E-2</c:v>
                </c:pt>
                <c:pt idx="5">
                  <c:v>4.2042000000000003E-2</c:v>
                </c:pt>
                <c:pt idx="6">
                  <c:v>3.7499999999999999E-2</c:v>
                </c:pt>
                <c:pt idx="7">
                  <c:v>2.9850999999999999E-2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00545280"/>
        <c:axId val="100546816"/>
      </c:barChart>
      <c:catAx>
        <c:axId val="10054528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 rot="-2700000" vert="horz"/>
          <a:lstStyle/>
          <a:p>
            <a:pPr>
              <a:defRPr sz="1100"/>
            </a:pPr>
            <a:endParaRPr lang="en-US"/>
          </a:p>
        </c:txPr>
        <c:crossAx val="10054681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00546816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sz="1100"/>
                </a:pPr>
                <a:r>
                  <a:rPr lang="en-US" sz="1100"/>
                  <a:t>Per 1,000 Cases</a:t>
                </a:r>
              </a:p>
            </c:rich>
          </c:tx>
          <c:layout>
            <c:manualLayout>
              <c:xMode val="edge"/>
              <c:yMode val="edge"/>
              <c:x val="1.0859724039197299E-2"/>
              <c:y val="0.35525020329637602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txPr>
          <a:bodyPr rot="0" vert="horz"/>
          <a:lstStyle/>
          <a:p>
            <a:pPr>
              <a:defRPr/>
            </a:pPr>
            <a:endParaRPr lang="en-US"/>
          </a:p>
        </c:txPr>
        <c:crossAx val="10054528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title>
      <c:tx>
        <c:rich>
          <a:bodyPr/>
          <a:lstStyle/>
          <a:p>
            <a:pPr>
              <a:defRPr sz="2000"/>
            </a:pPr>
            <a:r>
              <a:rPr lang="en-US" sz="2000"/>
              <a:t>Comparing Observed Rates of Neonatal Blood Stream Infection Rate (NQI 03) to Expected Rates</a:t>
            </a:r>
          </a:p>
        </c:rich>
      </c:tx>
      <c:layout>
        <c:manualLayout>
          <c:xMode val="edge"/>
          <c:yMode val="edge"/>
          <c:x val="0.12621376211468699"/>
          <c:y val="4.3177871996769597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14048478056897559"/>
          <c:y val="0.23575129533678801"/>
          <c:w val="0.68152314993453911"/>
          <c:h val="0.64766839378238406"/>
        </c:manualLayout>
      </c:layout>
      <c:lineChart>
        <c:grouping val="standard"/>
        <c:varyColors val="0"/>
        <c:ser>
          <c:idx val="1"/>
          <c:order val="0"/>
          <c:tx>
            <c:strRef>
              <c:f>'trend-observed-expected'!$C$6</c:f>
              <c:strCache>
                <c:ptCount val="1"/>
                <c:pt idx="0">
                  <c:v>Observed</c:v>
                </c:pt>
              </c:strCache>
            </c:strRef>
          </c:tx>
          <c:cat>
            <c:numRef>
              <c:f>'trend-observed-expected'!$B$7:$B$17</c:f>
              <c:numCache>
                <c:formatCode>General</c:formatCode>
                <c:ptCount val="11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</c:v>
                </c:pt>
                <c:pt idx="10">
                  <c:v>2016</c:v>
                </c:pt>
              </c:numCache>
            </c:numRef>
          </c:cat>
          <c:val>
            <c:numRef>
              <c:f>'trend-observed-expected'!$C$7:$C$17</c:f>
              <c:numCache>
                <c:formatCode>General</c:formatCode>
                <c:ptCount val="11"/>
                <c:pt idx="2">
                  <c:v>4.8710999999999997E-2</c:v>
                </c:pt>
                <c:pt idx="3">
                  <c:v>4.6154000000000001E-2</c:v>
                </c:pt>
                <c:pt idx="4">
                  <c:v>5.5E-2</c:v>
                </c:pt>
                <c:pt idx="5">
                  <c:v>4.2042000000000003E-2</c:v>
                </c:pt>
                <c:pt idx="6">
                  <c:v>3.7499999999999999E-2</c:v>
                </c:pt>
                <c:pt idx="7">
                  <c:v>2.9850999999999999E-2</c:v>
                </c:pt>
              </c:numCache>
            </c:numRef>
          </c:val>
          <c:smooth val="0"/>
        </c:ser>
        <c:ser>
          <c:idx val="2"/>
          <c:order val="1"/>
          <c:tx>
            <c:strRef>
              <c:f>'trend-observed-expected'!$D$6</c:f>
              <c:strCache>
                <c:ptCount val="1"/>
                <c:pt idx="0">
                  <c:v>Expected</c:v>
                </c:pt>
              </c:strCache>
            </c:strRef>
          </c:tx>
          <c:cat>
            <c:numRef>
              <c:f>'trend-observed-expected'!$B$7:$B$17</c:f>
              <c:numCache>
                <c:formatCode>General</c:formatCode>
                <c:ptCount val="11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</c:v>
                </c:pt>
                <c:pt idx="10">
                  <c:v>2016</c:v>
                </c:pt>
              </c:numCache>
            </c:numRef>
          </c:cat>
          <c:val>
            <c:numRef>
              <c:f>'trend-observed-expected'!$D$7:$D$17</c:f>
              <c:numCache>
                <c:formatCode>General</c:formatCode>
                <c:ptCount val="11"/>
                <c:pt idx="2">
                  <c:v>2.7943200000000001E-2</c:v>
                </c:pt>
                <c:pt idx="3">
                  <c:v>2.6476E-2</c:v>
                </c:pt>
                <c:pt idx="4">
                  <c:v>2.8000000000000001E-2</c:v>
                </c:pt>
                <c:pt idx="5">
                  <c:v>2.1021000000000001E-2</c:v>
                </c:pt>
                <c:pt idx="6">
                  <c:v>2.4250000000000001E-2</c:v>
                </c:pt>
                <c:pt idx="7">
                  <c:v>1.6417999999999999E-2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11576576"/>
        <c:axId val="111578112"/>
      </c:lineChart>
      <c:catAx>
        <c:axId val="11157657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 rot="-2700000" vert="horz"/>
          <a:lstStyle/>
          <a:p>
            <a:pPr>
              <a:defRPr sz="1200"/>
            </a:pPr>
            <a:endParaRPr lang="en-US"/>
          </a:p>
        </c:txPr>
        <c:crossAx val="11157811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11578112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sz="1400"/>
                </a:pPr>
                <a:r>
                  <a:rPr lang="en-US" sz="1400" dirty="0"/>
                  <a:t>Per 1,000 </a:t>
                </a:r>
                <a:r>
                  <a:rPr lang="en-US" sz="1400" dirty="0" smtClean="0"/>
                  <a:t>Cases</a:t>
                </a:r>
                <a:endParaRPr lang="en-US" sz="1400" dirty="0"/>
              </a:p>
            </c:rich>
          </c:tx>
          <c:layout>
            <c:manualLayout>
              <c:xMode val="edge"/>
              <c:yMode val="edge"/>
              <c:x val="4.7746939715666344E-3"/>
              <c:y val="0.39957413833962852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txPr>
          <a:bodyPr rot="0" vert="horz"/>
          <a:lstStyle/>
          <a:p>
            <a:pPr>
              <a:defRPr/>
            </a:pPr>
            <a:endParaRPr lang="en-US"/>
          </a:p>
        </c:txPr>
        <c:crossAx val="11157657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3980718429613699"/>
          <c:y val="0.505181236960765"/>
          <c:w val="0.1393424882973"/>
          <c:h val="0.240422501244482"/>
        </c:manualLayout>
      </c:layout>
      <c:overlay val="0"/>
      <c:txPr>
        <a:bodyPr/>
        <a:lstStyle/>
        <a:p>
          <a:pPr>
            <a:defRPr sz="14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200"/>
            </a:pPr>
            <a:r>
              <a:rPr lang="en-US" sz="1200"/>
              <a:t>Risk-Adjusted and Smoothed Rates of </a:t>
            </a:r>
            <a:r>
              <a:rPr lang="en-US" sz="1200">
                <a:solidFill>
                  <a:srgbClr val="FF0000"/>
                </a:solidFill>
              </a:rPr>
              <a:t>Neonatal Blood Stream Infection Rate (NQI 03)</a:t>
            </a:r>
          </a:p>
        </c:rich>
      </c:tx>
      <c:layout>
        <c:manualLayout>
          <c:xMode val="edge"/>
          <c:yMode val="edge"/>
          <c:x val="0.118123111969494"/>
          <c:y val="3.3678845699843099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11768550157645399"/>
          <c:y val="0.181347150259068"/>
          <c:w val="0.518237838194754"/>
          <c:h val="0.66321243523316098"/>
        </c:manualLayout>
      </c:layout>
      <c:lineChart>
        <c:grouping val="standard"/>
        <c:varyColors val="0"/>
        <c:ser>
          <c:idx val="0"/>
          <c:order val="0"/>
          <c:tx>
            <c:strRef>
              <c:f>'trend-risk-adjusted-smoothed'!$C$9</c:f>
              <c:strCache>
                <c:ptCount val="1"/>
                <c:pt idx="0">
                  <c:v>Risk-Adjusted Rate</c:v>
                </c:pt>
              </c:strCache>
            </c:strRef>
          </c:tx>
          <c:cat>
            <c:numRef>
              <c:f>'trend-risk-adjusted-smoothed'!$B$13:$B$23</c:f>
              <c:numCache>
                <c:formatCode>General</c:formatCode>
                <c:ptCount val="11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</c:v>
                </c:pt>
                <c:pt idx="10">
                  <c:v>2016</c:v>
                </c:pt>
              </c:numCache>
            </c:numRef>
          </c:cat>
          <c:val>
            <c:numRef>
              <c:f>'trend-risk-adjusted-smoothed'!$C$13:$C$21</c:f>
              <c:numCache>
                <c:formatCode>General</c:formatCode>
                <c:ptCount val="9"/>
                <c:pt idx="2">
                  <c:v>4.0374E-2</c:v>
                </c:pt>
                <c:pt idx="3">
                  <c:v>3.8308000000000002E-2</c:v>
                </c:pt>
                <c:pt idx="4">
                  <c:v>4.675E-2</c:v>
                </c:pt>
                <c:pt idx="5">
                  <c:v>3.6997000000000002E-2</c:v>
                </c:pt>
                <c:pt idx="6">
                  <c:v>0.03</c:v>
                </c:pt>
                <c:pt idx="7">
                  <c:v>2.3880999999999999E-2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'trend-risk-adjusted-smoothed'!$D$9:$D$12</c:f>
              <c:strCache>
                <c:ptCount val="1"/>
                <c:pt idx="0">
                  <c:v>Risk-Adjusted (Lower Confidence Interval Bound)</c:v>
                </c:pt>
              </c:strCache>
            </c:strRef>
          </c:tx>
          <c:spPr>
            <a:ln>
              <a:prstDash val="sysDot"/>
            </a:ln>
          </c:spPr>
          <c:cat>
            <c:numRef>
              <c:f>'trend-risk-adjusted-smoothed'!$B$13:$B$23</c:f>
              <c:numCache>
                <c:formatCode>General</c:formatCode>
                <c:ptCount val="11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</c:v>
                </c:pt>
                <c:pt idx="10">
                  <c:v>2016</c:v>
                </c:pt>
              </c:numCache>
            </c:numRef>
          </c:cat>
          <c:val>
            <c:numRef>
              <c:f>'trend-risk-adjusted-smoothed'!$D$13:$D$23</c:f>
              <c:numCache>
                <c:formatCode>General</c:formatCode>
                <c:ptCount val="11"/>
                <c:pt idx="2">
                  <c:v>3.1628000000000003E-2</c:v>
                </c:pt>
                <c:pt idx="3">
                  <c:v>2.8083E-2</c:v>
                </c:pt>
                <c:pt idx="4">
                  <c:v>3.4694000000000003E-2</c:v>
                </c:pt>
                <c:pt idx="5">
                  <c:v>3.0539E-2</c:v>
                </c:pt>
                <c:pt idx="6">
                  <c:v>2.1992999999999999E-2</c:v>
                </c:pt>
                <c:pt idx="7">
                  <c:v>1.7507000000000002E-2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'trend-risk-adjusted-smoothed'!$E$9:$E$12</c:f>
              <c:strCache>
                <c:ptCount val="1"/>
                <c:pt idx="0">
                  <c:v>Risk-Adjusted (Upper Confidence Interval Bound)</c:v>
                </c:pt>
              </c:strCache>
            </c:strRef>
          </c:tx>
          <c:spPr>
            <a:ln>
              <a:solidFill>
                <a:srgbClr val="C00000"/>
              </a:solidFill>
              <a:prstDash val="sysDot"/>
            </a:ln>
          </c:spPr>
          <c:marker>
            <c:symbol val="triangle"/>
            <c:size val="7"/>
            <c:spPr>
              <a:solidFill>
                <a:srgbClr val="C00000"/>
              </a:solidFill>
            </c:spPr>
          </c:marker>
          <c:cat>
            <c:numRef>
              <c:f>'trend-risk-adjusted-smoothed'!$B$13:$B$23</c:f>
              <c:numCache>
                <c:formatCode>General</c:formatCode>
                <c:ptCount val="11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</c:v>
                </c:pt>
                <c:pt idx="10">
                  <c:v>2016</c:v>
                </c:pt>
              </c:numCache>
            </c:numRef>
          </c:cat>
          <c:val>
            <c:numRef>
              <c:f>'trend-risk-adjusted-smoothed'!$E$13:$E$21</c:f>
              <c:numCache>
                <c:formatCode>General</c:formatCode>
                <c:ptCount val="9"/>
                <c:pt idx="2">
                  <c:v>4.9119999999999997E-2</c:v>
                </c:pt>
                <c:pt idx="3">
                  <c:v>4.8533E-2</c:v>
                </c:pt>
                <c:pt idx="4">
                  <c:v>5.8805999999999997E-2</c:v>
                </c:pt>
                <c:pt idx="5">
                  <c:v>4.3454E-2</c:v>
                </c:pt>
                <c:pt idx="6">
                  <c:v>3.8006999999999999E-2</c:v>
                </c:pt>
                <c:pt idx="7">
                  <c:v>3.0040000000000001E-2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'trend-risk-adjusted-smoothed'!$F$9</c:f>
              <c:strCache>
                <c:ptCount val="1"/>
                <c:pt idx="0">
                  <c:v>Smoothed</c:v>
                </c:pt>
              </c:strCache>
            </c:strRef>
          </c:tx>
          <c:cat>
            <c:numRef>
              <c:f>'trend-risk-adjusted-smoothed'!$B$13:$B$23</c:f>
              <c:numCache>
                <c:formatCode>General</c:formatCode>
                <c:ptCount val="11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</c:v>
                </c:pt>
                <c:pt idx="10">
                  <c:v>2016</c:v>
                </c:pt>
              </c:numCache>
            </c:numRef>
          </c:cat>
          <c:val>
            <c:numRef>
              <c:f>'trend-risk-adjusted-smoothed'!$F$13:$F$21</c:f>
              <c:numCache>
                <c:formatCode>General</c:formatCode>
                <c:ptCount val="9"/>
                <c:pt idx="2">
                  <c:v>3.7491999999999998E-2</c:v>
                </c:pt>
                <c:pt idx="3">
                  <c:v>3.6528999999999999E-2</c:v>
                </c:pt>
                <c:pt idx="4">
                  <c:v>4.4434000000000001E-2</c:v>
                </c:pt>
                <c:pt idx="5">
                  <c:v>3.4819000000000003E-2</c:v>
                </c:pt>
                <c:pt idx="6">
                  <c:v>2.8607E-2</c:v>
                </c:pt>
                <c:pt idx="7">
                  <c:v>2.2697999999999999E-2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15798016"/>
        <c:axId val="115799552"/>
      </c:lineChart>
      <c:catAx>
        <c:axId val="11579801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 rot="-2700000" vert="horz"/>
          <a:lstStyle/>
          <a:p>
            <a:pPr>
              <a:defRPr sz="1100"/>
            </a:pPr>
            <a:endParaRPr lang="en-US"/>
          </a:p>
        </c:txPr>
        <c:crossAx val="11579955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15799552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sz="1100"/>
                </a:pPr>
                <a:r>
                  <a:rPr lang="en-US" sz="1100"/>
                  <a:t>Per 1,000 Cases</a:t>
                </a:r>
              </a:p>
            </c:rich>
          </c:tx>
          <c:layout>
            <c:manualLayout>
              <c:xMode val="edge"/>
              <c:yMode val="edge"/>
              <c:x val="1.48221330824213E-2"/>
              <c:y val="0.36145065200183302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txPr>
          <a:bodyPr rot="0" vert="horz"/>
          <a:lstStyle/>
          <a:p>
            <a:pPr>
              <a:defRPr/>
            </a:pPr>
            <a:endParaRPr lang="en-US"/>
          </a:p>
        </c:txPr>
        <c:crossAx val="11579801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5372175176216196"/>
          <c:y val="0.32124345567915102"/>
          <c:w val="0.29582809224318701"/>
          <c:h val="0.42562013081698102"/>
        </c:manualLayout>
      </c:layout>
      <c:overlay val="0"/>
      <c:txPr>
        <a:bodyPr/>
        <a:lstStyle/>
        <a:p>
          <a:pPr>
            <a:defRPr sz="11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200"/>
            </a:pPr>
            <a:r>
              <a:rPr lang="en-US" sz="1200"/>
              <a:t>Comparing Expected Rates of </a:t>
            </a:r>
            <a:r>
              <a:rPr lang="en-US" sz="1200">
                <a:solidFill>
                  <a:srgbClr val="FF0000"/>
                </a:solidFill>
              </a:rPr>
              <a:t>Neonatal Blood Stream Infection Rate (NQI 3) </a:t>
            </a:r>
            <a:r>
              <a:rPr lang="en-US" sz="1200"/>
              <a:t>to National Average Rates To Compare Case Mix</a:t>
            </a:r>
          </a:p>
        </c:rich>
      </c:tx>
      <c:layout>
        <c:manualLayout>
          <c:xMode val="edge"/>
          <c:yMode val="edge"/>
          <c:x val="0.127831885092033"/>
          <c:y val="3.3678756476684002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149406858123317"/>
          <c:y val="0.23575129533678801"/>
          <c:w val="0.64671100578447205"/>
          <c:h val="0.64766839378238406"/>
        </c:manualLayout>
      </c:layout>
      <c:lineChart>
        <c:grouping val="standard"/>
        <c:varyColors val="0"/>
        <c:ser>
          <c:idx val="0"/>
          <c:order val="0"/>
          <c:tx>
            <c:strRef>
              <c:f>'trend-expected-average'!$C$10</c:f>
              <c:strCache>
                <c:ptCount val="1"/>
                <c:pt idx="0">
                  <c:v>Expected</c:v>
                </c:pt>
              </c:strCache>
            </c:strRef>
          </c:tx>
          <c:cat>
            <c:strRef>
              <c:f>'trend-expected-average'!$B$11:$B$26</c:f>
              <c:strCache>
                <c:ptCount val="12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</c:v>
                </c:pt>
                <c:pt idx="10">
                  <c:v>2016</c:v>
                </c:pt>
                <c:pt idx="11">
                  <c:v>*Note: Expected rates are not available in the most up to date version of the ICD-10 software. Future versions of the QI software will allow for risk adjustment and calculation of expected rates</c:v>
                </c:pt>
              </c:strCache>
            </c:strRef>
          </c:cat>
          <c:val>
            <c:numRef>
              <c:f>'trend-expected-average'!$C$11:$C$21</c:f>
              <c:numCache>
                <c:formatCode>General</c:formatCode>
                <c:ptCount val="11"/>
                <c:pt idx="2">
                  <c:v>2.7943200000000001E-2</c:v>
                </c:pt>
                <c:pt idx="3">
                  <c:v>2.6476E-2</c:v>
                </c:pt>
                <c:pt idx="4">
                  <c:v>2.8000000000000001E-2</c:v>
                </c:pt>
                <c:pt idx="5">
                  <c:v>2.1021000000000001E-2</c:v>
                </c:pt>
                <c:pt idx="6">
                  <c:v>2.4250000000000001E-2</c:v>
                </c:pt>
                <c:pt idx="7">
                  <c:v>1.6417999999999999E-2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'trend-expected-average'!$D$10</c:f>
              <c:strCache>
                <c:ptCount val="1"/>
                <c:pt idx="0">
                  <c:v>National Average</c:v>
                </c:pt>
              </c:strCache>
            </c:strRef>
          </c:tx>
          <c:cat>
            <c:strRef>
              <c:f>'trend-expected-average'!$B$11:$B$26</c:f>
              <c:strCache>
                <c:ptCount val="12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</c:v>
                </c:pt>
                <c:pt idx="10">
                  <c:v>2016</c:v>
                </c:pt>
                <c:pt idx="11">
                  <c:v>*Note: Expected rates are not available in the most up to date version of the ICD-10 software. Future versions of the QI software will allow for risk adjustment and calculation of expected rates</c:v>
                </c:pt>
              </c:strCache>
            </c:strRef>
          </c:cat>
          <c:val>
            <c:numRef>
              <c:f>'trend-expected-average'!$D$11:$D$21</c:f>
              <c:numCache>
                <c:formatCode>General</c:formatCode>
                <c:ptCount val="11"/>
                <c:pt idx="2">
                  <c:v>2.383E-2</c:v>
                </c:pt>
                <c:pt idx="3">
                  <c:v>2.383E-2</c:v>
                </c:pt>
                <c:pt idx="4">
                  <c:v>2.383E-2</c:v>
                </c:pt>
                <c:pt idx="5">
                  <c:v>2.383E-2</c:v>
                </c:pt>
                <c:pt idx="6">
                  <c:v>2.383E-2</c:v>
                </c:pt>
                <c:pt idx="7">
                  <c:v>2.383E-2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16183808"/>
        <c:axId val="116185344"/>
      </c:lineChart>
      <c:catAx>
        <c:axId val="11618380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 rot="-2700000" vert="horz"/>
          <a:lstStyle/>
          <a:p>
            <a:pPr>
              <a:defRPr sz="1100"/>
            </a:pPr>
            <a:endParaRPr lang="en-US"/>
          </a:p>
        </c:txPr>
        <c:crossAx val="11618534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16185344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sz="1100"/>
                </a:pPr>
                <a:r>
                  <a:rPr lang="en-US" sz="1100"/>
                  <a:t>Per 1,000 Cases</a:t>
                </a:r>
              </a:p>
            </c:rich>
          </c:tx>
          <c:layout>
            <c:manualLayout>
              <c:xMode val="edge"/>
              <c:yMode val="edge"/>
              <c:x val="2.9394286879188599E-2"/>
              <c:y val="0.41499136442141599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txPr>
          <a:bodyPr rot="0" vert="horz"/>
          <a:lstStyle/>
          <a:p>
            <a:pPr>
              <a:defRPr/>
            </a:pPr>
            <a:endParaRPr lang="en-US"/>
          </a:p>
        </c:txPr>
        <c:crossAx val="11618380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1391721665859895"/>
          <c:y val="0.50518134715025798"/>
          <c:w val="0.16389436757298501"/>
          <c:h val="0.12492513565338"/>
        </c:manualLayout>
      </c:layout>
      <c:overlay val="0"/>
      <c:txPr>
        <a:bodyPr/>
        <a:lstStyle/>
        <a:p>
          <a:pPr>
            <a:defRPr sz="11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en-US" sz="1200"/>
              <a:t>C</a:t>
            </a:r>
            <a:r>
              <a:rPr lang="en-US" sz="1200" b="1" i="0" baseline="0"/>
              <a:t>omparing Risk-Adjusted Rates of </a:t>
            </a:r>
            <a:r>
              <a:rPr lang="en-US" sz="1200" b="1" i="0" baseline="0">
                <a:solidFill>
                  <a:srgbClr val="FF0000"/>
                </a:solidFill>
              </a:rPr>
              <a:t>Neonatal Blood Stream Infection Rate (NQI 3)</a:t>
            </a: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en-US" sz="1200" b="1" i="0" baseline="0"/>
              <a:t>to National Average Rates</a:t>
            </a:r>
            <a:endParaRPr lang="en-US" sz="1200"/>
          </a:p>
        </c:rich>
      </c:tx>
      <c:layout>
        <c:manualLayout>
          <c:xMode val="edge"/>
          <c:yMode val="edge"/>
          <c:x val="0.13393272899711101"/>
          <c:y val="0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11655078409316499"/>
          <c:y val="0.13936351706036701"/>
          <c:w val="0.60683504860248205"/>
          <c:h val="0.71026210265383505"/>
        </c:manualLayout>
      </c:layout>
      <c:lineChart>
        <c:grouping val="standard"/>
        <c:varyColors val="0"/>
        <c:ser>
          <c:idx val="0"/>
          <c:order val="0"/>
          <c:tx>
            <c:strRef>
              <c:f>'trend-risk-adjusted-average'!$C$9:$C$12</c:f>
              <c:strCache>
                <c:ptCount val="1"/>
                <c:pt idx="0">
                  <c:v>Risk-Adjusted Rate</c:v>
                </c:pt>
              </c:strCache>
            </c:strRef>
          </c:tx>
          <c:cat>
            <c:numRef>
              <c:f>'trend-risk-adjusted-average'!$B$13:$B$23</c:f>
              <c:numCache>
                <c:formatCode>General</c:formatCode>
                <c:ptCount val="11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</c:v>
                </c:pt>
                <c:pt idx="10">
                  <c:v>2016</c:v>
                </c:pt>
              </c:numCache>
            </c:numRef>
          </c:cat>
          <c:val>
            <c:numRef>
              <c:f>'trend-risk-adjusted-average'!$C$13:$C$23</c:f>
              <c:numCache>
                <c:formatCode>General</c:formatCode>
                <c:ptCount val="11"/>
                <c:pt idx="2">
                  <c:v>4.0374E-2</c:v>
                </c:pt>
                <c:pt idx="3">
                  <c:v>3.8308000000000002E-2</c:v>
                </c:pt>
                <c:pt idx="4">
                  <c:v>4.675E-2</c:v>
                </c:pt>
                <c:pt idx="5">
                  <c:v>3.6997000000000002E-2</c:v>
                </c:pt>
                <c:pt idx="6">
                  <c:v>0.03</c:v>
                </c:pt>
                <c:pt idx="7">
                  <c:v>2.3880999999999999E-2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'trend-risk-adjusted-average'!$D$9:$D$12</c:f>
              <c:strCache>
                <c:ptCount val="1"/>
                <c:pt idx="0">
                  <c:v>Risk-Adjusted (Lower Confidence Interval Bound)</c:v>
                </c:pt>
              </c:strCache>
            </c:strRef>
          </c:tx>
          <c:spPr>
            <a:ln>
              <a:prstDash val="sysDot"/>
            </a:ln>
          </c:spPr>
          <c:cat>
            <c:numRef>
              <c:f>'trend-risk-adjusted-average'!$B$13:$B$23</c:f>
              <c:numCache>
                <c:formatCode>General</c:formatCode>
                <c:ptCount val="11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</c:v>
                </c:pt>
                <c:pt idx="10">
                  <c:v>2016</c:v>
                </c:pt>
              </c:numCache>
            </c:numRef>
          </c:cat>
          <c:val>
            <c:numRef>
              <c:f>'trend-risk-adjusted-average'!$D$13:$D$23</c:f>
              <c:numCache>
                <c:formatCode>General</c:formatCode>
                <c:ptCount val="11"/>
                <c:pt idx="2">
                  <c:v>3.1628000000000003E-2</c:v>
                </c:pt>
                <c:pt idx="3">
                  <c:v>2.8083E-2</c:v>
                </c:pt>
                <c:pt idx="4">
                  <c:v>3.4694000000000003E-2</c:v>
                </c:pt>
                <c:pt idx="5">
                  <c:v>3.0539E-2</c:v>
                </c:pt>
                <c:pt idx="6">
                  <c:v>2.1992999999999999E-2</c:v>
                </c:pt>
                <c:pt idx="7">
                  <c:v>1.7507000000000002E-2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'trend-risk-adjusted-average'!$E$9:$E$12</c:f>
              <c:strCache>
                <c:ptCount val="1"/>
                <c:pt idx="0">
                  <c:v>Risk-Adjusted (Upper Confidence Interval Bound)</c:v>
                </c:pt>
              </c:strCache>
            </c:strRef>
          </c:tx>
          <c:spPr>
            <a:ln>
              <a:solidFill>
                <a:srgbClr val="C00000"/>
              </a:solidFill>
              <a:prstDash val="sysDot"/>
            </a:ln>
          </c:spPr>
          <c:marker>
            <c:symbol val="triangle"/>
            <c:size val="7"/>
            <c:spPr>
              <a:solidFill>
                <a:srgbClr val="C00000"/>
              </a:solidFill>
            </c:spPr>
          </c:marker>
          <c:cat>
            <c:numRef>
              <c:f>'trend-risk-adjusted-average'!$B$13:$B$23</c:f>
              <c:numCache>
                <c:formatCode>General</c:formatCode>
                <c:ptCount val="11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</c:v>
                </c:pt>
                <c:pt idx="10">
                  <c:v>2016</c:v>
                </c:pt>
              </c:numCache>
            </c:numRef>
          </c:cat>
          <c:val>
            <c:numRef>
              <c:f>'trend-risk-adjusted-average'!$E$13:$E$23</c:f>
              <c:numCache>
                <c:formatCode>General</c:formatCode>
                <c:ptCount val="11"/>
                <c:pt idx="2">
                  <c:v>4.9119999999999997E-2</c:v>
                </c:pt>
                <c:pt idx="3">
                  <c:v>4.8533E-2</c:v>
                </c:pt>
                <c:pt idx="4">
                  <c:v>5.8805999999999997E-2</c:v>
                </c:pt>
                <c:pt idx="5">
                  <c:v>4.3454E-2</c:v>
                </c:pt>
                <c:pt idx="6">
                  <c:v>3.8006999999999999E-2</c:v>
                </c:pt>
                <c:pt idx="7">
                  <c:v>3.0040000000000001E-2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'trend-risk-adjusted-average'!$F$9:$F$12</c:f>
              <c:strCache>
                <c:ptCount val="1"/>
                <c:pt idx="0">
                  <c:v>National Average</c:v>
                </c:pt>
              </c:strCache>
            </c:strRef>
          </c:tx>
          <c:cat>
            <c:numRef>
              <c:f>'trend-risk-adjusted-average'!$B$13:$B$23</c:f>
              <c:numCache>
                <c:formatCode>General</c:formatCode>
                <c:ptCount val="11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</c:v>
                </c:pt>
                <c:pt idx="10">
                  <c:v>2016</c:v>
                </c:pt>
              </c:numCache>
            </c:numRef>
          </c:cat>
          <c:val>
            <c:numRef>
              <c:f>'trend-risk-adjusted-average'!$F$13:$F$23</c:f>
              <c:numCache>
                <c:formatCode>General</c:formatCode>
                <c:ptCount val="11"/>
                <c:pt idx="2">
                  <c:v>2.383E-2</c:v>
                </c:pt>
                <c:pt idx="3">
                  <c:v>2.383E-2</c:v>
                </c:pt>
                <c:pt idx="4">
                  <c:v>2.383E-2</c:v>
                </c:pt>
                <c:pt idx="5">
                  <c:v>2.383E-2</c:v>
                </c:pt>
                <c:pt idx="6">
                  <c:v>2.383E-2</c:v>
                </c:pt>
                <c:pt idx="7">
                  <c:v>2.383E-2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1082624"/>
        <c:axId val="61084416"/>
      </c:lineChart>
      <c:catAx>
        <c:axId val="6108262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 rot="-2700000"/>
          <a:lstStyle/>
          <a:p>
            <a:pPr>
              <a:defRPr sz="1100"/>
            </a:pPr>
            <a:endParaRPr lang="en-US"/>
          </a:p>
        </c:txPr>
        <c:crossAx val="61084416"/>
        <c:crosses val="autoZero"/>
        <c:auto val="1"/>
        <c:lblAlgn val="ctr"/>
        <c:lblOffset val="100"/>
        <c:noMultiLvlLbl val="0"/>
      </c:catAx>
      <c:valAx>
        <c:axId val="61084416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sz="1100"/>
                </a:pPr>
                <a:r>
                  <a:rPr lang="en-US" sz="1100" dirty="0"/>
                  <a:t>Per 1,000 Cases</a:t>
                </a:r>
              </a:p>
            </c:rich>
          </c:tx>
          <c:layout>
            <c:manualLayout>
              <c:xMode val="edge"/>
              <c:yMode val="edge"/>
              <c:x val="3.0000563888383677E-2"/>
              <c:y val="0.37473655243752163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6108262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3777019763650897"/>
          <c:y val="0.22039047991063801"/>
          <c:w val="0.245563137799927"/>
          <c:h val="0.60598671902304602"/>
        </c:manualLayout>
      </c:layout>
      <c:overlay val="0"/>
      <c:txPr>
        <a:bodyPr/>
        <a:lstStyle/>
        <a:p>
          <a:pPr>
            <a:defRPr sz="11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2" tIns="46586" rIns="93172" bIns="46586" numCol="1" anchor="t" anchorCtr="0" compatLnSpc="1">
            <a:prstTxWarp prst="textNoShape">
              <a:avLst/>
            </a:prstTxWarp>
          </a:bodyPr>
          <a:lstStyle>
            <a:lvl1pPr defTabSz="932415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925" y="0"/>
            <a:ext cx="303847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2" tIns="46586" rIns="93172" bIns="46586" numCol="1" anchor="t" anchorCtr="0" compatLnSpc="1">
            <a:prstTxWarp prst="textNoShape">
              <a:avLst/>
            </a:prstTxWarp>
          </a:bodyPr>
          <a:lstStyle>
            <a:lvl1pPr algn="r" defTabSz="932415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2850"/>
            <a:ext cx="303847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2" tIns="46586" rIns="93172" bIns="46586" numCol="1" anchor="b" anchorCtr="0" compatLnSpc="1">
            <a:prstTxWarp prst="textNoShape">
              <a:avLst/>
            </a:prstTxWarp>
          </a:bodyPr>
          <a:lstStyle>
            <a:lvl1pPr defTabSz="932415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2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925" y="8832850"/>
            <a:ext cx="303847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2" tIns="46586" rIns="93172" bIns="46586" numCol="1" anchor="b" anchorCtr="0" compatLnSpc="1">
            <a:prstTxWarp prst="textNoShape">
              <a:avLst/>
            </a:prstTxWarp>
          </a:bodyPr>
          <a:lstStyle>
            <a:lvl1pPr algn="r" defTabSz="932415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fld id="{144DA68B-8006-4A2A-ACF8-4887C90A646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143001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2" tIns="46586" rIns="93172" bIns="46586" numCol="1" anchor="t" anchorCtr="0" compatLnSpc="1">
            <a:prstTxWarp prst="textNoShape">
              <a:avLst/>
            </a:prstTxWarp>
          </a:bodyPr>
          <a:lstStyle>
            <a:lvl1pPr defTabSz="932415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1925" y="0"/>
            <a:ext cx="303847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2" tIns="46586" rIns="93172" bIns="46586" numCol="1" anchor="t" anchorCtr="0" compatLnSpc="1">
            <a:prstTxWarp prst="textNoShape">
              <a:avLst/>
            </a:prstTxWarp>
          </a:bodyPr>
          <a:lstStyle>
            <a:lvl1pPr algn="r" defTabSz="932415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4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8500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038" y="4416425"/>
            <a:ext cx="5140325" cy="4181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2" tIns="46586" rIns="93172" bIns="4658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2850"/>
            <a:ext cx="303847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2" tIns="46586" rIns="93172" bIns="46586" numCol="1" anchor="b" anchorCtr="0" compatLnSpc="1">
            <a:prstTxWarp prst="textNoShape">
              <a:avLst/>
            </a:prstTxWarp>
          </a:bodyPr>
          <a:lstStyle>
            <a:lvl1pPr defTabSz="932415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925" y="8832850"/>
            <a:ext cx="303847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2" tIns="46586" rIns="93172" bIns="46586" numCol="1" anchor="b" anchorCtr="0" compatLnSpc="1">
            <a:prstTxWarp prst="textNoShape">
              <a:avLst/>
            </a:prstTxWarp>
          </a:bodyPr>
          <a:lstStyle>
            <a:lvl1pPr algn="r" defTabSz="932415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fld id="{FCB28EC8-B74B-40EA-81C8-0B5F3ABA037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5684053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 smtClean="0">
                <a:latin typeface="Times New Roman" charset="0"/>
              </a:rPr>
              <a:t>This chart comes from the Excel worksheet (compare-PDI-rates-average). Consider adding a descriptive title (e.g.,</a:t>
            </a:r>
            <a:r>
              <a:rPr lang="en-US" baseline="0" dirty="0" smtClean="0">
                <a:latin typeface="Times New Roman" charset="0"/>
              </a:rPr>
              <a:t> “Better than average performance on most PDIs”).</a:t>
            </a:r>
            <a:endParaRPr lang="en-US" dirty="0" smtClean="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>
              <a:lnSpc>
                <a:spcPct val="80000"/>
              </a:lnSpc>
            </a:pPr>
            <a:endParaRPr lang="en-US" sz="1100" smtClean="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 smtClean="0">
                <a:latin typeface="Times New Roman" charset="0"/>
              </a:rPr>
              <a:t>This chart comes from the Excel worksheet (trend-observed). Consider</a:t>
            </a:r>
            <a:r>
              <a:rPr lang="en-US" baseline="0" dirty="0" smtClean="0">
                <a:latin typeface="Times New Roman" charset="0"/>
              </a:rPr>
              <a:t> adding a descriptive title (e.g., “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Steady improvement in NQI 03 since 2008</a:t>
            </a:r>
            <a:r>
              <a:rPr lang="en-US" baseline="0" dirty="0" smtClean="0">
                <a:latin typeface="Times New Roman" charset="0"/>
              </a:rPr>
              <a:t>”).</a:t>
            </a:r>
            <a:endParaRPr lang="en-US" dirty="0" smtClean="0">
              <a:latin typeface="Times New Roman" charset="0"/>
            </a:endParaRPr>
          </a:p>
          <a:p>
            <a:endParaRPr lang="en-US" dirty="0" smtClean="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 smtClean="0">
                <a:latin typeface="Times New Roman" charset="0"/>
              </a:rPr>
              <a:t>This chart comes from the Excel worksheet (trend-observed-expected). Consider adding a descriptive title (e.g.,</a:t>
            </a:r>
            <a:r>
              <a:rPr lang="en-US" baseline="0" dirty="0" smtClean="0">
                <a:latin typeface="Times New Roman" charset="0"/>
              </a:rPr>
              <a:t> “Consistent higher observed than expected rates for NQI 03”).</a:t>
            </a:r>
            <a:endParaRPr lang="en-US" dirty="0" smtClean="0">
              <a:latin typeface="Times New Roman" charset="0"/>
            </a:endParaRPr>
          </a:p>
          <a:p>
            <a:endParaRPr lang="en-US" dirty="0" smtClean="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 smtClean="0">
                <a:latin typeface="Times New Roman" charset="0"/>
              </a:rPr>
              <a:t>This chart comes from the Excel worksheet (trend-risk-adjusted-smoothed). Consider adding a descriptive</a:t>
            </a:r>
            <a:r>
              <a:rPr lang="en-US" baseline="0" dirty="0" smtClean="0">
                <a:latin typeface="Times New Roman" charset="0"/>
              </a:rPr>
              <a:t> title (e.g., “High similarity between risk-adjusted and smoothed rates”).</a:t>
            </a:r>
            <a:endParaRPr lang="en-US" dirty="0" smtClean="0">
              <a:latin typeface="Times New Roman" charset="0"/>
            </a:endParaRPr>
          </a:p>
          <a:p>
            <a:endParaRPr lang="en-US" dirty="0" smtClean="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 smtClean="0">
                <a:latin typeface="Times New Roman" charset="0"/>
              </a:rPr>
              <a:t>This chart comes from the Excel worksheet (trend-expected-average).</a:t>
            </a:r>
            <a:r>
              <a:rPr lang="en-US" baseline="0" dirty="0" smtClean="0">
                <a:latin typeface="Times New Roman" charset="0"/>
              </a:rPr>
              <a:t> </a:t>
            </a:r>
            <a:r>
              <a:rPr lang="en-US" dirty="0" smtClean="0">
                <a:latin typeface="Times New Roman" charset="0"/>
              </a:rPr>
              <a:t>Consider adding a descriptive</a:t>
            </a:r>
            <a:r>
              <a:rPr lang="en-US" baseline="0" dirty="0" smtClean="0">
                <a:latin typeface="Times New Roman" charset="0"/>
              </a:rPr>
              <a:t> title (e.g., “Decrease in expected cases compared to national average over time”).</a:t>
            </a:r>
            <a:endParaRPr lang="en-US" dirty="0" smtClean="0">
              <a:latin typeface="Times New Roman" charset="0"/>
            </a:endParaRPr>
          </a:p>
          <a:p>
            <a:endParaRPr lang="en-US" dirty="0" smtClean="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 smtClean="0">
                <a:latin typeface="Times New Roman" charset="0"/>
              </a:rPr>
              <a:t>This chart comes from the Excel worksheet (trend-risk-adjusted-average). Consider adding a descriptive</a:t>
            </a:r>
            <a:r>
              <a:rPr lang="en-US" baseline="0" dirty="0" smtClean="0">
                <a:latin typeface="Times New Roman" charset="0"/>
              </a:rPr>
              <a:t> title (e.g., “Rates of NQI 03 nearing national average”).</a:t>
            </a:r>
            <a:endParaRPr lang="en-US" dirty="0" smtClean="0">
              <a:latin typeface="Times New Roman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5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000099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defRPr/>
            </a:pPr>
            <a:endParaRPr lang="en-US" dirty="0"/>
          </a:p>
        </p:txBody>
      </p:sp>
      <p:sp>
        <p:nvSpPr>
          <p:cNvPr id="4" name="AutoShape 253"/>
          <p:cNvSpPr>
            <a:spLocks noChangeArrowheads="1"/>
          </p:cNvSpPr>
          <p:nvPr/>
        </p:nvSpPr>
        <p:spPr bwMode="auto">
          <a:xfrm>
            <a:off x="304800" y="304800"/>
            <a:ext cx="8534400" cy="6248400"/>
          </a:xfrm>
          <a:prstGeom prst="roundRect">
            <a:avLst>
              <a:gd name="adj" fmla="val 4736"/>
            </a:avLst>
          </a:prstGeom>
          <a:solidFill>
            <a:schemeClr val="bg1"/>
          </a:solidFill>
          <a:ln w="25400">
            <a:solidFill>
              <a:srgbClr val="FFC53D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5"/>
          <p:cNvSpPr txBox="1">
            <a:spLocks/>
          </p:cNvSpPr>
          <p:nvPr userDrawn="1"/>
        </p:nvSpPr>
        <p:spPr>
          <a:xfrm>
            <a:off x="152400" y="0"/>
            <a:ext cx="8839200" cy="304800"/>
          </a:xfrm>
          <a:prstGeom prst="rect">
            <a:avLst/>
          </a:prstGeom>
        </p:spPr>
        <p:txBody>
          <a:bodyPr anchor="ctr"/>
          <a:lstStyle>
            <a:lvl1pPr algn="r">
              <a:defRPr sz="800" b="1">
                <a:solidFill>
                  <a:schemeClr val="bg1"/>
                </a:solidFill>
              </a:defRPr>
            </a:lvl1pPr>
          </a:lstStyle>
          <a:p>
            <a:r>
              <a:rPr lang="en-US" sz="800" b="1" kern="1200" dirty="0" smtClean="0">
                <a:solidFill>
                  <a:schemeClr val="bg1"/>
                </a:solidFill>
                <a:effectLst/>
                <a:latin typeface="Arial" charset="0"/>
                <a:ea typeface="+mn-ea"/>
                <a:cs typeface="+mn-cs"/>
              </a:rPr>
              <a:t>Pediatric Toolkit for Using the AHRQ Quality Indicators</a:t>
            </a:r>
          </a:p>
          <a:p>
            <a:r>
              <a:rPr lang="en-US" sz="800" b="1" i="1" kern="1200" dirty="0" smtClean="0">
                <a:solidFill>
                  <a:schemeClr val="bg1"/>
                </a:solidFill>
                <a:effectLst/>
                <a:latin typeface="Arial" charset="0"/>
                <a:ea typeface="+mn-ea"/>
                <a:cs typeface="+mn-cs"/>
              </a:rPr>
              <a:t>How To Improve Hospital Quality and Safety</a:t>
            </a:r>
            <a:endParaRPr lang="en-US" sz="800" b="1" kern="1200" dirty="0" smtClean="0">
              <a:solidFill>
                <a:schemeClr val="bg1"/>
              </a:solidFill>
              <a:effectLst/>
              <a:latin typeface="Arial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 txBox="1">
            <a:spLocks/>
          </p:cNvSpPr>
          <p:nvPr userDrawn="1"/>
        </p:nvSpPr>
        <p:spPr>
          <a:xfrm>
            <a:off x="152400" y="6553200"/>
            <a:ext cx="8686800" cy="304800"/>
          </a:xfrm>
          <a:prstGeom prst="rect">
            <a:avLst/>
          </a:prstGeom>
        </p:spPr>
        <p:txBody>
          <a:bodyPr anchor="ctr"/>
          <a:lstStyle/>
          <a:p>
            <a:pPr algn="r">
              <a:defRPr/>
            </a:pPr>
            <a:r>
              <a:rPr lang="en-US" sz="800" b="1" dirty="0" smtClean="0">
                <a:solidFill>
                  <a:schemeClr val="bg1"/>
                </a:solidFill>
              </a:rPr>
              <a:t>Tool B.3b Slide </a:t>
            </a:r>
            <a:fld id="{21711C4A-557B-43BD-A967-4681EA39AAE8}" type="slidenum">
              <a:rPr lang="en-US" sz="800" b="1" smtClean="0">
                <a:solidFill>
                  <a:schemeClr val="bg1"/>
                </a:solidFill>
              </a:rPr>
              <a:t>‹#›</a:t>
            </a:fld>
            <a:endParaRPr lang="en-US" sz="800" b="1" dirty="0">
              <a:solidFill>
                <a:schemeClr val="bg1"/>
              </a:solidFill>
            </a:endParaRPr>
          </a:p>
        </p:txBody>
      </p:sp>
      <p:sp>
        <p:nvSpPr>
          <p:cNvPr id="3326" name="Rectangle 254"/>
          <p:cNvSpPr>
            <a:spLocks noGrp="1" noChangeArrowheads="1"/>
          </p:cNvSpPr>
          <p:nvPr>
            <p:ph type="ctrTitle"/>
          </p:nvPr>
        </p:nvSpPr>
        <p:spPr>
          <a:xfrm>
            <a:off x="684213" y="2284413"/>
            <a:ext cx="7769225" cy="1143000"/>
          </a:xfrm>
        </p:spPr>
        <p:txBody>
          <a:bodyPr/>
          <a:lstStyle>
            <a:lvl1pPr algn="l">
              <a:defRPr sz="44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7" name="Rectangle 499"/>
          <p:cNvSpPr>
            <a:spLocks noGrp="1" noChangeArrowheads="1"/>
          </p:cNvSpPr>
          <p:nvPr>
            <p:ph type="dt" sz="quarter" idx="10"/>
          </p:nvPr>
        </p:nvSpPr>
        <p:spPr bwMode="auto">
          <a:xfrm>
            <a:off x="6937375" y="5027613"/>
            <a:ext cx="1901825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9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000099"/>
          </a:solidFill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>
              <a:defRPr/>
            </a:pPr>
            <a:endParaRPr lang="en-US" dirty="0"/>
          </a:p>
        </p:txBody>
      </p:sp>
      <p:sp>
        <p:nvSpPr>
          <p:cNvPr id="6" name="AutoShape 10"/>
          <p:cNvSpPr>
            <a:spLocks noChangeArrowheads="1"/>
          </p:cNvSpPr>
          <p:nvPr/>
        </p:nvSpPr>
        <p:spPr bwMode="auto">
          <a:xfrm>
            <a:off x="304800" y="304800"/>
            <a:ext cx="8534400" cy="6248400"/>
          </a:xfrm>
          <a:prstGeom prst="roundRect">
            <a:avLst>
              <a:gd name="adj" fmla="val 4736"/>
            </a:avLst>
          </a:prstGeom>
          <a:solidFill>
            <a:schemeClr val="bg1"/>
          </a:solidFill>
          <a:ln w="25400">
            <a:solidFill>
              <a:srgbClr val="FFC53D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 txBox="1">
            <a:spLocks/>
          </p:cNvSpPr>
          <p:nvPr userDrawn="1"/>
        </p:nvSpPr>
        <p:spPr>
          <a:xfrm>
            <a:off x="152400" y="0"/>
            <a:ext cx="8839200" cy="304800"/>
          </a:xfrm>
          <a:prstGeom prst="rect">
            <a:avLst/>
          </a:prstGeom>
        </p:spPr>
        <p:txBody>
          <a:bodyPr anchor="ctr"/>
          <a:lstStyle>
            <a:lvl1pPr algn="r">
              <a:defRPr sz="800" b="1">
                <a:solidFill>
                  <a:schemeClr val="bg1"/>
                </a:solidFill>
              </a:defRPr>
            </a:lvl1pPr>
          </a:lstStyle>
          <a:p>
            <a:r>
              <a:rPr lang="en-US" sz="800" b="1" kern="1200" dirty="0" smtClean="0">
                <a:solidFill>
                  <a:schemeClr val="bg1"/>
                </a:solidFill>
                <a:effectLst/>
                <a:latin typeface="Arial" charset="0"/>
                <a:ea typeface="+mn-ea"/>
                <a:cs typeface="+mn-cs"/>
              </a:rPr>
              <a:t>Pediatric Toolkit for Using the AHRQ Quality Indicators</a:t>
            </a:r>
          </a:p>
          <a:p>
            <a:r>
              <a:rPr lang="en-US" sz="800" b="1" i="1" kern="1200" dirty="0" smtClean="0">
                <a:solidFill>
                  <a:schemeClr val="bg1"/>
                </a:solidFill>
                <a:effectLst/>
                <a:latin typeface="Arial" charset="0"/>
                <a:ea typeface="+mn-ea"/>
                <a:cs typeface="+mn-cs"/>
              </a:rPr>
              <a:t>How To Improve Hospital Quality and Safety</a:t>
            </a:r>
            <a:endParaRPr lang="en-US" sz="800" b="1" kern="1200" dirty="0" smtClean="0">
              <a:solidFill>
                <a:schemeClr val="bg1"/>
              </a:solidFill>
              <a:effectLst/>
              <a:latin typeface="Arial" charset="0"/>
              <a:ea typeface="+mn-ea"/>
              <a:cs typeface="+mn-cs"/>
            </a:endParaRPr>
          </a:p>
        </p:txBody>
      </p:sp>
      <p:sp>
        <p:nvSpPr>
          <p:cNvPr id="8" name="Slide Number Placeholder 5"/>
          <p:cNvSpPr txBox="1">
            <a:spLocks/>
          </p:cNvSpPr>
          <p:nvPr userDrawn="1"/>
        </p:nvSpPr>
        <p:spPr>
          <a:xfrm>
            <a:off x="152400" y="6553200"/>
            <a:ext cx="8686800" cy="304800"/>
          </a:xfrm>
          <a:prstGeom prst="rect">
            <a:avLst/>
          </a:prstGeom>
        </p:spPr>
        <p:txBody>
          <a:bodyPr anchor="ctr"/>
          <a:lstStyle/>
          <a:p>
            <a:pPr algn="r">
              <a:defRPr/>
            </a:pPr>
            <a:r>
              <a:rPr lang="en-US" sz="800" b="1" dirty="0" smtClean="0">
                <a:solidFill>
                  <a:schemeClr val="bg1"/>
                </a:solidFill>
              </a:rPr>
              <a:t>Tool B.3b Slide </a:t>
            </a:r>
            <a:fld id="{F9327C29-6458-47D1-8D41-F643C17212CB}" type="slidenum">
              <a:rPr lang="en-US" sz="800" b="1" smtClean="0">
                <a:solidFill>
                  <a:schemeClr val="bg1"/>
                </a:solidFill>
              </a:rPr>
              <a:t>‹#›</a:t>
            </a:fld>
            <a:endParaRPr lang="en-US" sz="8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SzPct val="100000"/>
              <a:defRPr/>
            </a:lvl1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9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000099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defRPr/>
            </a:pPr>
            <a:endParaRPr lang="en-US" dirty="0"/>
          </a:p>
        </p:txBody>
      </p:sp>
      <p:sp>
        <p:nvSpPr>
          <p:cNvPr id="5" name="AutoShape 10"/>
          <p:cNvSpPr>
            <a:spLocks noChangeArrowheads="1"/>
          </p:cNvSpPr>
          <p:nvPr/>
        </p:nvSpPr>
        <p:spPr bwMode="auto">
          <a:xfrm>
            <a:off x="304800" y="304800"/>
            <a:ext cx="8534400" cy="6248400"/>
          </a:xfrm>
          <a:prstGeom prst="roundRect">
            <a:avLst>
              <a:gd name="adj" fmla="val 4736"/>
            </a:avLst>
          </a:prstGeom>
          <a:solidFill>
            <a:schemeClr val="bg1"/>
          </a:solidFill>
          <a:ln w="25400">
            <a:solidFill>
              <a:srgbClr val="FFC53D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 txBox="1">
            <a:spLocks/>
          </p:cNvSpPr>
          <p:nvPr userDrawn="1"/>
        </p:nvSpPr>
        <p:spPr>
          <a:xfrm>
            <a:off x="152400" y="0"/>
            <a:ext cx="8839200" cy="304800"/>
          </a:xfrm>
          <a:prstGeom prst="rect">
            <a:avLst/>
          </a:prstGeom>
        </p:spPr>
        <p:txBody>
          <a:bodyPr anchor="ctr"/>
          <a:lstStyle>
            <a:lvl1pPr algn="r">
              <a:defRPr sz="800" b="1">
                <a:solidFill>
                  <a:schemeClr val="bg1"/>
                </a:solidFill>
              </a:defRPr>
            </a:lvl1pPr>
          </a:lstStyle>
          <a:p>
            <a:r>
              <a:rPr lang="en-US" sz="800" b="1" kern="1200" dirty="0" smtClean="0">
                <a:solidFill>
                  <a:schemeClr val="bg1"/>
                </a:solidFill>
                <a:effectLst/>
                <a:latin typeface="Arial" charset="0"/>
                <a:ea typeface="+mn-ea"/>
                <a:cs typeface="+mn-cs"/>
              </a:rPr>
              <a:t>Pediatric Toolkit for Using the AHRQ Quality Indicators</a:t>
            </a:r>
          </a:p>
          <a:p>
            <a:r>
              <a:rPr lang="en-US" sz="800" b="1" i="1" kern="1200" dirty="0" smtClean="0">
                <a:solidFill>
                  <a:schemeClr val="bg1"/>
                </a:solidFill>
                <a:effectLst/>
                <a:latin typeface="Arial" charset="0"/>
                <a:ea typeface="+mn-ea"/>
                <a:cs typeface="+mn-cs"/>
              </a:rPr>
              <a:t>How To Improve Hospital Quality and Safety</a:t>
            </a:r>
            <a:endParaRPr lang="en-US" sz="800" b="1" kern="1200" dirty="0" smtClean="0">
              <a:solidFill>
                <a:schemeClr val="bg1"/>
              </a:solidFill>
              <a:effectLst/>
              <a:latin typeface="Arial" charset="0"/>
              <a:ea typeface="+mn-ea"/>
              <a:cs typeface="+mn-cs"/>
            </a:endParaRPr>
          </a:p>
        </p:txBody>
      </p:sp>
      <p:sp>
        <p:nvSpPr>
          <p:cNvPr id="7" name="Slide Number Placeholder 5"/>
          <p:cNvSpPr txBox="1">
            <a:spLocks/>
          </p:cNvSpPr>
          <p:nvPr userDrawn="1"/>
        </p:nvSpPr>
        <p:spPr>
          <a:xfrm>
            <a:off x="152400" y="6553200"/>
            <a:ext cx="8686800" cy="304800"/>
          </a:xfrm>
          <a:prstGeom prst="rect">
            <a:avLst/>
          </a:prstGeom>
        </p:spPr>
        <p:txBody>
          <a:bodyPr anchor="ctr"/>
          <a:lstStyle>
            <a:lvl1pPr algn="r">
              <a:defRPr sz="800" b="1">
                <a:solidFill>
                  <a:schemeClr val="bg1"/>
                </a:solidFill>
              </a:defRPr>
            </a:lvl1pPr>
          </a:lstStyle>
          <a:p>
            <a:pPr algn="r">
              <a:defRPr/>
            </a:pPr>
            <a:r>
              <a:rPr lang="en-US" dirty="0" smtClean="0"/>
              <a:t>Tool B.3b Slide </a:t>
            </a:r>
            <a:fld id="{09865E0A-0355-45EA-9B8C-D5BF4EF09797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2400" cy="762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684213" y="1598613"/>
            <a:ext cx="7769225" cy="4344987"/>
          </a:xfrm>
        </p:spPr>
        <p:txBody>
          <a:bodyPr/>
          <a:lstStyle/>
          <a:p>
            <a:pPr lvl="0"/>
            <a:r>
              <a:rPr lang="en-US" noProof="0" dirty="0" smtClean="0"/>
              <a:t>Click icon to add chart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5" name="Rectangle 1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57200"/>
            <a:ext cx="77724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8195" name="Rectangle 1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1598613"/>
            <a:ext cx="7769225" cy="4344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04800" y="6553200"/>
            <a:ext cx="8839200" cy="304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1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/>
              <a:t>Prepared by RAND and UHC for AHRQ                                                                                                                                                                                                                      Tool B.3b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28" r:id="rId1"/>
    <p:sldLayoutId id="2147484129" r:id="rId2"/>
    <p:sldLayoutId id="2147484130" r:id="rId3"/>
  </p:sldLayoutIdLst>
  <p:hf hdr="0" ftr="0" dt="0"/>
  <p:txStyles>
    <p:titleStyle>
      <a:lvl1pPr algn="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000099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+mj-ea"/>
          <a:cs typeface="+mj-cs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000099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000099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000099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000099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5pPr>
      <a:lvl6pPr marL="457200" algn="r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000099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6pPr>
      <a:lvl7pPr marL="914400" algn="r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000099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7pPr>
      <a:lvl8pPr marL="1371600" algn="r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000099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8pPr>
      <a:lvl9pPr marL="1828800" algn="r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000099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000099"/>
        </a:buClr>
        <a:buSzPct val="65000"/>
        <a:buChar char="•"/>
        <a:defRPr sz="2800">
          <a:solidFill>
            <a:srgbClr val="000099"/>
          </a:solidFill>
          <a:latin typeface="Arial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0099"/>
        </a:buClr>
        <a:buSzPct val="65000"/>
        <a:buFont typeface="Times New Roman" charset="0"/>
        <a:buChar char="–"/>
        <a:defRPr sz="2400">
          <a:solidFill>
            <a:srgbClr val="000099"/>
          </a:solidFill>
          <a:latin typeface="Arial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000099"/>
        </a:buClr>
        <a:buSzPct val="65000"/>
        <a:buFont typeface="Wingdings" charset="2"/>
        <a:buChar char="ü"/>
        <a:defRPr sz="2000">
          <a:solidFill>
            <a:srgbClr val="000099"/>
          </a:solidFill>
          <a:latin typeface="Arial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18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qualityindicators.ahrq.gov/Default.aspx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qualityindicators.ahrq.gov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qualityindicators.ahrq.gov/Downloads/Modules/PDI/V45/TechSpecs/NQI%2003%20Neonatal%20Blood%20Stream%20Infection%20Rate.pdf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4213" y="2209800"/>
            <a:ext cx="7769225" cy="3581400"/>
          </a:xfrm>
        </p:spPr>
        <p:txBody>
          <a:bodyPr/>
          <a:lstStyle/>
          <a:p>
            <a:r>
              <a:rPr lang="en-US" i="1" dirty="0" smtClean="0"/>
              <a:t>Use this PowerPoint presentation as a template for your presentation. </a:t>
            </a:r>
          </a:p>
          <a:p>
            <a:r>
              <a:rPr lang="en-US" i="1" dirty="0" smtClean="0"/>
              <a:t>Replace the charts with charts that you create with your data (use the Excel workbook from Tool B.3a for guidance) and replace the </a:t>
            </a:r>
            <a:r>
              <a:rPr lang="en-US" i="1" dirty="0" smtClean="0">
                <a:solidFill>
                  <a:srgbClr val="FF0000"/>
                </a:solidFill>
              </a:rPr>
              <a:t>red text</a:t>
            </a:r>
            <a:r>
              <a:rPr lang="en-US" i="1" dirty="0" smtClean="0"/>
              <a:t> with your hospital’s information.</a:t>
            </a:r>
          </a:p>
        </p:txBody>
      </p:sp>
      <p:sp>
        <p:nvSpPr>
          <p:cNvPr id="1331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81000" y="609600"/>
            <a:ext cx="8305800" cy="914400"/>
          </a:xfrm>
          <a:noFill/>
        </p:spPr>
        <p:txBody>
          <a:bodyPr/>
          <a:lstStyle/>
          <a:p>
            <a:pPr algn="ctr"/>
            <a:r>
              <a:rPr lang="en-US" sz="2800" smtClean="0">
                <a:solidFill>
                  <a:srgbClr val="FF0000"/>
                </a:solidFill>
                <a:effectLst/>
              </a:rPr>
              <a:t>INSTRUCTIONS FOR USING THIS TOOL – DELETE THIS SLIDE BEFORE PRESENTATION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4000" dirty="0" smtClean="0"/>
              <a:t>Slides below are only applicable for ICD-9 versions of the software. Currently the ICD-10 software does not calculate expected, risk-adjusted, or smoothed rates, but will in the future. 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41450880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381000"/>
            <a:ext cx="7772400" cy="1066800"/>
          </a:xfrm>
          <a:noFill/>
        </p:spPr>
        <p:txBody>
          <a:bodyPr/>
          <a:lstStyle/>
          <a:p>
            <a:pPr algn="ctr"/>
            <a:r>
              <a:rPr lang="en-US" sz="3200" dirty="0" smtClean="0">
                <a:effectLst/>
              </a:rPr>
              <a:t>Comparing Observed Performance to Expected Performance Over Time</a:t>
            </a:r>
          </a:p>
        </p:txBody>
      </p:sp>
      <p:graphicFrame>
        <p:nvGraphicFramePr>
          <p:cNvPr id="4" name="Chart 3" descr="x-axis: Year and unit is 1, y-axis: Per 1000 cases and unit .01" title="Comparing Observed Rates of Pressure Ulcers(PSI 3) to Expexted Rates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29228191"/>
              </p:ext>
            </p:extLst>
          </p:nvPr>
        </p:nvGraphicFramePr>
        <p:xfrm>
          <a:off x="707231" y="1463278"/>
          <a:ext cx="7979569" cy="47851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5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457200"/>
            <a:ext cx="7772400" cy="914400"/>
          </a:xfrm>
          <a:noFill/>
        </p:spPr>
        <p:txBody>
          <a:bodyPr/>
          <a:lstStyle/>
          <a:p>
            <a:pPr algn="ctr"/>
            <a:r>
              <a:rPr lang="en-US" sz="3200" dirty="0" smtClean="0">
                <a:effectLst/>
              </a:rPr>
              <a:t>Comparing Risk-Adjusted and Smoothed Rates Over Time</a:t>
            </a:r>
          </a:p>
        </p:txBody>
      </p:sp>
      <p:graphicFrame>
        <p:nvGraphicFramePr>
          <p:cNvPr id="4" name="Chart 3" descr="x-axis: Year and unit is 1, y-axis: Per 1000 cases and unit .01" title="Risk-adjusted and Smoothed Rates of Pressure Ulcers (PSI 3)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15061144"/>
              </p:ext>
            </p:extLst>
          </p:nvPr>
        </p:nvGraphicFramePr>
        <p:xfrm>
          <a:off x="238125" y="1733550"/>
          <a:ext cx="8667750" cy="45910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457200"/>
            <a:ext cx="7086600" cy="990600"/>
          </a:xfrm>
          <a:noFill/>
        </p:spPr>
        <p:txBody>
          <a:bodyPr/>
          <a:lstStyle/>
          <a:p>
            <a:pPr algn="ctr"/>
            <a:r>
              <a:rPr lang="en-US" sz="3200" smtClean="0">
                <a:effectLst/>
              </a:rPr>
              <a:t>Evaluating Case Mix Relative to Other Hospitals</a:t>
            </a:r>
          </a:p>
        </p:txBody>
      </p:sp>
      <p:graphicFrame>
        <p:nvGraphicFramePr>
          <p:cNvPr id="4" name="Chart 3" descr="x-axis: Year and unit 1, y-axis: Per 1000 cases and unit is .005" title="Comparing Expected Rates of Pressure(PSI 3) to the benchmark rates in order to compare case mix 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81971275"/>
              </p:ext>
            </p:extLst>
          </p:nvPr>
        </p:nvGraphicFramePr>
        <p:xfrm>
          <a:off x="228600" y="1600200"/>
          <a:ext cx="8750300" cy="44608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457200"/>
            <a:ext cx="7772400" cy="914400"/>
          </a:xfrm>
          <a:noFill/>
        </p:spPr>
        <p:txBody>
          <a:bodyPr/>
          <a:lstStyle/>
          <a:p>
            <a:pPr algn="ctr"/>
            <a:r>
              <a:rPr lang="en-US" sz="3200" dirty="0" smtClean="0">
                <a:effectLst/>
              </a:rPr>
              <a:t>Comparing Hospital’s Performance to National Performance Over Time</a:t>
            </a:r>
          </a:p>
        </p:txBody>
      </p:sp>
      <p:graphicFrame>
        <p:nvGraphicFramePr>
          <p:cNvPr id="5" name="Chart 4" descr="x-axis: Year and unit is 2, y-axis: Per 1000 cases and unit .01" title="Comparing Risk-adjusted Rates of Pressure(PSI 3) to the benchmark rates 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23939351"/>
              </p:ext>
            </p:extLst>
          </p:nvPr>
        </p:nvGraphicFramePr>
        <p:xfrm>
          <a:off x="165099" y="1709737"/>
          <a:ext cx="8813801" cy="44624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 hidden="1" title="layout"/>
          <p:cNvSpPr>
            <a:spLocks noChangeArrowheads="1"/>
          </p:cNvSpPr>
          <p:nvPr/>
        </p:nvSpPr>
        <p:spPr bwMode="auto">
          <a:xfrm>
            <a:off x="7848600" y="6278563"/>
            <a:ext cx="735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2290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09600" y="2284413"/>
            <a:ext cx="8001000" cy="1906587"/>
          </a:xfrm>
        </p:spPr>
        <p:txBody>
          <a:bodyPr/>
          <a:lstStyle/>
          <a:p>
            <a:pPr algn="ctr" eaLnBrk="1" hangingPunct="1"/>
            <a:r>
              <a:rPr lang="en-US" dirty="0" smtClean="0"/>
              <a:t>The Pediatric Toolkit for Using the AHRQ Pediatric Quality Indicators </a:t>
            </a:r>
            <a:br>
              <a:rPr lang="en-US" dirty="0" smtClean="0"/>
            </a:br>
            <a:r>
              <a:rPr lang="en-US" sz="2800" dirty="0" smtClean="0"/>
              <a:t>Results and Discussion of Data Analysis</a:t>
            </a:r>
            <a:r>
              <a:rPr lang="en-US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762000" y="5791200"/>
            <a:ext cx="71628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200" dirty="0"/>
              <a:t>Source:</a:t>
            </a:r>
            <a:r>
              <a:rPr lang="en-US" sz="1200" i="1" dirty="0"/>
              <a:t> </a:t>
            </a:r>
            <a:r>
              <a:rPr lang="en-US" sz="1200" dirty="0">
                <a:hlinkClick r:id="rId3"/>
              </a:rPr>
              <a:t>www.qualityindicators.ahrq.gov/</a:t>
            </a:r>
            <a:r>
              <a:rPr lang="en-US" sz="1200" dirty="0" smtClean="0">
                <a:hlinkClick r:id="rId3"/>
              </a:rPr>
              <a:t>Default.aspx</a:t>
            </a:r>
            <a:r>
              <a:rPr lang="en-US" sz="1200" dirty="0" smtClean="0"/>
              <a:t> and </a:t>
            </a:r>
            <a:r>
              <a:rPr lang="en-US" sz="1200" i="1" dirty="0"/>
              <a:t>AHRQ Quality </a:t>
            </a:r>
            <a:r>
              <a:rPr lang="en-US" sz="1200" i="1" dirty="0" smtClean="0"/>
              <a:t>Indicators </a:t>
            </a:r>
            <a:r>
              <a:rPr lang="en-US" sz="1200" i="1" dirty="0"/>
              <a:t>Toolkit Literature </a:t>
            </a:r>
            <a:r>
              <a:rPr lang="en-US" sz="1200" i="1" dirty="0" smtClean="0"/>
              <a:t>Review.</a:t>
            </a:r>
            <a:endParaRPr lang="en-US" sz="1200" dirty="0"/>
          </a:p>
        </p:txBody>
      </p:sp>
      <p:sp>
        <p:nvSpPr>
          <p:cNvPr id="14339" name="Content Placeholder 5"/>
          <p:cNvSpPr>
            <a:spLocks noGrp="1"/>
          </p:cNvSpPr>
          <p:nvPr>
            <p:ph idx="1"/>
          </p:nvPr>
        </p:nvSpPr>
        <p:spPr>
          <a:xfrm>
            <a:off x="684213" y="1598613"/>
            <a:ext cx="7769225" cy="4192587"/>
          </a:xfrm>
        </p:spPr>
        <p:txBody>
          <a:bodyPr/>
          <a:lstStyle/>
          <a:p>
            <a:r>
              <a:rPr lang="en-US" sz="2400" dirty="0"/>
              <a:t>AHRQ PDIs can be used to flag potential problems in quality of care. </a:t>
            </a:r>
          </a:p>
          <a:p>
            <a:r>
              <a:rPr lang="en-US" sz="2400" dirty="0"/>
              <a:t>AHRQ PDIs can be used to assess performance and compare against peer hospitals.</a:t>
            </a:r>
          </a:p>
          <a:p>
            <a:r>
              <a:rPr lang="en-US" sz="2400" dirty="0"/>
              <a:t>Examples of hospital use of AHRQ QIs in the literature have examined the impact of: </a:t>
            </a:r>
          </a:p>
          <a:p>
            <a:pPr lvl="1"/>
            <a:r>
              <a:rPr lang="en-US" sz="2000" dirty="0"/>
              <a:t>Health information technology on quality of care.</a:t>
            </a:r>
          </a:p>
          <a:p>
            <a:pPr lvl="1"/>
            <a:r>
              <a:rPr lang="en-US" sz="2000" dirty="0"/>
              <a:t>Hospital board quality committees on quality of care.</a:t>
            </a:r>
          </a:p>
          <a:p>
            <a:pPr lvl="1"/>
            <a:r>
              <a:rPr lang="en-US" sz="2000"/>
              <a:t>The effectiveness of nurse staffing on care delivered.</a:t>
            </a:r>
            <a:endParaRPr lang="en-US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en-US" sz="3200" dirty="0" smtClean="0">
                <a:latin typeface="+mj-lt"/>
              </a:rPr>
              <a:t>How can the AHRQ PDIs be used in quality assessment?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Text Box 34"/>
          <p:cNvSpPr txBox="1">
            <a:spLocks noChangeArrowheads="1"/>
          </p:cNvSpPr>
          <p:nvPr/>
        </p:nvSpPr>
        <p:spPr bwMode="auto">
          <a:xfrm>
            <a:off x="950291" y="5791200"/>
            <a:ext cx="7315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dirty="0"/>
              <a:t>Relative to a national sample of hospitals, </a:t>
            </a:r>
            <a:r>
              <a:rPr lang="en-US" sz="1800" dirty="0">
                <a:solidFill>
                  <a:srgbClr val="FF0000"/>
                </a:solidFill>
              </a:rPr>
              <a:t>Your Hospital has similar or better performance on most of the </a:t>
            </a:r>
            <a:r>
              <a:rPr lang="en-US" sz="1800" dirty="0" smtClean="0">
                <a:solidFill>
                  <a:srgbClr val="FF0000"/>
                </a:solidFill>
              </a:rPr>
              <a:t>PDIs</a:t>
            </a:r>
            <a:r>
              <a:rPr lang="en-US" sz="1800" dirty="0">
                <a:solidFill>
                  <a:srgbClr val="FF0000"/>
                </a:solidFill>
              </a:rPr>
              <a:t>. </a:t>
            </a:r>
          </a:p>
        </p:txBody>
      </p:sp>
      <p:sp>
        <p:nvSpPr>
          <p:cNvPr id="1027" name="Rectangle 5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457200"/>
            <a:ext cx="7391400" cy="914400"/>
          </a:xfrm>
          <a:noFill/>
        </p:spPr>
        <p:txBody>
          <a:bodyPr/>
          <a:lstStyle/>
          <a:p>
            <a:pPr algn="ctr"/>
            <a:r>
              <a:rPr lang="en-US" sz="3200" dirty="0" smtClean="0">
                <a:solidFill>
                  <a:srgbClr val="FF0000"/>
                </a:solidFill>
                <a:effectLst/>
              </a:rPr>
              <a:t>Your Hospital's</a:t>
            </a:r>
            <a:r>
              <a:rPr lang="en-US" sz="3200" dirty="0" smtClean="0">
                <a:effectLst/>
              </a:rPr>
              <a:t> Performance Relative to National Averages</a:t>
            </a:r>
          </a:p>
        </p:txBody>
      </p:sp>
      <p:graphicFrame>
        <p:nvGraphicFramePr>
          <p:cNvPr id="10" name="Chart 9" descr="x-axis: Patient Safety Indicators and unit is 1, y-axis: Percent Difference in rates and unit is 50" title="Your Hospital's Performance Relative to National Benchmarks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97326225"/>
              </p:ext>
            </p:extLst>
          </p:nvPr>
        </p:nvGraphicFramePr>
        <p:xfrm>
          <a:off x="433920" y="1905000"/>
          <a:ext cx="8405280" cy="33480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TextBox 4"/>
          <p:cNvSpPr txBox="1"/>
          <p:nvPr/>
        </p:nvSpPr>
        <p:spPr>
          <a:xfrm>
            <a:off x="7620000" y="4419600"/>
            <a:ext cx="1290713" cy="424519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000" dirty="0"/>
              <a:t>Rate Lower </a:t>
            </a:r>
            <a:r>
              <a:rPr lang="en-US" sz="1000" baseline="0" dirty="0"/>
              <a:t>than </a:t>
            </a:r>
            <a:r>
              <a:rPr lang="en-US" sz="1000" baseline="0" dirty="0" smtClean="0"/>
              <a:t>National Average (Better</a:t>
            </a:r>
            <a:r>
              <a:rPr lang="en-US" sz="1000" baseline="0" dirty="0"/>
              <a:t>)</a:t>
            </a:r>
            <a:endParaRPr lang="en-US" sz="1000" dirty="0"/>
          </a:p>
        </p:txBody>
      </p:sp>
      <p:sp>
        <p:nvSpPr>
          <p:cNvPr id="7" name="TextBox 3"/>
          <p:cNvSpPr txBox="1"/>
          <p:nvPr/>
        </p:nvSpPr>
        <p:spPr>
          <a:xfrm>
            <a:off x="7620000" y="2057400"/>
            <a:ext cx="1295388" cy="424519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000" dirty="0"/>
              <a:t>Rate Higher </a:t>
            </a:r>
            <a:r>
              <a:rPr lang="en-US" sz="1000" baseline="0" dirty="0"/>
              <a:t>than </a:t>
            </a:r>
            <a:r>
              <a:rPr lang="en-US" sz="1000" baseline="0" dirty="0" smtClean="0"/>
              <a:t>National</a:t>
            </a:r>
            <a:r>
              <a:rPr lang="en-US" sz="1000" dirty="0" smtClean="0"/>
              <a:t> Average </a:t>
            </a:r>
            <a:r>
              <a:rPr lang="en-US" sz="1000" baseline="0" dirty="0" smtClean="0"/>
              <a:t>(Worse</a:t>
            </a:r>
            <a:r>
              <a:rPr lang="en-US" sz="1000" baseline="0" dirty="0"/>
              <a:t>)</a:t>
            </a:r>
            <a:endParaRPr lang="en-US" sz="1000" dirty="0"/>
          </a:p>
        </p:txBody>
      </p:sp>
      <p:sp>
        <p:nvSpPr>
          <p:cNvPr id="6" name="Up-Down Arrow 5"/>
          <p:cNvSpPr/>
          <p:nvPr/>
        </p:nvSpPr>
        <p:spPr>
          <a:xfrm>
            <a:off x="8229600" y="2590800"/>
            <a:ext cx="152400" cy="1839977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sz="11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4213" y="1447800"/>
            <a:ext cx="7769225" cy="4495800"/>
          </a:xfrm>
        </p:spPr>
        <p:txBody>
          <a:bodyPr/>
          <a:lstStyle/>
          <a:p>
            <a:pPr>
              <a:buSzPct val="100000"/>
            </a:pPr>
            <a:r>
              <a:rPr lang="en-US" i="1" dirty="0" smtClean="0"/>
              <a:t>In </a:t>
            </a:r>
            <a:r>
              <a:rPr lang="en-US" i="1" dirty="0"/>
              <a:t>this example, we will examine the rates of Neonatal Blood Stream Infection (NQI </a:t>
            </a:r>
            <a:r>
              <a:rPr lang="en-US" i="1" dirty="0" smtClean="0"/>
              <a:t>03</a:t>
            </a:r>
            <a:r>
              <a:rPr lang="en-US" i="1" dirty="0"/>
              <a:t>) and how this particular hospital performed over time. </a:t>
            </a:r>
            <a:endParaRPr lang="en-US" i="1" dirty="0" smtClean="0"/>
          </a:p>
          <a:p>
            <a:pPr>
              <a:buSzPct val="100000"/>
            </a:pPr>
            <a:r>
              <a:rPr lang="en-US" i="1" dirty="0" smtClean="0"/>
              <a:t>Determine which indicator(s) you would like to focus on, and fill in these slides based on that indicator and your hospital’s data. </a:t>
            </a:r>
          </a:p>
          <a:p>
            <a:pPr>
              <a:buSzPct val="100000"/>
            </a:pPr>
            <a:r>
              <a:rPr lang="en-US" i="1" dirty="0" smtClean="0"/>
              <a:t>Based on the information that you would like to present, you may choose not to use all of the slides available here. </a:t>
            </a:r>
          </a:p>
        </p:txBody>
      </p:sp>
      <p:sp>
        <p:nvSpPr>
          <p:cNvPr id="1536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381000"/>
            <a:ext cx="8305800" cy="762000"/>
          </a:xfrm>
          <a:noFill/>
        </p:spPr>
        <p:txBody>
          <a:bodyPr/>
          <a:lstStyle/>
          <a:p>
            <a:pPr algn="ctr"/>
            <a:r>
              <a:rPr lang="en-US" sz="2800" smtClean="0">
                <a:solidFill>
                  <a:srgbClr val="FF0000"/>
                </a:solidFill>
                <a:effectLst/>
              </a:rPr>
              <a:t>DELETE THIS SLIDE BEFORE PRESENTATION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buSzPct val="100000"/>
            </a:pPr>
            <a:r>
              <a:rPr lang="en-US" dirty="0" smtClean="0"/>
              <a:t>Based on a review of </a:t>
            </a:r>
            <a:r>
              <a:rPr lang="en-US" dirty="0" smtClean="0">
                <a:solidFill>
                  <a:srgbClr val="FF0000"/>
                </a:solidFill>
              </a:rPr>
              <a:t>Your Hospital’s</a:t>
            </a:r>
            <a:r>
              <a:rPr lang="en-US" dirty="0" smtClean="0"/>
              <a:t> performance on the PDIs, we have decided to focus on the following indicators: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Neonatal Blood Stream Infection Rate (NQI 03)</a:t>
            </a:r>
          </a:p>
          <a:p>
            <a:pPr lvl="1"/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  </a:t>
            </a:r>
          </a:p>
          <a:p>
            <a:pPr lvl="1"/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 </a:t>
            </a:r>
          </a:p>
        </p:txBody>
      </p:sp>
      <p:sp>
        <p:nvSpPr>
          <p:cNvPr id="16386" name="Rectangle 2"/>
          <p:cNvSpPr>
            <a:spLocks noGrp="1" noChangeArrowheads="1"/>
          </p:cNvSpPr>
          <p:nvPr>
            <p:ph type="title" idx="4294967295"/>
          </p:nvPr>
        </p:nvSpPr>
        <p:spPr>
          <a:noFill/>
        </p:spPr>
        <p:txBody>
          <a:bodyPr/>
          <a:lstStyle/>
          <a:p>
            <a:pPr algn="ctr"/>
            <a:r>
              <a:rPr lang="en-US" sz="3200" dirty="0" smtClean="0">
                <a:effectLst/>
              </a:rPr>
              <a:t>Indicators that Require Attention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4213" y="1979613"/>
            <a:ext cx="7769225" cy="3049587"/>
          </a:xfrm>
        </p:spPr>
        <p:txBody>
          <a:bodyPr/>
          <a:lstStyle/>
          <a:p>
            <a:pPr>
              <a:spcAft>
                <a:spcPts val="1200"/>
              </a:spcAft>
              <a:buSzPct val="100000"/>
            </a:pPr>
            <a:r>
              <a:rPr lang="en-US" i="1" dirty="0" smtClean="0"/>
              <a:t>You may want to include information about the indicator as background information. </a:t>
            </a:r>
          </a:p>
          <a:p>
            <a:pPr>
              <a:buSzPct val="100000"/>
            </a:pPr>
            <a:r>
              <a:rPr lang="en-US" i="1" dirty="0" smtClean="0"/>
              <a:t>Go to </a:t>
            </a:r>
            <a:r>
              <a:rPr lang="en-US" dirty="0" smtClean="0">
                <a:hlinkClick r:id="rId2"/>
              </a:rPr>
              <a:t>www.qualityindicators.ahrq.gov/</a:t>
            </a:r>
            <a:r>
              <a:rPr lang="en-US" dirty="0" smtClean="0"/>
              <a:t>  </a:t>
            </a:r>
            <a:r>
              <a:rPr lang="en-US" i="1" dirty="0" smtClean="0"/>
              <a:t>or see the Fact Sheet in this toolkit (Tool A.1a) to obtain this information.</a:t>
            </a:r>
            <a:endParaRPr lang="en-US" dirty="0" smtClean="0"/>
          </a:p>
        </p:txBody>
      </p:sp>
      <p:sp>
        <p:nvSpPr>
          <p:cNvPr id="1741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381000"/>
            <a:ext cx="8305800" cy="762000"/>
          </a:xfrm>
          <a:noFill/>
        </p:spPr>
        <p:txBody>
          <a:bodyPr/>
          <a:lstStyle/>
          <a:p>
            <a:pPr algn="ctr"/>
            <a:r>
              <a:rPr lang="en-US" sz="2800" smtClean="0">
                <a:solidFill>
                  <a:srgbClr val="FF0000"/>
                </a:solidFill>
                <a:effectLst/>
              </a:rPr>
              <a:t>DELETE THIS SLIDE BEFORE PRESENTATION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6" name="Rectangle 4"/>
          <p:cNvSpPr>
            <a:spLocks noChangeArrowheads="1"/>
          </p:cNvSpPr>
          <p:nvPr/>
        </p:nvSpPr>
        <p:spPr bwMode="auto">
          <a:xfrm>
            <a:off x="762000" y="5562600"/>
            <a:ext cx="7924800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400" dirty="0" smtClean="0"/>
              <a:t>ICD-10 = International Classification of Diseases, 10</a:t>
            </a:r>
            <a:r>
              <a:rPr lang="en-US" sz="1400" baseline="30000" dirty="0" smtClean="0"/>
              <a:t>th</a:t>
            </a:r>
            <a:r>
              <a:rPr lang="en-US" sz="1400" dirty="0" smtClean="0"/>
              <a:t> </a:t>
            </a:r>
            <a:r>
              <a:rPr lang="en-US" sz="1400" dirty="0" smtClean="0"/>
              <a:t>Revision</a:t>
            </a:r>
            <a:endParaRPr lang="en-US" sz="1400" dirty="0" smtClean="0"/>
          </a:p>
          <a:p>
            <a:r>
              <a:rPr lang="en-US" sz="1200" dirty="0" smtClean="0"/>
              <a:t>Source</a:t>
            </a:r>
            <a:r>
              <a:rPr lang="en-US" sz="1200" i="1" dirty="0"/>
              <a:t>: </a:t>
            </a:r>
            <a:r>
              <a:rPr lang="en-US" sz="1200" u="sng" dirty="0">
                <a:hlinkClick r:id="rId3"/>
              </a:rPr>
              <a:t>http://www.qualityindicators.ahrq.gov/Downloads/Modules/PDI/V45/TechSpecs/NQI%2003%20Neonatal%20Blood%20Stream%20Infection%20Rate.pdf</a:t>
            </a:r>
            <a:endParaRPr lang="en-US" sz="1200" dirty="0"/>
          </a:p>
        </p:txBody>
      </p:sp>
      <p:sp>
        <p:nvSpPr>
          <p:cNvPr id="18435" name="Content Placeholder 7"/>
          <p:cNvSpPr>
            <a:spLocks noGrp="1"/>
          </p:cNvSpPr>
          <p:nvPr>
            <p:ph idx="1"/>
          </p:nvPr>
        </p:nvSpPr>
        <p:spPr>
          <a:xfrm>
            <a:off x="684213" y="1295400"/>
            <a:ext cx="7769225" cy="4419600"/>
          </a:xfrm>
        </p:spPr>
        <p:txBody>
          <a:bodyPr/>
          <a:lstStyle/>
          <a:p>
            <a:pPr marL="234950" indent="-234950"/>
            <a:r>
              <a:rPr lang="en-US" sz="2400" dirty="0" smtClean="0"/>
              <a:t>Numerator: </a:t>
            </a:r>
            <a:r>
              <a:rPr lang="en-US" sz="2400" dirty="0"/>
              <a:t>Discharges with ICD</a:t>
            </a:r>
            <a:r>
              <a:rPr lang="en-US" sz="2400" dirty="0" smtClean="0"/>
              <a:t>-10-</a:t>
            </a:r>
            <a:r>
              <a:rPr lang="en-US" sz="2400" dirty="0"/>
              <a:t>CM codes for healthcare-associated bloodstream infection, among cases meeting the inclusion and exclusion rules for the denominator </a:t>
            </a:r>
            <a:endParaRPr lang="en-US" sz="2400" dirty="0" smtClean="0"/>
          </a:p>
          <a:p>
            <a:pPr marL="234950" indent="-234950"/>
            <a:r>
              <a:rPr lang="en-US" sz="2400" dirty="0" smtClean="0"/>
              <a:t>Denominator: </a:t>
            </a:r>
            <a:r>
              <a:rPr lang="en-US" sz="2400" dirty="0"/>
              <a:t>All newborns or </a:t>
            </a:r>
            <a:r>
              <a:rPr lang="en-US" sz="2400" dirty="0" err="1"/>
              <a:t>outborns</a:t>
            </a:r>
            <a:r>
              <a:rPr lang="en-US" sz="2400" dirty="0"/>
              <a:t> defined by Birth Weight Categories and/or specific ICD</a:t>
            </a:r>
            <a:r>
              <a:rPr lang="en-US" sz="2400" dirty="0" smtClean="0"/>
              <a:t>-10-</a:t>
            </a:r>
            <a:r>
              <a:rPr lang="en-US" sz="2400" dirty="0"/>
              <a:t>CM codes </a:t>
            </a:r>
            <a:endParaRPr lang="en-US" sz="2400" dirty="0" smtClean="0"/>
          </a:p>
          <a:p>
            <a:pPr marL="234950" indent="-234950"/>
            <a:r>
              <a:rPr lang="en-US" sz="2400" i="1" dirty="0" smtClean="0">
                <a:solidFill>
                  <a:srgbClr val="FF0000"/>
                </a:solidFill>
              </a:rPr>
              <a:t>DELETE THIS TEXT BEFORE PRESENTATION: Replace this information with information about your chosen indicators. Copy this slide and repeat as necessary.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en-US" sz="3200" dirty="0" smtClean="0">
                <a:latin typeface="+mj-lt"/>
              </a:rPr>
              <a:t>A PDI Example: Neonatal Blood Stream Infection (NQI 03)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4"/>
          <p:cNvSpPr>
            <a:spLocks noGrp="1" noChangeArrowheads="1"/>
          </p:cNvSpPr>
          <p:nvPr>
            <p:ph type="title" idx="4294967295"/>
          </p:nvPr>
        </p:nvSpPr>
        <p:spPr>
          <a:noFill/>
        </p:spPr>
        <p:txBody>
          <a:bodyPr/>
          <a:lstStyle/>
          <a:p>
            <a:pPr algn="ctr"/>
            <a:r>
              <a:rPr lang="en-US" sz="3200" dirty="0" smtClean="0">
                <a:effectLst/>
              </a:rPr>
              <a:t>Comparing Performance Over Time</a:t>
            </a:r>
          </a:p>
        </p:txBody>
      </p:sp>
      <p:graphicFrame>
        <p:nvGraphicFramePr>
          <p:cNvPr id="5" name="Chart 4" descr="x-axis: year and unit 1, y-axis: per 1000 cases and unit is .01" title="Examining Observed Rates of Pressure Ulcers (PSI 3)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8317773"/>
              </p:ext>
            </p:extLst>
          </p:nvPr>
        </p:nvGraphicFramePr>
        <p:xfrm>
          <a:off x="728662" y="1538287"/>
          <a:ext cx="7686675" cy="3781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7" name="Chart 6" descr="x-axis: year and unit 1, y-axis: per 1000 cases and unit is .01" title="Examining Observed Rates of Pressure Ulcers (PSI 3)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35316233"/>
              </p:ext>
            </p:extLst>
          </p:nvPr>
        </p:nvGraphicFramePr>
        <p:xfrm>
          <a:off x="381000" y="1752600"/>
          <a:ext cx="8189912" cy="4191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4_UHC PowerPoint">
  <a:themeElements>
    <a:clrScheme name="UHC PowerPoint 8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3366FF"/>
      </a:hlink>
      <a:folHlink>
        <a:srgbClr val="B2B2B2"/>
      </a:folHlink>
    </a:clrScheme>
    <a:fontScheme name="4_UHC PowerPoint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rgbClr val="000099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rgbClr val="000099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UHC PowerPoint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HC PowerPoint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HC PowerPoint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HC PowerPoint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HC PowerPoint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HC PowerPoint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HC PowerPoint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HC PowerPoint 8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3366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>
  <documentManagement>
    <_dlc_DocId xmlns="36faa46a-c32a-4e76-8967-241cd91695fa">ECA5PWAFM45H-1463-369</_dlc_DocId>
    <_dlc_DocIdUrl xmlns="36faa46a-c32a-4e76-8967-241cd91695fa">
      <Url>https://teamspace.rand.org/health/qi-toolkit/_layouts/15/DocIdRedir.aspx?ID=ECA5PWAFM45H-1463-369</Url>
      <Description>ECA5PWAFM45H-1463-369</Description>
    </_dlc_DocIdUrl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17B192AA9D99644B674599B7D6FB919" ma:contentTypeVersion="7" ma:contentTypeDescription="Create a new document." ma:contentTypeScope="" ma:versionID="f841e241bb03f1e0104d0224d0b3f39b">
  <xsd:schema xmlns:xsd="http://www.w3.org/2001/XMLSchema" xmlns:xs="http://www.w3.org/2001/XMLSchema" xmlns:p="http://schemas.microsoft.com/office/2006/metadata/properties" xmlns:ns2="36faa46a-c32a-4e76-8967-241cd91695fa" targetNamespace="http://schemas.microsoft.com/office/2006/metadata/properties" ma:root="true" ma:fieldsID="02fba42e6fa5714b86de9896b72afbb6" ns2:_="">
    <xsd:import namespace="36faa46a-c32a-4e76-8967-241cd91695fa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6faa46a-c32a-4e76-8967-241cd91695fa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Props1.xml><?xml version="1.0" encoding="utf-8"?>
<ds:datastoreItem xmlns:ds="http://schemas.openxmlformats.org/officeDocument/2006/customXml" ds:itemID="{8616C8F1-8943-4442-9BD5-D39945A28C80}">
  <ds:schemaRefs>
    <ds:schemaRef ds:uri="http://purl.org/dc/elements/1.1/"/>
    <ds:schemaRef ds:uri="http://schemas.microsoft.com/office/infopath/2007/PartnerControls"/>
    <ds:schemaRef ds:uri="http://schemas.microsoft.com/office/2006/documentManagement/types"/>
    <ds:schemaRef ds:uri="http://purl.org/dc/terms/"/>
    <ds:schemaRef ds:uri="http://www.w3.org/XML/1998/namespace"/>
    <ds:schemaRef ds:uri="http://schemas.openxmlformats.org/package/2006/metadata/core-properties"/>
    <ds:schemaRef ds:uri="36faa46a-c32a-4e76-8967-241cd91695fa"/>
    <ds:schemaRef ds:uri="http://schemas.microsoft.com/office/2006/metadata/properties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CE9B1A64-9751-4665-966A-96B1947CD60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5419816-C63C-4267-BBC7-2480DD0511B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6faa46a-c32a-4e76-8967-241cd91695f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4.xml><?xml version="1.0" encoding="utf-8"?>
<ds:datastoreItem xmlns:ds="http://schemas.openxmlformats.org/officeDocument/2006/customXml" ds:itemID="{A36FB782-1E45-441E-8E76-AB831875E5DC}">
  <ds:schemaRefs>
    <ds:schemaRef ds:uri="http://schemas.microsoft.com/sharepoint/event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UHC PowerPoint</Template>
  <TotalTime>6808</TotalTime>
  <Words>799</Words>
  <Application>Microsoft Office PowerPoint</Application>
  <PresentationFormat>On-screen Show (4:3)</PresentationFormat>
  <Paragraphs>63</Paragraphs>
  <Slides>14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4_UHC PowerPoint</vt:lpstr>
      <vt:lpstr>INSTRUCTIONS FOR USING THIS TOOL – DELETE THIS SLIDE BEFORE PRESENTATION</vt:lpstr>
      <vt:lpstr>The Pediatric Toolkit for Using the AHRQ Pediatric Quality Indicators  Results and Discussion of Data Analysis </vt:lpstr>
      <vt:lpstr>How can the AHRQ PDIs be used in quality assessment?</vt:lpstr>
      <vt:lpstr>Your Hospital's Performance Relative to National Averages</vt:lpstr>
      <vt:lpstr>DELETE THIS SLIDE BEFORE PRESENTATION</vt:lpstr>
      <vt:lpstr>Indicators that Require Attention</vt:lpstr>
      <vt:lpstr>DELETE THIS SLIDE BEFORE PRESENTATION</vt:lpstr>
      <vt:lpstr>A PDI Example: Neonatal Blood Stream Infection (NQI 03)</vt:lpstr>
      <vt:lpstr>Comparing Performance Over Time</vt:lpstr>
      <vt:lpstr>Slides below are only applicable for ICD-9 versions of the software. Currently the ICD-10 software does not calculate expected, risk-adjusted, or smoothed rates, but will in the future. </vt:lpstr>
      <vt:lpstr>Comparing Observed Performance to Expected Performance Over Time</vt:lpstr>
      <vt:lpstr>Comparing Risk-Adjusted and Smoothed Rates Over Time</vt:lpstr>
      <vt:lpstr>Evaluating Case Mix Relative to Other Hospitals</vt:lpstr>
      <vt:lpstr>Comparing Hospital’s Performance to National Performance Over Time</vt:lpstr>
    </vt:vector>
  </TitlesOfParts>
  <Company>UHC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Background for AHRQ Quality Indicators</dc:title>
  <dc:creator>Lindsay Mayer</dc:creator>
  <cp:lastModifiedBy>Claire O'Hanlon</cp:lastModifiedBy>
  <cp:revision>263</cp:revision>
  <dcterms:created xsi:type="dcterms:W3CDTF">2009-11-30T17:48:56Z</dcterms:created>
  <dcterms:modified xsi:type="dcterms:W3CDTF">2016-05-31T22:53:25Z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0x010100417B192AA9D99644B674599B7D6FB919</vt:lpwstr>
  </property>
  <property fmtid="{D5CDD505-2E9C-101B-9397-08002B2CF9AE}" pid="3" name="_dlc_DocIdItemGuid">
    <vt:lpwstr>5055407f-a126-499e-94ee-a644d89c6230</vt:lpwstr>
  </property>
</Properties>
</file>