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6" r:id="rId5"/>
  </p:sldMasterIdLst>
  <p:notesMasterIdLst>
    <p:notesMasterId r:id="rId11"/>
  </p:notesMasterIdLst>
  <p:sldIdLst>
    <p:sldId id="262" r:id="rId6"/>
    <p:sldId id="257" r:id="rId7"/>
    <p:sldId id="260" r:id="rId8"/>
    <p:sldId id="259" r:id="rId9"/>
    <p:sldId id="261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Doreen Bonnett" initials="DMB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984" y="-79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1.xml"/><Relationship Id="rId15" Type="http://schemas.openxmlformats.org/officeDocument/2006/relationships/theme" Target="theme/theme1.xml"/><Relationship Id="rId10" Type="http://schemas.openxmlformats.org/officeDocument/2006/relationships/slide" Target="slides/slide5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9ED472-42A0-4551-819C-922C92160CC4}" type="datetimeFigureOut">
              <a:rPr lang="en-US" smtClean="0"/>
              <a:t>5/26/2016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D939E0-8EBA-4F14-A731-BF0F086F50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48915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D939E0-8EBA-4F14-A731-BF0F086F502C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9806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D939E0-8EBA-4F14-A731-BF0F086F502C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9806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5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000099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defRPr/>
            </a:pPr>
            <a:endParaRPr lang="en-US" dirty="0"/>
          </a:p>
        </p:txBody>
      </p:sp>
      <p:sp>
        <p:nvSpPr>
          <p:cNvPr id="4" name="AutoShape 253"/>
          <p:cNvSpPr>
            <a:spLocks noChangeArrowheads="1"/>
          </p:cNvSpPr>
          <p:nvPr/>
        </p:nvSpPr>
        <p:spPr bwMode="auto">
          <a:xfrm>
            <a:off x="304800" y="304800"/>
            <a:ext cx="8534400" cy="6248400"/>
          </a:xfrm>
          <a:prstGeom prst="roundRect">
            <a:avLst>
              <a:gd name="adj" fmla="val 4736"/>
            </a:avLst>
          </a:prstGeom>
          <a:solidFill>
            <a:schemeClr val="bg1"/>
          </a:solidFill>
          <a:ln w="25400">
            <a:solidFill>
              <a:srgbClr val="FFC53D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5"/>
          <p:cNvSpPr txBox="1">
            <a:spLocks/>
          </p:cNvSpPr>
          <p:nvPr userDrawn="1"/>
        </p:nvSpPr>
        <p:spPr>
          <a:xfrm>
            <a:off x="152400" y="0"/>
            <a:ext cx="8839200" cy="304800"/>
          </a:xfrm>
          <a:prstGeom prst="rect">
            <a:avLst/>
          </a:prstGeom>
        </p:spPr>
        <p:txBody>
          <a:bodyPr anchor="ctr"/>
          <a:lstStyle>
            <a:lvl1pPr algn="r">
              <a:defRPr sz="800" b="1">
                <a:solidFill>
                  <a:schemeClr val="bg1"/>
                </a:solidFill>
              </a:defRPr>
            </a:lvl1pPr>
          </a:lstStyle>
          <a:p>
            <a:r>
              <a:rPr lang="en-US" sz="800" b="1" kern="1200" dirty="0" smtClean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Pediatric Toolkit for Using the AHRQ Quality Indicators</a:t>
            </a:r>
          </a:p>
          <a:p>
            <a:r>
              <a:rPr lang="en-US" sz="800" b="1" i="1" kern="1200" dirty="0" smtClean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How to Improve Hospital Quality and Safety</a:t>
            </a:r>
            <a:endParaRPr lang="en-US" sz="800" b="1" kern="1200" dirty="0">
              <a:solidFill>
                <a:schemeClr val="bg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6" name="Slide Number Placeholder 5"/>
          <p:cNvSpPr txBox="1">
            <a:spLocks/>
          </p:cNvSpPr>
          <p:nvPr userDrawn="1"/>
        </p:nvSpPr>
        <p:spPr>
          <a:xfrm>
            <a:off x="152400" y="6553200"/>
            <a:ext cx="8686800" cy="304800"/>
          </a:xfrm>
          <a:prstGeom prst="rect">
            <a:avLst/>
          </a:prstGeom>
        </p:spPr>
        <p:txBody>
          <a:bodyPr anchor="ctr"/>
          <a:lstStyle/>
          <a:p>
            <a:pPr algn="r">
              <a:defRPr/>
            </a:pPr>
            <a:r>
              <a:rPr lang="en-US" sz="800" b="1" dirty="0" smtClean="0">
                <a:solidFill>
                  <a:schemeClr val="bg1"/>
                </a:solidFill>
              </a:rPr>
              <a:t>Tool D.1 Slide </a:t>
            </a:r>
            <a:fld id="{5C7DC7FD-37B4-4823-8E26-95E650012D89}" type="slidenum">
              <a:rPr lang="en-US" sz="800" b="1" smtClean="0">
                <a:solidFill>
                  <a:schemeClr val="bg1"/>
                </a:solidFill>
              </a:rPr>
              <a:t>‹#›</a:t>
            </a:fld>
            <a:endParaRPr lang="en-US" sz="800" b="1" dirty="0">
              <a:solidFill>
                <a:schemeClr val="bg1"/>
              </a:solidFill>
            </a:endParaRPr>
          </a:p>
        </p:txBody>
      </p:sp>
      <p:sp>
        <p:nvSpPr>
          <p:cNvPr id="3326" name="Rectangle 254"/>
          <p:cNvSpPr>
            <a:spLocks noGrp="1" noChangeArrowheads="1"/>
          </p:cNvSpPr>
          <p:nvPr>
            <p:ph type="ctrTitle"/>
          </p:nvPr>
        </p:nvSpPr>
        <p:spPr>
          <a:xfrm>
            <a:off x="684213" y="2284413"/>
            <a:ext cx="7769225" cy="1143000"/>
          </a:xfrm>
        </p:spPr>
        <p:txBody>
          <a:bodyPr/>
          <a:lstStyle>
            <a:lvl1pPr algn="l">
              <a:defRPr sz="44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7" name="Rectangle 499"/>
          <p:cNvSpPr>
            <a:spLocks noGrp="1" noChangeArrowheads="1"/>
          </p:cNvSpPr>
          <p:nvPr>
            <p:ph type="dt" sz="quarter" idx="10"/>
          </p:nvPr>
        </p:nvSpPr>
        <p:spPr bwMode="auto">
          <a:xfrm>
            <a:off x="6937375" y="5027613"/>
            <a:ext cx="1901825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2904159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9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000099"/>
          </a:solidFill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>
              <a:defRPr/>
            </a:pPr>
            <a:endParaRPr lang="en-US" dirty="0"/>
          </a:p>
        </p:txBody>
      </p:sp>
      <p:sp>
        <p:nvSpPr>
          <p:cNvPr id="6" name="AutoShape 10"/>
          <p:cNvSpPr>
            <a:spLocks noChangeArrowheads="1"/>
          </p:cNvSpPr>
          <p:nvPr/>
        </p:nvSpPr>
        <p:spPr bwMode="auto">
          <a:xfrm>
            <a:off x="304800" y="304800"/>
            <a:ext cx="8534400" cy="6248400"/>
          </a:xfrm>
          <a:prstGeom prst="roundRect">
            <a:avLst>
              <a:gd name="adj" fmla="val 4736"/>
            </a:avLst>
          </a:prstGeom>
          <a:solidFill>
            <a:schemeClr val="bg1"/>
          </a:solidFill>
          <a:ln w="25400">
            <a:solidFill>
              <a:srgbClr val="FFC53D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 txBox="1">
            <a:spLocks/>
          </p:cNvSpPr>
          <p:nvPr userDrawn="1"/>
        </p:nvSpPr>
        <p:spPr>
          <a:xfrm>
            <a:off x="152400" y="0"/>
            <a:ext cx="8839200" cy="304800"/>
          </a:xfrm>
          <a:prstGeom prst="rect">
            <a:avLst/>
          </a:prstGeom>
        </p:spPr>
        <p:txBody>
          <a:bodyPr anchor="ctr"/>
          <a:lstStyle>
            <a:lvl1pPr algn="r">
              <a:defRPr sz="800" b="1">
                <a:solidFill>
                  <a:schemeClr val="bg1"/>
                </a:solidFill>
              </a:defRPr>
            </a:lvl1pPr>
          </a:lstStyle>
          <a:p>
            <a:r>
              <a:rPr lang="en-US" sz="800" b="1" kern="1200" dirty="0" smtClean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Pediatric Toolkit for Using the AHRQ Quality Indicators</a:t>
            </a:r>
          </a:p>
          <a:p>
            <a:r>
              <a:rPr lang="en-US" sz="800" b="1" i="1" kern="1200" dirty="0" smtClean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How to Improve Hospital Quality and Safety</a:t>
            </a:r>
            <a:endParaRPr lang="en-US" sz="800" b="1" kern="1200" dirty="0">
              <a:solidFill>
                <a:schemeClr val="bg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8" name="Slide Number Placeholder 5"/>
          <p:cNvSpPr txBox="1">
            <a:spLocks/>
          </p:cNvSpPr>
          <p:nvPr userDrawn="1"/>
        </p:nvSpPr>
        <p:spPr>
          <a:xfrm>
            <a:off x="152400" y="6553200"/>
            <a:ext cx="8686800" cy="304800"/>
          </a:xfrm>
          <a:prstGeom prst="rect">
            <a:avLst/>
          </a:prstGeom>
        </p:spPr>
        <p:txBody>
          <a:bodyPr anchor="ctr"/>
          <a:lstStyle/>
          <a:p>
            <a:pPr algn="r">
              <a:defRPr/>
            </a:pPr>
            <a:r>
              <a:rPr lang="en-US" sz="800" b="1" dirty="0" smtClean="0">
                <a:solidFill>
                  <a:schemeClr val="bg1"/>
                </a:solidFill>
              </a:rPr>
              <a:t>Tool D.1 Slide </a:t>
            </a:r>
            <a:fld id="{5C7DC7FD-37B4-4823-8E26-95E650012D89}" type="slidenum">
              <a:rPr lang="en-US" sz="800" b="1" smtClean="0">
                <a:solidFill>
                  <a:schemeClr val="bg1"/>
                </a:solidFill>
              </a:rPr>
              <a:pPr algn="r">
                <a:defRPr/>
              </a:pPr>
              <a:t>‹#›</a:t>
            </a:fld>
            <a:endParaRPr lang="en-US" sz="800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SzPct val="100000"/>
              <a:defRPr/>
            </a:lvl1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8452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9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000099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defRPr/>
            </a:pPr>
            <a:endParaRPr lang="en-US" dirty="0"/>
          </a:p>
        </p:txBody>
      </p:sp>
      <p:sp>
        <p:nvSpPr>
          <p:cNvPr id="5" name="AutoShape 10"/>
          <p:cNvSpPr>
            <a:spLocks noChangeArrowheads="1"/>
          </p:cNvSpPr>
          <p:nvPr/>
        </p:nvSpPr>
        <p:spPr bwMode="auto">
          <a:xfrm>
            <a:off x="304800" y="304800"/>
            <a:ext cx="8534400" cy="6248400"/>
          </a:xfrm>
          <a:prstGeom prst="roundRect">
            <a:avLst>
              <a:gd name="adj" fmla="val 4736"/>
            </a:avLst>
          </a:prstGeom>
          <a:solidFill>
            <a:schemeClr val="bg1"/>
          </a:solidFill>
          <a:ln w="25400">
            <a:solidFill>
              <a:srgbClr val="FFC53D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 txBox="1">
            <a:spLocks/>
          </p:cNvSpPr>
          <p:nvPr userDrawn="1"/>
        </p:nvSpPr>
        <p:spPr>
          <a:xfrm>
            <a:off x="152400" y="0"/>
            <a:ext cx="8839200" cy="304800"/>
          </a:xfrm>
          <a:prstGeom prst="rect">
            <a:avLst/>
          </a:prstGeom>
        </p:spPr>
        <p:txBody>
          <a:bodyPr anchor="ctr"/>
          <a:lstStyle>
            <a:lvl1pPr algn="r">
              <a:defRPr sz="800" b="1">
                <a:solidFill>
                  <a:schemeClr val="bg1"/>
                </a:solidFill>
              </a:defRPr>
            </a:lvl1pPr>
          </a:lstStyle>
          <a:p>
            <a:r>
              <a:rPr lang="en-US" sz="800" b="1" kern="1200" dirty="0" smtClean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Pediatric Toolkit for Using the AHRQ Quality Indicators</a:t>
            </a:r>
          </a:p>
          <a:p>
            <a:r>
              <a:rPr lang="en-US" sz="800" b="1" i="1" kern="1200" dirty="0" smtClean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How to Improve Hospital Quality and Safety</a:t>
            </a:r>
            <a:endParaRPr lang="en-US" sz="800" b="1" kern="1200" dirty="0">
              <a:solidFill>
                <a:schemeClr val="bg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7" name="Slide Number Placeholder 5"/>
          <p:cNvSpPr txBox="1">
            <a:spLocks/>
          </p:cNvSpPr>
          <p:nvPr userDrawn="1"/>
        </p:nvSpPr>
        <p:spPr>
          <a:xfrm>
            <a:off x="152400" y="6553200"/>
            <a:ext cx="8686800" cy="304800"/>
          </a:xfrm>
          <a:prstGeom prst="rect">
            <a:avLst/>
          </a:prstGeom>
        </p:spPr>
        <p:txBody>
          <a:bodyPr anchor="ctr"/>
          <a:lstStyle>
            <a:lvl1pPr algn="r">
              <a:defRPr sz="800" b="1">
                <a:solidFill>
                  <a:schemeClr val="bg1"/>
                </a:solidFill>
              </a:defRPr>
            </a:lvl1pPr>
          </a:lstStyle>
          <a:p>
            <a:pPr algn="r">
              <a:defRPr/>
            </a:pPr>
            <a:r>
              <a:rPr lang="en-US" sz="800" b="1" dirty="0" smtClean="0">
                <a:solidFill>
                  <a:schemeClr val="bg1"/>
                </a:solidFill>
              </a:rPr>
              <a:t>Tool D.1 Slide </a:t>
            </a:r>
            <a:fld id="{5C7DC7FD-37B4-4823-8E26-95E650012D89}" type="slidenum">
              <a:rPr lang="en-US" sz="800" b="1" smtClean="0">
                <a:solidFill>
                  <a:schemeClr val="bg1"/>
                </a:solidFill>
              </a:rPr>
              <a:pPr algn="r">
                <a:defRPr/>
              </a:pPr>
              <a:t>‹#›</a:t>
            </a:fld>
            <a:endParaRPr lang="en-US" sz="800" b="1" dirty="0">
              <a:solidFill>
                <a:schemeClr val="bg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2400" cy="762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684213" y="1598613"/>
            <a:ext cx="7769225" cy="4344987"/>
          </a:xfrm>
        </p:spPr>
        <p:txBody>
          <a:bodyPr/>
          <a:lstStyle/>
          <a:p>
            <a:pPr lvl="0"/>
            <a:r>
              <a:rPr lang="en-US" noProof="0" dirty="0" smtClean="0"/>
              <a:t>Click icon to add chart</a:t>
            </a:r>
          </a:p>
        </p:txBody>
      </p:sp>
    </p:spTree>
    <p:extLst>
      <p:ext uri="{BB962C8B-B14F-4D97-AF65-F5344CB8AC3E}">
        <p14:creationId xmlns:p14="http://schemas.microsoft.com/office/powerpoint/2010/main" val="28995062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5" name="Rectangle 1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57200"/>
            <a:ext cx="77724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8195" name="Rectangle 1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1598613"/>
            <a:ext cx="7769225" cy="4344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04800" y="6553200"/>
            <a:ext cx="8839200" cy="304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1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 dirty="0"/>
              <a:t>Prepared by RAND and UHC for AHRQ                                                                                                                                                                                                                      Tool B.3b</a:t>
            </a:r>
          </a:p>
        </p:txBody>
      </p:sp>
    </p:spTree>
    <p:extLst>
      <p:ext uri="{BB962C8B-B14F-4D97-AF65-F5344CB8AC3E}">
        <p14:creationId xmlns:p14="http://schemas.microsoft.com/office/powerpoint/2010/main" val="15696234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</p:sldLayoutIdLst>
  <p:hf hdr="0" ftr="0" dt="0"/>
  <p:txStyles>
    <p:titleStyle>
      <a:lvl1pPr algn="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000099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+mj-ea"/>
          <a:cs typeface="+mj-cs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000099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000099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000099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000099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5pPr>
      <a:lvl6pPr marL="457200" algn="r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000099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6pPr>
      <a:lvl7pPr marL="914400" algn="r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000099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7pPr>
      <a:lvl8pPr marL="1371600" algn="r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000099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8pPr>
      <a:lvl9pPr marL="1828800" algn="r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000099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000099"/>
        </a:buClr>
        <a:buSzPct val="65000"/>
        <a:buChar char="•"/>
        <a:defRPr sz="2800">
          <a:solidFill>
            <a:srgbClr val="000099"/>
          </a:solidFill>
          <a:latin typeface="Arial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0099"/>
        </a:buClr>
        <a:buSzPct val="65000"/>
        <a:buFont typeface="Times New Roman" charset="0"/>
        <a:buChar char="–"/>
        <a:defRPr sz="2400">
          <a:solidFill>
            <a:srgbClr val="000099"/>
          </a:solidFill>
          <a:latin typeface="Arial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000099"/>
        </a:buClr>
        <a:buSzPct val="65000"/>
        <a:buFont typeface="Wingdings" charset="2"/>
        <a:buChar char="ü"/>
        <a:defRPr sz="2000">
          <a:solidFill>
            <a:srgbClr val="000099"/>
          </a:solidFill>
          <a:latin typeface="Arial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18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752600"/>
            <a:ext cx="7769225" cy="4572000"/>
          </a:xfrm>
        </p:spPr>
        <p:txBody>
          <a:bodyPr/>
          <a:lstStyle/>
          <a:p>
            <a:r>
              <a:rPr lang="en-US" sz="2400" i="1" dirty="0" smtClean="0"/>
              <a:t>Use these PowerPoint slides for any presentations for which they may be useful. </a:t>
            </a:r>
          </a:p>
          <a:p>
            <a:r>
              <a:rPr lang="en-US" sz="2400" i="1" dirty="0"/>
              <a:t>These slides may be useful earlier on in the </a:t>
            </a:r>
            <a:r>
              <a:rPr lang="en-US" sz="2400" i="1" dirty="0" smtClean="0"/>
              <a:t>process </a:t>
            </a:r>
            <a:r>
              <a:rPr lang="en-US" sz="2400" i="1" dirty="0" smtClean="0"/>
              <a:t>than </a:t>
            </a:r>
            <a:r>
              <a:rPr lang="en-US" sz="2400" i="1" dirty="0" smtClean="0"/>
              <a:t>during implementation; </a:t>
            </a:r>
            <a:r>
              <a:rPr lang="en-US" sz="2400" i="1" dirty="0"/>
              <a:t>feel free to use them at any </a:t>
            </a:r>
            <a:r>
              <a:rPr lang="en-US" sz="2400" i="1" dirty="0" smtClean="0"/>
              <a:t>point in your QI process.</a:t>
            </a:r>
            <a:endParaRPr lang="en-US" sz="2400" i="1" dirty="0"/>
          </a:p>
          <a:p>
            <a:r>
              <a:rPr lang="en-US" sz="2400" i="1" dirty="0" smtClean="0"/>
              <a:t>Modify as needed to suit your hospital – you may wish to delete sections of slides, and/or add material relevant to your hospital.</a:t>
            </a:r>
          </a:p>
        </p:txBody>
      </p:sp>
      <p:sp>
        <p:nvSpPr>
          <p:cNvPr id="1331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81000" y="609600"/>
            <a:ext cx="8305800" cy="914400"/>
          </a:xfrm>
          <a:noFill/>
        </p:spPr>
        <p:txBody>
          <a:bodyPr/>
          <a:lstStyle/>
          <a:p>
            <a:pPr algn="ctr"/>
            <a:r>
              <a:rPr lang="en-US" sz="2800" dirty="0" smtClean="0">
                <a:effectLst/>
              </a:rPr>
              <a:t>INSTRUCTIONS FOR USING THIS TOOL </a:t>
            </a:r>
            <a:r>
              <a:rPr lang="en-US" sz="2800" dirty="0" smtClean="0">
                <a:solidFill>
                  <a:srgbClr val="FF0000"/>
                </a:solidFill>
                <a:effectLst/>
              </a:rPr>
              <a:t>DELETE THIS SLIDE BEFORE PRESENTATION</a:t>
            </a:r>
          </a:p>
        </p:txBody>
      </p:sp>
    </p:spTree>
    <p:extLst>
      <p:ext uri="{BB962C8B-B14F-4D97-AF65-F5344CB8AC3E}">
        <p14:creationId xmlns:p14="http://schemas.microsoft.com/office/powerpoint/2010/main" val="908606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sz="3200" b="1" i="1" dirty="0"/>
              <a:t>Prior to Action Planning</a:t>
            </a:r>
          </a:p>
          <a:p>
            <a:pPr lvl="0"/>
            <a:r>
              <a:rPr lang="en-US" dirty="0"/>
              <a:t>Use Assessment of Organizational Readiness for Change related to the </a:t>
            </a:r>
            <a:r>
              <a:rPr lang="en-US" dirty="0" smtClean="0"/>
              <a:t>Pediatric </a:t>
            </a:r>
            <a:r>
              <a:rPr lang="en-US" smtClean="0"/>
              <a:t>Quality Indicators (Section </a:t>
            </a:r>
            <a:r>
              <a:rPr lang="en-US" dirty="0"/>
              <a:t>A tools or AHRQ Survey on Patient Safety Culture</a:t>
            </a:r>
            <a:r>
              <a:rPr lang="en-US" dirty="0" smtClean="0"/>
              <a:t>)</a:t>
            </a:r>
            <a:endParaRPr lang="en-US" dirty="0"/>
          </a:p>
          <a:p>
            <a:pPr lvl="0"/>
            <a:r>
              <a:rPr lang="en-US" dirty="0"/>
              <a:t>Review current performance on each of the metrics (Section B tools</a:t>
            </a:r>
            <a:r>
              <a:rPr lang="en-US" dirty="0" smtClean="0"/>
              <a:t>)</a:t>
            </a:r>
            <a:endParaRPr lang="en-US" dirty="0"/>
          </a:p>
          <a:p>
            <a:pPr lvl="0"/>
            <a:r>
              <a:rPr lang="en-US" dirty="0"/>
              <a:t>Determine priorities for performance improvement (Section C tool</a:t>
            </a:r>
            <a:r>
              <a:rPr lang="en-US" dirty="0" smtClean="0"/>
              <a:t>)</a:t>
            </a:r>
            <a:endParaRPr lang="en-US" dirty="0"/>
          </a:p>
          <a:p>
            <a:pPr marL="0" indent="0">
              <a:buNone/>
            </a:pPr>
            <a:endParaRPr lang="en-US" b="1" i="1" dirty="0" smtClean="0"/>
          </a:p>
          <a:p>
            <a:pPr marL="0" indent="0">
              <a:buNone/>
            </a:pPr>
            <a:r>
              <a:rPr lang="en-US" sz="3200" b="1" i="1" dirty="0" smtClean="0"/>
              <a:t>Preparation/Action </a:t>
            </a:r>
            <a:r>
              <a:rPr lang="en-US" sz="3200" b="1" i="1" dirty="0"/>
              <a:t>Planning</a:t>
            </a:r>
          </a:p>
          <a:p>
            <a:pPr lvl="0"/>
            <a:r>
              <a:rPr lang="en-US" dirty="0"/>
              <a:t>Designate staff who will work as a project team throughout the performance improvement </a:t>
            </a:r>
            <a:r>
              <a:rPr lang="en-US" dirty="0" smtClean="0"/>
              <a:t>initiative</a:t>
            </a:r>
            <a:endParaRPr lang="en-US" dirty="0"/>
          </a:p>
          <a:p>
            <a:pPr lvl="0"/>
            <a:r>
              <a:rPr lang="en-US" dirty="0"/>
              <a:t>Have the team review the output from the tools in sections A, B, and </a:t>
            </a:r>
            <a:r>
              <a:rPr lang="en-US" dirty="0" smtClean="0"/>
              <a:t>C</a:t>
            </a:r>
            <a:endParaRPr lang="en-US" dirty="0"/>
          </a:p>
          <a:p>
            <a:r>
              <a:rPr lang="en-US" dirty="0"/>
              <a:t>Have the team review list of other resources in case they may be helpful (Section G tools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457200"/>
            <a:ext cx="8229600" cy="762000"/>
          </a:xfrm>
        </p:spPr>
        <p:txBody>
          <a:bodyPr/>
          <a:lstStyle/>
          <a:p>
            <a:r>
              <a:rPr lang="en-US" dirty="0"/>
              <a:t>Improvement Methods Overview</a:t>
            </a:r>
          </a:p>
        </p:txBody>
      </p:sp>
    </p:spTree>
    <p:extLst>
      <p:ext uri="{BB962C8B-B14F-4D97-AF65-F5344CB8AC3E}">
        <p14:creationId xmlns:p14="http://schemas.microsoft.com/office/powerpoint/2010/main" val="14970136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Diagnose the problem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Plan and implement best practices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Measure results and analyze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Evaluate effectiveness of actions taken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Evaluate, standardize, and communicate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457200"/>
            <a:ext cx="8305800" cy="762000"/>
          </a:xfrm>
        </p:spPr>
        <p:txBody>
          <a:bodyPr/>
          <a:lstStyle/>
          <a:p>
            <a:r>
              <a:rPr lang="en-US" dirty="0" smtClean="0"/>
              <a:t>Performance Improvement Model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90044" y="6019800"/>
            <a:ext cx="842535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000099"/>
                </a:solidFill>
                <a:latin typeface="Arial" charset="0"/>
              </a:rPr>
              <a:t>Source: Langley GJ, Nolan KM, Nolan TW, et al. The improvement guide: a practice approach to enhancing organizational performance. San Francisco: </a:t>
            </a:r>
            <a:r>
              <a:rPr lang="en-US" sz="1400" dirty="0" err="1">
                <a:solidFill>
                  <a:srgbClr val="000099"/>
                </a:solidFill>
                <a:latin typeface="Arial" charset="0"/>
              </a:rPr>
              <a:t>Jossey</a:t>
            </a:r>
            <a:r>
              <a:rPr lang="en-US" sz="1400" dirty="0">
                <a:solidFill>
                  <a:srgbClr val="000099"/>
                </a:solidFill>
                <a:latin typeface="Arial" charset="0"/>
              </a:rPr>
              <a:t>-Bass; 1996.</a:t>
            </a:r>
          </a:p>
        </p:txBody>
      </p:sp>
    </p:spTree>
    <p:extLst>
      <p:ext uri="{BB962C8B-B14F-4D97-AF65-F5344CB8AC3E}">
        <p14:creationId xmlns:p14="http://schemas.microsoft.com/office/powerpoint/2010/main" val="42676676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>
            <a:grpSpLocks/>
          </p:cNvGrpSpPr>
          <p:nvPr/>
        </p:nvGrpSpPr>
        <p:grpSpPr bwMode="auto">
          <a:xfrm>
            <a:off x="881219" y="734695"/>
            <a:ext cx="7758625" cy="5328285"/>
            <a:chOff x="1260" y="6237"/>
            <a:chExt cx="10002" cy="8391"/>
          </a:xfrm>
        </p:grpSpPr>
        <p:sp>
          <p:nvSpPr>
            <p:cNvPr id="5" name="Text Box 24"/>
            <p:cNvSpPr txBox="1">
              <a:spLocks noChangeArrowheads="1"/>
            </p:cNvSpPr>
            <p:nvPr/>
          </p:nvSpPr>
          <p:spPr bwMode="auto">
            <a:xfrm>
              <a:off x="8661" y="7429"/>
              <a:ext cx="2601" cy="1782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2000" b="1" dirty="0">
                  <a:solidFill>
                    <a:srgbClr val="002060"/>
                  </a:solidFill>
                  <a:effectLst/>
                  <a:latin typeface="Arial"/>
                  <a:ea typeface="Times New Roman"/>
                </a:rPr>
                <a:t>Step 2</a:t>
              </a:r>
              <a:endParaRPr lang="en-US" sz="1400" dirty="0">
                <a:effectLst/>
                <a:latin typeface="Times New Roman"/>
                <a:ea typeface="Times New Roman"/>
              </a:endParaRPr>
            </a:p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2000" b="1" dirty="0">
                  <a:solidFill>
                    <a:srgbClr val="003366"/>
                  </a:solidFill>
                  <a:effectLst/>
                  <a:latin typeface="Arial"/>
                  <a:ea typeface="Times New Roman"/>
                </a:rPr>
                <a:t>Plan and Implement Best </a:t>
              </a:r>
              <a:r>
                <a:rPr lang="en-US" sz="2000" b="1" dirty="0" smtClean="0">
                  <a:solidFill>
                    <a:srgbClr val="003366"/>
                  </a:solidFill>
                  <a:effectLst/>
                  <a:latin typeface="Arial"/>
                  <a:ea typeface="Times New Roman"/>
                </a:rPr>
                <a:t>Practices</a:t>
              </a:r>
              <a:endParaRPr lang="en-US" sz="1400" dirty="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6" name="Text Box 25"/>
            <p:cNvSpPr txBox="1">
              <a:spLocks noChangeArrowheads="1"/>
            </p:cNvSpPr>
            <p:nvPr/>
          </p:nvSpPr>
          <p:spPr bwMode="auto">
            <a:xfrm>
              <a:off x="8105" y="10931"/>
              <a:ext cx="2923" cy="1771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2000" b="1" dirty="0">
                  <a:solidFill>
                    <a:srgbClr val="002060"/>
                  </a:solidFill>
                  <a:effectLst/>
                  <a:latin typeface="Arial"/>
                  <a:ea typeface="Times New Roman"/>
                </a:rPr>
                <a:t>Step 3</a:t>
              </a:r>
              <a:endParaRPr lang="en-US" sz="1400" dirty="0">
                <a:effectLst/>
                <a:latin typeface="Times New Roman"/>
                <a:ea typeface="Times New Roman"/>
              </a:endParaRPr>
            </a:p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2000" b="1" dirty="0">
                  <a:solidFill>
                    <a:srgbClr val="003366"/>
                  </a:solidFill>
                  <a:effectLst/>
                  <a:latin typeface="Arial"/>
                  <a:ea typeface="Times New Roman"/>
                </a:rPr>
                <a:t>Measure Results and Analyze</a:t>
              </a:r>
              <a:endParaRPr lang="en-US" sz="1400" dirty="0">
                <a:effectLst/>
                <a:latin typeface="Times New Roman"/>
                <a:ea typeface="Times New Roman"/>
              </a:endParaRPr>
            </a:p>
            <a:p>
              <a:pPr marL="0" marR="0">
                <a:spcBef>
                  <a:spcPts val="1200"/>
                </a:spcBef>
                <a:spcAft>
                  <a:spcPts val="300"/>
                </a:spcAft>
              </a:pPr>
              <a:r>
                <a:rPr lang="en-US" sz="1400" dirty="0">
                  <a:latin typeface="Times New Roman"/>
                  <a:ea typeface="Times New Roman"/>
                </a:rPr>
                <a:t> </a:t>
              </a:r>
            </a:p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400" b="1" dirty="0">
                  <a:effectLst/>
                  <a:latin typeface="Times New Roman"/>
                  <a:ea typeface="Times New Roman"/>
                </a:rPr>
                <a:t> </a:t>
              </a:r>
              <a:endParaRPr lang="en-US" sz="1400" dirty="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7" name="Text Box 28"/>
            <p:cNvSpPr txBox="1">
              <a:spLocks noChangeArrowheads="1"/>
            </p:cNvSpPr>
            <p:nvPr/>
          </p:nvSpPr>
          <p:spPr bwMode="auto">
            <a:xfrm>
              <a:off x="1437" y="10612"/>
              <a:ext cx="2797" cy="2712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2000" b="1" dirty="0">
                  <a:solidFill>
                    <a:srgbClr val="002060"/>
                  </a:solidFill>
                  <a:effectLst/>
                  <a:latin typeface="Arial"/>
                  <a:ea typeface="Times New Roman"/>
                </a:rPr>
                <a:t>Step </a:t>
              </a:r>
              <a:r>
                <a:rPr lang="en-US" sz="2000" b="1" dirty="0" smtClean="0">
                  <a:solidFill>
                    <a:srgbClr val="002060"/>
                  </a:solidFill>
                  <a:effectLst/>
                  <a:latin typeface="Arial"/>
                  <a:ea typeface="Times New Roman"/>
                </a:rPr>
                <a:t>4</a:t>
              </a:r>
              <a:r>
                <a:rPr lang="en-US" sz="2000" dirty="0" smtClean="0">
                  <a:solidFill>
                    <a:srgbClr val="002060"/>
                  </a:solidFill>
                  <a:effectLst/>
                  <a:latin typeface="Arial"/>
                  <a:ea typeface="Times New Roman"/>
                </a:rPr>
                <a:t> </a:t>
              </a:r>
              <a:endParaRPr lang="en-US" sz="1400" dirty="0">
                <a:effectLst/>
                <a:latin typeface="Times New Roman"/>
                <a:ea typeface="Times New Roman"/>
              </a:endParaRPr>
            </a:p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2000" b="1" dirty="0">
                  <a:solidFill>
                    <a:srgbClr val="003366"/>
                  </a:solidFill>
                  <a:effectLst/>
                  <a:latin typeface="Arial"/>
                  <a:ea typeface="Times New Roman"/>
                </a:rPr>
                <a:t>Evaluate Effectiveness of Actions </a:t>
              </a:r>
              <a:r>
                <a:rPr lang="en-US" sz="2000" b="1" dirty="0" smtClean="0">
                  <a:solidFill>
                    <a:srgbClr val="003366"/>
                  </a:solidFill>
                  <a:effectLst/>
                  <a:latin typeface="Arial"/>
                  <a:ea typeface="Times New Roman"/>
                </a:rPr>
                <a:t>Taken</a:t>
              </a:r>
              <a:endParaRPr lang="en-US" sz="1400" dirty="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8" name="Text Box 29"/>
            <p:cNvSpPr txBox="1">
              <a:spLocks noChangeArrowheads="1"/>
            </p:cNvSpPr>
            <p:nvPr/>
          </p:nvSpPr>
          <p:spPr bwMode="auto">
            <a:xfrm>
              <a:off x="1260" y="7138"/>
              <a:ext cx="2974" cy="26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2000" b="1" dirty="0">
                  <a:solidFill>
                    <a:srgbClr val="002060"/>
                  </a:solidFill>
                  <a:effectLst/>
                  <a:latin typeface="Arial"/>
                  <a:ea typeface="Times New Roman"/>
                </a:rPr>
                <a:t>Step 5</a:t>
              </a:r>
              <a:endParaRPr lang="en-US" sz="1400" dirty="0">
                <a:effectLst/>
                <a:latin typeface="Times New Roman"/>
                <a:ea typeface="Times New Roman"/>
              </a:endParaRPr>
            </a:p>
            <a:p>
              <a:pPr marL="0" marR="0">
                <a:spcBef>
                  <a:spcPts val="0"/>
                </a:spcBef>
                <a:spcAft>
                  <a:spcPts val="600"/>
                </a:spcAft>
              </a:pPr>
              <a:r>
                <a:rPr lang="en-US" sz="2000" b="1" dirty="0">
                  <a:solidFill>
                    <a:srgbClr val="003366"/>
                  </a:solidFill>
                  <a:effectLst/>
                  <a:latin typeface="Arial"/>
                  <a:ea typeface="Times New Roman"/>
                </a:rPr>
                <a:t>Evaluate, Standardize, and </a:t>
              </a:r>
              <a:r>
                <a:rPr lang="en-US" sz="2000" b="1" dirty="0" smtClean="0">
                  <a:solidFill>
                    <a:srgbClr val="003366"/>
                  </a:solidFill>
                  <a:effectLst/>
                  <a:latin typeface="Arial"/>
                  <a:ea typeface="Times New Roman"/>
                </a:rPr>
                <a:t>Communicate</a:t>
              </a:r>
              <a:endParaRPr lang="en-US" sz="1100" dirty="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9" name="AutoShape 32"/>
            <p:cNvSpPr>
              <a:spLocks noChangeArrowheads="1"/>
            </p:cNvSpPr>
            <p:nvPr/>
          </p:nvSpPr>
          <p:spPr bwMode="auto">
            <a:xfrm>
              <a:off x="4675" y="12554"/>
              <a:ext cx="3395" cy="2074"/>
            </a:xfrm>
            <a:prstGeom prst="flowChartDecision">
              <a:avLst/>
            </a:prstGeom>
            <a:solidFill>
              <a:schemeClr val="lt1">
                <a:lumMod val="100000"/>
                <a:lumOff val="0"/>
              </a:schemeClr>
            </a:solidFill>
            <a:ln w="31750">
              <a:solidFill>
                <a:schemeClr val="accent1">
                  <a:lumMod val="100000"/>
                  <a:lumOff val="0"/>
                </a:schemeClr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68686"/>
                    </a:outerShdw>
                  </a:effectLst>
                </a14:hiddenEffects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</a:pPr>
              <a:r>
                <a:rPr lang="en-US" sz="1200" b="1" dirty="0" smtClean="0">
                  <a:solidFill>
                    <a:srgbClr val="003366"/>
                  </a:solidFill>
                  <a:effectLst/>
                  <a:latin typeface="Arial"/>
                  <a:ea typeface="Times New Roman"/>
                </a:rPr>
                <a:t>Yes</a:t>
              </a:r>
              <a:r>
                <a:rPr lang="en-US" sz="1200" b="1" dirty="0">
                  <a:solidFill>
                    <a:srgbClr val="003366"/>
                  </a:solidFill>
                  <a:latin typeface="Arial"/>
                  <a:ea typeface="Times New Roman"/>
                </a:rPr>
                <a:t>?</a:t>
              </a:r>
              <a:br>
                <a:rPr lang="en-US" sz="1200" b="1" dirty="0">
                  <a:solidFill>
                    <a:srgbClr val="003366"/>
                  </a:solidFill>
                  <a:latin typeface="Arial"/>
                  <a:ea typeface="Times New Roman"/>
                </a:rPr>
              </a:br>
              <a:r>
                <a:rPr lang="en-US" sz="1400" b="1" dirty="0" smtClean="0">
                  <a:solidFill>
                    <a:srgbClr val="003366"/>
                  </a:solidFill>
                  <a:latin typeface="Arial"/>
                  <a:ea typeface="Times New Roman"/>
                </a:rPr>
                <a:t>Improvement</a:t>
              </a:r>
              <a:endParaRPr lang="en-US" sz="1400" b="1" dirty="0">
                <a:solidFill>
                  <a:srgbClr val="003366"/>
                </a:solidFill>
                <a:latin typeface="Arial"/>
                <a:ea typeface="Times New Roman"/>
              </a:endParaRPr>
            </a:p>
            <a:p>
              <a:pPr marL="0" marR="0" algn="ctr">
                <a:spcBef>
                  <a:spcPts val="0"/>
                </a:spcBef>
              </a:pPr>
              <a:r>
                <a:rPr lang="en-US" sz="1200" b="1" dirty="0" smtClean="0">
                  <a:solidFill>
                    <a:srgbClr val="003366"/>
                  </a:solidFill>
                  <a:latin typeface="Arial"/>
                  <a:ea typeface="Times New Roman"/>
                </a:rPr>
                <a:t>No</a:t>
              </a:r>
              <a:r>
                <a:rPr lang="en-US" sz="1200" b="1" dirty="0">
                  <a:solidFill>
                    <a:srgbClr val="003366"/>
                  </a:solidFill>
                  <a:latin typeface="Arial"/>
                  <a:ea typeface="Times New Roman"/>
                </a:rPr>
                <a:t>?</a:t>
              </a:r>
            </a:p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000" dirty="0">
                  <a:effectLst/>
                  <a:latin typeface="Times New Roman"/>
                  <a:ea typeface="Times New Roman"/>
                </a:rPr>
                <a:t> </a:t>
              </a:r>
            </a:p>
          </p:txBody>
        </p:sp>
        <p:sp>
          <p:nvSpPr>
            <p:cNvPr id="10" name="Text Box 45"/>
            <p:cNvSpPr txBox="1">
              <a:spLocks noChangeArrowheads="1"/>
            </p:cNvSpPr>
            <p:nvPr/>
          </p:nvSpPr>
          <p:spPr bwMode="auto">
            <a:xfrm>
              <a:off x="4234" y="6237"/>
              <a:ext cx="3760" cy="111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spAutoFit/>
            </a:bodyPr>
            <a:lstStyle/>
            <a:p>
              <a:pPr marL="0" marR="0" algn="just">
                <a:spcBef>
                  <a:spcPts val="0"/>
                </a:spcBef>
                <a:spcAft>
                  <a:spcPts val="0"/>
                </a:spcAft>
              </a:pPr>
              <a:r>
                <a:rPr lang="en-US" sz="2000" b="1" dirty="0">
                  <a:solidFill>
                    <a:srgbClr val="002060"/>
                  </a:solidFill>
                  <a:effectLst/>
                  <a:latin typeface="Arial"/>
                  <a:ea typeface="Times New Roman"/>
                </a:rPr>
                <a:t>Step 1</a:t>
              </a:r>
              <a:endParaRPr lang="en-US" sz="1400" dirty="0">
                <a:effectLst/>
                <a:latin typeface="Times New Roman"/>
                <a:ea typeface="Times New Roman"/>
              </a:endParaRPr>
            </a:p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2000" b="1" dirty="0">
                  <a:solidFill>
                    <a:srgbClr val="003366"/>
                  </a:solidFill>
                  <a:effectLst/>
                  <a:latin typeface="Arial"/>
                  <a:ea typeface="Times New Roman"/>
                </a:rPr>
                <a:t>Diagnose the </a:t>
              </a:r>
              <a:r>
                <a:rPr lang="en-US" sz="2000" b="1" dirty="0" smtClean="0">
                  <a:solidFill>
                    <a:srgbClr val="003366"/>
                  </a:solidFill>
                  <a:effectLst/>
                  <a:latin typeface="Arial"/>
                  <a:ea typeface="Times New Roman"/>
                </a:rPr>
                <a:t>Problem</a:t>
              </a:r>
              <a:endParaRPr lang="en-US" sz="1400" dirty="0">
                <a:effectLst/>
                <a:latin typeface="Times New Roman"/>
                <a:ea typeface="Times New Roman"/>
              </a:endParaRPr>
            </a:p>
          </p:txBody>
        </p:sp>
        <p:grpSp>
          <p:nvGrpSpPr>
            <p:cNvPr id="11" name="Group 10"/>
            <p:cNvGrpSpPr>
              <a:grpSpLocks/>
            </p:cNvGrpSpPr>
            <p:nvPr/>
          </p:nvGrpSpPr>
          <p:grpSpPr bwMode="auto">
            <a:xfrm>
              <a:off x="3510" y="7582"/>
              <a:ext cx="5135" cy="4799"/>
              <a:chOff x="3510" y="7582"/>
              <a:chExt cx="5135" cy="4799"/>
            </a:xfrm>
          </p:grpSpPr>
          <p:grpSp>
            <p:nvGrpSpPr>
              <p:cNvPr id="12" name="Group 11"/>
              <p:cNvGrpSpPr>
                <a:grpSpLocks/>
              </p:cNvGrpSpPr>
              <p:nvPr/>
            </p:nvGrpSpPr>
            <p:grpSpPr bwMode="auto">
              <a:xfrm>
                <a:off x="3510" y="7582"/>
                <a:ext cx="5135" cy="4799"/>
                <a:chOff x="3510" y="7822"/>
                <a:chExt cx="5135" cy="4799"/>
              </a:xfrm>
            </p:grpSpPr>
            <p:sp>
              <p:nvSpPr>
                <p:cNvPr id="14" name="AutoShape 27"/>
                <p:cNvSpPr>
                  <a:spLocks noChangeArrowheads="1"/>
                </p:cNvSpPr>
                <p:nvPr/>
              </p:nvSpPr>
              <p:spPr bwMode="auto">
                <a:xfrm rot="5400000">
                  <a:off x="6845" y="9741"/>
                  <a:ext cx="2520" cy="1080"/>
                </a:xfrm>
                <a:prstGeom prst="curvedDownArrow">
                  <a:avLst>
                    <a:gd name="adj1" fmla="val 46667"/>
                    <a:gd name="adj2" fmla="val 93333"/>
                    <a:gd name="adj3" fmla="val 33333"/>
                  </a:avLst>
                </a:prstGeom>
                <a:solidFill>
                  <a:srgbClr val="003399"/>
                </a:solidFill>
                <a:ln w="19050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US"/>
                </a:p>
              </p:txBody>
            </p:sp>
            <p:sp>
              <p:nvSpPr>
                <p:cNvPr id="15" name="AutoShape 36"/>
                <p:cNvSpPr>
                  <a:spLocks noChangeArrowheads="1"/>
                </p:cNvSpPr>
                <p:nvPr/>
              </p:nvSpPr>
              <p:spPr bwMode="auto">
                <a:xfrm rot="16200000">
                  <a:off x="2790" y="9622"/>
                  <a:ext cx="2520" cy="1080"/>
                </a:xfrm>
                <a:prstGeom prst="curvedDownArrow">
                  <a:avLst>
                    <a:gd name="adj1" fmla="val 46667"/>
                    <a:gd name="adj2" fmla="val 93333"/>
                    <a:gd name="adj3" fmla="val 33333"/>
                  </a:avLst>
                </a:prstGeom>
                <a:solidFill>
                  <a:srgbClr val="003399"/>
                </a:solidFill>
                <a:ln w="19050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US"/>
                </a:p>
              </p:txBody>
            </p:sp>
            <p:sp>
              <p:nvSpPr>
                <p:cNvPr id="16" name="AutoShape 37"/>
                <p:cNvSpPr>
                  <a:spLocks noChangeArrowheads="1"/>
                </p:cNvSpPr>
                <p:nvPr/>
              </p:nvSpPr>
              <p:spPr bwMode="auto">
                <a:xfrm rot="10800000">
                  <a:off x="4494" y="11541"/>
                  <a:ext cx="3240" cy="1080"/>
                </a:xfrm>
                <a:prstGeom prst="curvedDownArrow">
                  <a:avLst>
                    <a:gd name="adj1" fmla="val 60000"/>
                    <a:gd name="adj2" fmla="val 120000"/>
                    <a:gd name="adj3" fmla="val 33333"/>
                  </a:avLst>
                </a:prstGeom>
                <a:solidFill>
                  <a:srgbClr val="003399"/>
                </a:solidFill>
                <a:ln w="19050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US"/>
                </a:p>
              </p:txBody>
            </p:sp>
            <p:sp>
              <p:nvSpPr>
                <p:cNvPr id="17" name="AutoShape 38"/>
                <p:cNvSpPr>
                  <a:spLocks noChangeArrowheads="1"/>
                </p:cNvSpPr>
                <p:nvPr/>
              </p:nvSpPr>
              <p:spPr bwMode="auto">
                <a:xfrm>
                  <a:off x="4506" y="7822"/>
                  <a:ext cx="3240" cy="1080"/>
                </a:xfrm>
                <a:prstGeom prst="curvedDownArrow">
                  <a:avLst>
                    <a:gd name="adj1" fmla="val 60000"/>
                    <a:gd name="adj2" fmla="val 120000"/>
                    <a:gd name="adj3" fmla="val 33333"/>
                  </a:avLst>
                </a:prstGeom>
                <a:solidFill>
                  <a:srgbClr val="003399"/>
                </a:solidFill>
                <a:ln w="19050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13" name="Text Box 47"/>
              <p:cNvSpPr txBox="1">
                <a:spLocks noChangeArrowheads="1"/>
              </p:cNvSpPr>
              <p:nvPr/>
            </p:nvSpPr>
            <p:spPr bwMode="auto">
              <a:xfrm>
                <a:off x="4675" y="9316"/>
                <a:ext cx="2880" cy="1296"/>
              </a:xfrm>
              <a:prstGeom prst="rect">
                <a:avLst/>
              </a:prstGeom>
              <a:gradFill rotWithShape="0">
                <a:gsLst>
                  <a:gs pos="0">
                    <a:schemeClr val="lt1">
                      <a:lumMod val="100000"/>
                      <a:lumOff val="0"/>
                    </a:schemeClr>
                  </a:gs>
                  <a:gs pos="100000">
                    <a:schemeClr val="accent5">
                      <a:lumMod val="40000"/>
                      <a:lumOff val="60000"/>
                    </a:schemeClr>
                  </a:gs>
                </a:gsLst>
                <a:lin ang="5400000" scaled="1"/>
              </a:gradFill>
              <a:ln w="12700">
                <a:solidFill>
                  <a:schemeClr val="accent5">
                    <a:lumMod val="60000"/>
                    <a:lumOff val="40000"/>
                  </a:schemeClr>
                </a:solidFill>
                <a:miter lim="800000"/>
                <a:headEnd/>
                <a:tailEnd/>
              </a:ln>
              <a:effectLst>
                <a:outerShdw dist="28398" dir="3806097" algn="ctr" rotWithShape="0">
                  <a:schemeClr val="accent5">
                    <a:lumMod val="50000"/>
                    <a:lumOff val="0"/>
                    <a:alpha val="50000"/>
                  </a:schemeClr>
                </a:outerShdw>
              </a:effec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marL="0" marR="0" algn="ctr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600" b="1" dirty="0">
                    <a:effectLst/>
                    <a:latin typeface="Arial"/>
                    <a:ea typeface="Times New Roman"/>
                  </a:rPr>
                  <a:t>Performance Improvement </a:t>
                </a:r>
                <a:endParaRPr lang="en-US" sz="1600" b="1" dirty="0" smtClean="0">
                  <a:effectLst/>
                  <a:latin typeface="Arial"/>
                  <a:ea typeface="Times New Roman"/>
                </a:endParaRPr>
              </a:p>
              <a:p>
                <a:pPr marL="0" marR="0" algn="ctr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600" b="1" dirty="0" smtClean="0">
                    <a:effectLst/>
                    <a:latin typeface="Arial"/>
                    <a:ea typeface="Times New Roman"/>
                  </a:rPr>
                  <a:t>Model</a:t>
                </a:r>
                <a:endParaRPr lang="en-US" sz="1000" dirty="0">
                  <a:effectLst/>
                  <a:latin typeface="Times New Roman"/>
                  <a:ea typeface="Times New Roman"/>
                </a:endParaRPr>
              </a:p>
            </p:txBody>
          </p:sp>
        </p:grpSp>
      </p:grpSp>
      <p:sp>
        <p:nvSpPr>
          <p:cNvPr id="19" name="TextBox 18"/>
          <p:cNvSpPr txBox="1"/>
          <p:nvPr/>
        </p:nvSpPr>
        <p:spPr>
          <a:xfrm>
            <a:off x="490044" y="6019800"/>
            <a:ext cx="842535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000099"/>
                </a:solidFill>
                <a:latin typeface="Arial" charset="0"/>
              </a:rPr>
              <a:t>Source: Langley GJ, Nolan KM, Nolan TW, et al. The improvement guide: a practice approach to enhancing organizational performance. San Francisco: </a:t>
            </a:r>
            <a:r>
              <a:rPr lang="en-US" sz="1400" dirty="0" err="1">
                <a:solidFill>
                  <a:srgbClr val="000099"/>
                </a:solidFill>
                <a:latin typeface="Arial" charset="0"/>
              </a:rPr>
              <a:t>Jossey</a:t>
            </a:r>
            <a:r>
              <a:rPr lang="en-US" sz="1400" dirty="0">
                <a:solidFill>
                  <a:srgbClr val="000099"/>
                </a:solidFill>
                <a:latin typeface="Arial" charset="0"/>
              </a:rPr>
              <a:t>-Bass; 1996.</a:t>
            </a:r>
          </a:p>
        </p:txBody>
      </p:sp>
    </p:spTree>
    <p:extLst>
      <p:ext uri="{BB962C8B-B14F-4D97-AF65-F5344CB8AC3E}">
        <p14:creationId xmlns:p14="http://schemas.microsoft.com/office/powerpoint/2010/main" val="21843257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>
            <a:grpSpLocks/>
          </p:cNvGrpSpPr>
          <p:nvPr/>
        </p:nvGrpSpPr>
        <p:grpSpPr bwMode="auto">
          <a:xfrm>
            <a:off x="378560" y="381000"/>
            <a:ext cx="8460640" cy="5681980"/>
            <a:chOff x="612" y="5680"/>
            <a:chExt cx="10907" cy="8948"/>
          </a:xfrm>
        </p:grpSpPr>
        <p:sp>
          <p:nvSpPr>
            <p:cNvPr id="5" name="Text Box 24"/>
            <p:cNvSpPr txBox="1">
              <a:spLocks noChangeArrowheads="1"/>
            </p:cNvSpPr>
            <p:nvPr/>
          </p:nvSpPr>
          <p:spPr bwMode="auto">
            <a:xfrm>
              <a:off x="8404" y="7806"/>
              <a:ext cx="3115" cy="1782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 b="1" dirty="0">
                  <a:solidFill>
                    <a:srgbClr val="002060"/>
                  </a:solidFill>
                  <a:effectLst/>
                  <a:latin typeface="Arial"/>
                  <a:ea typeface="Times New Roman"/>
                </a:rPr>
                <a:t>Step 2</a:t>
              </a:r>
              <a:endParaRPr lang="en-US" sz="1000" dirty="0">
                <a:effectLst/>
                <a:latin typeface="Times New Roman"/>
                <a:ea typeface="Times New Roman"/>
              </a:endParaRPr>
            </a:p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 b="1" dirty="0">
                  <a:solidFill>
                    <a:srgbClr val="003366"/>
                  </a:solidFill>
                  <a:effectLst/>
                  <a:latin typeface="Arial"/>
                  <a:ea typeface="Times New Roman"/>
                </a:rPr>
                <a:t>Plan and Implement Best Practices</a:t>
              </a:r>
              <a:endParaRPr lang="en-US" sz="1000" dirty="0">
                <a:effectLst/>
                <a:latin typeface="Times New Roman"/>
                <a:ea typeface="Times New Roman"/>
              </a:endParaRPr>
            </a:p>
            <a:p>
              <a:pPr marL="342900" marR="0" lvl="0" indent="-342900">
                <a:spcBef>
                  <a:spcPts val="0"/>
                </a:spcBef>
                <a:spcAft>
                  <a:spcPts val="0"/>
                </a:spcAft>
                <a:buFont typeface="Symbol"/>
                <a:buChar char=""/>
              </a:pPr>
              <a:r>
                <a:rPr lang="en-US" sz="1200" dirty="0">
                  <a:solidFill>
                    <a:srgbClr val="003366"/>
                  </a:solidFill>
                  <a:latin typeface="Arial"/>
                  <a:ea typeface="Times New Roman"/>
                </a:rPr>
                <a:t>Develop Implementation Plan (Tool D.6)</a:t>
              </a:r>
            </a:p>
          </p:txBody>
        </p:sp>
        <p:sp>
          <p:nvSpPr>
            <p:cNvPr id="6" name="Text Box 25"/>
            <p:cNvSpPr txBox="1">
              <a:spLocks noChangeArrowheads="1"/>
            </p:cNvSpPr>
            <p:nvPr/>
          </p:nvSpPr>
          <p:spPr bwMode="auto">
            <a:xfrm>
              <a:off x="8105" y="10783"/>
              <a:ext cx="3414" cy="312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 b="1" dirty="0">
                  <a:solidFill>
                    <a:srgbClr val="002060"/>
                  </a:solidFill>
                  <a:effectLst/>
                  <a:latin typeface="Arial"/>
                  <a:ea typeface="Times New Roman"/>
                </a:rPr>
                <a:t>Step 3</a:t>
              </a:r>
              <a:endParaRPr lang="en-US" sz="1000" dirty="0">
                <a:effectLst/>
                <a:latin typeface="Times New Roman"/>
                <a:ea typeface="Times New Roman"/>
              </a:endParaRPr>
            </a:p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 b="1" dirty="0">
                  <a:solidFill>
                    <a:srgbClr val="003366"/>
                  </a:solidFill>
                  <a:effectLst/>
                  <a:latin typeface="Arial"/>
                  <a:ea typeface="Times New Roman"/>
                </a:rPr>
                <a:t>Measure Results and Analyze</a:t>
              </a:r>
              <a:endParaRPr lang="en-US" sz="1000" dirty="0">
                <a:effectLst/>
                <a:latin typeface="Times New Roman"/>
                <a:ea typeface="Times New Roman"/>
              </a:endParaRPr>
            </a:p>
            <a:p>
              <a:pPr marL="228600" marR="0" indent="-228600">
                <a:spcBef>
                  <a:spcPts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</a:pPr>
              <a:r>
                <a:rPr lang="en-US" sz="1200" dirty="0">
                  <a:solidFill>
                    <a:srgbClr val="003366"/>
                  </a:solidFill>
                  <a:latin typeface="Arial"/>
                  <a:ea typeface="Times New Roman"/>
                </a:rPr>
                <a:t>Implementation Measurement (Tool </a:t>
              </a:r>
              <a:r>
                <a:rPr lang="en-US" sz="1200" dirty="0" smtClean="0">
                  <a:solidFill>
                    <a:srgbClr val="003366"/>
                  </a:solidFill>
                  <a:latin typeface="Arial"/>
                  <a:ea typeface="Times New Roman"/>
                </a:rPr>
                <a:t>D.7)</a:t>
              </a:r>
            </a:p>
            <a:p>
              <a:pPr marL="685800" lvl="1" indent="-228600">
                <a:buFont typeface="Arial" panose="020B0604020202020204" pitchFamily="34" charset="0"/>
                <a:buChar char="•"/>
              </a:pPr>
              <a:r>
                <a:rPr lang="en-US" sz="1200" dirty="0" smtClean="0">
                  <a:solidFill>
                    <a:srgbClr val="003366"/>
                  </a:solidFill>
                  <a:latin typeface="Arial"/>
                  <a:ea typeface="Times New Roman"/>
                </a:rPr>
                <a:t>Collect </a:t>
              </a:r>
              <a:r>
                <a:rPr lang="en-US" sz="1200" dirty="0">
                  <a:solidFill>
                    <a:srgbClr val="003366"/>
                  </a:solidFill>
                  <a:latin typeface="Arial"/>
                  <a:ea typeface="Times New Roman"/>
                </a:rPr>
                <a:t>data on key process measures related to each best </a:t>
              </a:r>
              <a:r>
                <a:rPr lang="en-US" sz="1200" dirty="0" smtClean="0">
                  <a:solidFill>
                    <a:srgbClr val="003366"/>
                  </a:solidFill>
                  <a:latin typeface="Arial"/>
                  <a:ea typeface="Times New Roman"/>
                </a:rPr>
                <a:t>practice</a:t>
              </a:r>
            </a:p>
            <a:p>
              <a:pPr marL="685800" lvl="1" indent="-228600">
                <a:buFont typeface="Arial" panose="020B0604020202020204" pitchFamily="34" charset="0"/>
                <a:buChar char="•"/>
              </a:pPr>
              <a:r>
                <a:rPr lang="en-US" sz="1200" dirty="0" smtClean="0">
                  <a:solidFill>
                    <a:srgbClr val="003366"/>
                  </a:solidFill>
                  <a:latin typeface="Arial"/>
                  <a:ea typeface="Times New Roman"/>
                </a:rPr>
                <a:t>Review </a:t>
              </a:r>
              <a:r>
                <a:rPr lang="en-US" sz="1200" dirty="0">
                  <a:solidFill>
                    <a:srgbClr val="003366"/>
                  </a:solidFill>
                  <a:latin typeface="Arial"/>
                  <a:ea typeface="Times New Roman"/>
                </a:rPr>
                <a:t>data to determine effectiveness</a:t>
              </a:r>
            </a:p>
            <a:p>
              <a:pPr marL="0" marR="0">
                <a:spcBef>
                  <a:spcPts val="1200"/>
                </a:spcBef>
                <a:spcAft>
                  <a:spcPts val="300"/>
                </a:spcAft>
              </a:pPr>
              <a:r>
                <a:rPr lang="en-US" sz="1000" dirty="0">
                  <a:latin typeface="Times New Roman"/>
                  <a:ea typeface="Times New Roman"/>
                </a:rPr>
                <a:t> </a:t>
              </a:r>
            </a:p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000" b="1" dirty="0">
                  <a:effectLst/>
                  <a:latin typeface="Times New Roman"/>
                  <a:ea typeface="Times New Roman"/>
                </a:rPr>
                <a:t> </a:t>
              </a:r>
              <a:endParaRPr lang="en-US" sz="1000" dirty="0">
                <a:effectLst/>
                <a:latin typeface="Times New Roman"/>
                <a:ea typeface="Times New Roman"/>
              </a:endParaRPr>
            </a:p>
          </p:txBody>
        </p:sp>
        <p:sp>
          <p:nvSpPr>
            <p:cNvPr id="7" name="Text Box 28"/>
            <p:cNvSpPr txBox="1">
              <a:spLocks noChangeArrowheads="1"/>
            </p:cNvSpPr>
            <p:nvPr/>
          </p:nvSpPr>
          <p:spPr bwMode="auto">
            <a:xfrm>
              <a:off x="612" y="11136"/>
              <a:ext cx="4063" cy="3149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 b="1" dirty="0">
                  <a:solidFill>
                    <a:srgbClr val="002060"/>
                  </a:solidFill>
                  <a:effectLst/>
                  <a:latin typeface="Arial"/>
                  <a:ea typeface="Times New Roman"/>
                </a:rPr>
                <a:t>Step </a:t>
              </a:r>
              <a:r>
                <a:rPr lang="en-US" sz="1200" b="1" dirty="0" smtClean="0">
                  <a:solidFill>
                    <a:srgbClr val="002060"/>
                  </a:solidFill>
                  <a:effectLst/>
                  <a:latin typeface="Arial"/>
                  <a:ea typeface="Times New Roman"/>
                </a:rPr>
                <a:t>4</a:t>
              </a:r>
              <a:r>
                <a:rPr lang="en-US" sz="1200" dirty="0" smtClean="0">
                  <a:solidFill>
                    <a:srgbClr val="002060"/>
                  </a:solidFill>
                  <a:effectLst/>
                  <a:latin typeface="Arial"/>
                  <a:ea typeface="Times New Roman"/>
                </a:rPr>
                <a:t> </a:t>
              </a:r>
              <a:endParaRPr lang="en-US" sz="1000" dirty="0">
                <a:effectLst/>
                <a:latin typeface="Times New Roman"/>
                <a:ea typeface="Times New Roman"/>
              </a:endParaRPr>
            </a:p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 b="1" dirty="0">
                  <a:solidFill>
                    <a:srgbClr val="003366"/>
                  </a:solidFill>
                  <a:effectLst/>
                  <a:latin typeface="Arial"/>
                  <a:ea typeface="Times New Roman"/>
                </a:rPr>
                <a:t>Evaluate Effectiveness of Actions Taken</a:t>
              </a:r>
              <a:endParaRPr lang="en-US" sz="1000" dirty="0">
                <a:effectLst/>
                <a:latin typeface="Times New Roman"/>
                <a:ea typeface="Times New Roman"/>
              </a:endParaRPr>
            </a:p>
            <a:p>
              <a:pPr marL="171450" marR="0" lvl="0" indent="-171450">
                <a:spcBef>
                  <a:spcPts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</a:pPr>
              <a:r>
                <a:rPr lang="en-US" sz="1200" dirty="0" smtClean="0">
                  <a:solidFill>
                    <a:srgbClr val="003366"/>
                  </a:solidFill>
                  <a:latin typeface="Arial"/>
                  <a:ea typeface="Times New Roman"/>
                </a:rPr>
                <a:t>Results satisfactory:</a:t>
              </a:r>
            </a:p>
            <a:p>
              <a:pPr marL="628650" lvl="1" indent="-171450">
                <a:buFont typeface="Arial" panose="020B0604020202020204" pitchFamily="34" charset="0"/>
                <a:buChar char="•"/>
              </a:pPr>
              <a:r>
                <a:rPr lang="en-US" sz="1200" dirty="0" smtClean="0">
                  <a:solidFill>
                    <a:srgbClr val="003366"/>
                  </a:solidFill>
                  <a:latin typeface="Arial"/>
                  <a:ea typeface="Times New Roman"/>
                </a:rPr>
                <a:t>Continue </a:t>
              </a:r>
              <a:r>
                <a:rPr lang="en-US" sz="1200" dirty="0">
                  <a:solidFill>
                    <a:srgbClr val="003366"/>
                  </a:solidFill>
                  <a:latin typeface="Arial"/>
                  <a:ea typeface="Times New Roman"/>
                </a:rPr>
                <a:t>implementation, data measurement, and </a:t>
              </a:r>
              <a:r>
                <a:rPr lang="en-US" sz="1200" dirty="0" smtClean="0">
                  <a:solidFill>
                    <a:srgbClr val="003366"/>
                  </a:solidFill>
                  <a:latin typeface="Arial"/>
                  <a:ea typeface="Times New Roman"/>
                </a:rPr>
                <a:t>analysis</a:t>
              </a:r>
            </a:p>
            <a:p>
              <a:pPr marL="628650" lvl="1" indent="-171450">
                <a:buFont typeface="Arial" panose="020B0604020202020204" pitchFamily="34" charset="0"/>
                <a:buChar char="•"/>
              </a:pPr>
              <a:r>
                <a:rPr lang="en-US" sz="1200" dirty="0" smtClean="0">
                  <a:solidFill>
                    <a:srgbClr val="003366"/>
                  </a:solidFill>
                  <a:latin typeface="Arial"/>
                  <a:ea typeface="Times New Roman"/>
                </a:rPr>
                <a:t>Integrate </a:t>
              </a:r>
              <a:r>
                <a:rPr lang="en-US" sz="1200" dirty="0">
                  <a:solidFill>
                    <a:srgbClr val="003366"/>
                  </a:solidFill>
                  <a:latin typeface="Arial"/>
                  <a:ea typeface="Times New Roman"/>
                </a:rPr>
                <a:t>and standardize best practices throughout facility</a:t>
              </a:r>
            </a:p>
            <a:p>
              <a:pPr marL="171450" marR="0" lvl="0" indent="-171450">
                <a:spcBef>
                  <a:spcPts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</a:pPr>
              <a:r>
                <a:rPr lang="en-US" sz="1200" dirty="0">
                  <a:solidFill>
                    <a:srgbClr val="003366"/>
                  </a:solidFill>
                  <a:latin typeface="Arial"/>
                  <a:ea typeface="Times New Roman"/>
                </a:rPr>
                <a:t>Results not satisfactory:</a:t>
              </a:r>
            </a:p>
            <a:p>
              <a:pPr marL="628650" marR="0" lvl="1" indent="-171450">
                <a:spcBef>
                  <a:spcPts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</a:pPr>
              <a:r>
                <a:rPr lang="en-US" sz="1200" dirty="0">
                  <a:solidFill>
                    <a:srgbClr val="003366"/>
                  </a:solidFill>
                  <a:latin typeface="Arial"/>
                  <a:ea typeface="Times New Roman"/>
                </a:rPr>
                <a:t>Identify issues blocking success</a:t>
              </a:r>
            </a:p>
            <a:p>
              <a:pPr marL="628650" marR="0" lvl="1" indent="-171450">
                <a:spcBef>
                  <a:spcPts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</a:pPr>
              <a:r>
                <a:rPr lang="en-US" sz="1200" dirty="0">
                  <a:solidFill>
                    <a:srgbClr val="003366"/>
                  </a:solidFill>
                  <a:latin typeface="Arial"/>
                  <a:ea typeface="Times New Roman"/>
                </a:rPr>
                <a:t>Report results to facility leadership</a:t>
              </a:r>
            </a:p>
          </p:txBody>
        </p:sp>
        <p:sp>
          <p:nvSpPr>
            <p:cNvPr id="8" name="Text Box 29"/>
            <p:cNvSpPr txBox="1">
              <a:spLocks noChangeArrowheads="1"/>
            </p:cNvSpPr>
            <p:nvPr/>
          </p:nvSpPr>
          <p:spPr bwMode="auto">
            <a:xfrm>
              <a:off x="650" y="7103"/>
              <a:ext cx="3330" cy="282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 b="1" dirty="0">
                  <a:solidFill>
                    <a:srgbClr val="002060"/>
                  </a:solidFill>
                  <a:effectLst/>
                  <a:latin typeface="Arial"/>
                  <a:ea typeface="Times New Roman"/>
                </a:rPr>
                <a:t>Step 5</a:t>
              </a:r>
              <a:endParaRPr lang="en-US" sz="1000" dirty="0">
                <a:effectLst/>
                <a:latin typeface="Times New Roman"/>
                <a:ea typeface="Times New Roman"/>
              </a:endParaRPr>
            </a:p>
            <a:p>
              <a:pPr marL="0" marR="0">
                <a:spcBef>
                  <a:spcPts val="0"/>
                </a:spcBef>
                <a:spcAft>
                  <a:spcPts val="600"/>
                </a:spcAft>
              </a:pPr>
              <a:r>
                <a:rPr lang="en-US" sz="1200" b="1" dirty="0">
                  <a:solidFill>
                    <a:srgbClr val="003366"/>
                  </a:solidFill>
                  <a:effectLst/>
                  <a:latin typeface="Arial"/>
                  <a:ea typeface="Times New Roman"/>
                </a:rPr>
                <a:t>Evaluate, Standardize, and Communicate</a:t>
              </a:r>
              <a:endParaRPr lang="en-US" sz="800" dirty="0">
                <a:effectLst/>
                <a:latin typeface="Times New Roman"/>
                <a:ea typeface="Times New Roman"/>
              </a:endParaRPr>
            </a:p>
            <a:p>
              <a:pPr marL="171450" marR="0" lvl="0" indent="-171450">
                <a:buFont typeface="Arial" panose="020B0604020202020204" pitchFamily="34" charset="0"/>
                <a:buChar char="•"/>
              </a:pPr>
              <a:r>
                <a:rPr lang="en-US" sz="1200" dirty="0">
                  <a:solidFill>
                    <a:srgbClr val="003366"/>
                  </a:solidFill>
                  <a:latin typeface="Arial"/>
                  <a:ea typeface="Times New Roman"/>
                </a:rPr>
                <a:t>Project Evaluation (Tool </a:t>
              </a:r>
              <a:r>
                <a:rPr lang="en-US" sz="1200" dirty="0" smtClean="0">
                  <a:solidFill>
                    <a:srgbClr val="003366"/>
                  </a:solidFill>
                  <a:latin typeface="Arial"/>
                  <a:ea typeface="Times New Roman"/>
                </a:rPr>
                <a:t>D.8)</a:t>
              </a:r>
            </a:p>
            <a:p>
              <a:pPr marL="628650" lvl="1" indent="-171450">
                <a:buFont typeface="Arial" panose="020B0604020202020204" pitchFamily="34" charset="0"/>
                <a:buChar char="•"/>
              </a:pPr>
              <a:r>
                <a:rPr lang="en-US" sz="1200" dirty="0" smtClean="0">
                  <a:solidFill>
                    <a:srgbClr val="003366"/>
                  </a:solidFill>
                  <a:latin typeface="Arial"/>
                  <a:ea typeface="Times New Roman"/>
                </a:rPr>
                <a:t>Focus </a:t>
              </a:r>
              <a:r>
                <a:rPr lang="en-US" sz="1200" dirty="0">
                  <a:solidFill>
                    <a:srgbClr val="003366"/>
                  </a:solidFill>
                  <a:latin typeface="Arial"/>
                  <a:ea typeface="Times New Roman"/>
                </a:rPr>
                <a:t>on lessons learned</a:t>
              </a:r>
            </a:p>
            <a:p>
              <a:pPr marL="628650" lvl="1" indent="-171450">
                <a:buFont typeface="Arial" panose="020B0604020202020204" pitchFamily="34" charset="0"/>
                <a:buChar char="•"/>
              </a:pPr>
              <a:r>
                <a:rPr lang="en-US" sz="1200" dirty="0">
                  <a:solidFill>
                    <a:srgbClr val="003366"/>
                  </a:solidFill>
                  <a:latin typeface="Arial"/>
                  <a:ea typeface="Times New Roman"/>
                </a:rPr>
                <a:t>Future planning</a:t>
              </a:r>
            </a:p>
            <a:p>
              <a:pPr marL="628650" lvl="1" indent="-171450">
                <a:buFont typeface="Arial" panose="020B0604020202020204" pitchFamily="34" charset="0"/>
                <a:buChar char="•"/>
              </a:pPr>
              <a:r>
                <a:rPr lang="en-US" sz="1200" dirty="0">
                  <a:solidFill>
                    <a:srgbClr val="003366"/>
                  </a:solidFill>
                  <a:latin typeface="Arial"/>
                  <a:ea typeface="Times New Roman"/>
                </a:rPr>
                <a:t>Standardization of best practices</a:t>
              </a:r>
            </a:p>
          </p:txBody>
        </p:sp>
        <p:sp>
          <p:nvSpPr>
            <p:cNvPr id="9" name="AutoShape 32"/>
            <p:cNvSpPr>
              <a:spLocks noChangeArrowheads="1"/>
            </p:cNvSpPr>
            <p:nvPr/>
          </p:nvSpPr>
          <p:spPr bwMode="auto">
            <a:xfrm>
              <a:off x="4675" y="12554"/>
              <a:ext cx="3395" cy="2074"/>
            </a:xfrm>
            <a:prstGeom prst="flowChartDecision">
              <a:avLst/>
            </a:prstGeom>
            <a:solidFill>
              <a:schemeClr val="lt1">
                <a:lumMod val="100000"/>
                <a:lumOff val="0"/>
              </a:schemeClr>
            </a:solidFill>
            <a:ln w="31750">
              <a:solidFill>
                <a:schemeClr val="accent1">
                  <a:lumMod val="100000"/>
                  <a:lumOff val="0"/>
                </a:schemeClr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68686"/>
                    </a:outerShdw>
                  </a:effectLst>
                </a14:hiddenEffects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algn="ctr">
                <a:spcBef>
                  <a:spcPts val="0"/>
                </a:spcBef>
              </a:pPr>
              <a:r>
                <a:rPr lang="en-US" sz="1200" b="1" dirty="0" smtClean="0">
                  <a:solidFill>
                    <a:srgbClr val="003366"/>
                  </a:solidFill>
                  <a:effectLst/>
                  <a:latin typeface="Arial"/>
                  <a:ea typeface="Times New Roman"/>
                </a:rPr>
                <a:t>Yes</a:t>
              </a:r>
              <a:r>
                <a:rPr lang="en-US" sz="1200" b="1" dirty="0">
                  <a:solidFill>
                    <a:srgbClr val="003366"/>
                  </a:solidFill>
                  <a:latin typeface="Arial"/>
                  <a:ea typeface="Times New Roman"/>
                </a:rPr>
                <a:t>?</a:t>
              </a:r>
              <a:br>
                <a:rPr lang="en-US" sz="1200" b="1" dirty="0">
                  <a:solidFill>
                    <a:srgbClr val="003366"/>
                  </a:solidFill>
                  <a:latin typeface="Arial"/>
                  <a:ea typeface="Times New Roman"/>
                </a:rPr>
              </a:br>
              <a:r>
                <a:rPr lang="en-US" sz="1400" b="1" dirty="0" smtClean="0">
                  <a:solidFill>
                    <a:srgbClr val="003366"/>
                  </a:solidFill>
                  <a:latin typeface="Arial"/>
                  <a:ea typeface="Times New Roman"/>
                </a:rPr>
                <a:t>Improvement</a:t>
              </a:r>
              <a:endParaRPr lang="en-US" sz="1400" b="1" dirty="0">
                <a:solidFill>
                  <a:srgbClr val="003366"/>
                </a:solidFill>
                <a:latin typeface="Arial"/>
                <a:ea typeface="Times New Roman"/>
              </a:endParaRPr>
            </a:p>
            <a:p>
              <a:pPr marL="0" marR="0" algn="ctr">
                <a:spcBef>
                  <a:spcPts val="0"/>
                </a:spcBef>
              </a:pPr>
              <a:r>
                <a:rPr lang="en-US" sz="1200" b="1" dirty="0" smtClean="0">
                  <a:solidFill>
                    <a:srgbClr val="003366"/>
                  </a:solidFill>
                  <a:latin typeface="Arial"/>
                  <a:ea typeface="Times New Roman"/>
                </a:rPr>
                <a:t>No</a:t>
              </a:r>
              <a:r>
                <a:rPr lang="en-US" sz="1200" b="1" dirty="0">
                  <a:solidFill>
                    <a:srgbClr val="003366"/>
                  </a:solidFill>
                  <a:latin typeface="Arial"/>
                  <a:ea typeface="Times New Roman"/>
                </a:rPr>
                <a:t>?</a:t>
              </a:r>
            </a:p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000" dirty="0">
                  <a:effectLst/>
                  <a:latin typeface="Times New Roman"/>
                  <a:ea typeface="Times New Roman"/>
                </a:rPr>
                <a:t> </a:t>
              </a:r>
            </a:p>
          </p:txBody>
        </p:sp>
        <p:sp>
          <p:nvSpPr>
            <p:cNvPr id="10" name="Text Box 45"/>
            <p:cNvSpPr txBox="1">
              <a:spLocks noChangeArrowheads="1"/>
            </p:cNvSpPr>
            <p:nvPr/>
          </p:nvSpPr>
          <p:spPr bwMode="auto">
            <a:xfrm>
              <a:off x="3805" y="5680"/>
              <a:ext cx="5848" cy="189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spAutoFit/>
            </a:bodyPr>
            <a:lstStyle/>
            <a:p>
              <a:pPr marL="0" marR="0" algn="just">
                <a:spcBef>
                  <a:spcPts val="0"/>
                </a:spcBef>
                <a:spcAft>
                  <a:spcPts val="0"/>
                </a:spcAft>
              </a:pPr>
              <a:r>
                <a:rPr lang="en-US" sz="1200" b="1" dirty="0">
                  <a:solidFill>
                    <a:srgbClr val="002060"/>
                  </a:solidFill>
                  <a:effectLst/>
                  <a:latin typeface="Arial"/>
                  <a:ea typeface="Times New Roman"/>
                </a:rPr>
                <a:t>Step 1</a:t>
              </a:r>
              <a:endParaRPr lang="en-US" sz="1000" dirty="0">
                <a:effectLst/>
                <a:latin typeface="Times New Roman"/>
                <a:ea typeface="Times New Roman"/>
              </a:endParaRPr>
            </a:p>
            <a:p>
              <a:pPr marL="0" marR="0">
                <a:spcBef>
                  <a:spcPts val="0"/>
                </a:spcBef>
                <a:spcAft>
                  <a:spcPts val="0"/>
                </a:spcAft>
              </a:pPr>
              <a:r>
                <a:rPr lang="en-US" sz="1200" b="1" dirty="0">
                  <a:solidFill>
                    <a:srgbClr val="003366"/>
                  </a:solidFill>
                  <a:effectLst/>
                  <a:latin typeface="Arial"/>
                  <a:ea typeface="Times New Roman"/>
                </a:rPr>
                <a:t>Diagnose the Problem</a:t>
              </a:r>
              <a:endParaRPr lang="en-US" sz="1000" dirty="0">
                <a:effectLst/>
                <a:latin typeface="Times New Roman"/>
                <a:ea typeface="Times New Roman"/>
              </a:endParaRPr>
            </a:p>
            <a:p>
              <a:pPr marL="228600" marR="0" indent="-228600">
                <a:spcBef>
                  <a:spcPts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tabLst>
                  <a:tab pos="1371600" algn="l"/>
                </a:tabLst>
              </a:pPr>
              <a:r>
                <a:rPr lang="en-US" sz="1200" dirty="0">
                  <a:solidFill>
                    <a:srgbClr val="003366"/>
                  </a:solidFill>
                  <a:latin typeface="Arial"/>
                  <a:ea typeface="Times New Roman"/>
                </a:rPr>
                <a:t>Describe Improvement Initiative – Project Charter (Tool D.2</a:t>
              </a:r>
              <a:r>
                <a:rPr lang="en-US" sz="1200" dirty="0" smtClean="0">
                  <a:solidFill>
                    <a:srgbClr val="003366"/>
                  </a:solidFill>
                  <a:latin typeface="Arial"/>
                  <a:ea typeface="Times New Roman"/>
                </a:rPr>
                <a:t>)</a:t>
              </a:r>
              <a:endParaRPr lang="en-US" sz="1200" dirty="0">
                <a:solidFill>
                  <a:srgbClr val="003366"/>
                </a:solidFill>
                <a:latin typeface="Arial"/>
                <a:ea typeface="Times New Roman"/>
              </a:endParaRPr>
            </a:p>
            <a:p>
              <a:pPr marL="228600" marR="0" indent="-228600">
                <a:spcBef>
                  <a:spcPts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tabLst>
                  <a:tab pos="1371600" algn="l"/>
                </a:tabLst>
              </a:pPr>
              <a:r>
                <a:rPr lang="en-US" sz="1200" dirty="0">
                  <a:solidFill>
                    <a:srgbClr val="003366"/>
                  </a:solidFill>
                  <a:latin typeface="Arial"/>
                  <a:ea typeface="Times New Roman"/>
                </a:rPr>
                <a:t>Review and Select Best Practices (Tools D.3, D.4)</a:t>
              </a:r>
            </a:p>
            <a:p>
              <a:pPr marL="228600" marR="0" indent="-228600">
                <a:spcBef>
                  <a:spcPts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tabLst>
                  <a:tab pos="1371600" algn="l"/>
                </a:tabLst>
              </a:pPr>
              <a:r>
                <a:rPr lang="en-US" sz="1200" dirty="0">
                  <a:solidFill>
                    <a:srgbClr val="003366"/>
                  </a:solidFill>
                  <a:latin typeface="Arial"/>
                  <a:ea typeface="Times New Roman"/>
                </a:rPr>
                <a:t>Conduct a Gap Analysis (Tool D.5)</a:t>
              </a:r>
            </a:p>
            <a:p>
              <a:pPr marL="228600" marR="0" indent="-228600">
                <a:spcBef>
                  <a:spcPts val="0"/>
                </a:spcBef>
                <a:spcAft>
                  <a:spcPts val="0"/>
                </a:spcAft>
                <a:buFont typeface="Arial" panose="020B0604020202020204" pitchFamily="34" charset="0"/>
                <a:buChar char="•"/>
                <a:tabLst>
                  <a:tab pos="1371600" algn="l"/>
                </a:tabLst>
              </a:pPr>
              <a:r>
                <a:rPr lang="en-US" sz="1200" dirty="0">
                  <a:solidFill>
                    <a:srgbClr val="003366"/>
                  </a:solidFill>
                  <a:latin typeface="Arial"/>
                  <a:ea typeface="Times New Roman"/>
                </a:rPr>
                <a:t>Select Best Practices on Gap Analysis</a:t>
              </a:r>
            </a:p>
          </p:txBody>
        </p:sp>
        <p:grpSp>
          <p:nvGrpSpPr>
            <p:cNvPr id="11" name="Group 10"/>
            <p:cNvGrpSpPr>
              <a:grpSpLocks/>
            </p:cNvGrpSpPr>
            <p:nvPr/>
          </p:nvGrpSpPr>
          <p:grpSpPr bwMode="auto">
            <a:xfrm>
              <a:off x="3510" y="7582"/>
              <a:ext cx="5135" cy="4799"/>
              <a:chOff x="3510" y="7582"/>
              <a:chExt cx="5135" cy="4799"/>
            </a:xfrm>
          </p:grpSpPr>
          <p:grpSp>
            <p:nvGrpSpPr>
              <p:cNvPr id="12" name="Group 11"/>
              <p:cNvGrpSpPr>
                <a:grpSpLocks/>
              </p:cNvGrpSpPr>
              <p:nvPr/>
            </p:nvGrpSpPr>
            <p:grpSpPr bwMode="auto">
              <a:xfrm>
                <a:off x="3510" y="7582"/>
                <a:ext cx="5135" cy="4799"/>
                <a:chOff x="3510" y="7822"/>
                <a:chExt cx="5135" cy="4799"/>
              </a:xfrm>
            </p:grpSpPr>
            <p:sp>
              <p:nvSpPr>
                <p:cNvPr id="14" name="AutoShape 27"/>
                <p:cNvSpPr>
                  <a:spLocks noChangeArrowheads="1"/>
                </p:cNvSpPr>
                <p:nvPr/>
              </p:nvSpPr>
              <p:spPr bwMode="auto">
                <a:xfrm rot="5400000">
                  <a:off x="6845" y="9741"/>
                  <a:ext cx="2520" cy="1080"/>
                </a:xfrm>
                <a:prstGeom prst="curvedDownArrow">
                  <a:avLst>
                    <a:gd name="adj1" fmla="val 46667"/>
                    <a:gd name="adj2" fmla="val 93333"/>
                    <a:gd name="adj3" fmla="val 33333"/>
                  </a:avLst>
                </a:prstGeom>
                <a:solidFill>
                  <a:srgbClr val="003399"/>
                </a:solidFill>
                <a:ln w="19050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US"/>
                </a:p>
              </p:txBody>
            </p:sp>
            <p:sp>
              <p:nvSpPr>
                <p:cNvPr id="15" name="AutoShape 36"/>
                <p:cNvSpPr>
                  <a:spLocks noChangeArrowheads="1"/>
                </p:cNvSpPr>
                <p:nvPr/>
              </p:nvSpPr>
              <p:spPr bwMode="auto">
                <a:xfrm rot="16200000">
                  <a:off x="2790" y="9622"/>
                  <a:ext cx="2520" cy="1080"/>
                </a:xfrm>
                <a:prstGeom prst="curvedDownArrow">
                  <a:avLst>
                    <a:gd name="adj1" fmla="val 46667"/>
                    <a:gd name="adj2" fmla="val 93333"/>
                    <a:gd name="adj3" fmla="val 33333"/>
                  </a:avLst>
                </a:prstGeom>
                <a:solidFill>
                  <a:srgbClr val="003399"/>
                </a:solidFill>
                <a:ln w="19050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US"/>
                </a:p>
              </p:txBody>
            </p:sp>
            <p:sp>
              <p:nvSpPr>
                <p:cNvPr id="16" name="AutoShape 37"/>
                <p:cNvSpPr>
                  <a:spLocks noChangeArrowheads="1"/>
                </p:cNvSpPr>
                <p:nvPr/>
              </p:nvSpPr>
              <p:spPr bwMode="auto">
                <a:xfrm rot="10800000">
                  <a:off x="4494" y="11541"/>
                  <a:ext cx="3240" cy="1080"/>
                </a:xfrm>
                <a:prstGeom prst="curvedDownArrow">
                  <a:avLst>
                    <a:gd name="adj1" fmla="val 60000"/>
                    <a:gd name="adj2" fmla="val 120000"/>
                    <a:gd name="adj3" fmla="val 33333"/>
                  </a:avLst>
                </a:prstGeom>
                <a:solidFill>
                  <a:srgbClr val="003399"/>
                </a:solidFill>
                <a:ln w="19050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US"/>
                </a:p>
              </p:txBody>
            </p:sp>
            <p:sp>
              <p:nvSpPr>
                <p:cNvPr id="17" name="AutoShape 38"/>
                <p:cNvSpPr>
                  <a:spLocks noChangeArrowheads="1"/>
                </p:cNvSpPr>
                <p:nvPr/>
              </p:nvSpPr>
              <p:spPr bwMode="auto">
                <a:xfrm>
                  <a:off x="4506" y="7822"/>
                  <a:ext cx="3240" cy="1080"/>
                </a:xfrm>
                <a:prstGeom prst="curvedDownArrow">
                  <a:avLst>
                    <a:gd name="adj1" fmla="val 60000"/>
                    <a:gd name="adj2" fmla="val 120000"/>
                    <a:gd name="adj3" fmla="val 33333"/>
                  </a:avLst>
                </a:prstGeom>
                <a:solidFill>
                  <a:srgbClr val="003399"/>
                </a:solidFill>
                <a:ln w="19050">
                  <a:solidFill>
                    <a:srgbClr val="000000"/>
                  </a:solidFill>
                  <a:miter lim="800000"/>
                  <a:headEnd/>
                  <a:tailEnd/>
                </a:ln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13" name="Text Box 47"/>
              <p:cNvSpPr txBox="1">
                <a:spLocks noChangeArrowheads="1"/>
              </p:cNvSpPr>
              <p:nvPr/>
            </p:nvSpPr>
            <p:spPr bwMode="auto">
              <a:xfrm>
                <a:off x="4675" y="9316"/>
                <a:ext cx="2880" cy="1296"/>
              </a:xfrm>
              <a:prstGeom prst="rect">
                <a:avLst/>
              </a:prstGeom>
              <a:gradFill rotWithShape="0">
                <a:gsLst>
                  <a:gs pos="0">
                    <a:schemeClr val="lt1">
                      <a:lumMod val="100000"/>
                      <a:lumOff val="0"/>
                    </a:schemeClr>
                  </a:gs>
                  <a:gs pos="100000">
                    <a:schemeClr val="accent5">
                      <a:lumMod val="40000"/>
                      <a:lumOff val="60000"/>
                    </a:schemeClr>
                  </a:gs>
                </a:gsLst>
                <a:lin ang="5400000" scaled="1"/>
              </a:gradFill>
              <a:ln w="12700">
                <a:solidFill>
                  <a:schemeClr val="accent5">
                    <a:lumMod val="60000"/>
                    <a:lumOff val="40000"/>
                  </a:schemeClr>
                </a:solidFill>
                <a:miter lim="800000"/>
                <a:headEnd/>
                <a:tailEnd/>
              </a:ln>
              <a:effectLst>
                <a:outerShdw dist="28398" dir="3806097" algn="ctr" rotWithShape="0">
                  <a:schemeClr val="accent5">
                    <a:lumMod val="50000"/>
                    <a:lumOff val="0"/>
                    <a:alpha val="50000"/>
                  </a:schemeClr>
                </a:outerShdw>
              </a:effec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pPr marL="0" marR="0" algn="ctr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600" b="1" dirty="0">
                    <a:effectLst/>
                    <a:latin typeface="Arial"/>
                    <a:ea typeface="Times New Roman"/>
                  </a:rPr>
                  <a:t>Performance Improvement </a:t>
                </a:r>
                <a:endParaRPr lang="en-US" sz="1600" b="1" dirty="0" smtClean="0">
                  <a:effectLst/>
                  <a:latin typeface="Arial"/>
                  <a:ea typeface="Times New Roman"/>
                </a:endParaRPr>
              </a:p>
              <a:p>
                <a:pPr marL="0" marR="0" algn="ctr"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1600" b="1" dirty="0" smtClean="0">
                    <a:effectLst/>
                    <a:latin typeface="Arial"/>
                    <a:ea typeface="Times New Roman"/>
                  </a:rPr>
                  <a:t>Model</a:t>
                </a:r>
                <a:endParaRPr lang="en-US" sz="1000" dirty="0">
                  <a:effectLst/>
                  <a:latin typeface="Times New Roman"/>
                  <a:ea typeface="Times New Roman"/>
                </a:endParaRPr>
              </a:p>
            </p:txBody>
          </p:sp>
        </p:grpSp>
      </p:grpSp>
      <p:sp>
        <p:nvSpPr>
          <p:cNvPr id="19" name="TextBox 18"/>
          <p:cNvSpPr txBox="1"/>
          <p:nvPr/>
        </p:nvSpPr>
        <p:spPr>
          <a:xfrm>
            <a:off x="490044" y="6019800"/>
            <a:ext cx="842535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000099"/>
                </a:solidFill>
                <a:latin typeface="Arial" charset="0"/>
              </a:rPr>
              <a:t>Source: Langley GJ, Nolan KM, Nolan TW, et al. The improvement guide: a practice approach to enhancing organizational performance. San Francisco: </a:t>
            </a:r>
            <a:r>
              <a:rPr lang="en-US" sz="1400" dirty="0" err="1">
                <a:solidFill>
                  <a:srgbClr val="000099"/>
                </a:solidFill>
                <a:latin typeface="Arial" charset="0"/>
              </a:rPr>
              <a:t>Jossey</a:t>
            </a:r>
            <a:r>
              <a:rPr lang="en-US" sz="1400" dirty="0">
                <a:solidFill>
                  <a:srgbClr val="000099"/>
                </a:solidFill>
                <a:latin typeface="Arial" charset="0"/>
              </a:rPr>
              <a:t>-Bass; 1996.</a:t>
            </a:r>
          </a:p>
        </p:txBody>
      </p:sp>
    </p:spTree>
    <p:extLst>
      <p:ext uri="{BB962C8B-B14F-4D97-AF65-F5344CB8AC3E}">
        <p14:creationId xmlns:p14="http://schemas.microsoft.com/office/powerpoint/2010/main" val="3858778380"/>
      </p:ext>
    </p:extLst>
  </p:cSld>
  <p:clrMapOvr>
    <a:masterClrMapping/>
  </p:clrMapOvr>
</p:sld>
</file>

<file path=ppt/theme/theme1.xml><?xml version="1.0" encoding="utf-8"?>
<a:theme xmlns:a="http://schemas.openxmlformats.org/drawingml/2006/main" name="5_UHC PowerPoint">
  <a:themeElements>
    <a:clrScheme name="UHC PowerPoint 8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3366FF"/>
      </a:hlink>
      <a:folHlink>
        <a:srgbClr val="B2B2B2"/>
      </a:folHlink>
    </a:clrScheme>
    <a:fontScheme name="4_UHC PowerPoint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rgbClr val="000099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rgbClr val="000099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UHC PowerPoint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HC PowerPoint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HC PowerPoint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HC PowerPoint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HC PowerPoint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HC PowerPoint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HC PowerPoint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HC PowerPoint 8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3366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36faa46a-c32a-4e76-8967-241cd91695fa">ECA5PWAFM45H-1463-377</_dlc_DocId>
    <_dlc_DocIdUrl xmlns="36faa46a-c32a-4e76-8967-241cd91695fa">
      <Url>https://teamspace.rand.org/health/qi-toolkit/_layouts/15/DocIdRedir.aspx?ID=ECA5PWAFM45H-1463-377</Url>
      <Description>ECA5PWAFM45H-1463-377</Description>
    </_dlc_DocIdUrl>
  </documentManagement>
</p:properties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17B192AA9D99644B674599B7D6FB919" ma:contentTypeVersion="7" ma:contentTypeDescription="Create a new document." ma:contentTypeScope="" ma:versionID="f841e241bb03f1e0104d0224d0b3f39b">
  <xsd:schema xmlns:xsd="http://www.w3.org/2001/XMLSchema" xmlns:xs="http://www.w3.org/2001/XMLSchema" xmlns:p="http://schemas.microsoft.com/office/2006/metadata/properties" xmlns:ns2="36faa46a-c32a-4e76-8967-241cd91695fa" targetNamespace="http://schemas.microsoft.com/office/2006/metadata/properties" ma:root="true" ma:fieldsID="02fba42e6fa5714b86de9896b72afbb6" ns2:_="">
    <xsd:import namespace="36faa46a-c32a-4e76-8967-241cd91695fa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6faa46a-c32a-4e76-8967-241cd91695fa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FF09707-CCDE-46B5-8538-C074E6FED863}">
  <ds:schemaRefs>
    <ds:schemaRef ds:uri="http://schemas.microsoft.com/office/2006/metadata/properties"/>
    <ds:schemaRef ds:uri="http://schemas.microsoft.com/office/2006/documentManagement/types"/>
    <ds:schemaRef ds:uri="http://schemas.openxmlformats.org/package/2006/metadata/core-properties"/>
    <ds:schemaRef ds:uri="http://purl.org/dc/terms/"/>
    <ds:schemaRef ds:uri="http://purl.org/dc/elements/1.1/"/>
    <ds:schemaRef ds:uri="36faa46a-c32a-4e76-8967-241cd91695fa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1E1C7F14-056D-4A4F-B39E-98704D6D5F2A}">
  <ds:schemaRefs>
    <ds:schemaRef ds:uri="http://schemas.microsoft.com/sharepoint/events"/>
  </ds:schemaRefs>
</ds:datastoreItem>
</file>

<file path=customXml/itemProps3.xml><?xml version="1.0" encoding="utf-8"?>
<ds:datastoreItem xmlns:ds="http://schemas.openxmlformats.org/officeDocument/2006/customXml" ds:itemID="{8F25D5C0-BC3B-4247-AC42-014548818E46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2C3D9D61-5A2A-49E4-9D3A-6B1757C2B36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6faa46a-c32a-4e76-8967-241cd91695f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60</TotalTime>
  <Words>497</Words>
  <Application>Microsoft Office PowerPoint</Application>
  <PresentationFormat>On-screen Show (4:3)</PresentationFormat>
  <Paragraphs>77</Paragraphs>
  <Slides>5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5_UHC PowerPoint</vt:lpstr>
      <vt:lpstr>INSTRUCTIONS FOR USING THIS TOOL DELETE THIS SLIDE BEFORE PRESENTATION</vt:lpstr>
      <vt:lpstr>Improvement Methods Overview</vt:lpstr>
      <vt:lpstr>Performance Improvement Model</vt:lpstr>
      <vt:lpstr>PowerPoint Presentation</vt:lpstr>
      <vt:lpstr>PowerPoint Presentation</vt:lpstr>
    </vt:vector>
  </TitlesOfParts>
  <Company>RAND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Claire O'Hanlon</dc:creator>
  <cp:lastModifiedBy>Claire O'Hanlon</cp:lastModifiedBy>
  <cp:revision>15</cp:revision>
  <dcterms:created xsi:type="dcterms:W3CDTF">2016-03-15T21:02:38Z</dcterms:created>
  <dcterms:modified xsi:type="dcterms:W3CDTF">2016-05-26T23:11:54Z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0x010100417B192AA9D99644B674599B7D6FB919</vt:lpwstr>
  </property>
  <property fmtid="{D5CDD505-2E9C-101B-9397-08002B2CF9AE}" pid="3" name="_dlc_DocIdItemGuid">
    <vt:lpwstr>b499b92e-7f8e-4be7-942a-2af18db84e37</vt:lpwstr>
  </property>
</Properties>
</file>