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35"/>
  </p:notesMasterIdLst>
  <p:handoutMasterIdLst>
    <p:handoutMasterId r:id="rId36"/>
  </p:handoutMasterIdLst>
  <p:sldIdLst>
    <p:sldId id="256" r:id="rId3"/>
    <p:sldId id="316" r:id="rId4"/>
    <p:sldId id="319" r:id="rId5"/>
    <p:sldId id="317" r:id="rId6"/>
    <p:sldId id="318" r:id="rId7"/>
    <p:sldId id="264" r:id="rId8"/>
    <p:sldId id="300" r:id="rId9"/>
    <p:sldId id="257" r:id="rId10"/>
    <p:sldId id="301" r:id="rId11"/>
    <p:sldId id="266" r:id="rId12"/>
    <p:sldId id="267" r:id="rId13"/>
    <p:sldId id="272" r:id="rId14"/>
    <p:sldId id="276" r:id="rId15"/>
    <p:sldId id="277" r:id="rId16"/>
    <p:sldId id="304" r:id="rId17"/>
    <p:sldId id="305" r:id="rId18"/>
    <p:sldId id="278" r:id="rId19"/>
    <p:sldId id="279" r:id="rId20"/>
    <p:sldId id="281" r:id="rId21"/>
    <p:sldId id="280" r:id="rId22"/>
    <p:sldId id="282" r:id="rId23"/>
    <p:sldId id="314" r:id="rId24"/>
    <p:sldId id="315" r:id="rId25"/>
    <p:sldId id="320" r:id="rId26"/>
    <p:sldId id="307" r:id="rId27"/>
    <p:sldId id="308" r:id="rId28"/>
    <p:sldId id="310" r:id="rId29"/>
    <p:sldId id="289" r:id="rId30"/>
    <p:sldId id="292" r:id="rId31"/>
    <p:sldId id="321" r:id="rId32"/>
    <p:sldId id="291" r:id="rId33"/>
    <p:sldId id="293"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Hunt" initials="MH" lastIdx="2" clrIdx="0"/>
  <p:cmAuthor id="1" name="DHHS" initials="D" lastIdx="9" clrIdx="1"/>
  <p:cmAuthor id="2" name="RTL" initials="RTL" lastIdx="1" clrIdx="2"/>
  <p:cmAuthor id="3" name="Doreen Bonnett" initials="DMB" lastIdx="1" clrIdx="3"/>
  <p:cmAuthor id="4" name="Windows User" initials="WU"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741"/>
    <a:srgbClr val="E7BD8E"/>
    <a:srgbClr val="C08E00"/>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33" autoAdjust="0"/>
    <p:restoredTop sz="77257" autoAdjust="0"/>
  </p:normalViewPr>
  <p:slideViewPr>
    <p:cSldViewPr>
      <p:cViewPr varScale="1">
        <p:scale>
          <a:sx n="86" d="100"/>
          <a:sy n="86" d="100"/>
        </p:scale>
        <p:origin x="-3120" y="-78"/>
      </p:cViewPr>
      <p:guideLst>
        <p:guide orient="horz" pos="2160"/>
        <p:guide pos="2880"/>
      </p:guideLst>
    </p:cSldViewPr>
  </p:slideViewPr>
  <p:notesTextViewPr>
    <p:cViewPr>
      <p:scale>
        <a:sx n="1" d="1"/>
        <a:sy n="1" d="1"/>
      </p:scale>
      <p:origin x="0" y="0"/>
    </p:cViewPr>
  </p:notesTextViewPr>
  <p:sorterViewPr>
    <p:cViewPr>
      <p:scale>
        <a:sx n="171" d="100"/>
        <a:sy n="171" d="100"/>
      </p:scale>
      <p:origin x="0" y="22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371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4" y="1"/>
            <a:ext cx="3027466" cy="463710"/>
          </a:xfrm>
          <a:prstGeom prst="rect">
            <a:avLst/>
          </a:prstGeom>
        </p:spPr>
        <p:txBody>
          <a:bodyPr vert="horz" lIns="91147" tIns="45574" rIns="91147" bIns="45574" rtlCol="0"/>
          <a:lstStyle>
            <a:lvl1pPr algn="r">
              <a:defRPr sz="1200"/>
            </a:lvl1pPr>
          </a:lstStyle>
          <a:p>
            <a:fld id="{535DA576-DB61-41C7-BFA1-EF0BC41F1E81}" type="datetimeFigureOut">
              <a:rPr lang="en-US" smtClean="0"/>
              <a:t>9/29/2017</a:t>
            </a:fld>
            <a:endParaRPr lang="en-US"/>
          </a:p>
        </p:txBody>
      </p:sp>
      <p:sp>
        <p:nvSpPr>
          <p:cNvPr id="4" name="Footer Placeholder 3"/>
          <p:cNvSpPr>
            <a:spLocks noGrp="1"/>
          </p:cNvSpPr>
          <p:nvPr>
            <p:ph type="ftr" sz="quarter" idx="2"/>
          </p:nvPr>
        </p:nvSpPr>
        <p:spPr>
          <a:xfrm>
            <a:off x="2" y="8805698"/>
            <a:ext cx="3027466" cy="46371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4" y="8805698"/>
            <a:ext cx="3027466" cy="463710"/>
          </a:xfrm>
          <a:prstGeom prst="rect">
            <a:avLst/>
          </a:prstGeom>
        </p:spPr>
        <p:txBody>
          <a:bodyPr vert="horz" lIns="91147" tIns="45574" rIns="91147" bIns="45574" rtlCol="0" anchor="b"/>
          <a:lstStyle>
            <a:lvl1pPr algn="r">
              <a:defRPr sz="1200"/>
            </a:lvl1pPr>
          </a:lstStyle>
          <a:p>
            <a:fld id="{DC762732-F72C-4808-83F5-B0CE3C479967}" type="slidenum">
              <a:rPr lang="en-US" smtClean="0"/>
              <a:t>‹#›</a:t>
            </a:fld>
            <a:endParaRPr lang="en-US"/>
          </a:p>
        </p:txBody>
      </p:sp>
    </p:spTree>
    <p:extLst>
      <p:ext uri="{BB962C8B-B14F-4D97-AF65-F5344CB8AC3E}">
        <p14:creationId xmlns:p14="http://schemas.microsoft.com/office/powerpoint/2010/main" val="4260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533" tIns="46266" rIns="92533" bIns="46266"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2533" tIns="46266" rIns="92533" bIns="46266" rtlCol="0"/>
          <a:lstStyle>
            <a:lvl1pPr algn="r">
              <a:defRPr sz="1200"/>
            </a:lvl1pPr>
          </a:lstStyle>
          <a:p>
            <a:fld id="{0903D69F-23A4-48DC-8C6D-B5DFE524F4A6}" type="datetimeFigureOut">
              <a:rPr lang="en-US" smtClean="0"/>
              <a:t>9/29/2017</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533" tIns="46266" rIns="92533" bIns="46266" rtlCol="0" anchor="ctr"/>
          <a:lstStyle/>
          <a:p>
            <a:endParaRPr lang="en-US" dirty="0"/>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2533" tIns="46266" rIns="92533" bIns="462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0"/>
            <a:ext cx="3026833" cy="463550"/>
          </a:xfrm>
          <a:prstGeom prst="rect">
            <a:avLst/>
          </a:prstGeom>
        </p:spPr>
        <p:txBody>
          <a:bodyPr vert="horz" lIns="92533" tIns="46266" rIns="92533" bIns="462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0"/>
            <a:ext cx="3026833" cy="463550"/>
          </a:xfrm>
          <a:prstGeom prst="rect">
            <a:avLst/>
          </a:prstGeom>
        </p:spPr>
        <p:txBody>
          <a:bodyPr vert="horz" lIns="92533" tIns="46266" rIns="92533" bIns="46266" rtlCol="0" anchor="b"/>
          <a:lstStyle>
            <a:lvl1pPr algn="r">
              <a:defRPr sz="1200"/>
            </a:lvl1pPr>
          </a:lstStyle>
          <a:p>
            <a:fld id="{73D4F178-D165-4C51-856F-690E1E844D52}" type="slidenum">
              <a:rPr lang="en-US" smtClean="0"/>
              <a:t>‹#›</a:t>
            </a:fld>
            <a:endParaRPr lang="en-US" dirty="0"/>
          </a:p>
        </p:txBody>
      </p:sp>
    </p:spTree>
    <p:extLst>
      <p:ext uri="{BB962C8B-B14F-4D97-AF65-F5344CB8AC3E}">
        <p14:creationId xmlns:p14="http://schemas.microsoft.com/office/powerpoint/2010/main" val="24104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22</a:t>
            </a:fld>
            <a:endParaRPr lang="en-US" dirty="0"/>
          </a:p>
        </p:txBody>
      </p:sp>
    </p:spTree>
    <p:extLst>
      <p:ext uri="{BB962C8B-B14F-4D97-AF65-F5344CB8AC3E}">
        <p14:creationId xmlns:p14="http://schemas.microsoft.com/office/powerpoint/2010/main" val="1530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9</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10</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11</a:t>
            </a:fld>
            <a:endParaRPr lang="en-US" dirty="0"/>
          </a:p>
        </p:txBody>
      </p:sp>
    </p:spTree>
    <p:extLst>
      <p:ext uri="{BB962C8B-B14F-4D97-AF65-F5344CB8AC3E}">
        <p14:creationId xmlns:p14="http://schemas.microsoft.com/office/powerpoint/2010/main" val="2934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October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5163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October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452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80558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October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0117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October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20755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October 2017</a:t>
            </a:r>
            <a:endParaRPr lang="en-US" dirty="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5" name="Slide Number Placeholder 4"/>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73655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2017</a:t>
            </a:r>
            <a:endParaRPr lang="en-US" dirty="0"/>
          </a:p>
        </p:txBody>
      </p:sp>
      <p:sp>
        <p:nvSpPr>
          <p:cNvPr id="3" name="Footer Placeholder 2"/>
          <p:cNvSpPr>
            <a:spLocks noGrp="1"/>
          </p:cNvSpPr>
          <p:nvPr>
            <p:ph type="ftr" sz="quarter" idx="11"/>
          </p:nvPr>
        </p:nvSpPr>
        <p:spPr/>
        <p:txBody>
          <a:bodyPr/>
          <a:lstStyle/>
          <a:p>
            <a:r>
              <a:rPr lang="en-US" smtClean="0"/>
              <a:t>On-Time Overview</a:t>
            </a:r>
            <a:endParaRPr lang="en-US" dirty="0"/>
          </a:p>
        </p:txBody>
      </p:sp>
      <p:sp>
        <p:nvSpPr>
          <p:cNvPr id="4" name="Slide Number Placeholder 3"/>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525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374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8068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01993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41120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4548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57200" y="1295400"/>
            <a:ext cx="8229600" cy="0"/>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2017</a:t>
            </a:r>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On-Time Overview</a:t>
            </a:r>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25BA0-7A03-49A4-89E7-77E9D0EC225F}" type="slidenum">
              <a:rPr lang="en-US" smtClean="0"/>
              <a:t>‹#›</a:t>
            </a:fld>
            <a:endParaRPr lang="en-US"/>
          </a:p>
        </p:txBody>
      </p:sp>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4427"/>
            <a:ext cx="2133600" cy="365125"/>
          </a:xfrm>
          <a:prstGeom prst="rect">
            <a:avLst/>
          </a:prstGeom>
        </p:spPr>
        <p:txBody>
          <a:bodyPr vert="horz" lIns="91440" tIns="45720" rIns="91440" bIns="45720" rtlCol="0" anchor="ctr"/>
          <a:lstStyle>
            <a:lvl1pPr algn="l">
              <a:defRPr sz="1200">
                <a:solidFill>
                  <a:schemeClr val="bg2"/>
                </a:solidFill>
              </a:defRPr>
            </a:lvl1pPr>
          </a:lstStyle>
          <a:p>
            <a:r>
              <a:rPr lang="en-US" smtClean="0"/>
              <a:t>October 2017</a:t>
            </a:r>
            <a:endParaRPr lang="en-US" dirty="0"/>
          </a:p>
        </p:txBody>
      </p:sp>
      <p:sp>
        <p:nvSpPr>
          <p:cNvPr id="5" name="Footer Placeholder 4"/>
          <p:cNvSpPr>
            <a:spLocks noGrp="1"/>
          </p:cNvSpPr>
          <p:nvPr>
            <p:ph type="ftr" sz="quarter" idx="3"/>
          </p:nvPr>
        </p:nvSpPr>
        <p:spPr>
          <a:xfrm>
            <a:off x="3124200" y="6464801"/>
            <a:ext cx="2895600" cy="365125"/>
          </a:xfrm>
          <a:prstGeom prst="rect">
            <a:avLst/>
          </a:prstGeom>
        </p:spPr>
        <p:txBody>
          <a:bodyPr vert="horz" lIns="91440" tIns="45720" rIns="91440" bIns="45720" rtlCol="0" anchor="ctr"/>
          <a:lstStyle>
            <a:lvl1pPr algn="ctr">
              <a:defRPr sz="1200">
                <a:solidFill>
                  <a:schemeClr val="bg2"/>
                </a:solidFill>
              </a:defRPr>
            </a:lvl1pPr>
          </a:lstStyle>
          <a:p>
            <a:r>
              <a:rPr lang="en-US" dirty="0" smtClean="0"/>
              <a:t>On-Time Overview</a:t>
            </a:r>
            <a:endParaRPr lang="en-US" dirty="0"/>
          </a:p>
        </p:txBody>
      </p:sp>
      <p:sp>
        <p:nvSpPr>
          <p:cNvPr id="6" name="Slide Number Placeholder 5"/>
          <p:cNvSpPr>
            <a:spLocks noGrp="1"/>
          </p:cNvSpPr>
          <p:nvPr>
            <p:ph type="sldNum" sz="quarter" idx="4"/>
          </p:nvPr>
        </p:nvSpPr>
        <p:spPr>
          <a:xfrm>
            <a:off x="6553200" y="6474427"/>
            <a:ext cx="2133600" cy="365125"/>
          </a:xfrm>
          <a:prstGeom prst="rect">
            <a:avLst/>
          </a:prstGeom>
        </p:spPr>
        <p:txBody>
          <a:bodyPr vert="horz" lIns="91440" tIns="45720" rIns="91440" bIns="45720" rtlCol="0" anchor="ctr"/>
          <a:lstStyle>
            <a:lvl1pPr algn="r">
              <a:defRPr sz="1200">
                <a:solidFill>
                  <a:schemeClr val="bg2"/>
                </a:solidFill>
              </a:defRPr>
            </a:lvl1p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6930425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AHRQ’s Safety Program for</a:t>
            </a:r>
            <a:br>
              <a:rPr lang="en-US" dirty="0" smtClean="0"/>
            </a:br>
            <a:r>
              <a:rPr lang="en-US" dirty="0" smtClean="0"/>
              <a:t>Nursing Homes: </a:t>
            </a:r>
            <a:br>
              <a:rPr lang="en-US" dirty="0" smtClean="0"/>
            </a:br>
            <a:r>
              <a:rPr lang="en-US" dirty="0" smtClean="0"/>
              <a:t>On-Time Falls Prevention</a:t>
            </a:r>
            <a:br>
              <a:rPr lang="en-US" dirty="0" smtClean="0"/>
            </a:br>
            <a:r>
              <a:rPr lang="en-US" dirty="0" smtClean="0"/>
              <a:t>Facilitator Training</a:t>
            </a:r>
            <a:endParaRPr lang="en-US" dirty="0"/>
          </a:p>
        </p:txBody>
      </p:sp>
      <p:sp>
        <p:nvSpPr>
          <p:cNvPr id="3" name="Subtitle 2"/>
          <p:cNvSpPr>
            <a:spLocks noGrp="1"/>
          </p:cNvSpPr>
          <p:nvPr>
            <p:ph type="subTitle" idx="1"/>
          </p:nvPr>
        </p:nvSpPr>
        <p:spPr>
          <a:xfrm>
            <a:off x="1828800" y="4267200"/>
            <a:ext cx="6858000" cy="1752600"/>
          </a:xfrm>
        </p:spPr>
        <p:txBody>
          <a:bodyPr/>
          <a:lstStyle/>
          <a:p>
            <a:r>
              <a:rPr lang="en-US" dirty="0" smtClean="0"/>
              <a:t>Overview of On-Time</a:t>
            </a:r>
            <a:endParaRPr lang="en-US" dirty="0"/>
          </a:p>
        </p:txBody>
      </p:sp>
    </p:spTree>
    <p:extLst>
      <p:ext uri="{BB962C8B-B14F-4D97-AF65-F5344CB8AC3E}">
        <p14:creationId xmlns:p14="http://schemas.microsoft.com/office/powerpoint/2010/main" val="8899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Functional Specifications and </a:t>
            </a:r>
            <a:br>
              <a:rPr lang="en-US" smtClean="0"/>
            </a:br>
            <a:r>
              <a:rPr lang="en-US" smtClean="0"/>
              <a:t>EMR Vendors</a:t>
            </a:r>
            <a:endParaRPr lang="en-US" dirty="0"/>
          </a:p>
        </p:txBody>
      </p:sp>
      <p:sp>
        <p:nvSpPr>
          <p:cNvPr id="12" name="Content Placeholder 11"/>
          <p:cNvSpPr>
            <a:spLocks noGrp="1"/>
          </p:cNvSpPr>
          <p:nvPr>
            <p:ph idx="1"/>
          </p:nvPr>
        </p:nvSpPr>
        <p:spPr/>
        <p:txBody>
          <a:bodyPr/>
          <a:lstStyle/>
          <a:p>
            <a:r>
              <a:rPr lang="en-US" dirty="0" smtClean="0"/>
              <a:t>Functional specifications are available for On-Time reports for each adverse event.</a:t>
            </a:r>
          </a:p>
          <a:p>
            <a:r>
              <a:rPr lang="en-US" dirty="0" smtClean="0"/>
              <a:t>Nursing homes would need to work with their vendor to:</a:t>
            </a:r>
          </a:p>
          <a:p>
            <a:pPr lvl="1"/>
            <a:r>
              <a:rPr lang="en-US" dirty="0" smtClean="0"/>
              <a:t>Determine the availability of data elements required for each report. </a:t>
            </a:r>
          </a:p>
          <a:p>
            <a:pPr lvl="1"/>
            <a:r>
              <a:rPr lang="en-US" dirty="0" smtClean="0"/>
              <a:t>Verify that staff are collecting accurate data to populate the needed data elements.</a:t>
            </a:r>
            <a:endParaRPr lang="en-US" dirty="0"/>
          </a:p>
        </p:txBody>
      </p:sp>
      <p:sp>
        <p:nvSpPr>
          <p:cNvPr id="5" name="Date Placeholder 4"/>
          <p:cNvSpPr>
            <a:spLocks noGrp="1"/>
          </p:cNvSpPr>
          <p:nvPr>
            <p:ph type="dt" sz="half" idx="10"/>
          </p:nvPr>
        </p:nvSpPr>
        <p:spPr/>
        <p:txBody>
          <a:bodyPr/>
          <a:lstStyle/>
          <a:p>
            <a:r>
              <a:rPr lang="en-US" smtClean="0"/>
              <a:t>October 2017</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3" name="Slide Number Placeholder 2"/>
          <p:cNvSpPr>
            <a:spLocks noGrp="1"/>
          </p:cNvSpPr>
          <p:nvPr>
            <p:ph type="sldNum" sz="quarter" idx="12"/>
          </p:nvPr>
        </p:nvSpPr>
        <p:spPr/>
        <p:txBody>
          <a:bodyPr/>
          <a:lstStyle/>
          <a:p>
            <a:fld id="{AFB48CF1-76A4-46B6-81A1-9DCF5937CFE6}" type="slidenum">
              <a:rPr lang="en-US" smtClean="0"/>
              <a:pPr/>
              <a:t>10</a:t>
            </a:fld>
            <a:endParaRPr lang="en-US" dirty="0"/>
          </a:p>
        </p:txBody>
      </p:sp>
    </p:spTree>
    <p:extLst>
      <p:ext uri="{BB962C8B-B14F-4D97-AF65-F5344CB8AC3E}">
        <p14:creationId xmlns:p14="http://schemas.microsoft.com/office/powerpoint/2010/main" val="151645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Preliminary Support </a:t>
            </a:r>
            <a:endParaRPr lang="en-US" dirty="0"/>
          </a:p>
        </p:txBody>
      </p:sp>
      <p:sp>
        <p:nvSpPr>
          <p:cNvPr id="3" name="Content Placeholder 2"/>
          <p:cNvSpPr>
            <a:spLocks noGrp="1"/>
          </p:cNvSpPr>
          <p:nvPr>
            <p:ph idx="1"/>
          </p:nvPr>
        </p:nvSpPr>
        <p:spPr/>
        <p:txBody>
          <a:bodyPr/>
          <a:lstStyle/>
          <a:p>
            <a:r>
              <a:rPr lang="en-US" sz="2800" dirty="0" smtClean="0"/>
              <a:t>Provide input on the composition of the change team and selection of program champion.</a:t>
            </a:r>
          </a:p>
          <a:p>
            <a:r>
              <a:rPr lang="en-US" sz="2800" dirty="0" smtClean="0"/>
              <a:t>Meet with program champion to explain facilitation role, and discuss nursing home responsibilities. </a:t>
            </a:r>
          </a:p>
          <a:p>
            <a:r>
              <a:rPr lang="en-US" sz="2800" dirty="0" smtClean="0"/>
              <a:t>Work with program champion to establish plan for working together.</a:t>
            </a:r>
          </a:p>
          <a:p>
            <a:r>
              <a:rPr lang="en-US" sz="2800" dirty="0" smtClean="0"/>
              <a:t>Verify that reports are in the EMR system and can be accessed by all team members.</a:t>
            </a:r>
            <a:endParaRPr lang="en-US" sz="2800" dirty="0"/>
          </a:p>
        </p:txBody>
      </p:sp>
      <p:sp>
        <p:nvSpPr>
          <p:cNvPr id="5" name="Date Placeholder 4"/>
          <p:cNvSpPr>
            <a:spLocks noGrp="1"/>
          </p:cNvSpPr>
          <p:nvPr>
            <p:ph type="dt" sz="half" idx="10"/>
          </p:nvPr>
        </p:nvSpPr>
        <p:spPr/>
        <p:txBody>
          <a:bodyPr/>
          <a:lstStyle/>
          <a:p>
            <a:r>
              <a:rPr lang="en-US" smtClean="0"/>
              <a:t>October 2017</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11</a:t>
            </a:fld>
            <a:endParaRPr lang="en-US" dirty="0"/>
          </a:p>
        </p:txBody>
      </p:sp>
    </p:spTree>
    <p:extLst>
      <p:ext uri="{BB962C8B-B14F-4D97-AF65-F5344CB8AC3E}">
        <p14:creationId xmlns:p14="http://schemas.microsoft.com/office/powerpoint/2010/main" val="142985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 for </a:t>
            </a:r>
            <a:br>
              <a:rPr lang="en-US" dirty="0" smtClean="0"/>
            </a:br>
            <a:r>
              <a:rPr lang="en-US" dirty="0" smtClean="0"/>
              <a:t>On-Time Reports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400" dirty="0" smtClean="0"/>
              <a:t>On-Time Program developed with funding from the Agency for Healthcare Research and Quality </a:t>
            </a:r>
          </a:p>
          <a:p>
            <a:pPr>
              <a:lnSpc>
                <a:spcPct val="120000"/>
              </a:lnSpc>
            </a:pPr>
            <a:r>
              <a:rPr lang="en-US" sz="3400" dirty="0" smtClean="0"/>
              <a:t>Development of each report based on an extensive literature review of risk factors associated with adverse events</a:t>
            </a:r>
          </a:p>
          <a:p>
            <a:pPr>
              <a:lnSpc>
                <a:spcPct val="120000"/>
              </a:lnSpc>
            </a:pPr>
            <a:r>
              <a:rPr lang="en-US" sz="3400" dirty="0" smtClean="0"/>
              <a:t>Input provided by nursing home staff familiar with nursing home operations and by leading clinicians</a:t>
            </a:r>
          </a:p>
          <a:p>
            <a:pPr>
              <a:lnSpc>
                <a:spcPct val="120000"/>
              </a:lnSpc>
            </a:pPr>
            <a:r>
              <a:rPr lang="en-US" sz="3400" dirty="0" smtClean="0"/>
              <a:t>Reports tested in clinical settings for feasibility and ease of use </a:t>
            </a:r>
          </a:p>
          <a:p>
            <a:pPr>
              <a:lnSpc>
                <a:spcPct val="120000"/>
              </a:lnSpc>
            </a:pPr>
            <a:r>
              <a:rPr lang="en-US" sz="3400" dirty="0" smtClean="0"/>
              <a:t>Large </a:t>
            </a:r>
            <a:r>
              <a:rPr lang="en-US" sz="3400" dirty="0"/>
              <a:t>decline in pressure ulcer incidence </a:t>
            </a:r>
            <a:r>
              <a:rPr lang="en-US" sz="3400" dirty="0" smtClean="0"/>
              <a:t>rate seen in Pressure Ulcer Prevention Program Evaluation</a:t>
            </a:r>
            <a:endParaRPr lang="en-US" dirty="0" smtClean="0"/>
          </a:p>
          <a:p>
            <a:endParaRPr lang="en-US"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12</a:t>
            </a:fld>
            <a:endParaRPr lang="en-US" dirty="0"/>
          </a:p>
        </p:txBody>
      </p:sp>
    </p:spTree>
    <p:extLst>
      <p:ext uri="{BB962C8B-B14F-4D97-AF65-F5344CB8AC3E}">
        <p14:creationId xmlns:p14="http://schemas.microsoft.com/office/powerpoint/2010/main" val="166446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On-Time Reports </a:t>
            </a:r>
            <a:endParaRPr lang="en-US" dirty="0"/>
          </a:p>
        </p:txBody>
      </p:sp>
      <p:sp>
        <p:nvSpPr>
          <p:cNvPr id="3" name="Content Placeholder 2"/>
          <p:cNvSpPr>
            <a:spLocks noGrp="1"/>
          </p:cNvSpPr>
          <p:nvPr>
            <p:ph idx="1"/>
          </p:nvPr>
        </p:nvSpPr>
        <p:spPr>
          <a:xfrm>
            <a:off x="1295400" y="1600200"/>
            <a:ext cx="7391400" cy="5029200"/>
          </a:xfrm>
        </p:spPr>
        <p:txBody>
          <a:bodyPr/>
          <a:lstStyle/>
          <a:p>
            <a:r>
              <a:rPr lang="en-US" sz="2800" smtClean="0"/>
              <a:t>Are based on multiple sources of data from the medical record, including nursing assistant charting</a:t>
            </a:r>
          </a:p>
          <a:p>
            <a:r>
              <a:rPr lang="en-US" sz="2800" smtClean="0"/>
              <a:t>Provide a snapshot at the resident, unit, or facility level for residents at high risk for adverse events </a:t>
            </a:r>
          </a:p>
          <a:p>
            <a:r>
              <a:rPr lang="en-US" sz="2800" smtClean="0"/>
              <a:t>Are generated weekly</a:t>
            </a:r>
          </a:p>
          <a:p>
            <a:r>
              <a:rPr lang="en-US" sz="2800" smtClean="0"/>
              <a:t>Can show trends occurring over time</a:t>
            </a:r>
          </a:p>
          <a:p>
            <a:r>
              <a:rPr lang="en-US" sz="2800" smtClean="0"/>
              <a:t>Can provide treatment history</a:t>
            </a:r>
          </a:p>
          <a:p>
            <a:r>
              <a:rPr lang="en-US" sz="2800" smtClean="0"/>
              <a:t>May focus on a particular risk factor</a:t>
            </a:r>
          </a:p>
          <a:p>
            <a:endParaRPr lang="en-US" sz="2800" dirty="0" smtClean="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13</a:t>
            </a:fld>
            <a:endParaRPr lang="en-US" dirty="0"/>
          </a:p>
        </p:txBody>
      </p:sp>
    </p:spTree>
    <p:extLst>
      <p:ext uri="{BB962C8B-B14F-4D97-AF65-F5344CB8AC3E}">
        <p14:creationId xmlns:p14="http://schemas.microsoft.com/office/powerpoint/2010/main" val="292636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On-Time Reports</a:t>
            </a:r>
            <a:endParaRPr lang="en-US" dirty="0"/>
          </a:p>
        </p:txBody>
      </p:sp>
      <p:sp>
        <p:nvSpPr>
          <p:cNvPr id="3" name="Content Placeholder 2"/>
          <p:cNvSpPr>
            <a:spLocks noGrp="1"/>
          </p:cNvSpPr>
          <p:nvPr>
            <p:ph idx="1"/>
          </p:nvPr>
        </p:nvSpPr>
        <p:spPr/>
        <p:txBody>
          <a:bodyPr/>
          <a:lstStyle/>
          <a:p>
            <a:r>
              <a:rPr lang="en-US" dirty="0" smtClean="0"/>
              <a:t>Examples from Falls Prevention Reports: </a:t>
            </a:r>
          </a:p>
          <a:p>
            <a:pPr lvl="1"/>
            <a:r>
              <a:rPr lang="en-US" dirty="0" smtClean="0"/>
              <a:t>Falls High-Risk Report</a:t>
            </a:r>
          </a:p>
          <a:p>
            <a:pPr lvl="1"/>
            <a:r>
              <a:rPr lang="en-US" dirty="0" smtClean="0"/>
              <a:t>Quarterly Summary of Falls Risk Factors (by Unit or Facility)</a:t>
            </a:r>
          </a:p>
          <a:p>
            <a:pPr lvl="1"/>
            <a:r>
              <a:rPr lang="en-US" dirty="0" smtClean="0"/>
              <a:t>Monthly Contextual Factors Report (by Unit or Facility)</a:t>
            </a:r>
          </a:p>
          <a:p>
            <a:pPr lvl="1"/>
            <a:r>
              <a:rPr lang="en-US" dirty="0" err="1" smtClean="0"/>
              <a:t>Postfall</a:t>
            </a:r>
            <a:r>
              <a:rPr lang="en-US" dirty="0" smtClean="0"/>
              <a:t> Assessment Summary Report (by Resident)</a:t>
            </a:r>
            <a:br>
              <a:rPr lang="en-US" dirty="0" smtClean="0"/>
            </a:br>
            <a:r>
              <a:rPr lang="en-US" dirty="0" smtClean="0"/>
              <a:t> </a:t>
            </a:r>
            <a:endParaRPr lang="en-US"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14</a:t>
            </a:fld>
            <a:endParaRPr lang="en-US" dirty="0"/>
          </a:p>
        </p:txBody>
      </p:sp>
    </p:spTree>
    <p:extLst>
      <p:ext uri="{BB962C8B-B14F-4D97-AF65-F5344CB8AC3E}">
        <p14:creationId xmlns:p14="http://schemas.microsoft.com/office/powerpoint/2010/main" val="148326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Discussion: Value of </a:t>
            </a:r>
            <a:br>
              <a:rPr lang="en-US" dirty="0" smtClean="0"/>
            </a:br>
            <a:r>
              <a:rPr lang="en-US" dirty="0" smtClean="0"/>
              <a:t>On-Time Reports</a:t>
            </a:r>
            <a:endParaRPr lang="en-US" dirty="0"/>
          </a:p>
        </p:txBody>
      </p:sp>
      <p:sp>
        <p:nvSpPr>
          <p:cNvPr id="3" name="Content Placeholder 2"/>
          <p:cNvSpPr>
            <a:spLocks noGrp="1"/>
          </p:cNvSpPr>
          <p:nvPr>
            <p:ph idx="1"/>
          </p:nvPr>
        </p:nvSpPr>
        <p:spPr/>
        <p:txBody>
          <a:bodyPr>
            <a:normAutofit/>
          </a:bodyPr>
          <a:lstStyle/>
          <a:p>
            <a:r>
              <a:rPr lang="en-US" dirty="0" smtClean="0"/>
              <a:t>Focus on preventing adverse events </a:t>
            </a:r>
          </a:p>
          <a:p>
            <a:r>
              <a:rPr lang="en-US" dirty="0" smtClean="0"/>
              <a:t>Proactive rather than reactive</a:t>
            </a:r>
          </a:p>
          <a:p>
            <a:r>
              <a:rPr lang="en-US" dirty="0" smtClean="0"/>
              <a:t>Identify residents with recent changes in risks</a:t>
            </a:r>
          </a:p>
          <a:p>
            <a:r>
              <a:rPr lang="en-US" dirty="0" smtClean="0"/>
              <a:t>Profile risks for each resident in report</a:t>
            </a:r>
          </a:p>
          <a:p>
            <a:r>
              <a:rPr lang="en-US" dirty="0" smtClean="0"/>
              <a:t>Prioritize residents for possible changes to their treatment plan</a:t>
            </a:r>
            <a:endParaRPr lang="en-US" dirty="0"/>
          </a:p>
          <a:p>
            <a:r>
              <a:rPr lang="en-US" dirty="0" smtClean="0"/>
              <a:t>Help clinicians determine appropriate interventions</a:t>
            </a:r>
            <a:endParaRPr lang="en-US"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15</a:t>
            </a:fld>
            <a:endParaRPr lang="en-US" dirty="0"/>
          </a:p>
        </p:txBody>
      </p:sp>
    </p:spTree>
    <p:extLst>
      <p:ext uri="{BB962C8B-B14F-4D97-AF65-F5344CB8AC3E}">
        <p14:creationId xmlns:p14="http://schemas.microsoft.com/office/powerpoint/2010/main" val="50750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Teaching On-Time Reports</a:t>
            </a:r>
            <a:endParaRPr lang="en-US" dirty="0"/>
          </a:p>
        </p:txBody>
      </p:sp>
      <p:sp>
        <p:nvSpPr>
          <p:cNvPr id="3" name="Content Placeholder 2"/>
          <p:cNvSpPr>
            <a:spLocks noGrp="1"/>
          </p:cNvSpPr>
          <p:nvPr>
            <p:ph idx="1"/>
          </p:nvPr>
        </p:nvSpPr>
        <p:spPr/>
        <p:txBody>
          <a:bodyPr/>
          <a:lstStyle/>
          <a:p>
            <a:r>
              <a:rPr lang="en-US" sz="2800" dirty="0" smtClean="0"/>
              <a:t>The process for introducing the reports to the change team will follow a similar format regardless of the set of reports being presented: </a:t>
            </a:r>
          </a:p>
          <a:p>
            <a:pPr lvl="1"/>
            <a:r>
              <a:rPr lang="en-US" sz="2800" dirty="0" smtClean="0"/>
              <a:t>Review report information to ensure participants understand:</a:t>
            </a:r>
          </a:p>
          <a:p>
            <a:pPr lvl="2"/>
            <a:r>
              <a:rPr lang="en-US" sz="2800" dirty="0" smtClean="0"/>
              <a:t>How residents are selected to populate the report.</a:t>
            </a:r>
          </a:p>
          <a:p>
            <a:pPr lvl="2"/>
            <a:r>
              <a:rPr lang="en-US" sz="2800" dirty="0" smtClean="0"/>
              <a:t>How all cell values are calculated.</a:t>
            </a:r>
          </a:p>
          <a:p>
            <a:pPr lvl="1"/>
            <a:r>
              <a:rPr lang="en-US" sz="2800" dirty="0" smtClean="0"/>
              <a:t>Discuss how reports are useful.</a:t>
            </a:r>
          </a:p>
          <a:p>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16</a:t>
            </a:fld>
            <a:endParaRPr lang="en-US" dirty="0"/>
          </a:p>
        </p:txBody>
      </p:sp>
    </p:spTree>
    <p:extLst>
      <p:ext uri="{BB962C8B-B14F-4D97-AF65-F5344CB8AC3E}">
        <p14:creationId xmlns:p14="http://schemas.microsoft.com/office/powerpoint/2010/main" val="359170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Checking the </a:t>
            </a:r>
            <a:br>
              <a:rPr lang="en-US" smtClean="0"/>
            </a:br>
            <a:r>
              <a:rPr lang="en-US" smtClean="0"/>
              <a:t>Accuracy of Reports </a:t>
            </a:r>
            <a:endParaRPr lang="en-US" dirty="0"/>
          </a:p>
        </p:txBody>
      </p:sp>
      <p:sp>
        <p:nvSpPr>
          <p:cNvPr id="3" name="Content Placeholder 2"/>
          <p:cNvSpPr>
            <a:spLocks noGrp="1"/>
          </p:cNvSpPr>
          <p:nvPr>
            <p:ph idx="1"/>
          </p:nvPr>
        </p:nvSpPr>
        <p:spPr>
          <a:xfrm>
            <a:off x="1295400" y="1524000"/>
            <a:ext cx="7391400" cy="4800600"/>
          </a:xfrm>
        </p:spPr>
        <p:txBody>
          <a:bodyPr/>
          <a:lstStyle/>
          <a:p>
            <a:r>
              <a:rPr lang="en-US" sz="2200" dirty="0" smtClean="0"/>
              <a:t>Advise team that it is important to be confident that the information being presented about residents aligns with staff’s knowledge and assessment of these residents, or they will lack confidence in the reports.</a:t>
            </a:r>
          </a:p>
          <a:p>
            <a:r>
              <a:rPr lang="en-US" sz="2200" dirty="0" smtClean="0"/>
              <a:t>If staff feel the On-Time reports’ information is not accurate, propose they cross-check data in the On-Time report against medical record information:</a:t>
            </a:r>
          </a:p>
          <a:p>
            <a:pPr lvl="1"/>
            <a:r>
              <a:rPr lang="en-US" sz="2200" dirty="0" smtClean="0"/>
              <a:t>Identify the questionable entries.</a:t>
            </a:r>
          </a:p>
          <a:p>
            <a:pPr lvl="1"/>
            <a:r>
              <a:rPr lang="en-US" sz="2200" dirty="0" smtClean="0"/>
              <a:t>Review calculation details in report.</a:t>
            </a:r>
          </a:p>
          <a:p>
            <a:pPr lvl="1"/>
            <a:r>
              <a:rPr lang="en-US" sz="2200" dirty="0" smtClean="0"/>
              <a:t>Check the accuracy of the data in the medical record. </a:t>
            </a:r>
          </a:p>
          <a:p>
            <a:pPr lvl="1"/>
            <a:r>
              <a:rPr lang="en-US" sz="2200" dirty="0" smtClean="0"/>
              <a:t>Make corrections to the medical record as needed.</a:t>
            </a:r>
          </a:p>
          <a:p>
            <a:pPr lvl="1"/>
            <a:r>
              <a:rPr lang="en-US" sz="2200" dirty="0" smtClean="0"/>
              <a:t>Check whether software “bug” is an issue. </a:t>
            </a:r>
          </a:p>
          <a:p>
            <a:pPr lvl="1"/>
            <a:r>
              <a:rPr lang="en-US" sz="2200" dirty="0" smtClean="0"/>
              <a:t>Check that the medical record is complete.</a:t>
            </a:r>
          </a:p>
          <a:p>
            <a:endParaRPr lang="en-US" sz="2200" dirty="0"/>
          </a:p>
        </p:txBody>
      </p:sp>
      <p:sp>
        <p:nvSpPr>
          <p:cNvPr id="4" name="Date Placeholder 3"/>
          <p:cNvSpPr>
            <a:spLocks noGrp="1"/>
          </p:cNvSpPr>
          <p:nvPr>
            <p:ph type="dt" sz="half" idx="10"/>
          </p:nvPr>
        </p:nvSpPr>
        <p:spPr>
          <a:xfrm>
            <a:off x="457200" y="6474427"/>
            <a:ext cx="2133600" cy="365125"/>
          </a:xfr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17</a:t>
            </a:fld>
            <a:endParaRPr lang="en-US" dirty="0"/>
          </a:p>
        </p:txBody>
      </p:sp>
    </p:spTree>
    <p:extLst>
      <p:ext uri="{BB962C8B-B14F-4D97-AF65-F5344CB8AC3E}">
        <p14:creationId xmlns:p14="http://schemas.microsoft.com/office/powerpoint/2010/main" val="3546862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Materials </a:t>
            </a:r>
            <a:endParaRPr lang="en-US" dirty="0"/>
          </a:p>
        </p:txBody>
      </p:sp>
      <p:sp>
        <p:nvSpPr>
          <p:cNvPr id="3" name="Content Placeholder 2"/>
          <p:cNvSpPr>
            <a:spLocks noGrp="1"/>
          </p:cNvSpPr>
          <p:nvPr>
            <p:ph idx="1"/>
          </p:nvPr>
        </p:nvSpPr>
        <p:spPr/>
        <p:txBody>
          <a:bodyPr/>
          <a:lstStyle/>
          <a:p>
            <a:r>
              <a:rPr lang="en-US" dirty="0" smtClean="0"/>
              <a:t>Implementation materials consist of: </a:t>
            </a:r>
          </a:p>
          <a:p>
            <a:pPr lvl="1"/>
            <a:r>
              <a:rPr lang="en-US" dirty="0" smtClean="0"/>
              <a:t>Self-Assessment worksheet. </a:t>
            </a:r>
          </a:p>
          <a:p>
            <a:pPr lvl="1"/>
            <a:r>
              <a:rPr lang="en-US" dirty="0" smtClean="0"/>
              <a:t>Menu of Implementation Strategies. </a:t>
            </a:r>
          </a:p>
          <a:p>
            <a:pPr lvl="1"/>
            <a:r>
              <a:rPr lang="en-US" dirty="0" smtClean="0"/>
              <a:t>Implementation Steps and Timeline.</a:t>
            </a:r>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18</a:t>
            </a:fld>
            <a:endParaRPr lang="en-US" dirty="0"/>
          </a:p>
        </p:txBody>
      </p:sp>
    </p:spTree>
    <p:extLst>
      <p:ext uri="{BB962C8B-B14F-4D97-AF65-F5344CB8AC3E}">
        <p14:creationId xmlns:p14="http://schemas.microsoft.com/office/powerpoint/2010/main" val="407391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 </a:t>
            </a:r>
            <a:endParaRPr lang="en-US" dirty="0"/>
          </a:p>
        </p:txBody>
      </p:sp>
      <p:sp>
        <p:nvSpPr>
          <p:cNvPr id="3" name="Content Placeholder 2"/>
          <p:cNvSpPr>
            <a:spLocks noGrp="1"/>
          </p:cNvSpPr>
          <p:nvPr>
            <p:ph idx="1"/>
          </p:nvPr>
        </p:nvSpPr>
        <p:spPr>
          <a:xfrm>
            <a:off x="1295400" y="1524000"/>
            <a:ext cx="7391400" cy="4525963"/>
          </a:xfrm>
        </p:spPr>
        <p:txBody>
          <a:bodyPr/>
          <a:lstStyle/>
          <a:p>
            <a:r>
              <a:rPr lang="en-US" sz="2400" dirty="0" smtClean="0"/>
              <a:t>Self-Assessment is divided into four sections: </a:t>
            </a:r>
          </a:p>
          <a:p>
            <a:pPr marL="682625" lvl="1" indent="-339725">
              <a:buSzPct val="100000"/>
              <a:buFont typeface="+mj-lt"/>
              <a:buAutoNum type="arabicPeriod"/>
            </a:pPr>
            <a:r>
              <a:rPr lang="en-US" sz="2400" dirty="0" smtClean="0"/>
              <a:t>Screening: Explores what processes the facility uses to screen residents at risk for adverse events </a:t>
            </a:r>
          </a:p>
          <a:p>
            <a:pPr marL="682625" lvl="1" indent="-339725">
              <a:buSzPct val="100000"/>
              <a:buFont typeface="+mj-lt"/>
              <a:buAutoNum type="arabicPeriod"/>
            </a:pPr>
            <a:r>
              <a:rPr lang="en-US" sz="2400" dirty="0" smtClean="0"/>
              <a:t>Prevention Programs: Reviews information on existing prevention programs </a:t>
            </a:r>
          </a:p>
          <a:p>
            <a:pPr marL="682625" lvl="1" indent="-339725">
              <a:buSzPct val="100000"/>
              <a:buFont typeface="+mj-lt"/>
              <a:buAutoNum type="arabicPeriod"/>
            </a:pPr>
            <a:r>
              <a:rPr lang="en-US" sz="2400" dirty="0" smtClean="0"/>
              <a:t>Communication: Reviews existing team meetings/huddles that occur at the facility </a:t>
            </a:r>
          </a:p>
          <a:p>
            <a:pPr marL="682625" lvl="1" indent="-339725">
              <a:buSzPct val="100000"/>
              <a:buFont typeface="+mj-lt"/>
              <a:buAutoNum type="arabicPeriod"/>
            </a:pPr>
            <a:r>
              <a:rPr lang="en-US" sz="2400" dirty="0" smtClean="0"/>
              <a:t>Investigations/Root Cause Analysis: Reviews process for conducting investigations or root cause analyses when adverse events occur</a:t>
            </a:r>
          </a:p>
        </p:txBody>
      </p:sp>
      <p:sp>
        <p:nvSpPr>
          <p:cNvPr id="4" name="Date Placeholder 3"/>
          <p:cNvSpPr>
            <a:spLocks noGrp="1"/>
          </p:cNvSpPr>
          <p:nvPr>
            <p:ph type="dt" sz="half" idx="10"/>
          </p:nvPr>
        </p:nvSpPr>
        <p:spPr>
          <a:xfrm>
            <a:off x="457200" y="6474427"/>
            <a:ext cx="2133600" cy="365125"/>
          </a:xfr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p:spPr>
        <p:txBody>
          <a:bodyPr/>
          <a:lstStyle/>
          <a:p>
            <a:r>
              <a:rPr lang="en-US" dirty="0"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19</a:t>
            </a:fld>
            <a:endParaRPr lang="en-US" dirty="0"/>
          </a:p>
        </p:txBody>
      </p:sp>
    </p:spTree>
    <p:extLst>
      <p:ext uri="{BB962C8B-B14F-4D97-AF65-F5344CB8AC3E}">
        <p14:creationId xmlns:p14="http://schemas.microsoft.com/office/powerpoint/2010/main" val="26490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Falls Prevention</a:t>
            </a:r>
            <a:br>
              <a:rPr lang="en-US" smtClean="0"/>
            </a:br>
            <a:r>
              <a:rPr lang="en-US" smtClean="0"/>
              <a:t>Facilitator Training</a:t>
            </a:r>
            <a:endParaRPr lang="en-US" dirty="0"/>
          </a:p>
        </p:txBody>
      </p:sp>
      <p:sp>
        <p:nvSpPr>
          <p:cNvPr id="3" name="Content Placeholder 2"/>
          <p:cNvSpPr>
            <a:spLocks noGrp="1"/>
          </p:cNvSpPr>
          <p:nvPr>
            <p:ph idx="1"/>
          </p:nvPr>
        </p:nvSpPr>
        <p:spPr/>
        <p:txBody>
          <a:bodyPr/>
          <a:lstStyle/>
          <a:p>
            <a:r>
              <a:rPr lang="en-US" dirty="0" smtClean="0"/>
              <a:t>2-day training provides: </a:t>
            </a:r>
          </a:p>
          <a:p>
            <a:pPr lvl="1"/>
            <a:r>
              <a:rPr lang="en-US" dirty="0" smtClean="0"/>
              <a:t>Overview of On-Time.</a:t>
            </a:r>
          </a:p>
          <a:p>
            <a:pPr lvl="1"/>
            <a:r>
              <a:rPr lang="en-US" dirty="0" smtClean="0"/>
              <a:t>Instruction on the role of a Facilitator.</a:t>
            </a:r>
          </a:p>
          <a:p>
            <a:pPr lvl="1"/>
            <a:r>
              <a:rPr lang="en-US" dirty="0" smtClean="0"/>
              <a:t>Introduction to On-Time reports and implementation materials. </a:t>
            </a:r>
          </a:p>
          <a:p>
            <a:pPr lvl="1"/>
            <a:r>
              <a:rPr lang="en-US" dirty="0" smtClean="0"/>
              <a:t>Hands-on practice using the reports and implementation materials in simulated situations.</a:t>
            </a:r>
          </a:p>
          <a:p>
            <a:endParaRPr lang="en-US" dirty="0" smtClean="0"/>
          </a:p>
          <a:p>
            <a:endParaRPr lang="en-US" dirty="0" smtClean="0"/>
          </a:p>
          <a:p>
            <a:endParaRPr lang="en-US" dirty="0" smtClean="0"/>
          </a:p>
          <a:p>
            <a:endParaRPr lang="en-US" dirty="0"/>
          </a:p>
        </p:txBody>
      </p:sp>
      <p:sp>
        <p:nvSpPr>
          <p:cNvPr id="16" name="Footer Placeholder 15"/>
          <p:cNvSpPr>
            <a:spLocks noGrp="1"/>
          </p:cNvSpPr>
          <p:nvPr>
            <p:ph type="ftr" sz="quarter" idx="11"/>
          </p:nvPr>
        </p:nvSpPr>
        <p:spPr/>
        <p:txBody>
          <a:bodyPr/>
          <a:lstStyle/>
          <a:p>
            <a:r>
              <a:rPr lang="en-US" smtClean="0"/>
              <a:t>On-Time Overview</a:t>
            </a:r>
            <a:endParaRPr lang="en-US" dirty="0"/>
          </a:p>
        </p:txBody>
      </p:sp>
      <p:sp>
        <p:nvSpPr>
          <p:cNvPr id="17" name="Slide Number Placeholder 16"/>
          <p:cNvSpPr>
            <a:spLocks noGrp="1"/>
          </p:cNvSpPr>
          <p:nvPr>
            <p:ph type="sldNum" sz="quarter" idx="12"/>
          </p:nvPr>
        </p:nvSpPr>
        <p:spPr/>
        <p:txBody>
          <a:bodyPr/>
          <a:lstStyle/>
          <a:p>
            <a:fld id="{AFB48CF1-76A4-46B6-81A1-9DCF5937CFE6}" type="slidenum">
              <a:rPr lang="en-US" smtClean="0"/>
              <a:pPr/>
              <a:t>2</a:t>
            </a:fld>
            <a:endParaRPr lang="en-US" dirty="0"/>
          </a:p>
        </p:txBody>
      </p:sp>
      <p:sp>
        <p:nvSpPr>
          <p:cNvPr id="14" name="Date Placeholder 13"/>
          <p:cNvSpPr>
            <a:spLocks noGrp="1"/>
          </p:cNvSpPr>
          <p:nvPr>
            <p:ph type="dt" sz="half" idx="10"/>
          </p:nvPr>
        </p:nvSpPr>
        <p:spPr/>
        <p:txBody>
          <a:bodyPr/>
          <a:lstStyle/>
          <a:p>
            <a:r>
              <a:rPr lang="en-US" smtClean="0"/>
              <a:t>October 2017</a:t>
            </a:r>
            <a:endParaRPr lang="en-US" dirty="0"/>
          </a:p>
        </p:txBody>
      </p:sp>
      <p:cxnSp>
        <p:nvCxnSpPr>
          <p:cNvPr id="19" name="Straight Connector 18"/>
          <p:cNvCxnSpPr/>
          <p:nvPr/>
        </p:nvCxnSpPr>
        <p:spPr>
          <a:xfrm>
            <a:off x="10896600" y="26670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01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Worksheet</a:t>
            </a:r>
            <a:endParaRPr lang="en-US" dirty="0"/>
          </a:p>
        </p:txBody>
      </p:sp>
      <p:sp>
        <p:nvSpPr>
          <p:cNvPr id="3" name="Content Placeholder 2"/>
          <p:cNvSpPr>
            <a:spLocks noGrp="1"/>
          </p:cNvSpPr>
          <p:nvPr>
            <p:ph idx="1"/>
          </p:nvPr>
        </p:nvSpPr>
        <p:spPr/>
        <p:txBody>
          <a:bodyPr/>
          <a:lstStyle/>
          <a:p>
            <a:r>
              <a:rPr lang="en-US" sz="2400" dirty="0" smtClean="0"/>
              <a:t>Each Self-Assessment worksheet is designed to help nursing home staff review how they:</a:t>
            </a:r>
          </a:p>
          <a:p>
            <a:pPr lvl="1"/>
            <a:r>
              <a:rPr lang="en-US" sz="2400" dirty="0" smtClean="0"/>
              <a:t>Screen for risks associated with each of the On-Time program’s adverse events. </a:t>
            </a:r>
          </a:p>
          <a:p>
            <a:pPr lvl="1"/>
            <a:r>
              <a:rPr lang="en-US" sz="2400" dirty="0" smtClean="0"/>
              <a:t>Mitigate those risks. </a:t>
            </a:r>
          </a:p>
          <a:p>
            <a:pPr lvl="1"/>
            <a:r>
              <a:rPr lang="en-US" sz="2400" dirty="0" smtClean="0"/>
              <a:t>Prioritize residents who may need care plan changes.</a:t>
            </a:r>
          </a:p>
          <a:p>
            <a:pPr lvl="1"/>
            <a:r>
              <a:rPr lang="en-US" sz="2400" dirty="0" smtClean="0"/>
              <a:t>Discuss care plan changes. </a:t>
            </a:r>
          </a:p>
          <a:p>
            <a:pPr lvl="1"/>
            <a:r>
              <a:rPr lang="en-US" sz="2400" dirty="0" smtClean="0"/>
              <a:t>Investigate the root cause when an adverse event occurs. </a:t>
            </a:r>
          </a:p>
          <a:p>
            <a:r>
              <a:rPr lang="en-US" sz="2400" dirty="0" smtClean="0"/>
              <a:t>The questions in each Self-Assessment Worksheet are tailored to the On-Time adverse event being addressed.</a:t>
            </a:r>
          </a:p>
          <a:p>
            <a:endParaRPr lang="en-US" sz="2400" dirty="0" smtClean="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20</a:t>
            </a:fld>
            <a:endParaRPr lang="en-US" dirty="0"/>
          </a:p>
        </p:txBody>
      </p:sp>
    </p:spTree>
    <p:extLst>
      <p:ext uri="{BB962C8B-B14F-4D97-AF65-F5344CB8AC3E}">
        <p14:creationId xmlns:p14="http://schemas.microsoft.com/office/powerpoint/2010/main" val="1474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sz="3400" dirty="0" smtClean="0"/>
              <a:t>Facilitator Role: Encouraging Completion of Self-Assessment Worksheet</a:t>
            </a:r>
            <a:r>
              <a:rPr lang="en-US" sz="3200" dirty="0" smtClean="0"/>
              <a:t> </a:t>
            </a:r>
            <a:endParaRPr lang="en-US" sz="3200" dirty="0"/>
          </a:p>
        </p:txBody>
      </p:sp>
      <p:sp>
        <p:nvSpPr>
          <p:cNvPr id="3" name="Content Placeholder 2"/>
          <p:cNvSpPr>
            <a:spLocks noGrp="1"/>
          </p:cNvSpPr>
          <p:nvPr>
            <p:ph idx="1"/>
          </p:nvPr>
        </p:nvSpPr>
        <p:spPr/>
        <p:txBody>
          <a:bodyPr/>
          <a:lstStyle/>
          <a:p>
            <a:pPr lvl="0"/>
            <a:r>
              <a:rPr lang="en-US" dirty="0" smtClean="0"/>
              <a:t>The Facilitator encourages the champion to form a change team and plan how the Self-Assessment worksheet is filled out.</a:t>
            </a:r>
          </a:p>
          <a:p>
            <a:pPr lvl="0"/>
            <a:r>
              <a:rPr lang="en-US" dirty="0" smtClean="0"/>
              <a:t>The Facilitator encourages the champion to lead a discussion to help the Change Team decide how to use the On-Time reports to help prevent the adverse event of interest. </a:t>
            </a:r>
            <a:endParaRPr lang="en-US"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21</a:t>
            </a:fld>
            <a:endParaRPr lang="en-US" dirty="0"/>
          </a:p>
        </p:txBody>
      </p:sp>
    </p:spTree>
    <p:extLst>
      <p:ext uri="{BB962C8B-B14F-4D97-AF65-F5344CB8AC3E}">
        <p14:creationId xmlns:p14="http://schemas.microsoft.com/office/powerpoint/2010/main" val="803550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Menu of Implementation</a:t>
            </a:r>
            <a:br>
              <a:rPr lang="en-US" smtClean="0"/>
            </a:br>
            <a:r>
              <a:rPr lang="en-US" smtClean="0"/>
              <a:t>Strategies </a:t>
            </a:r>
            <a:endParaRPr lang="en-US" dirty="0"/>
          </a:p>
        </p:txBody>
      </p:sp>
      <p:sp>
        <p:nvSpPr>
          <p:cNvPr id="3" name="Content Placeholder 2"/>
          <p:cNvSpPr>
            <a:spLocks noGrp="1"/>
          </p:cNvSpPr>
          <p:nvPr>
            <p:ph idx="1"/>
          </p:nvPr>
        </p:nvSpPr>
        <p:spPr/>
        <p:txBody>
          <a:bodyPr/>
          <a:lstStyle/>
          <a:p>
            <a:r>
              <a:rPr lang="en-US" sz="2800" dirty="0" smtClean="0"/>
              <a:t>Menu links On-Time reports with possible meetings that are recommended for discussion of On-Time report findings.</a:t>
            </a:r>
          </a:p>
          <a:p>
            <a:r>
              <a:rPr lang="en-US" sz="2800" dirty="0" smtClean="0"/>
              <a:t>Menu also identifies who should attend these meetings.</a:t>
            </a:r>
          </a:p>
          <a:p>
            <a:r>
              <a:rPr lang="en-US" sz="2800" dirty="0" smtClean="0"/>
              <a:t>Team works with menu and list of existing staff meetings from Self-Assessment Worksheet. </a:t>
            </a:r>
          </a:p>
          <a:p>
            <a:r>
              <a:rPr lang="en-US" sz="2800" dirty="0" smtClean="0"/>
              <a:t>Focus is on getting reports into existing meetings, if possible, or if not, identifying new meetings.</a:t>
            </a:r>
            <a:endParaRPr lang="en-US" sz="2800" dirty="0" smtClean="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22</a:t>
            </a:fld>
            <a:endParaRPr lang="en-US" dirty="0"/>
          </a:p>
        </p:txBody>
      </p:sp>
    </p:spTree>
    <p:extLst>
      <p:ext uri="{BB962C8B-B14F-4D97-AF65-F5344CB8AC3E}">
        <p14:creationId xmlns:p14="http://schemas.microsoft.com/office/powerpoint/2010/main" val="897731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Using Menu of Implementation Strategies</a:t>
            </a:r>
            <a:endParaRPr lang="en-US" dirty="0"/>
          </a:p>
        </p:txBody>
      </p:sp>
      <p:sp>
        <p:nvSpPr>
          <p:cNvPr id="3" name="Content Placeholder 2"/>
          <p:cNvSpPr>
            <a:spLocks noGrp="1"/>
          </p:cNvSpPr>
          <p:nvPr>
            <p:ph idx="1"/>
          </p:nvPr>
        </p:nvSpPr>
        <p:spPr/>
        <p:txBody>
          <a:bodyPr>
            <a:normAutofit/>
          </a:bodyPr>
          <a:lstStyle/>
          <a:p>
            <a:r>
              <a:rPr lang="en-US" sz="2800" dirty="0" smtClean="0"/>
              <a:t>If needed, Facilitator helps team champion compare Self-Assessment list of existing team meetings with Menu of Implementation Strategies </a:t>
            </a:r>
            <a:r>
              <a:rPr lang="en-US" sz="2800" dirty="0"/>
              <a:t>w</a:t>
            </a:r>
            <a:r>
              <a:rPr lang="en-US" sz="2800" dirty="0" smtClean="0"/>
              <a:t>orksheet before team meeting and answers any questions.</a:t>
            </a:r>
          </a:p>
          <a:p>
            <a:r>
              <a:rPr lang="en-US" sz="2800" dirty="0" smtClean="0"/>
              <a:t>At meeting, team identifies meetings/huddles that can be used to discuss On-Time reports.</a:t>
            </a:r>
          </a:p>
          <a:p>
            <a:r>
              <a:rPr lang="en-US" sz="2800" dirty="0" smtClean="0"/>
              <a:t>Facilitator participates in meeting to help team with these decisions.</a:t>
            </a:r>
          </a:p>
          <a:p>
            <a:pPr lvl="1"/>
            <a:endParaRPr lang="en-US" sz="2800"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23</a:t>
            </a:fld>
            <a:endParaRPr lang="en-US" dirty="0"/>
          </a:p>
        </p:txBody>
      </p:sp>
    </p:spTree>
    <p:extLst>
      <p:ext uri="{BB962C8B-B14F-4D97-AF65-F5344CB8AC3E}">
        <p14:creationId xmlns:p14="http://schemas.microsoft.com/office/powerpoint/2010/main" val="3556016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dirty="0" smtClean="0"/>
              <a:t>Facilitator Role: Incorporating Reports Into New Meetings</a:t>
            </a:r>
            <a:endParaRPr lang="en-US" dirty="0"/>
          </a:p>
        </p:txBody>
      </p:sp>
      <p:sp>
        <p:nvSpPr>
          <p:cNvPr id="3" name="Content Placeholder 2"/>
          <p:cNvSpPr>
            <a:spLocks noGrp="1"/>
          </p:cNvSpPr>
          <p:nvPr>
            <p:ph idx="1"/>
          </p:nvPr>
        </p:nvSpPr>
        <p:spPr/>
        <p:txBody>
          <a:bodyPr/>
          <a:lstStyle/>
          <a:p>
            <a:r>
              <a:rPr lang="en-US" sz="2400" dirty="0" smtClean="0"/>
              <a:t>Facilitator works with team to answer the following questions: </a:t>
            </a:r>
          </a:p>
          <a:p>
            <a:pPr lvl="1"/>
            <a:r>
              <a:rPr lang="en-US" sz="2400" dirty="0" smtClean="0"/>
              <a:t>Who will lead the approval effort?</a:t>
            </a:r>
          </a:p>
          <a:p>
            <a:pPr lvl="1"/>
            <a:r>
              <a:rPr lang="en-US" sz="2400" dirty="0" smtClean="0"/>
              <a:t>What administrative approvals will be needed?</a:t>
            </a:r>
          </a:p>
          <a:p>
            <a:pPr lvl="1"/>
            <a:r>
              <a:rPr lang="en-US" sz="2400" dirty="0" smtClean="0"/>
              <a:t>Who should be present at the meeting?</a:t>
            </a:r>
          </a:p>
          <a:p>
            <a:pPr lvl="1"/>
            <a:r>
              <a:rPr lang="en-US" sz="2400" dirty="0" smtClean="0"/>
              <a:t>When will the meeting occur?</a:t>
            </a:r>
          </a:p>
          <a:p>
            <a:pPr lvl="1"/>
            <a:r>
              <a:rPr lang="en-US" sz="2400" dirty="0" smtClean="0"/>
              <a:t>Which </a:t>
            </a:r>
            <a:r>
              <a:rPr lang="en-US" sz="2400" dirty="0" smtClean="0"/>
              <a:t>reports </a:t>
            </a:r>
            <a:r>
              <a:rPr lang="en-US" sz="2400" dirty="0" smtClean="0"/>
              <a:t>will be used at the meeting?</a:t>
            </a:r>
          </a:p>
          <a:p>
            <a:pPr lvl="1"/>
            <a:r>
              <a:rPr lang="en-US" sz="2400" dirty="0" smtClean="0"/>
              <a:t>Who will be responsible for generating the report, reviewing the report in advance, determining which residents will be discussed, and retrieving from the medical record any additional information needed?</a:t>
            </a:r>
          </a:p>
          <a:p>
            <a:pPr lvl="1"/>
            <a:endParaRPr lang="en-US" sz="2400"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24</a:t>
            </a:fld>
            <a:endParaRPr lang="en-US" dirty="0"/>
          </a:p>
        </p:txBody>
      </p:sp>
    </p:spTree>
    <p:extLst>
      <p:ext uri="{BB962C8B-B14F-4D97-AF65-F5344CB8AC3E}">
        <p14:creationId xmlns:p14="http://schemas.microsoft.com/office/powerpoint/2010/main" val="321288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dirty="0" smtClean="0"/>
              <a:t>Facilitator Role: Incorporating Reports Into New Meetings (cont’d.)</a:t>
            </a:r>
            <a:endParaRPr lang="en-US" dirty="0"/>
          </a:p>
        </p:txBody>
      </p:sp>
      <p:sp>
        <p:nvSpPr>
          <p:cNvPr id="3" name="Content Placeholder 2"/>
          <p:cNvSpPr>
            <a:spLocks noGrp="1"/>
          </p:cNvSpPr>
          <p:nvPr>
            <p:ph idx="1"/>
          </p:nvPr>
        </p:nvSpPr>
        <p:spPr/>
        <p:txBody>
          <a:bodyPr/>
          <a:lstStyle/>
          <a:p>
            <a:r>
              <a:rPr lang="en-US" sz="2400" dirty="0" smtClean="0"/>
              <a:t>Facilitator works with team to answer the following questions: </a:t>
            </a:r>
          </a:p>
          <a:p>
            <a:pPr lvl="1"/>
            <a:r>
              <a:rPr lang="en-US" sz="2400" dirty="0" smtClean="0"/>
              <a:t>How will </a:t>
            </a:r>
            <a:r>
              <a:rPr lang="en-US" sz="2400" dirty="0" err="1" smtClean="0"/>
              <a:t>followup</a:t>
            </a:r>
            <a:r>
              <a:rPr lang="en-US" sz="2400" dirty="0" smtClean="0"/>
              <a:t> steps be determined and what other input will be needed to make changes in the care plan and/or make new referrals?</a:t>
            </a:r>
          </a:p>
          <a:p>
            <a:pPr lvl="1"/>
            <a:r>
              <a:rPr lang="en-US" sz="2400" dirty="0" smtClean="0"/>
              <a:t>How will a timeline for changes and </a:t>
            </a:r>
            <a:r>
              <a:rPr lang="en-US" sz="2400" dirty="0" err="1" smtClean="0"/>
              <a:t>followup</a:t>
            </a:r>
            <a:r>
              <a:rPr lang="en-US" sz="2400" dirty="0" smtClean="0"/>
              <a:t> with nursing assistants and nurses be determined? </a:t>
            </a:r>
          </a:p>
          <a:p>
            <a:pPr lvl="1"/>
            <a:r>
              <a:rPr lang="en-US" sz="2400" dirty="0" smtClean="0"/>
              <a:t>How will communication occur with other disciplines to confirm changes in care?</a:t>
            </a:r>
          </a:p>
          <a:p>
            <a:pPr lvl="1"/>
            <a:endParaRPr lang="en-US" sz="2400" dirty="0" smtClean="0"/>
          </a:p>
          <a:p>
            <a:pPr lvl="1"/>
            <a:endParaRPr lang="en-US" sz="2400"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25</a:t>
            </a:fld>
            <a:endParaRPr lang="en-US" dirty="0"/>
          </a:p>
        </p:txBody>
      </p:sp>
    </p:spTree>
    <p:extLst>
      <p:ext uri="{BB962C8B-B14F-4D97-AF65-F5344CB8AC3E}">
        <p14:creationId xmlns:p14="http://schemas.microsoft.com/office/powerpoint/2010/main" val="386446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Incorporating Reports Into Existing Meetings</a:t>
            </a:r>
            <a:endParaRPr lang="en-US" dirty="0"/>
          </a:p>
        </p:txBody>
      </p:sp>
      <p:sp>
        <p:nvSpPr>
          <p:cNvPr id="3" name="Content Placeholder 2"/>
          <p:cNvSpPr>
            <a:spLocks noGrp="1"/>
          </p:cNvSpPr>
          <p:nvPr>
            <p:ph idx="1"/>
          </p:nvPr>
        </p:nvSpPr>
        <p:spPr/>
        <p:txBody>
          <a:bodyPr/>
          <a:lstStyle/>
          <a:p>
            <a:r>
              <a:rPr lang="en-US" sz="2400" dirty="0" smtClean="0"/>
              <a:t>Facilitator helps team determine: </a:t>
            </a:r>
          </a:p>
          <a:p>
            <a:pPr lvl="1"/>
            <a:r>
              <a:rPr lang="en-US" sz="2400" dirty="0" smtClean="0"/>
              <a:t>How much additional time would be needed during the meeting if a new report were added to the discussion?</a:t>
            </a:r>
          </a:p>
          <a:p>
            <a:pPr lvl="1"/>
            <a:r>
              <a:rPr lang="en-US" sz="2400" dirty="0" smtClean="0"/>
              <a:t>How would addition of reports affect current meeting? Could the use of the report replace some of the time spent in presenting background information?</a:t>
            </a:r>
          </a:p>
          <a:p>
            <a:pPr lvl="1"/>
            <a:r>
              <a:rPr lang="en-US" sz="2400" dirty="0" smtClean="0"/>
              <a:t>Would everyone who needs to hear the information be present? </a:t>
            </a:r>
          </a:p>
          <a:p>
            <a:pPr lvl="1"/>
            <a:r>
              <a:rPr lang="en-US" sz="2400" dirty="0" smtClean="0"/>
              <a:t>Would some attendees not need to be present for the report discussion if the meeting had multiple purposes?</a:t>
            </a:r>
          </a:p>
          <a:p>
            <a:pPr lvl="1"/>
            <a:endParaRPr lang="en-US" sz="2400"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26</a:t>
            </a:fld>
            <a:endParaRPr lang="en-US" dirty="0"/>
          </a:p>
        </p:txBody>
      </p:sp>
    </p:spTree>
    <p:extLst>
      <p:ext uri="{BB962C8B-B14F-4D97-AF65-F5344CB8AC3E}">
        <p14:creationId xmlns:p14="http://schemas.microsoft.com/office/powerpoint/2010/main" val="3722661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Piloting </a:t>
            </a:r>
            <a:br>
              <a:rPr lang="en-US" dirty="0" smtClean="0"/>
            </a:br>
            <a:r>
              <a:rPr lang="en-US" dirty="0" smtClean="0"/>
              <a:t>Use of Reports</a:t>
            </a:r>
            <a:endParaRPr lang="en-US" dirty="0"/>
          </a:p>
        </p:txBody>
      </p:sp>
      <p:sp>
        <p:nvSpPr>
          <p:cNvPr id="3" name="Content Placeholder 2"/>
          <p:cNvSpPr>
            <a:spLocks noGrp="1"/>
          </p:cNvSpPr>
          <p:nvPr>
            <p:ph idx="1"/>
          </p:nvPr>
        </p:nvSpPr>
        <p:spPr/>
        <p:txBody>
          <a:bodyPr>
            <a:normAutofit/>
          </a:bodyPr>
          <a:lstStyle/>
          <a:p>
            <a:r>
              <a:rPr lang="en-US" sz="3000" dirty="0"/>
              <a:t>The team works with </a:t>
            </a:r>
            <a:r>
              <a:rPr lang="en-US" sz="3000" dirty="0" smtClean="0"/>
              <a:t>Facilitator </a:t>
            </a:r>
            <a:r>
              <a:rPr lang="en-US" sz="3000" dirty="0"/>
              <a:t>to develop pilot plan for implementing each report and spreading </a:t>
            </a:r>
            <a:r>
              <a:rPr lang="en-US" sz="3000" dirty="0" err="1" smtClean="0"/>
              <a:t>facilitywide</a:t>
            </a:r>
            <a:r>
              <a:rPr lang="en-US" sz="3000" dirty="0" smtClean="0"/>
              <a:t>.</a:t>
            </a:r>
            <a:endParaRPr lang="en-US" sz="3000" dirty="0"/>
          </a:p>
          <a:p>
            <a:r>
              <a:rPr lang="en-US" sz="3000" dirty="0" smtClean="0"/>
              <a:t>The team typically pilots a report in one unit initially. </a:t>
            </a:r>
          </a:p>
          <a:p>
            <a:r>
              <a:rPr lang="en-US" sz="3000" dirty="0" smtClean="0"/>
              <a:t>The team pilots additional reports in one unit.</a:t>
            </a:r>
            <a:endParaRPr lang="en-US" sz="3000" strike="sngStrike" dirty="0" smtClean="0"/>
          </a:p>
          <a:p>
            <a:r>
              <a:rPr lang="en-US" sz="3000" dirty="0" smtClean="0"/>
              <a:t>Once process is finalized, facilities typically implement </a:t>
            </a:r>
            <a:r>
              <a:rPr lang="en-US" sz="3000" dirty="0" err="1" smtClean="0"/>
              <a:t>facilitywide</a:t>
            </a:r>
            <a:r>
              <a:rPr lang="en-US" sz="3000" dirty="0" smtClean="0"/>
              <a:t>.</a:t>
            </a:r>
            <a:endParaRPr lang="en-US" sz="3000" strike="sngStrike" dirty="0" smtClean="0"/>
          </a:p>
          <a:p>
            <a:pPr lvl="1"/>
            <a:endParaRPr lang="en-US" sz="3000" dirty="0" smtClean="0"/>
          </a:p>
          <a:p>
            <a:endParaRPr lang="en-US" sz="3000" dirty="0" smtClean="0"/>
          </a:p>
          <a:p>
            <a:endParaRPr lang="en-US" sz="3000" dirty="0" smtClean="0"/>
          </a:p>
          <a:p>
            <a:pPr lvl="1"/>
            <a:endParaRPr lang="en-US" sz="3000"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27</a:t>
            </a:fld>
            <a:endParaRPr lang="en-US" dirty="0"/>
          </a:p>
        </p:txBody>
      </p:sp>
    </p:spTree>
    <p:extLst>
      <p:ext uri="{BB962C8B-B14F-4D97-AF65-F5344CB8AC3E}">
        <p14:creationId xmlns:p14="http://schemas.microsoft.com/office/powerpoint/2010/main" val="2747962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Steps </a:t>
            </a:r>
            <a:br>
              <a:rPr lang="en-US" dirty="0" smtClean="0"/>
            </a:br>
            <a:r>
              <a:rPr lang="en-US" dirty="0" smtClean="0"/>
              <a:t>and Timeline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Created to help nursing homes:</a:t>
            </a:r>
          </a:p>
          <a:p>
            <a:pPr lvl="1">
              <a:lnSpc>
                <a:spcPct val="120000"/>
              </a:lnSpc>
            </a:pPr>
            <a:r>
              <a:rPr lang="en-US" dirty="0" smtClean="0"/>
              <a:t>Understand practical steps to use the On-Time reports</a:t>
            </a:r>
          </a:p>
          <a:p>
            <a:pPr lvl="1">
              <a:lnSpc>
                <a:spcPct val="120000"/>
              </a:lnSpc>
            </a:pPr>
            <a:r>
              <a:rPr lang="en-US" dirty="0" smtClean="0"/>
              <a:t>Help team keep track of progress toward becoming independent in their use of the On-Time reports </a:t>
            </a:r>
          </a:p>
          <a:p>
            <a:pPr>
              <a:lnSpc>
                <a:spcPct val="120000"/>
              </a:lnSpc>
            </a:pPr>
            <a:r>
              <a:rPr lang="en-US" dirty="0" smtClean="0"/>
              <a:t>Timeline:</a:t>
            </a:r>
          </a:p>
          <a:p>
            <a:pPr lvl="1">
              <a:lnSpc>
                <a:spcPct val="120000"/>
              </a:lnSpc>
            </a:pPr>
            <a:r>
              <a:rPr lang="en-US" dirty="0" smtClean="0"/>
              <a:t>Provides an approximation of how long it will take to completely implement the program</a:t>
            </a:r>
          </a:p>
          <a:p>
            <a:pPr lvl="1">
              <a:lnSpc>
                <a:spcPct val="120000"/>
              </a:lnSpc>
            </a:pPr>
            <a:r>
              <a:rPr lang="en-US" dirty="0" smtClean="0"/>
              <a:t>Varies depending on the quality improvement skills of staff and resources available to the facility </a:t>
            </a:r>
            <a:endParaRPr lang="en-US"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28</a:t>
            </a:fld>
            <a:endParaRPr lang="en-US" dirty="0"/>
          </a:p>
        </p:txBody>
      </p:sp>
    </p:spTree>
    <p:extLst>
      <p:ext uri="{BB962C8B-B14F-4D97-AF65-F5344CB8AC3E}">
        <p14:creationId xmlns:p14="http://schemas.microsoft.com/office/powerpoint/2010/main" val="312870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a:t>
            </a:r>
            <a:endParaRPr lang="en-US" dirty="0"/>
          </a:p>
        </p:txBody>
      </p:sp>
      <p:sp>
        <p:nvSpPr>
          <p:cNvPr id="3" name="Content Placeholder 2"/>
          <p:cNvSpPr>
            <a:spLocks noGrp="1"/>
          </p:cNvSpPr>
          <p:nvPr>
            <p:ph idx="1"/>
          </p:nvPr>
        </p:nvSpPr>
        <p:spPr>
          <a:xfrm>
            <a:off x="1295400" y="1600200"/>
            <a:ext cx="7543800" cy="4525963"/>
          </a:xfrm>
        </p:spPr>
        <p:txBody>
          <a:bodyPr/>
          <a:lstStyle/>
          <a:p>
            <a:r>
              <a:rPr lang="en-US" sz="2200" dirty="0" smtClean="0"/>
              <a:t>Throughout the implementation period:</a:t>
            </a:r>
          </a:p>
          <a:p>
            <a:pPr lvl="1"/>
            <a:r>
              <a:rPr lang="en-US" sz="2200" dirty="0" smtClean="0"/>
              <a:t>Maintain communication with the Change Team as to their progress. </a:t>
            </a:r>
          </a:p>
          <a:p>
            <a:pPr lvl="1"/>
            <a:r>
              <a:rPr lang="en-US" sz="2200" dirty="0" smtClean="0"/>
              <a:t>Document dates of completion for each implementation step. </a:t>
            </a:r>
          </a:p>
          <a:p>
            <a:pPr lvl="1"/>
            <a:r>
              <a:rPr lang="en-US" sz="2200" dirty="0" smtClean="0"/>
              <a:t>Note any issues that have affected the facility’s progress.</a:t>
            </a:r>
          </a:p>
          <a:p>
            <a:r>
              <a:rPr lang="en-US" sz="2200" dirty="0" smtClean="0"/>
              <a:t>Monitor the team’s level of engagement:</a:t>
            </a:r>
          </a:p>
          <a:p>
            <a:pPr lvl="1"/>
            <a:r>
              <a:rPr lang="en-US" sz="2200" dirty="0" smtClean="0"/>
              <a:t>Are key members of the Change Team participating in meetings regularly?</a:t>
            </a:r>
          </a:p>
          <a:p>
            <a:pPr lvl="1"/>
            <a:r>
              <a:rPr lang="en-US" sz="2200" dirty="0"/>
              <a:t>Has there been any significant turnover in staff either on the Change Team or leadership that may affect the team’s functioning</a:t>
            </a:r>
            <a:r>
              <a:rPr lang="en-US" sz="2200" dirty="0" smtClean="0"/>
              <a:t>?</a:t>
            </a:r>
            <a:r>
              <a:rPr lang="en-US" sz="2200" dirty="0" smtClean="0"/>
              <a:t> </a:t>
            </a:r>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29</a:t>
            </a:fld>
            <a:endParaRPr lang="en-US" dirty="0"/>
          </a:p>
        </p:txBody>
      </p:sp>
    </p:spTree>
    <p:extLst>
      <p:ext uri="{BB962C8B-B14F-4D97-AF65-F5344CB8AC3E}">
        <p14:creationId xmlns:p14="http://schemas.microsoft.com/office/powerpoint/2010/main" val="307963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On-Time</a:t>
            </a:r>
            <a:endParaRPr lang="en-US" dirty="0"/>
          </a:p>
        </p:txBody>
      </p:sp>
      <p:sp>
        <p:nvSpPr>
          <p:cNvPr id="3" name="Content Placeholder 2"/>
          <p:cNvSpPr>
            <a:spLocks noGrp="1"/>
          </p:cNvSpPr>
          <p:nvPr>
            <p:ph idx="1"/>
          </p:nvPr>
        </p:nvSpPr>
        <p:spPr/>
        <p:txBody>
          <a:bodyPr/>
          <a:lstStyle/>
          <a:p>
            <a:r>
              <a:rPr lang="en-US" sz="2800" dirty="0" smtClean="0"/>
              <a:t>On-Time is a unique approach to quality improvement that focuses on the use of:</a:t>
            </a:r>
          </a:p>
          <a:p>
            <a:pPr lvl="1"/>
            <a:r>
              <a:rPr lang="en-US" sz="2800" dirty="0" smtClean="0"/>
              <a:t>Electronic reports. </a:t>
            </a:r>
          </a:p>
          <a:p>
            <a:pPr lvl="1"/>
            <a:r>
              <a:rPr lang="en-US" sz="2800" dirty="0" smtClean="0"/>
              <a:t>Multidisciplinary team. </a:t>
            </a:r>
          </a:p>
          <a:p>
            <a:pPr lvl="1"/>
            <a:r>
              <a:rPr lang="en-US" sz="2800" dirty="0" smtClean="0"/>
              <a:t>Electronic medical record (EMR). </a:t>
            </a:r>
          </a:p>
          <a:p>
            <a:r>
              <a:rPr lang="en-US" sz="2800" dirty="0" smtClean="0"/>
              <a:t>On-Time provides clinical reports to help staff develop and implement appropriate interventions. </a:t>
            </a:r>
          </a:p>
          <a:p>
            <a:r>
              <a:rPr lang="en-US" sz="2800" dirty="0" smtClean="0"/>
              <a:t>On-Time uses Facilitators to help integrate these reports into existing workflow.</a:t>
            </a:r>
          </a:p>
          <a:p>
            <a:endParaRPr lang="en-US" sz="2800" dirty="0"/>
          </a:p>
        </p:txBody>
      </p:sp>
      <p:sp>
        <p:nvSpPr>
          <p:cNvPr id="4" name="Date Placeholder 3"/>
          <p:cNvSpPr>
            <a:spLocks noGrp="1"/>
          </p:cNvSpPr>
          <p:nvPr>
            <p:ph type="dt" sz="half" idx="10"/>
          </p:nvPr>
        </p:nvSpPr>
        <p:spPr/>
        <p:txBody>
          <a:bodyPr/>
          <a:lstStyle/>
          <a:p>
            <a:r>
              <a:rPr lang="en-US" smtClean="0"/>
              <a:t>October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3</a:t>
            </a:fld>
            <a:endParaRPr lang="en-US" dirty="0"/>
          </a:p>
        </p:txBody>
      </p:sp>
    </p:spTree>
    <p:extLst>
      <p:ext uri="{BB962C8B-B14F-4D97-AF65-F5344CB8AC3E}">
        <p14:creationId xmlns:p14="http://schemas.microsoft.com/office/powerpoint/2010/main" val="192498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a:t>
            </a:r>
            <a:endParaRPr lang="en-US" dirty="0"/>
          </a:p>
        </p:txBody>
      </p:sp>
      <p:sp>
        <p:nvSpPr>
          <p:cNvPr id="3" name="Content Placeholder 2"/>
          <p:cNvSpPr>
            <a:spLocks noGrp="1"/>
          </p:cNvSpPr>
          <p:nvPr>
            <p:ph idx="1"/>
          </p:nvPr>
        </p:nvSpPr>
        <p:spPr>
          <a:xfrm>
            <a:off x="1295400" y="1600200"/>
            <a:ext cx="7467600" cy="4525963"/>
          </a:xfrm>
        </p:spPr>
        <p:txBody>
          <a:bodyPr/>
          <a:lstStyle/>
          <a:p>
            <a:r>
              <a:rPr lang="en-US" sz="2200" dirty="0" smtClean="0"/>
              <a:t>Monitor the team’s level of engagement:</a:t>
            </a:r>
          </a:p>
          <a:p>
            <a:pPr lvl="1"/>
            <a:r>
              <a:rPr lang="en-US" sz="2200" dirty="0" smtClean="0"/>
              <a:t>Is the team cohesive? Are team members completing assignments on time? </a:t>
            </a:r>
          </a:p>
          <a:p>
            <a:pPr lvl="1"/>
            <a:r>
              <a:rPr lang="en-US" sz="2200" dirty="0" smtClean="0"/>
              <a:t>Are there any operational issues, such as reports being unavailable or difficult to print, or meeting space not available, that may affect the program’s progress?</a:t>
            </a:r>
          </a:p>
          <a:p>
            <a:pPr lvl="1"/>
            <a:r>
              <a:rPr lang="en-US" sz="2200" dirty="0" smtClean="0"/>
              <a:t>Have there been any disruptions to implementation, such as during the annual State survey, </a:t>
            </a:r>
            <a:r>
              <a:rPr lang="en-US" sz="2200" dirty="0" err="1" smtClean="0"/>
              <a:t>followup</a:t>
            </a:r>
            <a:r>
              <a:rPr lang="en-US" sz="2200" dirty="0" smtClean="0"/>
              <a:t> surveys, and writing of the correction plan, if required?</a:t>
            </a:r>
          </a:p>
          <a:p>
            <a:r>
              <a:rPr lang="en-US" sz="2200" dirty="0" smtClean="0"/>
              <a:t>If the Facilitator notes any slowing or disruption of the implementation process, work with the program champion to investigate the issues, and help devise a plan to address them.</a:t>
            </a:r>
            <a:endParaRPr lang="en-US" sz="2200" dirty="0"/>
          </a:p>
        </p:txBody>
      </p:sp>
      <p:sp>
        <p:nvSpPr>
          <p:cNvPr id="4" name="Date Placeholder 3"/>
          <p:cNvSpPr>
            <a:spLocks noGrp="1"/>
          </p:cNvSpPr>
          <p:nvPr>
            <p:ph type="dt" sz="half" idx="10"/>
          </p:nvPr>
        </p:nvSpPr>
        <p:spPr/>
        <p:txBody>
          <a:bodyPr/>
          <a:lstStyle/>
          <a:p>
            <a:r>
              <a:rPr lang="en-US" smtClean="0"/>
              <a:t>October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30</a:t>
            </a:fld>
            <a:endParaRPr lang="en-US" dirty="0"/>
          </a:p>
        </p:txBody>
      </p:sp>
    </p:spTree>
    <p:extLst>
      <p:ext uri="{BB962C8B-B14F-4D97-AF65-F5344CB8AC3E}">
        <p14:creationId xmlns:p14="http://schemas.microsoft.com/office/powerpoint/2010/main" val="1262447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Monitoring </a:t>
            </a:r>
            <a:br>
              <a:rPr lang="en-US" dirty="0" smtClean="0"/>
            </a:br>
            <a:r>
              <a:rPr lang="en-US" dirty="0" smtClean="0"/>
              <a:t>Impact of On-Time</a:t>
            </a:r>
            <a:endParaRPr lang="en-US" strike="sngStrike" dirty="0"/>
          </a:p>
        </p:txBody>
      </p:sp>
      <p:sp>
        <p:nvSpPr>
          <p:cNvPr id="3" name="Content Placeholder 2"/>
          <p:cNvSpPr>
            <a:spLocks noGrp="1"/>
          </p:cNvSpPr>
          <p:nvPr>
            <p:ph idx="1"/>
          </p:nvPr>
        </p:nvSpPr>
        <p:spPr/>
        <p:txBody>
          <a:bodyPr/>
          <a:lstStyle/>
          <a:p>
            <a:r>
              <a:rPr lang="en-US" dirty="0" smtClean="0"/>
              <a:t>Assist the </a:t>
            </a:r>
            <a:r>
              <a:rPr lang="en-US" dirty="0" smtClean="0"/>
              <a:t>Change Team </a:t>
            </a:r>
            <a:r>
              <a:rPr lang="en-US" dirty="0"/>
              <a:t>in </a:t>
            </a:r>
            <a:r>
              <a:rPr lang="en-US" dirty="0" smtClean="0"/>
              <a:t>selecting metrics based on existing clinical data.</a:t>
            </a:r>
            <a:endParaRPr lang="en-US" strike="sngStrike" dirty="0" smtClean="0">
              <a:solidFill>
                <a:srgbClr val="FF0000"/>
              </a:solidFill>
            </a:endParaRPr>
          </a:p>
          <a:p>
            <a:r>
              <a:rPr lang="en-US" dirty="0" smtClean="0"/>
              <a:t>Review outcomes with team during implementation period to monitor program’s early impact.</a:t>
            </a:r>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31</a:t>
            </a:fld>
            <a:endParaRPr lang="en-US" dirty="0"/>
          </a:p>
        </p:txBody>
      </p:sp>
    </p:spTree>
    <p:extLst>
      <p:ext uri="{BB962C8B-B14F-4D97-AF65-F5344CB8AC3E}">
        <p14:creationId xmlns:p14="http://schemas.microsoft.com/office/powerpoint/2010/main" val="889304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What are the goals of the On-Time program?</a:t>
            </a:r>
          </a:p>
          <a:p>
            <a:pPr>
              <a:lnSpc>
                <a:spcPct val="120000"/>
              </a:lnSpc>
            </a:pPr>
            <a:r>
              <a:rPr lang="en-US" dirty="0" smtClean="0"/>
              <a:t>What are the key components of the On-Time program?</a:t>
            </a:r>
          </a:p>
          <a:p>
            <a:pPr>
              <a:lnSpc>
                <a:spcPct val="120000"/>
              </a:lnSpc>
            </a:pPr>
            <a:r>
              <a:rPr lang="en-US" dirty="0" smtClean="0"/>
              <a:t>What is the Facilitator’s role in implementing the program?</a:t>
            </a:r>
          </a:p>
          <a:p>
            <a:pPr>
              <a:lnSpc>
                <a:spcPct val="120000"/>
              </a:lnSpc>
            </a:pPr>
            <a:r>
              <a:rPr lang="en-US" dirty="0" smtClean="0"/>
              <a:t>What is the role of program champion?</a:t>
            </a:r>
          </a:p>
          <a:p>
            <a:pPr>
              <a:lnSpc>
                <a:spcPct val="120000"/>
              </a:lnSpc>
            </a:pPr>
            <a:r>
              <a:rPr lang="en-US" dirty="0" smtClean="0"/>
              <a:t>How would you respond to questions regarding the accuracy of the reports?</a:t>
            </a:r>
          </a:p>
          <a:p>
            <a:pPr>
              <a:lnSpc>
                <a:spcPct val="120000"/>
              </a:lnSpc>
            </a:pPr>
            <a:r>
              <a:rPr lang="en-US" dirty="0" smtClean="0"/>
              <a:t>What is the Facilitator’s </a:t>
            </a:r>
            <a:r>
              <a:rPr lang="en-US" dirty="0"/>
              <a:t>role </a:t>
            </a:r>
            <a:r>
              <a:rPr lang="en-US" dirty="0" smtClean="0"/>
              <a:t>in helping with the Self-Assessment? Incorporating reports into new meetings?</a:t>
            </a:r>
          </a:p>
          <a:p>
            <a:pPr lvl="0"/>
            <a:endParaRPr lang="en-US" dirty="0"/>
          </a:p>
        </p:txBody>
      </p:sp>
      <p:sp>
        <p:nvSpPr>
          <p:cNvPr id="4" name="Date Placeholder 3"/>
          <p:cNvSpPr>
            <a:spLocks noGrp="1"/>
          </p:cNvSpPr>
          <p:nvPr>
            <p:ph type="dt" sz="half" idx="10"/>
          </p:nvPr>
        </p:nvSpPr>
        <p:spPr>
          <a:xfrm>
            <a:off x="457200" y="6474427"/>
            <a:ext cx="2133600" cy="365125"/>
          </a:xfrm>
          <a:prstGeom prst="rect">
            <a:avLst/>
          </a:prstGeom>
        </p:spPr>
        <p:txBody>
          <a:bodyPr/>
          <a:lstStyle/>
          <a:p>
            <a:r>
              <a:rPr lang="en-US" smtClean="0"/>
              <a:t>October 2017</a:t>
            </a:r>
            <a:endParaRPr lang="en-US" dirty="0" smtClean="0"/>
          </a:p>
        </p:txBody>
      </p:sp>
      <p:sp>
        <p:nvSpPr>
          <p:cNvPr id="5" name="Footer Placeholder 4"/>
          <p:cNvSpPr>
            <a:spLocks noGrp="1"/>
          </p:cNvSpPr>
          <p:nvPr>
            <p:ph type="ftr" sz="quarter" idx="11"/>
          </p:nvPr>
        </p:nvSpPr>
        <p:spPr>
          <a:xfrm>
            <a:off x="3124200" y="6464801"/>
            <a:ext cx="2895600" cy="365125"/>
          </a:xfrm>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a:xfrm>
            <a:off x="6553200" y="6474427"/>
            <a:ext cx="2133600" cy="365125"/>
          </a:xfrm>
        </p:spPr>
        <p:txBody>
          <a:bodyPr/>
          <a:lstStyle/>
          <a:p>
            <a:fld id="{AFB48CF1-76A4-46B6-81A1-9DCF5937CFE6}" type="slidenum">
              <a:rPr lang="en-US" smtClean="0"/>
              <a:pPr/>
              <a:t>32</a:t>
            </a:fld>
            <a:endParaRPr lang="en-US" dirty="0"/>
          </a:p>
        </p:txBody>
      </p:sp>
    </p:spTree>
    <p:extLst>
      <p:ext uri="{BB962C8B-B14F-4D97-AF65-F5344CB8AC3E}">
        <p14:creationId xmlns:p14="http://schemas.microsoft.com/office/powerpoint/2010/main" val="269166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Problem Are We </a:t>
            </a:r>
            <a:br>
              <a:rPr lang="en-US" smtClean="0"/>
            </a:br>
            <a:r>
              <a:rPr lang="en-US" smtClean="0"/>
              <a:t>Trying To Solve?</a:t>
            </a:r>
            <a:endParaRPr lang="en-US" dirty="0"/>
          </a:p>
        </p:txBody>
      </p:sp>
      <p:sp>
        <p:nvSpPr>
          <p:cNvPr id="3" name="Content Placeholder 2"/>
          <p:cNvSpPr>
            <a:spLocks noGrp="1"/>
          </p:cNvSpPr>
          <p:nvPr>
            <p:ph idx="1"/>
          </p:nvPr>
        </p:nvSpPr>
        <p:spPr/>
        <p:txBody>
          <a:bodyPr/>
          <a:lstStyle/>
          <a:p>
            <a:r>
              <a:rPr lang="en-US" dirty="0" smtClean="0"/>
              <a:t>Nursing homes investigate adverse events after they occur.</a:t>
            </a:r>
          </a:p>
          <a:p>
            <a:r>
              <a:rPr lang="en-US" dirty="0" smtClean="0"/>
              <a:t>Is it possible to intervene before adverse events occur? </a:t>
            </a:r>
          </a:p>
          <a:p>
            <a:r>
              <a:rPr lang="en-US" dirty="0" smtClean="0"/>
              <a:t>Does information exist to identify residents at risk? </a:t>
            </a:r>
          </a:p>
          <a:p>
            <a:r>
              <a:rPr lang="en-US" dirty="0" smtClean="0"/>
              <a:t>How can this information be used?</a:t>
            </a:r>
          </a:p>
          <a:p>
            <a:endParaRPr lang="en-US" dirty="0" smtClean="0"/>
          </a:p>
          <a:p>
            <a:endParaRPr lang="en-US" dirty="0" smtClean="0"/>
          </a:p>
          <a:p>
            <a:endParaRPr lang="en-US" dirty="0"/>
          </a:p>
        </p:txBody>
      </p:sp>
      <p:sp>
        <p:nvSpPr>
          <p:cNvPr id="27" name="Date Placeholder 26"/>
          <p:cNvSpPr>
            <a:spLocks noGrp="1"/>
          </p:cNvSpPr>
          <p:nvPr>
            <p:ph type="dt" sz="half" idx="10"/>
          </p:nvPr>
        </p:nvSpPr>
        <p:spPr/>
        <p:txBody>
          <a:bodyPr/>
          <a:lstStyle/>
          <a:p>
            <a:r>
              <a:rPr lang="en-US" smtClean="0"/>
              <a:t>October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4</a:t>
            </a:fld>
            <a:endParaRPr lang="en-US" dirty="0"/>
          </a:p>
        </p:txBody>
      </p:sp>
    </p:spTree>
    <p:extLst>
      <p:ext uri="{BB962C8B-B14F-4D97-AF65-F5344CB8AC3E}">
        <p14:creationId xmlns:p14="http://schemas.microsoft.com/office/powerpoint/2010/main" val="305803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lstStyle/>
          <a:p>
            <a:r>
              <a:rPr lang="en-US" dirty="0" smtClean="0"/>
              <a:t>Can you think of examples when knowledge of risk factors might be used to prevent adverse events?</a:t>
            </a:r>
          </a:p>
          <a:p>
            <a:r>
              <a:rPr lang="en-US" dirty="0" smtClean="0"/>
              <a:t>What are obstacles to staff obtaining the information needed to identify residents who need changes in care plans? To</a:t>
            </a:r>
            <a:r>
              <a:rPr lang="en-US" dirty="0" smtClean="0">
                <a:solidFill>
                  <a:srgbClr val="0000FF"/>
                </a:solidFill>
              </a:rPr>
              <a:t> </a:t>
            </a:r>
            <a:r>
              <a:rPr lang="en-US" dirty="0" smtClean="0"/>
              <a:t>intervene early? To intervene appropriately?</a:t>
            </a:r>
          </a:p>
          <a:p>
            <a:endParaRPr lang="en-US" dirty="0"/>
          </a:p>
        </p:txBody>
      </p:sp>
      <p:sp>
        <p:nvSpPr>
          <p:cNvPr id="8" name="Footer Placeholder 7"/>
          <p:cNvSpPr>
            <a:spLocks noGrp="1"/>
          </p:cNvSpPr>
          <p:nvPr>
            <p:ph type="ftr" sz="quarter" idx="11"/>
          </p:nvPr>
        </p:nvSpPr>
        <p:spPr>
          <a:xfrm>
            <a:off x="3124200" y="6464801"/>
            <a:ext cx="2895600" cy="365125"/>
          </a:xfrm>
        </p:spPr>
        <p:txBody>
          <a:bodyPr/>
          <a:lstStyle/>
          <a:p>
            <a:r>
              <a:rPr lang="en-US" smtClean="0"/>
              <a:t>On-Time Overview</a:t>
            </a:r>
            <a:endParaRPr lang="en-US" dirty="0"/>
          </a:p>
        </p:txBody>
      </p:sp>
      <p:sp>
        <p:nvSpPr>
          <p:cNvPr id="9" name="Slide Number Placeholder 8"/>
          <p:cNvSpPr>
            <a:spLocks noGrp="1"/>
          </p:cNvSpPr>
          <p:nvPr>
            <p:ph type="sldNum" sz="quarter" idx="12"/>
          </p:nvPr>
        </p:nvSpPr>
        <p:spPr>
          <a:xfrm>
            <a:off x="6553200" y="6474427"/>
            <a:ext cx="2133600" cy="365125"/>
          </a:xfrm>
        </p:spPr>
        <p:txBody>
          <a:bodyPr/>
          <a:lstStyle/>
          <a:p>
            <a:fld id="{AFB48CF1-76A4-46B6-81A1-9DCF5937CFE6}" type="slidenum">
              <a:rPr lang="en-US" smtClean="0"/>
              <a:pPr/>
              <a:t>5</a:t>
            </a:fld>
            <a:endParaRPr lang="en-US" dirty="0"/>
          </a:p>
        </p:txBody>
      </p:sp>
      <p:sp>
        <p:nvSpPr>
          <p:cNvPr id="4" name="Date Placeholder 3"/>
          <p:cNvSpPr>
            <a:spLocks noGrp="1"/>
          </p:cNvSpPr>
          <p:nvPr>
            <p:ph type="dt" sz="half" idx="10"/>
          </p:nvPr>
        </p:nvSpPr>
        <p:spPr/>
        <p:txBody>
          <a:bodyPr/>
          <a:lstStyle/>
          <a:p>
            <a:r>
              <a:rPr lang="en-US" smtClean="0"/>
              <a:t>October 2017</a:t>
            </a:r>
            <a:endParaRPr lang="en-US" dirty="0"/>
          </a:p>
        </p:txBody>
      </p:sp>
    </p:spTree>
    <p:extLst>
      <p:ext uri="{BB962C8B-B14F-4D97-AF65-F5344CB8AC3E}">
        <p14:creationId xmlns:p14="http://schemas.microsoft.com/office/powerpoint/2010/main" val="363067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Reports for Four Adverse Events</a:t>
            </a:r>
            <a:endParaRPr lang="en-US" strike="sngStrike" dirty="0">
              <a:solidFill>
                <a:srgbClr val="FF0000"/>
              </a:solidFill>
            </a:endParaRPr>
          </a:p>
        </p:txBody>
      </p:sp>
      <p:sp>
        <p:nvSpPr>
          <p:cNvPr id="3" name="Content Placeholder 2"/>
          <p:cNvSpPr>
            <a:spLocks noGrp="1"/>
          </p:cNvSpPr>
          <p:nvPr>
            <p:ph idx="1"/>
          </p:nvPr>
        </p:nvSpPr>
        <p:spPr/>
        <p:txBody>
          <a:bodyPr/>
          <a:lstStyle/>
          <a:p>
            <a:r>
              <a:rPr lang="en-US" dirty="0" smtClean="0"/>
              <a:t>Four Reports</a:t>
            </a:r>
          </a:p>
          <a:p>
            <a:pPr lvl="1"/>
            <a:r>
              <a:rPr lang="en-US" dirty="0" smtClean="0"/>
              <a:t>Pressure Ulcer Prevention</a:t>
            </a:r>
          </a:p>
          <a:p>
            <a:pPr lvl="1"/>
            <a:r>
              <a:rPr lang="en-US" dirty="0" smtClean="0"/>
              <a:t>Pressure Ulcer Healing</a:t>
            </a:r>
          </a:p>
          <a:p>
            <a:pPr lvl="1"/>
            <a:r>
              <a:rPr lang="en-US" dirty="0" smtClean="0"/>
              <a:t>Falls Prevention</a:t>
            </a:r>
          </a:p>
          <a:p>
            <a:pPr lvl="1"/>
            <a:r>
              <a:rPr lang="en-US" dirty="0" smtClean="0"/>
              <a:t>Preventable Hospital and ED Visits</a:t>
            </a:r>
          </a:p>
        </p:txBody>
      </p:sp>
      <p:sp>
        <p:nvSpPr>
          <p:cNvPr id="8" name="Footer Placeholder 7"/>
          <p:cNvSpPr>
            <a:spLocks noGrp="1"/>
          </p:cNvSpPr>
          <p:nvPr>
            <p:ph type="ftr" sz="quarter" idx="11"/>
          </p:nvPr>
        </p:nvSpPr>
        <p:spPr>
          <a:xfrm>
            <a:off x="3124200" y="6464801"/>
            <a:ext cx="2895600" cy="365125"/>
          </a:xfrm>
        </p:spPr>
        <p:txBody>
          <a:bodyPr/>
          <a:lstStyle/>
          <a:p>
            <a:r>
              <a:rPr lang="en-US" smtClean="0"/>
              <a:t>On-Time Overview</a:t>
            </a:r>
            <a:endParaRPr lang="en-US" dirty="0"/>
          </a:p>
        </p:txBody>
      </p:sp>
      <p:sp>
        <p:nvSpPr>
          <p:cNvPr id="9" name="Slide Number Placeholder 8"/>
          <p:cNvSpPr>
            <a:spLocks noGrp="1"/>
          </p:cNvSpPr>
          <p:nvPr>
            <p:ph type="sldNum" sz="quarter" idx="12"/>
          </p:nvPr>
        </p:nvSpPr>
        <p:spPr>
          <a:xfrm>
            <a:off x="6553200" y="6474427"/>
            <a:ext cx="2133600" cy="365125"/>
          </a:xfrm>
        </p:spPr>
        <p:txBody>
          <a:bodyPr/>
          <a:lstStyle/>
          <a:p>
            <a:fld id="{AFB48CF1-76A4-46B6-81A1-9DCF5937CFE6}" type="slidenum">
              <a:rPr lang="en-US" smtClean="0"/>
              <a:pPr/>
              <a:t>6</a:t>
            </a:fld>
            <a:endParaRPr lang="en-US" dirty="0"/>
          </a:p>
        </p:txBody>
      </p:sp>
      <p:sp>
        <p:nvSpPr>
          <p:cNvPr id="4" name="Date Placeholder 3"/>
          <p:cNvSpPr>
            <a:spLocks noGrp="1"/>
          </p:cNvSpPr>
          <p:nvPr>
            <p:ph type="dt" sz="half" idx="10"/>
          </p:nvPr>
        </p:nvSpPr>
        <p:spPr/>
        <p:txBody>
          <a:bodyPr/>
          <a:lstStyle/>
          <a:p>
            <a:r>
              <a:rPr lang="en-US" smtClean="0"/>
              <a:t>October 2017</a:t>
            </a:r>
            <a:endParaRPr lang="en-US" dirty="0"/>
          </a:p>
        </p:txBody>
      </p:sp>
    </p:spTree>
    <p:extLst>
      <p:ext uri="{BB962C8B-B14F-4D97-AF65-F5344CB8AC3E}">
        <p14:creationId xmlns:p14="http://schemas.microsoft.com/office/powerpoint/2010/main" val="386968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Elements of On-Time</a:t>
            </a:r>
            <a:endParaRPr lang="en-US" dirty="0"/>
          </a:p>
        </p:txBody>
      </p:sp>
      <p:sp>
        <p:nvSpPr>
          <p:cNvPr id="3" name="Content Placeholder 2"/>
          <p:cNvSpPr>
            <a:spLocks noGrp="1"/>
          </p:cNvSpPr>
          <p:nvPr>
            <p:ph idx="1"/>
          </p:nvPr>
        </p:nvSpPr>
        <p:spPr/>
        <p:txBody>
          <a:bodyPr/>
          <a:lstStyle/>
          <a:p>
            <a:r>
              <a:rPr lang="en-US" sz="2400" dirty="0" smtClean="0"/>
              <a:t>EMR used to develop reports that identify residents at increased risk of adverse events</a:t>
            </a:r>
          </a:p>
          <a:p>
            <a:r>
              <a:rPr lang="en-US" sz="2400" dirty="0" smtClean="0"/>
              <a:t>Weekly reports to provide information to help staff intervene in a more timely manner</a:t>
            </a:r>
          </a:p>
          <a:p>
            <a:r>
              <a:rPr lang="en-US" sz="2400" dirty="0" smtClean="0"/>
              <a:t>Implementation worksheets:</a:t>
            </a:r>
          </a:p>
          <a:p>
            <a:pPr lvl="1"/>
            <a:r>
              <a:rPr lang="en-US" sz="2400" dirty="0" smtClean="0"/>
              <a:t>Help staff assess how they currently identify changing risk, make intervention decisions</a:t>
            </a:r>
          </a:p>
          <a:p>
            <a:pPr lvl="1"/>
            <a:r>
              <a:rPr lang="en-US" sz="2400" dirty="0" smtClean="0"/>
              <a:t>Identify ways to integrate the reports into day-to-day clinical discussions</a:t>
            </a:r>
          </a:p>
          <a:p>
            <a:r>
              <a:rPr lang="en-US" sz="2400" dirty="0" smtClean="0"/>
              <a:t>Facilitator to help staff understand the reports and to guide integration of reports into day-to-day clinical </a:t>
            </a:r>
            <a:r>
              <a:rPr lang="en-US" sz="2400" dirty="0" err="1" smtClean="0"/>
              <a:t>decisionmaking</a:t>
            </a:r>
            <a:endParaRPr lang="en-US" sz="2400" dirty="0" smtClean="0"/>
          </a:p>
        </p:txBody>
      </p:sp>
      <p:sp>
        <p:nvSpPr>
          <p:cNvPr id="11" name="Date Placeholder 10"/>
          <p:cNvSpPr>
            <a:spLocks noGrp="1"/>
          </p:cNvSpPr>
          <p:nvPr>
            <p:ph type="dt" sz="half" idx="10"/>
          </p:nvPr>
        </p:nvSpPr>
        <p:spPr/>
        <p:txBody>
          <a:bodyPr/>
          <a:lstStyle/>
          <a:p>
            <a:r>
              <a:rPr lang="en-US" smtClean="0"/>
              <a:t>October 2017</a:t>
            </a:r>
            <a:endParaRPr lang="en-US" dirty="0"/>
          </a:p>
        </p:txBody>
      </p:sp>
      <p:sp>
        <p:nvSpPr>
          <p:cNvPr id="7" name="Footer Placeholder 6"/>
          <p:cNvSpPr>
            <a:spLocks noGrp="1"/>
          </p:cNvSpPr>
          <p:nvPr>
            <p:ph type="ftr" sz="quarter" idx="11"/>
          </p:nvPr>
        </p:nvSpPr>
        <p:spPr/>
        <p:txBody>
          <a:bodyPr/>
          <a:lstStyle/>
          <a:p>
            <a:r>
              <a:rPr lang="en-US" smtClean="0"/>
              <a:t>On-Time Overview</a:t>
            </a:r>
            <a:endParaRPr lang="en-US" dirty="0"/>
          </a:p>
        </p:txBody>
      </p:sp>
      <p:sp>
        <p:nvSpPr>
          <p:cNvPr id="8" name="Slide Number Placeholder 7"/>
          <p:cNvSpPr>
            <a:spLocks noGrp="1"/>
          </p:cNvSpPr>
          <p:nvPr>
            <p:ph type="sldNum" sz="quarter" idx="12"/>
          </p:nvPr>
        </p:nvSpPr>
        <p:spPr/>
        <p:txBody>
          <a:bodyPr/>
          <a:lstStyle/>
          <a:p>
            <a:fld id="{AFB48CF1-76A4-46B6-81A1-9DCF5937CFE6}" type="slidenum">
              <a:rPr lang="en-US" smtClean="0"/>
              <a:pPr/>
              <a:t>7</a:t>
            </a:fld>
            <a:endParaRPr lang="en-US" dirty="0"/>
          </a:p>
        </p:txBody>
      </p:sp>
    </p:spTree>
    <p:extLst>
      <p:ext uri="{BB962C8B-B14F-4D97-AF65-F5344CB8AC3E}">
        <p14:creationId xmlns:p14="http://schemas.microsoft.com/office/powerpoint/2010/main" val="162582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Facilitator</a:t>
            </a:r>
            <a:endParaRPr lang="en-US" dirty="0"/>
          </a:p>
        </p:txBody>
      </p:sp>
      <p:sp>
        <p:nvSpPr>
          <p:cNvPr id="3" name="Content Placeholder 2"/>
          <p:cNvSpPr>
            <a:spLocks noGrp="1"/>
          </p:cNvSpPr>
          <p:nvPr>
            <p:ph idx="1"/>
          </p:nvPr>
        </p:nvSpPr>
        <p:spPr/>
        <p:txBody>
          <a:bodyPr/>
          <a:lstStyle/>
          <a:p>
            <a:r>
              <a:rPr lang="en-US" sz="2000" dirty="0" smtClean="0"/>
              <a:t>Establish relationship with Change Team:</a:t>
            </a:r>
          </a:p>
          <a:p>
            <a:pPr lvl="1"/>
            <a:r>
              <a:rPr lang="en-US" sz="2000" dirty="0" smtClean="0"/>
              <a:t>Introduce On-Time Program and relevant electronic reports.</a:t>
            </a:r>
          </a:p>
          <a:p>
            <a:pPr lvl="1"/>
            <a:r>
              <a:rPr lang="en-US" sz="2000" dirty="0" smtClean="0"/>
              <a:t>Review program expectations and establish a plan for regular communication.</a:t>
            </a:r>
          </a:p>
          <a:p>
            <a:r>
              <a:rPr lang="en-US" sz="2000" dirty="0" smtClean="0"/>
              <a:t>Guide the team to implement the program:</a:t>
            </a:r>
          </a:p>
          <a:p>
            <a:pPr lvl="1"/>
            <a:r>
              <a:rPr lang="en-US" sz="2000" dirty="0" smtClean="0"/>
              <a:t>Provide training on report contents.</a:t>
            </a:r>
          </a:p>
          <a:p>
            <a:pPr lvl="1"/>
            <a:r>
              <a:rPr lang="en-US" sz="2000" dirty="0" smtClean="0"/>
              <a:t>Encourage the team’s completion and review of the Self-Assessment Worksheet.</a:t>
            </a:r>
          </a:p>
          <a:p>
            <a:pPr lvl="1"/>
            <a:r>
              <a:rPr lang="en-US" sz="2000" dirty="0" smtClean="0"/>
              <a:t>Help the team identify ways to integrate the reports into current processes. </a:t>
            </a:r>
          </a:p>
          <a:p>
            <a:pPr lvl="1"/>
            <a:r>
              <a:rPr lang="en-US" sz="2000" dirty="0" smtClean="0"/>
              <a:t>Help the team develop piloting strategy for fully integrating reports into daily practice.</a:t>
            </a:r>
          </a:p>
          <a:p>
            <a:pPr lvl="1"/>
            <a:r>
              <a:rPr lang="en-US" sz="2000" dirty="0" smtClean="0"/>
              <a:t>Provide ongoing coaching and assistance to overcome obstacles during implementation.</a:t>
            </a:r>
          </a:p>
          <a:p>
            <a:r>
              <a:rPr lang="en-US" sz="2000" dirty="0" smtClean="0"/>
              <a:t>Monitor progress.</a:t>
            </a:r>
            <a:endParaRPr lang="en-US" sz="2000" dirty="0"/>
          </a:p>
        </p:txBody>
      </p:sp>
      <p:sp>
        <p:nvSpPr>
          <p:cNvPr id="5" name="Date Placeholder 4"/>
          <p:cNvSpPr>
            <a:spLocks noGrp="1"/>
          </p:cNvSpPr>
          <p:nvPr>
            <p:ph type="dt" sz="half" idx="10"/>
          </p:nvPr>
        </p:nvSpPr>
        <p:spPr/>
        <p:txBody>
          <a:bodyPr/>
          <a:lstStyle/>
          <a:p>
            <a:r>
              <a:rPr lang="en-US" smtClean="0"/>
              <a:t>October 2017</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8</a:t>
            </a:fld>
            <a:endParaRPr lang="en-US" dirty="0"/>
          </a:p>
        </p:txBody>
      </p:sp>
    </p:spTree>
    <p:extLst>
      <p:ext uri="{BB962C8B-B14F-4D97-AF65-F5344CB8AC3E}">
        <p14:creationId xmlns:p14="http://schemas.microsoft.com/office/powerpoint/2010/main" val="353264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Implementation </a:t>
            </a:r>
            <a:br>
              <a:rPr lang="en-US" smtClean="0"/>
            </a:br>
            <a:r>
              <a:rPr lang="en-US" smtClean="0"/>
              <a:t>Prerequisites</a:t>
            </a:r>
            <a:endParaRPr lang="en-US" dirty="0"/>
          </a:p>
        </p:txBody>
      </p:sp>
      <p:sp>
        <p:nvSpPr>
          <p:cNvPr id="3" name="Content Placeholder 2"/>
          <p:cNvSpPr>
            <a:spLocks noGrp="1"/>
          </p:cNvSpPr>
          <p:nvPr>
            <p:ph idx="1"/>
          </p:nvPr>
        </p:nvSpPr>
        <p:spPr>
          <a:xfrm>
            <a:off x="1295400" y="1600200"/>
            <a:ext cx="7543800" cy="4525963"/>
          </a:xfrm>
        </p:spPr>
        <p:txBody>
          <a:bodyPr/>
          <a:lstStyle/>
          <a:p>
            <a:r>
              <a:rPr lang="en-US" sz="2800" dirty="0" smtClean="0"/>
              <a:t>EMR vendor willing to provide access to On-Time reports</a:t>
            </a:r>
          </a:p>
          <a:p>
            <a:r>
              <a:rPr lang="en-US" sz="2800" dirty="0" smtClean="0"/>
              <a:t>Commitment from key leadership, including the DON or administrator</a:t>
            </a:r>
          </a:p>
          <a:p>
            <a:r>
              <a:rPr lang="en-US" sz="2800" dirty="0" smtClean="0"/>
              <a:t>Multidisciplinary change team and team champion</a:t>
            </a:r>
          </a:p>
          <a:p>
            <a:r>
              <a:rPr lang="en-US" sz="2800" dirty="0" smtClean="0"/>
              <a:t>Commitment to provide high-quality data elements to populate reports</a:t>
            </a:r>
          </a:p>
          <a:p>
            <a:r>
              <a:rPr lang="en-US" sz="2800" dirty="0" smtClean="0"/>
              <a:t>Commitment to work with the Facilitator to learn how to use the reports to prevent adverse events</a:t>
            </a:r>
            <a:endParaRPr lang="en-US" sz="2800" dirty="0"/>
          </a:p>
        </p:txBody>
      </p:sp>
      <p:sp>
        <p:nvSpPr>
          <p:cNvPr id="5" name="Date Placeholder 4"/>
          <p:cNvSpPr>
            <a:spLocks noGrp="1"/>
          </p:cNvSpPr>
          <p:nvPr>
            <p:ph type="dt" sz="half" idx="10"/>
          </p:nvPr>
        </p:nvSpPr>
        <p:spPr/>
        <p:txBody>
          <a:bodyPr/>
          <a:lstStyle/>
          <a:p>
            <a:r>
              <a:rPr lang="en-US" smtClean="0"/>
              <a:t>October 2017</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9</a:t>
            </a:fld>
            <a:endParaRPr lang="en-US" dirty="0"/>
          </a:p>
        </p:txBody>
      </p:sp>
    </p:spTree>
    <p:extLst>
      <p:ext uri="{BB962C8B-B14F-4D97-AF65-F5344CB8AC3E}">
        <p14:creationId xmlns:p14="http://schemas.microsoft.com/office/powerpoint/2010/main" val="3017795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OnTimeSlideTemplate_09-26-2014</Template>
  <TotalTime>6731</TotalTime>
  <Words>2100</Words>
  <Application>Microsoft Office PowerPoint</Application>
  <PresentationFormat>On-screen Show (4:3)</PresentationFormat>
  <Paragraphs>298</Paragraphs>
  <Slides>32</Slides>
  <Notes>10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On Time Page 1</vt:lpstr>
      <vt:lpstr>On Time Page 2+ </vt:lpstr>
      <vt:lpstr>AHRQ’s Safety Program for Nursing Homes:  On-Time Falls Prevention Facilitator Training</vt:lpstr>
      <vt:lpstr>On-Time Falls Prevention Facilitator Training</vt:lpstr>
      <vt:lpstr>Introduction to On-Time</vt:lpstr>
      <vt:lpstr>What Problem Are We  Trying To Solve?</vt:lpstr>
      <vt:lpstr>Discussion</vt:lpstr>
      <vt:lpstr>On-Time Reports for Four Adverse Events</vt:lpstr>
      <vt:lpstr>Common Elements of On-Time</vt:lpstr>
      <vt:lpstr>Role of the Facilitator</vt:lpstr>
      <vt:lpstr>On-Time Implementation  Prerequisites</vt:lpstr>
      <vt:lpstr>Functional Specifications and  EMR Vendors</vt:lpstr>
      <vt:lpstr>Facilitator Role: Preliminary Support </vt:lpstr>
      <vt:lpstr>Evidence Base for  On-Time Reports </vt:lpstr>
      <vt:lpstr>Overview of On-Time Reports </vt:lpstr>
      <vt:lpstr>Examples of On-Time Reports</vt:lpstr>
      <vt:lpstr>Facilitator Discussion: Value of  On-Time Reports</vt:lpstr>
      <vt:lpstr>Teaching On-Time Reports</vt:lpstr>
      <vt:lpstr>Facilitator Role: Checking the  Accuracy of Reports </vt:lpstr>
      <vt:lpstr>Implementation Materials </vt:lpstr>
      <vt:lpstr>Self-Assessment Worksheet </vt:lpstr>
      <vt:lpstr>Self-Assessment Worksheet</vt:lpstr>
      <vt:lpstr>Facilitator Role: Encouraging Completion of Self-Assessment Worksheet </vt:lpstr>
      <vt:lpstr>Menu of Implementation Strategies </vt:lpstr>
      <vt:lpstr>Facilitator Role: Using Menu of Implementation Strategies</vt:lpstr>
      <vt:lpstr>Facilitator Role: Incorporating Reports Into New Meetings</vt:lpstr>
      <vt:lpstr>Facilitator Role: Incorporating Reports Into New Meetings (cont’d.)</vt:lpstr>
      <vt:lpstr>Facilitator Role: Incorporating Reports Into Existing Meetings</vt:lpstr>
      <vt:lpstr>Facilitator Role: Piloting  Use of Reports</vt:lpstr>
      <vt:lpstr>Implementation Steps  and Timeline</vt:lpstr>
      <vt:lpstr>Facilitator Role: Monitoring Implementation Progress</vt:lpstr>
      <vt:lpstr>Facilitator Role: Monitoring Implementation Progress</vt:lpstr>
      <vt:lpstr>Facilitator Role: Monitoring  Impact of On-Time</vt:lpstr>
      <vt:lpstr>Check Your Understanding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Falzone</dc:creator>
  <cp:lastModifiedBy>Doreen Bonnett</cp:lastModifiedBy>
  <cp:revision>270</cp:revision>
  <cp:lastPrinted>2014-09-22T21:28:34Z</cp:lastPrinted>
  <dcterms:created xsi:type="dcterms:W3CDTF">2014-05-07T18:20:35Z</dcterms:created>
  <dcterms:modified xsi:type="dcterms:W3CDTF">2017-09-29T15:11:05Z</dcterms:modified>
</cp:coreProperties>
</file>