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 id="2147483661" r:id="rId2"/>
    <p:sldMasterId id="2147483673" r:id="rId3"/>
  </p:sldMasterIdLst>
  <p:notesMasterIdLst>
    <p:notesMasterId r:id="rId70"/>
  </p:notesMasterIdLst>
  <p:handoutMasterIdLst>
    <p:handoutMasterId r:id="rId71"/>
  </p:handoutMasterIdLst>
  <p:sldIdLst>
    <p:sldId id="256" r:id="rId4"/>
    <p:sldId id="257" r:id="rId5"/>
    <p:sldId id="260" r:id="rId6"/>
    <p:sldId id="259" r:id="rId7"/>
    <p:sldId id="258" r:id="rId8"/>
    <p:sldId id="263" r:id="rId9"/>
    <p:sldId id="264" r:id="rId10"/>
    <p:sldId id="265" r:id="rId11"/>
    <p:sldId id="329" r:id="rId12"/>
    <p:sldId id="266" r:id="rId13"/>
    <p:sldId id="269" r:id="rId14"/>
    <p:sldId id="268" r:id="rId15"/>
    <p:sldId id="330" r:id="rId16"/>
    <p:sldId id="331" r:id="rId17"/>
    <p:sldId id="267" r:id="rId18"/>
    <p:sldId id="270" r:id="rId19"/>
    <p:sldId id="285" r:id="rId20"/>
    <p:sldId id="262" r:id="rId21"/>
    <p:sldId id="272" r:id="rId22"/>
    <p:sldId id="335" r:id="rId23"/>
    <p:sldId id="277" r:id="rId24"/>
    <p:sldId id="326" r:id="rId25"/>
    <p:sldId id="274" r:id="rId26"/>
    <p:sldId id="275" r:id="rId27"/>
    <p:sldId id="276" r:id="rId28"/>
    <p:sldId id="332" r:id="rId29"/>
    <p:sldId id="280" r:id="rId30"/>
    <p:sldId id="321" r:id="rId31"/>
    <p:sldId id="319" r:id="rId32"/>
    <p:sldId id="333" r:id="rId33"/>
    <p:sldId id="320" r:id="rId34"/>
    <p:sldId id="283" r:id="rId35"/>
    <p:sldId id="284" r:id="rId36"/>
    <p:sldId id="286" r:id="rId37"/>
    <p:sldId id="287" r:id="rId38"/>
    <p:sldId id="288" r:id="rId39"/>
    <p:sldId id="290" r:id="rId40"/>
    <p:sldId id="289" r:id="rId41"/>
    <p:sldId id="291" r:id="rId42"/>
    <p:sldId id="292" r:id="rId43"/>
    <p:sldId id="293" r:id="rId44"/>
    <p:sldId id="295" r:id="rId45"/>
    <p:sldId id="296" r:id="rId46"/>
    <p:sldId id="297" r:id="rId47"/>
    <p:sldId id="334"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 id="312" r:id="rId61"/>
    <p:sldId id="324" r:id="rId62"/>
    <p:sldId id="313" r:id="rId63"/>
    <p:sldId id="327" r:id="rId64"/>
    <p:sldId id="314" r:id="rId65"/>
    <p:sldId id="315" r:id="rId66"/>
    <p:sldId id="316" r:id="rId67"/>
    <p:sldId id="317" r:id="rId68"/>
    <p:sldId id="325" r:id="rId69"/>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nnifer Pettis" initials="JP" lastIdx="32" clrIdx="0"/>
  <p:cmAuthor id="1" name="Donna Hurd" initials="DH" lastIdx="1" clrIdx="1"/>
  <p:cmAuthor id="2" name="Doreen Bonnett" initials="DMB" lastIdx="32" clrIdx="2"/>
  <p:cmAuthor id="3" name="Windows User" initials="WU" lastIdx="4"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00FF"/>
    <a:srgbClr val="FFFFFF"/>
    <a:srgbClr val="EDA04F"/>
    <a:srgbClr val="F79646"/>
    <a:srgbClr val="4C145E"/>
    <a:srgbClr val="FDEDDC"/>
    <a:srgbClr val="5A357B"/>
    <a:srgbClr val="5B347B"/>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20" autoAdjust="0"/>
    <p:restoredTop sz="99886" autoAdjust="0"/>
  </p:normalViewPr>
  <p:slideViewPr>
    <p:cSldViewPr showGuides="1">
      <p:cViewPr>
        <p:scale>
          <a:sx n="107" d="100"/>
          <a:sy n="107" d="100"/>
        </p:scale>
        <p:origin x="-2520" y="-22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tableStyles" Target="tableStyles.xml"/><Relationship Id="rId7" Type="http://schemas.openxmlformats.org/officeDocument/2006/relationships/slide" Target="slides/slide4.xml"/><Relationship Id="rId71"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commentAuthors" Target="commentAuthor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notesMaster" Target="notesMasters/notesMaster1.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AFE3092E-6081-40A6-A2EA-9913C4B1E26F}" type="datetimeFigureOut">
              <a:rPr lang="en-US" smtClean="0"/>
              <a:t>6/7/2017</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95E2C4AF-34B4-4160-91B1-B6F34C7658A6}" type="slidenum">
              <a:rPr lang="en-US" smtClean="0"/>
              <a:t>‹#›</a:t>
            </a:fld>
            <a:endParaRPr lang="en-US"/>
          </a:p>
        </p:txBody>
      </p:sp>
    </p:spTree>
    <p:extLst>
      <p:ext uri="{BB962C8B-B14F-4D97-AF65-F5344CB8AC3E}">
        <p14:creationId xmlns:p14="http://schemas.microsoft.com/office/powerpoint/2010/main" val="14434148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DC6C620D-72C1-4821-8921-BB298ADEA4FA}" type="datetimeFigureOut">
              <a:rPr lang="en-US" smtClean="0"/>
              <a:t>6/7/2017</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3AB2ABA7-47E1-49AB-8939-602429CF3E1E}" type="slidenum">
              <a:rPr lang="en-US" smtClean="0"/>
              <a:t>‹#›</a:t>
            </a:fld>
            <a:endParaRPr lang="en-US"/>
          </a:p>
        </p:txBody>
      </p:sp>
    </p:spTree>
    <p:extLst>
      <p:ext uri="{BB962C8B-B14F-4D97-AF65-F5344CB8AC3E}">
        <p14:creationId xmlns:p14="http://schemas.microsoft.com/office/powerpoint/2010/main" val="150002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This table needs to be formatted by</a:t>
            </a:r>
            <a:r>
              <a:rPr lang="en-US" baseline="0" dirty="0" smtClean="0"/>
              <a:t> Production.</a:t>
            </a:r>
            <a:endParaRPr lang="en-US" dirty="0"/>
          </a:p>
        </p:txBody>
      </p:sp>
      <p:sp>
        <p:nvSpPr>
          <p:cNvPr id="4" name="Slide Number Placeholder 3"/>
          <p:cNvSpPr>
            <a:spLocks noGrp="1"/>
          </p:cNvSpPr>
          <p:nvPr>
            <p:ph type="sldNum" sz="quarter" idx="10"/>
          </p:nvPr>
        </p:nvSpPr>
        <p:spPr/>
        <p:txBody>
          <a:bodyPr/>
          <a:lstStyle/>
          <a:p>
            <a:fld id="{3AB2ABA7-47E1-49AB-8939-602429CF3E1E}" type="slidenum">
              <a:rPr lang="en-US" smtClean="0"/>
              <a:t>21</a:t>
            </a:fld>
            <a:endParaRPr lang="en-US"/>
          </a:p>
        </p:txBody>
      </p:sp>
    </p:spTree>
    <p:extLst>
      <p:ext uri="{BB962C8B-B14F-4D97-AF65-F5344CB8AC3E}">
        <p14:creationId xmlns:p14="http://schemas.microsoft.com/office/powerpoint/2010/main" val="31963800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2130425"/>
            <a:ext cx="6858000" cy="1470025"/>
          </a:xfrm>
        </p:spPr>
        <p:txBody>
          <a:bodyPr>
            <a:normAutofit/>
          </a:bodyPr>
          <a:lstStyle>
            <a:lvl1pPr>
              <a:defRPr sz="4000">
                <a:solidFill>
                  <a:srgbClr val="EDA04F"/>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828800" y="3886200"/>
            <a:ext cx="6858000" cy="1752600"/>
          </a:xfrm>
        </p:spPr>
        <p:txBody>
          <a:bodyPr>
            <a:normAutofit/>
          </a:bodyPr>
          <a:lstStyle>
            <a:lvl1pPr marL="0" indent="0" algn="ctr">
              <a:buNone/>
              <a:defRPr sz="3600">
                <a:solidFill>
                  <a:srgbClr val="4C145E"/>
                </a:solidFill>
                <a:latin typeface="Tw Cen MT" panose="020B06020201040206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9997752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610365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592762"/>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1447800" y="228601"/>
            <a:ext cx="5029200" cy="5638800"/>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9849491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4509562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2130425"/>
            <a:ext cx="7239000" cy="1470025"/>
          </a:xfrm>
        </p:spPr>
        <p:txBody>
          <a:bodyPr>
            <a:normAutofit/>
          </a:bodyPr>
          <a:lstStyle>
            <a:lvl1pPr>
              <a:defRPr sz="4000"/>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7315200" cy="1752600"/>
          </a:xfrm>
        </p:spPr>
        <p:txBody>
          <a:bodyPr/>
          <a:lstStyle>
            <a:lvl1pPr marL="0" indent="0" algn="ctr">
              <a:buNone/>
              <a:defRPr sz="3600">
                <a:solidFill>
                  <a:srgbClr val="4C145E"/>
                </a:solidFill>
                <a:latin typeface="Tw Cen MT" panose="020B06020201040206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516318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3452035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Title 1"/>
          <p:cNvSpPr>
            <a:spLocks noGrp="1"/>
          </p:cNvSpPr>
          <p:nvPr>
            <p:ph type="title"/>
          </p:nvPr>
        </p:nvSpPr>
        <p:spPr>
          <a:xfrm>
            <a:off x="1371600" y="2895600"/>
            <a:ext cx="7162800" cy="1362075"/>
          </a:xfrm>
        </p:spPr>
        <p:txBody>
          <a:bodyPr anchor="t"/>
          <a:lstStyle>
            <a:lvl1pPr algn="ctr">
              <a:defRPr sz="4000" b="1" cap="all"/>
            </a:lvl1pPr>
          </a:lstStyle>
          <a:p>
            <a:r>
              <a:rPr lang="en-US" dirty="0" smtClean="0"/>
              <a:t>Click to edit Master title style</a:t>
            </a:r>
            <a:endParaRPr lang="en-US" dirty="0"/>
          </a:p>
        </p:txBody>
      </p:sp>
    </p:spTree>
    <p:extLst>
      <p:ext uri="{BB962C8B-B14F-4D97-AF65-F5344CB8AC3E}">
        <p14:creationId xmlns:p14="http://schemas.microsoft.com/office/powerpoint/2010/main" val="8055890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1600200"/>
            <a:ext cx="3810000" cy="4525963"/>
          </a:xfrm>
        </p:spPr>
        <p:txBody>
          <a:bodyPr/>
          <a:lstStyle>
            <a:lvl1pPr marL="342900" indent="-342900">
              <a:tabLst/>
              <a:defRPr sz="3200">
                <a:latin typeface="Tw Cen MT" panose="020B0602020104020603" pitchFamily="34" charset="0"/>
              </a:defRPr>
            </a:lvl1pPr>
            <a:lvl2pPr>
              <a:defRPr sz="3200">
                <a:latin typeface="Tw Cen MT" panose="020B0602020104020603" pitchFamily="34" charset="0"/>
              </a:defRPr>
            </a:lvl2pPr>
            <a:lvl3pPr>
              <a:defRPr sz="3200">
                <a:latin typeface="Tw Cen MT" panose="020B0602020104020603" pitchFamily="34" charset="0"/>
              </a:defRPr>
            </a:lvl3pPr>
            <a:lvl4pPr>
              <a:defRPr sz="3200">
                <a:latin typeface="Tw Cen MT" panose="020B0602020104020603" pitchFamily="34" charset="0"/>
              </a:defRPr>
            </a:lvl4pPr>
            <a:lvl5pPr>
              <a:defRPr sz="3200">
                <a:latin typeface="Tw Cen MT" panose="020B0602020104020603"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953000" y="1600200"/>
            <a:ext cx="3733800" cy="4525963"/>
          </a:xfrm>
        </p:spPr>
        <p:txBody>
          <a:bodyPr/>
          <a:lstStyle>
            <a:lvl1pPr marL="342900" indent="-342900">
              <a:defRPr sz="3200">
                <a:latin typeface="Tw Cen MT" panose="020B0602020104020603" pitchFamily="34" charset="0"/>
              </a:defRPr>
            </a:lvl1pPr>
            <a:lvl2pPr marL="571500" indent="-228600">
              <a:defRPr sz="3200">
                <a:latin typeface="Tw Cen MT" panose="020B0602020104020603" pitchFamily="34" charset="0"/>
              </a:defRPr>
            </a:lvl2pPr>
            <a:lvl3pPr marL="800100" indent="-228600">
              <a:defRPr sz="3200">
                <a:latin typeface="Tw Cen MT" panose="020B0602020104020603" pitchFamily="34" charset="0"/>
              </a:defRPr>
            </a:lvl3pPr>
            <a:lvl4pPr>
              <a:defRPr sz="3200">
                <a:latin typeface="Tw Cen MT" panose="020B0602020104020603" pitchFamily="34" charset="0"/>
              </a:defRPr>
            </a:lvl4pPr>
            <a:lvl5pPr>
              <a:defRPr sz="3200">
                <a:latin typeface="Tw Cen MT" panose="020B0602020104020603"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117540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1066800" y="1535113"/>
            <a:ext cx="3657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1066800" y="2174875"/>
            <a:ext cx="3657600" cy="3951288"/>
          </a:xfrm>
        </p:spPr>
        <p:txBody>
          <a:bodyPr/>
          <a:lstStyle>
            <a:lvl1pPr marL="342900" indent="-342900">
              <a:defRPr sz="3200"/>
            </a:lvl1pPr>
            <a:lvl2pPr>
              <a:defRPr sz="3200"/>
            </a:lvl2pPr>
            <a:lvl3pPr>
              <a:defRPr sz="3200"/>
            </a:lvl3pPr>
            <a:lvl4pPr>
              <a:defRPr sz="3200"/>
            </a:lvl4pPr>
            <a:lvl5pPr>
              <a:defRPr sz="32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800600" y="1535113"/>
            <a:ext cx="38862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800600" y="2174875"/>
            <a:ext cx="3886200" cy="3951288"/>
          </a:xfrm>
        </p:spPr>
        <p:txBody>
          <a:bodyPr/>
          <a:lstStyle>
            <a:lvl1pPr marL="342900" indent="-342900">
              <a:defRPr sz="3200"/>
            </a:lvl1pPr>
            <a:lvl2pPr>
              <a:defRPr sz="3200"/>
            </a:lvl2pPr>
            <a:lvl3pPr>
              <a:defRPr sz="3200"/>
            </a:lvl3pPr>
            <a:lvl4pPr>
              <a:defRPr sz="3200"/>
            </a:lvl4pPr>
            <a:lvl5pPr>
              <a:defRPr sz="32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2075543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7365579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25220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2pPr marL="571500" indent="-228600">
              <a:buFont typeface="Arial" panose="020B0604020202020204" pitchFamily="34" charset="0"/>
              <a:buChar char="•"/>
              <a:defRPr/>
            </a:lvl2pPr>
            <a:lvl3pPr marL="800100" indent="-228600">
              <a:buFont typeface="Tw Cen MT" panose="020B0602020104020603" pitchFamily="34" charset="0"/>
              <a:buChar char="º"/>
              <a:defRPr/>
            </a:lvl3pPr>
            <a:lvl4pPr marL="1028700" indent="-228600">
              <a:tabLst/>
              <a:defRPr/>
            </a:lvl4pPr>
            <a:lvl5pPr marL="1257300" indent="-22860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03749895"/>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66800" y="273050"/>
            <a:ext cx="3048000"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4114800" y="273050"/>
            <a:ext cx="4572000" cy="5853113"/>
          </a:xfrm>
        </p:spPr>
        <p:txBody>
          <a:bodyPr/>
          <a:lstStyle>
            <a:lvl1pPr marL="342900" indent="-342900">
              <a:defRPr sz="3200"/>
            </a:lvl1pPr>
            <a:lvl2pPr>
              <a:defRPr sz="3200"/>
            </a:lvl2pPr>
            <a:lvl3pPr>
              <a:defRPr sz="3200"/>
            </a:lvl3pPr>
            <a:lvl4pPr>
              <a:defRPr sz="3200"/>
            </a:lvl4pPr>
            <a:lvl5pPr>
              <a:defRPr sz="32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1066800" y="1435100"/>
            <a:ext cx="304800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3806878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11096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199300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1066800" y="1600200"/>
            <a:ext cx="7620000" cy="4876800"/>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4112095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6800" y="274638"/>
            <a:ext cx="5410200" cy="585152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54879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D96E36A-A18F-49B1-89B4-932F9FBCB6AC}" type="datetimeFigureOut">
              <a:rPr lang="en-US" smtClean="0"/>
              <a:t>6/7/2017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E6DC180-E1C6-4940-A23E-FD98826DA047}" type="slidenum">
              <a:rPr lang="en-US" smtClean="0"/>
              <a:t>‹#›</a:t>
            </a:fld>
            <a:endParaRPr lang="en-US"/>
          </a:p>
        </p:txBody>
      </p:sp>
    </p:spTree>
    <p:extLst>
      <p:ext uri="{BB962C8B-B14F-4D97-AF65-F5344CB8AC3E}">
        <p14:creationId xmlns:p14="http://schemas.microsoft.com/office/powerpoint/2010/main" val="2794676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D96E36A-A18F-49B1-89B4-932F9FBCB6AC}" type="datetimeFigureOut">
              <a:rPr lang="en-US" smtClean="0"/>
              <a:t>6/7/2017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E6DC180-E1C6-4940-A23E-FD98826DA047}" type="slidenum">
              <a:rPr lang="en-US" smtClean="0"/>
              <a:t>‹#›</a:t>
            </a:fld>
            <a:endParaRPr lang="en-US"/>
          </a:p>
        </p:txBody>
      </p:sp>
    </p:spTree>
    <p:extLst>
      <p:ext uri="{BB962C8B-B14F-4D97-AF65-F5344CB8AC3E}">
        <p14:creationId xmlns:p14="http://schemas.microsoft.com/office/powerpoint/2010/main" val="33528592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D96E36A-A18F-49B1-89B4-932F9FBCB6AC}" type="datetimeFigureOut">
              <a:rPr lang="en-US" smtClean="0"/>
              <a:t>6/7/2017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E6DC180-E1C6-4940-A23E-FD98826DA047}" type="slidenum">
              <a:rPr lang="en-US" smtClean="0"/>
              <a:t>‹#›</a:t>
            </a:fld>
            <a:endParaRPr lang="en-US"/>
          </a:p>
        </p:txBody>
      </p:sp>
    </p:spTree>
    <p:extLst>
      <p:ext uri="{BB962C8B-B14F-4D97-AF65-F5344CB8AC3E}">
        <p14:creationId xmlns:p14="http://schemas.microsoft.com/office/powerpoint/2010/main" val="23206610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2D96E36A-A18F-49B1-89B4-932F9FBCB6AC}" type="datetimeFigureOut">
              <a:rPr lang="en-US" smtClean="0"/>
              <a:t>6/7/2017</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8E6DC180-E1C6-4940-A23E-FD98826DA047}" type="slidenum">
              <a:rPr lang="en-US" smtClean="0"/>
              <a:t>‹#›</a:t>
            </a:fld>
            <a:endParaRPr lang="en-US"/>
          </a:p>
        </p:txBody>
      </p:sp>
    </p:spTree>
    <p:extLst>
      <p:ext uri="{BB962C8B-B14F-4D97-AF65-F5344CB8AC3E}">
        <p14:creationId xmlns:p14="http://schemas.microsoft.com/office/powerpoint/2010/main" val="42107258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2D96E36A-A18F-49B1-89B4-932F9FBCB6AC}" type="datetimeFigureOut">
              <a:rPr lang="en-US" smtClean="0"/>
              <a:t>6/7/2017</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8E6DC180-E1C6-4940-A23E-FD98826DA047}" type="slidenum">
              <a:rPr lang="en-US" smtClean="0"/>
              <a:t>‹#›</a:t>
            </a:fld>
            <a:endParaRPr lang="en-US"/>
          </a:p>
        </p:txBody>
      </p:sp>
    </p:spTree>
    <p:extLst>
      <p:ext uri="{BB962C8B-B14F-4D97-AF65-F5344CB8AC3E}">
        <p14:creationId xmlns:p14="http://schemas.microsoft.com/office/powerpoint/2010/main" val="38755533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2D96E36A-A18F-49B1-89B4-932F9FBCB6AC}" type="datetimeFigureOut">
              <a:rPr lang="en-US" smtClean="0"/>
              <a:t>6/7/2017</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8E6DC180-E1C6-4940-A23E-FD98826DA047}" type="slidenum">
              <a:rPr lang="en-US" smtClean="0"/>
              <a:t>‹#›</a:t>
            </a:fld>
            <a:endParaRPr lang="en-US"/>
          </a:p>
        </p:txBody>
      </p:sp>
    </p:spTree>
    <p:extLst>
      <p:ext uri="{BB962C8B-B14F-4D97-AF65-F5344CB8AC3E}">
        <p14:creationId xmlns:p14="http://schemas.microsoft.com/office/powerpoint/2010/main" val="25719885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7799" y="4406900"/>
            <a:ext cx="7046913"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1447799" y="2906713"/>
            <a:ext cx="7046913"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274428540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bg>
      <p:bgPr>
        <a:solidFill>
          <a:srgbClr val="FDEDDC"/>
        </a:solidFill>
        <a:effectLst/>
      </p:bgPr>
    </p:bg>
    <p:spTree>
      <p:nvGrpSpPr>
        <p:cNvPr id="1" name=""/>
        <p:cNvGrpSpPr/>
        <p:nvPr/>
      </p:nvGrpSpPr>
      <p:grpSpPr>
        <a:xfrm>
          <a:off x="0" y="0"/>
          <a:ext cx="0" cy="0"/>
          <a:chOff x="0" y="0"/>
          <a:chExt cx="0" cy="0"/>
        </a:xfrm>
      </p:grpSpPr>
      <p:pic>
        <p:nvPicPr>
          <p:cNvPr id="2" name="Picture 2"/>
          <p:cNvPicPr>
            <a:picLocks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492240"/>
            <a:ext cx="9144000" cy="365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4366632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2D96E36A-A18F-49B1-89B4-932F9FBCB6AC}" type="datetimeFigureOut">
              <a:rPr lang="en-US" smtClean="0"/>
              <a:t>6/7/2017</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8E6DC180-E1C6-4940-A23E-FD98826DA047}" type="slidenum">
              <a:rPr lang="en-US" smtClean="0"/>
              <a:t>‹#›</a:t>
            </a:fld>
            <a:endParaRPr lang="en-US"/>
          </a:p>
        </p:txBody>
      </p:sp>
    </p:spTree>
    <p:extLst>
      <p:ext uri="{BB962C8B-B14F-4D97-AF65-F5344CB8AC3E}">
        <p14:creationId xmlns:p14="http://schemas.microsoft.com/office/powerpoint/2010/main" val="11618800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2D96E36A-A18F-49B1-89B4-932F9FBCB6AC}" type="datetimeFigureOut">
              <a:rPr lang="en-US" smtClean="0"/>
              <a:t>6/7/2017</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8E6DC180-E1C6-4940-A23E-FD98826DA047}" type="slidenum">
              <a:rPr lang="en-US" smtClean="0"/>
              <a:t>‹#›</a:t>
            </a:fld>
            <a:endParaRPr lang="en-US"/>
          </a:p>
        </p:txBody>
      </p:sp>
    </p:spTree>
    <p:extLst>
      <p:ext uri="{BB962C8B-B14F-4D97-AF65-F5344CB8AC3E}">
        <p14:creationId xmlns:p14="http://schemas.microsoft.com/office/powerpoint/2010/main" val="2378910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D96E36A-A18F-49B1-89B4-932F9FBCB6AC}" type="datetimeFigureOut">
              <a:rPr lang="en-US" smtClean="0"/>
              <a:t>6/7/2017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E6DC180-E1C6-4940-A23E-FD98826DA047}" type="slidenum">
              <a:rPr lang="en-US" smtClean="0"/>
              <a:t>‹#›</a:t>
            </a:fld>
            <a:endParaRPr lang="en-US"/>
          </a:p>
        </p:txBody>
      </p:sp>
    </p:spTree>
    <p:extLst>
      <p:ext uri="{BB962C8B-B14F-4D97-AF65-F5344CB8AC3E}">
        <p14:creationId xmlns:p14="http://schemas.microsoft.com/office/powerpoint/2010/main" val="140711378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D96E36A-A18F-49B1-89B4-932F9FBCB6AC}" type="datetimeFigureOut">
              <a:rPr lang="en-US" smtClean="0"/>
              <a:t>6/7/2017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E6DC180-E1C6-4940-A23E-FD98826DA047}" type="slidenum">
              <a:rPr lang="en-US" smtClean="0"/>
              <a:t>‹#›</a:t>
            </a:fld>
            <a:endParaRPr lang="en-US"/>
          </a:p>
        </p:txBody>
      </p:sp>
    </p:spTree>
    <p:extLst>
      <p:ext uri="{BB962C8B-B14F-4D97-AF65-F5344CB8AC3E}">
        <p14:creationId xmlns:p14="http://schemas.microsoft.com/office/powerpoint/2010/main" val="37745843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1524000" y="1600201"/>
            <a:ext cx="3581400" cy="4267200"/>
          </a:xfrm>
        </p:spPr>
        <p:txBody>
          <a:bodyPr>
            <a:normAutofit/>
          </a:bodyPr>
          <a:lstStyle>
            <a:lvl1pPr>
              <a:defRPr sz="3200"/>
            </a:lvl1pPr>
            <a:lvl2pPr>
              <a:defRPr sz="3200"/>
            </a:lvl2pPr>
            <a:lvl3pPr>
              <a:defRPr sz="3200"/>
            </a:lvl3pPr>
            <a:lvl4pPr>
              <a:defRPr sz="3200"/>
            </a:lvl4pPr>
            <a:lvl5pPr>
              <a:defRPr sz="3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5181600" y="1600201"/>
            <a:ext cx="3505200" cy="4267200"/>
          </a:xfrm>
        </p:spPr>
        <p:txBody>
          <a:bodyPr>
            <a:normAutofit/>
          </a:bodyPr>
          <a:lstStyle>
            <a:lvl1pPr>
              <a:defRPr sz="3200"/>
            </a:lvl1pPr>
            <a:lvl2pPr>
              <a:defRPr sz="3200"/>
            </a:lvl2pPr>
            <a:lvl3pPr>
              <a:defRPr sz="3200"/>
            </a:lvl3pPr>
            <a:lvl4pPr>
              <a:defRPr sz="3200"/>
            </a:lvl4pPr>
            <a:lvl5pPr>
              <a:defRPr sz="3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182067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1447800" y="1535113"/>
            <a:ext cx="37338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1447800" y="2174875"/>
            <a:ext cx="3733800" cy="3692525"/>
          </a:xfrm>
        </p:spPr>
        <p:txBody>
          <a:bodyPr>
            <a:normAutofit/>
          </a:bodyPr>
          <a:lstStyle>
            <a:lvl1pPr>
              <a:defRPr sz="3200"/>
            </a:lvl1pPr>
            <a:lvl2pPr>
              <a:defRPr sz="3200"/>
            </a:lvl2pPr>
            <a:lvl3pPr>
              <a:defRPr sz="3200"/>
            </a:lvl3pPr>
            <a:lvl4pPr>
              <a:defRPr sz="3200"/>
            </a:lvl4pPr>
            <a:lvl5pPr>
              <a:defRPr sz="32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5257800" y="1535113"/>
            <a:ext cx="34290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5257800" y="2174875"/>
            <a:ext cx="3429000" cy="3692525"/>
          </a:xfrm>
        </p:spPr>
        <p:txBody>
          <a:bodyPr>
            <a:normAutofit/>
          </a:bodyPr>
          <a:lstStyle>
            <a:lvl1pPr>
              <a:defRPr sz="3200"/>
            </a:lvl1pPr>
            <a:lvl2pPr>
              <a:defRPr sz="3200"/>
            </a:lvl2pPr>
            <a:lvl3pPr>
              <a:defRPr sz="3200"/>
            </a:lvl3pPr>
            <a:lvl4pPr>
              <a:defRPr sz="3200"/>
            </a:lvl4pPr>
            <a:lvl5pPr>
              <a:defRPr sz="32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11954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6047568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36963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7800" y="273050"/>
            <a:ext cx="2017713"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normAutofit/>
          </a:bodyPr>
          <a:lstStyle>
            <a:lvl1pPr>
              <a:defRPr sz="3200"/>
            </a:lvl1pPr>
            <a:lvl2pPr>
              <a:defRPr sz="3200"/>
            </a:lvl2pPr>
            <a:lvl3pPr>
              <a:defRPr sz="3200"/>
            </a:lvl3pPr>
            <a:lvl4pPr>
              <a:defRPr sz="3200"/>
            </a:lvl4pPr>
            <a:lvl5pPr>
              <a:defRPr sz="32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1447800" y="1435100"/>
            <a:ext cx="20177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22859663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5000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22753075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jp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t="-2000"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47800" y="274638"/>
            <a:ext cx="72390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828800" y="1600201"/>
            <a:ext cx="6858000" cy="42672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02785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000" b="1" kern="1200">
          <a:solidFill>
            <a:srgbClr val="EDA04F"/>
          </a:solidFill>
          <a:latin typeface="Tw Cen MT" panose="020B0602020104020603" pitchFamily="34" charset="0"/>
          <a:ea typeface="+mj-ea"/>
          <a:cs typeface="+mj-cs"/>
        </a:defRPr>
      </a:lvl1pPr>
    </p:titleStyle>
    <p:bodyStyle>
      <a:lvl1pPr marL="228600" indent="-228600" algn="l" defTabSz="914400" rtl="0" eaLnBrk="1" latinLnBrk="0" hangingPunct="1">
        <a:spcBef>
          <a:spcPts val="0"/>
        </a:spcBef>
        <a:buClr>
          <a:srgbClr val="4C145E"/>
        </a:buClr>
        <a:buSzPct val="80000"/>
        <a:buFont typeface="Arial" panose="020B0604020202020204" pitchFamily="34" charset="0"/>
        <a:buChar char="►"/>
        <a:defRPr sz="3200" kern="1200">
          <a:solidFill>
            <a:srgbClr val="4C145E"/>
          </a:solidFill>
          <a:latin typeface="Tw Cen MT" panose="020B0602020104020603" pitchFamily="34" charset="0"/>
          <a:ea typeface="+mn-ea"/>
          <a:cs typeface="+mn-cs"/>
        </a:defRPr>
      </a:lvl1pPr>
      <a:lvl2pPr marL="571500" indent="-228600" algn="l" defTabSz="914400" rtl="0" eaLnBrk="1" latinLnBrk="0" hangingPunct="1">
        <a:spcBef>
          <a:spcPts val="0"/>
        </a:spcBef>
        <a:buClr>
          <a:srgbClr val="4C145E"/>
        </a:buClr>
        <a:buSzPct val="100000"/>
        <a:buFont typeface="Arial" panose="020B0604020202020204" pitchFamily="34" charset="0"/>
        <a:buChar char="•"/>
        <a:defRPr sz="3200" kern="1200">
          <a:solidFill>
            <a:srgbClr val="4C145E"/>
          </a:solidFill>
          <a:latin typeface="Tw Cen MT" panose="020B0602020104020603" pitchFamily="34" charset="0"/>
          <a:ea typeface="+mn-ea"/>
          <a:cs typeface="+mn-cs"/>
        </a:defRPr>
      </a:lvl2pPr>
      <a:lvl3pPr marL="800100" indent="-228600" algn="l" defTabSz="914400" rtl="0" eaLnBrk="1" latinLnBrk="0" hangingPunct="1">
        <a:spcBef>
          <a:spcPts val="0"/>
        </a:spcBef>
        <a:buClr>
          <a:srgbClr val="4C145E"/>
        </a:buClr>
        <a:buSzPct val="85000"/>
        <a:buFont typeface="Tw Cen MT" panose="020B0602020104020603" pitchFamily="34" charset="0"/>
        <a:buChar char="º"/>
        <a:defRPr sz="3200" kern="1200">
          <a:solidFill>
            <a:srgbClr val="4C145E"/>
          </a:solidFill>
          <a:latin typeface="Tw Cen MT" panose="020B0602020104020603" pitchFamily="34" charset="0"/>
          <a:ea typeface="+mn-ea"/>
          <a:cs typeface="+mn-cs"/>
        </a:defRPr>
      </a:lvl3pPr>
      <a:lvl4pPr marL="1028700" indent="-228600" algn="l" defTabSz="914400" rtl="0" eaLnBrk="1" latinLnBrk="0" hangingPunct="1">
        <a:spcBef>
          <a:spcPts val="0"/>
        </a:spcBef>
        <a:buFont typeface="Arial" panose="020B0604020202020204" pitchFamily="34" charset="0"/>
        <a:buChar char="–"/>
        <a:defRPr sz="3200" kern="1200">
          <a:solidFill>
            <a:srgbClr val="4C145E"/>
          </a:solidFill>
          <a:latin typeface="Tw Cen MT" panose="020B0602020104020603" pitchFamily="34" charset="0"/>
          <a:ea typeface="+mn-ea"/>
          <a:cs typeface="+mn-cs"/>
        </a:defRPr>
      </a:lvl4pPr>
      <a:lvl5pPr marL="1257300" indent="-228600" algn="l" defTabSz="914400" rtl="0" eaLnBrk="1" latinLnBrk="0" hangingPunct="1">
        <a:spcBef>
          <a:spcPts val="0"/>
        </a:spcBef>
        <a:buFont typeface="Arial" panose="020B0604020202020204" pitchFamily="34" charset="0"/>
        <a:buChar char="»"/>
        <a:defRPr sz="3200" kern="1200">
          <a:solidFill>
            <a:srgbClr val="4C145E"/>
          </a:solidFill>
          <a:latin typeface="Tw Cen MT" panose="020B0602020104020603"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t="-2000"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6800" y="274638"/>
            <a:ext cx="76200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295400" y="1600200"/>
            <a:ext cx="7391400" cy="4525963"/>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69304254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914400" rtl="0" eaLnBrk="1" latinLnBrk="0" hangingPunct="1">
        <a:spcBef>
          <a:spcPct val="0"/>
        </a:spcBef>
        <a:buNone/>
        <a:defRPr sz="4000" b="1" kern="1200">
          <a:solidFill>
            <a:srgbClr val="EDA04F"/>
          </a:solidFill>
          <a:latin typeface="Tw Cen MT" panose="020B0602020104020603" pitchFamily="34" charset="0"/>
          <a:ea typeface="+mj-ea"/>
          <a:cs typeface="+mj-cs"/>
        </a:defRPr>
      </a:lvl1pPr>
    </p:titleStyle>
    <p:bodyStyle>
      <a:lvl1pPr marL="342900" indent="-342900" algn="l" defTabSz="914400" rtl="0" eaLnBrk="1" latinLnBrk="0" hangingPunct="1">
        <a:spcBef>
          <a:spcPts val="0"/>
        </a:spcBef>
        <a:buClr>
          <a:srgbClr val="4C145E"/>
        </a:buClr>
        <a:buSzPct val="85000"/>
        <a:buFont typeface="Arial" panose="020B0604020202020204" pitchFamily="34" charset="0"/>
        <a:buChar char="►"/>
        <a:defRPr sz="3200" kern="1200">
          <a:solidFill>
            <a:srgbClr val="4C145E"/>
          </a:solidFill>
          <a:latin typeface="Tw Cen MT" panose="020B0602020104020603" pitchFamily="34" charset="0"/>
          <a:ea typeface="+mn-ea"/>
          <a:cs typeface="+mn-cs"/>
        </a:defRPr>
      </a:lvl1pPr>
      <a:lvl2pPr marL="571500" indent="-228600" algn="l" defTabSz="914400" rtl="0" eaLnBrk="1" latinLnBrk="0" hangingPunct="1">
        <a:spcBef>
          <a:spcPts val="0"/>
        </a:spcBef>
        <a:buClr>
          <a:srgbClr val="4C145E"/>
        </a:buClr>
        <a:buSzPct val="85000"/>
        <a:buFont typeface="Arial" panose="020B0604020202020204" pitchFamily="34" charset="0"/>
        <a:buChar char="•"/>
        <a:defRPr sz="3200" kern="1200">
          <a:solidFill>
            <a:srgbClr val="4C145E"/>
          </a:solidFill>
          <a:latin typeface="Tw Cen MT" panose="020B0602020104020603" pitchFamily="34" charset="0"/>
          <a:ea typeface="+mn-ea"/>
          <a:cs typeface="+mn-cs"/>
        </a:defRPr>
      </a:lvl2pPr>
      <a:lvl3pPr marL="800100" indent="-228600" algn="l" defTabSz="914400" rtl="0" eaLnBrk="1" latinLnBrk="0" hangingPunct="1">
        <a:spcBef>
          <a:spcPts val="0"/>
        </a:spcBef>
        <a:buClr>
          <a:srgbClr val="4C145E"/>
        </a:buClr>
        <a:buSzPct val="85000"/>
        <a:buFont typeface="Tw Cen MT" panose="020B0602020104020603" pitchFamily="34" charset="0"/>
        <a:buChar char="º"/>
        <a:defRPr sz="3200" kern="1200">
          <a:solidFill>
            <a:srgbClr val="4C145E"/>
          </a:solidFill>
          <a:latin typeface="Tw Cen MT" panose="020B0602020104020603" pitchFamily="34" charset="0"/>
          <a:ea typeface="+mn-ea"/>
          <a:cs typeface="+mn-cs"/>
        </a:defRPr>
      </a:lvl3pPr>
      <a:lvl4pPr marL="1028700" indent="-228600" algn="l" defTabSz="914400" rtl="0" eaLnBrk="1" latinLnBrk="0" hangingPunct="1">
        <a:spcBef>
          <a:spcPts val="0"/>
        </a:spcBef>
        <a:buFont typeface="Arial" panose="020B0604020202020204" pitchFamily="34" charset="0"/>
        <a:buChar char="–"/>
        <a:defRPr sz="3200" kern="1200">
          <a:solidFill>
            <a:srgbClr val="4C145E"/>
          </a:solidFill>
          <a:latin typeface="Tw Cen MT" panose="020B0602020104020603" pitchFamily="34" charset="0"/>
          <a:ea typeface="+mn-ea"/>
          <a:cs typeface="+mn-cs"/>
        </a:defRPr>
      </a:lvl4pPr>
      <a:lvl5pPr marL="1257300" indent="-228600" algn="l" defTabSz="914400" rtl="0" eaLnBrk="1" latinLnBrk="0" hangingPunct="1">
        <a:spcBef>
          <a:spcPts val="0"/>
        </a:spcBef>
        <a:buFont typeface="Arial" panose="020B0604020202020204" pitchFamily="34" charset="0"/>
        <a:buChar char="»"/>
        <a:defRPr sz="3200" kern="1200">
          <a:solidFill>
            <a:srgbClr val="4C145E"/>
          </a:solidFill>
          <a:latin typeface="Tw Cen MT" panose="020B0602020104020603"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1">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Tree>
    <p:extLst>
      <p:ext uri="{BB962C8B-B14F-4D97-AF65-F5344CB8AC3E}">
        <p14:creationId xmlns:p14="http://schemas.microsoft.com/office/powerpoint/2010/main" val="85494185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defTabSz="914400" rtl="0" eaLnBrk="1" latinLnBrk="0" hangingPunct="1">
        <a:spcBef>
          <a:spcPct val="0"/>
        </a:spcBef>
        <a:buNone/>
        <a:defRPr sz="4000" b="1" kern="1200">
          <a:solidFill>
            <a:schemeClr val="tx1"/>
          </a:solidFill>
          <a:latin typeface="Tw Cen MT" panose="020B0602020104020603"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hyperlink" Target="#_msoanchor_2"/><Relationship Id="rId2" Type="http://schemas.openxmlformats.org/officeDocument/2006/relationships/hyperlink" Target="#_msoanchor_1"/><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838201"/>
            <a:ext cx="7010400" cy="2762250"/>
          </a:xfrm>
        </p:spPr>
        <p:txBody>
          <a:bodyPr>
            <a:normAutofit/>
          </a:bodyPr>
          <a:lstStyle/>
          <a:p>
            <a:r>
              <a:rPr lang="en-US" dirty="0" smtClean="0"/>
              <a:t>AHRQ’s Safety Program </a:t>
            </a:r>
            <a:br>
              <a:rPr lang="en-US" dirty="0" smtClean="0"/>
            </a:br>
            <a:r>
              <a:rPr lang="en-US" dirty="0" smtClean="0"/>
              <a:t>for Nursing Homes:</a:t>
            </a:r>
            <a:br>
              <a:rPr lang="en-US" dirty="0" smtClean="0"/>
            </a:br>
            <a:r>
              <a:rPr lang="en-US" dirty="0"/>
              <a:t>On-Time </a:t>
            </a:r>
            <a:r>
              <a:rPr lang="en-US" dirty="0" smtClean="0"/>
              <a:t>Preventable Hospital </a:t>
            </a:r>
            <a:br>
              <a:rPr lang="en-US" dirty="0" smtClean="0"/>
            </a:br>
            <a:r>
              <a:rPr lang="en-US" dirty="0" smtClean="0"/>
              <a:t>and ED Visits Training</a:t>
            </a:r>
            <a:endParaRPr lang="en-US" dirty="0"/>
          </a:p>
        </p:txBody>
      </p:sp>
      <p:sp>
        <p:nvSpPr>
          <p:cNvPr id="3" name="Subtitle 2"/>
          <p:cNvSpPr>
            <a:spLocks noGrp="1"/>
          </p:cNvSpPr>
          <p:nvPr>
            <p:ph type="subTitle" idx="1"/>
          </p:nvPr>
        </p:nvSpPr>
        <p:spPr/>
        <p:txBody>
          <a:bodyPr/>
          <a:lstStyle/>
          <a:p>
            <a:r>
              <a:rPr lang="en-US" dirty="0" smtClean="0"/>
              <a:t>Introduction to Preventable Hospital and ED Visits Reports</a:t>
            </a:r>
            <a:endParaRPr lang="en-US" dirty="0"/>
          </a:p>
        </p:txBody>
      </p:sp>
    </p:spTree>
    <p:extLst>
      <p:ext uri="{BB962C8B-B14F-4D97-AF65-F5344CB8AC3E}">
        <p14:creationId xmlns:p14="http://schemas.microsoft.com/office/powerpoint/2010/main" val="3563074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Intake Note</a:t>
            </a:r>
            <a:endParaRPr lang="en-US" dirty="0"/>
          </a:p>
        </p:txBody>
      </p:sp>
      <p:sp>
        <p:nvSpPr>
          <p:cNvPr id="5" name="Content Placeholder 4"/>
          <p:cNvSpPr>
            <a:spLocks noGrp="1"/>
          </p:cNvSpPr>
          <p:nvPr>
            <p:ph idx="1"/>
          </p:nvPr>
        </p:nvSpPr>
        <p:spPr/>
        <p:txBody>
          <a:bodyPr/>
          <a:lstStyle/>
          <a:p>
            <a:r>
              <a:rPr lang="en-US" smtClean="0"/>
              <a:t>Provides a standard set of information about the hospital or ED visit upon return to the nursing home that may be used by nursing home staff for reporting, monitoring, and care management purposes</a:t>
            </a:r>
          </a:p>
          <a:p>
            <a:r>
              <a:rPr lang="en-US" smtClean="0"/>
              <a:t>Serves as a mechanism to capture important details about the resident’s care across settings </a:t>
            </a:r>
          </a:p>
          <a:p>
            <a:endParaRPr lang="en-US" dirty="0" smtClean="0"/>
          </a:p>
        </p:txBody>
      </p:sp>
    </p:spTree>
    <p:extLst>
      <p:ext uri="{BB962C8B-B14F-4D97-AF65-F5344CB8AC3E}">
        <p14:creationId xmlns:p14="http://schemas.microsoft.com/office/powerpoint/2010/main" val="33878627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Intake Note</a:t>
            </a:r>
            <a:endParaRPr lang="en-US" dirty="0"/>
          </a:p>
        </p:txBody>
      </p:sp>
      <p:sp>
        <p:nvSpPr>
          <p:cNvPr id="5" name="Content Placeholder 4"/>
          <p:cNvSpPr>
            <a:spLocks noGrp="1"/>
          </p:cNvSpPr>
          <p:nvPr>
            <p:ph idx="1"/>
          </p:nvPr>
        </p:nvSpPr>
        <p:spPr/>
        <p:txBody>
          <a:bodyPr/>
          <a:lstStyle/>
          <a:p>
            <a:r>
              <a:rPr lang="en-US" sz="2400" dirty="0" smtClean="0"/>
              <a:t>Completed for each resident upon admission or readmission to the nursing home</a:t>
            </a:r>
          </a:p>
          <a:p>
            <a:r>
              <a:rPr lang="en-US" sz="2400" dirty="0" smtClean="0"/>
              <a:t>Displays the following:</a:t>
            </a:r>
          </a:p>
          <a:p>
            <a:pPr lvl="1"/>
            <a:r>
              <a:rPr lang="en-US" sz="2400" dirty="0" smtClean="0"/>
              <a:t>Admit date and time</a:t>
            </a:r>
          </a:p>
          <a:p>
            <a:pPr lvl="1"/>
            <a:r>
              <a:rPr lang="en-US" sz="2400" dirty="0" smtClean="0"/>
              <a:t>Admit to unit (e.g., long-term care, </a:t>
            </a:r>
            <a:r>
              <a:rPr lang="en-US" sz="2400" dirty="0" err="1" smtClean="0"/>
              <a:t>subacute</a:t>
            </a:r>
            <a:r>
              <a:rPr lang="en-US" sz="2400" dirty="0" smtClean="0"/>
              <a:t>, or rehab)</a:t>
            </a:r>
          </a:p>
          <a:p>
            <a:pPr lvl="1"/>
            <a:r>
              <a:rPr lang="en-US" sz="2400" dirty="0" smtClean="0"/>
              <a:t>Intake type (e.g., ED visit, observation stay, or hospital admission)</a:t>
            </a:r>
          </a:p>
          <a:p>
            <a:pPr lvl="1"/>
            <a:r>
              <a:rPr lang="en-US" sz="2400" dirty="0" smtClean="0"/>
              <a:t>Hospital length of stay or hospital admission date</a:t>
            </a:r>
          </a:p>
          <a:p>
            <a:pPr lvl="1"/>
            <a:r>
              <a:rPr lang="en-US" sz="2400" dirty="0" smtClean="0"/>
              <a:t>Treatment received in the ED (if applicable)</a:t>
            </a:r>
          </a:p>
          <a:p>
            <a:pPr lvl="1"/>
            <a:r>
              <a:rPr lang="en-US" sz="2400" dirty="0" smtClean="0"/>
              <a:t>Discharge diagnoses from hospital (primary &amp; secondary)</a:t>
            </a:r>
          </a:p>
          <a:p>
            <a:pPr lvl="1"/>
            <a:r>
              <a:rPr lang="en-US" sz="2400" dirty="0" smtClean="0"/>
              <a:t>Surgical procedures received (if applicable)</a:t>
            </a:r>
          </a:p>
          <a:p>
            <a:endParaRPr lang="en-US" sz="2400" dirty="0" smtClean="0"/>
          </a:p>
        </p:txBody>
      </p:sp>
    </p:spTree>
    <p:extLst>
      <p:ext uri="{BB962C8B-B14F-4D97-AF65-F5344CB8AC3E}">
        <p14:creationId xmlns:p14="http://schemas.microsoft.com/office/powerpoint/2010/main" val="13951926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Sample Intake Note</a:t>
            </a:r>
            <a:endParaRPr lang="en-US" dirty="0"/>
          </a:p>
        </p:txBody>
      </p:sp>
      <p:pic>
        <p:nvPicPr>
          <p:cNvPr id="3075"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5360"/>
          <a:stretch/>
        </p:blipFill>
        <p:spPr bwMode="auto">
          <a:xfrm>
            <a:off x="2212848" y="1524000"/>
            <a:ext cx="5647113" cy="4690369"/>
          </a:xfrm>
          <a:prstGeom prst="rect">
            <a:avLst/>
          </a:prstGeom>
          <a:solidFill>
            <a:schemeClr val="bg1"/>
          </a:solidFill>
          <a:ln>
            <a:noFill/>
          </a:ln>
          <a:effectLst/>
          <a:extLst/>
        </p:spPr>
      </p:pic>
    </p:spTree>
    <p:extLst>
      <p:ext uri="{BB962C8B-B14F-4D97-AF65-F5344CB8AC3E}">
        <p14:creationId xmlns:p14="http://schemas.microsoft.com/office/powerpoint/2010/main" val="4698870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0" y="274638"/>
            <a:ext cx="9144000" cy="639762"/>
          </a:xfrm>
        </p:spPr>
        <p:txBody>
          <a:bodyPr>
            <a:normAutofit fontScale="90000"/>
          </a:bodyPr>
          <a:lstStyle/>
          <a:p>
            <a:r>
              <a:rPr lang="en-US" dirty="0" smtClean="0"/>
              <a:t>Sample Intake Note (page 1 of 2)</a:t>
            </a:r>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3692990836"/>
              </p:ext>
            </p:extLst>
          </p:nvPr>
        </p:nvGraphicFramePr>
        <p:xfrm>
          <a:off x="457200" y="990600"/>
          <a:ext cx="8229601" cy="5157216"/>
        </p:xfrm>
        <a:graphic>
          <a:graphicData uri="http://schemas.openxmlformats.org/drawingml/2006/table">
            <a:tbl>
              <a:tblPr>
                <a:tableStyleId>{5940675A-B579-460E-94D1-54222C63F5DA}</a:tableStyleId>
              </a:tblPr>
              <a:tblGrid>
                <a:gridCol w="2748330"/>
                <a:gridCol w="2188936"/>
                <a:gridCol w="226616"/>
                <a:gridCol w="1532251"/>
                <a:gridCol w="1533468"/>
              </a:tblGrid>
              <a:tr h="330889">
                <a:tc>
                  <a:txBody>
                    <a:bodyPr/>
                    <a:lstStyle/>
                    <a:p>
                      <a:pPr marL="0" marR="45720">
                        <a:lnSpc>
                          <a:spcPct val="100000"/>
                        </a:lnSpc>
                        <a:spcBef>
                          <a:spcPts val="0"/>
                        </a:spcBef>
                        <a:spcAft>
                          <a:spcPts val="0"/>
                        </a:spcAft>
                      </a:pPr>
                      <a:r>
                        <a:rPr lang="en-US" sz="1000" dirty="0">
                          <a:solidFill>
                            <a:srgbClr val="000000"/>
                          </a:solidFill>
                          <a:effectLst/>
                          <a:latin typeface="Arial" panose="020B0604020202020204" pitchFamily="34" charset="0"/>
                          <a:cs typeface="Arial" panose="020B0604020202020204" pitchFamily="34" charset="0"/>
                        </a:rPr>
                        <a:t>Resident Name:</a:t>
                      </a:r>
                      <a:endParaRPr lang="en-US" sz="1000" dirty="0">
                        <a:solidFill>
                          <a:srgbClr val="000000"/>
                        </a:solidFill>
                        <a:effectLst/>
                        <a:latin typeface="Arial" panose="020B0604020202020204" pitchFamily="34" charset="0"/>
                        <a:ea typeface="Calibri"/>
                        <a:cs typeface="Arial" panose="020B0604020202020204" pitchFamily="34" charset="0"/>
                      </a:endParaRPr>
                    </a:p>
                  </a:txBody>
                  <a:tcPr marL="31729" marR="31729" marT="3863" marB="386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45720">
                        <a:lnSpc>
                          <a:spcPct val="100000"/>
                        </a:lnSpc>
                        <a:spcBef>
                          <a:spcPts val="0"/>
                        </a:spcBef>
                        <a:spcAft>
                          <a:spcPts val="0"/>
                        </a:spcAft>
                      </a:pPr>
                      <a:r>
                        <a:rPr lang="en-US" sz="1000" dirty="0">
                          <a:solidFill>
                            <a:srgbClr val="000000"/>
                          </a:solidFill>
                          <a:effectLst/>
                          <a:latin typeface="Arial" panose="020B0604020202020204" pitchFamily="34" charset="0"/>
                          <a:cs typeface="Arial" panose="020B0604020202020204" pitchFamily="34" charset="0"/>
                        </a:rPr>
                        <a:t>Admit Date:</a:t>
                      </a:r>
                    </a:p>
                    <a:p>
                      <a:pPr marL="0" marR="45720">
                        <a:lnSpc>
                          <a:spcPct val="100000"/>
                        </a:lnSpc>
                        <a:spcBef>
                          <a:spcPts val="0"/>
                        </a:spcBef>
                        <a:spcAft>
                          <a:spcPts val="0"/>
                        </a:spcAft>
                      </a:pPr>
                      <a:r>
                        <a:rPr lang="en-US" sz="1000" dirty="0">
                          <a:solidFill>
                            <a:srgbClr val="000000"/>
                          </a:solidFill>
                          <a:effectLst/>
                          <a:latin typeface="Arial" panose="020B0604020202020204" pitchFamily="34" charset="0"/>
                          <a:cs typeface="Arial" panose="020B0604020202020204" pitchFamily="34" charset="0"/>
                        </a:rPr>
                        <a:t>Admit Time:</a:t>
                      </a:r>
                      <a:endParaRPr lang="en-US" sz="1000" dirty="0">
                        <a:solidFill>
                          <a:srgbClr val="000000"/>
                        </a:solidFill>
                        <a:effectLst/>
                        <a:latin typeface="Arial" panose="020B0604020202020204" pitchFamily="34" charset="0"/>
                        <a:ea typeface="Calibri"/>
                        <a:cs typeface="Arial" panose="020B0604020202020204" pitchFamily="34" charset="0"/>
                      </a:endParaRPr>
                    </a:p>
                  </a:txBody>
                  <a:tcPr marL="31729" marR="31729" marT="3863" marB="386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3">
                  <a:txBody>
                    <a:bodyPr/>
                    <a:lstStyle/>
                    <a:p>
                      <a:pPr marL="0" marR="45720">
                        <a:lnSpc>
                          <a:spcPct val="100000"/>
                        </a:lnSpc>
                        <a:spcBef>
                          <a:spcPts val="0"/>
                        </a:spcBef>
                        <a:spcAft>
                          <a:spcPts val="0"/>
                        </a:spcAft>
                        <a:tabLst>
                          <a:tab pos="666115" algn="l"/>
                        </a:tabLst>
                      </a:pPr>
                      <a:r>
                        <a:rPr lang="en-US" sz="1000" dirty="0">
                          <a:solidFill>
                            <a:srgbClr val="000000"/>
                          </a:solidFill>
                          <a:effectLst/>
                          <a:latin typeface="Arial" panose="020B0604020202020204" pitchFamily="34" charset="0"/>
                          <a:cs typeface="Arial" panose="020B0604020202020204" pitchFamily="34" charset="0"/>
                        </a:rPr>
                        <a:t>Admit to:	</a:t>
                      </a:r>
                      <a:r>
                        <a:rPr lang="en-US" sz="1000" dirty="0">
                          <a:solidFill>
                            <a:srgbClr val="000000"/>
                          </a:solidFill>
                          <a:effectLst/>
                          <a:latin typeface="Arial" panose="020B0604020202020204" pitchFamily="34" charset="0"/>
                          <a:cs typeface="Arial" panose="020B0604020202020204" pitchFamily="34" charset="0"/>
                          <a:sym typeface="Wingdings"/>
                        </a:rPr>
                        <a:t></a:t>
                      </a:r>
                      <a:r>
                        <a:rPr lang="en-US" sz="1000" dirty="0">
                          <a:solidFill>
                            <a:srgbClr val="000000"/>
                          </a:solidFill>
                          <a:effectLst/>
                          <a:latin typeface="Arial" panose="020B0604020202020204" pitchFamily="34" charset="0"/>
                          <a:cs typeface="Arial" panose="020B0604020202020204" pitchFamily="34" charset="0"/>
                        </a:rPr>
                        <a:t> </a:t>
                      </a:r>
                      <a:r>
                        <a:rPr lang="en-US" sz="1000" dirty="0" smtClean="0">
                          <a:solidFill>
                            <a:srgbClr val="000000"/>
                          </a:solidFill>
                          <a:effectLst/>
                          <a:latin typeface="Arial" panose="020B0604020202020204" pitchFamily="34" charset="0"/>
                          <a:cs typeface="Arial" panose="020B0604020202020204" pitchFamily="34" charset="0"/>
                        </a:rPr>
                        <a:t>Long-Term </a:t>
                      </a:r>
                      <a:r>
                        <a:rPr lang="en-US" sz="1000" dirty="0">
                          <a:solidFill>
                            <a:srgbClr val="000000"/>
                          </a:solidFill>
                          <a:effectLst/>
                          <a:latin typeface="Arial" panose="020B0604020202020204" pitchFamily="34" charset="0"/>
                          <a:cs typeface="Arial" panose="020B0604020202020204" pitchFamily="34" charset="0"/>
                        </a:rPr>
                        <a:t>Care</a:t>
                      </a:r>
                    </a:p>
                    <a:p>
                      <a:pPr marL="671830" marR="45720">
                        <a:lnSpc>
                          <a:spcPct val="100000"/>
                        </a:lnSpc>
                        <a:spcBef>
                          <a:spcPts val="0"/>
                        </a:spcBef>
                        <a:spcAft>
                          <a:spcPts val="0"/>
                        </a:spcAft>
                      </a:pPr>
                      <a:r>
                        <a:rPr lang="en-US" sz="1000" dirty="0">
                          <a:solidFill>
                            <a:srgbClr val="000000"/>
                          </a:solidFill>
                          <a:effectLst/>
                          <a:latin typeface="Arial" panose="020B0604020202020204" pitchFamily="34" charset="0"/>
                          <a:cs typeface="Arial" panose="020B0604020202020204" pitchFamily="34" charset="0"/>
                          <a:sym typeface="Wingdings"/>
                        </a:rPr>
                        <a:t></a:t>
                      </a:r>
                      <a:r>
                        <a:rPr lang="en-US" sz="1000" dirty="0">
                          <a:solidFill>
                            <a:srgbClr val="000000"/>
                          </a:solidFill>
                          <a:effectLst/>
                          <a:latin typeface="Arial" panose="020B0604020202020204" pitchFamily="34" charset="0"/>
                          <a:cs typeface="Arial" panose="020B0604020202020204" pitchFamily="34" charset="0"/>
                        </a:rPr>
                        <a:t> </a:t>
                      </a:r>
                      <a:r>
                        <a:rPr lang="en-US" sz="1000" dirty="0" err="1" smtClean="0">
                          <a:solidFill>
                            <a:srgbClr val="000000"/>
                          </a:solidFill>
                          <a:effectLst/>
                          <a:latin typeface="Arial" panose="020B0604020202020204" pitchFamily="34" charset="0"/>
                          <a:cs typeface="Arial" panose="020B0604020202020204" pitchFamily="34" charset="0"/>
                        </a:rPr>
                        <a:t>Subacute</a:t>
                      </a:r>
                      <a:r>
                        <a:rPr lang="en-US" sz="1000" dirty="0" smtClean="0">
                          <a:solidFill>
                            <a:srgbClr val="000000"/>
                          </a:solidFill>
                          <a:effectLst/>
                          <a:latin typeface="Arial" panose="020B0604020202020204" pitchFamily="34" charset="0"/>
                          <a:cs typeface="Arial" panose="020B0604020202020204" pitchFamily="34" charset="0"/>
                        </a:rPr>
                        <a:t> </a:t>
                      </a:r>
                      <a:r>
                        <a:rPr lang="en-US" sz="1000" dirty="0">
                          <a:solidFill>
                            <a:srgbClr val="000000"/>
                          </a:solidFill>
                          <a:effectLst/>
                          <a:latin typeface="Arial" panose="020B0604020202020204" pitchFamily="34" charset="0"/>
                          <a:cs typeface="Arial" panose="020B0604020202020204" pitchFamily="34" charset="0"/>
                        </a:rPr>
                        <a:t>or Rehab</a:t>
                      </a:r>
                      <a:endParaRPr lang="en-US" sz="1000" dirty="0">
                        <a:solidFill>
                          <a:srgbClr val="000000"/>
                        </a:solidFill>
                        <a:effectLst/>
                        <a:latin typeface="Arial" panose="020B0604020202020204" pitchFamily="34" charset="0"/>
                        <a:ea typeface="Cambria"/>
                        <a:cs typeface="Arial" panose="020B0604020202020204" pitchFamily="34" charset="0"/>
                      </a:endParaRPr>
                    </a:p>
                  </a:txBody>
                  <a:tcPr marL="31729" marR="31729" marT="3863" marB="386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r>
              <a:tr h="1139480">
                <a:tc>
                  <a:txBody>
                    <a:bodyPr/>
                    <a:lstStyle/>
                    <a:p>
                      <a:pPr marL="0" marR="0">
                        <a:lnSpc>
                          <a:spcPct val="100000"/>
                        </a:lnSpc>
                        <a:spcBef>
                          <a:spcPts val="0"/>
                        </a:spcBef>
                        <a:spcAft>
                          <a:spcPts val="0"/>
                        </a:spcAft>
                      </a:pPr>
                      <a:r>
                        <a:rPr lang="en-US" sz="1000" dirty="0">
                          <a:solidFill>
                            <a:srgbClr val="000000"/>
                          </a:solidFill>
                          <a:effectLst/>
                          <a:latin typeface="Arial" panose="020B0604020202020204" pitchFamily="34" charset="0"/>
                          <a:cs typeface="Arial" panose="020B0604020202020204" pitchFamily="34" charset="0"/>
                        </a:rPr>
                        <a:t>Intake Type: </a:t>
                      </a:r>
                    </a:p>
                    <a:p>
                      <a:pPr marL="342900" marR="0" lvl="0" indent="-342900">
                        <a:lnSpc>
                          <a:spcPct val="100000"/>
                        </a:lnSpc>
                        <a:spcBef>
                          <a:spcPts val="0"/>
                        </a:spcBef>
                        <a:spcAft>
                          <a:spcPts val="0"/>
                        </a:spcAft>
                        <a:buFont typeface="Wingdings"/>
                        <a:buChar char=""/>
                      </a:pPr>
                      <a:r>
                        <a:rPr lang="en-US" sz="1000" dirty="0">
                          <a:solidFill>
                            <a:srgbClr val="000000"/>
                          </a:solidFill>
                          <a:effectLst/>
                          <a:latin typeface="Arial" panose="020B0604020202020204" pitchFamily="34" charset="0"/>
                          <a:cs typeface="Arial" panose="020B0604020202020204" pitchFamily="34" charset="0"/>
                        </a:rPr>
                        <a:t>ED Visit</a:t>
                      </a:r>
                    </a:p>
                    <a:p>
                      <a:pPr marL="342900" marR="0" lvl="0" indent="-342900">
                        <a:lnSpc>
                          <a:spcPct val="100000"/>
                        </a:lnSpc>
                        <a:spcBef>
                          <a:spcPts val="0"/>
                        </a:spcBef>
                        <a:spcAft>
                          <a:spcPts val="0"/>
                        </a:spcAft>
                        <a:buFont typeface="Wingdings"/>
                        <a:buChar char=""/>
                      </a:pPr>
                      <a:r>
                        <a:rPr lang="en-US" sz="1000" dirty="0">
                          <a:solidFill>
                            <a:srgbClr val="000000"/>
                          </a:solidFill>
                          <a:effectLst/>
                          <a:latin typeface="Arial" panose="020B0604020202020204" pitchFamily="34" charset="0"/>
                          <a:cs typeface="Arial" panose="020B0604020202020204" pitchFamily="34" charset="0"/>
                        </a:rPr>
                        <a:t>Observation Stay</a:t>
                      </a:r>
                    </a:p>
                    <a:p>
                      <a:pPr marL="342900" marR="0" lvl="0" indent="-342900">
                        <a:lnSpc>
                          <a:spcPct val="100000"/>
                        </a:lnSpc>
                        <a:spcBef>
                          <a:spcPts val="0"/>
                        </a:spcBef>
                        <a:spcAft>
                          <a:spcPts val="0"/>
                        </a:spcAft>
                        <a:buFont typeface="Wingdings"/>
                        <a:buChar char=""/>
                      </a:pPr>
                      <a:r>
                        <a:rPr lang="en-US" sz="1000" dirty="0">
                          <a:solidFill>
                            <a:srgbClr val="000000"/>
                          </a:solidFill>
                          <a:effectLst/>
                          <a:latin typeface="Arial" panose="020B0604020202020204" pitchFamily="34" charset="0"/>
                          <a:cs typeface="Arial" panose="020B0604020202020204" pitchFamily="34" charset="0"/>
                        </a:rPr>
                        <a:t>Hospital Admit (Enter one of the   </a:t>
                      </a:r>
                      <a:r>
                        <a:rPr lang="en-US" sz="1000" dirty="0" smtClean="0">
                          <a:solidFill>
                            <a:srgbClr val="000000"/>
                          </a:solidFill>
                          <a:effectLst/>
                          <a:latin typeface="Arial" panose="020B0604020202020204" pitchFamily="34" charset="0"/>
                          <a:cs typeface="Arial" panose="020B0604020202020204" pitchFamily="34" charset="0"/>
                        </a:rPr>
                        <a:t>following)</a:t>
                      </a:r>
                      <a:endParaRPr lang="en-US" sz="1000" dirty="0">
                        <a:solidFill>
                          <a:srgbClr val="000000"/>
                        </a:solidFill>
                        <a:effectLst/>
                        <a:latin typeface="Arial" panose="020B0604020202020204" pitchFamily="34" charset="0"/>
                        <a:cs typeface="Arial" panose="020B0604020202020204" pitchFamily="34" charset="0"/>
                      </a:endParaRPr>
                    </a:p>
                    <a:p>
                      <a:pPr marL="568325" marR="0" lvl="1" indent="-222250">
                        <a:lnSpc>
                          <a:spcPct val="100000"/>
                        </a:lnSpc>
                        <a:spcBef>
                          <a:spcPts val="0"/>
                        </a:spcBef>
                        <a:spcAft>
                          <a:spcPts val="0"/>
                        </a:spcAft>
                        <a:buFont typeface="Wingdings"/>
                        <a:buChar char=""/>
                      </a:pPr>
                      <a:r>
                        <a:rPr lang="en-US" sz="1000" dirty="0">
                          <a:solidFill>
                            <a:srgbClr val="000000"/>
                          </a:solidFill>
                          <a:effectLst/>
                          <a:latin typeface="Arial" panose="020B0604020202020204" pitchFamily="34" charset="0"/>
                          <a:cs typeface="Arial" panose="020B0604020202020204" pitchFamily="34" charset="0"/>
                        </a:rPr>
                        <a:t>Hospital Admission Date OR</a:t>
                      </a:r>
                    </a:p>
                    <a:p>
                      <a:pPr marL="568325" marR="0" lvl="1" indent="-222250">
                        <a:lnSpc>
                          <a:spcPct val="100000"/>
                        </a:lnSpc>
                        <a:spcBef>
                          <a:spcPts val="0"/>
                        </a:spcBef>
                        <a:spcAft>
                          <a:spcPts val="0"/>
                        </a:spcAft>
                        <a:buFont typeface="Wingdings"/>
                        <a:buChar char=""/>
                      </a:pPr>
                      <a:r>
                        <a:rPr lang="en-US" sz="1000" dirty="0">
                          <a:solidFill>
                            <a:srgbClr val="000000"/>
                          </a:solidFill>
                          <a:effectLst/>
                          <a:latin typeface="Arial" panose="020B0604020202020204" pitchFamily="34" charset="0"/>
                          <a:cs typeface="Arial" panose="020B0604020202020204" pitchFamily="34" charset="0"/>
                        </a:rPr>
                        <a:t>Hospital LOS</a:t>
                      </a:r>
                      <a:endParaRPr lang="en-US" sz="1000" dirty="0">
                        <a:solidFill>
                          <a:srgbClr val="000000"/>
                        </a:solidFill>
                        <a:effectLst/>
                        <a:latin typeface="Arial" panose="020B0604020202020204" pitchFamily="34" charset="0"/>
                        <a:ea typeface="Times New Roman"/>
                        <a:cs typeface="Arial" panose="020B0604020202020204" pitchFamily="34" charset="0"/>
                      </a:endParaRPr>
                    </a:p>
                  </a:txBody>
                  <a:tcPr marL="31729" marR="31729" marT="3863" marB="386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4">
                  <a:txBody>
                    <a:bodyPr/>
                    <a:lstStyle/>
                    <a:p>
                      <a:pPr marL="0" marR="45720">
                        <a:lnSpc>
                          <a:spcPct val="100000"/>
                        </a:lnSpc>
                        <a:spcBef>
                          <a:spcPts val="0"/>
                        </a:spcBef>
                        <a:spcAft>
                          <a:spcPts val="0"/>
                        </a:spcAft>
                      </a:pPr>
                      <a:r>
                        <a:rPr lang="en-US" sz="1000" dirty="0">
                          <a:solidFill>
                            <a:srgbClr val="000000"/>
                          </a:solidFill>
                          <a:effectLst/>
                          <a:latin typeface="Arial" panose="020B0604020202020204" pitchFamily="34" charset="0"/>
                          <a:cs typeface="Arial" panose="020B0604020202020204" pitchFamily="34" charset="0"/>
                        </a:rPr>
                        <a:t> </a:t>
                      </a:r>
                    </a:p>
                    <a:p>
                      <a:pPr marL="0" marR="45720">
                        <a:lnSpc>
                          <a:spcPct val="100000"/>
                        </a:lnSpc>
                        <a:spcBef>
                          <a:spcPts val="0"/>
                        </a:spcBef>
                        <a:spcAft>
                          <a:spcPts val="0"/>
                        </a:spcAft>
                      </a:pPr>
                      <a:r>
                        <a:rPr lang="en-US" sz="1000" dirty="0">
                          <a:solidFill>
                            <a:srgbClr val="000000"/>
                          </a:solidFill>
                          <a:effectLst/>
                          <a:latin typeface="Arial" panose="020B0604020202020204" pitchFamily="34" charset="0"/>
                          <a:cs typeface="Arial" panose="020B0604020202020204" pitchFamily="34" charset="0"/>
                        </a:rPr>
                        <a:t>If admitted from </a:t>
                      </a:r>
                      <a:r>
                        <a:rPr lang="en-US" sz="1000" dirty="0" smtClean="0">
                          <a:solidFill>
                            <a:srgbClr val="000000"/>
                          </a:solidFill>
                          <a:effectLst/>
                          <a:latin typeface="Arial" panose="020B0604020202020204" pitchFamily="34" charset="0"/>
                          <a:cs typeface="Arial" panose="020B0604020202020204" pitchFamily="34" charset="0"/>
                        </a:rPr>
                        <a:t>one </a:t>
                      </a:r>
                      <a:r>
                        <a:rPr lang="en-US" sz="1000" dirty="0">
                          <a:solidFill>
                            <a:srgbClr val="000000"/>
                          </a:solidFill>
                          <a:effectLst/>
                          <a:latin typeface="Arial" panose="020B0604020202020204" pitchFamily="34" charset="0"/>
                          <a:cs typeface="Arial" panose="020B0604020202020204" pitchFamily="34" charset="0"/>
                        </a:rPr>
                        <a:t>of the following, do not complete this form:</a:t>
                      </a:r>
                    </a:p>
                    <a:p>
                      <a:pPr marL="342900" marR="45720" lvl="0" indent="-342900">
                        <a:lnSpc>
                          <a:spcPct val="100000"/>
                        </a:lnSpc>
                        <a:spcBef>
                          <a:spcPts val="0"/>
                        </a:spcBef>
                        <a:spcAft>
                          <a:spcPts val="0"/>
                        </a:spcAft>
                        <a:buFont typeface="Wingdings"/>
                        <a:buChar char=""/>
                      </a:pPr>
                      <a:r>
                        <a:rPr lang="en-US" sz="1000" dirty="0" smtClean="0">
                          <a:solidFill>
                            <a:srgbClr val="000000"/>
                          </a:solidFill>
                          <a:effectLst/>
                          <a:latin typeface="Arial" panose="020B0604020202020204" pitchFamily="34" charset="0"/>
                          <a:cs typeface="Arial" panose="020B0604020202020204" pitchFamily="34" charset="0"/>
                        </a:rPr>
                        <a:t>Long-Term </a:t>
                      </a:r>
                      <a:r>
                        <a:rPr lang="en-US" sz="1000" dirty="0">
                          <a:solidFill>
                            <a:srgbClr val="000000"/>
                          </a:solidFill>
                          <a:effectLst/>
                          <a:latin typeface="Arial" panose="020B0604020202020204" pitchFamily="34" charset="0"/>
                          <a:cs typeface="Arial" panose="020B0604020202020204" pitchFamily="34" charset="0"/>
                        </a:rPr>
                        <a:t>Care Facility</a:t>
                      </a:r>
                    </a:p>
                    <a:p>
                      <a:pPr marL="342900" marR="45720" lvl="0" indent="-342900">
                        <a:lnSpc>
                          <a:spcPct val="100000"/>
                        </a:lnSpc>
                        <a:spcBef>
                          <a:spcPts val="0"/>
                        </a:spcBef>
                        <a:spcAft>
                          <a:spcPts val="0"/>
                        </a:spcAft>
                        <a:buFont typeface="Wingdings"/>
                        <a:buChar char=""/>
                      </a:pPr>
                      <a:r>
                        <a:rPr lang="en-US" sz="1000" dirty="0">
                          <a:solidFill>
                            <a:srgbClr val="000000"/>
                          </a:solidFill>
                          <a:effectLst/>
                          <a:latin typeface="Arial" panose="020B0604020202020204" pitchFamily="34" charset="0"/>
                          <a:cs typeface="Arial" panose="020B0604020202020204" pitchFamily="34" charset="0"/>
                        </a:rPr>
                        <a:t>Assisted Living</a:t>
                      </a:r>
                    </a:p>
                    <a:p>
                      <a:pPr marL="342900" marR="45720" lvl="0" indent="-342900">
                        <a:lnSpc>
                          <a:spcPct val="100000"/>
                        </a:lnSpc>
                        <a:spcBef>
                          <a:spcPts val="0"/>
                        </a:spcBef>
                        <a:spcAft>
                          <a:spcPts val="0"/>
                        </a:spcAft>
                        <a:buFont typeface="Wingdings"/>
                        <a:buChar char=""/>
                      </a:pPr>
                      <a:r>
                        <a:rPr lang="en-US" sz="1000" dirty="0">
                          <a:solidFill>
                            <a:srgbClr val="000000"/>
                          </a:solidFill>
                          <a:effectLst/>
                          <a:latin typeface="Arial" panose="020B0604020202020204" pitchFamily="34" charset="0"/>
                          <a:cs typeface="Arial" panose="020B0604020202020204" pitchFamily="34" charset="0"/>
                        </a:rPr>
                        <a:t>Home</a:t>
                      </a:r>
                      <a:endParaRPr lang="en-US" sz="1000" dirty="0">
                        <a:solidFill>
                          <a:srgbClr val="000000"/>
                        </a:solidFill>
                        <a:effectLst/>
                        <a:latin typeface="Arial" panose="020B0604020202020204" pitchFamily="34" charset="0"/>
                        <a:ea typeface="Times New Roman"/>
                        <a:cs typeface="Arial" panose="020B0604020202020204" pitchFamily="34" charset="0"/>
                      </a:endParaRPr>
                    </a:p>
                  </a:txBody>
                  <a:tcPr marL="31729" marR="31729" marT="3863" marB="386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330889">
                <a:tc>
                  <a:txBody>
                    <a:bodyPr/>
                    <a:lstStyle/>
                    <a:p>
                      <a:pPr marL="0" marR="0">
                        <a:lnSpc>
                          <a:spcPct val="100000"/>
                        </a:lnSpc>
                        <a:spcBef>
                          <a:spcPts val="0"/>
                        </a:spcBef>
                        <a:spcAft>
                          <a:spcPts val="0"/>
                        </a:spcAft>
                      </a:pPr>
                      <a:r>
                        <a:rPr lang="en-US" sz="1000" b="1" dirty="0">
                          <a:solidFill>
                            <a:srgbClr val="000000"/>
                          </a:solidFill>
                          <a:effectLst/>
                          <a:latin typeface="Arial" panose="020B0604020202020204" pitchFamily="34" charset="0"/>
                          <a:cs typeface="Arial" panose="020B0604020202020204" pitchFamily="34" charset="0"/>
                        </a:rPr>
                        <a:t>Treatments Received in the ED/HOSP</a:t>
                      </a:r>
                      <a:endParaRPr lang="en-US" sz="1000" b="1" dirty="0">
                        <a:solidFill>
                          <a:srgbClr val="000000"/>
                        </a:solidFill>
                        <a:effectLst/>
                        <a:latin typeface="Arial" panose="020B0604020202020204" pitchFamily="34" charset="0"/>
                        <a:ea typeface="Calibri"/>
                        <a:cs typeface="Arial" panose="020B0604020202020204" pitchFamily="34" charset="0"/>
                      </a:endParaRPr>
                    </a:p>
                  </a:txBody>
                  <a:tcPr marL="31729" marR="31729" marT="3863" marB="386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4">
                  <a:txBody>
                    <a:bodyPr/>
                    <a:lstStyle/>
                    <a:p>
                      <a:pPr marL="0" marR="0">
                        <a:lnSpc>
                          <a:spcPct val="100000"/>
                        </a:lnSpc>
                        <a:spcBef>
                          <a:spcPts val="0"/>
                        </a:spcBef>
                        <a:spcAft>
                          <a:spcPts val="0"/>
                        </a:spcAft>
                      </a:pPr>
                      <a:r>
                        <a:rPr lang="en-US" sz="1000" b="1" dirty="0">
                          <a:solidFill>
                            <a:srgbClr val="000000"/>
                          </a:solidFill>
                          <a:effectLst/>
                          <a:latin typeface="Arial" panose="020B0604020202020204" pitchFamily="34" charset="0"/>
                          <a:cs typeface="Arial" panose="020B0604020202020204" pitchFamily="34" charset="0"/>
                        </a:rPr>
                        <a:t>ED </a:t>
                      </a:r>
                      <a:r>
                        <a:rPr lang="en-US" sz="1000" b="1" dirty="0" smtClean="0">
                          <a:solidFill>
                            <a:srgbClr val="000000"/>
                          </a:solidFill>
                          <a:effectLst/>
                          <a:latin typeface="Arial" panose="020B0604020202020204" pitchFamily="34" charset="0"/>
                          <a:cs typeface="Arial" panose="020B0604020202020204" pitchFamily="34" charset="0"/>
                        </a:rPr>
                        <a:t>Discharge/Hospital </a:t>
                      </a:r>
                      <a:r>
                        <a:rPr lang="en-US" sz="1000" b="1" dirty="0">
                          <a:solidFill>
                            <a:srgbClr val="000000"/>
                          </a:solidFill>
                          <a:effectLst/>
                          <a:latin typeface="Arial" panose="020B0604020202020204" pitchFamily="34" charset="0"/>
                          <a:cs typeface="Arial" panose="020B0604020202020204" pitchFamily="34" charset="0"/>
                        </a:rPr>
                        <a:t>Discharge Diagnoses: </a:t>
                      </a:r>
                      <a:r>
                        <a:rPr lang="en-US" sz="1000" b="1" dirty="0" smtClean="0">
                          <a:solidFill>
                            <a:srgbClr val="000000"/>
                          </a:solidFill>
                          <a:effectLst/>
                          <a:latin typeface="Arial" panose="020B0604020202020204" pitchFamily="34" charset="0"/>
                          <a:cs typeface="Arial" panose="020B0604020202020204" pitchFamily="34" charset="0"/>
                        </a:rPr>
                        <a:t>Primary </a:t>
                      </a:r>
                      <a:r>
                        <a:rPr lang="en-US" sz="1000" b="1" dirty="0">
                          <a:solidFill>
                            <a:srgbClr val="000000"/>
                          </a:solidFill>
                          <a:effectLst/>
                          <a:latin typeface="Arial" panose="020B0604020202020204" pitchFamily="34" charset="0"/>
                          <a:cs typeface="Arial" panose="020B0604020202020204" pitchFamily="34" charset="0"/>
                        </a:rPr>
                        <a:t>&amp; </a:t>
                      </a:r>
                      <a:r>
                        <a:rPr lang="en-US" sz="1000" b="1" dirty="0" smtClean="0">
                          <a:solidFill>
                            <a:srgbClr val="000000"/>
                          </a:solidFill>
                          <a:effectLst/>
                          <a:latin typeface="Arial" panose="020B0604020202020204" pitchFamily="34" charset="0"/>
                          <a:cs typeface="Arial" panose="020B0604020202020204" pitchFamily="34" charset="0"/>
                        </a:rPr>
                        <a:t>Secondary </a:t>
                      </a:r>
                      <a:r>
                        <a:rPr lang="en-US" sz="1000" dirty="0">
                          <a:solidFill>
                            <a:srgbClr val="000000"/>
                          </a:solidFill>
                          <a:effectLst/>
                          <a:latin typeface="Arial" panose="020B0604020202020204" pitchFamily="34" charset="0"/>
                          <a:cs typeface="Arial" panose="020B0604020202020204" pitchFamily="34" charset="0"/>
                        </a:rPr>
                        <a:t>(Indicate principal or secondary if more than one hospital discharge </a:t>
                      </a:r>
                      <a:r>
                        <a:rPr lang="en-US" sz="1000" dirty="0" smtClean="0">
                          <a:solidFill>
                            <a:srgbClr val="000000"/>
                          </a:solidFill>
                          <a:effectLst/>
                          <a:latin typeface="Arial" panose="020B0604020202020204" pitchFamily="34" charset="0"/>
                          <a:cs typeface="Arial" panose="020B0604020202020204" pitchFamily="34" charset="0"/>
                        </a:rPr>
                        <a:t>diagnosis.)</a:t>
                      </a:r>
                      <a:endParaRPr lang="en-US" sz="1000" dirty="0">
                        <a:solidFill>
                          <a:srgbClr val="000000"/>
                        </a:solidFill>
                        <a:effectLst/>
                        <a:latin typeface="Arial" panose="020B0604020202020204" pitchFamily="34" charset="0"/>
                        <a:ea typeface="Calibri"/>
                        <a:cs typeface="Arial" panose="020B0604020202020204" pitchFamily="34" charset="0"/>
                      </a:endParaRPr>
                    </a:p>
                  </a:txBody>
                  <a:tcPr marL="31729" marR="31729" marT="3863" marB="386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3355958">
                <a:tc>
                  <a:txBody>
                    <a:bodyPr/>
                    <a:lstStyle/>
                    <a:p>
                      <a:pPr marL="0" marR="0">
                        <a:lnSpc>
                          <a:spcPct val="100000"/>
                        </a:lnSpc>
                        <a:spcBef>
                          <a:spcPts val="0"/>
                        </a:spcBef>
                        <a:spcAft>
                          <a:spcPts val="0"/>
                        </a:spcAft>
                      </a:pPr>
                      <a:r>
                        <a:rPr lang="en-US" sz="1000" b="1" dirty="0">
                          <a:solidFill>
                            <a:srgbClr val="000000"/>
                          </a:solidFill>
                          <a:effectLst/>
                          <a:latin typeface="Arial" panose="020B0604020202020204" pitchFamily="34" charset="0"/>
                          <a:cs typeface="Arial" panose="020B0604020202020204" pitchFamily="34" charset="0"/>
                        </a:rPr>
                        <a:t>Catheter </a:t>
                      </a:r>
                      <a:r>
                        <a:rPr lang="en-US" sz="1000" b="1" dirty="0" smtClean="0">
                          <a:solidFill>
                            <a:srgbClr val="000000"/>
                          </a:solidFill>
                          <a:effectLst/>
                          <a:latin typeface="Arial" panose="020B0604020202020204" pitchFamily="34" charset="0"/>
                          <a:cs typeface="Arial" panose="020B0604020202020204" pitchFamily="34" charset="0"/>
                        </a:rPr>
                        <a:t>Insertion/Reinsertion</a:t>
                      </a:r>
                      <a:endParaRPr lang="en-US" sz="1000" b="1" dirty="0">
                        <a:solidFill>
                          <a:srgbClr val="000000"/>
                        </a:solidFill>
                        <a:effectLst/>
                        <a:latin typeface="Arial" panose="020B0604020202020204" pitchFamily="34" charset="0"/>
                        <a:cs typeface="Arial" panose="020B0604020202020204" pitchFamily="34" charset="0"/>
                      </a:endParaRPr>
                    </a:p>
                    <a:p>
                      <a:pPr marL="0" marR="0" lvl="0" indent="-342900">
                        <a:lnSpc>
                          <a:spcPct val="100000"/>
                        </a:lnSpc>
                        <a:spcBef>
                          <a:spcPts val="0"/>
                        </a:spcBef>
                        <a:spcAft>
                          <a:spcPts val="0"/>
                        </a:spcAft>
                        <a:buFont typeface="Wingdings"/>
                        <a:buChar char=""/>
                      </a:pPr>
                      <a:r>
                        <a:rPr lang="en-US" sz="1000" dirty="0" smtClean="0">
                          <a:solidFill>
                            <a:srgbClr val="000000"/>
                          </a:solidFill>
                          <a:effectLst/>
                          <a:latin typeface="Arial" panose="020B0604020202020204" pitchFamily="34" charset="0"/>
                          <a:cs typeface="Arial" panose="020B0604020202020204" pitchFamily="34" charset="0"/>
                        </a:rPr>
                        <a:t>Foley</a:t>
                      </a:r>
                    </a:p>
                    <a:p>
                      <a:pPr marL="0" marR="0" lvl="0" indent="-342900">
                        <a:lnSpc>
                          <a:spcPct val="100000"/>
                        </a:lnSpc>
                        <a:spcBef>
                          <a:spcPts val="0"/>
                        </a:spcBef>
                        <a:spcAft>
                          <a:spcPts val="0"/>
                        </a:spcAft>
                        <a:buFont typeface="Wingdings"/>
                        <a:buChar char=""/>
                      </a:pPr>
                      <a:r>
                        <a:rPr lang="en-US" sz="1000" dirty="0" smtClean="0">
                          <a:solidFill>
                            <a:srgbClr val="000000"/>
                          </a:solidFill>
                          <a:effectLst/>
                          <a:latin typeface="Arial" panose="020B0604020202020204" pitchFamily="34" charset="0"/>
                          <a:cs typeface="Arial" panose="020B0604020202020204" pitchFamily="34" charset="0"/>
                        </a:rPr>
                        <a:t>Ostomy</a:t>
                      </a:r>
                    </a:p>
                    <a:p>
                      <a:pPr marL="0" marR="0" lvl="0" indent="-342900">
                        <a:lnSpc>
                          <a:spcPct val="100000"/>
                        </a:lnSpc>
                        <a:spcBef>
                          <a:spcPts val="0"/>
                        </a:spcBef>
                        <a:spcAft>
                          <a:spcPts val="0"/>
                        </a:spcAft>
                        <a:buFont typeface="Wingdings"/>
                        <a:buChar char=""/>
                      </a:pPr>
                      <a:r>
                        <a:rPr lang="en-US" sz="1000" dirty="0" smtClean="0">
                          <a:solidFill>
                            <a:srgbClr val="000000"/>
                          </a:solidFill>
                          <a:effectLst/>
                          <a:latin typeface="Arial" panose="020B0604020202020204" pitchFamily="34" charset="0"/>
                          <a:cs typeface="Arial" panose="020B0604020202020204" pitchFamily="34" charset="0"/>
                        </a:rPr>
                        <a:t>PEG</a:t>
                      </a:r>
                    </a:p>
                    <a:p>
                      <a:pPr marL="0" marR="0" lvl="0" indent="-342900">
                        <a:lnSpc>
                          <a:spcPct val="100000"/>
                        </a:lnSpc>
                        <a:spcBef>
                          <a:spcPts val="0"/>
                        </a:spcBef>
                        <a:spcAft>
                          <a:spcPts val="0"/>
                        </a:spcAft>
                        <a:buFont typeface="Wingdings"/>
                        <a:buChar char=""/>
                      </a:pPr>
                      <a:r>
                        <a:rPr lang="en-US" sz="1000" dirty="0" smtClean="0">
                          <a:solidFill>
                            <a:srgbClr val="000000"/>
                          </a:solidFill>
                          <a:effectLst/>
                          <a:latin typeface="Arial" panose="020B0604020202020204" pitchFamily="34" charset="0"/>
                          <a:cs typeface="Arial" panose="020B0604020202020204" pitchFamily="34" charset="0"/>
                        </a:rPr>
                        <a:t>Suprapubic</a:t>
                      </a:r>
                      <a:endParaRPr lang="en-US" sz="1000" dirty="0">
                        <a:solidFill>
                          <a:srgbClr val="000000"/>
                        </a:solidFill>
                        <a:effectLst/>
                        <a:latin typeface="Arial" panose="020B0604020202020204" pitchFamily="34" charset="0"/>
                        <a:cs typeface="Arial" panose="020B0604020202020204" pitchFamily="34" charset="0"/>
                      </a:endParaRPr>
                    </a:p>
                    <a:p>
                      <a:pPr marL="384810" marR="0">
                        <a:lnSpc>
                          <a:spcPct val="100000"/>
                        </a:lnSpc>
                        <a:spcBef>
                          <a:spcPts val="0"/>
                        </a:spcBef>
                        <a:spcAft>
                          <a:spcPts val="0"/>
                        </a:spcAft>
                      </a:pPr>
                      <a:r>
                        <a:rPr lang="en-US" sz="1000" dirty="0">
                          <a:solidFill>
                            <a:srgbClr val="000000"/>
                          </a:solidFill>
                          <a:effectLst/>
                          <a:latin typeface="Arial" panose="020B0604020202020204" pitchFamily="34" charset="0"/>
                          <a:cs typeface="Arial" panose="020B0604020202020204" pitchFamily="34" charset="0"/>
                        </a:rPr>
                        <a:t> </a:t>
                      </a:r>
                    </a:p>
                    <a:p>
                      <a:pPr marL="0" marR="0">
                        <a:lnSpc>
                          <a:spcPct val="100000"/>
                        </a:lnSpc>
                        <a:spcBef>
                          <a:spcPts val="0"/>
                        </a:spcBef>
                        <a:spcAft>
                          <a:spcPts val="0"/>
                        </a:spcAft>
                      </a:pPr>
                      <a:r>
                        <a:rPr lang="en-US" sz="1000" b="1" dirty="0">
                          <a:solidFill>
                            <a:srgbClr val="000000"/>
                          </a:solidFill>
                          <a:effectLst/>
                          <a:latin typeface="Arial" panose="020B0604020202020204" pitchFamily="34" charset="0"/>
                          <a:cs typeface="Arial" panose="020B0604020202020204" pitchFamily="34" charset="0"/>
                        </a:rPr>
                        <a:t>Diagnostics</a:t>
                      </a:r>
                    </a:p>
                    <a:p>
                      <a:pPr marL="285750" marR="0" lvl="0" indent="-285750">
                        <a:lnSpc>
                          <a:spcPct val="100000"/>
                        </a:lnSpc>
                        <a:spcBef>
                          <a:spcPts val="0"/>
                        </a:spcBef>
                        <a:spcAft>
                          <a:spcPts val="0"/>
                        </a:spcAft>
                        <a:buFont typeface="Wingdings"/>
                        <a:buChar char=""/>
                      </a:pPr>
                      <a:r>
                        <a:rPr lang="en-US" sz="1000" dirty="0">
                          <a:solidFill>
                            <a:srgbClr val="000000"/>
                          </a:solidFill>
                          <a:effectLst/>
                          <a:latin typeface="Arial" panose="020B0604020202020204" pitchFamily="34" charset="0"/>
                          <a:cs typeface="Arial" panose="020B0604020202020204" pitchFamily="34" charset="0"/>
                        </a:rPr>
                        <a:t>EKG</a:t>
                      </a:r>
                    </a:p>
                    <a:p>
                      <a:pPr marL="285750" marR="0" lvl="0" indent="-285750">
                        <a:lnSpc>
                          <a:spcPct val="100000"/>
                        </a:lnSpc>
                        <a:spcBef>
                          <a:spcPts val="0"/>
                        </a:spcBef>
                        <a:spcAft>
                          <a:spcPts val="0"/>
                        </a:spcAft>
                        <a:buFont typeface="Wingdings"/>
                        <a:buChar char=""/>
                      </a:pPr>
                      <a:r>
                        <a:rPr lang="en-US" sz="1000" dirty="0">
                          <a:solidFill>
                            <a:srgbClr val="000000"/>
                          </a:solidFill>
                          <a:effectLst/>
                          <a:latin typeface="Arial" panose="020B0604020202020204" pitchFamily="34" charset="0"/>
                          <a:cs typeface="Arial" panose="020B0604020202020204" pitchFamily="34" charset="0"/>
                        </a:rPr>
                        <a:t>CT </a:t>
                      </a:r>
                      <a:r>
                        <a:rPr lang="en-US" sz="1000" dirty="0" smtClean="0">
                          <a:solidFill>
                            <a:srgbClr val="000000"/>
                          </a:solidFill>
                          <a:effectLst/>
                          <a:latin typeface="Arial" panose="020B0604020202020204" pitchFamily="34" charset="0"/>
                          <a:cs typeface="Arial" panose="020B0604020202020204" pitchFamily="34" charset="0"/>
                        </a:rPr>
                        <a:t>scan</a:t>
                      </a:r>
                      <a:endParaRPr lang="en-US" sz="1000" dirty="0">
                        <a:solidFill>
                          <a:srgbClr val="000000"/>
                        </a:solidFill>
                        <a:effectLst/>
                        <a:latin typeface="Arial" panose="020B0604020202020204" pitchFamily="34" charset="0"/>
                        <a:cs typeface="Arial" panose="020B0604020202020204" pitchFamily="34" charset="0"/>
                      </a:endParaRPr>
                    </a:p>
                    <a:p>
                      <a:pPr marL="285750" marR="0" lvl="0" indent="-285750">
                        <a:lnSpc>
                          <a:spcPct val="100000"/>
                        </a:lnSpc>
                        <a:spcBef>
                          <a:spcPts val="0"/>
                        </a:spcBef>
                        <a:spcAft>
                          <a:spcPts val="0"/>
                        </a:spcAft>
                        <a:buFont typeface="Wingdings"/>
                        <a:buChar char=""/>
                      </a:pPr>
                      <a:r>
                        <a:rPr lang="en-US" sz="1000" dirty="0">
                          <a:solidFill>
                            <a:srgbClr val="000000"/>
                          </a:solidFill>
                          <a:effectLst/>
                          <a:latin typeface="Arial" panose="020B0604020202020204" pitchFamily="34" charset="0"/>
                          <a:cs typeface="Arial" panose="020B0604020202020204" pitchFamily="34" charset="0"/>
                        </a:rPr>
                        <a:t>Doppler </a:t>
                      </a:r>
                      <a:r>
                        <a:rPr lang="en-US" sz="1000" dirty="0" smtClean="0">
                          <a:solidFill>
                            <a:srgbClr val="000000"/>
                          </a:solidFill>
                          <a:effectLst/>
                          <a:latin typeface="Arial" panose="020B0604020202020204" pitchFamily="34" charset="0"/>
                          <a:cs typeface="Arial" panose="020B0604020202020204" pitchFamily="34" charset="0"/>
                        </a:rPr>
                        <a:t>studies</a:t>
                      </a:r>
                      <a:endParaRPr lang="en-US" sz="1000" dirty="0">
                        <a:solidFill>
                          <a:srgbClr val="000000"/>
                        </a:solidFill>
                        <a:effectLst/>
                        <a:latin typeface="Arial" panose="020B0604020202020204" pitchFamily="34" charset="0"/>
                        <a:cs typeface="Arial" panose="020B0604020202020204" pitchFamily="34" charset="0"/>
                      </a:endParaRPr>
                    </a:p>
                    <a:p>
                      <a:pPr marL="285750" marR="0" lvl="0" indent="-285750">
                        <a:lnSpc>
                          <a:spcPct val="100000"/>
                        </a:lnSpc>
                        <a:spcBef>
                          <a:spcPts val="0"/>
                        </a:spcBef>
                        <a:spcAft>
                          <a:spcPts val="0"/>
                        </a:spcAft>
                        <a:buFont typeface="Wingdings"/>
                        <a:buChar char=""/>
                      </a:pPr>
                      <a:r>
                        <a:rPr lang="en-US" sz="1000" dirty="0">
                          <a:solidFill>
                            <a:srgbClr val="000000"/>
                          </a:solidFill>
                          <a:effectLst/>
                          <a:latin typeface="Arial" panose="020B0604020202020204" pitchFamily="34" charset="0"/>
                          <a:cs typeface="Arial" panose="020B0604020202020204" pitchFamily="34" charset="0"/>
                        </a:rPr>
                        <a:t>MRI</a:t>
                      </a:r>
                    </a:p>
                    <a:p>
                      <a:pPr marL="285750" marR="0" lvl="0" indent="-285750">
                        <a:lnSpc>
                          <a:spcPct val="100000"/>
                        </a:lnSpc>
                        <a:spcBef>
                          <a:spcPts val="0"/>
                        </a:spcBef>
                        <a:spcAft>
                          <a:spcPts val="0"/>
                        </a:spcAft>
                        <a:buFont typeface="Wingdings"/>
                        <a:buChar char=""/>
                      </a:pPr>
                      <a:r>
                        <a:rPr lang="en-US" sz="1000" dirty="0">
                          <a:solidFill>
                            <a:srgbClr val="000000"/>
                          </a:solidFill>
                          <a:effectLst/>
                          <a:latin typeface="Arial" panose="020B0604020202020204" pitchFamily="34" charset="0"/>
                          <a:cs typeface="Arial" panose="020B0604020202020204" pitchFamily="34" charset="0"/>
                        </a:rPr>
                        <a:t>Ultrasound</a:t>
                      </a:r>
                    </a:p>
                    <a:p>
                      <a:pPr marL="285750" marR="0" lvl="0" indent="-285750">
                        <a:lnSpc>
                          <a:spcPct val="100000"/>
                        </a:lnSpc>
                        <a:spcBef>
                          <a:spcPts val="0"/>
                        </a:spcBef>
                        <a:spcAft>
                          <a:spcPts val="0"/>
                        </a:spcAft>
                        <a:buFont typeface="Wingdings"/>
                        <a:buChar char=""/>
                      </a:pPr>
                      <a:r>
                        <a:rPr lang="en-US" sz="1000" dirty="0" smtClean="0">
                          <a:solidFill>
                            <a:srgbClr val="000000"/>
                          </a:solidFill>
                          <a:effectLst/>
                          <a:latin typeface="Arial" panose="020B0604020202020204" pitchFamily="34" charset="0"/>
                          <a:cs typeface="Arial" panose="020B0604020202020204" pitchFamily="34" charset="0"/>
                        </a:rPr>
                        <a:t>X rays</a:t>
                      </a:r>
                      <a:endParaRPr lang="en-US" sz="1000" dirty="0">
                        <a:solidFill>
                          <a:srgbClr val="000000"/>
                        </a:solidFill>
                        <a:effectLst/>
                        <a:latin typeface="Arial" panose="020B0604020202020204" pitchFamily="34" charset="0"/>
                        <a:cs typeface="Arial" panose="020B0604020202020204" pitchFamily="34" charset="0"/>
                      </a:endParaRPr>
                    </a:p>
                    <a:p>
                      <a:pPr marL="285750" marR="0" lvl="0" indent="-285750">
                        <a:lnSpc>
                          <a:spcPct val="100000"/>
                        </a:lnSpc>
                        <a:spcBef>
                          <a:spcPts val="0"/>
                        </a:spcBef>
                        <a:spcAft>
                          <a:spcPts val="0"/>
                        </a:spcAft>
                        <a:buFont typeface="Wingdings"/>
                        <a:buChar char=""/>
                      </a:pPr>
                      <a:r>
                        <a:rPr lang="en-US" sz="1000" dirty="0">
                          <a:solidFill>
                            <a:srgbClr val="000000"/>
                          </a:solidFill>
                          <a:effectLst/>
                          <a:latin typeface="Arial" panose="020B0604020202020204" pitchFamily="34" charset="0"/>
                          <a:cs typeface="Arial" panose="020B0604020202020204" pitchFamily="34" charset="0"/>
                        </a:rPr>
                        <a:t>Other</a:t>
                      </a:r>
                    </a:p>
                    <a:p>
                      <a:pPr marL="384810" marR="0">
                        <a:lnSpc>
                          <a:spcPct val="100000"/>
                        </a:lnSpc>
                        <a:spcBef>
                          <a:spcPts val="0"/>
                        </a:spcBef>
                        <a:spcAft>
                          <a:spcPts val="0"/>
                        </a:spcAft>
                      </a:pPr>
                      <a:r>
                        <a:rPr lang="en-US" sz="1000" dirty="0">
                          <a:solidFill>
                            <a:srgbClr val="000000"/>
                          </a:solidFill>
                          <a:effectLst/>
                          <a:latin typeface="Arial" panose="020B0604020202020204" pitchFamily="34" charset="0"/>
                          <a:cs typeface="Arial" panose="020B0604020202020204" pitchFamily="34" charset="0"/>
                        </a:rPr>
                        <a:t> </a:t>
                      </a:r>
                    </a:p>
                    <a:p>
                      <a:pPr marL="0" marR="0">
                        <a:lnSpc>
                          <a:spcPct val="100000"/>
                        </a:lnSpc>
                        <a:spcBef>
                          <a:spcPts val="0"/>
                        </a:spcBef>
                        <a:spcAft>
                          <a:spcPts val="0"/>
                        </a:spcAft>
                      </a:pPr>
                      <a:r>
                        <a:rPr lang="en-US" sz="1000" b="1" dirty="0">
                          <a:solidFill>
                            <a:srgbClr val="000000"/>
                          </a:solidFill>
                          <a:effectLst/>
                          <a:latin typeface="Arial" panose="020B0604020202020204" pitchFamily="34" charset="0"/>
                          <a:cs typeface="Arial" panose="020B0604020202020204" pitchFamily="34" charset="0"/>
                        </a:rPr>
                        <a:t>IV Access/Insertion and Fluids</a:t>
                      </a:r>
                    </a:p>
                    <a:p>
                      <a:pPr marL="285750" marR="0" lvl="0" indent="-285750">
                        <a:lnSpc>
                          <a:spcPct val="100000"/>
                        </a:lnSpc>
                        <a:spcBef>
                          <a:spcPts val="0"/>
                        </a:spcBef>
                        <a:spcAft>
                          <a:spcPts val="0"/>
                        </a:spcAft>
                        <a:buFont typeface="Wingdings"/>
                        <a:buChar char=""/>
                      </a:pPr>
                      <a:r>
                        <a:rPr lang="en-US" sz="1000" dirty="0" smtClean="0">
                          <a:solidFill>
                            <a:srgbClr val="000000"/>
                          </a:solidFill>
                          <a:effectLst/>
                          <a:latin typeface="Arial" panose="020B0604020202020204" pitchFamily="34" charset="0"/>
                          <a:cs typeface="Arial" panose="020B0604020202020204" pitchFamily="34" charset="0"/>
                        </a:rPr>
                        <a:t>PICC</a:t>
                      </a:r>
                      <a:endParaRPr lang="en-US" sz="1000" dirty="0">
                        <a:solidFill>
                          <a:srgbClr val="000000"/>
                        </a:solidFill>
                        <a:effectLst/>
                        <a:latin typeface="Arial" panose="020B0604020202020204" pitchFamily="34" charset="0"/>
                        <a:cs typeface="Arial" panose="020B0604020202020204" pitchFamily="34" charset="0"/>
                      </a:endParaRPr>
                    </a:p>
                    <a:p>
                      <a:pPr marL="285750" marR="0" lvl="0" indent="-285750">
                        <a:lnSpc>
                          <a:spcPct val="100000"/>
                        </a:lnSpc>
                        <a:spcBef>
                          <a:spcPts val="0"/>
                        </a:spcBef>
                        <a:spcAft>
                          <a:spcPts val="0"/>
                        </a:spcAft>
                        <a:buFont typeface="Wingdings"/>
                        <a:buChar char=""/>
                      </a:pPr>
                      <a:r>
                        <a:rPr lang="en-US" sz="1000" dirty="0">
                          <a:solidFill>
                            <a:srgbClr val="000000"/>
                          </a:solidFill>
                          <a:effectLst/>
                          <a:latin typeface="Arial" panose="020B0604020202020204" pitchFamily="34" charset="0"/>
                          <a:cs typeface="Arial" panose="020B0604020202020204" pitchFamily="34" charset="0"/>
                        </a:rPr>
                        <a:t>Central</a:t>
                      </a:r>
                    </a:p>
                    <a:p>
                      <a:pPr marL="285750" marR="0" lvl="0" indent="-285750">
                        <a:lnSpc>
                          <a:spcPct val="100000"/>
                        </a:lnSpc>
                        <a:spcBef>
                          <a:spcPts val="0"/>
                        </a:spcBef>
                        <a:spcAft>
                          <a:spcPts val="0"/>
                        </a:spcAft>
                        <a:buFont typeface="Wingdings"/>
                        <a:buChar char=""/>
                      </a:pPr>
                      <a:r>
                        <a:rPr lang="en-US" sz="1000" dirty="0">
                          <a:solidFill>
                            <a:srgbClr val="000000"/>
                          </a:solidFill>
                          <a:effectLst/>
                          <a:latin typeface="Arial" panose="020B0604020202020204" pitchFamily="34" charset="0"/>
                          <a:cs typeface="Arial" panose="020B0604020202020204" pitchFamily="34" charset="0"/>
                        </a:rPr>
                        <a:t>Peripheral</a:t>
                      </a:r>
                    </a:p>
                    <a:p>
                      <a:pPr marL="285750" marR="0" lvl="0" indent="-285750">
                        <a:lnSpc>
                          <a:spcPct val="100000"/>
                        </a:lnSpc>
                        <a:spcBef>
                          <a:spcPts val="0"/>
                        </a:spcBef>
                        <a:spcAft>
                          <a:spcPts val="0"/>
                        </a:spcAft>
                        <a:buFont typeface="Wingdings"/>
                        <a:buChar char=""/>
                      </a:pPr>
                      <a:r>
                        <a:rPr lang="en-US" sz="1000" dirty="0">
                          <a:solidFill>
                            <a:srgbClr val="000000"/>
                          </a:solidFill>
                          <a:effectLst/>
                          <a:latin typeface="Arial" panose="020B0604020202020204" pitchFamily="34" charset="0"/>
                          <a:cs typeface="Arial" panose="020B0604020202020204" pitchFamily="34" charset="0"/>
                        </a:rPr>
                        <a:t>IV </a:t>
                      </a:r>
                      <a:r>
                        <a:rPr lang="en-US" sz="1000" dirty="0" smtClean="0">
                          <a:solidFill>
                            <a:srgbClr val="000000"/>
                          </a:solidFill>
                          <a:effectLst/>
                          <a:latin typeface="Arial" panose="020B0604020202020204" pitchFamily="34" charset="0"/>
                          <a:cs typeface="Arial" panose="020B0604020202020204" pitchFamily="34" charset="0"/>
                        </a:rPr>
                        <a:t>fluids</a:t>
                      </a:r>
                      <a:endParaRPr lang="en-US" sz="1000" dirty="0">
                        <a:solidFill>
                          <a:srgbClr val="000000"/>
                        </a:solidFill>
                        <a:effectLst/>
                        <a:latin typeface="Arial" panose="020B0604020202020204" pitchFamily="34" charset="0"/>
                        <a:cs typeface="Arial" panose="020B0604020202020204" pitchFamily="34" charset="0"/>
                      </a:endParaRPr>
                    </a:p>
                  </a:txBody>
                  <a:tcPr marL="31729" marR="31729" marT="3863" marB="386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2">
                  <a:txBody>
                    <a:bodyPr/>
                    <a:lstStyle/>
                    <a:p>
                      <a:pPr marL="0" marR="0">
                        <a:lnSpc>
                          <a:spcPct val="100000"/>
                        </a:lnSpc>
                        <a:spcBef>
                          <a:spcPts val="0"/>
                        </a:spcBef>
                        <a:spcAft>
                          <a:spcPts val="0"/>
                        </a:spcAft>
                      </a:pPr>
                      <a:r>
                        <a:rPr lang="en-US" sz="1000" dirty="0">
                          <a:solidFill>
                            <a:srgbClr val="000000"/>
                          </a:solidFill>
                          <a:effectLst/>
                          <a:latin typeface="Arial" panose="020B0604020202020204" pitchFamily="34" charset="0"/>
                          <a:cs typeface="Arial" panose="020B0604020202020204" pitchFamily="34" charset="0"/>
                        </a:rPr>
                        <a:t> </a:t>
                      </a:r>
                    </a:p>
                    <a:p>
                      <a:pPr marL="342900" marR="0" lvl="0" indent="-342900">
                        <a:lnSpc>
                          <a:spcPct val="100000"/>
                        </a:lnSpc>
                        <a:spcBef>
                          <a:spcPts val="0"/>
                        </a:spcBef>
                        <a:spcAft>
                          <a:spcPts val="0"/>
                        </a:spcAft>
                        <a:buFont typeface="Wingdings"/>
                        <a:buChar char=""/>
                      </a:pPr>
                      <a:r>
                        <a:rPr lang="en-US" sz="1000" dirty="0">
                          <a:solidFill>
                            <a:srgbClr val="000000"/>
                          </a:solidFill>
                          <a:effectLst/>
                          <a:latin typeface="Arial" panose="020B0604020202020204" pitchFamily="34" charset="0"/>
                          <a:cs typeface="Arial" panose="020B0604020202020204" pitchFamily="34" charset="0"/>
                        </a:rPr>
                        <a:t>Anemia</a:t>
                      </a:r>
                    </a:p>
                    <a:p>
                      <a:pPr marL="342900" marR="0" lvl="0" indent="-342900">
                        <a:lnSpc>
                          <a:spcPct val="100000"/>
                        </a:lnSpc>
                        <a:spcBef>
                          <a:spcPts val="0"/>
                        </a:spcBef>
                        <a:spcAft>
                          <a:spcPts val="0"/>
                        </a:spcAft>
                        <a:buFont typeface="Wingdings"/>
                        <a:buChar char=""/>
                      </a:pPr>
                      <a:r>
                        <a:rPr lang="en-US" sz="1000" dirty="0">
                          <a:solidFill>
                            <a:srgbClr val="000000"/>
                          </a:solidFill>
                          <a:effectLst/>
                          <a:latin typeface="Arial" panose="020B0604020202020204" pitchFamily="34" charset="0"/>
                          <a:cs typeface="Arial" panose="020B0604020202020204" pitchFamily="34" charset="0"/>
                        </a:rPr>
                        <a:t>Angina</a:t>
                      </a:r>
                    </a:p>
                    <a:p>
                      <a:pPr marL="342900" marR="0" lvl="0" indent="-342900">
                        <a:lnSpc>
                          <a:spcPct val="100000"/>
                        </a:lnSpc>
                        <a:spcBef>
                          <a:spcPts val="0"/>
                        </a:spcBef>
                        <a:spcAft>
                          <a:spcPts val="0"/>
                        </a:spcAft>
                        <a:buFont typeface="Wingdings"/>
                        <a:buChar char=""/>
                      </a:pPr>
                      <a:r>
                        <a:rPr lang="en-US" sz="1000" dirty="0">
                          <a:solidFill>
                            <a:srgbClr val="000000"/>
                          </a:solidFill>
                          <a:effectLst/>
                          <a:latin typeface="Arial" panose="020B0604020202020204" pitchFamily="34" charset="0"/>
                          <a:cs typeface="Arial" panose="020B0604020202020204" pitchFamily="34" charset="0"/>
                        </a:rPr>
                        <a:t>Asthma</a:t>
                      </a:r>
                    </a:p>
                    <a:p>
                      <a:pPr marL="342900" marR="0" lvl="0" indent="-342900">
                        <a:lnSpc>
                          <a:spcPct val="100000"/>
                        </a:lnSpc>
                        <a:spcBef>
                          <a:spcPts val="0"/>
                        </a:spcBef>
                        <a:spcAft>
                          <a:spcPts val="0"/>
                        </a:spcAft>
                        <a:buFont typeface="Wingdings"/>
                        <a:buChar char=""/>
                      </a:pPr>
                      <a:r>
                        <a:rPr lang="en-US" sz="1000" dirty="0">
                          <a:solidFill>
                            <a:srgbClr val="000000"/>
                          </a:solidFill>
                          <a:effectLst/>
                          <a:latin typeface="Arial" panose="020B0604020202020204" pitchFamily="34" charset="0"/>
                          <a:cs typeface="Arial" panose="020B0604020202020204" pitchFamily="34" charset="0"/>
                        </a:rPr>
                        <a:t>Atrial </a:t>
                      </a:r>
                      <a:r>
                        <a:rPr lang="en-US" sz="1000" dirty="0" smtClean="0">
                          <a:solidFill>
                            <a:srgbClr val="000000"/>
                          </a:solidFill>
                          <a:effectLst/>
                          <a:latin typeface="Arial" panose="020B0604020202020204" pitchFamily="34" charset="0"/>
                          <a:cs typeface="Arial" panose="020B0604020202020204" pitchFamily="34" charset="0"/>
                        </a:rPr>
                        <a:t>fibrillation</a:t>
                      </a:r>
                      <a:endParaRPr lang="en-US" sz="1000" dirty="0">
                        <a:solidFill>
                          <a:srgbClr val="000000"/>
                        </a:solidFill>
                        <a:effectLst/>
                        <a:latin typeface="Arial" panose="020B0604020202020204" pitchFamily="34" charset="0"/>
                        <a:cs typeface="Arial" panose="020B0604020202020204" pitchFamily="34" charset="0"/>
                      </a:endParaRPr>
                    </a:p>
                    <a:p>
                      <a:pPr marL="342900" marR="0" lvl="0" indent="-342900">
                        <a:lnSpc>
                          <a:spcPct val="100000"/>
                        </a:lnSpc>
                        <a:spcBef>
                          <a:spcPts val="0"/>
                        </a:spcBef>
                        <a:spcAft>
                          <a:spcPts val="0"/>
                        </a:spcAft>
                        <a:buFont typeface="Wingdings"/>
                        <a:buChar char=""/>
                      </a:pPr>
                      <a:r>
                        <a:rPr lang="en-US" sz="1000" dirty="0">
                          <a:solidFill>
                            <a:srgbClr val="000000"/>
                          </a:solidFill>
                          <a:effectLst/>
                          <a:latin typeface="Arial" panose="020B0604020202020204" pitchFamily="34" charset="0"/>
                          <a:cs typeface="Arial" panose="020B0604020202020204" pitchFamily="34" charset="0"/>
                        </a:rPr>
                        <a:t>Acute MI</a:t>
                      </a:r>
                    </a:p>
                    <a:p>
                      <a:pPr marL="342900" marR="0" lvl="0" indent="-342900">
                        <a:lnSpc>
                          <a:spcPct val="100000"/>
                        </a:lnSpc>
                        <a:spcBef>
                          <a:spcPts val="0"/>
                        </a:spcBef>
                        <a:spcAft>
                          <a:spcPts val="0"/>
                        </a:spcAft>
                        <a:buFont typeface="Wingdings"/>
                        <a:buChar char=""/>
                      </a:pPr>
                      <a:r>
                        <a:rPr lang="en-US" sz="1000" dirty="0">
                          <a:solidFill>
                            <a:srgbClr val="000000"/>
                          </a:solidFill>
                          <a:effectLst/>
                          <a:latin typeface="Arial" panose="020B0604020202020204" pitchFamily="34" charset="0"/>
                          <a:cs typeface="Arial" panose="020B0604020202020204" pitchFamily="34" charset="0"/>
                        </a:rPr>
                        <a:t>Cellulitis</a:t>
                      </a:r>
                    </a:p>
                    <a:p>
                      <a:pPr marL="342900" marR="0" lvl="0" indent="-342900">
                        <a:lnSpc>
                          <a:spcPct val="100000"/>
                        </a:lnSpc>
                        <a:spcBef>
                          <a:spcPts val="0"/>
                        </a:spcBef>
                        <a:spcAft>
                          <a:spcPts val="0"/>
                        </a:spcAft>
                        <a:buFont typeface="Wingdings"/>
                        <a:buChar char=""/>
                      </a:pPr>
                      <a:r>
                        <a:rPr lang="en-US" sz="1000" dirty="0">
                          <a:solidFill>
                            <a:srgbClr val="000000"/>
                          </a:solidFill>
                          <a:effectLst/>
                          <a:latin typeface="Arial" panose="020B0604020202020204" pitchFamily="34" charset="0"/>
                          <a:cs typeface="Arial" panose="020B0604020202020204" pitchFamily="34" charset="0"/>
                        </a:rPr>
                        <a:t>CHF</a:t>
                      </a:r>
                    </a:p>
                    <a:p>
                      <a:pPr marL="342900" marR="0" lvl="0" indent="-342900">
                        <a:lnSpc>
                          <a:spcPct val="100000"/>
                        </a:lnSpc>
                        <a:spcBef>
                          <a:spcPts val="0"/>
                        </a:spcBef>
                        <a:spcAft>
                          <a:spcPts val="0"/>
                        </a:spcAft>
                        <a:buFont typeface="Wingdings"/>
                        <a:buChar char=""/>
                      </a:pPr>
                      <a:r>
                        <a:rPr lang="en-US" sz="1000" dirty="0">
                          <a:solidFill>
                            <a:srgbClr val="000000"/>
                          </a:solidFill>
                          <a:effectLst/>
                          <a:latin typeface="Arial" panose="020B0604020202020204" pitchFamily="34" charset="0"/>
                          <a:cs typeface="Arial" panose="020B0604020202020204" pitchFamily="34" charset="0"/>
                        </a:rPr>
                        <a:t>Circulatory </a:t>
                      </a:r>
                      <a:r>
                        <a:rPr lang="en-US" sz="1000" dirty="0" smtClean="0">
                          <a:solidFill>
                            <a:srgbClr val="000000"/>
                          </a:solidFill>
                          <a:effectLst/>
                          <a:latin typeface="Arial" panose="020B0604020202020204" pitchFamily="34" charset="0"/>
                          <a:cs typeface="Arial" panose="020B0604020202020204" pitchFamily="34" charset="0"/>
                        </a:rPr>
                        <a:t>problems</a:t>
                      </a:r>
                      <a:endParaRPr lang="en-US" sz="1000" dirty="0">
                        <a:solidFill>
                          <a:srgbClr val="000000"/>
                        </a:solidFill>
                        <a:effectLst/>
                        <a:latin typeface="Arial" panose="020B0604020202020204" pitchFamily="34" charset="0"/>
                        <a:cs typeface="Arial" panose="020B0604020202020204" pitchFamily="34" charset="0"/>
                      </a:endParaRPr>
                    </a:p>
                    <a:p>
                      <a:pPr marL="342900" marR="0" lvl="0" indent="-342900">
                        <a:lnSpc>
                          <a:spcPct val="100000"/>
                        </a:lnSpc>
                        <a:spcBef>
                          <a:spcPts val="0"/>
                        </a:spcBef>
                        <a:spcAft>
                          <a:spcPts val="0"/>
                        </a:spcAft>
                        <a:buFont typeface="Wingdings"/>
                        <a:buChar char=""/>
                      </a:pPr>
                      <a:r>
                        <a:rPr lang="en-US" sz="1000" dirty="0">
                          <a:solidFill>
                            <a:srgbClr val="000000"/>
                          </a:solidFill>
                          <a:effectLst/>
                          <a:latin typeface="Arial" panose="020B0604020202020204" pitchFamily="34" charset="0"/>
                          <a:cs typeface="Arial" panose="020B0604020202020204" pitchFamily="34" charset="0"/>
                        </a:rPr>
                        <a:t>COPD</a:t>
                      </a:r>
                    </a:p>
                    <a:p>
                      <a:pPr marL="342900" marR="0" lvl="0" indent="-342900">
                        <a:lnSpc>
                          <a:spcPct val="100000"/>
                        </a:lnSpc>
                        <a:spcBef>
                          <a:spcPts val="0"/>
                        </a:spcBef>
                        <a:spcAft>
                          <a:spcPts val="0"/>
                        </a:spcAft>
                        <a:buFont typeface="Wingdings"/>
                        <a:buChar char=""/>
                      </a:pPr>
                      <a:r>
                        <a:rPr lang="en-US" sz="1000" dirty="0">
                          <a:solidFill>
                            <a:srgbClr val="000000"/>
                          </a:solidFill>
                          <a:effectLst/>
                          <a:latin typeface="Arial" panose="020B0604020202020204" pitchFamily="34" charset="0"/>
                          <a:cs typeface="Arial" panose="020B0604020202020204" pitchFamily="34" charset="0"/>
                        </a:rPr>
                        <a:t>CVA</a:t>
                      </a:r>
                    </a:p>
                    <a:p>
                      <a:pPr marL="342900" marR="0" lvl="0" indent="-342900">
                        <a:lnSpc>
                          <a:spcPct val="100000"/>
                        </a:lnSpc>
                        <a:spcBef>
                          <a:spcPts val="0"/>
                        </a:spcBef>
                        <a:spcAft>
                          <a:spcPts val="0"/>
                        </a:spcAft>
                        <a:buFont typeface="Wingdings"/>
                        <a:buChar char=""/>
                      </a:pPr>
                      <a:r>
                        <a:rPr lang="en-US" sz="1000" dirty="0">
                          <a:solidFill>
                            <a:srgbClr val="000000"/>
                          </a:solidFill>
                          <a:effectLst/>
                          <a:latin typeface="Arial" panose="020B0604020202020204" pitchFamily="34" charset="0"/>
                          <a:cs typeface="Arial" panose="020B0604020202020204" pitchFamily="34" charset="0"/>
                        </a:rPr>
                        <a:t>Dehydration</a:t>
                      </a:r>
                    </a:p>
                    <a:p>
                      <a:pPr marL="342900" marR="0" lvl="0" indent="-342900">
                        <a:lnSpc>
                          <a:spcPct val="100000"/>
                        </a:lnSpc>
                        <a:spcBef>
                          <a:spcPts val="0"/>
                        </a:spcBef>
                        <a:spcAft>
                          <a:spcPts val="0"/>
                        </a:spcAft>
                        <a:buFont typeface="Wingdings"/>
                        <a:buChar char=""/>
                      </a:pPr>
                      <a:r>
                        <a:rPr lang="en-US" sz="1000" dirty="0">
                          <a:solidFill>
                            <a:srgbClr val="000000"/>
                          </a:solidFill>
                          <a:effectLst/>
                          <a:latin typeface="Arial" panose="020B0604020202020204" pitchFamily="34" charset="0"/>
                          <a:cs typeface="Arial" panose="020B0604020202020204" pitchFamily="34" charset="0"/>
                        </a:rPr>
                        <a:t>Dementia</a:t>
                      </a:r>
                    </a:p>
                    <a:p>
                      <a:pPr marL="342900" marR="0" lvl="0" indent="-342900">
                        <a:lnSpc>
                          <a:spcPct val="100000"/>
                        </a:lnSpc>
                        <a:spcBef>
                          <a:spcPts val="0"/>
                        </a:spcBef>
                        <a:spcAft>
                          <a:spcPts val="0"/>
                        </a:spcAft>
                        <a:buFont typeface="Wingdings"/>
                        <a:buChar char=""/>
                      </a:pPr>
                      <a:r>
                        <a:rPr lang="en-US" sz="1000" dirty="0">
                          <a:solidFill>
                            <a:srgbClr val="000000"/>
                          </a:solidFill>
                          <a:effectLst/>
                          <a:latin typeface="Arial" panose="020B0604020202020204" pitchFamily="34" charset="0"/>
                          <a:cs typeface="Arial" panose="020B0604020202020204" pitchFamily="34" charset="0"/>
                        </a:rPr>
                        <a:t>Depression</a:t>
                      </a:r>
                    </a:p>
                    <a:p>
                      <a:pPr marL="342900" marR="0" lvl="0" indent="-342900">
                        <a:lnSpc>
                          <a:spcPct val="100000"/>
                        </a:lnSpc>
                        <a:spcBef>
                          <a:spcPts val="0"/>
                        </a:spcBef>
                        <a:spcAft>
                          <a:spcPts val="0"/>
                        </a:spcAft>
                        <a:buFont typeface="Wingdings"/>
                        <a:buChar char=""/>
                      </a:pPr>
                      <a:r>
                        <a:rPr lang="en-US" sz="1000" dirty="0">
                          <a:solidFill>
                            <a:srgbClr val="000000"/>
                          </a:solidFill>
                          <a:effectLst/>
                          <a:latin typeface="Arial" panose="020B0604020202020204" pitchFamily="34" charset="0"/>
                          <a:cs typeface="Arial" panose="020B0604020202020204" pitchFamily="34" charset="0"/>
                        </a:rPr>
                        <a:t>Diabetes</a:t>
                      </a:r>
                    </a:p>
                    <a:p>
                      <a:pPr marL="342900" marR="0" lvl="0" indent="-342900">
                        <a:lnSpc>
                          <a:spcPct val="100000"/>
                        </a:lnSpc>
                        <a:spcBef>
                          <a:spcPts val="0"/>
                        </a:spcBef>
                        <a:spcAft>
                          <a:spcPts val="0"/>
                        </a:spcAft>
                        <a:buFont typeface="Wingdings"/>
                        <a:buChar char=""/>
                      </a:pPr>
                      <a:r>
                        <a:rPr lang="en-US" sz="1000" dirty="0">
                          <a:solidFill>
                            <a:srgbClr val="000000"/>
                          </a:solidFill>
                          <a:effectLst/>
                          <a:latin typeface="Arial" panose="020B0604020202020204" pitchFamily="34" charset="0"/>
                          <a:cs typeface="Arial" panose="020B0604020202020204" pitchFamily="34" charset="0"/>
                        </a:rPr>
                        <a:t>Dysrhythmias</a:t>
                      </a:r>
                    </a:p>
                    <a:p>
                      <a:pPr marL="342900" marR="0" lvl="0" indent="-342900">
                        <a:lnSpc>
                          <a:spcPct val="100000"/>
                        </a:lnSpc>
                        <a:spcBef>
                          <a:spcPts val="0"/>
                        </a:spcBef>
                        <a:spcAft>
                          <a:spcPts val="0"/>
                        </a:spcAft>
                        <a:buFont typeface="Wingdings"/>
                        <a:buChar char=""/>
                      </a:pPr>
                      <a:r>
                        <a:rPr lang="en-US" sz="1000" dirty="0">
                          <a:solidFill>
                            <a:srgbClr val="000000"/>
                          </a:solidFill>
                          <a:effectLst/>
                          <a:latin typeface="Arial" panose="020B0604020202020204" pitchFamily="34" charset="0"/>
                          <a:cs typeface="Arial" panose="020B0604020202020204" pitchFamily="34" charset="0"/>
                        </a:rPr>
                        <a:t>Electrolyte </a:t>
                      </a:r>
                      <a:r>
                        <a:rPr lang="en-US" sz="1000" dirty="0" smtClean="0">
                          <a:solidFill>
                            <a:srgbClr val="000000"/>
                          </a:solidFill>
                          <a:effectLst/>
                          <a:latin typeface="Arial" panose="020B0604020202020204" pitchFamily="34" charset="0"/>
                          <a:cs typeface="Arial" panose="020B0604020202020204" pitchFamily="34" charset="0"/>
                        </a:rPr>
                        <a:t>imbalance</a:t>
                      </a:r>
                      <a:endParaRPr lang="en-US" sz="1000" dirty="0">
                        <a:solidFill>
                          <a:srgbClr val="000000"/>
                        </a:solidFill>
                        <a:effectLst/>
                        <a:latin typeface="Arial" panose="020B0604020202020204" pitchFamily="34" charset="0"/>
                        <a:cs typeface="Arial" panose="020B0604020202020204" pitchFamily="34" charset="0"/>
                      </a:endParaRPr>
                    </a:p>
                    <a:p>
                      <a:pPr marL="342900" marR="0" lvl="0" indent="-342900">
                        <a:lnSpc>
                          <a:spcPct val="100000"/>
                        </a:lnSpc>
                        <a:spcBef>
                          <a:spcPts val="0"/>
                        </a:spcBef>
                        <a:spcAft>
                          <a:spcPts val="0"/>
                        </a:spcAft>
                        <a:buFont typeface="Wingdings"/>
                        <a:buChar char=""/>
                      </a:pPr>
                      <a:r>
                        <a:rPr lang="en-US" sz="1000" dirty="0">
                          <a:solidFill>
                            <a:srgbClr val="000000"/>
                          </a:solidFill>
                          <a:effectLst/>
                          <a:latin typeface="Arial" panose="020B0604020202020204" pitchFamily="34" charset="0"/>
                          <a:cs typeface="Arial" panose="020B0604020202020204" pitchFamily="34" charset="0"/>
                        </a:rPr>
                        <a:t>Fever</a:t>
                      </a:r>
                    </a:p>
                    <a:p>
                      <a:pPr marL="342900" marR="0" lvl="0" indent="-342900">
                        <a:lnSpc>
                          <a:spcPct val="100000"/>
                        </a:lnSpc>
                        <a:spcBef>
                          <a:spcPts val="0"/>
                        </a:spcBef>
                        <a:spcAft>
                          <a:spcPts val="0"/>
                        </a:spcAft>
                        <a:buFont typeface="Wingdings"/>
                        <a:buChar char=""/>
                      </a:pPr>
                      <a:r>
                        <a:rPr lang="en-US" sz="1000" dirty="0">
                          <a:solidFill>
                            <a:srgbClr val="000000"/>
                          </a:solidFill>
                          <a:effectLst/>
                          <a:latin typeface="Arial" panose="020B0604020202020204" pitchFamily="34" charset="0"/>
                          <a:cs typeface="Arial" panose="020B0604020202020204" pitchFamily="34" charset="0"/>
                        </a:rPr>
                        <a:t>Fall - injury</a:t>
                      </a:r>
                    </a:p>
                    <a:p>
                      <a:pPr marL="342900" marR="0" lvl="0" indent="-342900">
                        <a:lnSpc>
                          <a:spcPct val="100000"/>
                        </a:lnSpc>
                        <a:spcBef>
                          <a:spcPts val="0"/>
                        </a:spcBef>
                        <a:spcAft>
                          <a:spcPts val="0"/>
                        </a:spcAft>
                        <a:buFont typeface="Wingdings"/>
                        <a:buChar char=""/>
                      </a:pPr>
                      <a:r>
                        <a:rPr lang="en-US" sz="1000" dirty="0">
                          <a:solidFill>
                            <a:srgbClr val="000000"/>
                          </a:solidFill>
                          <a:effectLst/>
                          <a:latin typeface="Arial" panose="020B0604020202020204" pitchFamily="34" charset="0"/>
                          <a:cs typeface="Arial" panose="020B0604020202020204" pitchFamily="34" charset="0"/>
                        </a:rPr>
                        <a:t>Gastroenteritis</a:t>
                      </a:r>
                    </a:p>
                    <a:p>
                      <a:pPr marL="342900" marR="0" lvl="0" indent="-342900">
                        <a:lnSpc>
                          <a:spcPct val="100000"/>
                        </a:lnSpc>
                        <a:spcBef>
                          <a:spcPts val="0"/>
                        </a:spcBef>
                        <a:spcAft>
                          <a:spcPts val="0"/>
                        </a:spcAft>
                        <a:buFont typeface="Wingdings"/>
                        <a:buChar char=""/>
                      </a:pPr>
                      <a:r>
                        <a:rPr lang="en-US" sz="1000" dirty="0">
                          <a:solidFill>
                            <a:srgbClr val="000000"/>
                          </a:solidFill>
                          <a:effectLst/>
                          <a:latin typeface="Arial" panose="020B0604020202020204" pitchFamily="34" charset="0"/>
                          <a:cs typeface="Arial" panose="020B0604020202020204" pitchFamily="34" charset="0"/>
                        </a:rPr>
                        <a:t>Genitourinary </a:t>
                      </a:r>
                      <a:r>
                        <a:rPr lang="en-US" sz="1000" dirty="0" smtClean="0">
                          <a:solidFill>
                            <a:srgbClr val="000000"/>
                          </a:solidFill>
                          <a:effectLst/>
                          <a:latin typeface="Arial" panose="020B0604020202020204" pitchFamily="34" charset="0"/>
                          <a:cs typeface="Arial" panose="020B0604020202020204" pitchFamily="34" charset="0"/>
                        </a:rPr>
                        <a:t>problems</a:t>
                      </a:r>
                      <a:endParaRPr lang="en-US" sz="1000" dirty="0">
                        <a:solidFill>
                          <a:srgbClr val="000000"/>
                        </a:solidFill>
                        <a:effectLst/>
                        <a:latin typeface="Arial" panose="020B0604020202020204" pitchFamily="34" charset="0"/>
                        <a:ea typeface="Times New Roman"/>
                        <a:cs typeface="Arial" panose="020B0604020202020204" pitchFamily="34" charset="0"/>
                      </a:endParaRPr>
                    </a:p>
                  </a:txBody>
                  <a:tcPr marL="31729" marR="31729" marT="3863" marB="386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a:txBody>
                    <a:bodyPr/>
                    <a:lstStyle/>
                    <a:p>
                      <a:pPr marL="0" marR="0" algn="ctr">
                        <a:lnSpc>
                          <a:spcPct val="100000"/>
                        </a:lnSpc>
                        <a:spcBef>
                          <a:spcPts val="0"/>
                        </a:spcBef>
                        <a:spcAft>
                          <a:spcPts val="0"/>
                        </a:spcAft>
                      </a:pPr>
                      <a:r>
                        <a:rPr lang="en-US" sz="1000" b="1" dirty="0" smtClean="0">
                          <a:solidFill>
                            <a:srgbClr val="000000"/>
                          </a:solidFill>
                          <a:effectLst/>
                          <a:latin typeface="Arial" panose="020B0604020202020204" pitchFamily="34" charset="0"/>
                          <a:cs typeface="Arial" panose="020B0604020202020204" pitchFamily="34" charset="0"/>
                        </a:rPr>
                        <a:t>Primary</a:t>
                      </a:r>
                      <a:r>
                        <a:rPr lang="en-US" sz="1000" b="1" dirty="0">
                          <a:solidFill>
                            <a:srgbClr val="000000"/>
                          </a:solidFill>
                          <a:effectLst/>
                          <a:latin typeface="Arial" panose="020B0604020202020204" pitchFamily="34" charset="0"/>
                          <a:cs typeface="Arial" panose="020B0604020202020204" pitchFamily="34" charset="0"/>
                        </a:rPr>
                        <a:t> </a:t>
                      </a:r>
                    </a:p>
                    <a:p>
                      <a:pPr marL="342900" marR="0" lvl="0" indent="-342900" algn="just">
                        <a:lnSpc>
                          <a:spcPct val="100000"/>
                        </a:lnSpc>
                        <a:spcBef>
                          <a:spcPts val="0"/>
                        </a:spcBef>
                        <a:spcAft>
                          <a:spcPts val="0"/>
                        </a:spcAft>
                        <a:buFont typeface="Wingdings"/>
                        <a:buChar char=""/>
                        <a:tabLst>
                          <a:tab pos="445770" algn="l"/>
                        </a:tabLst>
                      </a:pPr>
                      <a:r>
                        <a:rPr lang="en-US" sz="1000" dirty="0">
                          <a:solidFill>
                            <a:srgbClr val="000000"/>
                          </a:solidFill>
                          <a:effectLst/>
                          <a:latin typeface="Arial" panose="020B0604020202020204" pitchFamily="34" charset="0"/>
                          <a:cs typeface="Arial" panose="020B0604020202020204" pitchFamily="34" charset="0"/>
                        </a:rPr>
                        <a:t> </a:t>
                      </a:r>
                    </a:p>
                    <a:p>
                      <a:pPr marL="342900" marR="0" lvl="0" indent="-342900" algn="just">
                        <a:lnSpc>
                          <a:spcPct val="100000"/>
                        </a:lnSpc>
                        <a:spcBef>
                          <a:spcPts val="0"/>
                        </a:spcBef>
                        <a:spcAft>
                          <a:spcPts val="0"/>
                        </a:spcAft>
                        <a:buFont typeface="Wingdings"/>
                        <a:buChar char=""/>
                        <a:tabLst>
                          <a:tab pos="445770" algn="l"/>
                        </a:tabLst>
                      </a:pPr>
                      <a:r>
                        <a:rPr lang="en-US" sz="1000" dirty="0">
                          <a:solidFill>
                            <a:srgbClr val="000000"/>
                          </a:solidFill>
                          <a:effectLst/>
                          <a:latin typeface="Arial" panose="020B0604020202020204" pitchFamily="34" charset="0"/>
                          <a:cs typeface="Arial" panose="020B0604020202020204" pitchFamily="34" charset="0"/>
                        </a:rPr>
                        <a:t> </a:t>
                      </a:r>
                    </a:p>
                    <a:p>
                      <a:pPr marL="342900" marR="0" lvl="0" indent="-342900" algn="just">
                        <a:lnSpc>
                          <a:spcPct val="100000"/>
                        </a:lnSpc>
                        <a:spcBef>
                          <a:spcPts val="0"/>
                        </a:spcBef>
                        <a:spcAft>
                          <a:spcPts val="0"/>
                        </a:spcAft>
                        <a:buFont typeface="Wingdings"/>
                        <a:buChar char=""/>
                        <a:tabLst>
                          <a:tab pos="445770" algn="l"/>
                        </a:tabLst>
                      </a:pPr>
                      <a:r>
                        <a:rPr lang="en-US" sz="1000" dirty="0">
                          <a:solidFill>
                            <a:srgbClr val="000000"/>
                          </a:solidFill>
                          <a:effectLst/>
                          <a:latin typeface="Arial" panose="020B0604020202020204" pitchFamily="34" charset="0"/>
                          <a:cs typeface="Arial" panose="020B0604020202020204" pitchFamily="34" charset="0"/>
                        </a:rPr>
                        <a:t> </a:t>
                      </a:r>
                    </a:p>
                    <a:p>
                      <a:pPr marL="342900" marR="0" lvl="0" indent="-342900" algn="just">
                        <a:lnSpc>
                          <a:spcPct val="100000"/>
                        </a:lnSpc>
                        <a:spcBef>
                          <a:spcPts val="0"/>
                        </a:spcBef>
                        <a:spcAft>
                          <a:spcPts val="0"/>
                        </a:spcAft>
                        <a:buFont typeface="Wingdings"/>
                        <a:buChar char=""/>
                        <a:tabLst>
                          <a:tab pos="445770" algn="l"/>
                        </a:tabLst>
                      </a:pPr>
                      <a:r>
                        <a:rPr lang="en-US" sz="1000" dirty="0">
                          <a:solidFill>
                            <a:srgbClr val="000000"/>
                          </a:solidFill>
                          <a:effectLst/>
                          <a:latin typeface="Arial" panose="020B0604020202020204" pitchFamily="34" charset="0"/>
                          <a:cs typeface="Arial" panose="020B0604020202020204" pitchFamily="34" charset="0"/>
                        </a:rPr>
                        <a:t> </a:t>
                      </a:r>
                    </a:p>
                    <a:p>
                      <a:pPr marL="342900" marR="0" lvl="0" indent="-342900" algn="just">
                        <a:lnSpc>
                          <a:spcPct val="100000"/>
                        </a:lnSpc>
                        <a:spcBef>
                          <a:spcPts val="0"/>
                        </a:spcBef>
                        <a:spcAft>
                          <a:spcPts val="0"/>
                        </a:spcAft>
                        <a:buFont typeface="Wingdings"/>
                        <a:buChar char=""/>
                        <a:tabLst>
                          <a:tab pos="445770" algn="l"/>
                        </a:tabLst>
                      </a:pPr>
                      <a:r>
                        <a:rPr lang="en-US" sz="1000" dirty="0">
                          <a:solidFill>
                            <a:srgbClr val="000000"/>
                          </a:solidFill>
                          <a:effectLst/>
                          <a:latin typeface="Arial" panose="020B0604020202020204" pitchFamily="34" charset="0"/>
                          <a:cs typeface="Arial" panose="020B0604020202020204" pitchFamily="34" charset="0"/>
                        </a:rPr>
                        <a:t> </a:t>
                      </a:r>
                    </a:p>
                    <a:p>
                      <a:pPr marL="342900" marR="0" lvl="0" indent="-342900" algn="just">
                        <a:lnSpc>
                          <a:spcPct val="100000"/>
                        </a:lnSpc>
                        <a:spcBef>
                          <a:spcPts val="0"/>
                        </a:spcBef>
                        <a:spcAft>
                          <a:spcPts val="0"/>
                        </a:spcAft>
                        <a:buFont typeface="Wingdings"/>
                        <a:buChar char=""/>
                        <a:tabLst>
                          <a:tab pos="445770" algn="l"/>
                        </a:tabLst>
                      </a:pPr>
                      <a:r>
                        <a:rPr lang="en-US" sz="1000" dirty="0">
                          <a:solidFill>
                            <a:srgbClr val="000000"/>
                          </a:solidFill>
                          <a:effectLst/>
                          <a:latin typeface="Arial" panose="020B0604020202020204" pitchFamily="34" charset="0"/>
                          <a:cs typeface="Arial" panose="020B0604020202020204" pitchFamily="34" charset="0"/>
                        </a:rPr>
                        <a:t> </a:t>
                      </a:r>
                    </a:p>
                    <a:p>
                      <a:pPr marL="342900" marR="0" lvl="0" indent="-342900" algn="just">
                        <a:lnSpc>
                          <a:spcPct val="100000"/>
                        </a:lnSpc>
                        <a:spcBef>
                          <a:spcPts val="0"/>
                        </a:spcBef>
                        <a:spcAft>
                          <a:spcPts val="0"/>
                        </a:spcAft>
                        <a:buFont typeface="Wingdings"/>
                        <a:buChar char=""/>
                        <a:tabLst>
                          <a:tab pos="445770" algn="l"/>
                        </a:tabLst>
                      </a:pPr>
                      <a:r>
                        <a:rPr lang="en-US" sz="1000" dirty="0">
                          <a:solidFill>
                            <a:srgbClr val="000000"/>
                          </a:solidFill>
                          <a:effectLst/>
                          <a:latin typeface="Arial" panose="020B0604020202020204" pitchFamily="34" charset="0"/>
                          <a:cs typeface="Arial" panose="020B0604020202020204" pitchFamily="34" charset="0"/>
                        </a:rPr>
                        <a:t> </a:t>
                      </a:r>
                    </a:p>
                    <a:p>
                      <a:pPr marL="342900" marR="0" lvl="0" indent="-342900" algn="just">
                        <a:lnSpc>
                          <a:spcPct val="100000"/>
                        </a:lnSpc>
                        <a:spcBef>
                          <a:spcPts val="0"/>
                        </a:spcBef>
                        <a:spcAft>
                          <a:spcPts val="0"/>
                        </a:spcAft>
                        <a:buFont typeface="Wingdings"/>
                        <a:buChar char=""/>
                        <a:tabLst>
                          <a:tab pos="445770" algn="l"/>
                        </a:tabLst>
                      </a:pPr>
                      <a:r>
                        <a:rPr lang="en-US" sz="1000" dirty="0">
                          <a:solidFill>
                            <a:srgbClr val="000000"/>
                          </a:solidFill>
                          <a:effectLst/>
                          <a:latin typeface="Arial" panose="020B0604020202020204" pitchFamily="34" charset="0"/>
                          <a:cs typeface="Arial" panose="020B0604020202020204" pitchFamily="34" charset="0"/>
                        </a:rPr>
                        <a:t> </a:t>
                      </a:r>
                    </a:p>
                    <a:p>
                      <a:pPr marL="342900" marR="0" lvl="0" indent="-342900" algn="just">
                        <a:lnSpc>
                          <a:spcPct val="100000"/>
                        </a:lnSpc>
                        <a:spcBef>
                          <a:spcPts val="0"/>
                        </a:spcBef>
                        <a:spcAft>
                          <a:spcPts val="0"/>
                        </a:spcAft>
                        <a:buFont typeface="Wingdings"/>
                        <a:buChar char=""/>
                        <a:tabLst>
                          <a:tab pos="445770" algn="l"/>
                        </a:tabLst>
                      </a:pPr>
                      <a:r>
                        <a:rPr lang="en-US" sz="1000" dirty="0">
                          <a:solidFill>
                            <a:srgbClr val="000000"/>
                          </a:solidFill>
                          <a:effectLst/>
                          <a:latin typeface="Arial" panose="020B0604020202020204" pitchFamily="34" charset="0"/>
                          <a:cs typeface="Arial" panose="020B0604020202020204" pitchFamily="34" charset="0"/>
                        </a:rPr>
                        <a:t> </a:t>
                      </a:r>
                    </a:p>
                    <a:p>
                      <a:pPr marL="342900" marR="0" lvl="0" indent="-342900" algn="just">
                        <a:lnSpc>
                          <a:spcPct val="100000"/>
                        </a:lnSpc>
                        <a:spcBef>
                          <a:spcPts val="0"/>
                        </a:spcBef>
                        <a:spcAft>
                          <a:spcPts val="0"/>
                        </a:spcAft>
                        <a:buFont typeface="Wingdings"/>
                        <a:buChar char=""/>
                        <a:tabLst>
                          <a:tab pos="445770" algn="l"/>
                        </a:tabLst>
                      </a:pPr>
                      <a:r>
                        <a:rPr lang="en-US" sz="1000" dirty="0">
                          <a:solidFill>
                            <a:srgbClr val="000000"/>
                          </a:solidFill>
                          <a:effectLst/>
                          <a:latin typeface="Arial" panose="020B0604020202020204" pitchFamily="34" charset="0"/>
                          <a:cs typeface="Arial" panose="020B0604020202020204" pitchFamily="34" charset="0"/>
                        </a:rPr>
                        <a:t> </a:t>
                      </a:r>
                    </a:p>
                    <a:p>
                      <a:pPr marL="342900" marR="0" lvl="0" indent="-342900" algn="just">
                        <a:lnSpc>
                          <a:spcPct val="100000"/>
                        </a:lnSpc>
                        <a:spcBef>
                          <a:spcPts val="0"/>
                        </a:spcBef>
                        <a:spcAft>
                          <a:spcPts val="0"/>
                        </a:spcAft>
                        <a:buFont typeface="Wingdings"/>
                        <a:buChar char=""/>
                        <a:tabLst>
                          <a:tab pos="445770" algn="l"/>
                        </a:tabLst>
                      </a:pPr>
                      <a:r>
                        <a:rPr lang="en-US" sz="1000" dirty="0">
                          <a:solidFill>
                            <a:srgbClr val="000000"/>
                          </a:solidFill>
                          <a:effectLst/>
                          <a:latin typeface="Arial" panose="020B0604020202020204" pitchFamily="34" charset="0"/>
                          <a:cs typeface="Arial" panose="020B0604020202020204" pitchFamily="34" charset="0"/>
                        </a:rPr>
                        <a:t> </a:t>
                      </a:r>
                    </a:p>
                    <a:p>
                      <a:pPr marL="342900" marR="0" lvl="0" indent="-342900" algn="just">
                        <a:lnSpc>
                          <a:spcPct val="100000"/>
                        </a:lnSpc>
                        <a:spcBef>
                          <a:spcPts val="0"/>
                        </a:spcBef>
                        <a:spcAft>
                          <a:spcPts val="0"/>
                        </a:spcAft>
                        <a:buFont typeface="Wingdings"/>
                        <a:buChar char=""/>
                        <a:tabLst>
                          <a:tab pos="445770" algn="l"/>
                        </a:tabLst>
                      </a:pPr>
                      <a:r>
                        <a:rPr lang="en-US" sz="1000" dirty="0">
                          <a:solidFill>
                            <a:srgbClr val="000000"/>
                          </a:solidFill>
                          <a:effectLst/>
                          <a:latin typeface="Arial" panose="020B0604020202020204" pitchFamily="34" charset="0"/>
                          <a:cs typeface="Arial" panose="020B0604020202020204" pitchFamily="34" charset="0"/>
                        </a:rPr>
                        <a:t> </a:t>
                      </a:r>
                    </a:p>
                    <a:p>
                      <a:pPr marL="342900" marR="0" lvl="0" indent="-342900" algn="just">
                        <a:lnSpc>
                          <a:spcPct val="100000"/>
                        </a:lnSpc>
                        <a:spcBef>
                          <a:spcPts val="0"/>
                        </a:spcBef>
                        <a:spcAft>
                          <a:spcPts val="0"/>
                        </a:spcAft>
                        <a:buFont typeface="Wingdings"/>
                        <a:buChar char=""/>
                        <a:tabLst>
                          <a:tab pos="445770" algn="l"/>
                        </a:tabLst>
                      </a:pPr>
                      <a:r>
                        <a:rPr lang="en-US" sz="1000" dirty="0">
                          <a:solidFill>
                            <a:srgbClr val="000000"/>
                          </a:solidFill>
                          <a:effectLst/>
                          <a:latin typeface="Arial" panose="020B0604020202020204" pitchFamily="34" charset="0"/>
                          <a:cs typeface="Arial" panose="020B0604020202020204" pitchFamily="34" charset="0"/>
                        </a:rPr>
                        <a:t> </a:t>
                      </a:r>
                    </a:p>
                    <a:p>
                      <a:pPr marL="342900" marR="0" lvl="0" indent="-342900" algn="just">
                        <a:lnSpc>
                          <a:spcPct val="100000"/>
                        </a:lnSpc>
                        <a:spcBef>
                          <a:spcPts val="0"/>
                        </a:spcBef>
                        <a:spcAft>
                          <a:spcPts val="0"/>
                        </a:spcAft>
                        <a:buFont typeface="Wingdings"/>
                        <a:buChar char=""/>
                        <a:tabLst>
                          <a:tab pos="445770" algn="l"/>
                        </a:tabLst>
                      </a:pPr>
                      <a:r>
                        <a:rPr lang="en-US" sz="1000" dirty="0">
                          <a:solidFill>
                            <a:srgbClr val="000000"/>
                          </a:solidFill>
                          <a:effectLst/>
                          <a:latin typeface="Arial" panose="020B0604020202020204" pitchFamily="34" charset="0"/>
                          <a:cs typeface="Arial" panose="020B0604020202020204" pitchFamily="34" charset="0"/>
                        </a:rPr>
                        <a:t> </a:t>
                      </a:r>
                    </a:p>
                    <a:p>
                      <a:pPr marL="342900" marR="0" lvl="0" indent="-342900" algn="just">
                        <a:lnSpc>
                          <a:spcPct val="100000"/>
                        </a:lnSpc>
                        <a:spcBef>
                          <a:spcPts val="0"/>
                        </a:spcBef>
                        <a:spcAft>
                          <a:spcPts val="0"/>
                        </a:spcAft>
                        <a:buFont typeface="Wingdings"/>
                        <a:buChar char=""/>
                        <a:tabLst>
                          <a:tab pos="445770" algn="l"/>
                        </a:tabLst>
                      </a:pPr>
                      <a:r>
                        <a:rPr lang="en-US" sz="1000" dirty="0">
                          <a:solidFill>
                            <a:srgbClr val="000000"/>
                          </a:solidFill>
                          <a:effectLst/>
                          <a:latin typeface="Arial" panose="020B0604020202020204" pitchFamily="34" charset="0"/>
                          <a:cs typeface="Arial" panose="020B0604020202020204" pitchFamily="34" charset="0"/>
                        </a:rPr>
                        <a:t> </a:t>
                      </a:r>
                    </a:p>
                    <a:p>
                      <a:pPr marL="342900" marR="0" lvl="0" indent="-342900" algn="just">
                        <a:lnSpc>
                          <a:spcPct val="100000"/>
                        </a:lnSpc>
                        <a:spcBef>
                          <a:spcPts val="0"/>
                        </a:spcBef>
                        <a:spcAft>
                          <a:spcPts val="0"/>
                        </a:spcAft>
                        <a:buFont typeface="Wingdings"/>
                        <a:buChar char=""/>
                        <a:tabLst>
                          <a:tab pos="445770" algn="l"/>
                        </a:tabLst>
                      </a:pPr>
                      <a:r>
                        <a:rPr lang="en-US" sz="1000" dirty="0">
                          <a:solidFill>
                            <a:srgbClr val="000000"/>
                          </a:solidFill>
                          <a:effectLst/>
                          <a:latin typeface="Arial" panose="020B0604020202020204" pitchFamily="34" charset="0"/>
                          <a:cs typeface="Arial" panose="020B0604020202020204" pitchFamily="34" charset="0"/>
                        </a:rPr>
                        <a:t> </a:t>
                      </a:r>
                    </a:p>
                    <a:p>
                      <a:pPr marL="342900" marR="0" lvl="0" indent="-342900" algn="just">
                        <a:lnSpc>
                          <a:spcPct val="100000"/>
                        </a:lnSpc>
                        <a:spcBef>
                          <a:spcPts val="0"/>
                        </a:spcBef>
                        <a:spcAft>
                          <a:spcPts val="0"/>
                        </a:spcAft>
                        <a:buFont typeface="Wingdings"/>
                        <a:buChar char=""/>
                        <a:tabLst>
                          <a:tab pos="445770" algn="l"/>
                        </a:tabLst>
                      </a:pPr>
                      <a:r>
                        <a:rPr lang="en-US" sz="1000" dirty="0">
                          <a:solidFill>
                            <a:srgbClr val="000000"/>
                          </a:solidFill>
                          <a:effectLst/>
                          <a:latin typeface="Arial" panose="020B0604020202020204" pitchFamily="34" charset="0"/>
                          <a:cs typeface="Arial" panose="020B0604020202020204" pitchFamily="34" charset="0"/>
                        </a:rPr>
                        <a:t> </a:t>
                      </a:r>
                    </a:p>
                    <a:p>
                      <a:pPr marL="342900" marR="0" lvl="0" indent="-342900" algn="just">
                        <a:lnSpc>
                          <a:spcPct val="100000"/>
                        </a:lnSpc>
                        <a:spcBef>
                          <a:spcPts val="0"/>
                        </a:spcBef>
                        <a:spcAft>
                          <a:spcPts val="0"/>
                        </a:spcAft>
                        <a:buFont typeface="Wingdings"/>
                        <a:buChar char=""/>
                        <a:tabLst>
                          <a:tab pos="445770" algn="l"/>
                        </a:tabLst>
                      </a:pPr>
                      <a:r>
                        <a:rPr lang="en-US" sz="1000" dirty="0">
                          <a:solidFill>
                            <a:srgbClr val="000000"/>
                          </a:solidFill>
                          <a:effectLst/>
                          <a:latin typeface="Arial" panose="020B0604020202020204" pitchFamily="34" charset="0"/>
                          <a:cs typeface="Arial" panose="020B0604020202020204" pitchFamily="34" charset="0"/>
                        </a:rPr>
                        <a:t> </a:t>
                      </a:r>
                    </a:p>
                    <a:p>
                      <a:pPr marL="342900" marR="0" lvl="0" indent="-342900" algn="just">
                        <a:lnSpc>
                          <a:spcPct val="100000"/>
                        </a:lnSpc>
                        <a:spcBef>
                          <a:spcPts val="0"/>
                        </a:spcBef>
                        <a:spcAft>
                          <a:spcPts val="0"/>
                        </a:spcAft>
                        <a:buFont typeface="Wingdings"/>
                        <a:buChar char=""/>
                        <a:tabLst>
                          <a:tab pos="445770" algn="l"/>
                        </a:tabLst>
                      </a:pPr>
                      <a:r>
                        <a:rPr lang="en-US" sz="1000" dirty="0">
                          <a:solidFill>
                            <a:srgbClr val="000000"/>
                          </a:solidFill>
                          <a:effectLst/>
                          <a:latin typeface="Arial" panose="020B0604020202020204" pitchFamily="34" charset="0"/>
                          <a:cs typeface="Arial" panose="020B0604020202020204" pitchFamily="34" charset="0"/>
                        </a:rPr>
                        <a:t> </a:t>
                      </a:r>
                    </a:p>
                    <a:p>
                      <a:pPr marL="171450" marR="0" lvl="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tab pos="445770" algn="l"/>
                        </a:tabLst>
                        <a:defRPr/>
                      </a:pPr>
                      <a:r>
                        <a:rPr lang="en-US" sz="1000" dirty="0" smtClean="0">
                          <a:solidFill>
                            <a:srgbClr val="000000"/>
                          </a:solidFill>
                          <a:effectLst/>
                          <a:latin typeface="Arial" panose="020B0604020202020204" pitchFamily="34" charset="0"/>
                          <a:cs typeface="Arial" panose="020B0604020202020204" pitchFamily="34" charset="0"/>
                        </a:rPr>
                        <a:t> </a:t>
                      </a:r>
                      <a:endParaRPr lang="en-US" sz="1000" dirty="0">
                        <a:solidFill>
                          <a:srgbClr val="000000"/>
                        </a:solidFill>
                        <a:effectLst/>
                        <a:latin typeface="Arial" panose="020B0604020202020204" pitchFamily="34" charset="0"/>
                        <a:ea typeface="Cambria"/>
                        <a:cs typeface="Arial" panose="020B0604020202020204" pitchFamily="34" charset="0"/>
                      </a:endParaRPr>
                    </a:p>
                  </a:txBody>
                  <a:tcPr marL="31729" marR="31729" marT="3863" marB="386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00000"/>
                        </a:lnSpc>
                        <a:spcBef>
                          <a:spcPts val="0"/>
                        </a:spcBef>
                        <a:spcAft>
                          <a:spcPts val="0"/>
                        </a:spcAft>
                        <a:tabLst>
                          <a:tab pos="445770" algn="l"/>
                        </a:tabLst>
                      </a:pPr>
                      <a:r>
                        <a:rPr lang="en-US" sz="1000" b="1" dirty="0">
                          <a:solidFill>
                            <a:srgbClr val="000000"/>
                          </a:solidFill>
                          <a:effectLst/>
                          <a:latin typeface="Arial" panose="020B0604020202020204" pitchFamily="34" charset="0"/>
                          <a:cs typeface="Arial" panose="020B0604020202020204" pitchFamily="34" charset="0"/>
                        </a:rPr>
                        <a:t>Secondary</a:t>
                      </a:r>
                    </a:p>
                    <a:p>
                      <a:pPr marL="342900" marR="0" lvl="0" indent="-342900" algn="just">
                        <a:lnSpc>
                          <a:spcPct val="100000"/>
                        </a:lnSpc>
                        <a:spcBef>
                          <a:spcPts val="0"/>
                        </a:spcBef>
                        <a:spcAft>
                          <a:spcPts val="0"/>
                        </a:spcAft>
                        <a:buFont typeface="Wingdings"/>
                        <a:buChar char=""/>
                        <a:tabLst>
                          <a:tab pos="445770" algn="l"/>
                        </a:tabLst>
                      </a:pPr>
                      <a:r>
                        <a:rPr lang="en-US" sz="1000" dirty="0">
                          <a:solidFill>
                            <a:srgbClr val="000000"/>
                          </a:solidFill>
                          <a:effectLst/>
                          <a:latin typeface="Arial" panose="020B0604020202020204" pitchFamily="34" charset="0"/>
                          <a:cs typeface="Arial" panose="020B0604020202020204" pitchFamily="34" charset="0"/>
                        </a:rPr>
                        <a:t> </a:t>
                      </a:r>
                    </a:p>
                    <a:p>
                      <a:pPr marL="342900" marR="0" lvl="0" indent="-342900" algn="just">
                        <a:lnSpc>
                          <a:spcPct val="100000"/>
                        </a:lnSpc>
                        <a:spcBef>
                          <a:spcPts val="0"/>
                        </a:spcBef>
                        <a:spcAft>
                          <a:spcPts val="0"/>
                        </a:spcAft>
                        <a:buFont typeface="Wingdings"/>
                        <a:buChar char=""/>
                        <a:tabLst>
                          <a:tab pos="445770" algn="l"/>
                        </a:tabLst>
                      </a:pPr>
                      <a:r>
                        <a:rPr lang="en-US" sz="1000" dirty="0">
                          <a:solidFill>
                            <a:srgbClr val="000000"/>
                          </a:solidFill>
                          <a:effectLst/>
                          <a:latin typeface="Arial" panose="020B0604020202020204" pitchFamily="34" charset="0"/>
                          <a:cs typeface="Arial" panose="020B0604020202020204" pitchFamily="34" charset="0"/>
                        </a:rPr>
                        <a:t> </a:t>
                      </a:r>
                    </a:p>
                    <a:p>
                      <a:pPr marL="342900" marR="0" lvl="0" indent="-342900" algn="just">
                        <a:lnSpc>
                          <a:spcPct val="100000"/>
                        </a:lnSpc>
                        <a:spcBef>
                          <a:spcPts val="0"/>
                        </a:spcBef>
                        <a:spcAft>
                          <a:spcPts val="0"/>
                        </a:spcAft>
                        <a:buFont typeface="Wingdings"/>
                        <a:buChar char=""/>
                        <a:tabLst>
                          <a:tab pos="445770" algn="l"/>
                        </a:tabLst>
                      </a:pPr>
                      <a:r>
                        <a:rPr lang="en-US" sz="1000" dirty="0">
                          <a:solidFill>
                            <a:srgbClr val="000000"/>
                          </a:solidFill>
                          <a:effectLst/>
                          <a:latin typeface="Arial" panose="020B0604020202020204" pitchFamily="34" charset="0"/>
                          <a:cs typeface="Arial" panose="020B0604020202020204" pitchFamily="34" charset="0"/>
                        </a:rPr>
                        <a:t> </a:t>
                      </a:r>
                    </a:p>
                    <a:p>
                      <a:pPr marL="342900" marR="0" lvl="0" indent="-342900" algn="just">
                        <a:lnSpc>
                          <a:spcPct val="100000"/>
                        </a:lnSpc>
                        <a:spcBef>
                          <a:spcPts val="0"/>
                        </a:spcBef>
                        <a:spcAft>
                          <a:spcPts val="0"/>
                        </a:spcAft>
                        <a:buFont typeface="Wingdings"/>
                        <a:buChar char=""/>
                        <a:tabLst>
                          <a:tab pos="445770" algn="l"/>
                        </a:tabLst>
                      </a:pPr>
                      <a:r>
                        <a:rPr lang="en-US" sz="1000" dirty="0">
                          <a:solidFill>
                            <a:srgbClr val="000000"/>
                          </a:solidFill>
                          <a:effectLst/>
                          <a:latin typeface="Arial" panose="020B0604020202020204" pitchFamily="34" charset="0"/>
                          <a:cs typeface="Arial" panose="020B0604020202020204" pitchFamily="34" charset="0"/>
                        </a:rPr>
                        <a:t> </a:t>
                      </a:r>
                    </a:p>
                    <a:p>
                      <a:pPr marL="342900" marR="0" lvl="0" indent="-342900" algn="just">
                        <a:lnSpc>
                          <a:spcPct val="100000"/>
                        </a:lnSpc>
                        <a:spcBef>
                          <a:spcPts val="0"/>
                        </a:spcBef>
                        <a:spcAft>
                          <a:spcPts val="0"/>
                        </a:spcAft>
                        <a:buFont typeface="Wingdings"/>
                        <a:buChar char=""/>
                        <a:tabLst>
                          <a:tab pos="445770" algn="l"/>
                        </a:tabLst>
                      </a:pPr>
                      <a:r>
                        <a:rPr lang="en-US" sz="1000" dirty="0">
                          <a:solidFill>
                            <a:srgbClr val="000000"/>
                          </a:solidFill>
                          <a:effectLst/>
                          <a:latin typeface="Arial" panose="020B0604020202020204" pitchFamily="34" charset="0"/>
                          <a:cs typeface="Arial" panose="020B0604020202020204" pitchFamily="34" charset="0"/>
                        </a:rPr>
                        <a:t> </a:t>
                      </a:r>
                    </a:p>
                    <a:p>
                      <a:pPr marL="342900" marR="0" lvl="0" indent="-342900" algn="just">
                        <a:lnSpc>
                          <a:spcPct val="100000"/>
                        </a:lnSpc>
                        <a:spcBef>
                          <a:spcPts val="0"/>
                        </a:spcBef>
                        <a:spcAft>
                          <a:spcPts val="0"/>
                        </a:spcAft>
                        <a:buFont typeface="Wingdings"/>
                        <a:buChar char=""/>
                        <a:tabLst>
                          <a:tab pos="445770" algn="l"/>
                        </a:tabLst>
                      </a:pPr>
                      <a:r>
                        <a:rPr lang="en-US" sz="1000" dirty="0">
                          <a:solidFill>
                            <a:srgbClr val="000000"/>
                          </a:solidFill>
                          <a:effectLst/>
                          <a:latin typeface="Arial" panose="020B0604020202020204" pitchFamily="34" charset="0"/>
                          <a:cs typeface="Arial" panose="020B0604020202020204" pitchFamily="34" charset="0"/>
                        </a:rPr>
                        <a:t> </a:t>
                      </a:r>
                    </a:p>
                    <a:p>
                      <a:pPr marL="342900" marR="0" lvl="0" indent="-342900" algn="just">
                        <a:lnSpc>
                          <a:spcPct val="100000"/>
                        </a:lnSpc>
                        <a:spcBef>
                          <a:spcPts val="0"/>
                        </a:spcBef>
                        <a:spcAft>
                          <a:spcPts val="0"/>
                        </a:spcAft>
                        <a:buFont typeface="Wingdings"/>
                        <a:buChar char=""/>
                        <a:tabLst>
                          <a:tab pos="445770" algn="l"/>
                        </a:tabLst>
                      </a:pPr>
                      <a:r>
                        <a:rPr lang="en-US" sz="1000" dirty="0">
                          <a:solidFill>
                            <a:srgbClr val="000000"/>
                          </a:solidFill>
                          <a:effectLst/>
                          <a:latin typeface="Arial" panose="020B0604020202020204" pitchFamily="34" charset="0"/>
                          <a:cs typeface="Arial" panose="020B0604020202020204" pitchFamily="34" charset="0"/>
                        </a:rPr>
                        <a:t> </a:t>
                      </a:r>
                    </a:p>
                    <a:p>
                      <a:pPr marL="342900" marR="0" lvl="0" indent="-342900" algn="just">
                        <a:lnSpc>
                          <a:spcPct val="100000"/>
                        </a:lnSpc>
                        <a:spcBef>
                          <a:spcPts val="0"/>
                        </a:spcBef>
                        <a:spcAft>
                          <a:spcPts val="0"/>
                        </a:spcAft>
                        <a:buFont typeface="Wingdings"/>
                        <a:buChar char=""/>
                        <a:tabLst>
                          <a:tab pos="445770" algn="l"/>
                        </a:tabLst>
                      </a:pPr>
                      <a:r>
                        <a:rPr lang="en-US" sz="1000" dirty="0">
                          <a:solidFill>
                            <a:srgbClr val="000000"/>
                          </a:solidFill>
                          <a:effectLst/>
                          <a:latin typeface="Arial" panose="020B0604020202020204" pitchFamily="34" charset="0"/>
                          <a:cs typeface="Arial" panose="020B0604020202020204" pitchFamily="34" charset="0"/>
                        </a:rPr>
                        <a:t> </a:t>
                      </a:r>
                    </a:p>
                    <a:p>
                      <a:pPr marL="342900" marR="0" lvl="0" indent="-342900" algn="just">
                        <a:lnSpc>
                          <a:spcPct val="100000"/>
                        </a:lnSpc>
                        <a:spcBef>
                          <a:spcPts val="0"/>
                        </a:spcBef>
                        <a:spcAft>
                          <a:spcPts val="0"/>
                        </a:spcAft>
                        <a:buFont typeface="Wingdings"/>
                        <a:buChar char=""/>
                        <a:tabLst>
                          <a:tab pos="445770" algn="l"/>
                        </a:tabLst>
                      </a:pPr>
                      <a:r>
                        <a:rPr lang="en-US" sz="1000" dirty="0">
                          <a:solidFill>
                            <a:srgbClr val="000000"/>
                          </a:solidFill>
                          <a:effectLst/>
                          <a:latin typeface="Arial" panose="020B0604020202020204" pitchFamily="34" charset="0"/>
                          <a:cs typeface="Arial" panose="020B0604020202020204" pitchFamily="34" charset="0"/>
                        </a:rPr>
                        <a:t> </a:t>
                      </a:r>
                    </a:p>
                    <a:p>
                      <a:pPr marL="342900" marR="0" lvl="0" indent="-342900" algn="just">
                        <a:lnSpc>
                          <a:spcPct val="100000"/>
                        </a:lnSpc>
                        <a:spcBef>
                          <a:spcPts val="0"/>
                        </a:spcBef>
                        <a:spcAft>
                          <a:spcPts val="0"/>
                        </a:spcAft>
                        <a:buFont typeface="Wingdings"/>
                        <a:buChar char=""/>
                        <a:tabLst>
                          <a:tab pos="445770" algn="l"/>
                        </a:tabLst>
                      </a:pPr>
                      <a:r>
                        <a:rPr lang="en-US" sz="1000" dirty="0">
                          <a:solidFill>
                            <a:srgbClr val="000000"/>
                          </a:solidFill>
                          <a:effectLst/>
                          <a:latin typeface="Arial" panose="020B0604020202020204" pitchFamily="34" charset="0"/>
                          <a:cs typeface="Arial" panose="020B0604020202020204" pitchFamily="34" charset="0"/>
                        </a:rPr>
                        <a:t> </a:t>
                      </a:r>
                    </a:p>
                    <a:p>
                      <a:pPr marL="342900" marR="0" lvl="0" indent="-342900" algn="just">
                        <a:lnSpc>
                          <a:spcPct val="100000"/>
                        </a:lnSpc>
                        <a:spcBef>
                          <a:spcPts val="0"/>
                        </a:spcBef>
                        <a:spcAft>
                          <a:spcPts val="0"/>
                        </a:spcAft>
                        <a:buFont typeface="Wingdings"/>
                        <a:buChar char=""/>
                        <a:tabLst>
                          <a:tab pos="445770" algn="l"/>
                        </a:tabLst>
                      </a:pPr>
                      <a:r>
                        <a:rPr lang="en-US" sz="1000" dirty="0">
                          <a:solidFill>
                            <a:srgbClr val="000000"/>
                          </a:solidFill>
                          <a:effectLst/>
                          <a:latin typeface="Arial" panose="020B0604020202020204" pitchFamily="34" charset="0"/>
                          <a:cs typeface="Arial" panose="020B0604020202020204" pitchFamily="34" charset="0"/>
                        </a:rPr>
                        <a:t> </a:t>
                      </a:r>
                    </a:p>
                    <a:p>
                      <a:pPr marL="342900" marR="0" lvl="0" indent="-342900" algn="just">
                        <a:lnSpc>
                          <a:spcPct val="100000"/>
                        </a:lnSpc>
                        <a:spcBef>
                          <a:spcPts val="0"/>
                        </a:spcBef>
                        <a:spcAft>
                          <a:spcPts val="0"/>
                        </a:spcAft>
                        <a:buFont typeface="Wingdings"/>
                        <a:buChar char=""/>
                        <a:tabLst>
                          <a:tab pos="445770" algn="l"/>
                        </a:tabLst>
                      </a:pPr>
                      <a:r>
                        <a:rPr lang="en-US" sz="1000" dirty="0">
                          <a:solidFill>
                            <a:srgbClr val="000000"/>
                          </a:solidFill>
                          <a:effectLst/>
                          <a:latin typeface="Arial" panose="020B0604020202020204" pitchFamily="34" charset="0"/>
                          <a:cs typeface="Arial" panose="020B0604020202020204" pitchFamily="34" charset="0"/>
                        </a:rPr>
                        <a:t> </a:t>
                      </a:r>
                    </a:p>
                    <a:p>
                      <a:pPr marL="342900" marR="0" lvl="0" indent="-342900" algn="just">
                        <a:lnSpc>
                          <a:spcPct val="100000"/>
                        </a:lnSpc>
                        <a:spcBef>
                          <a:spcPts val="0"/>
                        </a:spcBef>
                        <a:spcAft>
                          <a:spcPts val="0"/>
                        </a:spcAft>
                        <a:buFont typeface="Wingdings"/>
                        <a:buChar char=""/>
                        <a:tabLst>
                          <a:tab pos="445770" algn="l"/>
                        </a:tabLst>
                      </a:pPr>
                      <a:r>
                        <a:rPr lang="en-US" sz="1000" dirty="0">
                          <a:solidFill>
                            <a:srgbClr val="000000"/>
                          </a:solidFill>
                          <a:effectLst/>
                          <a:latin typeface="Arial" panose="020B0604020202020204" pitchFamily="34" charset="0"/>
                          <a:cs typeface="Arial" panose="020B0604020202020204" pitchFamily="34" charset="0"/>
                        </a:rPr>
                        <a:t> </a:t>
                      </a:r>
                    </a:p>
                    <a:p>
                      <a:pPr marL="342900" marR="0" lvl="0" indent="-342900" algn="just">
                        <a:lnSpc>
                          <a:spcPct val="100000"/>
                        </a:lnSpc>
                        <a:spcBef>
                          <a:spcPts val="0"/>
                        </a:spcBef>
                        <a:spcAft>
                          <a:spcPts val="0"/>
                        </a:spcAft>
                        <a:buFont typeface="Wingdings"/>
                        <a:buChar char=""/>
                        <a:tabLst>
                          <a:tab pos="445770" algn="l"/>
                        </a:tabLst>
                      </a:pPr>
                      <a:r>
                        <a:rPr lang="en-US" sz="1000" dirty="0">
                          <a:solidFill>
                            <a:srgbClr val="000000"/>
                          </a:solidFill>
                          <a:effectLst/>
                          <a:latin typeface="Arial" panose="020B0604020202020204" pitchFamily="34" charset="0"/>
                          <a:cs typeface="Arial" panose="020B0604020202020204" pitchFamily="34" charset="0"/>
                        </a:rPr>
                        <a:t> </a:t>
                      </a:r>
                    </a:p>
                    <a:p>
                      <a:pPr marL="342900" marR="0" lvl="0" indent="-342900" algn="just">
                        <a:lnSpc>
                          <a:spcPct val="100000"/>
                        </a:lnSpc>
                        <a:spcBef>
                          <a:spcPts val="0"/>
                        </a:spcBef>
                        <a:spcAft>
                          <a:spcPts val="0"/>
                        </a:spcAft>
                        <a:buFont typeface="Wingdings"/>
                        <a:buChar char=""/>
                        <a:tabLst>
                          <a:tab pos="445770" algn="l"/>
                        </a:tabLst>
                      </a:pPr>
                      <a:r>
                        <a:rPr lang="en-US" sz="1000" dirty="0">
                          <a:solidFill>
                            <a:srgbClr val="000000"/>
                          </a:solidFill>
                          <a:effectLst/>
                          <a:latin typeface="Arial" panose="020B0604020202020204" pitchFamily="34" charset="0"/>
                          <a:cs typeface="Arial" panose="020B0604020202020204" pitchFamily="34" charset="0"/>
                        </a:rPr>
                        <a:t> </a:t>
                      </a:r>
                    </a:p>
                    <a:p>
                      <a:pPr marL="342900" marR="0" lvl="0" indent="-342900" algn="just">
                        <a:lnSpc>
                          <a:spcPct val="100000"/>
                        </a:lnSpc>
                        <a:spcBef>
                          <a:spcPts val="0"/>
                        </a:spcBef>
                        <a:spcAft>
                          <a:spcPts val="0"/>
                        </a:spcAft>
                        <a:buFont typeface="Wingdings"/>
                        <a:buChar char=""/>
                        <a:tabLst>
                          <a:tab pos="445770" algn="l"/>
                        </a:tabLst>
                      </a:pPr>
                      <a:r>
                        <a:rPr lang="en-US" sz="1000" dirty="0">
                          <a:solidFill>
                            <a:srgbClr val="000000"/>
                          </a:solidFill>
                          <a:effectLst/>
                          <a:latin typeface="Arial" panose="020B0604020202020204" pitchFamily="34" charset="0"/>
                          <a:cs typeface="Arial" panose="020B0604020202020204" pitchFamily="34" charset="0"/>
                        </a:rPr>
                        <a:t> </a:t>
                      </a:r>
                    </a:p>
                    <a:p>
                      <a:pPr marL="342900" marR="0" lvl="0" indent="-342900" algn="just">
                        <a:lnSpc>
                          <a:spcPct val="100000"/>
                        </a:lnSpc>
                        <a:spcBef>
                          <a:spcPts val="0"/>
                        </a:spcBef>
                        <a:spcAft>
                          <a:spcPts val="0"/>
                        </a:spcAft>
                        <a:buFont typeface="Wingdings"/>
                        <a:buChar char=""/>
                        <a:tabLst>
                          <a:tab pos="445770" algn="l"/>
                        </a:tabLst>
                      </a:pPr>
                      <a:r>
                        <a:rPr lang="en-US" sz="1000" dirty="0">
                          <a:solidFill>
                            <a:srgbClr val="000000"/>
                          </a:solidFill>
                          <a:effectLst/>
                          <a:latin typeface="Arial" panose="020B0604020202020204" pitchFamily="34" charset="0"/>
                          <a:cs typeface="Arial" panose="020B0604020202020204" pitchFamily="34" charset="0"/>
                        </a:rPr>
                        <a:t> </a:t>
                      </a:r>
                    </a:p>
                    <a:p>
                      <a:pPr marL="342900" marR="0" lvl="0" indent="-342900" algn="just">
                        <a:lnSpc>
                          <a:spcPct val="100000"/>
                        </a:lnSpc>
                        <a:spcBef>
                          <a:spcPts val="0"/>
                        </a:spcBef>
                        <a:spcAft>
                          <a:spcPts val="0"/>
                        </a:spcAft>
                        <a:buFont typeface="Wingdings"/>
                        <a:buChar char=""/>
                        <a:tabLst>
                          <a:tab pos="445770" algn="l"/>
                        </a:tabLst>
                      </a:pPr>
                      <a:r>
                        <a:rPr lang="en-US" sz="1000" dirty="0">
                          <a:solidFill>
                            <a:srgbClr val="000000"/>
                          </a:solidFill>
                          <a:effectLst/>
                          <a:latin typeface="Arial" panose="020B0604020202020204" pitchFamily="34" charset="0"/>
                          <a:cs typeface="Arial" panose="020B0604020202020204" pitchFamily="34" charset="0"/>
                        </a:rPr>
                        <a:t> </a:t>
                      </a:r>
                    </a:p>
                    <a:p>
                      <a:pPr marL="342900" marR="0" lvl="0" indent="-342900" algn="just">
                        <a:lnSpc>
                          <a:spcPct val="100000"/>
                        </a:lnSpc>
                        <a:spcBef>
                          <a:spcPts val="0"/>
                        </a:spcBef>
                        <a:spcAft>
                          <a:spcPts val="0"/>
                        </a:spcAft>
                        <a:buFont typeface="Wingdings"/>
                        <a:buChar char=""/>
                        <a:tabLst>
                          <a:tab pos="445770" algn="l"/>
                        </a:tabLst>
                      </a:pPr>
                      <a:r>
                        <a:rPr lang="en-US" sz="1000" dirty="0">
                          <a:solidFill>
                            <a:srgbClr val="000000"/>
                          </a:solidFill>
                          <a:effectLst/>
                          <a:latin typeface="Arial" panose="020B0604020202020204" pitchFamily="34" charset="0"/>
                          <a:cs typeface="Arial" panose="020B0604020202020204" pitchFamily="34" charset="0"/>
                        </a:rPr>
                        <a:t> </a:t>
                      </a:r>
                    </a:p>
                    <a:p>
                      <a:pPr marL="0" marR="0" lvl="0" indent="0" algn="just">
                        <a:lnSpc>
                          <a:spcPct val="100000"/>
                        </a:lnSpc>
                        <a:spcBef>
                          <a:spcPts val="0"/>
                        </a:spcBef>
                        <a:spcAft>
                          <a:spcPts val="0"/>
                        </a:spcAft>
                        <a:buFont typeface="Arial" panose="020B0604020202020204" pitchFamily="34" charset="0"/>
                        <a:buNone/>
                        <a:tabLst>
                          <a:tab pos="445770" algn="l"/>
                        </a:tabLst>
                      </a:pPr>
                      <a:r>
                        <a:rPr lang="en-US" sz="1000" dirty="0" smtClean="0">
                          <a:solidFill>
                            <a:srgbClr val="000000"/>
                          </a:solidFill>
                          <a:effectLst/>
                          <a:latin typeface="Arial" panose="020B0604020202020204" pitchFamily="34" charset="0"/>
                          <a:ea typeface="Cambria"/>
                          <a:cs typeface="Arial" panose="020B0604020202020204" pitchFamily="34" charset="0"/>
                          <a:sym typeface="Wingdings"/>
                        </a:rPr>
                        <a:t></a:t>
                      </a:r>
                      <a:endParaRPr lang="en-US" sz="1000" dirty="0">
                        <a:solidFill>
                          <a:srgbClr val="000000"/>
                        </a:solidFill>
                        <a:effectLst/>
                        <a:latin typeface="Arial" panose="020B0604020202020204" pitchFamily="34" charset="0"/>
                        <a:ea typeface="Cambria"/>
                        <a:cs typeface="Arial" panose="020B0604020202020204" pitchFamily="34" charset="0"/>
                      </a:endParaRPr>
                    </a:p>
                  </a:txBody>
                  <a:tcPr marL="31729" marR="31729" marT="3863" marB="386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
        <p:nvSpPr>
          <p:cNvPr id="3" name="Rectangle 1"/>
          <p:cNvSpPr>
            <a:spLocks noChangeArrowheads="1"/>
          </p:cNvSpPr>
          <p:nvPr/>
        </p:nvSpPr>
        <p:spPr bwMode="auto">
          <a:xfrm>
            <a:off x="3954463" y="-4178300"/>
            <a:ext cx="3017837" cy="6350"/>
          </a:xfrm>
          <a:prstGeom prst="rect">
            <a:avLst/>
          </a:prstGeom>
          <a:solidFill>
            <a:srgbClr val="000000"/>
          </a:solidFill>
          <a:ln w="9525">
            <a:solidFill>
              <a:schemeClr val="tx1"/>
            </a:solidFill>
            <a:prstDash val="solid"/>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2"/>
          <p:cNvSpPr>
            <a:spLocks noChangeArrowheads="1"/>
          </p:cNvSpPr>
          <p:nvPr/>
        </p:nvSpPr>
        <p:spPr bwMode="auto">
          <a:xfrm>
            <a:off x="3954463" y="-41719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r>
              <a:rPr kumimoji="0" lang="en-US" altLang="en-US" sz="800" b="0" i="0" u="none" strike="noStrike" cap="none" normalizeH="0" baseline="0" smtClean="0">
                <a:ln>
                  <a:noFill/>
                </a:ln>
                <a:solidFill>
                  <a:schemeClr val="tx1"/>
                </a:solidFill>
                <a:effectLst/>
                <a:latin typeface="Arial" pitchFamily="34" charset="0"/>
                <a:ea typeface="Times New Roman" pitchFamily="18" charset="0"/>
                <a:cs typeface="Arial" pitchFamily="34" charset="0"/>
                <a:hlinkClick r:id="rId2"/>
              </a:rPr>
              <a:t>[DMB1]</a:t>
            </a:r>
            <a:r>
              <a:rPr kumimoji="0" lang="en-US" alt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Changed to PICC to more clearly distinguish from Peripheral.</a:t>
            </a:r>
            <a:endParaRPr kumimoji="0" lang="en-US" altLang="en-US" sz="6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r>
              <a:rPr kumimoji="0" lang="en-US" altLang="en-US" sz="800" b="0" i="0" u="none" strike="noStrike" cap="none" normalizeH="0" baseline="0" smtClean="0">
                <a:ln>
                  <a:noFill/>
                </a:ln>
                <a:solidFill>
                  <a:schemeClr val="tx1"/>
                </a:solidFill>
                <a:effectLst/>
                <a:latin typeface="Arial" pitchFamily="34" charset="0"/>
                <a:ea typeface="Times New Roman" pitchFamily="18" charset="0"/>
                <a:cs typeface="Arial" pitchFamily="34" charset="0"/>
                <a:hlinkClick r:id="rId3"/>
              </a:rPr>
              <a:t>[DMB2]</a:t>
            </a:r>
            <a:r>
              <a:rPr kumimoji="0" lang="en-US" alt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Formatting will be fixed in final production so the boxes align properly.</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5709661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0" y="274320"/>
            <a:ext cx="9144000" cy="640080"/>
          </a:xfrm>
        </p:spPr>
        <p:txBody>
          <a:bodyPr>
            <a:normAutofit fontScale="90000"/>
          </a:bodyPr>
          <a:lstStyle/>
          <a:p>
            <a:r>
              <a:rPr lang="en-US" dirty="0" smtClean="0"/>
              <a:t>Sample Intake Note (page 2 of 2)</a:t>
            </a:r>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407436955"/>
              </p:ext>
            </p:extLst>
          </p:nvPr>
        </p:nvGraphicFramePr>
        <p:xfrm>
          <a:off x="457200" y="990600"/>
          <a:ext cx="8229600" cy="5046800"/>
        </p:xfrm>
        <a:graphic>
          <a:graphicData uri="http://schemas.openxmlformats.org/drawingml/2006/table">
            <a:tbl>
              <a:tblPr>
                <a:tableStyleId>{5940675A-B579-460E-94D1-54222C63F5DA}</a:tableStyleId>
              </a:tblPr>
              <a:tblGrid>
                <a:gridCol w="2491518"/>
                <a:gridCol w="2967398"/>
                <a:gridCol w="1384787"/>
                <a:gridCol w="1385897"/>
              </a:tblGrid>
              <a:tr h="3474720">
                <a:tc>
                  <a:txBody>
                    <a:bodyPr/>
                    <a:lstStyle/>
                    <a:p>
                      <a:pPr marL="0" marR="0">
                        <a:lnSpc>
                          <a:spcPct val="100000"/>
                        </a:lnSpc>
                        <a:spcBef>
                          <a:spcPts val="0"/>
                        </a:spcBef>
                        <a:spcAft>
                          <a:spcPts val="0"/>
                        </a:spcAft>
                      </a:pPr>
                      <a:r>
                        <a:rPr lang="en-US" sz="1000" dirty="0">
                          <a:solidFill>
                            <a:srgbClr val="000000"/>
                          </a:solidFill>
                          <a:effectLst/>
                          <a:latin typeface="Arial" panose="020B0604020202020204" pitchFamily="34" charset="0"/>
                          <a:cs typeface="Arial" panose="020B0604020202020204" pitchFamily="34" charset="0"/>
                        </a:rPr>
                        <a:t> </a:t>
                      </a:r>
                    </a:p>
                    <a:p>
                      <a:pPr marL="0" marR="0">
                        <a:lnSpc>
                          <a:spcPct val="100000"/>
                        </a:lnSpc>
                        <a:spcBef>
                          <a:spcPts val="0"/>
                        </a:spcBef>
                        <a:spcAft>
                          <a:spcPts val="0"/>
                        </a:spcAft>
                      </a:pPr>
                      <a:r>
                        <a:rPr lang="en-US" sz="1000" b="1" dirty="0" smtClean="0">
                          <a:solidFill>
                            <a:srgbClr val="000000"/>
                          </a:solidFill>
                          <a:effectLst/>
                          <a:latin typeface="Arial" panose="020B0604020202020204" pitchFamily="34" charset="0"/>
                          <a:cs typeface="Arial" panose="020B0604020202020204" pitchFamily="34" charset="0"/>
                        </a:rPr>
                        <a:t>Labs Obtained</a:t>
                      </a:r>
                    </a:p>
                    <a:p>
                      <a:pPr marL="285750" marR="0" lvl="0" indent="-285750">
                        <a:lnSpc>
                          <a:spcPct val="100000"/>
                        </a:lnSpc>
                        <a:spcBef>
                          <a:spcPts val="0"/>
                        </a:spcBef>
                        <a:spcAft>
                          <a:spcPts val="0"/>
                        </a:spcAft>
                        <a:buFont typeface="Wingdings"/>
                        <a:buChar char=""/>
                      </a:pPr>
                      <a:r>
                        <a:rPr lang="en-US" sz="1000" dirty="0" smtClean="0">
                          <a:solidFill>
                            <a:srgbClr val="000000"/>
                          </a:solidFill>
                          <a:effectLst/>
                          <a:latin typeface="Arial" panose="020B0604020202020204" pitchFamily="34" charset="0"/>
                          <a:cs typeface="Arial" panose="020B0604020202020204" pitchFamily="34" charset="0"/>
                        </a:rPr>
                        <a:t>Electrolytes</a:t>
                      </a:r>
                    </a:p>
                    <a:p>
                      <a:pPr marL="285750" marR="0" lvl="0" indent="-285750">
                        <a:lnSpc>
                          <a:spcPct val="100000"/>
                        </a:lnSpc>
                        <a:spcBef>
                          <a:spcPts val="0"/>
                        </a:spcBef>
                        <a:spcAft>
                          <a:spcPts val="0"/>
                        </a:spcAft>
                        <a:buFont typeface="Wingdings"/>
                        <a:buChar char=""/>
                      </a:pPr>
                      <a:r>
                        <a:rPr lang="en-US" sz="1000" dirty="0" smtClean="0">
                          <a:solidFill>
                            <a:srgbClr val="000000"/>
                          </a:solidFill>
                          <a:effectLst/>
                          <a:latin typeface="Arial" panose="020B0604020202020204" pitchFamily="34" charset="0"/>
                          <a:cs typeface="Arial" panose="020B0604020202020204" pitchFamily="34" charset="0"/>
                        </a:rPr>
                        <a:t>Cardiac workup</a:t>
                      </a:r>
                    </a:p>
                    <a:p>
                      <a:pPr marL="285750" marR="0" lvl="0" indent="-285750">
                        <a:lnSpc>
                          <a:spcPct val="100000"/>
                        </a:lnSpc>
                        <a:spcBef>
                          <a:spcPts val="0"/>
                        </a:spcBef>
                        <a:spcAft>
                          <a:spcPts val="0"/>
                        </a:spcAft>
                        <a:buFont typeface="Wingdings"/>
                        <a:buChar char=""/>
                      </a:pPr>
                      <a:r>
                        <a:rPr lang="en-US" sz="1000" dirty="0" smtClean="0">
                          <a:solidFill>
                            <a:srgbClr val="000000"/>
                          </a:solidFill>
                          <a:effectLst/>
                          <a:latin typeface="Arial" panose="020B0604020202020204" pitchFamily="34" charset="0"/>
                          <a:cs typeface="Arial" panose="020B0604020202020204" pitchFamily="34" charset="0"/>
                        </a:rPr>
                        <a:t>CBC</a:t>
                      </a:r>
                    </a:p>
                    <a:p>
                      <a:pPr marL="285750" marR="0" lvl="0" indent="-285750">
                        <a:lnSpc>
                          <a:spcPct val="100000"/>
                        </a:lnSpc>
                        <a:spcBef>
                          <a:spcPts val="0"/>
                        </a:spcBef>
                        <a:spcAft>
                          <a:spcPts val="0"/>
                        </a:spcAft>
                        <a:buFont typeface="Wingdings"/>
                        <a:buChar char=""/>
                      </a:pPr>
                      <a:r>
                        <a:rPr lang="en-US" sz="1000" dirty="0" smtClean="0">
                          <a:solidFill>
                            <a:srgbClr val="000000"/>
                          </a:solidFill>
                          <a:effectLst/>
                          <a:latin typeface="Arial" panose="020B0604020202020204" pitchFamily="34" charset="0"/>
                          <a:cs typeface="Arial" panose="020B0604020202020204" pitchFamily="34" charset="0"/>
                        </a:rPr>
                        <a:t>Blood cultures</a:t>
                      </a:r>
                    </a:p>
                    <a:p>
                      <a:pPr marL="285750" marR="0" lvl="0" indent="-285750">
                        <a:lnSpc>
                          <a:spcPct val="100000"/>
                        </a:lnSpc>
                        <a:spcBef>
                          <a:spcPts val="0"/>
                        </a:spcBef>
                        <a:spcAft>
                          <a:spcPts val="0"/>
                        </a:spcAft>
                        <a:buFont typeface="Wingdings"/>
                        <a:buChar char=""/>
                      </a:pPr>
                      <a:r>
                        <a:rPr lang="en-US" sz="1000" dirty="0" smtClean="0">
                          <a:solidFill>
                            <a:srgbClr val="000000"/>
                          </a:solidFill>
                          <a:effectLst/>
                          <a:latin typeface="Arial" panose="020B0604020202020204" pitchFamily="34" charset="0"/>
                          <a:cs typeface="Arial" panose="020B0604020202020204" pitchFamily="34" charset="0"/>
                        </a:rPr>
                        <a:t>Other</a:t>
                      </a:r>
                    </a:p>
                    <a:p>
                      <a:pPr marL="0" marR="0">
                        <a:lnSpc>
                          <a:spcPct val="100000"/>
                        </a:lnSpc>
                        <a:spcBef>
                          <a:spcPts val="0"/>
                        </a:spcBef>
                        <a:spcAft>
                          <a:spcPts val="0"/>
                        </a:spcAft>
                      </a:pPr>
                      <a:r>
                        <a:rPr lang="en-US" sz="1000" dirty="0" smtClean="0">
                          <a:solidFill>
                            <a:srgbClr val="000000"/>
                          </a:solidFill>
                          <a:effectLst/>
                          <a:latin typeface="Arial" panose="020B0604020202020204" pitchFamily="34" charset="0"/>
                          <a:cs typeface="Arial" panose="020B0604020202020204" pitchFamily="34" charset="0"/>
                        </a:rPr>
                        <a:t> </a:t>
                      </a:r>
                    </a:p>
                    <a:p>
                      <a:pPr marL="0" marR="0">
                        <a:lnSpc>
                          <a:spcPct val="100000"/>
                        </a:lnSpc>
                        <a:spcBef>
                          <a:spcPts val="0"/>
                        </a:spcBef>
                        <a:spcAft>
                          <a:spcPts val="0"/>
                        </a:spcAft>
                      </a:pPr>
                      <a:r>
                        <a:rPr lang="en-US" sz="1000" b="1" dirty="0" smtClean="0">
                          <a:solidFill>
                            <a:srgbClr val="000000"/>
                          </a:solidFill>
                          <a:effectLst/>
                          <a:latin typeface="Arial" panose="020B0604020202020204" pitchFamily="34" charset="0"/>
                          <a:cs typeface="Arial" panose="020B0604020202020204" pitchFamily="34" charset="0"/>
                        </a:rPr>
                        <a:t>Medications</a:t>
                      </a:r>
                    </a:p>
                    <a:p>
                      <a:pPr marL="285750" marR="0" lvl="0" indent="-285750">
                        <a:lnSpc>
                          <a:spcPct val="100000"/>
                        </a:lnSpc>
                        <a:spcBef>
                          <a:spcPts val="0"/>
                        </a:spcBef>
                        <a:spcAft>
                          <a:spcPts val="0"/>
                        </a:spcAft>
                        <a:buFont typeface="Wingdings"/>
                        <a:buChar char=""/>
                      </a:pPr>
                      <a:r>
                        <a:rPr lang="en-US" sz="1000" dirty="0" smtClean="0">
                          <a:solidFill>
                            <a:srgbClr val="000000"/>
                          </a:solidFill>
                          <a:effectLst/>
                          <a:latin typeface="Arial" panose="020B0604020202020204" pitchFamily="34" charset="0"/>
                          <a:cs typeface="Arial" panose="020B0604020202020204" pitchFamily="34" charset="0"/>
                        </a:rPr>
                        <a:t>Oral</a:t>
                      </a:r>
                    </a:p>
                    <a:p>
                      <a:pPr marL="285750" marR="0" lvl="0" indent="-285750">
                        <a:lnSpc>
                          <a:spcPct val="100000"/>
                        </a:lnSpc>
                        <a:spcBef>
                          <a:spcPts val="0"/>
                        </a:spcBef>
                        <a:spcAft>
                          <a:spcPts val="0"/>
                        </a:spcAft>
                        <a:buFont typeface="Wingdings"/>
                        <a:buChar char=""/>
                      </a:pPr>
                      <a:r>
                        <a:rPr lang="en-US" sz="1000" dirty="0" smtClean="0">
                          <a:solidFill>
                            <a:srgbClr val="000000"/>
                          </a:solidFill>
                          <a:effectLst/>
                          <a:latin typeface="Arial" panose="020B0604020202020204" pitchFamily="34" charset="0"/>
                          <a:cs typeface="Arial" panose="020B0604020202020204" pitchFamily="34" charset="0"/>
                        </a:rPr>
                        <a:t>IM or IV</a:t>
                      </a:r>
                    </a:p>
                    <a:p>
                      <a:pPr marL="285750" marR="0" lvl="0" indent="-285750">
                        <a:lnSpc>
                          <a:spcPct val="100000"/>
                        </a:lnSpc>
                        <a:spcBef>
                          <a:spcPts val="0"/>
                        </a:spcBef>
                        <a:spcAft>
                          <a:spcPts val="0"/>
                        </a:spcAft>
                        <a:buFont typeface="Wingdings"/>
                        <a:buChar char=""/>
                      </a:pPr>
                      <a:r>
                        <a:rPr lang="en-US" sz="1000" dirty="0" smtClean="0">
                          <a:solidFill>
                            <a:srgbClr val="000000"/>
                          </a:solidFill>
                          <a:effectLst/>
                          <a:latin typeface="Arial" panose="020B0604020202020204" pitchFamily="34" charset="0"/>
                          <a:cs typeface="Arial" panose="020B0604020202020204" pitchFamily="34" charset="0"/>
                        </a:rPr>
                        <a:t>Subcutaneous</a:t>
                      </a:r>
                    </a:p>
                    <a:p>
                      <a:pPr marL="457200" marR="0" indent="0">
                        <a:lnSpc>
                          <a:spcPct val="100000"/>
                        </a:lnSpc>
                        <a:spcBef>
                          <a:spcPts val="0"/>
                        </a:spcBef>
                        <a:spcAft>
                          <a:spcPts val="0"/>
                        </a:spcAft>
                        <a:buFont typeface="Arial" panose="020B0604020202020204" pitchFamily="34" charset="0"/>
                        <a:buNone/>
                      </a:pPr>
                      <a:endParaRPr lang="en-US" sz="1000" b="0" dirty="0" smtClean="0">
                        <a:solidFill>
                          <a:srgbClr val="000000"/>
                        </a:solidFill>
                        <a:effectLst/>
                        <a:latin typeface="Arial" panose="020B0604020202020204" pitchFamily="34" charset="0"/>
                        <a:cs typeface="Arial" panose="020B0604020202020204" pitchFamily="34" charset="0"/>
                      </a:endParaRPr>
                    </a:p>
                    <a:p>
                      <a:pPr marL="284163" marR="0" indent="-284163">
                        <a:lnSpc>
                          <a:spcPct val="100000"/>
                        </a:lnSpc>
                        <a:spcBef>
                          <a:spcPts val="0"/>
                        </a:spcBef>
                        <a:spcAft>
                          <a:spcPts val="0"/>
                        </a:spcAft>
                        <a:buFont typeface="Wingdings" panose="05000000000000000000" pitchFamily="2" charset="2"/>
                        <a:buChar char="o"/>
                      </a:pPr>
                      <a:r>
                        <a:rPr lang="en-US" sz="1000" b="1" dirty="0" smtClean="0">
                          <a:solidFill>
                            <a:srgbClr val="000000"/>
                          </a:solidFill>
                          <a:effectLst/>
                          <a:latin typeface="Arial" panose="020B0604020202020204" pitchFamily="34" charset="0"/>
                          <a:cs typeface="Arial" panose="020B0604020202020204" pitchFamily="34" charset="0"/>
                        </a:rPr>
                        <a:t>Observation </a:t>
                      </a:r>
                      <a:r>
                        <a:rPr lang="en-US" sz="1000" b="1" dirty="0">
                          <a:solidFill>
                            <a:srgbClr val="000000"/>
                          </a:solidFill>
                          <a:effectLst/>
                          <a:latin typeface="Arial" panose="020B0604020202020204" pitchFamily="34" charset="0"/>
                          <a:cs typeface="Arial" panose="020B0604020202020204" pitchFamily="34" charset="0"/>
                        </a:rPr>
                        <a:t>Only</a:t>
                      </a:r>
                    </a:p>
                    <a:p>
                      <a:pPr marL="0" marR="0">
                        <a:lnSpc>
                          <a:spcPct val="100000"/>
                        </a:lnSpc>
                        <a:spcBef>
                          <a:spcPts val="0"/>
                        </a:spcBef>
                        <a:spcAft>
                          <a:spcPts val="0"/>
                        </a:spcAft>
                      </a:pPr>
                      <a:r>
                        <a:rPr lang="en-US" sz="1000" dirty="0">
                          <a:solidFill>
                            <a:srgbClr val="000000"/>
                          </a:solidFill>
                          <a:effectLst/>
                          <a:latin typeface="Arial" panose="020B0604020202020204" pitchFamily="34" charset="0"/>
                          <a:cs typeface="Arial" panose="020B0604020202020204" pitchFamily="34" charset="0"/>
                        </a:rPr>
                        <a:t> </a:t>
                      </a:r>
                    </a:p>
                    <a:p>
                      <a:pPr marL="0" marR="0">
                        <a:lnSpc>
                          <a:spcPct val="100000"/>
                        </a:lnSpc>
                        <a:spcBef>
                          <a:spcPts val="0"/>
                        </a:spcBef>
                        <a:spcAft>
                          <a:spcPts val="0"/>
                        </a:spcAft>
                      </a:pPr>
                      <a:r>
                        <a:rPr lang="en-US" sz="1000" b="1" dirty="0">
                          <a:solidFill>
                            <a:srgbClr val="000000"/>
                          </a:solidFill>
                          <a:effectLst/>
                          <a:latin typeface="Arial" panose="020B0604020202020204" pitchFamily="34" charset="0"/>
                          <a:cs typeface="Arial" panose="020B0604020202020204" pitchFamily="34" charset="0"/>
                        </a:rPr>
                        <a:t>Respiratory</a:t>
                      </a:r>
                    </a:p>
                    <a:p>
                      <a:pPr marL="285750" marR="0" lvl="0" indent="-285750">
                        <a:lnSpc>
                          <a:spcPct val="100000"/>
                        </a:lnSpc>
                        <a:spcBef>
                          <a:spcPts val="0"/>
                        </a:spcBef>
                        <a:spcAft>
                          <a:spcPts val="0"/>
                        </a:spcAft>
                        <a:buFont typeface="Wingdings"/>
                        <a:buChar char=""/>
                      </a:pPr>
                      <a:r>
                        <a:rPr lang="en-US" sz="1000" dirty="0">
                          <a:solidFill>
                            <a:srgbClr val="000000"/>
                          </a:solidFill>
                          <a:effectLst/>
                          <a:latin typeface="Arial" panose="020B0604020202020204" pitchFamily="34" charset="0"/>
                          <a:cs typeface="Arial" panose="020B0604020202020204" pitchFamily="34" charset="0"/>
                        </a:rPr>
                        <a:t>Oxygen therapy</a:t>
                      </a:r>
                    </a:p>
                    <a:p>
                      <a:pPr marL="285750" marR="0" lvl="0" indent="-285750">
                        <a:lnSpc>
                          <a:spcPct val="100000"/>
                        </a:lnSpc>
                        <a:spcBef>
                          <a:spcPts val="0"/>
                        </a:spcBef>
                        <a:spcAft>
                          <a:spcPts val="0"/>
                        </a:spcAft>
                        <a:buFont typeface="Wingdings"/>
                        <a:buChar char=""/>
                      </a:pPr>
                      <a:r>
                        <a:rPr lang="en-US" sz="1000" dirty="0">
                          <a:solidFill>
                            <a:srgbClr val="000000"/>
                          </a:solidFill>
                          <a:effectLst/>
                          <a:latin typeface="Arial" panose="020B0604020202020204" pitchFamily="34" charset="0"/>
                          <a:cs typeface="Arial" panose="020B0604020202020204" pitchFamily="34" charset="0"/>
                        </a:rPr>
                        <a:t>Respiratory treatment</a:t>
                      </a:r>
                    </a:p>
                    <a:p>
                      <a:pPr marL="285750" marR="0" lvl="0" indent="-285750">
                        <a:lnSpc>
                          <a:spcPct val="100000"/>
                        </a:lnSpc>
                        <a:spcBef>
                          <a:spcPts val="0"/>
                        </a:spcBef>
                        <a:spcAft>
                          <a:spcPts val="0"/>
                        </a:spcAft>
                        <a:buFont typeface="Wingdings"/>
                        <a:buChar char=""/>
                      </a:pPr>
                      <a:r>
                        <a:rPr lang="en-US" sz="1000" dirty="0">
                          <a:solidFill>
                            <a:srgbClr val="000000"/>
                          </a:solidFill>
                          <a:effectLst/>
                          <a:latin typeface="Arial" panose="020B0604020202020204" pitchFamily="34" charset="0"/>
                          <a:cs typeface="Arial" panose="020B0604020202020204" pitchFamily="34" charset="0"/>
                        </a:rPr>
                        <a:t>Suctioning</a:t>
                      </a:r>
                    </a:p>
                    <a:p>
                      <a:pPr marL="0" marR="0">
                        <a:lnSpc>
                          <a:spcPct val="100000"/>
                        </a:lnSpc>
                        <a:spcBef>
                          <a:spcPts val="0"/>
                        </a:spcBef>
                        <a:spcAft>
                          <a:spcPts val="0"/>
                        </a:spcAft>
                      </a:pPr>
                      <a:r>
                        <a:rPr lang="en-US" sz="1000" dirty="0">
                          <a:solidFill>
                            <a:srgbClr val="000000"/>
                          </a:solidFill>
                          <a:effectLst/>
                          <a:latin typeface="Arial" panose="020B0604020202020204" pitchFamily="34" charset="0"/>
                          <a:cs typeface="Arial" panose="020B0604020202020204" pitchFamily="34" charset="0"/>
                        </a:rPr>
                        <a:t> </a:t>
                      </a:r>
                    </a:p>
                    <a:p>
                      <a:pPr marL="342900" marR="0" lvl="0" indent="-342900">
                        <a:lnSpc>
                          <a:spcPct val="100000"/>
                        </a:lnSpc>
                        <a:spcBef>
                          <a:spcPts val="0"/>
                        </a:spcBef>
                        <a:spcAft>
                          <a:spcPts val="0"/>
                        </a:spcAft>
                        <a:buFont typeface="Wingdings"/>
                        <a:buChar char=""/>
                      </a:pPr>
                      <a:r>
                        <a:rPr lang="en-US" sz="1000" dirty="0">
                          <a:solidFill>
                            <a:srgbClr val="000000"/>
                          </a:solidFill>
                          <a:effectLst/>
                          <a:latin typeface="Arial" panose="020B0604020202020204" pitchFamily="34" charset="0"/>
                          <a:cs typeface="Arial" panose="020B0604020202020204" pitchFamily="34" charset="0"/>
                        </a:rPr>
                        <a:t>Transfusion</a:t>
                      </a:r>
                    </a:p>
                    <a:p>
                      <a:pPr marL="342900" marR="0" lvl="0" indent="-342900">
                        <a:lnSpc>
                          <a:spcPct val="100000"/>
                        </a:lnSpc>
                        <a:spcBef>
                          <a:spcPts val="0"/>
                        </a:spcBef>
                        <a:spcAft>
                          <a:spcPts val="0"/>
                        </a:spcAft>
                        <a:buFont typeface="Wingdings"/>
                        <a:buChar char=""/>
                      </a:pPr>
                      <a:r>
                        <a:rPr lang="en-US" sz="1000" dirty="0">
                          <a:solidFill>
                            <a:srgbClr val="000000"/>
                          </a:solidFill>
                          <a:effectLst/>
                          <a:latin typeface="Arial" panose="020B0604020202020204" pitchFamily="34" charset="0"/>
                          <a:cs typeface="Arial" panose="020B0604020202020204" pitchFamily="34" charset="0"/>
                        </a:rPr>
                        <a:t>Other </a:t>
                      </a:r>
                      <a:r>
                        <a:rPr lang="en-US" sz="1000" dirty="0" smtClean="0">
                          <a:solidFill>
                            <a:srgbClr val="000000"/>
                          </a:solidFill>
                          <a:effectLst/>
                          <a:latin typeface="Arial" panose="020B0604020202020204" pitchFamily="34" charset="0"/>
                          <a:cs typeface="Arial" panose="020B0604020202020204" pitchFamily="34" charset="0"/>
                        </a:rPr>
                        <a:t>__________</a:t>
                      </a:r>
                    </a:p>
                    <a:p>
                      <a:pPr marL="342900" marR="0" lvl="0" indent="-342900">
                        <a:lnSpc>
                          <a:spcPct val="100000"/>
                        </a:lnSpc>
                        <a:spcBef>
                          <a:spcPts val="0"/>
                        </a:spcBef>
                        <a:spcAft>
                          <a:spcPts val="0"/>
                        </a:spcAft>
                        <a:buFont typeface="Wingdings"/>
                        <a:buChar char=""/>
                      </a:pPr>
                      <a:endParaRPr lang="en-US" sz="1000" dirty="0" smtClean="0">
                        <a:solidFill>
                          <a:srgbClr val="000000"/>
                        </a:solidFill>
                        <a:effectLst/>
                        <a:latin typeface="Arial" panose="020B0604020202020204" pitchFamily="34" charset="0"/>
                        <a:ea typeface="Times New Roman"/>
                        <a:cs typeface="Arial" panose="020B0604020202020204" pitchFamily="34" charset="0"/>
                      </a:endParaRPr>
                    </a:p>
                    <a:p>
                      <a:pPr marL="342900" marR="0" lvl="0" indent="-342900">
                        <a:lnSpc>
                          <a:spcPct val="100000"/>
                        </a:lnSpc>
                        <a:spcBef>
                          <a:spcPts val="0"/>
                        </a:spcBef>
                        <a:spcAft>
                          <a:spcPts val="0"/>
                        </a:spcAft>
                        <a:buFont typeface="Wingdings"/>
                        <a:buChar char=""/>
                      </a:pPr>
                      <a:endParaRPr lang="en-US" sz="1000" dirty="0" smtClean="0">
                        <a:solidFill>
                          <a:srgbClr val="000000"/>
                        </a:solidFill>
                        <a:effectLst/>
                        <a:latin typeface="Arial" panose="020B0604020202020204" pitchFamily="34" charset="0"/>
                        <a:ea typeface="Times New Roman"/>
                        <a:cs typeface="Arial" panose="020B0604020202020204" pitchFamily="34" charset="0"/>
                      </a:endParaRPr>
                    </a:p>
                    <a:p>
                      <a:pPr marL="0" marR="0">
                        <a:lnSpc>
                          <a:spcPct val="100000"/>
                        </a:lnSpc>
                        <a:spcBef>
                          <a:spcPts val="0"/>
                        </a:spcBef>
                        <a:spcAft>
                          <a:spcPts val="0"/>
                        </a:spcAft>
                      </a:pPr>
                      <a:r>
                        <a:rPr lang="en-US" sz="1000" b="1" dirty="0" smtClean="0">
                          <a:solidFill>
                            <a:srgbClr val="000000"/>
                          </a:solidFill>
                          <a:effectLst/>
                          <a:latin typeface="Arial" panose="020B0604020202020204" pitchFamily="34" charset="0"/>
                          <a:cs typeface="Arial" panose="020B0604020202020204" pitchFamily="34" charset="0"/>
                        </a:rPr>
                        <a:t>Surgical Procedure During </a:t>
                      </a:r>
                      <a:r>
                        <a:rPr lang="en-US" sz="1000" b="1" smtClean="0">
                          <a:solidFill>
                            <a:srgbClr val="000000"/>
                          </a:solidFill>
                          <a:effectLst/>
                          <a:latin typeface="Arial" panose="020B0604020202020204" pitchFamily="34" charset="0"/>
                          <a:cs typeface="Arial" panose="020B0604020202020204" pitchFamily="34" charset="0"/>
                        </a:rPr>
                        <a:t>Hospital Stay?</a:t>
                      </a:r>
                      <a:endParaRPr lang="en-US" sz="1000" b="1" dirty="0" smtClean="0">
                        <a:solidFill>
                          <a:srgbClr val="000000"/>
                        </a:solidFill>
                        <a:effectLst/>
                        <a:latin typeface="Arial" panose="020B0604020202020204" pitchFamily="34" charset="0"/>
                        <a:cs typeface="Arial" panose="020B0604020202020204" pitchFamily="34" charset="0"/>
                      </a:endParaRPr>
                    </a:p>
                    <a:p>
                      <a:pPr marL="342900" marR="0" lvl="0" indent="-342900">
                        <a:lnSpc>
                          <a:spcPct val="100000"/>
                        </a:lnSpc>
                        <a:spcBef>
                          <a:spcPts val="0"/>
                        </a:spcBef>
                        <a:spcAft>
                          <a:spcPts val="0"/>
                        </a:spcAft>
                        <a:buFont typeface="Wingdings"/>
                        <a:buChar char=""/>
                      </a:pPr>
                      <a:r>
                        <a:rPr lang="en-US" sz="1000" dirty="0" smtClean="0">
                          <a:solidFill>
                            <a:srgbClr val="000000"/>
                          </a:solidFill>
                          <a:effectLst/>
                          <a:latin typeface="Arial" panose="020B0604020202020204" pitchFamily="34" charset="0"/>
                          <a:cs typeface="Arial" panose="020B0604020202020204" pitchFamily="34" charset="0"/>
                        </a:rPr>
                        <a:t>Abdominal</a:t>
                      </a:r>
                    </a:p>
                    <a:p>
                      <a:pPr marL="342900" marR="0" lvl="0" indent="-342900">
                        <a:lnSpc>
                          <a:spcPct val="100000"/>
                        </a:lnSpc>
                        <a:spcBef>
                          <a:spcPts val="0"/>
                        </a:spcBef>
                        <a:spcAft>
                          <a:spcPts val="0"/>
                        </a:spcAft>
                        <a:buFont typeface="Wingdings"/>
                        <a:buChar char=""/>
                      </a:pPr>
                      <a:r>
                        <a:rPr lang="en-US" sz="1000" dirty="0" smtClean="0">
                          <a:solidFill>
                            <a:srgbClr val="000000"/>
                          </a:solidFill>
                          <a:effectLst/>
                          <a:latin typeface="Arial" panose="020B0604020202020204" pitchFamily="34" charset="0"/>
                          <a:cs typeface="Arial" panose="020B0604020202020204" pitchFamily="34" charset="0"/>
                        </a:rPr>
                        <a:t>Cardiac</a:t>
                      </a:r>
                    </a:p>
                    <a:p>
                      <a:pPr marL="342900" marR="0" lvl="0" indent="-342900">
                        <a:lnSpc>
                          <a:spcPct val="100000"/>
                        </a:lnSpc>
                        <a:spcBef>
                          <a:spcPts val="0"/>
                        </a:spcBef>
                        <a:spcAft>
                          <a:spcPts val="0"/>
                        </a:spcAft>
                        <a:buFont typeface="Wingdings"/>
                        <a:buChar char=""/>
                      </a:pPr>
                      <a:r>
                        <a:rPr lang="en-US" sz="1000" dirty="0" smtClean="0">
                          <a:solidFill>
                            <a:srgbClr val="000000"/>
                          </a:solidFill>
                          <a:effectLst/>
                          <a:latin typeface="Arial" panose="020B0604020202020204" pitchFamily="34" charset="0"/>
                          <a:cs typeface="Arial" panose="020B0604020202020204" pitchFamily="34" charset="0"/>
                        </a:rPr>
                        <a:t>Hip fracture</a:t>
                      </a:r>
                    </a:p>
                    <a:p>
                      <a:pPr marL="342900" marR="0" lvl="0" indent="-342900">
                        <a:lnSpc>
                          <a:spcPct val="100000"/>
                        </a:lnSpc>
                        <a:spcBef>
                          <a:spcPts val="0"/>
                        </a:spcBef>
                        <a:spcAft>
                          <a:spcPts val="0"/>
                        </a:spcAft>
                        <a:buFont typeface="Wingdings"/>
                        <a:buChar char=""/>
                      </a:pPr>
                      <a:r>
                        <a:rPr lang="en-US" sz="1000" dirty="0" smtClean="0">
                          <a:solidFill>
                            <a:srgbClr val="000000"/>
                          </a:solidFill>
                          <a:effectLst/>
                          <a:latin typeface="Arial" panose="020B0604020202020204" pitchFamily="34" charset="0"/>
                          <a:cs typeface="Arial" panose="020B0604020202020204" pitchFamily="34" charset="0"/>
                        </a:rPr>
                        <a:t>Other fracture</a:t>
                      </a:r>
                    </a:p>
                    <a:p>
                      <a:pPr marL="342900" marR="0" lvl="0" indent="-342900">
                        <a:lnSpc>
                          <a:spcPct val="100000"/>
                        </a:lnSpc>
                        <a:spcBef>
                          <a:spcPts val="0"/>
                        </a:spcBef>
                        <a:spcAft>
                          <a:spcPts val="0"/>
                        </a:spcAft>
                        <a:buFont typeface="Wingdings"/>
                        <a:buChar char=""/>
                      </a:pPr>
                      <a:r>
                        <a:rPr lang="en-US" sz="1000" dirty="0" smtClean="0">
                          <a:solidFill>
                            <a:srgbClr val="000000"/>
                          </a:solidFill>
                          <a:effectLst/>
                          <a:latin typeface="Arial" panose="020B0604020202020204" pitchFamily="34" charset="0"/>
                          <a:cs typeface="Arial" panose="020B0604020202020204" pitchFamily="34" charset="0"/>
                        </a:rPr>
                        <a:t>Joint replacement</a:t>
                      </a:r>
                    </a:p>
                    <a:p>
                      <a:pPr marL="342900" marR="0" lvl="0" indent="-342900">
                        <a:lnSpc>
                          <a:spcPct val="100000"/>
                        </a:lnSpc>
                        <a:spcBef>
                          <a:spcPts val="0"/>
                        </a:spcBef>
                        <a:spcAft>
                          <a:spcPts val="0"/>
                        </a:spcAft>
                        <a:buFont typeface="Wingdings"/>
                        <a:buChar char=""/>
                      </a:pPr>
                      <a:r>
                        <a:rPr lang="en-US" sz="1000" dirty="0" smtClean="0">
                          <a:solidFill>
                            <a:srgbClr val="000000"/>
                          </a:solidFill>
                          <a:effectLst/>
                          <a:latin typeface="Arial" panose="020B0604020202020204" pitchFamily="34" charset="0"/>
                          <a:cs typeface="Arial" panose="020B0604020202020204" pitchFamily="34" charset="0"/>
                        </a:rPr>
                        <a:t>Other major surgery, not listed above</a:t>
                      </a:r>
                      <a:endParaRPr lang="en-US" sz="1000" dirty="0">
                        <a:solidFill>
                          <a:srgbClr val="000000"/>
                        </a:solidFill>
                        <a:effectLst/>
                        <a:latin typeface="Arial" panose="020B0604020202020204" pitchFamily="34" charset="0"/>
                        <a:ea typeface="Times New Roman"/>
                        <a:cs typeface="Arial" panose="020B0604020202020204" pitchFamily="34" charset="0"/>
                      </a:endParaRPr>
                    </a:p>
                  </a:txBody>
                  <a:tcPr marL="72290" marR="72290" marT="8800" marB="8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228600" marR="0">
                        <a:lnSpc>
                          <a:spcPct val="100000"/>
                        </a:lnSpc>
                        <a:spcBef>
                          <a:spcPts val="0"/>
                        </a:spcBef>
                        <a:spcAft>
                          <a:spcPts val="0"/>
                        </a:spcAft>
                      </a:pPr>
                      <a:r>
                        <a:rPr lang="en-US" sz="1000" dirty="0">
                          <a:solidFill>
                            <a:srgbClr val="000000"/>
                          </a:solidFill>
                          <a:effectLst/>
                          <a:latin typeface="Arial" panose="020B0604020202020204" pitchFamily="34" charset="0"/>
                          <a:cs typeface="Arial" panose="020B0604020202020204" pitchFamily="34" charset="0"/>
                        </a:rPr>
                        <a:t> </a:t>
                      </a:r>
                    </a:p>
                    <a:p>
                      <a:pPr marL="342900" marR="0" lvl="0" indent="-342900">
                        <a:lnSpc>
                          <a:spcPct val="100000"/>
                        </a:lnSpc>
                        <a:spcBef>
                          <a:spcPts val="0"/>
                        </a:spcBef>
                        <a:spcAft>
                          <a:spcPts val="0"/>
                        </a:spcAft>
                        <a:buFont typeface="Wingdings"/>
                        <a:buChar char=""/>
                      </a:pPr>
                      <a:r>
                        <a:rPr lang="en-US" sz="1000" dirty="0" smtClean="0">
                          <a:solidFill>
                            <a:srgbClr val="000000"/>
                          </a:solidFill>
                          <a:effectLst/>
                          <a:latin typeface="Arial" panose="020B0604020202020204" pitchFamily="34" charset="0"/>
                          <a:cs typeface="Arial" panose="020B0604020202020204" pitchFamily="34" charset="0"/>
                        </a:rPr>
                        <a:t>GI bleed</a:t>
                      </a:r>
                    </a:p>
                    <a:p>
                      <a:pPr marL="342900" marR="0" lvl="0" indent="-342900">
                        <a:lnSpc>
                          <a:spcPct val="100000"/>
                        </a:lnSpc>
                        <a:spcBef>
                          <a:spcPts val="0"/>
                        </a:spcBef>
                        <a:spcAft>
                          <a:spcPts val="0"/>
                        </a:spcAft>
                        <a:buFont typeface="Wingdings"/>
                        <a:buChar char=""/>
                      </a:pPr>
                      <a:r>
                        <a:rPr lang="en-US" sz="1000" dirty="0" smtClean="0">
                          <a:solidFill>
                            <a:srgbClr val="000000"/>
                          </a:solidFill>
                          <a:effectLst/>
                          <a:latin typeface="Arial" panose="020B0604020202020204" pitchFamily="34" charset="0"/>
                          <a:cs typeface="Arial" panose="020B0604020202020204" pitchFamily="34" charset="0"/>
                        </a:rPr>
                        <a:t>Hypotension</a:t>
                      </a:r>
                    </a:p>
                    <a:p>
                      <a:pPr marL="342900" marR="0" lvl="0" indent="-342900">
                        <a:lnSpc>
                          <a:spcPct val="100000"/>
                        </a:lnSpc>
                        <a:spcBef>
                          <a:spcPts val="0"/>
                        </a:spcBef>
                        <a:spcAft>
                          <a:spcPts val="0"/>
                        </a:spcAft>
                        <a:buFont typeface="Wingdings"/>
                        <a:buChar char=""/>
                      </a:pPr>
                      <a:r>
                        <a:rPr lang="en-US" sz="1000" dirty="0" smtClean="0">
                          <a:solidFill>
                            <a:srgbClr val="000000"/>
                          </a:solidFill>
                          <a:effectLst/>
                          <a:latin typeface="Arial" panose="020B0604020202020204" pitchFamily="34" charset="0"/>
                          <a:cs typeface="Arial" panose="020B0604020202020204" pitchFamily="34" charset="0"/>
                        </a:rPr>
                        <a:t>Hypertension</a:t>
                      </a:r>
                    </a:p>
                    <a:p>
                      <a:pPr marL="342900" marR="0" lvl="0" indent="-342900">
                        <a:lnSpc>
                          <a:spcPct val="100000"/>
                        </a:lnSpc>
                        <a:spcBef>
                          <a:spcPts val="0"/>
                        </a:spcBef>
                        <a:spcAft>
                          <a:spcPts val="0"/>
                        </a:spcAft>
                        <a:buFont typeface="Wingdings"/>
                        <a:buChar char=""/>
                      </a:pPr>
                      <a:r>
                        <a:rPr lang="en-US" sz="1000" dirty="0" smtClean="0">
                          <a:solidFill>
                            <a:srgbClr val="000000"/>
                          </a:solidFill>
                          <a:effectLst/>
                          <a:latin typeface="Arial" panose="020B0604020202020204" pitchFamily="34" charset="0"/>
                          <a:cs typeface="Arial" panose="020B0604020202020204" pitchFamily="34" charset="0"/>
                        </a:rPr>
                        <a:t>Hypoglycemia</a:t>
                      </a:r>
                    </a:p>
                    <a:p>
                      <a:pPr marL="342900" marR="0" lvl="0" indent="-342900">
                        <a:lnSpc>
                          <a:spcPct val="100000"/>
                        </a:lnSpc>
                        <a:spcBef>
                          <a:spcPts val="0"/>
                        </a:spcBef>
                        <a:spcAft>
                          <a:spcPts val="0"/>
                        </a:spcAft>
                        <a:buFont typeface="Wingdings"/>
                        <a:buChar char=""/>
                      </a:pPr>
                      <a:r>
                        <a:rPr lang="en-US" sz="1000" dirty="0" smtClean="0">
                          <a:solidFill>
                            <a:srgbClr val="000000"/>
                          </a:solidFill>
                          <a:effectLst/>
                          <a:latin typeface="Arial" panose="020B0604020202020204" pitchFamily="34" charset="0"/>
                          <a:cs typeface="Arial" panose="020B0604020202020204" pitchFamily="34" charset="0"/>
                        </a:rPr>
                        <a:t>Hyperglycemia</a:t>
                      </a:r>
                    </a:p>
                    <a:p>
                      <a:pPr marL="342900" marR="0" lvl="0" indent="-342900">
                        <a:lnSpc>
                          <a:spcPct val="100000"/>
                        </a:lnSpc>
                        <a:spcBef>
                          <a:spcPts val="0"/>
                        </a:spcBef>
                        <a:spcAft>
                          <a:spcPts val="0"/>
                        </a:spcAft>
                        <a:buFont typeface="Wingdings"/>
                        <a:buChar char=""/>
                      </a:pPr>
                      <a:r>
                        <a:rPr lang="en-US" sz="1000" dirty="0" smtClean="0">
                          <a:solidFill>
                            <a:srgbClr val="000000"/>
                          </a:solidFill>
                          <a:effectLst/>
                          <a:latin typeface="Arial" panose="020B0604020202020204" pitchFamily="34" charset="0"/>
                          <a:cs typeface="Arial" panose="020B0604020202020204" pitchFamily="34" charset="0"/>
                        </a:rPr>
                        <a:t>Kidney infection</a:t>
                      </a:r>
                    </a:p>
                    <a:p>
                      <a:pPr marL="342900" marR="0" lvl="0" indent="-342900">
                        <a:lnSpc>
                          <a:spcPct val="100000"/>
                        </a:lnSpc>
                        <a:spcBef>
                          <a:spcPts val="0"/>
                        </a:spcBef>
                        <a:spcAft>
                          <a:spcPts val="0"/>
                        </a:spcAft>
                        <a:buFont typeface="Wingdings"/>
                        <a:buChar char=""/>
                      </a:pPr>
                      <a:r>
                        <a:rPr lang="en-US" sz="1000" dirty="0" smtClean="0">
                          <a:solidFill>
                            <a:srgbClr val="000000"/>
                          </a:solidFill>
                          <a:effectLst/>
                          <a:latin typeface="Arial" panose="020B0604020202020204" pitchFamily="34" charset="0"/>
                          <a:cs typeface="Arial" panose="020B0604020202020204" pitchFamily="34" charset="0"/>
                        </a:rPr>
                        <a:t>Medication reaction</a:t>
                      </a:r>
                    </a:p>
                    <a:p>
                      <a:pPr marL="342900" marR="0" lvl="0" indent="-342900">
                        <a:lnSpc>
                          <a:spcPct val="100000"/>
                        </a:lnSpc>
                        <a:spcBef>
                          <a:spcPts val="0"/>
                        </a:spcBef>
                        <a:spcAft>
                          <a:spcPts val="0"/>
                        </a:spcAft>
                        <a:buFont typeface="Wingdings"/>
                        <a:buChar char=""/>
                      </a:pPr>
                      <a:r>
                        <a:rPr lang="en-US" sz="1000" dirty="0" smtClean="0">
                          <a:solidFill>
                            <a:srgbClr val="000000"/>
                          </a:solidFill>
                          <a:effectLst/>
                          <a:latin typeface="Arial" panose="020B0604020202020204" pitchFamily="34" charset="0"/>
                          <a:cs typeface="Arial" panose="020B0604020202020204" pitchFamily="34" charset="0"/>
                        </a:rPr>
                        <a:t>Mental status change</a:t>
                      </a:r>
                    </a:p>
                    <a:p>
                      <a:pPr marL="342900" marR="0" lvl="0" indent="-342900">
                        <a:lnSpc>
                          <a:spcPct val="100000"/>
                        </a:lnSpc>
                        <a:spcBef>
                          <a:spcPts val="0"/>
                        </a:spcBef>
                        <a:spcAft>
                          <a:spcPts val="0"/>
                        </a:spcAft>
                        <a:buFont typeface="Wingdings"/>
                        <a:buChar char=""/>
                      </a:pPr>
                      <a:r>
                        <a:rPr lang="en-US" sz="1000" dirty="0" smtClean="0">
                          <a:solidFill>
                            <a:srgbClr val="000000"/>
                          </a:solidFill>
                          <a:effectLst/>
                          <a:latin typeface="Arial" panose="020B0604020202020204" pitchFamily="34" charset="0"/>
                          <a:cs typeface="Arial" panose="020B0604020202020204" pitchFamily="34" charset="0"/>
                        </a:rPr>
                        <a:t>Mental disorder/psychosis</a:t>
                      </a:r>
                    </a:p>
                    <a:p>
                      <a:pPr marL="342900" marR="0" lvl="0" indent="-342900">
                        <a:lnSpc>
                          <a:spcPct val="100000"/>
                        </a:lnSpc>
                        <a:spcBef>
                          <a:spcPts val="0"/>
                        </a:spcBef>
                        <a:spcAft>
                          <a:spcPts val="0"/>
                        </a:spcAft>
                        <a:buFont typeface="Wingdings"/>
                        <a:buChar char=""/>
                      </a:pPr>
                      <a:r>
                        <a:rPr lang="en-US" sz="1000" dirty="0" smtClean="0">
                          <a:solidFill>
                            <a:srgbClr val="000000"/>
                          </a:solidFill>
                          <a:effectLst/>
                          <a:latin typeface="Arial" panose="020B0604020202020204" pitchFamily="34" charset="0"/>
                          <a:cs typeface="Arial" panose="020B0604020202020204" pitchFamily="34" charset="0"/>
                        </a:rPr>
                        <a:t>Neoplasm </a:t>
                      </a:r>
                    </a:p>
                    <a:p>
                      <a:pPr marL="342900" marR="0" lvl="0" indent="-342900">
                        <a:lnSpc>
                          <a:spcPct val="100000"/>
                        </a:lnSpc>
                        <a:spcBef>
                          <a:spcPts val="0"/>
                        </a:spcBef>
                        <a:spcAft>
                          <a:spcPts val="0"/>
                        </a:spcAft>
                        <a:buFont typeface="Wingdings"/>
                        <a:buChar char=""/>
                      </a:pPr>
                      <a:r>
                        <a:rPr lang="en-US" sz="1000" dirty="0" smtClean="0">
                          <a:solidFill>
                            <a:srgbClr val="000000"/>
                          </a:solidFill>
                          <a:effectLst/>
                          <a:latin typeface="Arial" panose="020B0604020202020204" pitchFamily="34" charset="0"/>
                          <a:cs typeface="Arial" panose="020B0604020202020204" pitchFamily="34" charset="0"/>
                        </a:rPr>
                        <a:t>Pneumonia</a:t>
                      </a:r>
                    </a:p>
                    <a:p>
                      <a:pPr marL="342900" marR="0" lvl="0" indent="-342900">
                        <a:lnSpc>
                          <a:spcPct val="100000"/>
                        </a:lnSpc>
                        <a:spcBef>
                          <a:spcPts val="0"/>
                        </a:spcBef>
                        <a:spcAft>
                          <a:spcPts val="0"/>
                        </a:spcAft>
                        <a:buFont typeface="Wingdings"/>
                        <a:buChar char=""/>
                      </a:pPr>
                      <a:r>
                        <a:rPr lang="en-US" sz="1000" dirty="0" smtClean="0">
                          <a:solidFill>
                            <a:srgbClr val="000000"/>
                          </a:solidFill>
                          <a:effectLst/>
                          <a:latin typeface="Arial" panose="020B0604020202020204" pitchFamily="34" charset="0"/>
                          <a:cs typeface="Arial" panose="020B0604020202020204" pitchFamily="34" charset="0"/>
                        </a:rPr>
                        <a:t>Pressure </a:t>
                      </a:r>
                      <a:r>
                        <a:rPr lang="en-US" sz="1000" dirty="0">
                          <a:solidFill>
                            <a:srgbClr val="000000"/>
                          </a:solidFill>
                          <a:effectLst/>
                          <a:latin typeface="Arial" panose="020B0604020202020204" pitchFamily="34" charset="0"/>
                          <a:cs typeface="Arial" panose="020B0604020202020204" pitchFamily="34" charset="0"/>
                        </a:rPr>
                        <a:t>ulcer</a:t>
                      </a:r>
                    </a:p>
                    <a:p>
                      <a:pPr marL="342900" marR="0" lvl="0" indent="-342900">
                        <a:lnSpc>
                          <a:spcPct val="100000"/>
                        </a:lnSpc>
                        <a:spcBef>
                          <a:spcPts val="0"/>
                        </a:spcBef>
                        <a:spcAft>
                          <a:spcPts val="0"/>
                        </a:spcAft>
                        <a:buFont typeface="Wingdings"/>
                        <a:buChar char=""/>
                      </a:pPr>
                      <a:r>
                        <a:rPr lang="en-US" sz="1000" dirty="0">
                          <a:solidFill>
                            <a:srgbClr val="000000"/>
                          </a:solidFill>
                          <a:effectLst/>
                          <a:latin typeface="Arial" panose="020B0604020202020204" pitchFamily="34" charset="0"/>
                          <a:cs typeface="Arial" panose="020B0604020202020204" pitchFamily="34" charset="0"/>
                        </a:rPr>
                        <a:t>Peripheral vascular disease</a:t>
                      </a:r>
                    </a:p>
                    <a:p>
                      <a:pPr marL="342900" marR="0" lvl="0" indent="-342900">
                        <a:lnSpc>
                          <a:spcPct val="100000"/>
                        </a:lnSpc>
                        <a:spcBef>
                          <a:spcPts val="0"/>
                        </a:spcBef>
                        <a:spcAft>
                          <a:spcPts val="0"/>
                        </a:spcAft>
                        <a:buFont typeface="Wingdings"/>
                        <a:buChar char=""/>
                      </a:pPr>
                      <a:r>
                        <a:rPr lang="en-US" sz="1000" dirty="0">
                          <a:solidFill>
                            <a:srgbClr val="000000"/>
                          </a:solidFill>
                          <a:effectLst/>
                          <a:latin typeface="Arial" panose="020B0604020202020204" pitchFamily="34" charset="0"/>
                          <a:cs typeface="Arial" panose="020B0604020202020204" pitchFamily="34" charset="0"/>
                        </a:rPr>
                        <a:t>Respiratory, other </a:t>
                      </a:r>
                      <a:r>
                        <a:rPr lang="en-US" sz="1000" dirty="0" err="1">
                          <a:solidFill>
                            <a:srgbClr val="000000"/>
                          </a:solidFill>
                          <a:effectLst/>
                          <a:latin typeface="Arial" panose="020B0604020202020204" pitchFamily="34" charset="0"/>
                          <a:cs typeface="Arial" panose="020B0604020202020204" pitchFamily="34" charset="0"/>
                        </a:rPr>
                        <a:t>nonpneumonia</a:t>
                      </a:r>
                      <a:endParaRPr lang="en-US" sz="1000" dirty="0">
                        <a:solidFill>
                          <a:srgbClr val="000000"/>
                        </a:solidFill>
                        <a:effectLst/>
                        <a:latin typeface="Arial" panose="020B0604020202020204" pitchFamily="34" charset="0"/>
                        <a:cs typeface="Arial" panose="020B0604020202020204" pitchFamily="34" charset="0"/>
                      </a:endParaRPr>
                    </a:p>
                    <a:p>
                      <a:pPr marL="342900" marR="0" lvl="0" indent="-342900">
                        <a:lnSpc>
                          <a:spcPct val="100000"/>
                        </a:lnSpc>
                        <a:spcBef>
                          <a:spcPts val="0"/>
                        </a:spcBef>
                        <a:spcAft>
                          <a:spcPts val="0"/>
                        </a:spcAft>
                        <a:buFont typeface="Wingdings"/>
                        <a:buChar char=""/>
                      </a:pPr>
                      <a:r>
                        <a:rPr lang="en-US" sz="1000" dirty="0">
                          <a:solidFill>
                            <a:srgbClr val="000000"/>
                          </a:solidFill>
                          <a:effectLst/>
                          <a:latin typeface="Arial" panose="020B0604020202020204" pitchFamily="34" charset="0"/>
                          <a:cs typeface="Arial" panose="020B0604020202020204" pitchFamily="34" charset="0"/>
                        </a:rPr>
                        <a:t>Renal disease</a:t>
                      </a:r>
                    </a:p>
                    <a:p>
                      <a:pPr marL="342900" marR="0" lvl="0" indent="-342900">
                        <a:lnSpc>
                          <a:spcPct val="100000"/>
                        </a:lnSpc>
                        <a:spcBef>
                          <a:spcPts val="0"/>
                        </a:spcBef>
                        <a:spcAft>
                          <a:spcPts val="0"/>
                        </a:spcAft>
                        <a:buFont typeface="Wingdings"/>
                        <a:buChar char=""/>
                      </a:pPr>
                      <a:r>
                        <a:rPr lang="en-US" sz="1000" dirty="0">
                          <a:solidFill>
                            <a:srgbClr val="000000"/>
                          </a:solidFill>
                          <a:effectLst/>
                          <a:latin typeface="Arial" panose="020B0604020202020204" pitchFamily="34" charset="0"/>
                          <a:cs typeface="Arial" panose="020B0604020202020204" pitchFamily="34" charset="0"/>
                        </a:rPr>
                        <a:t>Seizure</a:t>
                      </a:r>
                    </a:p>
                    <a:p>
                      <a:pPr marL="342900" marR="0" lvl="0" indent="-342900">
                        <a:lnSpc>
                          <a:spcPct val="100000"/>
                        </a:lnSpc>
                        <a:spcBef>
                          <a:spcPts val="0"/>
                        </a:spcBef>
                        <a:spcAft>
                          <a:spcPts val="0"/>
                        </a:spcAft>
                        <a:buFont typeface="Wingdings"/>
                        <a:buChar char=""/>
                      </a:pPr>
                      <a:r>
                        <a:rPr lang="en-US" sz="1000" dirty="0">
                          <a:solidFill>
                            <a:srgbClr val="000000"/>
                          </a:solidFill>
                          <a:effectLst/>
                          <a:latin typeface="Arial" panose="020B0604020202020204" pitchFamily="34" charset="0"/>
                          <a:cs typeface="Arial" panose="020B0604020202020204" pitchFamily="34" charset="0"/>
                        </a:rPr>
                        <a:t>Sepsis/</a:t>
                      </a:r>
                      <a:r>
                        <a:rPr lang="en-US" sz="1000" dirty="0" err="1">
                          <a:solidFill>
                            <a:srgbClr val="000000"/>
                          </a:solidFill>
                          <a:effectLst/>
                          <a:latin typeface="Arial" panose="020B0604020202020204" pitchFamily="34" charset="0"/>
                          <a:cs typeface="Arial" panose="020B0604020202020204" pitchFamily="34" charset="0"/>
                        </a:rPr>
                        <a:t>urosepsis</a:t>
                      </a:r>
                      <a:endParaRPr lang="en-US" sz="1000" dirty="0">
                        <a:solidFill>
                          <a:srgbClr val="000000"/>
                        </a:solidFill>
                        <a:effectLst/>
                        <a:latin typeface="Arial" panose="020B0604020202020204" pitchFamily="34" charset="0"/>
                        <a:cs typeface="Arial" panose="020B0604020202020204" pitchFamily="34" charset="0"/>
                      </a:endParaRPr>
                    </a:p>
                    <a:p>
                      <a:pPr marL="342900" marR="0" lvl="0" indent="-342900">
                        <a:lnSpc>
                          <a:spcPct val="100000"/>
                        </a:lnSpc>
                        <a:spcBef>
                          <a:spcPts val="0"/>
                        </a:spcBef>
                        <a:spcAft>
                          <a:spcPts val="0"/>
                        </a:spcAft>
                        <a:buFont typeface="Wingdings"/>
                        <a:buChar char=""/>
                      </a:pPr>
                      <a:r>
                        <a:rPr lang="en-US" sz="1000" dirty="0">
                          <a:solidFill>
                            <a:srgbClr val="000000"/>
                          </a:solidFill>
                          <a:effectLst/>
                          <a:latin typeface="Arial" panose="020B0604020202020204" pitchFamily="34" charset="0"/>
                          <a:cs typeface="Arial" panose="020B0604020202020204" pitchFamily="34" charset="0"/>
                        </a:rPr>
                        <a:t>Surgical complications or infection</a:t>
                      </a:r>
                    </a:p>
                    <a:p>
                      <a:pPr marL="342900" marR="0" lvl="0" indent="-342900">
                        <a:lnSpc>
                          <a:spcPct val="100000"/>
                        </a:lnSpc>
                        <a:spcBef>
                          <a:spcPts val="0"/>
                        </a:spcBef>
                        <a:spcAft>
                          <a:spcPts val="0"/>
                        </a:spcAft>
                        <a:buFont typeface="Wingdings"/>
                        <a:buChar char=""/>
                      </a:pPr>
                      <a:r>
                        <a:rPr lang="en-US" sz="1000" dirty="0">
                          <a:solidFill>
                            <a:srgbClr val="000000"/>
                          </a:solidFill>
                          <a:effectLst/>
                          <a:latin typeface="Arial" panose="020B0604020202020204" pitchFamily="34" charset="0"/>
                          <a:cs typeface="Arial" panose="020B0604020202020204" pitchFamily="34" charset="0"/>
                        </a:rPr>
                        <a:t>Syncope</a:t>
                      </a:r>
                    </a:p>
                    <a:p>
                      <a:pPr marL="342900" marR="0" lvl="0" indent="-342900">
                        <a:lnSpc>
                          <a:spcPct val="100000"/>
                        </a:lnSpc>
                        <a:spcBef>
                          <a:spcPts val="0"/>
                        </a:spcBef>
                        <a:spcAft>
                          <a:spcPts val="0"/>
                        </a:spcAft>
                        <a:buFont typeface="Wingdings"/>
                        <a:buChar char=""/>
                      </a:pPr>
                      <a:r>
                        <a:rPr lang="en-US" sz="1000" dirty="0">
                          <a:solidFill>
                            <a:srgbClr val="000000"/>
                          </a:solidFill>
                          <a:effectLst/>
                          <a:latin typeface="Arial" panose="020B0604020202020204" pitchFamily="34" charset="0"/>
                          <a:cs typeface="Arial" panose="020B0604020202020204" pitchFamily="34" charset="0"/>
                        </a:rPr>
                        <a:t>Urinary tract infection</a:t>
                      </a:r>
                    </a:p>
                    <a:p>
                      <a:pPr marL="342900" marR="0" lvl="0" indent="-342900">
                        <a:lnSpc>
                          <a:spcPct val="100000"/>
                        </a:lnSpc>
                        <a:spcBef>
                          <a:spcPts val="0"/>
                        </a:spcBef>
                        <a:spcAft>
                          <a:spcPts val="0"/>
                        </a:spcAft>
                        <a:buFont typeface="Wingdings"/>
                        <a:buChar char=""/>
                      </a:pPr>
                      <a:r>
                        <a:rPr lang="en-US" sz="1000" dirty="0">
                          <a:solidFill>
                            <a:srgbClr val="000000"/>
                          </a:solidFill>
                          <a:effectLst/>
                          <a:latin typeface="Arial" panose="020B0604020202020204" pitchFamily="34" charset="0"/>
                          <a:cs typeface="Arial" panose="020B0604020202020204" pitchFamily="34" charset="0"/>
                        </a:rPr>
                        <a:t>Other</a:t>
                      </a:r>
                      <a:r>
                        <a:rPr lang="en-US" sz="1000" dirty="0" smtClean="0">
                          <a:solidFill>
                            <a:srgbClr val="000000"/>
                          </a:solidFill>
                          <a:effectLst/>
                          <a:latin typeface="Arial" panose="020B0604020202020204" pitchFamily="34" charset="0"/>
                          <a:cs typeface="Arial" panose="020B0604020202020204" pitchFamily="34" charset="0"/>
                        </a:rPr>
                        <a:t>______________</a:t>
                      </a:r>
                      <a:r>
                        <a:rPr lang="en-US" sz="1000" dirty="0">
                          <a:solidFill>
                            <a:srgbClr val="000000"/>
                          </a:solidFill>
                          <a:effectLst/>
                          <a:latin typeface="Arial" panose="020B0604020202020204" pitchFamily="34" charset="0"/>
                          <a:cs typeface="Arial" panose="020B0604020202020204" pitchFamily="34" charset="0"/>
                        </a:rPr>
                        <a:t> </a:t>
                      </a:r>
                      <a:endParaRPr lang="en-US" sz="1000" dirty="0">
                        <a:solidFill>
                          <a:srgbClr val="000000"/>
                        </a:solidFill>
                        <a:effectLst/>
                        <a:latin typeface="Arial" panose="020B0604020202020204" pitchFamily="34" charset="0"/>
                        <a:ea typeface="Cambria"/>
                        <a:cs typeface="Arial" panose="020B0604020202020204" pitchFamily="34" charset="0"/>
                      </a:endParaRPr>
                    </a:p>
                  </a:txBody>
                  <a:tcPr marL="72290" marR="72290" marT="8800" marB="8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00000"/>
                        </a:lnSpc>
                        <a:spcBef>
                          <a:spcPts val="0"/>
                        </a:spcBef>
                        <a:spcAft>
                          <a:spcPts val="0"/>
                        </a:spcAft>
                        <a:tabLst>
                          <a:tab pos="445770" algn="l"/>
                        </a:tabLst>
                      </a:pPr>
                      <a:r>
                        <a:rPr lang="en-US" sz="1000" b="1" dirty="0">
                          <a:solidFill>
                            <a:srgbClr val="000000"/>
                          </a:solidFill>
                          <a:effectLst/>
                          <a:latin typeface="Arial" panose="020B0604020202020204" pitchFamily="34" charset="0"/>
                          <a:cs typeface="Arial" panose="020B0604020202020204" pitchFamily="34" charset="0"/>
                        </a:rPr>
                        <a:t>Primary</a:t>
                      </a:r>
                    </a:p>
                    <a:p>
                      <a:pPr marL="342900" marR="0" lvl="0" indent="-342900" algn="just">
                        <a:lnSpc>
                          <a:spcPct val="100000"/>
                        </a:lnSpc>
                        <a:spcBef>
                          <a:spcPts val="0"/>
                        </a:spcBef>
                        <a:spcAft>
                          <a:spcPts val="0"/>
                        </a:spcAft>
                        <a:buFont typeface="Wingdings"/>
                        <a:buChar char=""/>
                        <a:tabLst>
                          <a:tab pos="445770" algn="l"/>
                        </a:tabLst>
                      </a:pPr>
                      <a:r>
                        <a:rPr lang="en-US" sz="1000" dirty="0">
                          <a:solidFill>
                            <a:srgbClr val="000000"/>
                          </a:solidFill>
                          <a:effectLst/>
                          <a:latin typeface="Arial" panose="020B0604020202020204" pitchFamily="34" charset="0"/>
                          <a:cs typeface="Arial" panose="020B0604020202020204" pitchFamily="34" charset="0"/>
                        </a:rPr>
                        <a:t> </a:t>
                      </a:r>
                    </a:p>
                    <a:p>
                      <a:pPr marL="342900" marR="0" lvl="0" indent="-342900" algn="just">
                        <a:lnSpc>
                          <a:spcPct val="100000"/>
                        </a:lnSpc>
                        <a:spcBef>
                          <a:spcPts val="0"/>
                        </a:spcBef>
                        <a:spcAft>
                          <a:spcPts val="0"/>
                        </a:spcAft>
                        <a:buFont typeface="Wingdings"/>
                        <a:buChar char=""/>
                        <a:tabLst>
                          <a:tab pos="445770" algn="l"/>
                        </a:tabLst>
                      </a:pPr>
                      <a:r>
                        <a:rPr lang="en-US" sz="1000" dirty="0">
                          <a:solidFill>
                            <a:srgbClr val="000000"/>
                          </a:solidFill>
                          <a:effectLst/>
                          <a:latin typeface="Arial" panose="020B0604020202020204" pitchFamily="34" charset="0"/>
                          <a:cs typeface="Arial" panose="020B0604020202020204" pitchFamily="34" charset="0"/>
                        </a:rPr>
                        <a:t> </a:t>
                      </a:r>
                    </a:p>
                    <a:p>
                      <a:pPr marL="342900" marR="0" lvl="0" indent="-342900" algn="just">
                        <a:lnSpc>
                          <a:spcPct val="100000"/>
                        </a:lnSpc>
                        <a:spcBef>
                          <a:spcPts val="0"/>
                        </a:spcBef>
                        <a:spcAft>
                          <a:spcPts val="0"/>
                        </a:spcAft>
                        <a:buFont typeface="Wingdings"/>
                        <a:buChar char=""/>
                        <a:tabLst>
                          <a:tab pos="445770" algn="l"/>
                        </a:tabLst>
                      </a:pPr>
                      <a:r>
                        <a:rPr lang="en-US" sz="1000" dirty="0">
                          <a:solidFill>
                            <a:srgbClr val="000000"/>
                          </a:solidFill>
                          <a:effectLst/>
                          <a:latin typeface="Arial" panose="020B0604020202020204" pitchFamily="34" charset="0"/>
                          <a:cs typeface="Arial" panose="020B0604020202020204" pitchFamily="34" charset="0"/>
                        </a:rPr>
                        <a:t> </a:t>
                      </a:r>
                    </a:p>
                    <a:p>
                      <a:pPr marL="342900" marR="0" lvl="0" indent="-342900" algn="just">
                        <a:lnSpc>
                          <a:spcPct val="100000"/>
                        </a:lnSpc>
                        <a:spcBef>
                          <a:spcPts val="0"/>
                        </a:spcBef>
                        <a:spcAft>
                          <a:spcPts val="0"/>
                        </a:spcAft>
                        <a:buFont typeface="Wingdings"/>
                        <a:buChar char=""/>
                        <a:tabLst>
                          <a:tab pos="445770" algn="l"/>
                        </a:tabLst>
                      </a:pPr>
                      <a:r>
                        <a:rPr lang="en-US" sz="1000" dirty="0">
                          <a:solidFill>
                            <a:srgbClr val="000000"/>
                          </a:solidFill>
                          <a:effectLst/>
                          <a:latin typeface="Arial" panose="020B0604020202020204" pitchFamily="34" charset="0"/>
                          <a:cs typeface="Arial" panose="020B0604020202020204" pitchFamily="34" charset="0"/>
                        </a:rPr>
                        <a:t> </a:t>
                      </a:r>
                    </a:p>
                    <a:p>
                      <a:pPr marL="342900" marR="0" lvl="0" indent="-342900" algn="just">
                        <a:lnSpc>
                          <a:spcPct val="100000"/>
                        </a:lnSpc>
                        <a:spcBef>
                          <a:spcPts val="0"/>
                        </a:spcBef>
                        <a:spcAft>
                          <a:spcPts val="0"/>
                        </a:spcAft>
                        <a:buFont typeface="Wingdings"/>
                        <a:buChar char=""/>
                        <a:tabLst>
                          <a:tab pos="445770" algn="l"/>
                        </a:tabLst>
                      </a:pPr>
                      <a:r>
                        <a:rPr lang="en-US" sz="1000" dirty="0">
                          <a:solidFill>
                            <a:srgbClr val="000000"/>
                          </a:solidFill>
                          <a:effectLst/>
                          <a:latin typeface="Arial" panose="020B0604020202020204" pitchFamily="34" charset="0"/>
                          <a:cs typeface="Arial" panose="020B0604020202020204" pitchFamily="34" charset="0"/>
                        </a:rPr>
                        <a:t> </a:t>
                      </a:r>
                    </a:p>
                    <a:p>
                      <a:pPr marL="342900" marR="0" lvl="0" indent="-342900" algn="just">
                        <a:lnSpc>
                          <a:spcPct val="100000"/>
                        </a:lnSpc>
                        <a:spcBef>
                          <a:spcPts val="0"/>
                        </a:spcBef>
                        <a:spcAft>
                          <a:spcPts val="0"/>
                        </a:spcAft>
                        <a:buFont typeface="Wingdings"/>
                        <a:buChar char=""/>
                        <a:tabLst>
                          <a:tab pos="445770" algn="l"/>
                        </a:tabLst>
                      </a:pPr>
                      <a:r>
                        <a:rPr lang="en-US" sz="1000" dirty="0">
                          <a:solidFill>
                            <a:srgbClr val="000000"/>
                          </a:solidFill>
                          <a:effectLst/>
                          <a:latin typeface="Arial" panose="020B0604020202020204" pitchFamily="34" charset="0"/>
                          <a:cs typeface="Arial" panose="020B0604020202020204" pitchFamily="34" charset="0"/>
                        </a:rPr>
                        <a:t> </a:t>
                      </a:r>
                    </a:p>
                    <a:p>
                      <a:pPr marL="342900" marR="0" lvl="0" indent="-342900" algn="just">
                        <a:lnSpc>
                          <a:spcPct val="100000"/>
                        </a:lnSpc>
                        <a:spcBef>
                          <a:spcPts val="0"/>
                        </a:spcBef>
                        <a:spcAft>
                          <a:spcPts val="0"/>
                        </a:spcAft>
                        <a:buFont typeface="Wingdings"/>
                        <a:buChar char=""/>
                        <a:tabLst>
                          <a:tab pos="445770" algn="l"/>
                        </a:tabLst>
                      </a:pPr>
                      <a:r>
                        <a:rPr lang="en-US" sz="1000" dirty="0">
                          <a:solidFill>
                            <a:srgbClr val="000000"/>
                          </a:solidFill>
                          <a:effectLst/>
                          <a:latin typeface="Arial" panose="020B0604020202020204" pitchFamily="34" charset="0"/>
                          <a:cs typeface="Arial" panose="020B0604020202020204" pitchFamily="34" charset="0"/>
                        </a:rPr>
                        <a:t> </a:t>
                      </a:r>
                    </a:p>
                    <a:p>
                      <a:pPr marL="342900" marR="0" lvl="0" indent="-342900" algn="just" defTabSz="914400" rtl="0" eaLnBrk="1" fontAlgn="auto" latinLnBrk="0" hangingPunct="1">
                        <a:lnSpc>
                          <a:spcPct val="100000"/>
                        </a:lnSpc>
                        <a:spcBef>
                          <a:spcPts val="0"/>
                        </a:spcBef>
                        <a:spcAft>
                          <a:spcPts val="0"/>
                        </a:spcAft>
                        <a:buClrTx/>
                        <a:buSzTx/>
                        <a:buFont typeface="Wingdings"/>
                        <a:buChar char=""/>
                        <a:tabLst>
                          <a:tab pos="445770" algn="l"/>
                        </a:tabLst>
                        <a:defRPr/>
                      </a:pPr>
                      <a:r>
                        <a:rPr lang="en-US" sz="1000" dirty="0" smtClean="0">
                          <a:solidFill>
                            <a:srgbClr val="000000"/>
                          </a:solidFill>
                          <a:effectLst/>
                          <a:latin typeface="Arial" panose="020B0604020202020204" pitchFamily="34" charset="0"/>
                          <a:cs typeface="Arial" panose="020B0604020202020204" pitchFamily="34" charset="0"/>
                        </a:rPr>
                        <a:t> </a:t>
                      </a:r>
                      <a:endParaRPr lang="en-US" sz="1000" dirty="0" smtClean="0">
                        <a:solidFill>
                          <a:srgbClr val="000000"/>
                        </a:solidFill>
                        <a:effectLst/>
                        <a:latin typeface="Arial" panose="020B0604020202020204" pitchFamily="34" charset="0"/>
                        <a:ea typeface="Cambria"/>
                        <a:cs typeface="Arial" panose="020B0604020202020204" pitchFamily="34" charset="0"/>
                      </a:endParaRPr>
                    </a:p>
                    <a:p>
                      <a:pPr marL="342900" marR="0" lvl="0" indent="-342900" algn="just" defTabSz="914400" rtl="0" eaLnBrk="1" fontAlgn="auto" latinLnBrk="0" hangingPunct="1">
                        <a:lnSpc>
                          <a:spcPct val="100000"/>
                        </a:lnSpc>
                        <a:spcBef>
                          <a:spcPts val="0"/>
                        </a:spcBef>
                        <a:spcAft>
                          <a:spcPts val="0"/>
                        </a:spcAft>
                        <a:buClrTx/>
                        <a:buSzTx/>
                        <a:buFont typeface="Wingdings"/>
                        <a:buChar char=""/>
                        <a:tabLst>
                          <a:tab pos="445770" algn="l"/>
                        </a:tabLst>
                        <a:defRPr/>
                      </a:pPr>
                      <a:r>
                        <a:rPr lang="en-US" sz="1000" dirty="0" smtClean="0">
                          <a:solidFill>
                            <a:srgbClr val="000000"/>
                          </a:solidFill>
                          <a:effectLst/>
                          <a:latin typeface="Arial" panose="020B0604020202020204" pitchFamily="34" charset="0"/>
                          <a:cs typeface="Arial" panose="020B0604020202020204" pitchFamily="34" charset="0"/>
                        </a:rPr>
                        <a:t> </a:t>
                      </a:r>
                      <a:endParaRPr lang="en-US" sz="1000" dirty="0" smtClean="0">
                        <a:solidFill>
                          <a:srgbClr val="000000"/>
                        </a:solidFill>
                        <a:effectLst/>
                        <a:latin typeface="Arial" panose="020B0604020202020204" pitchFamily="34" charset="0"/>
                        <a:ea typeface="Cambria"/>
                        <a:cs typeface="Arial" panose="020B0604020202020204" pitchFamily="34" charset="0"/>
                      </a:endParaRPr>
                    </a:p>
                    <a:p>
                      <a:pPr marL="342900" marR="0" lvl="0" indent="-342900" algn="just" defTabSz="914400" rtl="0" eaLnBrk="1" fontAlgn="auto" latinLnBrk="0" hangingPunct="1">
                        <a:lnSpc>
                          <a:spcPct val="100000"/>
                        </a:lnSpc>
                        <a:spcBef>
                          <a:spcPts val="0"/>
                        </a:spcBef>
                        <a:spcAft>
                          <a:spcPts val="0"/>
                        </a:spcAft>
                        <a:buClrTx/>
                        <a:buSzTx/>
                        <a:buFont typeface="Wingdings"/>
                        <a:buChar char=""/>
                        <a:tabLst>
                          <a:tab pos="445770" algn="l"/>
                        </a:tabLst>
                        <a:defRPr/>
                      </a:pPr>
                      <a:r>
                        <a:rPr lang="en-US" sz="1000" dirty="0" smtClean="0">
                          <a:solidFill>
                            <a:srgbClr val="000000"/>
                          </a:solidFill>
                          <a:effectLst/>
                          <a:latin typeface="Arial" panose="020B0604020202020204" pitchFamily="34" charset="0"/>
                          <a:cs typeface="Arial" panose="020B0604020202020204" pitchFamily="34" charset="0"/>
                        </a:rPr>
                        <a:t> </a:t>
                      </a:r>
                      <a:endParaRPr lang="en-US" sz="1000" dirty="0" smtClean="0">
                        <a:solidFill>
                          <a:srgbClr val="000000"/>
                        </a:solidFill>
                        <a:effectLst/>
                        <a:latin typeface="Arial" panose="020B0604020202020204" pitchFamily="34" charset="0"/>
                        <a:ea typeface="Cambria"/>
                        <a:cs typeface="Arial" panose="020B0604020202020204" pitchFamily="34" charset="0"/>
                      </a:endParaRPr>
                    </a:p>
                    <a:p>
                      <a:pPr marL="342900" marR="0" lvl="0" indent="-342900" algn="just" defTabSz="914400" rtl="0" eaLnBrk="1" fontAlgn="auto" latinLnBrk="0" hangingPunct="1">
                        <a:lnSpc>
                          <a:spcPct val="100000"/>
                        </a:lnSpc>
                        <a:spcBef>
                          <a:spcPts val="0"/>
                        </a:spcBef>
                        <a:spcAft>
                          <a:spcPts val="0"/>
                        </a:spcAft>
                        <a:buClrTx/>
                        <a:buSzTx/>
                        <a:buFont typeface="Wingdings"/>
                        <a:buChar char=""/>
                        <a:tabLst>
                          <a:tab pos="445770" algn="l"/>
                        </a:tabLst>
                        <a:defRPr/>
                      </a:pPr>
                      <a:r>
                        <a:rPr lang="en-US" sz="1000" dirty="0" smtClean="0">
                          <a:solidFill>
                            <a:srgbClr val="000000"/>
                          </a:solidFill>
                          <a:effectLst/>
                          <a:latin typeface="Arial" panose="020B0604020202020204" pitchFamily="34" charset="0"/>
                          <a:cs typeface="Arial" panose="020B0604020202020204" pitchFamily="34" charset="0"/>
                        </a:rPr>
                        <a:t> </a:t>
                      </a:r>
                      <a:endParaRPr lang="en-US" sz="1000" dirty="0" smtClean="0">
                        <a:solidFill>
                          <a:srgbClr val="000000"/>
                        </a:solidFill>
                        <a:effectLst/>
                        <a:latin typeface="Arial" panose="020B0604020202020204" pitchFamily="34" charset="0"/>
                        <a:ea typeface="Cambria"/>
                        <a:cs typeface="Arial" panose="020B0604020202020204" pitchFamily="34" charset="0"/>
                      </a:endParaRPr>
                    </a:p>
                    <a:p>
                      <a:pPr marL="342900" marR="0" lvl="0" indent="-342900" algn="just" defTabSz="914400" rtl="0" eaLnBrk="1" fontAlgn="auto" latinLnBrk="0" hangingPunct="1">
                        <a:lnSpc>
                          <a:spcPct val="100000"/>
                        </a:lnSpc>
                        <a:spcBef>
                          <a:spcPts val="0"/>
                        </a:spcBef>
                        <a:spcAft>
                          <a:spcPts val="0"/>
                        </a:spcAft>
                        <a:buClrTx/>
                        <a:buSzTx/>
                        <a:buFont typeface="Wingdings"/>
                        <a:buChar char=""/>
                        <a:tabLst>
                          <a:tab pos="445770" algn="l"/>
                        </a:tabLst>
                        <a:defRPr/>
                      </a:pPr>
                      <a:r>
                        <a:rPr lang="en-US" sz="1000" dirty="0" smtClean="0">
                          <a:solidFill>
                            <a:srgbClr val="000000"/>
                          </a:solidFill>
                          <a:effectLst/>
                          <a:latin typeface="Arial" panose="020B0604020202020204" pitchFamily="34" charset="0"/>
                          <a:cs typeface="Arial" panose="020B0604020202020204" pitchFamily="34" charset="0"/>
                        </a:rPr>
                        <a:t> </a:t>
                      </a:r>
                      <a:endParaRPr lang="en-US" sz="1000" dirty="0" smtClean="0">
                        <a:solidFill>
                          <a:srgbClr val="000000"/>
                        </a:solidFill>
                        <a:effectLst/>
                        <a:latin typeface="Arial" panose="020B0604020202020204" pitchFamily="34" charset="0"/>
                        <a:ea typeface="Cambria"/>
                        <a:cs typeface="Arial" panose="020B0604020202020204" pitchFamily="34" charset="0"/>
                      </a:endParaRPr>
                    </a:p>
                    <a:p>
                      <a:pPr marL="342900" marR="0" lvl="0" indent="-342900" algn="just" defTabSz="914400" rtl="0" eaLnBrk="1" fontAlgn="auto" latinLnBrk="0" hangingPunct="1">
                        <a:lnSpc>
                          <a:spcPct val="100000"/>
                        </a:lnSpc>
                        <a:spcBef>
                          <a:spcPts val="0"/>
                        </a:spcBef>
                        <a:spcAft>
                          <a:spcPts val="0"/>
                        </a:spcAft>
                        <a:buClrTx/>
                        <a:buSzTx/>
                        <a:buFont typeface="Wingdings"/>
                        <a:buChar char=""/>
                        <a:tabLst>
                          <a:tab pos="445770" algn="l"/>
                        </a:tabLst>
                        <a:defRPr/>
                      </a:pPr>
                      <a:r>
                        <a:rPr lang="en-US" sz="1000" dirty="0" smtClean="0">
                          <a:solidFill>
                            <a:srgbClr val="000000"/>
                          </a:solidFill>
                          <a:effectLst/>
                          <a:latin typeface="Arial" panose="020B0604020202020204" pitchFamily="34" charset="0"/>
                          <a:cs typeface="Arial" panose="020B0604020202020204" pitchFamily="34" charset="0"/>
                        </a:rPr>
                        <a:t> </a:t>
                      </a:r>
                      <a:endParaRPr lang="en-US" sz="1000" dirty="0" smtClean="0">
                        <a:solidFill>
                          <a:srgbClr val="000000"/>
                        </a:solidFill>
                        <a:effectLst/>
                        <a:latin typeface="Arial" panose="020B0604020202020204" pitchFamily="34" charset="0"/>
                        <a:ea typeface="Cambria"/>
                        <a:cs typeface="Arial" panose="020B0604020202020204" pitchFamily="34" charset="0"/>
                      </a:endParaRPr>
                    </a:p>
                    <a:p>
                      <a:pPr marL="342900" marR="0" lvl="0" indent="-342900" algn="just" defTabSz="914400" rtl="0" eaLnBrk="1" fontAlgn="auto" latinLnBrk="0" hangingPunct="1">
                        <a:lnSpc>
                          <a:spcPct val="100000"/>
                        </a:lnSpc>
                        <a:spcBef>
                          <a:spcPts val="0"/>
                        </a:spcBef>
                        <a:spcAft>
                          <a:spcPts val="0"/>
                        </a:spcAft>
                        <a:buClrTx/>
                        <a:buSzTx/>
                        <a:buFont typeface="Wingdings"/>
                        <a:buChar char=""/>
                        <a:tabLst>
                          <a:tab pos="445770" algn="l"/>
                        </a:tabLst>
                        <a:defRPr/>
                      </a:pPr>
                      <a:r>
                        <a:rPr lang="en-US" sz="1000" dirty="0" smtClean="0">
                          <a:solidFill>
                            <a:srgbClr val="000000"/>
                          </a:solidFill>
                          <a:effectLst/>
                          <a:latin typeface="Arial" panose="020B0604020202020204" pitchFamily="34" charset="0"/>
                          <a:cs typeface="Arial" panose="020B0604020202020204" pitchFamily="34" charset="0"/>
                        </a:rPr>
                        <a:t> </a:t>
                      </a:r>
                      <a:endParaRPr lang="en-US" sz="1000" dirty="0" smtClean="0">
                        <a:solidFill>
                          <a:srgbClr val="000000"/>
                        </a:solidFill>
                        <a:effectLst/>
                        <a:latin typeface="Arial" panose="020B0604020202020204" pitchFamily="34" charset="0"/>
                        <a:ea typeface="Cambria"/>
                        <a:cs typeface="Arial" panose="020B0604020202020204" pitchFamily="34" charset="0"/>
                      </a:endParaRPr>
                    </a:p>
                    <a:p>
                      <a:pPr marL="342900" marR="0" lvl="0" indent="-342900" algn="just" defTabSz="914400" rtl="0" eaLnBrk="1" fontAlgn="auto" latinLnBrk="0" hangingPunct="1">
                        <a:lnSpc>
                          <a:spcPct val="100000"/>
                        </a:lnSpc>
                        <a:spcBef>
                          <a:spcPts val="0"/>
                        </a:spcBef>
                        <a:spcAft>
                          <a:spcPts val="0"/>
                        </a:spcAft>
                        <a:buClrTx/>
                        <a:buSzTx/>
                        <a:buFont typeface="Wingdings"/>
                        <a:buChar char=""/>
                        <a:tabLst>
                          <a:tab pos="445770" algn="l"/>
                        </a:tabLst>
                        <a:defRPr/>
                      </a:pPr>
                      <a:r>
                        <a:rPr lang="en-US" sz="1000" dirty="0" smtClean="0">
                          <a:solidFill>
                            <a:srgbClr val="000000"/>
                          </a:solidFill>
                          <a:effectLst/>
                          <a:latin typeface="Arial" panose="020B0604020202020204" pitchFamily="34" charset="0"/>
                          <a:cs typeface="Arial" panose="020B0604020202020204" pitchFamily="34" charset="0"/>
                        </a:rPr>
                        <a:t> </a:t>
                      </a:r>
                      <a:endParaRPr lang="en-US" sz="1000" dirty="0" smtClean="0">
                        <a:solidFill>
                          <a:srgbClr val="000000"/>
                        </a:solidFill>
                        <a:effectLst/>
                        <a:latin typeface="Arial" panose="020B0604020202020204" pitchFamily="34" charset="0"/>
                        <a:ea typeface="Cambria"/>
                        <a:cs typeface="Arial" panose="020B0604020202020204" pitchFamily="34" charset="0"/>
                      </a:endParaRPr>
                    </a:p>
                    <a:p>
                      <a:pPr marL="342900" marR="0" lvl="0" indent="-342900" algn="just" defTabSz="914400" rtl="0" eaLnBrk="1" fontAlgn="auto" latinLnBrk="0" hangingPunct="1">
                        <a:lnSpc>
                          <a:spcPct val="100000"/>
                        </a:lnSpc>
                        <a:spcBef>
                          <a:spcPts val="0"/>
                        </a:spcBef>
                        <a:spcAft>
                          <a:spcPts val="0"/>
                        </a:spcAft>
                        <a:buClrTx/>
                        <a:buSzTx/>
                        <a:buFont typeface="Wingdings"/>
                        <a:buChar char=""/>
                        <a:tabLst>
                          <a:tab pos="445770" algn="l"/>
                        </a:tabLst>
                        <a:defRPr/>
                      </a:pPr>
                      <a:r>
                        <a:rPr lang="en-US" sz="1000" dirty="0" smtClean="0">
                          <a:solidFill>
                            <a:srgbClr val="000000"/>
                          </a:solidFill>
                          <a:effectLst/>
                          <a:latin typeface="Arial" panose="020B0604020202020204" pitchFamily="34" charset="0"/>
                          <a:cs typeface="Arial" panose="020B0604020202020204" pitchFamily="34" charset="0"/>
                        </a:rPr>
                        <a:t> </a:t>
                      </a:r>
                      <a:endParaRPr lang="en-US" sz="1000" dirty="0" smtClean="0">
                        <a:solidFill>
                          <a:srgbClr val="000000"/>
                        </a:solidFill>
                        <a:effectLst/>
                        <a:latin typeface="Arial" panose="020B0604020202020204" pitchFamily="34" charset="0"/>
                        <a:ea typeface="Cambria"/>
                        <a:cs typeface="Arial" panose="020B0604020202020204" pitchFamily="34" charset="0"/>
                      </a:endParaRPr>
                    </a:p>
                    <a:p>
                      <a:pPr marL="342900" marR="0" lvl="0" indent="-342900" algn="just" defTabSz="914400" rtl="0" eaLnBrk="1" fontAlgn="auto" latinLnBrk="0" hangingPunct="1">
                        <a:lnSpc>
                          <a:spcPct val="100000"/>
                        </a:lnSpc>
                        <a:spcBef>
                          <a:spcPts val="0"/>
                        </a:spcBef>
                        <a:spcAft>
                          <a:spcPts val="0"/>
                        </a:spcAft>
                        <a:buClrTx/>
                        <a:buSzTx/>
                        <a:buFont typeface="Wingdings"/>
                        <a:buChar char=""/>
                        <a:tabLst>
                          <a:tab pos="445770" algn="l"/>
                        </a:tabLst>
                        <a:defRPr/>
                      </a:pPr>
                      <a:r>
                        <a:rPr lang="en-US" sz="1000" dirty="0" smtClean="0">
                          <a:solidFill>
                            <a:srgbClr val="000000"/>
                          </a:solidFill>
                          <a:effectLst/>
                          <a:latin typeface="Arial" panose="020B0604020202020204" pitchFamily="34" charset="0"/>
                          <a:cs typeface="Arial" panose="020B0604020202020204" pitchFamily="34" charset="0"/>
                        </a:rPr>
                        <a:t> </a:t>
                      </a:r>
                      <a:endParaRPr lang="en-US" sz="1000" dirty="0" smtClean="0">
                        <a:solidFill>
                          <a:srgbClr val="000000"/>
                        </a:solidFill>
                        <a:effectLst/>
                        <a:latin typeface="Arial" panose="020B0604020202020204" pitchFamily="34" charset="0"/>
                        <a:ea typeface="Cambria"/>
                        <a:cs typeface="Arial" panose="020B0604020202020204" pitchFamily="34" charset="0"/>
                      </a:endParaRPr>
                    </a:p>
                    <a:p>
                      <a:pPr marL="342900" marR="0" lvl="0" indent="-342900" algn="just">
                        <a:lnSpc>
                          <a:spcPct val="100000"/>
                        </a:lnSpc>
                        <a:spcBef>
                          <a:spcPts val="0"/>
                        </a:spcBef>
                        <a:spcAft>
                          <a:spcPts val="0"/>
                        </a:spcAft>
                        <a:buFont typeface="Wingdings"/>
                        <a:buChar char=""/>
                        <a:tabLst>
                          <a:tab pos="445770" algn="l"/>
                        </a:tabLst>
                      </a:pPr>
                      <a:r>
                        <a:rPr lang="en-US" sz="1000" dirty="0">
                          <a:solidFill>
                            <a:srgbClr val="000000"/>
                          </a:solidFill>
                          <a:effectLst/>
                          <a:latin typeface="Arial" panose="020B0604020202020204" pitchFamily="34" charset="0"/>
                          <a:cs typeface="Arial" panose="020B0604020202020204" pitchFamily="34" charset="0"/>
                        </a:rPr>
                        <a:t> </a:t>
                      </a:r>
                    </a:p>
                    <a:p>
                      <a:pPr marL="342900" marR="0" lvl="0" indent="-342900" algn="just" defTabSz="914400" rtl="0" eaLnBrk="1" fontAlgn="auto" latinLnBrk="0" hangingPunct="1">
                        <a:lnSpc>
                          <a:spcPct val="100000"/>
                        </a:lnSpc>
                        <a:spcBef>
                          <a:spcPts val="0"/>
                        </a:spcBef>
                        <a:spcAft>
                          <a:spcPts val="0"/>
                        </a:spcAft>
                        <a:buClrTx/>
                        <a:buSzTx/>
                        <a:buFont typeface="Wingdings"/>
                        <a:buChar char=""/>
                        <a:tabLst>
                          <a:tab pos="445770" algn="l"/>
                        </a:tabLst>
                        <a:defRPr/>
                      </a:pPr>
                      <a:r>
                        <a:rPr lang="en-US" sz="1000" dirty="0">
                          <a:solidFill>
                            <a:srgbClr val="000000"/>
                          </a:solidFill>
                          <a:effectLst/>
                          <a:latin typeface="Arial" panose="020B0604020202020204" pitchFamily="34" charset="0"/>
                          <a:cs typeface="Arial" panose="020B0604020202020204" pitchFamily="34" charset="0"/>
                        </a:rPr>
                        <a:t> </a:t>
                      </a:r>
                      <a:r>
                        <a:rPr lang="en-US" sz="1000" dirty="0" smtClean="0">
                          <a:solidFill>
                            <a:srgbClr val="000000"/>
                          </a:solidFill>
                          <a:effectLst/>
                          <a:latin typeface="Arial" panose="020B0604020202020204" pitchFamily="34" charset="0"/>
                          <a:cs typeface="Arial" panose="020B0604020202020204" pitchFamily="34" charset="0"/>
                        </a:rPr>
                        <a:t>  </a:t>
                      </a:r>
                      <a:endParaRPr lang="en-US" sz="1000" dirty="0" smtClean="0">
                        <a:solidFill>
                          <a:srgbClr val="000000"/>
                        </a:solidFill>
                        <a:effectLst/>
                        <a:latin typeface="Arial" panose="020B0604020202020204" pitchFamily="34" charset="0"/>
                        <a:ea typeface="Cambria"/>
                        <a:cs typeface="Arial" panose="020B0604020202020204" pitchFamily="34" charset="0"/>
                      </a:endParaRPr>
                    </a:p>
                    <a:p>
                      <a:pPr marL="342900" marR="0" lvl="0" indent="-342900" algn="just" defTabSz="914400" rtl="0" eaLnBrk="1" fontAlgn="auto" latinLnBrk="0" hangingPunct="1">
                        <a:lnSpc>
                          <a:spcPct val="100000"/>
                        </a:lnSpc>
                        <a:spcBef>
                          <a:spcPts val="0"/>
                        </a:spcBef>
                        <a:spcAft>
                          <a:spcPts val="0"/>
                        </a:spcAft>
                        <a:buClrTx/>
                        <a:buSzTx/>
                        <a:buFont typeface="Wingdings"/>
                        <a:buChar char=""/>
                        <a:tabLst>
                          <a:tab pos="445770" algn="l"/>
                        </a:tabLst>
                        <a:defRPr/>
                      </a:pPr>
                      <a:r>
                        <a:rPr lang="en-US" sz="1000" dirty="0" smtClean="0">
                          <a:solidFill>
                            <a:srgbClr val="000000"/>
                          </a:solidFill>
                          <a:effectLst/>
                          <a:latin typeface="Arial" panose="020B0604020202020204" pitchFamily="34" charset="0"/>
                          <a:cs typeface="Arial" panose="020B0604020202020204" pitchFamily="34" charset="0"/>
                        </a:rPr>
                        <a:t> </a:t>
                      </a:r>
                      <a:endParaRPr lang="en-US" sz="1000" dirty="0" smtClean="0">
                        <a:solidFill>
                          <a:srgbClr val="000000"/>
                        </a:solidFill>
                        <a:effectLst/>
                        <a:latin typeface="Arial" panose="020B0604020202020204" pitchFamily="34" charset="0"/>
                        <a:ea typeface="Cambria"/>
                        <a:cs typeface="Arial" panose="020B0604020202020204" pitchFamily="34" charset="0"/>
                      </a:endParaRPr>
                    </a:p>
                    <a:p>
                      <a:pPr marL="342900" marR="0" lvl="0" indent="-342900" algn="just" defTabSz="914400" rtl="0" eaLnBrk="1" fontAlgn="auto" latinLnBrk="0" hangingPunct="1">
                        <a:lnSpc>
                          <a:spcPct val="100000"/>
                        </a:lnSpc>
                        <a:spcBef>
                          <a:spcPts val="0"/>
                        </a:spcBef>
                        <a:spcAft>
                          <a:spcPts val="0"/>
                        </a:spcAft>
                        <a:buClrTx/>
                        <a:buSzTx/>
                        <a:buFont typeface="Wingdings"/>
                        <a:buChar char=""/>
                        <a:tabLst>
                          <a:tab pos="445770" algn="l"/>
                        </a:tabLst>
                        <a:defRPr/>
                      </a:pPr>
                      <a:r>
                        <a:rPr lang="en-US" sz="1000" dirty="0" smtClean="0">
                          <a:solidFill>
                            <a:srgbClr val="000000"/>
                          </a:solidFill>
                          <a:effectLst/>
                          <a:latin typeface="Arial" panose="020B0604020202020204" pitchFamily="34" charset="0"/>
                          <a:cs typeface="Arial" panose="020B0604020202020204" pitchFamily="34" charset="0"/>
                        </a:rPr>
                        <a:t> </a:t>
                      </a:r>
                      <a:endParaRPr lang="en-US" sz="1000" dirty="0" smtClean="0">
                        <a:solidFill>
                          <a:srgbClr val="000000"/>
                        </a:solidFill>
                        <a:effectLst/>
                        <a:latin typeface="Arial" panose="020B0604020202020204" pitchFamily="34" charset="0"/>
                        <a:ea typeface="Cambria"/>
                        <a:cs typeface="Arial" panose="020B0604020202020204" pitchFamily="34" charset="0"/>
                      </a:endParaRPr>
                    </a:p>
                    <a:p>
                      <a:pPr marL="171450" marR="0" indent="-171450" algn="just">
                        <a:lnSpc>
                          <a:spcPct val="100000"/>
                        </a:lnSpc>
                        <a:spcBef>
                          <a:spcPts val="0"/>
                        </a:spcBef>
                        <a:spcAft>
                          <a:spcPts val="0"/>
                        </a:spcAft>
                        <a:buFont typeface="Wingdings" panose="05000000000000000000" pitchFamily="2" charset="2"/>
                        <a:buChar char="q"/>
                        <a:tabLst>
                          <a:tab pos="445770" algn="l"/>
                        </a:tabLst>
                      </a:pPr>
                      <a:endParaRPr lang="en-US" sz="1000" dirty="0">
                        <a:solidFill>
                          <a:srgbClr val="000000"/>
                        </a:solidFill>
                        <a:effectLst/>
                        <a:latin typeface="Arial" panose="020B0604020202020204" pitchFamily="34" charset="0"/>
                        <a:ea typeface="Cambria"/>
                        <a:cs typeface="Arial" panose="020B0604020202020204" pitchFamily="34" charset="0"/>
                      </a:endParaRPr>
                    </a:p>
                  </a:txBody>
                  <a:tcPr marL="72290" marR="72290" marT="8800" marB="8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00000"/>
                        </a:lnSpc>
                        <a:spcBef>
                          <a:spcPts val="0"/>
                        </a:spcBef>
                        <a:spcAft>
                          <a:spcPts val="0"/>
                        </a:spcAft>
                        <a:tabLst>
                          <a:tab pos="445770" algn="l"/>
                        </a:tabLst>
                      </a:pPr>
                      <a:r>
                        <a:rPr lang="en-US" sz="1000" b="1" dirty="0">
                          <a:solidFill>
                            <a:srgbClr val="000000"/>
                          </a:solidFill>
                          <a:effectLst/>
                          <a:latin typeface="Arial" panose="020B0604020202020204" pitchFamily="34" charset="0"/>
                          <a:cs typeface="Arial" panose="020B0604020202020204" pitchFamily="34" charset="0"/>
                        </a:rPr>
                        <a:t>Secondary</a:t>
                      </a:r>
                    </a:p>
                    <a:p>
                      <a:pPr marL="342900" marR="0" lvl="0" indent="-342900" algn="just">
                        <a:lnSpc>
                          <a:spcPct val="100000"/>
                        </a:lnSpc>
                        <a:spcBef>
                          <a:spcPts val="0"/>
                        </a:spcBef>
                        <a:spcAft>
                          <a:spcPts val="0"/>
                        </a:spcAft>
                        <a:buFont typeface="Wingdings"/>
                        <a:buChar char=""/>
                        <a:tabLst>
                          <a:tab pos="445770" algn="l"/>
                        </a:tabLst>
                      </a:pPr>
                      <a:r>
                        <a:rPr lang="en-US" sz="1000" dirty="0">
                          <a:solidFill>
                            <a:srgbClr val="000000"/>
                          </a:solidFill>
                          <a:effectLst/>
                          <a:latin typeface="Arial" panose="020B0604020202020204" pitchFamily="34" charset="0"/>
                          <a:cs typeface="Arial" panose="020B0604020202020204" pitchFamily="34" charset="0"/>
                        </a:rPr>
                        <a:t> </a:t>
                      </a:r>
                    </a:p>
                    <a:p>
                      <a:pPr marL="342900" marR="0" lvl="0" indent="-342900" algn="just">
                        <a:lnSpc>
                          <a:spcPct val="100000"/>
                        </a:lnSpc>
                        <a:spcBef>
                          <a:spcPts val="0"/>
                        </a:spcBef>
                        <a:spcAft>
                          <a:spcPts val="0"/>
                        </a:spcAft>
                        <a:buFont typeface="Wingdings"/>
                        <a:buChar char=""/>
                        <a:tabLst>
                          <a:tab pos="445770" algn="l"/>
                        </a:tabLst>
                      </a:pPr>
                      <a:r>
                        <a:rPr lang="en-US" sz="1000" dirty="0">
                          <a:solidFill>
                            <a:srgbClr val="000000"/>
                          </a:solidFill>
                          <a:effectLst/>
                          <a:latin typeface="Arial" panose="020B0604020202020204" pitchFamily="34" charset="0"/>
                          <a:cs typeface="Arial" panose="020B0604020202020204" pitchFamily="34" charset="0"/>
                        </a:rPr>
                        <a:t> </a:t>
                      </a:r>
                    </a:p>
                    <a:p>
                      <a:pPr marL="342900" marR="0" lvl="0" indent="-342900" algn="just">
                        <a:lnSpc>
                          <a:spcPct val="100000"/>
                        </a:lnSpc>
                        <a:spcBef>
                          <a:spcPts val="0"/>
                        </a:spcBef>
                        <a:spcAft>
                          <a:spcPts val="0"/>
                        </a:spcAft>
                        <a:buFont typeface="Wingdings"/>
                        <a:buChar char=""/>
                        <a:tabLst>
                          <a:tab pos="445770" algn="l"/>
                        </a:tabLst>
                      </a:pPr>
                      <a:r>
                        <a:rPr lang="en-US" sz="1000" dirty="0">
                          <a:solidFill>
                            <a:srgbClr val="000000"/>
                          </a:solidFill>
                          <a:effectLst/>
                          <a:latin typeface="Arial" panose="020B0604020202020204" pitchFamily="34" charset="0"/>
                          <a:cs typeface="Arial" panose="020B0604020202020204" pitchFamily="34" charset="0"/>
                        </a:rPr>
                        <a:t> </a:t>
                      </a:r>
                    </a:p>
                    <a:p>
                      <a:pPr marL="342900" marR="0" lvl="0" indent="-342900" algn="just">
                        <a:lnSpc>
                          <a:spcPct val="100000"/>
                        </a:lnSpc>
                        <a:spcBef>
                          <a:spcPts val="0"/>
                        </a:spcBef>
                        <a:spcAft>
                          <a:spcPts val="0"/>
                        </a:spcAft>
                        <a:buFont typeface="Wingdings"/>
                        <a:buChar char=""/>
                        <a:tabLst>
                          <a:tab pos="445770" algn="l"/>
                        </a:tabLst>
                      </a:pPr>
                      <a:r>
                        <a:rPr lang="en-US" sz="1000" dirty="0">
                          <a:solidFill>
                            <a:srgbClr val="000000"/>
                          </a:solidFill>
                          <a:effectLst/>
                          <a:latin typeface="Arial" panose="020B0604020202020204" pitchFamily="34" charset="0"/>
                          <a:cs typeface="Arial" panose="020B0604020202020204" pitchFamily="34" charset="0"/>
                        </a:rPr>
                        <a:t> </a:t>
                      </a:r>
                    </a:p>
                    <a:p>
                      <a:pPr marL="342900" marR="0" lvl="0" indent="-342900" algn="just">
                        <a:lnSpc>
                          <a:spcPct val="100000"/>
                        </a:lnSpc>
                        <a:spcBef>
                          <a:spcPts val="0"/>
                        </a:spcBef>
                        <a:spcAft>
                          <a:spcPts val="0"/>
                        </a:spcAft>
                        <a:buFont typeface="Wingdings"/>
                        <a:buChar char=""/>
                        <a:tabLst>
                          <a:tab pos="445770" algn="l"/>
                        </a:tabLst>
                      </a:pPr>
                      <a:r>
                        <a:rPr lang="en-US" sz="1000" dirty="0">
                          <a:solidFill>
                            <a:srgbClr val="000000"/>
                          </a:solidFill>
                          <a:effectLst/>
                          <a:latin typeface="Arial" panose="020B0604020202020204" pitchFamily="34" charset="0"/>
                          <a:cs typeface="Arial" panose="020B0604020202020204" pitchFamily="34" charset="0"/>
                        </a:rPr>
                        <a:t> </a:t>
                      </a:r>
                    </a:p>
                    <a:p>
                      <a:pPr marL="342900" marR="0" lvl="0" indent="-342900" algn="just">
                        <a:lnSpc>
                          <a:spcPct val="100000"/>
                        </a:lnSpc>
                        <a:spcBef>
                          <a:spcPts val="0"/>
                        </a:spcBef>
                        <a:spcAft>
                          <a:spcPts val="0"/>
                        </a:spcAft>
                        <a:buFont typeface="Wingdings"/>
                        <a:buChar char=""/>
                        <a:tabLst>
                          <a:tab pos="445770" algn="l"/>
                        </a:tabLst>
                      </a:pPr>
                      <a:r>
                        <a:rPr lang="en-US" sz="1000" dirty="0">
                          <a:solidFill>
                            <a:srgbClr val="000000"/>
                          </a:solidFill>
                          <a:effectLst/>
                          <a:latin typeface="Arial" panose="020B0604020202020204" pitchFamily="34" charset="0"/>
                          <a:cs typeface="Arial" panose="020B0604020202020204" pitchFamily="34" charset="0"/>
                        </a:rPr>
                        <a:t> </a:t>
                      </a:r>
                    </a:p>
                    <a:p>
                      <a:pPr marL="342900" marR="0" lvl="0" indent="-342900" algn="just">
                        <a:lnSpc>
                          <a:spcPct val="100000"/>
                        </a:lnSpc>
                        <a:spcBef>
                          <a:spcPts val="0"/>
                        </a:spcBef>
                        <a:spcAft>
                          <a:spcPts val="0"/>
                        </a:spcAft>
                        <a:buFont typeface="Wingdings"/>
                        <a:buChar char=""/>
                        <a:tabLst>
                          <a:tab pos="445770" algn="l"/>
                        </a:tabLst>
                      </a:pPr>
                      <a:r>
                        <a:rPr lang="en-US" sz="1000" dirty="0">
                          <a:solidFill>
                            <a:srgbClr val="000000"/>
                          </a:solidFill>
                          <a:effectLst/>
                          <a:latin typeface="Arial" panose="020B0604020202020204" pitchFamily="34" charset="0"/>
                          <a:cs typeface="Arial" panose="020B0604020202020204" pitchFamily="34" charset="0"/>
                        </a:rPr>
                        <a:t> </a:t>
                      </a:r>
                    </a:p>
                    <a:p>
                      <a:pPr marL="342900" marR="0" lvl="0" indent="-342900" algn="just">
                        <a:lnSpc>
                          <a:spcPct val="100000"/>
                        </a:lnSpc>
                        <a:spcBef>
                          <a:spcPts val="0"/>
                        </a:spcBef>
                        <a:spcAft>
                          <a:spcPts val="0"/>
                        </a:spcAft>
                        <a:buFont typeface="Wingdings"/>
                        <a:buChar char=""/>
                        <a:tabLst>
                          <a:tab pos="445770" algn="l"/>
                        </a:tabLst>
                      </a:pPr>
                      <a:r>
                        <a:rPr lang="en-US" sz="1000" dirty="0">
                          <a:solidFill>
                            <a:srgbClr val="000000"/>
                          </a:solidFill>
                          <a:effectLst/>
                          <a:latin typeface="Arial" panose="020B0604020202020204" pitchFamily="34" charset="0"/>
                          <a:cs typeface="Arial" panose="020B0604020202020204" pitchFamily="34" charset="0"/>
                        </a:rPr>
                        <a:t> </a:t>
                      </a:r>
                    </a:p>
                    <a:p>
                      <a:pPr marL="342900" marR="0" lvl="0" indent="-342900" algn="just" defTabSz="914400" rtl="0" eaLnBrk="1" fontAlgn="auto" latinLnBrk="0" hangingPunct="1">
                        <a:lnSpc>
                          <a:spcPct val="100000"/>
                        </a:lnSpc>
                        <a:spcBef>
                          <a:spcPts val="0"/>
                        </a:spcBef>
                        <a:spcAft>
                          <a:spcPts val="0"/>
                        </a:spcAft>
                        <a:buClrTx/>
                        <a:buSzTx/>
                        <a:buFont typeface="Wingdings"/>
                        <a:buChar char=""/>
                        <a:tabLst>
                          <a:tab pos="445770" algn="l"/>
                        </a:tabLst>
                        <a:defRPr/>
                      </a:pPr>
                      <a:r>
                        <a:rPr lang="en-US" sz="1000" dirty="0" smtClean="0">
                          <a:solidFill>
                            <a:srgbClr val="000000"/>
                          </a:solidFill>
                          <a:effectLst/>
                          <a:latin typeface="Arial" panose="020B0604020202020204" pitchFamily="34" charset="0"/>
                          <a:cs typeface="Arial" panose="020B0604020202020204" pitchFamily="34" charset="0"/>
                        </a:rPr>
                        <a:t> </a:t>
                      </a:r>
                      <a:endParaRPr lang="en-US" sz="1000" dirty="0" smtClean="0">
                        <a:solidFill>
                          <a:srgbClr val="000000"/>
                        </a:solidFill>
                        <a:effectLst/>
                        <a:latin typeface="Arial" panose="020B0604020202020204" pitchFamily="34" charset="0"/>
                        <a:ea typeface="Cambria"/>
                        <a:cs typeface="Arial" panose="020B0604020202020204" pitchFamily="34" charset="0"/>
                      </a:endParaRPr>
                    </a:p>
                    <a:p>
                      <a:pPr marL="342900" marR="0" lvl="0" indent="-342900" algn="just" defTabSz="914400" rtl="0" eaLnBrk="1" fontAlgn="auto" latinLnBrk="0" hangingPunct="1">
                        <a:lnSpc>
                          <a:spcPct val="100000"/>
                        </a:lnSpc>
                        <a:spcBef>
                          <a:spcPts val="0"/>
                        </a:spcBef>
                        <a:spcAft>
                          <a:spcPts val="0"/>
                        </a:spcAft>
                        <a:buClrTx/>
                        <a:buSzTx/>
                        <a:buFont typeface="Wingdings"/>
                        <a:buChar char=""/>
                        <a:tabLst>
                          <a:tab pos="445770" algn="l"/>
                        </a:tabLst>
                        <a:defRPr/>
                      </a:pPr>
                      <a:r>
                        <a:rPr lang="en-US" sz="1000" dirty="0" smtClean="0">
                          <a:solidFill>
                            <a:srgbClr val="000000"/>
                          </a:solidFill>
                          <a:effectLst/>
                          <a:latin typeface="Arial" panose="020B0604020202020204" pitchFamily="34" charset="0"/>
                          <a:cs typeface="Arial" panose="020B0604020202020204" pitchFamily="34" charset="0"/>
                        </a:rPr>
                        <a:t> </a:t>
                      </a:r>
                      <a:endParaRPr lang="en-US" sz="1000" dirty="0" smtClean="0">
                        <a:solidFill>
                          <a:srgbClr val="000000"/>
                        </a:solidFill>
                        <a:effectLst/>
                        <a:latin typeface="Arial" panose="020B0604020202020204" pitchFamily="34" charset="0"/>
                        <a:ea typeface="Cambria"/>
                        <a:cs typeface="Arial" panose="020B0604020202020204" pitchFamily="34" charset="0"/>
                      </a:endParaRPr>
                    </a:p>
                    <a:p>
                      <a:pPr marL="342900" marR="0" lvl="0" indent="-342900" algn="just" defTabSz="914400" rtl="0" eaLnBrk="1" fontAlgn="auto" latinLnBrk="0" hangingPunct="1">
                        <a:lnSpc>
                          <a:spcPct val="100000"/>
                        </a:lnSpc>
                        <a:spcBef>
                          <a:spcPts val="0"/>
                        </a:spcBef>
                        <a:spcAft>
                          <a:spcPts val="0"/>
                        </a:spcAft>
                        <a:buClrTx/>
                        <a:buSzTx/>
                        <a:buFont typeface="Wingdings"/>
                        <a:buChar char=""/>
                        <a:tabLst>
                          <a:tab pos="445770" algn="l"/>
                        </a:tabLst>
                        <a:defRPr/>
                      </a:pPr>
                      <a:r>
                        <a:rPr lang="en-US" sz="1000" dirty="0" smtClean="0">
                          <a:solidFill>
                            <a:srgbClr val="000000"/>
                          </a:solidFill>
                          <a:effectLst/>
                          <a:latin typeface="Arial" panose="020B0604020202020204" pitchFamily="34" charset="0"/>
                          <a:cs typeface="Arial" panose="020B0604020202020204" pitchFamily="34" charset="0"/>
                        </a:rPr>
                        <a:t> </a:t>
                      </a:r>
                      <a:endParaRPr lang="en-US" sz="1000" dirty="0" smtClean="0">
                        <a:solidFill>
                          <a:srgbClr val="000000"/>
                        </a:solidFill>
                        <a:effectLst/>
                        <a:latin typeface="Arial" panose="020B0604020202020204" pitchFamily="34" charset="0"/>
                        <a:ea typeface="Cambria"/>
                        <a:cs typeface="Arial" panose="020B0604020202020204" pitchFamily="34" charset="0"/>
                      </a:endParaRPr>
                    </a:p>
                    <a:p>
                      <a:pPr marL="342900" marR="0" lvl="0" indent="-342900" algn="just" defTabSz="914400" rtl="0" eaLnBrk="1" fontAlgn="auto" latinLnBrk="0" hangingPunct="1">
                        <a:lnSpc>
                          <a:spcPct val="100000"/>
                        </a:lnSpc>
                        <a:spcBef>
                          <a:spcPts val="0"/>
                        </a:spcBef>
                        <a:spcAft>
                          <a:spcPts val="0"/>
                        </a:spcAft>
                        <a:buClrTx/>
                        <a:buSzTx/>
                        <a:buFont typeface="Wingdings"/>
                        <a:buChar char=""/>
                        <a:tabLst>
                          <a:tab pos="445770" algn="l"/>
                        </a:tabLst>
                        <a:defRPr/>
                      </a:pPr>
                      <a:r>
                        <a:rPr lang="en-US" sz="1000" dirty="0" smtClean="0">
                          <a:solidFill>
                            <a:srgbClr val="000000"/>
                          </a:solidFill>
                          <a:effectLst/>
                          <a:latin typeface="Arial" panose="020B0604020202020204" pitchFamily="34" charset="0"/>
                          <a:cs typeface="Arial" panose="020B0604020202020204" pitchFamily="34" charset="0"/>
                        </a:rPr>
                        <a:t> </a:t>
                      </a:r>
                      <a:endParaRPr lang="en-US" sz="1000" dirty="0" smtClean="0">
                        <a:solidFill>
                          <a:srgbClr val="000000"/>
                        </a:solidFill>
                        <a:effectLst/>
                        <a:latin typeface="Arial" panose="020B0604020202020204" pitchFamily="34" charset="0"/>
                        <a:ea typeface="Cambria"/>
                        <a:cs typeface="Arial" panose="020B0604020202020204" pitchFamily="34" charset="0"/>
                      </a:endParaRPr>
                    </a:p>
                    <a:p>
                      <a:pPr marL="342900" marR="0" lvl="0" indent="-342900" algn="just" defTabSz="914400" rtl="0" eaLnBrk="1" fontAlgn="auto" latinLnBrk="0" hangingPunct="1">
                        <a:lnSpc>
                          <a:spcPct val="100000"/>
                        </a:lnSpc>
                        <a:spcBef>
                          <a:spcPts val="0"/>
                        </a:spcBef>
                        <a:spcAft>
                          <a:spcPts val="0"/>
                        </a:spcAft>
                        <a:buClrTx/>
                        <a:buSzTx/>
                        <a:buFont typeface="Wingdings"/>
                        <a:buChar char=""/>
                        <a:tabLst>
                          <a:tab pos="445770" algn="l"/>
                        </a:tabLst>
                        <a:defRPr/>
                      </a:pPr>
                      <a:r>
                        <a:rPr lang="en-US" sz="1000" dirty="0" smtClean="0">
                          <a:solidFill>
                            <a:srgbClr val="000000"/>
                          </a:solidFill>
                          <a:effectLst/>
                          <a:latin typeface="Arial" panose="020B0604020202020204" pitchFamily="34" charset="0"/>
                          <a:cs typeface="Arial" panose="020B0604020202020204" pitchFamily="34" charset="0"/>
                        </a:rPr>
                        <a:t> </a:t>
                      </a:r>
                      <a:endParaRPr lang="en-US" sz="1000" dirty="0" smtClean="0">
                        <a:solidFill>
                          <a:srgbClr val="000000"/>
                        </a:solidFill>
                        <a:effectLst/>
                        <a:latin typeface="Arial" panose="020B0604020202020204" pitchFamily="34" charset="0"/>
                        <a:ea typeface="Cambria"/>
                        <a:cs typeface="Arial" panose="020B0604020202020204" pitchFamily="34" charset="0"/>
                      </a:endParaRPr>
                    </a:p>
                    <a:p>
                      <a:pPr marL="342900" marR="0" lvl="0" indent="-342900" algn="just" defTabSz="914400" rtl="0" eaLnBrk="1" fontAlgn="auto" latinLnBrk="0" hangingPunct="1">
                        <a:lnSpc>
                          <a:spcPct val="100000"/>
                        </a:lnSpc>
                        <a:spcBef>
                          <a:spcPts val="0"/>
                        </a:spcBef>
                        <a:spcAft>
                          <a:spcPts val="0"/>
                        </a:spcAft>
                        <a:buClrTx/>
                        <a:buSzTx/>
                        <a:buFont typeface="Wingdings"/>
                        <a:buChar char=""/>
                        <a:tabLst>
                          <a:tab pos="445770" algn="l"/>
                        </a:tabLst>
                        <a:defRPr/>
                      </a:pPr>
                      <a:r>
                        <a:rPr lang="en-US" sz="1000" dirty="0" smtClean="0">
                          <a:solidFill>
                            <a:srgbClr val="000000"/>
                          </a:solidFill>
                          <a:effectLst/>
                          <a:latin typeface="Arial" panose="020B0604020202020204" pitchFamily="34" charset="0"/>
                          <a:cs typeface="Arial" panose="020B0604020202020204" pitchFamily="34" charset="0"/>
                        </a:rPr>
                        <a:t> </a:t>
                      </a:r>
                      <a:endParaRPr lang="en-US" sz="1000" dirty="0" smtClean="0">
                        <a:solidFill>
                          <a:srgbClr val="000000"/>
                        </a:solidFill>
                        <a:effectLst/>
                        <a:latin typeface="Arial" panose="020B0604020202020204" pitchFamily="34" charset="0"/>
                        <a:ea typeface="Cambria"/>
                        <a:cs typeface="Arial" panose="020B0604020202020204" pitchFamily="34" charset="0"/>
                      </a:endParaRPr>
                    </a:p>
                    <a:p>
                      <a:pPr marL="342900" marR="0" lvl="0" indent="-342900" algn="just" defTabSz="914400" rtl="0" eaLnBrk="1" fontAlgn="auto" latinLnBrk="0" hangingPunct="1">
                        <a:lnSpc>
                          <a:spcPct val="100000"/>
                        </a:lnSpc>
                        <a:spcBef>
                          <a:spcPts val="0"/>
                        </a:spcBef>
                        <a:spcAft>
                          <a:spcPts val="0"/>
                        </a:spcAft>
                        <a:buClrTx/>
                        <a:buSzTx/>
                        <a:buFont typeface="Wingdings"/>
                        <a:buChar char=""/>
                        <a:tabLst>
                          <a:tab pos="445770" algn="l"/>
                        </a:tabLst>
                        <a:defRPr/>
                      </a:pPr>
                      <a:r>
                        <a:rPr lang="en-US" sz="1000" dirty="0" smtClean="0">
                          <a:solidFill>
                            <a:srgbClr val="000000"/>
                          </a:solidFill>
                          <a:effectLst/>
                          <a:latin typeface="Arial" panose="020B0604020202020204" pitchFamily="34" charset="0"/>
                          <a:cs typeface="Arial" panose="020B0604020202020204" pitchFamily="34" charset="0"/>
                        </a:rPr>
                        <a:t> </a:t>
                      </a:r>
                      <a:endParaRPr lang="en-US" sz="1000" dirty="0" smtClean="0">
                        <a:solidFill>
                          <a:srgbClr val="000000"/>
                        </a:solidFill>
                        <a:effectLst/>
                        <a:latin typeface="Arial" panose="020B0604020202020204" pitchFamily="34" charset="0"/>
                        <a:ea typeface="Cambria"/>
                        <a:cs typeface="Arial" panose="020B0604020202020204" pitchFamily="34" charset="0"/>
                      </a:endParaRPr>
                    </a:p>
                    <a:p>
                      <a:pPr marL="342900" marR="0" lvl="0" indent="-342900" algn="just" defTabSz="914400" rtl="0" eaLnBrk="1" fontAlgn="auto" latinLnBrk="0" hangingPunct="1">
                        <a:lnSpc>
                          <a:spcPct val="100000"/>
                        </a:lnSpc>
                        <a:spcBef>
                          <a:spcPts val="0"/>
                        </a:spcBef>
                        <a:spcAft>
                          <a:spcPts val="0"/>
                        </a:spcAft>
                        <a:buClrTx/>
                        <a:buSzTx/>
                        <a:buFont typeface="Wingdings"/>
                        <a:buChar char=""/>
                        <a:tabLst>
                          <a:tab pos="445770" algn="l"/>
                        </a:tabLst>
                        <a:defRPr/>
                      </a:pPr>
                      <a:r>
                        <a:rPr lang="en-US" sz="1000" dirty="0" smtClean="0">
                          <a:solidFill>
                            <a:srgbClr val="000000"/>
                          </a:solidFill>
                          <a:effectLst/>
                          <a:latin typeface="Arial" panose="020B0604020202020204" pitchFamily="34" charset="0"/>
                          <a:cs typeface="Arial" panose="020B0604020202020204" pitchFamily="34" charset="0"/>
                        </a:rPr>
                        <a:t> </a:t>
                      </a:r>
                      <a:endParaRPr lang="en-US" sz="1000" dirty="0" smtClean="0">
                        <a:solidFill>
                          <a:srgbClr val="000000"/>
                        </a:solidFill>
                        <a:effectLst/>
                        <a:latin typeface="Arial" panose="020B0604020202020204" pitchFamily="34" charset="0"/>
                        <a:ea typeface="Cambria"/>
                        <a:cs typeface="Arial" panose="020B0604020202020204" pitchFamily="34" charset="0"/>
                      </a:endParaRPr>
                    </a:p>
                    <a:p>
                      <a:pPr marL="342900" marR="0" lvl="0" indent="-342900" algn="just" defTabSz="914400" rtl="0" eaLnBrk="1" fontAlgn="auto" latinLnBrk="0" hangingPunct="1">
                        <a:lnSpc>
                          <a:spcPct val="100000"/>
                        </a:lnSpc>
                        <a:spcBef>
                          <a:spcPts val="0"/>
                        </a:spcBef>
                        <a:spcAft>
                          <a:spcPts val="0"/>
                        </a:spcAft>
                        <a:buClrTx/>
                        <a:buSzTx/>
                        <a:buFont typeface="Wingdings"/>
                        <a:buChar char=""/>
                        <a:tabLst>
                          <a:tab pos="445770" algn="l"/>
                        </a:tabLst>
                        <a:defRPr/>
                      </a:pPr>
                      <a:r>
                        <a:rPr lang="en-US" sz="1000" dirty="0" smtClean="0">
                          <a:solidFill>
                            <a:srgbClr val="000000"/>
                          </a:solidFill>
                          <a:effectLst/>
                          <a:latin typeface="Arial" panose="020B0604020202020204" pitchFamily="34" charset="0"/>
                          <a:cs typeface="Arial" panose="020B0604020202020204" pitchFamily="34" charset="0"/>
                        </a:rPr>
                        <a:t> </a:t>
                      </a:r>
                      <a:endParaRPr lang="en-US" sz="1000" dirty="0" smtClean="0">
                        <a:solidFill>
                          <a:srgbClr val="000000"/>
                        </a:solidFill>
                        <a:effectLst/>
                        <a:latin typeface="Arial" panose="020B0604020202020204" pitchFamily="34" charset="0"/>
                        <a:ea typeface="Cambria"/>
                        <a:cs typeface="Arial" panose="020B0604020202020204" pitchFamily="34" charset="0"/>
                      </a:endParaRPr>
                    </a:p>
                    <a:p>
                      <a:pPr marL="342900" marR="0" lvl="0" indent="-342900" algn="just" defTabSz="914400" rtl="0" eaLnBrk="1" fontAlgn="auto" latinLnBrk="0" hangingPunct="1">
                        <a:lnSpc>
                          <a:spcPct val="100000"/>
                        </a:lnSpc>
                        <a:spcBef>
                          <a:spcPts val="0"/>
                        </a:spcBef>
                        <a:spcAft>
                          <a:spcPts val="0"/>
                        </a:spcAft>
                        <a:buClrTx/>
                        <a:buSzTx/>
                        <a:buFont typeface="Wingdings"/>
                        <a:buChar char=""/>
                        <a:tabLst>
                          <a:tab pos="445770" algn="l"/>
                        </a:tabLst>
                        <a:defRPr/>
                      </a:pPr>
                      <a:r>
                        <a:rPr lang="en-US" sz="1000" dirty="0" smtClean="0">
                          <a:solidFill>
                            <a:srgbClr val="000000"/>
                          </a:solidFill>
                          <a:effectLst/>
                          <a:latin typeface="Arial" panose="020B0604020202020204" pitchFamily="34" charset="0"/>
                          <a:cs typeface="Arial" panose="020B0604020202020204" pitchFamily="34" charset="0"/>
                        </a:rPr>
                        <a:t> </a:t>
                      </a:r>
                      <a:endParaRPr lang="en-US" sz="1000" dirty="0" smtClean="0">
                        <a:solidFill>
                          <a:srgbClr val="000000"/>
                        </a:solidFill>
                        <a:effectLst/>
                        <a:latin typeface="Arial" panose="020B0604020202020204" pitchFamily="34" charset="0"/>
                        <a:ea typeface="Cambria"/>
                        <a:cs typeface="Arial" panose="020B0604020202020204" pitchFamily="34" charset="0"/>
                      </a:endParaRPr>
                    </a:p>
                    <a:p>
                      <a:pPr marL="342900" marR="0" lvl="0" indent="-342900" algn="just" defTabSz="914400" rtl="0" eaLnBrk="1" fontAlgn="auto" latinLnBrk="0" hangingPunct="1">
                        <a:lnSpc>
                          <a:spcPct val="100000"/>
                        </a:lnSpc>
                        <a:spcBef>
                          <a:spcPts val="0"/>
                        </a:spcBef>
                        <a:spcAft>
                          <a:spcPts val="0"/>
                        </a:spcAft>
                        <a:buClrTx/>
                        <a:buSzTx/>
                        <a:buFont typeface="Wingdings"/>
                        <a:buChar char=""/>
                        <a:tabLst>
                          <a:tab pos="445770" algn="l"/>
                        </a:tabLst>
                        <a:defRPr/>
                      </a:pPr>
                      <a:r>
                        <a:rPr lang="en-US" sz="1000" dirty="0" smtClean="0">
                          <a:solidFill>
                            <a:srgbClr val="000000"/>
                          </a:solidFill>
                          <a:effectLst/>
                          <a:latin typeface="Arial" panose="020B0604020202020204" pitchFamily="34" charset="0"/>
                          <a:cs typeface="Arial" panose="020B0604020202020204" pitchFamily="34" charset="0"/>
                        </a:rPr>
                        <a:t> </a:t>
                      </a:r>
                      <a:endParaRPr lang="en-US" sz="1000" dirty="0" smtClean="0">
                        <a:solidFill>
                          <a:srgbClr val="000000"/>
                        </a:solidFill>
                        <a:effectLst/>
                        <a:latin typeface="Arial" panose="020B0604020202020204" pitchFamily="34" charset="0"/>
                        <a:ea typeface="Cambria"/>
                        <a:cs typeface="Arial" panose="020B0604020202020204" pitchFamily="34" charset="0"/>
                      </a:endParaRPr>
                    </a:p>
                    <a:p>
                      <a:pPr marL="342900" marR="0" lvl="0" indent="-342900" algn="just" defTabSz="914400" rtl="0" eaLnBrk="1" fontAlgn="auto" latinLnBrk="0" hangingPunct="1">
                        <a:lnSpc>
                          <a:spcPct val="100000"/>
                        </a:lnSpc>
                        <a:spcBef>
                          <a:spcPts val="0"/>
                        </a:spcBef>
                        <a:spcAft>
                          <a:spcPts val="0"/>
                        </a:spcAft>
                        <a:buClrTx/>
                        <a:buSzTx/>
                        <a:buFont typeface="Wingdings"/>
                        <a:buChar char=""/>
                        <a:tabLst>
                          <a:tab pos="445770" algn="l"/>
                        </a:tabLst>
                        <a:defRPr/>
                      </a:pPr>
                      <a:r>
                        <a:rPr lang="en-US" sz="1000" dirty="0" smtClean="0">
                          <a:solidFill>
                            <a:srgbClr val="000000"/>
                          </a:solidFill>
                          <a:effectLst/>
                          <a:latin typeface="Arial" panose="020B0604020202020204" pitchFamily="34" charset="0"/>
                          <a:cs typeface="Arial" panose="020B0604020202020204" pitchFamily="34" charset="0"/>
                        </a:rPr>
                        <a:t> </a:t>
                      </a:r>
                      <a:endParaRPr lang="en-US" sz="1000" dirty="0" smtClean="0">
                        <a:solidFill>
                          <a:srgbClr val="000000"/>
                        </a:solidFill>
                        <a:effectLst/>
                        <a:latin typeface="Arial" panose="020B0604020202020204" pitchFamily="34" charset="0"/>
                        <a:ea typeface="Cambria"/>
                        <a:cs typeface="Arial" panose="020B0604020202020204" pitchFamily="34" charset="0"/>
                      </a:endParaRPr>
                    </a:p>
                    <a:p>
                      <a:pPr marL="342900" marR="0" lvl="0" indent="-342900" algn="just">
                        <a:lnSpc>
                          <a:spcPct val="100000"/>
                        </a:lnSpc>
                        <a:spcBef>
                          <a:spcPts val="0"/>
                        </a:spcBef>
                        <a:spcAft>
                          <a:spcPts val="0"/>
                        </a:spcAft>
                        <a:buFont typeface="Wingdings"/>
                        <a:buChar char=""/>
                        <a:tabLst>
                          <a:tab pos="445770" algn="l"/>
                        </a:tabLst>
                      </a:pPr>
                      <a:r>
                        <a:rPr lang="en-US" sz="1000" dirty="0" smtClean="0">
                          <a:solidFill>
                            <a:srgbClr val="000000"/>
                          </a:solidFill>
                          <a:effectLst/>
                          <a:latin typeface="Arial" panose="020B0604020202020204" pitchFamily="34" charset="0"/>
                          <a:cs typeface="Arial" panose="020B0604020202020204" pitchFamily="34" charset="0"/>
                        </a:rPr>
                        <a:t>  </a:t>
                      </a:r>
                      <a:r>
                        <a:rPr lang="en-US" sz="1000" dirty="0">
                          <a:solidFill>
                            <a:srgbClr val="000000"/>
                          </a:solidFill>
                          <a:effectLst/>
                          <a:latin typeface="Arial" panose="020B0604020202020204" pitchFamily="34" charset="0"/>
                          <a:cs typeface="Arial" panose="020B0604020202020204" pitchFamily="34" charset="0"/>
                        </a:rPr>
                        <a:t> </a:t>
                      </a:r>
                      <a:endParaRPr lang="en-US" sz="1000" dirty="0">
                        <a:solidFill>
                          <a:srgbClr val="000000"/>
                        </a:solidFill>
                        <a:effectLst/>
                        <a:latin typeface="Arial" panose="020B0604020202020204" pitchFamily="34" charset="0"/>
                        <a:ea typeface="Cambria"/>
                        <a:cs typeface="Arial" panose="020B0604020202020204" pitchFamily="34" charset="0"/>
                      </a:endParaRPr>
                    </a:p>
                  </a:txBody>
                  <a:tcPr marL="72290" marR="72290" marT="8800" marB="8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25045524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mtClean="0"/>
              <a:t>Check Your Understanding:</a:t>
            </a:r>
            <a:br>
              <a:rPr lang="en-US" smtClean="0"/>
            </a:br>
            <a:r>
              <a:rPr lang="en-US" smtClean="0"/>
              <a:t>Transfer and Intake Notes Quiz</a:t>
            </a:r>
            <a:endParaRPr lang="en-US" dirty="0"/>
          </a:p>
        </p:txBody>
      </p:sp>
      <p:sp>
        <p:nvSpPr>
          <p:cNvPr id="5" name="Content Placeholder 4"/>
          <p:cNvSpPr>
            <a:spLocks noGrp="1"/>
          </p:cNvSpPr>
          <p:nvPr>
            <p:ph idx="1"/>
          </p:nvPr>
        </p:nvSpPr>
        <p:spPr/>
        <p:txBody>
          <a:bodyPr/>
          <a:lstStyle/>
          <a:p>
            <a:pPr marL="461963" indent="-461963">
              <a:buSzPct val="100000"/>
              <a:buFont typeface="+mj-lt"/>
              <a:buAutoNum type="arabicPeriod"/>
            </a:pPr>
            <a:r>
              <a:rPr lang="en-US" sz="2800" b="1" dirty="0" smtClean="0"/>
              <a:t>Transfer and intake notes collect a standard set of data elements about patient transfers, admissions, and readmissions.</a:t>
            </a:r>
          </a:p>
          <a:p>
            <a:pPr marL="914400" lvl="2" indent="-452438">
              <a:buSzPct val="100000"/>
              <a:buFont typeface="+mj-lt"/>
              <a:buAutoNum type="alphaLcPeriod"/>
            </a:pPr>
            <a:r>
              <a:rPr lang="en-US" sz="2800" dirty="0" smtClean="0"/>
              <a:t>True</a:t>
            </a:r>
          </a:p>
          <a:p>
            <a:pPr marL="914400" lvl="2" indent="-452438">
              <a:buSzPct val="100000"/>
              <a:buFont typeface="+mj-lt"/>
              <a:buAutoNum type="alphaLcPeriod"/>
            </a:pPr>
            <a:r>
              <a:rPr lang="en-US" sz="2800" dirty="0" smtClean="0"/>
              <a:t>False</a:t>
            </a:r>
          </a:p>
          <a:p>
            <a:pPr marL="461963" indent="-461963">
              <a:buSzPct val="100000"/>
              <a:buFont typeface="+mj-lt"/>
              <a:buAutoNum type="arabicPeriod"/>
            </a:pPr>
            <a:r>
              <a:rPr lang="en-US" sz="2800" b="1" dirty="0" smtClean="0"/>
              <a:t>The format of transfer and intake notes should not vary across facilities. </a:t>
            </a:r>
          </a:p>
          <a:p>
            <a:pPr marL="914400" lvl="2" indent="-452438">
              <a:buSzPct val="100000"/>
              <a:buFont typeface="+mj-lt"/>
              <a:buAutoNum type="alphaLcPeriod"/>
              <a:tabLst>
                <a:tab pos="914400" algn="l"/>
              </a:tabLst>
            </a:pPr>
            <a:r>
              <a:rPr lang="en-US" sz="2800" dirty="0" smtClean="0"/>
              <a:t>True</a:t>
            </a:r>
          </a:p>
          <a:p>
            <a:pPr marL="914400" lvl="2" indent="-452438">
              <a:buSzPct val="100000"/>
              <a:buFont typeface="+mj-lt"/>
              <a:buAutoNum type="alphaLcPeriod"/>
              <a:tabLst>
                <a:tab pos="914400" algn="l"/>
              </a:tabLst>
            </a:pPr>
            <a:r>
              <a:rPr lang="en-US" sz="2800" dirty="0" smtClean="0"/>
              <a:t>False</a:t>
            </a:r>
          </a:p>
          <a:p>
            <a:pPr marL="1085850" lvl="2" indent="-514350">
              <a:buSzPct val="100000"/>
              <a:buFont typeface="+mj-lt"/>
              <a:buAutoNum type="alphaLcPeriod"/>
            </a:pPr>
            <a:endParaRPr lang="en-US" sz="2800" dirty="0" smtClean="0"/>
          </a:p>
          <a:p>
            <a:pPr marL="1085850" lvl="2" indent="-514350">
              <a:buSzPct val="100000"/>
              <a:buFont typeface="+mj-lt"/>
              <a:buAutoNum type="alphaLcPeriod"/>
            </a:pPr>
            <a:endParaRPr lang="en-US" sz="2800" dirty="0" smtClean="0"/>
          </a:p>
        </p:txBody>
      </p:sp>
    </p:spTree>
    <p:extLst>
      <p:ext uri="{BB962C8B-B14F-4D97-AF65-F5344CB8AC3E}">
        <p14:creationId xmlns:p14="http://schemas.microsoft.com/office/powerpoint/2010/main" val="21317573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mtClean="0"/>
              <a:t>Check Your Understanding:</a:t>
            </a:r>
            <a:br>
              <a:rPr lang="en-US" smtClean="0"/>
            </a:br>
            <a:r>
              <a:rPr lang="en-US" smtClean="0"/>
              <a:t>Transfer and Intake Notes Quiz</a:t>
            </a:r>
            <a:endParaRPr lang="en-US" dirty="0"/>
          </a:p>
        </p:txBody>
      </p:sp>
      <p:sp>
        <p:nvSpPr>
          <p:cNvPr id="5" name="Content Placeholder 4"/>
          <p:cNvSpPr>
            <a:spLocks noGrp="1"/>
          </p:cNvSpPr>
          <p:nvPr>
            <p:ph idx="1"/>
          </p:nvPr>
        </p:nvSpPr>
        <p:spPr/>
        <p:txBody>
          <a:bodyPr/>
          <a:lstStyle/>
          <a:p>
            <a:pPr marL="461963" indent="-461963">
              <a:buSzPct val="100000"/>
              <a:buFont typeface="+mj-lt"/>
              <a:buAutoNum type="arabicPeriod" startAt="3"/>
            </a:pPr>
            <a:r>
              <a:rPr lang="en-US" sz="2400" b="1" dirty="0" smtClean="0"/>
              <a:t>Which of the following would you not expect to find in a Transfer Note?</a:t>
            </a:r>
          </a:p>
          <a:p>
            <a:pPr marL="914400" lvl="1" indent="-452438">
              <a:buSzPct val="100000"/>
              <a:buFont typeface="+mj-lt"/>
              <a:buAutoNum type="alphaLcPeriod"/>
            </a:pPr>
            <a:r>
              <a:rPr lang="en-US" sz="2400" dirty="0" smtClean="0"/>
              <a:t>The name of the provider authorizing the transfer</a:t>
            </a:r>
          </a:p>
          <a:p>
            <a:pPr marL="914400" lvl="1" indent="-452438">
              <a:buSzPct val="100000"/>
              <a:buFont typeface="+mj-lt"/>
              <a:buAutoNum type="alphaLcPeriod"/>
            </a:pPr>
            <a:r>
              <a:rPr lang="en-US" sz="2400" dirty="0" smtClean="0"/>
              <a:t>The location the patient is being transferred to</a:t>
            </a:r>
          </a:p>
          <a:p>
            <a:pPr marL="914400" lvl="1" indent="-452438">
              <a:buSzPct val="100000"/>
              <a:buFont typeface="+mj-lt"/>
              <a:buAutoNum type="alphaLcPeriod"/>
            </a:pPr>
            <a:r>
              <a:rPr lang="en-US" sz="2400" dirty="0" smtClean="0"/>
              <a:t>The reason the patient is being transferred</a:t>
            </a:r>
          </a:p>
          <a:p>
            <a:pPr marL="914400" lvl="1" indent="-452438">
              <a:buSzPct val="100000"/>
              <a:buFont typeface="+mj-lt"/>
              <a:buAutoNum type="alphaLcPeriod"/>
            </a:pPr>
            <a:r>
              <a:rPr lang="en-US" sz="2400" dirty="0" smtClean="0"/>
              <a:t>The name of the patient</a:t>
            </a:r>
          </a:p>
          <a:p>
            <a:pPr marL="914400" lvl="1" indent="-452438">
              <a:buSzPct val="100000"/>
              <a:buFont typeface="+mj-lt"/>
              <a:buAutoNum type="alphaLcPeriod"/>
            </a:pPr>
            <a:r>
              <a:rPr lang="en-US" sz="2400" dirty="0" smtClean="0"/>
              <a:t>The patient’s primary discharge diagnosis</a:t>
            </a:r>
          </a:p>
          <a:p>
            <a:pPr marL="914400" lvl="1" indent="-452438">
              <a:buSzPct val="100000"/>
              <a:buFont typeface="+mj-lt"/>
              <a:buAutoNum type="alphaLcPeriod"/>
            </a:pPr>
            <a:r>
              <a:rPr lang="en-US" sz="2400" dirty="0" smtClean="0"/>
              <a:t>The treatments the patient received in the nursing home prior to transfer</a:t>
            </a:r>
          </a:p>
          <a:p>
            <a:pPr marL="914400" lvl="1" indent="-452438">
              <a:buSzPct val="100000"/>
              <a:buFont typeface="+mj-lt"/>
              <a:buAutoNum type="alphaLcPeriod"/>
            </a:pPr>
            <a:r>
              <a:rPr lang="en-US" sz="2400" dirty="0" smtClean="0"/>
              <a:t>The providers who saw the resident within 24 hours of transfer</a:t>
            </a:r>
          </a:p>
          <a:p>
            <a:endParaRPr lang="en-US" sz="2400" dirty="0" smtClean="0"/>
          </a:p>
          <a:p>
            <a:pPr lvl="1"/>
            <a:endParaRPr lang="en-US" sz="2400" dirty="0" smtClean="0"/>
          </a:p>
          <a:p>
            <a:pPr lvl="2"/>
            <a:endParaRPr lang="en-US" sz="2400" dirty="0" smtClean="0"/>
          </a:p>
          <a:p>
            <a:pPr lvl="2"/>
            <a:endParaRPr lang="en-US" sz="2400" dirty="0" smtClean="0"/>
          </a:p>
        </p:txBody>
      </p:sp>
    </p:spTree>
    <p:extLst>
      <p:ext uri="{BB962C8B-B14F-4D97-AF65-F5344CB8AC3E}">
        <p14:creationId xmlns:p14="http://schemas.microsoft.com/office/powerpoint/2010/main" val="27821834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TRANSFER RISK REPORTS</a:t>
            </a:r>
          </a:p>
        </p:txBody>
      </p:sp>
    </p:spTree>
    <p:extLst>
      <p:ext uri="{BB962C8B-B14F-4D97-AF65-F5344CB8AC3E}">
        <p14:creationId xmlns:p14="http://schemas.microsoft.com/office/powerpoint/2010/main" val="23649642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mtClean="0"/>
              <a:t>Transfer Risk Reports: High Risk</a:t>
            </a:r>
            <a:br>
              <a:rPr lang="en-US" smtClean="0"/>
            </a:br>
            <a:r>
              <a:rPr lang="en-US" smtClean="0"/>
              <a:t>and Medium Risk</a:t>
            </a:r>
            <a:endParaRPr lang="en-US" dirty="0"/>
          </a:p>
        </p:txBody>
      </p:sp>
      <p:sp>
        <p:nvSpPr>
          <p:cNvPr id="5" name="Content Placeholder 4"/>
          <p:cNvSpPr>
            <a:spLocks noGrp="1"/>
          </p:cNvSpPr>
          <p:nvPr>
            <p:ph idx="1"/>
          </p:nvPr>
        </p:nvSpPr>
        <p:spPr/>
        <p:txBody>
          <a:bodyPr/>
          <a:lstStyle/>
          <a:p>
            <a:r>
              <a:rPr lang="en-US" smtClean="0"/>
              <a:t>Provides a weekly snapshot of residents at risk for transfer to a hospital or ED</a:t>
            </a:r>
          </a:p>
          <a:p>
            <a:r>
              <a:rPr lang="en-US" smtClean="0"/>
              <a:t>Designed to help nursing staff see the changes in resident clinical status earlier and identify residents at risk for transfer</a:t>
            </a:r>
          </a:p>
          <a:p>
            <a:r>
              <a:rPr lang="en-US" smtClean="0"/>
              <a:t>Displays transfer risk factors by resident each week</a:t>
            </a:r>
            <a:endParaRPr lang="en-US" dirty="0"/>
          </a:p>
        </p:txBody>
      </p:sp>
    </p:spTree>
    <p:extLst>
      <p:ext uri="{BB962C8B-B14F-4D97-AF65-F5344CB8AC3E}">
        <p14:creationId xmlns:p14="http://schemas.microsoft.com/office/powerpoint/2010/main" val="36312948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mtClean="0"/>
              <a:t>Transfer Risk Reports: High Risk</a:t>
            </a:r>
            <a:br>
              <a:rPr lang="en-US" smtClean="0"/>
            </a:br>
            <a:r>
              <a:rPr lang="en-US" smtClean="0"/>
              <a:t>and Medium Risk</a:t>
            </a:r>
            <a:endParaRPr lang="en-US" dirty="0"/>
          </a:p>
        </p:txBody>
      </p:sp>
      <p:sp>
        <p:nvSpPr>
          <p:cNvPr id="5" name="Content Placeholder 4"/>
          <p:cNvSpPr>
            <a:spLocks noGrp="1"/>
          </p:cNvSpPr>
          <p:nvPr>
            <p:ph idx="1"/>
          </p:nvPr>
        </p:nvSpPr>
        <p:spPr/>
        <p:txBody>
          <a:bodyPr/>
          <a:lstStyle/>
          <a:p>
            <a:r>
              <a:rPr lang="en-US" dirty="0" smtClean="0"/>
              <a:t>Displays the following:</a:t>
            </a:r>
          </a:p>
          <a:p>
            <a:pPr lvl="1"/>
            <a:r>
              <a:rPr lang="en-US" dirty="0" smtClean="0"/>
              <a:t>ED visits </a:t>
            </a:r>
          </a:p>
          <a:p>
            <a:pPr lvl="1"/>
            <a:r>
              <a:rPr lang="en-US" dirty="0" smtClean="0"/>
              <a:t>Hospital admissions </a:t>
            </a:r>
          </a:p>
          <a:p>
            <a:pPr lvl="1"/>
            <a:r>
              <a:rPr lang="en-US" dirty="0" smtClean="0"/>
              <a:t>High-risk diagnoses </a:t>
            </a:r>
          </a:p>
          <a:p>
            <a:pPr lvl="1"/>
            <a:r>
              <a:rPr lang="en-US" dirty="0" smtClean="0"/>
              <a:t>Current clinical conditions contributing to transfer risk </a:t>
            </a:r>
          </a:p>
          <a:p>
            <a:pPr lvl="1"/>
            <a:r>
              <a:rPr lang="en-US" dirty="0" smtClean="0"/>
              <a:t>Polypharmacy </a:t>
            </a:r>
          </a:p>
          <a:p>
            <a:pPr lvl="1"/>
            <a:r>
              <a:rPr lang="en-US" dirty="0" smtClean="0"/>
              <a:t>High-risk change in condition within 7 days</a:t>
            </a:r>
            <a:endParaRPr lang="en-US" dirty="0"/>
          </a:p>
        </p:txBody>
      </p:sp>
    </p:spTree>
    <p:extLst>
      <p:ext uri="{BB962C8B-B14F-4D97-AF65-F5344CB8AC3E}">
        <p14:creationId xmlns:p14="http://schemas.microsoft.com/office/powerpoint/2010/main" val="37351442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66800" y="274638"/>
            <a:ext cx="7924800" cy="1143000"/>
          </a:xfrm>
        </p:spPr>
        <p:txBody>
          <a:bodyPr>
            <a:normAutofit fontScale="90000"/>
          </a:bodyPr>
          <a:lstStyle/>
          <a:p>
            <a:r>
              <a:rPr lang="en-US" dirty="0" smtClean="0"/>
              <a:t>Preventable Hospital and ED Visits</a:t>
            </a:r>
            <a:br>
              <a:rPr lang="en-US" dirty="0" smtClean="0"/>
            </a:br>
            <a:r>
              <a:rPr lang="en-US" dirty="0" smtClean="0"/>
              <a:t>Electronic Reports</a:t>
            </a:r>
            <a:endParaRPr lang="en-US" dirty="0"/>
          </a:p>
        </p:txBody>
      </p:sp>
      <p:sp>
        <p:nvSpPr>
          <p:cNvPr id="5" name="Content Placeholder 4"/>
          <p:cNvSpPr>
            <a:spLocks noGrp="1"/>
          </p:cNvSpPr>
          <p:nvPr>
            <p:ph idx="1"/>
          </p:nvPr>
        </p:nvSpPr>
        <p:spPr/>
        <p:txBody>
          <a:bodyPr/>
          <a:lstStyle/>
          <a:p>
            <a:r>
              <a:rPr lang="en-US" dirty="0" smtClean="0"/>
              <a:t>Electronic Reports</a:t>
            </a:r>
          </a:p>
          <a:p>
            <a:pPr lvl="1"/>
            <a:r>
              <a:rPr lang="en-US" dirty="0"/>
              <a:t>Transfer Risk Report – High Risk</a:t>
            </a:r>
          </a:p>
          <a:p>
            <a:pPr lvl="1"/>
            <a:r>
              <a:rPr lang="en-US" dirty="0"/>
              <a:t>Transfer Risk Report – Medium Risk</a:t>
            </a:r>
          </a:p>
          <a:p>
            <a:pPr lvl="1"/>
            <a:r>
              <a:rPr lang="en-US" dirty="0" smtClean="0"/>
              <a:t>ED </a:t>
            </a:r>
            <a:r>
              <a:rPr lang="en-US" dirty="0"/>
              <a:t>Treat and Release Report</a:t>
            </a:r>
          </a:p>
          <a:p>
            <a:pPr lvl="1"/>
            <a:r>
              <a:rPr lang="en-US" dirty="0"/>
              <a:t>Monthly Transfers by Facility or Nursing Unit</a:t>
            </a:r>
          </a:p>
          <a:p>
            <a:pPr lvl="1"/>
            <a:r>
              <a:rPr lang="en-US" dirty="0"/>
              <a:t>Monthly Transfers by Provider</a:t>
            </a:r>
          </a:p>
          <a:p>
            <a:pPr lvl="1"/>
            <a:r>
              <a:rPr lang="en-US" dirty="0"/>
              <a:t>Key Metrics </a:t>
            </a:r>
            <a:r>
              <a:rPr lang="en-US" dirty="0" smtClean="0"/>
              <a:t>Trend Report</a:t>
            </a:r>
            <a:endParaRPr lang="en-US" dirty="0"/>
          </a:p>
          <a:p>
            <a:pPr lvl="1"/>
            <a:endParaRPr lang="en-US" dirty="0"/>
          </a:p>
        </p:txBody>
      </p:sp>
    </p:spTree>
    <p:extLst>
      <p:ext uri="{BB962C8B-B14F-4D97-AF65-F5344CB8AC3E}">
        <p14:creationId xmlns:p14="http://schemas.microsoft.com/office/powerpoint/2010/main" val="13500213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TRANSFER RISK REPORT </a:t>
            </a:r>
            <a:r>
              <a:rPr lang="en-US" dirty="0" smtClean="0"/>
              <a:t>RULES</a:t>
            </a:r>
            <a:endParaRPr lang="en-US" dirty="0"/>
          </a:p>
        </p:txBody>
      </p:sp>
    </p:spTree>
    <p:extLst>
      <p:ext uri="{BB962C8B-B14F-4D97-AF65-F5344CB8AC3E}">
        <p14:creationId xmlns:p14="http://schemas.microsoft.com/office/powerpoint/2010/main" val="36645070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00200" y="274638"/>
            <a:ext cx="6858000" cy="1143000"/>
          </a:xfrm>
        </p:spPr>
        <p:txBody>
          <a:bodyPr>
            <a:normAutofit fontScale="90000"/>
          </a:bodyPr>
          <a:lstStyle/>
          <a:p>
            <a:r>
              <a:rPr lang="en-US" dirty="0" smtClean="0"/>
              <a:t>Rules for High and Medium Transfer Risk</a:t>
            </a:r>
            <a:endParaRPr lang="en-US"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3431015067"/>
              </p:ext>
            </p:extLst>
          </p:nvPr>
        </p:nvGraphicFramePr>
        <p:xfrm>
          <a:off x="1447800" y="1783080"/>
          <a:ext cx="7158354" cy="3575304"/>
        </p:xfrm>
        <a:graphic>
          <a:graphicData uri="http://schemas.openxmlformats.org/drawingml/2006/table">
            <a:tbl>
              <a:tblPr firstRow="1" bandRow="1">
                <a:tableStyleId>{00A15C55-8517-42AA-B614-E9B94910E393}</a:tableStyleId>
              </a:tblPr>
              <a:tblGrid>
                <a:gridCol w="400834"/>
                <a:gridCol w="894566"/>
                <a:gridCol w="1061761"/>
                <a:gridCol w="1376639"/>
                <a:gridCol w="990600"/>
                <a:gridCol w="1295400"/>
                <a:gridCol w="457200"/>
                <a:gridCol w="681354"/>
              </a:tblGrid>
              <a:tr h="205740">
                <a:tc>
                  <a:txBody>
                    <a:bodyPr/>
                    <a:lstStyle/>
                    <a:p>
                      <a:pPr marL="0" marR="0" algn="ctr">
                        <a:lnSpc>
                          <a:spcPct val="115000"/>
                        </a:lnSpc>
                        <a:spcBef>
                          <a:spcPts val="100"/>
                        </a:spcBef>
                        <a:spcAft>
                          <a:spcPts val="100"/>
                        </a:spcAft>
                        <a:tabLst>
                          <a:tab pos="1642745" algn="l"/>
                        </a:tabLst>
                      </a:pPr>
                      <a:r>
                        <a:rPr lang="en-US" sz="1200" dirty="0">
                          <a:effectLst/>
                        </a:rPr>
                        <a:t> </a:t>
                      </a:r>
                      <a:endParaRPr lang="en-US" sz="1200" dirty="0">
                        <a:effectLst/>
                        <a:latin typeface="Arial" panose="020B0604020202020204" pitchFamily="34" charset="0"/>
                        <a:ea typeface="Calibri"/>
                        <a:cs typeface="Arial" panose="020B0604020202020204" pitchFamily="34" charset="0"/>
                      </a:endParaRPr>
                    </a:p>
                  </a:txBody>
                  <a:tcPr marL="36830" marR="36830" marT="0" marB="0" anchor="b"/>
                </a:tc>
                <a:tc gridSpan="5">
                  <a:txBody>
                    <a:bodyPr/>
                    <a:lstStyle/>
                    <a:p>
                      <a:pPr marL="0" marR="0" algn="ctr">
                        <a:lnSpc>
                          <a:spcPct val="115000"/>
                        </a:lnSpc>
                        <a:spcBef>
                          <a:spcPts val="100"/>
                        </a:spcBef>
                        <a:spcAft>
                          <a:spcPts val="100"/>
                        </a:spcAft>
                        <a:tabLst>
                          <a:tab pos="1642745" algn="l"/>
                        </a:tabLst>
                      </a:pPr>
                      <a:r>
                        <a:rPr lang="en-US" sz="1200" dirty="0">
                          <a:effectLst/>
                        </a:rPr>
                        <a:t>Risk Factors</a:t>
                      </a:r>
                      <a:endParaRPr lang="en-US" sz="1200" dirty="0">
                        <a:effectLst/>
                        <a:latin typeface="Arial" panose="020B0604020202020204" pitchFamily="34" charset="0"/>
                        <a:ea typeface="Calibri"/>
                        <a:cs typeface="Arial" panose="020B0604020202020204" pitchFamily="34" charset="0"/>
                      </a:endParaRPr>
                    </a:p>
                  </a:txBody>
                  <a:tcPr marL="36830" marR="36830"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marL="0" marR="0">
                        <a:lnSpc>
                          <a:spcPct val="115000"/>
                        </a:lnSpc>
                        <a:spcBef>
                          <a:spcPts val="100"/>
                        </a:spcBef>
                        <a:spcAft>
                          <a:spcPts val="100"/>
                        </a:spcAft>
                        <a:tabLst>
                          <a:tab pos="1642745" algn="l"/>
                        </a:tabLst>
                      </a:pPr>
                      <a:r>
                        <a:rPr lang="en-US" sz="1200" dirty="0" smtClean="0">
                          <a:effectLst/>
                        </a:rPr>
                        <a:t> Risk </a:t>
                      </a:r>
                      <a:r>
                        <a:rPr lang="en-US" sz="1200" dirty="0">
                          <a:effectLst/>
                        </a:rPr>
                        <a:t>Level</a:t>
                      </a:r>
                      <a:endParaRPr lang="en-US" sz="1200" dirty="0">
                        <a:effectLst/>
                        <a:latin typeface="Arial" panose="020B0604020202020204" pitchFamily="34" charset="0"/>
                        <a:ea typeface="Calibri"/>
                        <a:cs typeface="Arial" panose="020B0604020202020204" pitchFamily="34" charset="0"/>
                      </a:endParaRPr>
                    </a:p>
                  </a:txBody>
                  <a:tcPr marL="36830" marR="36830" marT="0" marB="0" anchor="b"/>
                </a:tc>
                <a:tc hMerge="1">
                  <a:txBody>
                    <a:bodyPr/>
                    <a:lstStyle/>
                    <a:p>
                      <a:endParaRPr lang="en-US"/>
                    </a:p>
                  </a:txBody>
                  <a:tcPr/>
                </a:tc>
              </a:tr>
              <a:tr h="617220">
                <a:tc>
                  <a:txBody>
                    <a:bodyPr/>
                    <a:lstStyle/>
                    <a:p>
                      <a:pPr marL="0" marR="0" algn="ctr">
                        <a:lnSpc>
                          <a:spcPct val="115000"/>
                        </a:lnSpc>
                        <a:spcBef>
                          <a:spcPts val="100"/>
                        </a:spcBef>
                        <a:spcAft>
                          <a:spcPts val="100"/>
                        </a:spcAft>
                        <a:tabLst>
                          <a:tab pos="1642745" algn="l"/>
                        </a:tabLst>
                      </a:pPr>
                      <a:r>
                        <a:rPr lang="en-US" sz="1200" b="1" dirty="0">
                          <a:effectLst/>
                        </a:rPr>
                        <a:t>Row No.</a:t>
                      </a:r>
                      <a:endParaRPr lang="en-US" sz="1200" b="1" dirty="0">
                        <a:effectLst/>
                        <a:latin typeface="Arial" panose="020B0604020202020204" pitchFamily="34" charset="0"/>
                        <a:ea typeface="Calibri"/>
                        <a:cs typeface="Arial" panose="020B0604020202020204" pitchFamily="34" charset="0"/>
                      </a:endParaRPr>
                    </a:p>
                  </a:txBody>
                  <a:tcPr marL="36830" marR="36830" marT="0" marB="0" anchor="b"/>
                </a:tc>
                <a:tc>
                  <a:txBody>
                    <a:bodyPr/>
                    <a:lstStyle/>
                    <a:p>
                      <a:pPr marL="0" marR="0" algn="ctr">
                        <a:lnSpc>
                          <a:spcPct val="115000"/>
                        </a:lnSpc>
                        <a:spcBef>
                          <a:spcPts val="100"/>
                        </a:spcBef>
                        <a:spcAft>
                          <a:spcPts val="100"/>
                        </a:spcAft>
                        <a:tabLst>
                          <a:tab pos="1642745" algn="l"/>
                        </a:tabLst>
                      </a:pPr>
                      <a:r>
                        <a:rPr lang="en-US" sz="1200" b="1" dirty="0">
                          <a:effectLst/>
                        </a:rPr>
                        <a:t>ED Visit or Hospital Admission</a:t>
                      </a:r>
                      <a:endParaRPr lang="en-US" sz="1200" b="1" dirty="0">
                        <a:effectLst/>
                        <a:latin typeface="Arial" panose="020B0604020202020204" pitchFamily="34" charset="0"/>
                        <a:ea typeface="Calibri"/>
                        <a:cs typeface="Arial" panose="020B0604020202020204" pitchFamily="34" charset="0"/>
                      </a:endParaRPr>
                    </a:p>
                  </a:txBody>
                  <a:tcPr marL="36830" marR="36830" marT="0" marB="0" anchor="b"/>
                </a:tc>
                <a:tc>
                  <a:txBody>
                    <a:bodyPr/>
                    <a:lstStyle/>
                    <a:p>
                      <a:pPr marL="0" marR="0" algn="ctr">
                        <a:lnSpc>
                          <a:spcPct val="115000"/>
                        </a:lnSpc>
                        <a:spcBef>
                          <a:spcPts val="100"/>
                        </a:spcBef>
                        <a:spcAft>
                          <a:spcPts val="100"/>
                        </a:spcAft>
                        <a:tabLst>
                          <a:tab pos="1642745" algn="l"/>
                        </a:tabLst>
                      </a:pPr>
                      <a:r>
                        <a:rPr lang="en-US" sz="1200" b="1" dirty="0">
                          <a:effectLst/>
                        </a:rPr>
                        <a:t>Active </a:t>
                      </a:r>
                      <a:r>
                        <a:rPr lang="en-US" sz="1200" b="1" dirty="0" smtClean="0">
                          <a:effectLst/>
                        </a:rPr>
                        <a:t>High</a:t>
                      </a:r>
                      <a:r>
                        <a:rPr lang="en-US" sz="1200" b="1" dirty="0" smtClean="0">
                          <a:solidFill>
                            <a:srgbClr val="0000FF"/>
                          </a:solidFill>
                          <a:effectLst/>
                        </a:rPr>
                        <a:t>- </a:t>
                      </a:r>
                      <a:r>
                        <a:rPr lang="en-US" sz="1200" b="1" dirty="0">
                          <a:effectLst/>
                        </a:rPr>
                        <a:t>Risk </a:t>
                      </a:r>
                      <a:r>
                        <a:rPr lang="en-US" sz="1200" b="1" dirty="0" smtClean="0">
                          <a:effectLst/>
                        </a:rPr>
                        <a:t>Diagnosis</a:t>
                      </a:r>
                      <a:endParaRPr lang="en-US" sz="1200" b="1" dirty="0">
                        <a:effectLst/>
                        <a:latin typeface="Arial" panose="020B0604020202020204" pitchFamily="34" charset="0"/>
                        <a:ea typeface="Calibri"/>
                        <a:cs typeface="Arial" panose="020B0604020202020204" pitchFamily="34" charset="0"/>
                      </a:endParaRPr>
                    </a:p>
                  </a:txBody>
                  <a:tcPr marL="36830" marR="36830" marT="0" marB="0" anchor="b"/>
                </a:tc>
                <a:tc>
                  <a:txBody>
                    <a:bodyPr/>
                    <a:lstStyle/>
                    <a:p>
                      <a:pPr marL="0" marR="0" algn="ctr">
                        <a:lnSpc>
                          <a:spcPct val="115000"/>
                        </a:lnSpc>
                        <a:spcBef>
                          <a:spcPts val="100"/>
                        </a:spcBef>
                        <a:spcAft>
                          <a:spcPts val="100"/>
                        </a:spcAft>
                        <a:tabLst>
                          <a:tab pos="1642745" algn="l"/>
                        </a:tabLst>
                      </a:pPr>
                      <a:r>
                        <a:rPr lang="en-US" sz="1200" b="1" dirty="0">
                          <a:effectLst/>
                        </a:rPr>
                        <a:t>Clinical Conditions Contributing to Risk</a:t>
                      </a:r>
                      <a:endParaRPr lang="en-US" sz="1200" b="1" dirty="0">
                        <a:effectLst/>
                        <a:latin typeface="Arial" panose="020B0604020202020204" pitchFamily="34" charset="0"/>
                        <a:ea typeface="Calibri"/>
                        <a:cs typeface="Arial" panose="020B0604020202020204" pitchFamily="34" charset="0"/>
                      </a:endParaRPr>
                    </a:p>
                  </a:txBody>
                  <a:tcPr marL="36830" marR="36830" marT="0" marB="0" anchor="b"/>
                </a:tc>
                <a:tc>
                  <a:txBody>
                    <a:bodyPr/>
                    <a:lstStyle/>
                    <a:p>
                      <a:pPr marL="0" marR="0" algn="ctr">
                        <a:lnSpc>
                          <a:spcPct val="115000"/>
                        </a:lnSpc>
                        <a:spcBef>
                          <a:spcPts val="100"/>
                        </a:spcBef>
                        <a:spcAft>
                          <a:spcPts val="100"/>
                        </a:spcAft>
                        <a:tabLst>
                          <a:tab pos="1642745" algn="l"/>
                        </a:tabLst>
                      </a:pPr>
                      <a:r>
                        <a:rPr lang="en-US" sz="1200" b="1" dirty="0">
                          <a:effectLst/>
                        </a:rPr>
                        <a:t>Polypharmacy</a:t>
                      </a:r>
                      <a:endParaRPr lang="en-US" sz="1200" b="1" dirty="0">
                        <a:effectLst/>
                        <a:latin typeface="Arial" panose="020B0604020202020204" pitchFamily="34" charset="0"/>
                        <a:ea typeface="Calibri"/>
                        <a:cs typeface="Arial" panose="020B0604020202020204" pitchFamily="34" charset="0"/>
                      </a:endParaRPr>
                    </a:p>
                  </a:txBody>
                  <a:tcPr marL="36830" marR="36830" marT="0" marB="0" anchor="b"/>
                </a:tc>
                <a:tc>
                  <a:txBody>
                    <a:bodyPr/>
                    <a:lstStyle/>
                    <a:p>
                      <a:pPr marL="0" marR="0" algn="ctr">
                        <a:lnSpc>
                          <a:spcPct val="115000"/>
                        </a:lnSpc>
                        <a:spcBef>
                          <a:spcPts val="100"/>
                        </a:spcBef>
                        <a:spcAft>
                          <a:spcPts val="100"/>
                        </a:spcAft>
                        <a:tabLst>
                          <a:tab pos="1642745" algn="l"/>
                        </a:tabLst>
                      </a:pPr>
                      <a:r>
                        <a:rPr lang="en-US" sz="1200" b="1" dirty="0" smtClean="0">
                          <a:effectLst/>
                        </a:rPr>
                        <a:t>High</a:t>
                      </a:r>
                      <a:r>
                        <a:rPr lang="en-US" sz="1200" b="1" dirty="0" smtClean="0">
                          <a:solidFill>
                            <a:srgbClr val="0000FF"/>
                          </a:solidFill>
                          <a:effectLst/>
                        </a:rPr>
                        <a:t>-</a:t>
                      </a:r>
                      <a:r>
                        <a:rPr lang="en-US" sz="1200" b="1" dirty="0" smtClean="0">
                          <a:effectLst/>
                        </a:rPr>
                        <a:t>Risk </a:t>
                      </a:r>
                      <a:r>
                        <a:rPr lang="en-US" sz="1200" b="1" dirty="0">
                          <a:effectLst/>
                        </a:rPr>
                        <a:t>Change in </a:t>
                      </a:r>
                      <a:r>
                        <a:rPr lang="en-US" sz="1200" b="1" dirty="0" smtClean="0">
                          <a:effectLst/>
                        </a:rPr>
                        <a:t>Condition Within </a:t>
                      </a:r>
                      <a:r>
                        <a:rPr lang="en-US" sz="1200" b="1" dirty="0">
                          <a:effectLst/>
                        </a:rPr>
                        <a:t>7 </a:t>
                      </a:r>
                      <a:r>
                        <a:rPr lang="en-US" sz="1200" b="1" dirty="0" smtClean="0">
                          <a:effectLst/>
                        </a:rPr>
                        <a:t>Days</a:t>
                      </a:r>
                      <a:endParaRPr lang="en-US" sz="1200" b="1" dirty="0">
                        <a:effectLst/>
                        <a:latin typeface="Arial" panose="020B0604020202020204" pitchFamily="34" charset="0"/>
                        <a:ea typeface="Calibri"/>
                        <a:cs typeface="Arial" panose="020B0604020202020204" pitchFamily="34" charset="0"/>
                      </a:endParaRPr>
                    </a:p>
                  </a:txBody>
                  <a:tcPr marL="36830" marR="36830" marT="0" marB="0" anchor="b"/>
                </a:tc>
                <a:tc>
                  <a:txBody>
                    <a:bodyPr/>
                    <a:lstStyle/>
                    <a:p>
                      <a:pPr marL="0" marR="0" algn="ctr">
                        <a:lnSpc>
                          <a:spcPct val="115000"/>
                        </a:lnSpc>
                        <a:spcBef>
                          <a:spcPts val="100"/>
                        </a:spcBef>
                        <a:spcAft>
                          <a:spcPts val="100"/>
                        </a:spcAft>
                        <a:tabLst>
                          <a:tab pos="1642745" algn="l"/>
                        </a:tabLst>
                      </a:pPr>
                      <a:r>
                        <a:rPr lang="en-US" sz="1200" b="1" dirty="0">
                          <a:effectLst/>
                        </a:rPr>
                        <a:t>High</a:t>
                      </a:r>
                      <a:endParaRPr lang="en-US" sz="1200" b="1" dirty="0">
                        <a:effectLst/>
                        <a:latin typeface="Arial" panose="020B0604020202020204" pitchFamily="34" charset="0"/>
                        <a:ea typeface="Calibri"/>
                        <a:cs typeface="Arial" panose="020B0604020202020204" pitchFamily="34" charset="0"/>
                      </a:endParaRPr>
                    </a:p>
                  </a:txBody>
                  <a:tcPr marL="36830" marR="36830" marT="0" marB="0" anchor="b"/>
                </a:tc>
                <a:tc>
                  <a:txBody>
                    <a:bodyPr/>
                    <a:lstStyle/>
                    <a:p>
                      <a:pPr marL="0" marR="0" algn="ctr">
                        <a:lnSpc>
                          <a:spcPct val="115000"/>
                        </a:lnSpc>
                        <a:spcBef>
                          <a:spcPts val="100"/>
                        </a:spcBef>
                        <a:spcAft>
                          <a:spcPts val="100"/>
                        </a:spcAft>
                        <a:tabLst>
                          <a:tab pos="1642745" algn="l"/>
                        </a:tabLst>
                      </a:pPr>
                      <a:r>
                        <a:rPr lang="en-US" sz="1200" b="1" dirty="0">
                          <a:effectLst/>
                        </a:rPr>
                        <a:t>Medium</a:t>
                      </a:r>
                      <a:endParaRPr lang="en-US" sz="1200" b="1" dirty="0">
                        <a:effectLst/>
                        <a:latin typeface="Arial" panose="020B0604020202020204" pitchFamily="34" charset="0"/>
                        <a:ea typeface="Calibri"/>
                        <a:cs typeface="Arial" panose="020B0604020202020204" pitchFamily="34" charset="0"/>
                      </a:endParaRPr>
                    </a:p>
                  </a:txBody>
                  <a:tcPr marL="68580" marR="68580" marT="0" marB="0" anchor="b"/>
                </a:tc>
              </a:tr>
              <a:tr h="205740">
                <a:tc>
                  <a:txBody>
                    <a:bodyPr/>
                    <a:lstStyle/>
                    <a:p>
                      <a:pPr marL="0" marR="0" algn="ctr">
                        <a:lnSpc>
                          <a:spcPct val="115000"/>
                        </a:lnSpc>
                        <a:spcBef>
                          <a:spcPts val="100"/>
                        </a:spcBef>
                        <a:spcAft>
                          <a:spcPts val="100"/>
                        </a:spcAft>
                        <a:tabLst>
                          <a:tab pos="1642745" algn="l"/>
                        </a:tabLst>
                      </a:pPr>
                      <a:r>
                        <a:rPr lang="en-US" sz="1200">
                          <a:effectLst/>
                        </a:rPr>
                        <a:t>1</a:t>
                      </a:r>
                      <a:endParaRPr lang="en-US" sz="1200">
                        <a:effectLst/>
                        <a:latin typeface="Arial" panose="020B0604020202020204" pitchFamily="34" charset="0"/>
                        <a:ea typeface="Calibri"/>
                        <a:cs typeface="Arial" panose="020B0604020202020204" pitchFamily="34" charset="0"/>
                      </a:endParaRPr>
                    </a:p>
                  </a:txBody>
                  <a:tcPr marL="36830" marR="36830" marT="0" marB="0"/>
                </a:tc>
                <a:tc>
                  <a:txBody>
                    <a:bodyPr/>
                    <a:lstStyle/>
                    <a:p>
                      <a:pPr marL="0" marR="0" algn="ctr">
                        <a:lnSpc>
                          <a:spcPct val="115000"/>
                        </a:lnSpc>
                        <a:spcBef>
                          <a:spcPts val="100"/>
                        </a:spcBef>
                        <a:spcAft>
                          <a:spcPts val="100"/>
                        </a:spcAft>
                        <a:tabLst>
                          <a:tab pos="1642745" algn="l"/>
                        </a:tabLst>
                      </a:pPr>
                      <a:r>
                        <a:rPr lang="en-US" sz="1200" dirty="0">
                          <a:effectLst/>
                        </a:rPr>
                        <a:t>X</a:t>
                      </a:r>
                      <a:endParaRPr lang="en-US" sz="1200" dirty="0">
                        <a:effectLst/>
                        <a:latin typeface="Arial" panose="020B0604020202020204" pitchFamily="34" charset="0"/>
                        <a:ea typeface="Calibri"/>
                        <a:cs typeface="Arial" panose="020B0604020202020204" pitchFamily="34" charset="0"/>
                      </a:endParaRPr>
                    </a:p>
                  </a:txBody>
                  <a:tcPr marL="36830" marR="36830" marT="0" marB="0" anchor="ctr"/>
                </a:tc>
                <a:tc>
                  <a:txBody>
                    <a:bodyPr/>
                    <a:lstStyle/>
                    <a:p>
                      <a:pPr marL="0" marR="0" algn="ctr">
                        <a:lnSpc>
                          <a:spcPct val="115000"/>
                        </a:lnSpc>
                        <a:spcBef>
                          <a:spcPts val="100"/>
                        </a:spcBef>
                        <a:spcAft>
                          <a:spcPts val="100"/>
                        </a:spcAft>
                      </a:pPr>
                      <a:r>
                        <a:rPr lang="en-US" sz="1200" dirty="0">
                          <a:effectLst/>
                        </a:rPr>
                        <a:t>X</a:t>
                      </a:r>
                      <a:endParaRPr lang="en-US" sz="1200" dirty="0">
                        <a:effectLst/>
                        <a:latin typeface="Arial" panose="020B0604020202020204" pitchFamily="34" charset="0"/>
                        <a:ea typeface="Calibri"/>
                        <a:cs typeface="Arial" panose="020B0604020202020204" pitchFamily="34" charset="0"/>
                      </a:endParaRPr>
                    </a:p>
                  </a:txBody>
                  <a:tcPr marL="36830" marR="36830" marT="0" marB="0" anchor="b"/>
                </a:tc>
                <a:tc>
                  <a:txBody>
                    <a:bodyPr/>
                    <a:lstStyle/>
                    <a:p>
                      <a:pPr marL="0" marR="0" algn="ctr">
                        <a:lnSpc>
                          <a:spcPct val="115000"/>
                        </a:lnSpc>
                        <a:spcBef>
                          <a:spcPts val="100"/>
                        </a:spcBef>
                        <a:spcAft>
                          <a:spcPts val="100"/>
                        </a:spcAft>
                      </a:pPr>
                      <a:r>
                        <a:rPr lang="en-US" sz="1200">
                          <a:effectLst/>
                        </a:rPr>
                        <a:t> </a:t>
                      </a:r>
                      <a:endParaRPr lang="en-US" sz="1200">
                        <a:effectLst/>
                        <a:latin typeface="Arial" panose="020B0604020202020204" pitchFamily="34" charset="0"/>
                        <a:ea typeface="Calibri"/>
                        <a:cs typeface="Arial" panose="020B0604020202020204" pitchFamily="34" charset="0"/>
                      </a:endParaRPr>
                    </a:p>
                  </a:txBody>
                  <a:tcPr marL="36830" marR="36830" marT="0" marB="0"/>
                </a:tc>
                <a:tc>
                  <a:txBody>
                    <a:bodyPr/>
                    <a:lstStyle/>
                    <a:p>
                      <a:pPr marL="0" marR="0" algn="ctr">
                        <a:lnSpc>
                          <a:spcPct val="115000"/>
                        </a:lnSpc>
                        <a:spcBef>
                          <a:spcPts val="100"/>
                        </a:spcBef>
                        <a:spcAft>
                          <a:spcPts val="100"/>
                        </a:spcAft>
                        <a:tabLst>
                          <a:tab pos="1642745" algn="l"/>
                        </a:tabLst>
                      </a:pPr>
                      <a:r>
                        <a:rPr lang="en-US" sz="1200">
                          <a:effectLst/>
                        </a:rPr>
                        <a:t> </a:t>
                      </a:r>
                      <a:endParaRPr lang="en-US" sz="1200">
                        <a:effectLst/>
                        <a:latin typeface="Arial" panose="020B0604020202020204" pitchFamily="34" charset="0"/>
                        <a:ea typeface="Calibri"/>
                        <a:cs typeface="Arial" panose="020B0604020202020204" pitchFamily="34" charset="0"/>
                      </a:endParaRPr>
                    </a:p>
                  </a:txBody>
                  <a:tcPr marL="36830" marR="36830" marT="0" marB="0"/>
                </a:tc>
                <a:tc>
                  <a:txBody>
                    <a:bodyPr/>
                    <a:lstStyle/>
                    <a:p>
                      <a:pPr marL="0" marR="0" algn="ctr">
                        <a:lnSpc>
                          <a:spcPct val="115000"/>
                        </a:lnSpc>
                        <a:spcBef>
                          <a:spcPts val="100"/>
                        </a:spcBef>
                        <a:spcAft>
                          <a:spcPts val="100"/>
                        </a:spcAft>
                        <a:tabLst>
                          <a:tab pos="1642745" algn="l"/>
                        </a:tabLst>
                      </a:pPr>
                      <a:r>
                        <a:rPr lang="en-US" sz="1200" dirty="0">
                          <a:effectLst/>
                        </a:rPr>
                        <a:t> </a:t>
                      </a:r>
                      <a:endParaRPr lang="en-US" sz="1200" dirty="0">
                        <a:effectLst/>
                        <a:latin typeface="Arial" panose="020B0604020202020204" pitchFamily="34" charset="0"/>
                        <a:ea typeface="Calibri"/>
                        <a:cs typeface="Arial" panose="020B0604020202020204" pitchFamily="34" charset="0"/>
                      </a:endParaRPr>
                    </a:p>
                  </a:txBody>
                  <a:tcPr marL="36830" marR="36830" marT="0" marB="0"/>
                </a:tc>
                <a:tc>
                  <a:txBody>
                    <a:bodyPr/>
                    <a:lstStyle/>
                    <a:p>
                      <a:pPr marL="0" marR="0" algn="ctr">
                        <a:lnSpc>
                          <a:spcPct val="115000"/>
                        </a:lnSpc>
                        <a:spcBef>
                          <a:spcPts val="100"/>
                        </a:spcBef>
                        <a:spcAft>
                          <a:spcPts val="100"/>
                        </a:spcAft>
                      </a:pPr>
                      <a:r>
                        <a:rPr lang="en-US" sz="1200" dirty="0">
                          <a:effectLst/>
                        </a:rPr>
                        <a:t>X</a:t>
                      </a:r>
                      <a:endParaRPr lang="en-US" sz="1200" dirty="0">
                        <a:effectLst/>
                        <a:latin typeface="Arial" panose="020B0604020202020204" pitchFamily="34" charset="0"/>
                        <a:ea typeface="Calibri"/>
                        <a:cs typeface="Arial" panose="020B0604020202020204" pitchFamily="34" charset="0"/>
                      </a:endParaRPr>
                    </a:p>
                  </a:txBody>
                  <a:tcPr marL="36830" marR="36830" marT="0" marB="0" anchor="ctr"/>
                </a:tc>
                <a:tc>
                  <a:txBody>
                    <a:bodyPr/>
                    <a:lstStyle/>
                    <a:p>
                      <a:pPr marL="0" marR="0" algn="ctr">
                        <a:lnSpc>
                          <a:spcPct val="115000"/>
                        </a:lnSpc>
                        <a:spcBef>
                          <a:spcPts val="100"/>
                        </a:spcBef>
                        <a:spcAft>
                          <a:spcPts val="100"/>
                        </a:spcAft>
                      </a:pPr>
                      <a:r>
                        <a:rPr lang="en-US" sz="1200">
                          <a:effectLst/>
                        </a:rPr>
                        <a:t> </a:t>
                      </a:r>
                      <a:endParaRPr lang="en-US" sz="1200">
                        <a:effectLst/>
                        <a:latin typeface="Arial" panose="020B0604020202020204" pitchFamily="34" charset="0"/>
                        <a:ea typeface="Calibri"/>
                        <a:cs typeface="Arial" panose="020B0604020202020204" pitchFamily="34" charset="0"/>
                      </a:endParaRPr>
                    </a:p>
                  </a:txBody>
                  <a:tcPr marL="68580" marR="68580" marT="0" marB="0"/>
                </a:tc>
              </a:tr>
              <a:tr h="205740">
                <a:tc>
                  <a:txBody>
                    <a:bodyPr/>
                    <a:lstStyle/>
                    <a:p>
                      <a:pPr marL="0" marR="0" algn="ctr">
                        <a:lnSpc>
                          <a:spcPct val="115000"/>
                        </a:lnSpc>
                        <a:spcBef>
                          <a:spcPts val="100"/>
                        </a:spcBef>
                        <a:spcAft>
                          <a:spcPts val="100"/>
                        </a:spcAft>
                        <a:tabLst>
                          <a:tab pos="1642745" algn="l"/>
                        </a:tabLst>
                      </a:pPr>
                      <a:r>
                        <a:rPr lang="en-US" sz="1200">
                          <a:effectLst/>
                        </a:rPr>
                        <a:t>2</a:t>
                      </a:r>
                      <a:endParaRPr lang="en-US" sz="1200">
                        <a:effectLst/>
                        <a:latin typeface="Arial" panose="020B0604020202020204" pitchFamily="34" charset="0"/>
                        <a:ea typeface="Calibri"/>
                        <a:cs typeface="Arial" panose="020B0604020202020204" pitchFamily="34" charset="0"/>
                      </a:endParaRPr>
                    </a:p>
                  </a:txBody>
                  <a:tcPr marL="36830" marR="36830" marT="0" marB="0"/>
                </a:tc>
                <a:tc>
                  <a:txBody>
                    <a:bodyPr/>
                    <a:lstStyle/>
                    <a:p>
                      <a:pPr marL="0" marR="0" algn="ctr">
                        <a:lnSpc>
                          <a:spcPct val="115000"/>
                        </a:lnSpc>
                        <a:spcBef>
                          <a:spcPts val="100"/>
                        </a:spcBef>
                        <a:spcAft>
                          <a:spcPts val="100"/>
                        </a:spcAft>
                        <a:tabLst>
                          <a:tab pos="1642745" algn="l"/>
                        </a:tabLst>
                      </a:pPr>
                      <a:r>
                        <a:rPr lang="en-US" sz="1200" dirty="0">
                          <a:effectLst/>
                        </a:rPr>
                        <a:t>X</a:t>
                      </a:r>
                      <a:endParaRPr lang="en-US" sz="1200" dirty="0">
                        <a:effectLst/>
                        <a:latin typeface="Arial" panose="020B0604020202020204" pitchFamily="34" charset="0"/>
                        <a:ea typeface="Calibri"/>
                        <a:cs typeface="Arial" panose="020B0604020202020204" pitchFamily="34" charset="0"/>
                      </a:endParaRPr>
                    </a:p>
                  </a:txBody>
                  <a:tcPr marL="36830" marR="36830" marT="0" marB="0" anchor="ctr"/>
                </a:tc>
                <a:tc>
                  <a:txBody>
                    <a:bodyPr/>
                    <a:lstStyle/>
                    <a:p>
                      <a:pPr marL="0" marR="0" algn="ctr">
                        <a:lnSpc>
                          <a:spcPct val="115000"/>
                        </a:lnSpc>
                        <a:spcBef>
                          <a:spcPts val="100"/>
                        </a:spcBef>
                        <a:spcAft>
                          <a:spcPts val="100"/>
                        </a:spcAft>
                        <a:tabLst>
                          <a:tab pos="1642745" algn="l"/>
                        </a:tabLst>
                      </a:pPr>
                      <a:r>
                        <a:rPr lang="en-US" sz="1200">
                          <a:effectLst/>
                        </a:rPr>
                        <a:t> </a:t>
                      </a:r>
                      <a:endParaRPr lang="en-US" sz="1200">
                        <a:effectLst/>
                        <a:latin typeface="Arial" panose="020B0604020202020204" pitchFamily="34" charset="0"/>
                        <a:ea typeface="Calibri"/>
                        <a:cs typeface="Arial" panose="020B0604020202020204" pitchFamily="34" charset="0"/>
                      </a:endParaRPr>
                    </a:p>
                  </a:txBody>
                  <a:tcPr marL="36830" marR="36830" marT="0" marB="0" anchor="b"/>
                </a:tc>
                <a:tc>
                  <a:txBody>
                    <a:bodyPr/>
                    <a:lstStyle/>
                    <a:p>
                      <a:pPr marL="0" marR="0" algn="ctr">
                        <a:lnSpc>
                          <a:spcPct val="115000"/>
                        </a:lnSpc>
                        <a:spcBef>
                          <a:spcPts val="100"/>
                        </a:spcBef>
                        <a:spcAft>
                          <a:spcPts val="100"/>
                        </a:spcAft>
                        <a:tabLst>
                          <a:tab pos="1642745" algn="l"/>
                        </a:tabLst>
                      </a:pPr>
                      <a:r>
                        <a:rPr lang="en-US" sz="1200" dirty="0">
                          <a:effectLst/>
                        </a:rPr>
                        <a:t>X</a:t>
                      </a:r>
                      <a:endParaRPr lang="en-US" sz="1200" dirty="0">
                        <a:effectLst/>
                        <a:latin typeface="Arial" panose="020B0604020202020204" pitchFamily="34" charset="0"/>
                        <a:ea typeface="Calibri"/>
                        <a:cs typeface="Arial" panose="020B0604020202020204" pitchFamily="34" charset="0"/>
                      </a:endParaRPr>
                    </a:p>
                  </a:txBody>
                  <a:tcPr marL="36830" marR="36830" marT="0" marB="0" anchor="ctr"/>
                </a:tc>
                <a:tc>
                  <a:txBody>
                    <a:bodyPr/>
                    <a:lstStyle/>
                    <a:p>
                      <a:pPr marL="0" marR="0" algn="ctr">
                        <a:lnSpc>
                          <a:spcPct val="115000"/>
                        </a:lnSpc>
                        <a:spcBef>
                          <a:spcPts val="100"/>
                        </a:spcBef>
                        <a:spcAft>
                          <a:spcPts val="100"/>
                        </a:spcAft>
                        <a:tabLst>
                          <a:tab pos="1642745" algn="l"/>
                        </a:tabLst>
                      </a:pPr>
                      <a:r>
                        <a:rPr lang="en-US" sz="1200">
                          <a:effectLst/>
                        </a:rPr>
                        <a:t> </a:t>
                      </a:r>
                      <a:endParaRPr lang="en-US" sz="1200">
                        <a:effectLst/>
                        <a:latin typeface="Arial" panose="020B0604020202020204" pitchFamily="34" charset="0"/>
                        <a:ea typeface="Calibri"/>
                        <a:cs typeface="Arial" panose="020B0604020202020204" pitchFamily="34" charset="0"/>
                      </a:endParaRPr>
                    </a:p>
                  </a:txBody>
                  <a:tcPr marL="36830" marR="36830" marT="0" marB="0"/>
                </a:tc>
                <a:tc>
                  <a:txBody>
                    <a:bodyPr/>
                    <a:lstStyle/>
                    <a:p>
                      <a:pPr marL="0" marR="0" algn="ctr">
                        <a:lnSpc>
                          <a:spcPct val="115000"/>
                        </a:lnSpc>
                        <a:spcBef>
                          <a:spcPts val="100"/>
                        </a:spcBef>
                        <a:spcAft>
                          <a:spcPts val="100"/>
                        </a:spcAft>
                        <a:tabLst>
                          <a:tab pos="1642745" algn="l"/>
                        </a:tabLst>
                      </a:pPr>
                      <a:r>
                        <a:rPr lang="en-US" sz="1200" dirty="0">
                          <a:effectLst/>
                        </a:rPr>
                        <a:t> </a:t>
                      </a:r>
                      <a:endParaRPr lang="en-US" sz="1200" dirty="0">
                        <a:effectLst/>
                        <a:latin typeface="Arial" panose="020B0604020202020204" pitchFamily="34" charset="0"/>
                        <a:ea typeface="Calibri"/>
                        <a:cs typeface="Arial" panose="020B0604020202020204" pitchFamily="34" charset="0"/>
                      </a:endParaRPr>
                    </a:p>
                  </a:txBody>
                  <a:tcPr marL="36830" marR="36830" marT="0" marB="0"/>
                </a:tc>
                <a:tc>
                  <a:txBody>
                    <a:bodyPr/>
                    <a:lstStyle/>
                    <a:p>
                      <a:pPr marL="0" marR="0" algn="ctr">
                        <a:lnSpc>
                          <a:spcPct val="115000"/>
                        </a:lnSpc>
                        <a:spcBef>
                          <a:spcPts val="100"/>
                        </a:spcBef>
                        <a:spcAft>
                          <a:spcPts val="100"/>
                        </a:spcAft>
                        <a:tabLst>
                          <a:tab pos="1642745" algn="l"/>
                        </a:tabLst>
                      </a:pPr>
                      <a:r>
                        <a:rPr lang="en-US" sz="1200" dirty="0">
                          <a:effectLst/>
                        </a:rPr>
                        <a:t>X</a:t>
                      </a:r>
                      <a:endParaRPr lang="en-US" sz="1200" dirty="0">
                        <a:effectLst/>
                        <a:latin typeface="Arial" panose="020B0604020202020204" pitchFamily="34" charset="0"/>
                        <a:ea typeface="Calibri"/>
                        <a:cs typeface="Arial" panose="020B0604020202020204" pitchFamily="34" charset="0"/>
                      </a:endParaRPr>
                    </a:p>
                  </a:txBody>
                  <a:tcPr marL="36830" marR="36830" marT="0" marB="0" anchor="ctr"/>
                </a:tc>
                <a:tc>
                  <a:txBody>
                    <a:bodyPr/>
                    <a:lstStyle/>
                    <a:p>
                      <a:pPr marL="0" marR="0" algn="ctr">
                        <a:lnSpc>
                          <a:spcPct val="115000"/>
                        </a:lnSpc>
                        <a:spcBef>
                          <a:spcPts val="100"/>
                        </a:spcBef>
                        <a:spcAft>
                          <a:spcPts val="100"/>
                        </a:spcAft>
                        <a:tabLst>
                          <a:tab pos="1642745" algn="l"/>
                        </a:tabLst>
                      </a:pPr>
                      <a:r>
                        <a:rPr lang="en-US" sz="1200" dirty="0">
                          <a:effectLst/>
                        </a:rPr>
                        <a:t> </a:t>
                      </a:r>
                      <a:endParaRPr lang="en-US" sz="1200" dirty="0">
                        <a:effectLst/>
                        <a:latin typeface="Arial" panose="020B0604020202020204" pitchFamily="34" charset="0"/>
                        <a:ea typeface="Calibri"/>
                        <a:cs typeface="Arial" panose="020B0604020202020204" pitchFamily="34" charset="0"/>
                      </a:endParaRPr>
                    </a:p>
                  </a:txBody>
                  <a:tcPr marL="68580" marR="68580" marT="0" marB="0"/>
                </a:tc>
              </a:tr>
              <a:tr h="205740">
                <a:tc>
                  <a:txBody>
                    <a:bodyPr/>
                    <a:lstStyle/>
                    <a:p>
                      <a:pPr marL="0" marR="0" algn="ctr">
                        <a:lnSpc>
                          <a:spcPct val="115000"/>
                        </a:lnSpc>
                        <a:spcBef>
                          <a:spcPts val="100"/>
                        </a:spcBef>
                        <a:spcAft>
                          <a:spcPts val="100"/>
                        </a:spcAft>
                        <a:tabLst>
                          <a:tab pos="1642745" algn="l"/>
                        </a:tabLst>
                      </a:pPr>
                      <a:r>
                        <a:rPr lang="en-US" sz="1200">
                          <a:effectLst/>
                        </a:rPr>
                        <a:t>3</a:t>
                      </a:r>
                      <a:endParaRPr lang="en-US" sz="1200">
                        <a:effectLst/>
                        <a:latin typeface="Arial" panose="020B0604020202020204" pitchFamily="34" charset="0"/>
                        <a:ea typeface="Calibri"/>
                        <a:cs typeface="Arial" panose="020B0604020202020204" pitchFamily="34" charset="0"/>
                      </a:endParaRPr>
                    </a:p>
                  </a:txBody>
                  <a:tcPr marL="36830" marR="36830" marT="0" marB="0"/>
                </a:tc>
                <a:tc>
                  <a:txBody>
                    <a:bodyPr/>
                    <a:lstStyle/>
                    <a:p>
                      <a:pPr marL="0" marR="0" algn="ctr">
                        <a:lnSpc>
                          <a:spcPct val="115000"/>
                        </a:lnSpc>
                        <a:spcBef>
                          <a:spcPts val="100"/>
                        </a:spcBef>
                        <a:spcAft>
                          <a:spcPts val="100"/>
                        </a:spcAft>
                        <a:tabLst>
                          <a:tab pos="1642745" algn="l"/>
                        </a:tabLst>
                      </a:pPr>
                      <a:r>
                        <a:rPr lang="en-US" sz="1200" dirty="0">
                          <a:effectLst/>
                        </a:rPr>
                        <a:t>X</a:t>
                      </a:r>
                      <a:endParaRPr lang="en-US" sz="1200" dirty="0">
                        <a:effectLst/>
                        <a:latin typeface="Arial" panose="020B0604020202020204" pitchFamily="34" charset="0"/>
                        <a:ea typeface="Calibri"/>
                        <a:cs typeface="Arial" panose="020B0604020202020204" pitchFamily="34" charset="0"/>
                      </a:endParaRPr>
                    </a:p>
                  </a:txBody>
                  <a:tcPr marL="36830" marR="36830" marT="0" marB="0" anchor="ctr"/>
                </a:tc>
                <a:tc>
                  <a:txBody>
                    <a:bodyPr/>
                    <a:lstStyle/>
                    <a:p>
                      <a:pPr marL="0" marR="0" algn="ctr">
                        <a:lnSpc>
                          <a:spcPct val="115000"/>
                        </a:lnSpc>
                        <a:spcBef>
                          <a:spcPts val="100"/>
                        </a:spcBef>
                        <a:spcAft>
                          <a:spcPts val="100"/>
                        </a:spcAft>
                        <a:tabLst>
                          <a:tab pos="1642745" algn="l"/>
                        </a:tabLst>
                      </a:pPr>
                      <a:r>
                        <a:rPr lang="en-US" sz="1200" dirty="0">
                          <a:effectLst/>
                        </a:rPr>
                        <a:t> </a:t>
                      </a:r>
                      <a:endParaRPr lang="en-US" sz="1200" dirty="0">
                        <a:effectLst/>
                        <a:latin typeface="Arial" panose="020B0604020202020204" pitchFamily="34" charset="0"/>
                        <a:ea typeface="Calibri"/>
                        <a:cs typeface="Arial" panose="020B0604020202020204" pitchFamily="34" charset="0"/>
                      </a:endParaRPr>
                    </a:p>
                  </a:txBody>
                  <a:tcPr marL="36830" marR="36830" marT="0" marB="0" anchor="b"/>
                </a:tc>
                <a:tc>
                  <a:txBody>
                    <a:bodyPr/>
                    <a:lstStyle/>
                    <a:p>
                      <a:pPr marL="0" marR="0" algn="ctr">
                        <a:lnSpc>
                          <a:spcPct val="115000"/>
                        </a:lnSpc>
                        <a:spcBef>
                          <a:spcPts val="100"/>
                        </a:spcBef>
                        <a:spcAft>
                          <a:spcPts val="100"/>
                        </a:spcAft>
                        <a:tabLst>
                          <a:tab pos="1642745" algn="l"/>
                        </a:tabLst>
                      </a:pPr>
                      <a:r>
                        <a:rPr lang="en-US" sz="1200">
                          <a:effectLst/>
                        </a:rPr>
                        <a:t> </a:t>
                      </a:r>
                      <a:endParaRPr lang="en-US" sz="1200">
                        <a:effectLst/>
                        <a:latin typeface="Arial" panose="020B0604020202020204" pitchFamily="34" charset="0"/>
                        <a:ea typeface="Calibri"/>
                        <a:cs typeface="Arial" panose="020B0604020202020204" pitchFamily="34" charset="0"/>
                      </a:endParaRPr>
                    </a:p>
                  </a:txBody>
                  <a:tcPr marL="36830" marR="36830" marT="0" marB="0"/>
                </a:tc>
                <a:tc>
                  <a:txBody>
                    <a:bodyPr/>
                    <a:lstStyle/>
                    <a:p>
                      <a:pPr marL="0" marR="0" algn="ctr">
                        <a:lnSpc>
                          <a:spcPct val="115000"/>
                        </a:lnSpc>
                        <a:spcBef>
                          <a:spcPts val="100"/>
                        </a:spcBef>
                        <a:spcAft>
                          <a:spcPts val="100"/>
                        </a:spcAft>
                        <a:tabLst>
                          <a:tab pos="1642745" algn="l"/>
                        </a:tabLst>
                      </a:pPr>
                      <a:r>
                        <a:rPr lang="en-US" sz="1200" dirty="0">
                          <a:effectLst/>
                        </a:rPr>
                        <a:t>X</a:t>
                      </a:r>
                      <a:endParaRPr lang="en-US" sz="1200" dirty="0">
                        <a:effectLst/>
                        <a:latin typeface="Arial" panose="020B0604020202020204" pitchFamily="34" charset="0"/>
                        <a:ea typeface="Calibri"/>
                        <a:cs typeface="Arial" panose="020B0604020202020204" pitchFamily="34" charset="0"/>
                      </a:endParaRPr>
                    </a:p>
                  </a:txBody>
                  <a:tcPr marL="36830" marR="36830" marT="0" marB="0"/>
                </a:tc>
                <a:tc>
                  <a:txBody>
                    <a:bodyPr/>
                    <a:lstStyle/>
                    <a:p>
                      <a:pPr marL="0" marR="0" algn="ctr">
                        <a:lnSpc>
                          <a:spcPct val="115000"/>
                        </a:lnSpc>
                        <a:spcBef>
                          <a:spcPts val="100"/>
                        </a:spcBef>
                        <a:spcAft>
                          <a:spcPts val="100"/>
                        </a:spcAft>
                        <a:tabLst>
                          <a:tab pos="1642745" algn="l"/>
                        </a:tabLst>
                      </a:pPr>
                      <a:r>
                        <a:rPr lang="en-US" sz="1200" dirty="0">
                          <a:effectLst/>
                        </a:rPr>
                        <a:t> </a:t>
                      </a:r>
                      <a:endParaRPr lang="en-US" sz="1200" dirty="0">
                        <a:effectLst/>
                        <a:latin typeface="Arial" panose="020B0604020202020204" pitchFamily="34" charset="0"/>
                        <a:ea typeface="Calibri"/>
                        <a:cs typeface="Arial" panose="020B0604020202020204" pitchFamily="34" charset="0"/>
                      </a:endParaRPr>
                    </a:p>
                  </a:txBody>
                  <a:tcPr marL="36830" marR="36830" marT="0" marB="0"/>
                </a:tc>
                <a:tc>
                  <a:txBody>
                    <a:bodyPr/>
                    <a:lstStyle/>
                    <a:p>
                      <a:pPr marL="0" marR="0" algn="ctr">
                        <a:lnSpc>
                          <a:spcPct val="115000"/>
                        </a:lnSpc>
                        <a:spcBef>
                          <a:spcPts val="100"/>
                        </a:spcBef>
                        <a:spcAft>
                          <a:spcPts val="100"/>
                        </a:spcAft>
                        <a:tabLst>
                          <a:tab pos="1642745" algn="l"/>
                        </a:tabLst>
                      </a:pPr>
                      <a:r>
                        <a:rPr lang="en-US" sz="1200" dirty="0">
                          <a:effectLst/>
                        </a:rPr>
                        <a:t>X</a:t>
                      </a:r>
                      <a:endParaRPr lang="en-US" sz="1200" dirty="0">
                        <a:effectLst/>
                        <a:latin typeface="Arial" panose="020B0604020202020204" pitchFamily="34" charset="0"/>
                        <a:ea typeface="Calibri"/>
                        <a:cs typeface="Arial" panose="020B0604020202020204" pitchFamily="34" charset="0"/>
                      </a:endParaRPr>
                    </a:p>
                  </a:txBody>
                  <a:tcPr marL="36830" marR="36830" marT="0" marB="0" anchor="ctr"/>
                </a:tc>
                <a:tc>
                  <a:txBody>
                    <a:bodyPr/>
                    <a:lstStyle/>
                    <a:p>
                      <a:pPr marL="0" marR="0" algn="ctr">
                        <a:lnSpc>
                          <a:spcPct val="115000"/>
                        </a:lnSpc>
                        <a:spcBef>
                          <a:spcPts val="100"/>
                        </a:spcBef>
                        <a:spcAft>
                          <a:spcPts val="100"/>
                        </a:spcAft>
                        <a:tabLst>
                          <a:tab pos="1642745" algn="l"/>
                        </a:tabLst>
                      </a:pPr>
                      <a:r>
                        <a:rPr lang="en-US" sz="1200">
                          <a:effectLst/>
                        </a:rPr>
                        <a:t> </a:t>
                      </a:r>
                      <a:endParaRPr lang="en-US" sz="1200">
                        <a:effectLst/>
                        <a:latin typeface="Arial" panose="020B0604020202020204" pitchFamily="34" charset="0"/>
                        <a:ea typeface="Calibri"/>
                        <a:cs typeface="Arial" panose="020B0604020202020204" pitchFamily="34" charset="0"/>
                      </a:endParaRPr>
                    </a:p>
                  </a:txBody>
                  <a:tcPr marL="68580" marR="68580" marT="0" marB="0"/>
                </a:tc>
              </a:tr>
              <a:tr h="205740">
                <a:tc>
                  <a:txBody>
                    <a:bodyPr/>
                    <a:lstStyle/>
                    <a:p>
                      <a:pPr marL="0" marR="0" algn="ctr">
                        <a:lnSpc>
                          <a:spcPct val="115000"/>
                        </a:lnSpc>
                        <a:spcBef>
                          <a:spcPts val="100"/>
                        </a:spcBef>
                        <a:spcAft>
                          <a:spcPts val="100"/>
                        </a:spcAft>
                        <a:tabLst>
                          <a:tab pos="1642745" algn="l"/>
                        </a:tabLst>
                      </a:pPr>
                      <a:r>
                        <a:rPr lang="en-US" sz="1200">
                          <a:effectLst/>
                        </a:rPr>
                        <a:t>4</a:t>
                      </a:r>
                      <a:endParaRPr lang="en-US" sz="1200">
                        <a:effectLst/>
                        <a:latin typeface="Arial" panose="020B0604020202020204" pitchFamily="34" charset="0"/>
                        <a:ea typeface="Calibri"/>
                        <a:cs typeface="Arial" panose="020B0604020202020204" pitchFamily="34" charset="0"/>
                      </a:endParaRPr>
                    </a:p>
                  </a:txBody>
                  <a:tcPr marL="36830" marR="36830" marT="0" marB="0"/>
                </a:tc>
                <a:tc>
                  <a:txBody>
                    <a:bodyPr/>
                    <a:lstStyle/>
                    <a:p>
                      <a:pPr marL="0" marR="0" algn="ctr">
                        <a:lnSpc>
                          <a:spcPct val="115000"/>
                        </a:lnSpc>
                        <a:spcBef>
                          <a:spcPts val="100"/>
                        </a:spcBef>
                        <a:spcAft>
                          <a:spcPts val="100"/>
                        </a:spcAft>
                        <a:tabLst>
                          <a:tab pos="1642745" algn="l"/>
                        </a:tabLst>
                      </a:pPr>
                      <a:r>
                        <a:rPr lang="en-US" sz="1200">
                          <a:effectLst/>
                        </a:rPr>
                        <a:t>X</a:t>
                      </a:r>
                      <a:endParaRPr lang="en-US" sz="1200">
                        <a:effectLst/>
                        <a:latin typeface="Arial" panose="020B0604020202020204" pitchFamily="34" charset="0"/>
                        <a:ea typeface="Calibri"/>
                        <a:cs typeface="Arial" panose="020B0604020202020204" pitchFamily="34" charset="0"/>
                      </a:endParaRPr>
                    </a:p>
                  </a:txBody>
                  <a:tcPr marL="36830" marR="36830" marT="0" marB="0" anchor="ctr"/>
                </a:tc>
                <a:tc>
                  <a:txBody>
                    <a:bodyPr/>
                    <a:lstStyle/>
                    <a:p>
                      <a:pPr marL="0" marR="0" algn="ctr">
                        <a:lnSpc>
                          <a:spcPct val="115000"/>
                        </a:lnSpc>
                        <a:spcBef>
                          <a:spcPts val="100"/>
                        </a:spcBef>
                        <a:spcAft>
                          <a:spcPts val="100"/>
                        </a:spcAft>
                      </a:pPr>
                      <a:r>
                        <a:rPr lang="en-US" sz="1200">
                          <a:effectLst/>
                        </a:rPr>
                        <a:t> </a:t>
                      </a:r>
                      <a:endParaRPr lang="en-US" sz="1200">
                        <a:effectLst/>
                        <a:latin typeface="Arial" panose="020B0604020202020204" pitchFamily="34" charset="0"/>
                        <a:ea typeface="Calibri"/>
                        <a:cs typeface="Arial" panose="020B0604020202020204" pitchFamily="34" charset="0"/>
                      </a:endParaRPr>
                    </a:p>
                  </a:txBody>
                  <a:tcPr marL="36830" marR="36830" marT="0" marB="0" anchor="b"/>
                </a:tc>
                <a:tc>
                  <a:txBody>
                    <a:bodyPr/>
                    <a:lstStyle/>
                    <a:p>
                      <a:pPr marL="0" marR="0" algn="ctr">
                        <a:lnSpc>
                          <a:spcPct val="115000"/>
                        </a:lnSpc>
                        <a:spcBef>
                          <a:spcPts val="100"/>
                        </a:spcBef>
                        <a:spcAft>
                          <a:spcPts val="100"/>
                        </a:spcAft>
                      </a:pPr>
                      <a:r>
                        <a:rPr lang="en-US" sz="1200">
                          <a:effectLst/>
                        </a:rPr>
                        <a:t> </a:t>
                      </a:r>
                      <a:endParaRPr lang="en-US" sz="1200">
                        <a:effectLst/>
                        <a:latin typeface="Arial" panose="020B0604020202020204" pitchFamily="34" charset="0"/>
                        <a:ea typeface="Calibri"/>
                        <a:cs typeface="Arial" panose="020B0604020202020204" pitchFamily="34" charset="0"/>
                      </a:endParaRPr>
                    </a:p>
                  </a:txBody>
                  <a:tcPr marL="36830" marR="36830" marT="0" marB="0"/>
                </a:tc>
                <a:tc>
                  <a:txBody>
                    <a:bodyPr/>
                    <a:lstStyle/>
                    <a:p>
                      <a:pPr marL="0" marR="0" algn="ctr">
                        <a:lnSpc>
                          <a:spcPct val="115000"/>
                        </a:lnSpc>
                        <a:spcBef>
                          <a:spcPts val="100"/>
                        </a:spcBef>
                        <a:spcAft>
                          <a:spcPts val="100"/>
                        </a:spcAft>
                        <a:tabLst>
                          <a:tab pos="1642745" algn="l"/>
                        </a:tabLst>
                      </a:pPr>
                      <a:r>
                        <a:rPr lang="en-US" sz="1200">
                          <a:effectLst/>
                        </a:rPr>
                        <a:t> </a:t>
                      </a:r>
                      <a:endParaRPr lang="en-US" sz="1200">
                        <a:effectLst/>
                        <a:latin typeface="Arial" panose="020B0604020202020204" pitchFamily="34" charset="0"/>
                        <a:ea typeface="Calibri"/>
                        <a:cs typeface="Arial" panose="020B0604020202020204" pitchFamily="34" charset="0"/>
                      </a:endParaRPr>
                    </a:p>
                  </a:txBody>
                  <a:tcPr marL="36830" marR="36830" marT="0" marB="0"/>
                </a:tc>
                <a:tc>
                  <a:txBody>
                    <a:bodyPr/>
                    <a:lstStyle/>
                    <a:p>
                      <a:pPr marL="0" marR="0" algn="ctr">
                        <a:lnSpc>
                          <a:spcPct val="115000"/>
                        </a:lnSpc>
                        <a:spcBef>
                          <a:spcPts val="100"/>
                        </a:spcBef>
                        <a:spcAft>
                          <a:spcPts val="100"/>
                        </a:spcAft>
                        <a:tabLst>
                          <a:tab pos="1642745" algn="l"/>
                        </a:tabLst>
                      </a:pPr>
                      <a:r>
                        <a:rPr lang="en-US" sz="1200">
                          <a:effectLst/>
                        </a:rPr>
                        <a:t>X</a:t>
                      </a:r>
                      <a:endParaRPr lang="en-US" sz="1200">
                        <a:effectLst/>
                        <a:latin typeface="Arial" panose="020B0604020202020204" pitchFamily="34" charset="0"/>
                        <a:ea typeface="Calibri"/>
                        <a:cs typeface="Arial" panose="020B0604020202020204" pitchFamily="34" charset="0"/>
                      </a:endParaRPr>
                    </a:p>
                  </a:txBody>
                  <a:tcPr marL="36830" marR="36830" marT="0" marB="0"/>
                </a:tc>
                <a:tc>
                  <a:txBody>
                    <a:bodyPr/>
                    <a:lstStyle/>
                    <a:p>
                      <a:pPr marL="0" marR="0" algn="ctr">
                        <a:lnSpc>
                          <a:spcPct val="115000"/>
                        </a:lnSpc>
                        <a:spcBef>
                          <a:spcPts val="100"/>
                        </a:spcBef>
                        <a:spcAft>
                          <a:spcPts val="100"/>
                        </a:spcAft>
                      </a:pPr>
                      <a:r>
                        <a:rPr lang="en-US" sz="1200" dirty="0">
                          <a:effectLst/>
                        </a:rPr>
                        <a:t>X</a:t>
                      </a:r>
                      <a:endParaRPr lang="en-US" sz="1200" dirty="0">
                        <a:effectLst/>
                        <a:latin typeface="Arial" panose="020B0604020202020204" pitchFamily="34" charset="0"/>
                        <a:ea typeface="Calibri"/>
                        <a:cs typeface="Arial" panose="020B0604020202020204" pitchFamily="34" charset="0"/>
                      </a:endParaRPr>
                    </a:p>
                  </a:txBody>
                  <a:tcPr marL="36830" marR="36830" marT="0" marB="0" anchor="ctr"/>
                </a:tc>
                <a:tc>
                  <a:txBody>
                    <a:bodyPr/>
                    <a:lstStyle/>
                    <a:p>
                      <a:pPr marL="0" marR="0" algn="ctr">
                        <a:lnSpc>
                          <a:spcPct val="115000"/>
                        </a:lnSpc>
                        <a:spcBef>
                          <a:spcPts val="100"/>
                        </a:spcBef>
                        <a:spcAft>
                          <a:spcPts val="100"/>
                        </a:spcAft>
                      </a:pPr>
                      <a:r>
                        <a:rPr lang="en-US" sz="1200">
                          <a:effectLst/>
                        </a:rPr>
                        <a:t> </a:t>
                      </a:r>
                      <a:endParaRPr lang="en-US" sz="1200">
                        <a:effectLst/>
                        <a:latin typeface="Arial" panose="020B0604020202020204" pitchFamily="34" charset="0"/>
                        <a:ea typeface="Calibri"/>
                        <a:cs typeface="Arial" panose="020B0604020202020204" pitchFamily="34" charset="0"/>
                      </a:endParaRPr>
                    </a:p>
                  </a:txBody>
                  <a:tcPr marL="68580" marR="68580" marT="0" marB="0"/>
                </a:tc>
              </a:tr>
              <a:tr h="205740">
                <a:tc>
                  <a:txBody>
                    <a:bodyPr/>
                    <a:lstStyle/>
                    <a:p>
                      <a:pPr marL="0" marR="0" algn="ctr">
                        <a:lnSpc>
                          <a:spcPct val="115000"/>
                        </a:lnSpc>
                        <a:spcBef>
                          <a:spcPts val="100"/>
                        </a:spcBef>
                        <a:spcAft>
                          <a:spcPts val="100"/>
                        </a:spcAft>
                      </a:pPr>
                      <a:r>
                        <a:rPr lang="en-US" sz="1200">
                          <a:effectLst/>
                        </a:rPr>
                        <a:t>5</a:t>
                      </a:r>
                      <a:endParaRPr lang="en-US" sz="1200">
                        <a:effectLst/>
                        <a:latin typeface="Arial" panose="020B0604020202020204" pitchFamily="34" charset="0"/>
                        <a:ea typeface="Calibri"/>
                        <a:cs typeface="Arial" panose="020B0604020202020204" pitchFamily="34" charset="0"/>
                      </a:endParaRPr>
                    </a:p>
                  </a:txBody>
                  <a:tcPr marL="36830" marR="36830" marT="0" marB="0"/>
                </a:tc>
                <a:tc>
                  <a:txBody>
                    <a:bodyPr/>
                    <a:lstStyle/>
                    <a:p>
                      <a:pPr marL="0" marR="0" algn="ctr">
                        <a:lnSpc>
                          <a:spcPct val="115000"/>
                        </a:lnSpc>
                        <a:spcBef>
                          <a:spcPts val="100"/>
                        </a:spcBef>
                        <a:spcAft>
                          <a:spcPts val="100"/>
                        </a:spcAft>
                      </a:pPr>
                      <a:r>
                        <a:rPr lang="en-US" sz="1200">
                          <a:effectLst/>
                        </a:rPr>
                        <a:t> </a:t>
                      </a:r>
                      <a:endParaRPr lang="en-US" sz="1200">
                        <a:effectLst/>
                        <a:latin typeface="Arial" panose="020B0604020202020204" pitchFamily="34" charset="0"/>
                        <a:ea typeface="Calibri"/>
                        <a:cs typeface="Arial" panose="020B0604020202020204" pitchFamily="34" charset="0"/>
                      </a:endParaRPr>
                    </a:p>
                  </a:txBody>
                  <a:tcPr marL="36830" marR="36830" marT="0" marB="0" anchor="ctr"/>
                </a:tc>
                <a:tc gridSpan="2">
                  <a:txBody>
                    <a:bodyPr/>
                    <a:lstStyle/>
                    <a:p>
                      <a:pPr marL="0" marR="0" algn="ctr">
                        <a:lnSpc>
                          <a:spcPct val="115000"/>
                        </a:lnSpc>
                        <a:spcBef>
                          <a:spcPts val="100"/>
                        </a:spcBef>
                        <a:spcAft>
                          <a:spcPts val="100"/>
                        </a:spcAft>
                      </a:pPr>
                      <a:r>
                        <a:rPr lang="en-US" sz="1200" dirty="0">
                          <a:effectLst/>
                        </a:rPr>
                        <a:t>At least 4 </a:t>
                      </a:r>
                      <a:r>
                        <a:rPr lang="en-US" sz="1200" dirty="0" smtClean="0">
                          <a:solidFill>
                            <a:schemeClr val="tx1"/>
                          </a:solidFill>
                          <a:effectLst/>
                        </a:rPr>
                        <a:t>risk factors in </a:t>
                      </a:r>
                      <a:r>
                        <a:rPr lang="en-US" sz="1200" dirty="0">
                          <a:solidFill>
                            <a:schemeClr val="tx1"/>
                          </a:solidFill>
                          <a:effectLst/>
                        </a:rPr>
                        <a:t>these </a:t>
                      </a:r>
                      <a:r>
                        <a:rPr lang="en-US" sz="1200" dirty="0" smtClean="0">
                          <a:solidFill>
                            <a:schemeClr val="tx1"/>
                          </a:solidFill>
                          <a:effectLst/>
                        </a:rPr>
                        <a:t>2 categories combined</a:t>
                      </a:r>
                      <a:endParaRPr lang="en-US" sz="1200" dirty="0">
                        <a:solidFill>
                          <a:schemeClr val="tx1"/>
                        </a:solidFill>
                        <a:effectLst/>
                        <a:latin typeface="Arial" panose="020B0604020202020204" pitchFamily="34" charset="0"/>
                        <a:ea typeface="Calibri"/>
                        <a:cs typeface="Arial" panose="020B0604020202020204" pitchFamily="34" charset="0"/>
                      </a:endParaRPr>
                    </a:p>
                  </a:txBody>
                  <a:tcPr marL="36830" marR="36830" marT="0" marB="0"/>
                </a:tc>
                <a:tc hMerge="1">
                  <a:txBody>
                    <a:bodyPr/>
                    <a:lstStyle/>
                    <a:p>
                      <a:endParaRPr lang="en-US"/>
                    </a:p>
                  </a:txBody>
                  <a:tcPr/>
                </a:tc>
                <a:tc>
                  <a:txBody>
                    <a:bodyPr/>
                    <a:lstStyle/>
                    <a:p>
                      <a:pPr marL="0" marR="0" algn="ctr">
                        <a:lnSpc>
                          <a:spcPct val="115000"/>
                        </a:lnSpc>
                        <a:spcBef>
                          <a:spcPts val="100"/>
                        </a:spcBef>
                        <a:spcAft>
                          <a:spcPts val="100"/>
                        </a:spcAft>
                      </a:pPr>
                      <a:r>
                        <a:rPr lang="en-US" sz="1200">
                          <a:effectLst/>
                        </a:rPr>
                        <a:t>X</a:t>
                      </a:r>
                      <a:endParaRPr lang="en-US" sz="1200">
                        <a:effectLst/>
                        <a:latin typeface="Arial" panose="020B0604020202020204" pitchFamily="34" charset="0"/>
                        <a:ea typeface="Calibri"/>
                        <a:cs typeface="Arial" panose="020B0604020202020204" pitchFamily="34" charset="0"/>
                      </a:endParaRPr>
                    </a:p>
                  </a:txBody>
                  <a:tcPr marL="36830" marR="36830" marT="0" marB="0"/>
                </a:tc>
                <a:tc>
                  <a:txBody>
                    <a:bodyPr/>
                    <a:lstStyle/>
                    <a:p>
                      <a:pPr marL="0" marR="0" algn="ctr">
                        <a:lnSpc>
                          <a:spcPct val="115000"/>
                        </a:lnSpc>
                        <a:spcBef>
                          <a:spcPts val="100"/>
                        </a:spcBef>
                        <a:spcAft>
                          <a:spcPts val="100"/>
                        </a:spcAft>
                        <a:tabLst>
                          <a:tab pos="1642745" algn="l"/>
                        </a:tabLst>
                      </a:pPr>
                      <a:r>
                        <a:rPr lang="en-US" sz="1200">
                          <a:effectLst/>
                        </a:rPr>
                        <a:t> </a:t>
                      </a:r>
                      <a:endParaRPr lang="en-US" sz="1200">
                        <a:effectLst/>
                        <a:latin typeface="Arial" panose="020B0604020202020204" pitchFamily="34" charset="0"/>
                        <a:ea typeface="Calibri"/>
                        <a:cs typeface="Arial" panose="020B0604020202020204" pitchFamily="34" charset="0"/>
                      </a:endParaRPr>
                    </a:p>
                  </a:txBody>
                  <a:tcPr marL="36830" marR="36830" marT="0" marB="0"/>
                </a:tc>
                <a:tc>
                  <a:txBody>
                    <a:bodyPr/>
                    <a:lstStyle/>
                    <a:p>
                      <a:pPr marL="0" marR="0" algn="ctr">
                        <a:lnSpc>
                          <a:spcPct val="115000"/>
                        </a:lnSpc>
                        <a:spcBef>
                          <a:spcPts val="100"/>
                        </a:spcBef>
                        <a:spcAft>
                          <a:spcPts val="100"/>
                        </a:spcAft>
                      </a:pPr>
                      <a:r>
                        <a:rPr lang="en-US" sz="1200" dirty="0">
                          <a:effectLst/>
                        </a:rPr>
                        <a:t>X</a:t>
                      </a:r>
                      <a:endParaRPr lang="en-US" sz="1200" dirty="0">
                        <a:effectLst/>
                        <a:latin typeface="Arial" panose="020B0604020202020204" pitchFamily="34" charset="0"/>
                        <a:ea typeface="Calibri"/>
                        <a:cs typeface="Arial" panose="020B0604020202020204" pitchFamily="34" charset="0"/>
                      </a:endParaRPr>
                    </a:p>
                  </a:txBody>
                  <a:tcPr marL="36830" marR="36830" marT="0" marB="0"/>
                </a:tc>
                <a:tc>
                  <a:txBody>
                    <a:bodyPr/>
                    <a:lstStyle/>
                    <a:p>
                      <a:pPr marL="0" marR="0" algn="ctr">
                        <a:lnSpc>
                          <a:spcPct val="115000"/>
                        </a:lnSpc>
                        <a:spcBef>
                          <a:spcPts val="100"/>
                        </a:spcBef>
                        <a:spcAft>
                          <a:spcPts val="100"/>
                        </a:spcAft>
                      </a:pPr>
                      <a:r>
                        <a:rPr lang="en-US" sz="1200">
                          <a:effectLst/>
                        </a:rPr>
                        <a:t> </a:t>
                      </a:r>
                      <a:endParaRPr lang="en-US" sz="1200">
                        <a:effectLst/>
                        <a:latin typeface="Arial" panose="020B0604020202020204" pitchFamily="34" charset="0"/>
                        <a:ea typeface="Calibri"/>
                        <a:cs typeface="Arial" panose="020B0604020202020204" pitchFamily="34" charset="0"/>
                      </a:endParaRPr>
                    </a:p>
                  </a:txBody>
                  <a:tcPr marL="68580" marR="68580" marT="0" marB="0"/>
                </a:tc>
              </a:tr>
              <a:tr h="205740">
                <a:tc>
                  <a:txBody>
                    <a:bodyPr/>
                    <a:lstStyle/>
                    <a:p>
                      <a:pPr marL="0" marR="0" algn="ctr">
                        <a:lnSpc>
                          <a:spcPct val="115000"/>
                        </a:lnSpc>
                        <a:spcBef>
                          <a:spcPts val="100"/>
                        </a:spcBef>
                        <a:spcAft>
                          <a:spcPts val="100"/>
                        </a:spcAft>
                      </a:pPr>
                      <a:r>
                        <a:rPr lang="en-US" sz="1200">
                          <a:effectLst/>
                        </a:rPr>
                        <a:t>6</a:t>
                      </a:r>
                      <a:endParaRPr lang="en-US" sz="1200">
                        <a:effectLst/>
                        <a:latin typeface="Arial" panose="020B0604020202020204" pitchFamily="34" charset="0"/>
                        <a:ea typeface="Calibri"/>
                        <a:cs typeface="Arial" panose="020B0604020202020204" pitchFamily="34" charset="0"/>
                      </a:endParaRPr>
                    </a:p>
                  </a:txBody>
                  <a:tcPr marL="36830" marR="36830" marT="0" marB="0"/>
                </a:tc>
                <a:tc>
                  <a:txBody>
                    <a:bodyPr/>
                    <a:lstStyle/>
                    <a:p>
                      <a:pPr marL="0" marR="0" algn="ctr">
                        <a:lnSpc>
                          <a:spcPct val="115000"/>
                        </a:lnSpc>
                        <a:spcBef>
                          <a:spcPts val="100"/>
                        </a:spcBef>
                        <a:spcAft>
                          <a:spcPts val="100"/>
                        </a:spcAft>
                      </a:pPr>
                      <a:r>
                        <a:rPr lang="en-US" sz="1200">
                          <a:effectLst/>
                        </a:rPr>
                        <a:t> </a:t>
                      </a:r>
                      <a:endParaRPr lang="en-US" sz="1200">
                        <a:effectLst/>
                        <a:latin typeface="Arial" panose="020B0604020202020204" pitchFamily="34" charset="0"/>
                        <a:ea typeface="Calibri"/>
                        <a:cs typeface="Arial" panose="020B0604020202020204" pitchFamily="34" charset="0"/>
                      </a:endParaRPr>
                    </a:p>
                  </a:txBody>
                  <a:tcPr marL="36830" marR="36830" marT="0" marB="0" anchor="ctr"/>
                </a:tc>
                <a:tc>
                  <a:txBody>
                    <a:bodyPr/>
                    <a:lstStyle/>
                    <a:p>
                      <a:pPr marL="0" marR="0" algn="ctr">
                        <a:lnSpc>
                          <a:spcPct val="115000"/>
                        </a:lnSpc>
                        <a:spcBef>
                          <a:spcPts val="100"/>
                        </a:spcBef>
                        <a:spcAft>
                          <a:spcPts val="100"/>
                        </a:spcAft>
                      </a:pPr>
                      <a:r>
                        <a:rPr lang="en-US" sz="1200">
                          <a:effectLst/>
                        </a:rPr>
                        <a:t>X</a:t>
                      </a:r>
                      <a:endParaRPr lang="en-US" sz="1200">
                        <a:effectLst/>
                        <a:latin typeface="Arial" panose="020B0604020202020204" pitchFamily="34" charset="0"/>
                        <a:ea typeface="Calibri"/>
                        <a:cs typeface="Arial" panose="020B0604020202020204" pitchFamily="34" charset="0"/>
                      </a:endParaRPr>
                    </a:p>
                  </a:txBody>
                  <a:tcPr marL="36830" marR="36830" marT="0" marB="0"/>
                </a:tc>
                <a:tc>
                  <a:txBody>
                    <a:bodyPr/>
                    <a:lstStyle/>
                    <a:p>
                      <a:pPr marL="0" marR="0" algn="ctr">
                        <a:lnSpc>
                          <a:spcPct val="115000"/>
                        </a:lnSpc>
                        <a:spcBef>
                          <a:spcPts val="100"/>
                        </a:spcBef>
                        <a:spcAft>
                          <a:spcPts val="100"/>
                        </a:spcAft>
                      </a:pPr>
                      <a:r>
                        <a:rPr lang="en-US" sz="1200">
                          <a:effectLst/>
                        </a:rPr>
                        <a:t> </a:t>
                      </a:r>
                      <a:endParaRPr lang="en-US" sz="1200">
                        <a:effectLst/>
                        <a:latin typeface="Arial" panose="020B0604020202020204" pitchFamily="34" charset="0"/>
                        <a:ea typeface="Calibri"/>
                        <a:cs typeface="Arial" panose="020B0604020202020204" pitchFamily="34" charset="0"/>
                      </a:endParaRPr>
                    </a:p>
                  </a:txBody>
                  <a:tcPr marL="36830" marR="36830" marT="0" marB="0"/>
                </a:tc>
                <a:tc>
                  <a:txBody>
                    <a:bodyPr/>
                    <a:lstStyle/>
                    <a:p>
                      <a:pPr marL="0" marR="0" algn="ctr">
                        <a:lnSpc>
                          <a:spcPct val="115000"/>
                        </a:lnSpc>
                        <a:spcBef>
                          <a:spcPts val="100"/>
                        </a:spcBef>
                        <a:spcAft>
                          <a:spcPts val="100"/>
                        </a:spcAft>
                      </a:pPr>
                      <a:r>
                        <a:rPr lang="en-US" sz="1200">
                          <a:effectLst/>
                        </a:rPr>
                        <a:t> </a:t>
                      </a:r>
                      <a:endParaRPr lang="en-US" sz="1200">
                        <a:effectLst/>
                        <a:latin typeface="Arial" panose="020B0604020202020204" pitchFamily="34" charset="0"/>
                        <a:ea typeface="Calibri"/>
                        <a:cs typeface="Arial" panose="020B0604020202020204" pitchFamily="34" charset="0"/>
                      </a:endParaRPr>
                    </a:p>
                  </a:txBody>
                  <a:tcPr marL="36830" marR="36830" marT="0" marB="0"/>
                </a:tc>
                <a:tc>
                  <a:txBody>
                    <a:bodyPr/>
                    <a:lstStyle/>
                    <a:p>
                      <a:pPr marL="0" marR="0" algn="ctr">
                        <a:lnSpc>
                          <a:spcPct val="115000"/>
                        </a:lnSpc>
                        <a:spcBef>
                          <a:spcPts val="100"/>
                        </a:spcBef>
                        <a:spcAft>
                          <a:spcPts val="100"/>
                        </a:spcAft>
                        <a:tabLst>
                          <a:tab pos="1642745" algn="l"/>
                        </a:tabLst>
                      </a:pPr>
                      <a:r>
                        <a:rPr lang="en-US" sz="1200">
                          <a:effectLst/>
                        </a:rPr>
                        <a:t>X</a:t>
                      </a:r>
                      <a:endParaRPr lang="en-US" sz="1200">
                        <a:effectLst/>
                        <a:latin typeface="Arial" panose="020B0604020202020204" pitchFamily="34" charset="0"/>
                        <a:ea typeface="Calibri"/>
                        <a:cs typeface="Arial" panose="020B0604020202020204" pitchFamily="34" charset="0"/>
                      </a:endParaRPr>
                    </a:p>
                  </a:txBody>
                  <a:tcPr marL="36830" marR="36830" marT="0" marB="0"/>
                </a:tc>
                <a:tc>
                  <a:txBody>
                    <a:bodyPr/>
                    <a:lstStyle/>
                    <a:p>
                      <a:pPr marL="0" marR="0" algn="ctr">
                        <a:lnSpc>
                          <a:spcPct val="115000"/>
                        </a:lnSpc>
                        <a:spcBef>
                          <a:spcPts val="100"/>
                        </a:spcBef>
                        <a:spcAft>
                          <a:spcPts val="100"/>
                        </a:spcAft>
                      </a:pPr>
                      <a:r>
                        <a:rPr lang="en-US" sz="1200" dirty="0">
                          <a:effectLst/>
                        </a:rPr>
                        <a:t>X</a:t>
                      </a:r>
                      <a:endParaRPr lang="en-US" sz="1200" dirty="0">
                        <a:effectLst/>
                        <a:latin typeface="Arial" panose="020B0604020202020204" pitchFamily="34" charset="0"/>
                        <a:ea typeface="Calibri"/>
                        <a:cs typeface="Arial" panose="020B0604020202020204" pitchFamily="34" charset="0"/>
                      </a:endParaRPr>
                    </a:p>
                  </a:txBody>
                  <a:tcPr marL="36830" marR="36830" marT="0" marB="0" anchor="ctr"/>
                </a:tc>
                <a:tc>
                  <a:txBody>
                    <a:bodyPr/>
                    <a:lstStyle/>
                    <a:p>
                      <a:pPr marL="0" marR="0" algn="ctr">
                        <a:lnSpc>
                          <a:spcPct val="115000"/>
                        </a:lnSpc>
                        <a:spcBef>
                          <a:spcPts val="100"/>
                        </a:spcBef>
                        <a:spcAft>
                          <a:spcPts val="100"/>
                        </a:spcAft>
                      </a:pPr>
                      <a:r>
                        <a:rPr lang="en-US" sz="1200">
                          <a:effectLst/>
                        </a:rPr>
                        <a:t> </a:t>
                      </a:r>
                      <a:endParaRPr lang="en-US" sz="1200">
                        <a:effectLst/>
                        <a:latin typeface="Arial" panose="020B0604020202020204" pitchFamily="34" charset="0"/>
                        <a:ea typeface="Calibri"/>
                        <a:cs typeface="Arial" panose="020B0604020202020204" pitchFamily="34" charset="0"/>
                      </a:endParaRPr>
                    </a:p>
                  </a:txBody>
                  <a:tcPr marL="68580" marR="68580" marT="0" marB="0"/>
                </a:tc>
              </a:tr>
              <a:tr h="205740">
                <a:tc>
                  <a:txBody>
                    <a:bodyPr/>
                    <a:lstStyle/>
                    <a:p>
                      <a:pPr marL="0" marR="0" algn="ctr">
                        <a:lnSpc>
                          <a:spcPct val="115000"/>
                        </a:lnSpc>
                        <a:spcBef>
                          <a:spcPts val="100"/>
                        </a:spcBef>
                        <a:spcAft>
                          <a:spcPts val="100"/>
                        </a:spcAft>
                        <a:tabLst>
                          <a:tab pos="1642745" algn="l"/>
                        </a:tabLst>
                      </a:pPr>
                      <a:r>
                        <a:rPr lang="en-US" sz="1200">
                          <a:effectLst/>
                        </a:rPr>
                        <a:t>7</a:t>
                      </a:r>
                      <a:endParaRPr lang="en-US" sz="1200">
                        <a:effectLst/>
                        <a:latin typeface="Arial" panose="020B0604020202020204" pitchFamily="34" charset="0"/>
                        <a:ea typeface="Calibri"/>
                        <a:cs typeface="Arial" panose="020B0604020202020204" pitchFamily="34" charset="0"/>
                      </a:endParaRPr>
                    </a:p>
                  </a:txBody>
                  <a:tcPr marL="36830" marR="36830" marT="0" marB="0"/>
                </a:tc>
                <a:tc>
                  <a:txBody>
                    <a:bodyPr/>
                    <a:lstStyle/>
                    <a:p>
                      <a:pPr marL="0" marR="0" algn="ctr">
                        <a:lnSpc>
                          <a:spcPct val="115000"/>
                        </a:lnSpc>
                        <a:spcBef>
                          <a:spcPts val="100"/>
                        </a:spcBef>
                        <a:spcAft>
                          <a:spcPts val="100"/>
                        </a:spcAft>
                        <a:tabLst>
                          <a:tab pos="1642745" algn="l"/>
                        </a:tabLst>
                      </a:pPr>
                      <a:r>
                        <a:rPr lang="en-US" sz="1200">
                          <a:effectLst/>
                        </a:rPr>
                        <a:t> </a:t>
                      </a:r>
                      <a:endParaRPr lang="en-US" sz="1200">
                        <a:effectLst/>
                        <a:latin typeface="Arial" panose="020B0604020202020204" pitchFamily="34" charset="0"/>
                        <a:ea typeface="Calibri"/>
                        <a:cs typeface="Arial" panose="020B0604020202020204" pitchFamily="34" charset="0"/>
                      </a:endParaRPr>
                    </a:p>
                  </a:txBody>
                  <a:tcPr marL="36830" marR="36830" marT="0" marB="0" anchor="ctr"/>
                </a:tc>
                <a:tc>
                  <a:txBody>
                    <a:bodyPr/>
                    <a:lstStyle/>
                    <a:p>
                      <a:pPr marL="0" marR="0" algn="ctr">
                        <a:lnSpc>
                          <a:spcPct val="115000"/>
                        </a:lnSpc>
                        <a:spcBef>
                          <a:spcPts val="100"/>
                        </a:spcBef>
                        <a:spcAft>
                          <a:spcPts val="100"/>
                        </a:spcAft>
                        <a:tabLst>
                          <a:tab pos="1642745" algn="l"/>
                        </a:tabLst>
                      </a:pPr>
                      <a:r>
                        <a:rPr lang="en-US" sz="1200">
                          <a:effectLst/>
                        </a:rPr>
                        <a:t> </a:t>
                      </a:r>
                      <a:endParaRPr lang="en-US" sz="1200">
                        <a:effectLst/>
                        <a:latin typeface="Arial" panose="020B0604020202020204" pitchFamily="34" charset="0"/>
                        <a:ea typeface="Calibri"/>
                        <a:cs typeface="Arial" panose="020B0604020202020204" pitchFamily="34" charset="0"/>
                      </a:endParaRPr>
                    </a:p>
                  </a:txBody>
                  <a:tcPr marL="36830" marR="36830" marT="0" marB="0"/>
                </a:tc>
                <a:tc>
                  <a:txBody>
                    <a:bodyPr/>
                    <a:lstStyle/>
                    <a:p>
                      <a:pPr marL="0" marR="0" algn="ctr">
                        <a:lnSpc>
                          <a:spcPct val="115000"/>
                        </a:lnSpc>
                        <a:spcBef>
                          <a:spcPts val="100"/>
                        </a:spcBef>
                        <a:spcAft>
                          <a:spcPts val="100"/>
                        </a:spcAft>
                        <a:tabLst>
                          <a:tab pos="1642745" algn="l"/>
                        </a:tabLst>
                      </a:pPr>
                      <a:r>
                        <a:rPr lang="en-US" sz="1200" dirty="0">
                          <a:effectLst/>
                        </a:rPr>
                        <a:t> </a:t>
                      </a:r>
                      <a:endParaRPr lang="en-US" sz="1200" dirty="0">
                        <a:effectLst/>
                        <a:latin typeface="Arial" panose="020B0604020202020204" pitchFamily="34" charset="0"/>
                        <a:ea typeface="Calibri"/>
                        <a:cs typeface="Arial" panose="020B0604020202020204" pitchFamily="34" charset="0"/>
                      </a:endParaRPr>
                    </a:p>
                  </a:txBody>
                  <a:tcPr marL="36830" marR="36830" marT="0" marB="0"/>
                </a:tc>
                <a:tc>
                  <a:txBody>
                    <a:bodyPr/>
                    <a:lstStyle/>
                    <a:p>
                      <a:pPr marL="0" marR="0" algn="ctr">
                        <a:lnSpc>
                          <a:spcPct val="115000"/>
                        </a:lnSpc>
                        <a:spcBef>
                          <a:spcPts val="100"/>
                        </a:spcBef>
                        <a:spcAft>
                          <a:spcPts val="100"/>
                        </a:spcAft>
                        <a:tabLst>
                          <a:tab pos="1642745" algn="l"/>
                        </a:tabLst>
                      </a:pPr>
                      <a:r>
                        <a:rPr lang="en-US" sz="1200">
                          <a:effectLst/>
                        </a:rPr>
                        <a:t>X</a:t>
                      </a:r>
                      <a:endParaRPr lang="en-US" sz="1200">
                        <a:effectLst/>
                        <a:latin typeface="Arial" panose="020B0604020202020204" pitchFamily="34" charset="0"/>
                        <a:ea typeface="Calibri"/>
                        <a:cs typeface="Arial" panose="020B0604020202020204" pitchFamily="34" charset="0"/>
                      </a:endParaRPr>
                    </a:p>
                  </a:txBody>
                  <a:tcPr marL="36830" marR="36830" marT="0" marB="0"/>
                </a:tc>
                <a:tc>
                  <a:txBody>
                    <a:bodyPr/>
                    <a:lstStyle/>
                    <a:p>
                      <a:pPr marL="0" marR="0" algn="ctr">
                        <a:lnSpc>
                          <a:spcPct val="115000"/>
                        </a:lnSpc>
                        <a:spcBef>
                          <a:spcPts val="100"/>
                        </a:spcBef>
                        <a:spcAft>
                          <a:spcPts val="100"/>
                        </a:spcAft>
                        <a:tabLst>
                          <a:tab pos="1642745" algn="l"/>
                        </a:tabLst>
                      </a:pPr>
                      <a:r>
                        <a:rPr lang="en-US" sz="1200">
                          <a:effectLst/>
                        </a:rPr>
                        <a:t>X</a:t>
                      </a:r>
                      <a:endParaRPr lang="en-US" sz="1200">
                        <a:effectLst/>
                        <a:latin typeface="Arial" panose="020B0604020202020204" pitchFamily="34" charset="0"/>
                        <a:ea typeface="Calibri"/>
                        <a:cs typeface="Arial" panose="020B0604020202020204" pitchFamily="34" charset="0"/>
                      </a:endParaRPr>
                    </a:p>
                  </a:txBody>
                  <a:tcPr marL="36830" marR="36830" marT="0" marB="0"/>
                </a:tc>
                <a:tc>
                  <a:txBody>
                    <a:bodyPr/>
                    <a:lstStyle/>
                    <a:p>
                      <a:pPr marL="0" marR="0" algn="ctr">
                        <a:lnSpc>
                          <a:spcPct val="115000"/>
                        </a:lnSpc>
                        <a:spcBef>
                          <a:spcPts val="100"/>
                        </a:spcBef>
                        <a:spcAft>
                          <a:spcPts val="100"/>
                        </a:spcAft>
                        <a:tabLst>
                          <a:tab pos="1642745" algn="l"/>
                        </a:tabLst>
                      </a:pPr>
                      <a:r>
                        <a:rPr lang="en-US" sz="1200" dirty="0">
                          <a:effectLst/>
                        </a:rPr>
                        <a:t>X</a:t>
                      </a:r>
                      <a:endParaRPr lang="en-US" sz="1200" dirty="0">
                        <a:effectLst/>
                        <a:latin typeface="Arial" panose="020B0604020202020204" pitchFamily="34" charset="0"/>
                        <a:ea typeface="Calibri"/>
                        <a:cs typeface="Arial" panose="020B0604020202020204" pitchFamily="34" charset="0"/>
                      </a:endParaRPr>
                    </a:p>
                  </a:txBody>
                  <a:tcPr marL="36830" marR="36830" marT="0" marB="0" anchor="ctr"/>
                </a:tc>
                <a:tc>
                  <a:txBody>
                    <a:bodyPr/>
                    <a:lstStyle/>
                    <a:p>
                      <a:pPr marL="0" marR="0" algn="ctr">
                        <a:lnSpc>
                          <a:spcPct val="115000"/>
                        </a:lnSpc>
                        <a:spcBef>
                          <a:spcPts val="100"/>
                        </a:spcBef>
                        <a:spcAft>
                          <a:spcPts val="100"/>
                        </a:spcAft>
                        <a:tabLst>
                          <a:tab pos="1642745" algn="l"/>
                        </a:tabLst>
                      </a:pPr>
                      <a:r>
                        <a:rPr lang="en-US" sz="1200">
                          <a:effectLst/>
                        </a:rPr>
                        <a:t> </a:t>
                      </a:r>
                      <a:endParaRPr lang="en-US" sz="1200">
                        <a:effectLst/>
                        <a:latin typeface="Arial" panose="020B0604020202020204" pitchFamily="34" charset="0"/>
                        <a:ea typeface="Calibri"/>
                        <a:cs typeface="Arial" panose="020B0604020202020204" pitchFamily="34" charset="0"/>
                      </a:endParaRPr>
                    </a:p>
                  </a:txBody>
                  <a:tcPr marL="68580" marR="68580" marT="0" marB="0"/>
                </a:tc>
              </a:tr>
              <a:tr h="205740">
                <a:tc>
                  <a:txBody>
                    <a:bodyPr/>
                    <a:lstStyle/>
                    <a:p>
                      <a:pPr marL="0" marR="0" algn="ctr">
                        <a:lnSpc>
                          <a:spcPct val="115000"/>
                        </a:lnSpc>
                        <a:spcBef>
                          <a:spcPts val="100"/>
                        </a:spcBef>
                        <a:spcAft>
                          <a:spcPts val="100"/>
                        </a:spcAft>
                        <a:tabLst>
                          <a:tab pos="1642745" algn="l"/>
                        </a:tabLst>
                      </a:pPr>
                      <a:r>
                        <a:rPr lang="en-US" sz="1200">
                          <a:effectLst/>
                        </a:rPr>
                        <a:t>8</a:t>
                      </a:r>
                      <a:endParaRPr lang="en-US" sz="1200">
                        <a:effectLst/>
                        <a:latin typeface="Arial" panose="020B0604020202020204" pitchFamily="34" charset="0"/>
                        <a:ea typeface="Calibri"/>
                        <a:cs typeface="Arial" panose="020B0604020202020204" pitchFamily="34" charset="0"/>
                      </a:endParaRPr>
                    </a:p>
                  </a:txBody>
                  <a:tcPr marL="36830" marR="36830" marT="0" marB="0"/>
                </a:tc>
                <a:tc>
                  <a:txBody>
                    <a:bodyPr/>
                    <a:lstStyle/>
                    <a:p>
                      <a:pPr marL="0" marR="0" algn="ctr">
                        <a:lnSpc>
                          <a:spcPct val="115000"/>
                        </a:lnSpc>
                        <a:spcBef>
                          <a:spcPts val="100"/>
                        </a:spcBef>
                        <a:spcAft>
                          <a:spcPts val="100"/>
                        </a:spcAft>
                        <a:tabLst>
                          <a:tab pos="1642745" algn="l"/>
                        </a:tabLst>
                      </a:pPr>
                      <a:r>
                        <a:rPr lang="en-US" sz="1200">
                          <a:effectLst/>
                        </a:rPr>
                        <a:t>X</a:t>
                      </a:r>
                      <a:endParaRPr lang="en-US" sz="1200">
                        <a:effectLst/>
                        <a:latin typeface="Arial" panose="020B0604020202020204" pitchFamily="34" charset="0"/>
                        <a:ea typeface="Calibri"/>
                        <a:cs typeface="Arial" panose="020B0604020202020204" pitchFamily="34" charset="0"/>
                      </a:endParaRPr>
                    </a:p>
                  </a:txBody>
                  <a:tcPr marL="36830" marR="36830" marT="0" marB="0" anchor="ctr"/>
                </a:tc>
                <a:tc>
                  <a:txBody>
                    <a:bodyPr/>
                    <a:lstStyle/>
                    <a:p>
                      <a:pPr marL="0" marR="0" algn="ctr">
                        <a:lnSpc>
                          <a:spcPct val="115000"/>
                        </a:lnSpc>
                        <a:spcBef>
                          <a:spcPts val="100"/>
                        </a:spcBef>
                        <a:spcAft>
                          <a:spcPts val="100"/>
                        </a:spcAft>
                        <a:tabLst>
                          <a:tab pos="1642745" algn="l"/>
                        </a:tabLst>
                      </a:pPr>
                      <a:r>
                        <a:rPr lang="en-US" sz="1200" dirty="0">
                          <a:effectLst/>
                        </a:rPr>
                        <a:t> </a:t>
                      </a:r>
                      <a:endParaRPr lang="en-US" sz="1200" dirty="0">
                        <a:effectLst/>
                        <a:latin typeface="Arial" panose="020B0604020202020204" pitchFamily="34" charset="0"/>
                        <a:ea typeface="Calibri"/>
                        <a:cs typeface="Arial" panose="020B0604020202020204" pitchFamily="34" charset="0"/>
                      </a:endParaRPr>
                    </a:p>
                  </a:txBody>
                  <a:tcPr marL="36830" marR="36830" marT="0" marB="0"/>
                </a:tc>
                <a:tc>
                  <a:txBody>
                    <a:bodyPr/>
                    <a:lstStyle/>
                    <a:p>
                      <a:pPr marL="0" marR="0" algn="ctr">
                        <a:lnSpc>
                          <a:spcPct val="115000"/>
                        </a:lnSpc>
                        <a:spcBef>
                          <a:spcPts val="100"/>
                        </a:spcBef>
                        <a:spcAft>
                          <a:spcPts val="100"/>
                        </a:spcAft>
                        <a:tabLst>
                          <a:tab pos="1642745" algn="l"/>
                        </a:tabLst>
                      </a:pPr>
                      <a:r>
                        <a:rPr lang="en-US" sz="1200">
                          <a:effectLst/>
                        </a:rPr>
                        <a:t> </a:t>
                      </a:r>
                      <a:endParaRPr lang="en-US" sz="1200">
                        <a:effectLst/>
                        <a:latin typeface="Arial" panose="020B0604020202020204" pitchFamily="34" charset="0"/>
                        <a:ea typeface="Calibri"/>
                        <a:cs typeface="Arial" panose="020B0604020202020204" pitchFamily="34" charset="0"/>
                      </a:endParaRPr>
                    </a:p>
                  </a:txBody>
                  <a:tcPr marL="36830" marR="36830" marT="0" marB="0"/>
                </a:tc>
                <a:tc>
                  <a:txBody>
                    <a:bodyPr/>
                    <a:lstStyle/>
                    <a:p>
                      <a:pPr marL="0" marR="0" algn="ctr">
                        <a:lnSpc>
                          <a:spcPct val="115000"/>
                        </a:lnSpc>
                        <a:spcBef>
                          <a:spcPts val="100"/>
                        </a:spcBef>
                        <a:spcAft>
                          <a:spcPts val="100"/>
                        </a:spcAft>
                        <a:tabLst>
                          <a:tab pos="1642745" algn="l"/>
                        </a:tabLst>
                      </a:pPr>
                      <a:r>
                        <a:rPr lang="en-US" sz="1200">
                          <a:effectLst/>
                        </a:rPr>
                        <a:t> </a:t>
                      </a:r>
                      <a:endParaRPr lang="en-US" sz="1200">
                        <a:effectLst/>
                        <a:latin typeface="Arial" panose="020B0604020202020204" pitchFamily="34" charset="0"/>
                        <a:ea typeface="Calibri"/>
                        <a:cs typeface="Arial" panose="020B0604020202020204" pitchFamily="34" charset="0"/>
                      </a:endParaRPr>
                    </a:p>
                  </a:txBody>
                  <a:tcPr marL="36830" marR="36830" marT="0" marB="0"/>
                </a:tc>
                <a:tc>
                  <a:txBody>
                    <a:bodyPr/>
                    <a:lstStyle/>
                    <a:p>
                      <a:pPr marL="0" marR="0" algn="ctr">
                        <a:lnSpc>
                          <a:spcPct val="115000"/>
                        </a:lnSpc>
                        <a:spcBef>
                          <a:spcPts val="100"/>
                        </a:spcBef>
                        <a:spcAft>
                          <a:spcPts val="100"/>
                        </a:spcAft>
                        <a:tabLst>
                          <a:tab pos="1642745" algn="l"/>
                        </a:tabLst>
                      </a:pPr>
                      <a:r>
                        <a:rPr lang="en-US" sz="1200">
                          <a:effectLst/>
                        </a:rPr>
                        <a:t> </a:t>
                      </a:r>
                      <a:endParaRPr lang="en-US" sz="1200">
                        <a:effectLst/>
                        <a:latin typeface="Arial" panose="020B0604020202020204" pitchFamily="34" charset="0"/>
                        <a:ea typeface="Calibri"/>
                        <a:cs typeface="Arial" panose="020B0604020202020204" pitchFamily="34" charset="0"/>
                      </a:endParaRPr>
                    </a:p>
                  </a:txBody>
                  <a:tcPr marL="36830" marR="36830" marT="0" marB="0"/>
                </a:tc>
                <a:tc>
                  <a:txBody>
                    <a:bodyPr/>
                    <a:lstStyle/>
                    <a:p>
                      <a:pPr marL="0" marR="0" algn="ctr">
                        <a:lnSpc>
                          <a:spcPct val="115000"/>
                        </a:lnSpc>
                        <a:spcBef>
                          <a:spcPts val="100"/>
                        </a:spcBef>
                        <a:spcAft>
                          <a:spcPts val="100"/>
                        </a:spcAft>
                        <a:tabLst>
                          <a:tab pos="1642745" algn="l"/>
                        </a:tabLst>
                      </a:pPr>
                      <a:r>
                        <a:rPr lang="en-US" sz="1200" dirty="0">
                          <a:effectLst/>
                        </a:rPr>
                        <a:t> </a:t>
                      </a:r>
                      <a:endParaRPr lang="en-US" sz="1200" dirty="0">
                        <a:effectLst/>
                        <a:latin typeface="Arial" panose="020B0604020202020204" pitchFamily="34" charset="0"/>
                        <a:ea typeface="Calibri"/>
                        <a:cs typeface="Arial" panose="020B0604020202020204" pitchFamily="34" charset="0"/>
                      </a:endParaRPr>
                    </a:p>
                  </a:txBody>
                  <a:tcPr marL="36830" marR="36830" marT="0" marB="0" anchor="ctr"/>
                </a:tc>
                <a:tc>
                  <a:txBody>
                    <a:bodyPr/>
                    <a:lstStyle/>
                    <a:p>
                      <a:pPr marL="0" marR="0" algn="ctr">
                        <a:lnSpc>
                          <a:spcPct val="115000"/>
                        </a:lnSpc>
                        <a:spcBef>
                          <a:spcPts val="100"/>
                        </a:spcBef>
                        <a:spcAft>
                          <a:spcPts val="100"/>
                        </a:spcAft>
                        <a:tabLst>
                          <a:tab pos="1642745" algn="l"/>
                        </a:tabLst>
                      </a:pPr>
                      <a:r>
                        <a:rPr lang="en-US" sz="1200">
                          <a:effectLst/>
                        </a:rPr>
                        <a:t>X</a:t>
                      </a:r>
                      <a:endParaRPr lang="en-US" sz="1200">
                        <a:effectLst/>
                        <a:latin typeface="Arial" panose="020B0604020202020204" pitchFamily="34" charset="0"/>
                        <a:ea typeface="Calibri"/>
                        <a:cs typeface="Arial" panose="020B0604020202020204" pitchFamily="34" charset="0"/>
                      </a:endParaRPr>
                    </a:p>
                  </a:txBody>
                  <a:tcPr marL="68580" marR="68580" marT="0" marB="0"/>
                </a:tc>
              </a:tr>
              <a:tr h="205740">
                <a:tc>
                  <a:txBody>
                    <a:bodyPr/>
                    <a:lstStyle/>
                    <a:p>
                      <a:pPr marL="0" marR="0" algn="ctr">
                        <a:lnSpc>
                          <a:spcPct val="115000"/>
                        </a:lnSpc>
                        <a:spcBef>
                          <a:spcPts val="100"/>
                        </a:spcBef>
                        <a:spcAft>
                          <a:spcPts val="100"/>
                        </a:spcAft>
                      </a:pPr>
                      <a:r>
                        <a:rPr lang="en-US" sz="1200">
                          <a:effectLst/>
                        </a:rPr>
                        <a:t>9</a:t>
                      </a:r>
                      <a:endParaRPr lang="en-US" sz="1200">
                        <a:effectLst/>
                        <a:latin typeface="Arial" panose="020B0604020202020204" pitchFamily="34" charset="0"/>
                        <a:ea typeface="Calibri"/>
                        <a:cs typeface="Arial" panose="020B0604020202020204" pitchFamily="34" charset="0"/>
                      </a:endParaRPr>
                    </a:p>
                  </a:txBody>
                  <a:tcPr marL="36830" marR="36830" marT="0" marB="0"/>
                </a:tc>
                <a:tc>
                  <a:txBody>
                    <a:bodyPr/>
                    <a:lstStyle/>
                    <a:p>
                      <a:pPr marL="0" marR="0" algn="ctr">
                        <a:lnSpc>
                          <a:spcPct val="115000"/>
                        </a:lnSpc>
                        <a:spcBef>
                          <a:spcPts val="100"/>
                        </a:spcBef>
                        <a:spcAft>
                          <a:spcPts val="100"/>
                        </a:spcAft>
                      </a:pPr>
                      <a:r>
                        <a:rPr lang="en-US" sz="1200">
                          <a:effectLst/>
                        </a:rPr>
                        <a:t> </a:t>
                      </a:r>
                      <a:endParaRPr lang="en-US" sz="1200">
                        <a:effectLst/>
                        <a:latin typeface="Arial" panose="020B0604020202020204" pitchFamily="34" charset="0"/>
                        <a:ea typeface="Calibri"/>
                        <a:cs typeface="Arial" panose="020B0604020202020204" pitchFamily="34" charset="0"/>
                      </a:endParaRPr>
                    </a:p>
                  </a:txBody>
                  <a:tcPr marL="36830" marR="36830" marT="0" marB="0" anchor="ctr"/>
                </a:tc>
                <a:tc>
                  <a:txBody>
                    <a:bodyPr/>
                    <a:lstStyle/>
                    <a:p>
                      <a:pPr marL="0" marR="0" algn="ctr">
                        <a:lnSpc>
                          <a:spcPct val="115000"/>
                        </a:lnSpc>
                        <a:spcBef>
                          <a:spcPts val="100"/>
                        </a:spcBef>
                        <a:spcAft>
                          <a:spcPts val="100"/>
                        </a:spcAft>
                      </a:pPr>
                      <a:r>
                        <a:rPr lang="en-US" sz="1200">
                          <a:effectLst/>
                        </a:rPr>
                        <a:t> </a:t>
                      </a:r>
                      <a:endParaRPr lang="en-US" sz="1200">
                        <a:effectLst/>
                        <a:latin typeface="Arial" panose="020B0604020202020204" pitchFamily="34" charset="0"/>
                        <a:ea typeface="Calibri"/>
                        <a:cs typeface="Arial" panose="020B0604020202020204" pitchFamily="34" charset="0"/>
                      </a:endParaRPr>
                    </a:p>
                  </a:txBody>
                  <a:tcPr marL="36830" marR="36830" marT="0" marB="0"/>
                </a:tc>
                <a:tc>
                  <a:txBody>
                    <a:bodyPr/>
                    <a:lstStyle/>
                    <a:p>
                      <a:pPr marL="0" marR="0" algn="ctr">
                        <a:lnSpc>
                          <a:spcPct val="115000"/>
                        </a:lnSpc>
                        <a:spcBef>
                          <a:spcPts val="100"/>
                        </a:spcBef>
                        <a:spcAft>
                          <a:spcPts val="100"/>
                        </a:spcAft>
                      </a:pPr>
                      <a:r>
                        <a:rPr lang="en-US" sz="1200">
                          <a:effectLst/>
                        </a:rPr>
                        <a:t>X</a:t>
                      </a:r>
                      <a:endParaRPr lang="en-US" sz="1200">
                        <a:effectLst/>
                        <a:latin typeface="Arial" panose="020B0604020202020204" pitchFamily="34" charset="0"/>
                        <a:ea typeface="Calibri"/>
                        <a:cs typeface="Arial" panose="020B0604020202020204" pitchFamily="34" charset="0"/>
                      </a:endParaRPr>
                    </a:p>
                  </a:txBody>
                  <a:tcPr marL="36830" marR="36830" marT="0" marB="0"/>
                </a:tc>
                <a:tc>
                  <a:txBody>
                    <a:bodyPr/>
                    <a:lstStyle/>
                    <a:p>
                      <a:pPr marL="0" marR="0" algn="ctr">
                        <a:lnSpc>
                          <a:spcPct val="115000"/>
                        </a:lnSpc>
                        <a:spcBef>
                          <a:spcPts val="100"/>
                        </a:spcBef>
                        <a:spcAft>
                          <a:spcPts val="100"/>
                        </a:spcAft>
                      </a:pPr>
                      <a:r>
                        <a:rPr lang="en-US" sz="1200">
                          <a:effectLst/>
                        </a:rPr>
                        <a:t> </a:t>
                      </a:r>
                      <a:endParaRPr lang="en-US" sz="1200">
                        <a:effectLst/>
                        <a:latin typeface="Arial" panose="020B0604020202020204" pitchFamily="34" charset="0"/>
                        <a:ea typeface="Calibri"/>
                        <a:cs typeface="Arial" panose="020B0604020202020204" pitchFamily="34" charset="0"/>
                      </a:endParaRPr>
                    </a:p>
                  </a:txBody>
                  <a:tcPr marL="36830" marR="36830" marT="0" marB="0"/>
                </a:tc>
                <a:tc>
                  <a:txBody>
                    <a:bodyPr/>
                    <a:lstStyle/>
                    <a:p>
                      <a:pPr marL="0" marR="0" algn="ctr">
                        <a:lnSpc>
                          <a:spcPct val="115000"/>
                        </a:lnSpc>
                        <a:spcBef>
                          <a:spcPts val="100"/>
                        </a:spcBef>
                        <a:spcAft>
                          <a:spcPts val="100"/>
                        </a:spcAft>
                        <a:tabLst>
                          <a:tab pos="1642745" algn="l"/>
                        </a:tabLst>
                      </a:pPr>
                      <a:r>
                        <a:rPr lang="en-US" sz="1200">
                          <a:effectLst/>
                        </a:rPr>
                        <a:t> </a:t>
                      </a:r>
                      <a:endParaRPr lang="en-US" sz="1200">
                        <a:effectLst/>
                        <a:latin typeface="Arial" panose="020B0604020202020204" pitchFamily="34" charset="0"/>
                        <a:ea typeface="Calibri"/>
                        <a:cs typeface="Arial" panose="020B0604020202020204" pitchFamily="34" charset="0"/>
                      </a:endParaRPr>
                    </a:p>
                  </a:txBody>
                  <a:tcPr marL="36830" marR="36830" marT="0" marB="0"/>
                </a:tc>
                <a:tc>
                  <a:txBody>
                    <a:bodyPr/>
                    <a:lstStyle/>
                    <a:p>
                      <a:pPr marL="0" marR="0" algn="ctr">
                        <a:lnSpc>
                          <a:spcPct val="115000"/>
                        </a:lnSpc>
                        <a:spcBef>
                          <a:spcPts val="100"/>
                        </a:spcBef>
                        <a:spcAft>
                          <a:spcPts val="100"/>
                        </a:spcAft>
                      </a:pPr>
                      <a:r>
                        <a:rPr lang="en-US" sz="1200" dirty="0">
                          <a:effectLst/>
                        </a:rPr>
                        <a:t> </a:t>
                      </a:r>
                      <a:endParaRPr lang="en-US" sz="1200" dirty="0">
                        <a:effectLst/>
                        <a:latin typeface="Arial" panose="020B0604020202020204" pitchFamily="34" charset="0"/>
                        <a:ea typeface="Calibri"/>
                        <a:cs typeface="Arial" panose="020B0604020202020204" pitchFamily="34" charset="0"/>
                      </a:endParaRPr>
                    </a:p>
                  </a:txBody>
                  <a:tcPr marL="36830" marR="36830" marT="0" marB="0"/>
                </a:tc>
                <a:tc>
                  <a:txBody>
                    <a:bodyPr/>
                    <a:lstStyle/>
                    <a:p>
                      <a:pPr marL="0" marR="0" algn="ctr">
                        <a:lnSpc>
                          <a:spcPct val="115000"/>
                        </a:lnSpc>
                        <a:spcBef>
                          <a:spcPts val="100"/>
                        </a:spcBef>
                        <a:spcAft>
                          <a:spcPts val="100"/>
                        </a:spcAft>
                      </a:pPr>
                      <a:r>
                        <a:rPr lang="en-US" sz="1200" dirty="0">
                          <a:effectLst/>
                        </a:rPr>
                        <a:t>X</a:t>
                      </a:r>
                      <a:endParaRPr lang="en-US" sz="1200" dirty="0">
                        <a:effectLst/>
                        <a:latin typeface="Arial" panose="020B0604020202020204" pitchFamily="34" charset="0"/>
                        <a:ea typeface="Calibri"/>
                        <a:cs typeface="Arial" panose="020B0604020202020204" pitchFamily="34" charset="0"/>
                      </a:endParaRPr>
                    </a:p>
                  </a:txBody>
                  <a:tcPr marL="68580" marR="68580" marT="0" marB="0"/>
                </a:tc>
              </a:tr>
              <a:tr h="205740">
                <a:tc>
                  <a:txBody>
                    <a:bodyPr/>
                    <a:lstStyle/>
                    <a:p>
                      <a:pPr marL="0" marR="0" algn="ctr">
                        <a:lnSpc>
                          <a:spcPct val="115000"/>
                        </a:lnSpc>
                        <a:spcBef>
                          <a:spcPts val="100"/>
                        </a:spcBef>
                        <a:spcAft>
                          <a:spcPts val="100"/>
                        </a:spcAft>
                      </a:pPr>
                      <a:r>
                        <a:rPr lang="en-US" sz="1200">
                          <a:effectLst/>
                        </a:rPr>
                        <a:t>10</a:t>
                      </a:r>
                      <a:endParaRPr lang="en-US" sz="1200">
                        <a:effectLst/>
                        <a:latin typeface="Arial" panose="020B0604020202020204" pitchFamily="34" charset="0"/>
                        <a:ea typeface="Calibri"/>
                        <a:cs typeface="Arial" panose="020B0604020202020204" pitchFamily="34" charset="0"/>
                      </a:endParaRPr>
                    </a:p>
                  </a:txBody>
                  <a:tcPr marL="36830" marR="36830" marT="0" marB="0"/>
                </a:tc>
                <a:tc>
                  <a:txBody>
                    <a:bodyPr/>
                    <a:lstStyle/>
                    <a:p>
                      <a:pPr marL="0" marR="0" algn="ctr">
                        <a:lnSpc>
                          <a:spcPct val="115000"/>
                        </a:lnSpc>
                        <a:spcBef>
                          <a:spcPts val="100"/>
                        </a:spcBef>
                        <a:spcAft>
                          <a:spcPts val="100"/>
                        </a:spcAft>
                      </a:pPr>
                      <a:r>
                        <a:rPr lang="en-US" sz="1200">
                          <a:effectLst/>
                        </a:rPr>
                        <a:t> </a:t>
                      </a:r>
                      <a:endParaRPr lang="en-US" sz="1200">
                        <a:effectLst/>
                        <a:latin typeface="Arial" panose="020B0604020202020204" pitchFamily="34" charset="0"/>
                        <a:ea typeface="Calibri"/>
                        <a:cs typeface="Arial" panose="020B0604020202020204" pitchFamily="34" charset="0"/>
                      </a:endParaRPr>
                    </a:p>
                  </a:txBody>
                  <a:tcPr marL="36830" marR="36830" marT="0" marB="0"/>
                </a:tc>
                <a:tc>
                  <a:txBody>
                    <a:bodyPr/>
                    <a:lstStyle/>
                    <a:p>
                      <a:pPr marL="0" marR="0" algn="ctr">
                        <a:lnSpc>
                          <a:spcPct val="115000"/>
                        </a:lnSpc>
                        <a:spcBef>
                          <a:spcPts val="100"/>
                        </a:spcBef>
                        <a:spcAft>
                          <a:spcPts val="100"/>
                        </a:spcAft>
                      </a:pPr>
                      <a:r>
                        <a:rPr lang="en-US" sz="1200">
                          <a:effectLst/>
                        </a:rPr>
                        <a:t> </a:t>
                      </a:r>
                      <a:endParaRPr lang="en-US" sz="1200">
                        <a:effectLst/>
                        <a:latin typeface="Arial" panose="020B0604020202020204" pitchFamily="34" charset="0"/>
                        <a:ea typeface="Calibri"/>
                        <a:cs typeface="Arial" panose="020B0604020202020204" pitchFamily="34" charset="0"/>
                      </a:endParaRPr>
                    </a:p>
                  </a:txBody>
                  <a:tcPr marL="36830" marR="36830" marT="0" marB="0"/>
                </a:tc>
                <a:tc>
                  <a:txBody>
                    <a:bodyPr/>
                    <a:lstStyle/>
                    <a:p>
                      <a:pPr marL="0" marR="0" algn="ctr">
                        <a:lnSpc>
                          <a:spcPct val="115000"/>
                        </a:lnSpc>
                        <a:spcBef>
                          <a:spcPts val="100"/>
                        </a:spcBef>
                        <a:spcAft>
                          <a:spcPts val="100"/>
                        </a:spcAft>
                      </a:pPr>
                      <a:r>
                        <a:rPr lang="en-US" sz="1200">
                          <a:effectLst/>
                        </a:rPr>
                        <a:t> </a:t>
                      </a:r>
                      <a:endParaRPr lang="en-US" sz="1200">
                        <a:effectLst/>
                        <a:latin typeface="Arial" panose="020B0604020202020204" pitchFamily="34" charset="0"/>
                        <a:ea typeface="Calibri"/>
                        <a:cs typeface="Arial" panose="020B0604020202020204" pitchFamily="34" charset="0"/>
                      </a:endParaRPr>
                    </a:p>
                  </a:txBody>
                  <a:tcPr marL="36830" marR="36830" marT="0" marB="0"/>
                </a:tc>
                <a:tc>
                  <a:txBody>
                    <a:bodyPr/>
                    <a:lstStyle/>
                    <a:p>
                      <a:pPr marL="0" marR="0" algn="ctr">
                        <a:lnSpc>
                          <a:spcPct val="115000"/>
                        </a:lnSpc>
                        <a:spcBef>
                          <a:spcPts val="100"/>
                        </a:spcBef>
                        <a:spcAft>
                          <a:spcPts val="100"/>
                        </a:spcAft>
                      </a:pPr>
                      <a:r>
                        <a:rPr lang="en-US" sz="1200">
                          <a:effectLst/>
                        </a:rPr>
                        <a:t>X</a:t>
                      </a:r>
                      <a:endParaRPr lang="en-US" sz="1200">
                        <a:effectLst/>
                        <a:latin typeface="Arial" panose="020B0604020202020204" pitchFamily="34" charset="0"/>
                        <a:ea typeface="Calibri"/>
                        <a:cs typeface="Arial" panose="020B0604020202020204" pitchFamily="34" charset="0"/>
                      </a:endParaRPr>
                    </a:p>
                  </a:txBody>
                  <a:tcPr marL="36830" marR="36830" marT="0" marB="0"/>
                </a:tc>
                <a:tc>
                  <a:txBody>
                    <a:bodyPr/>
                    <a:lstStyle/>
                    <a:p>
                      <a:pPr marL="0" marR="0" algn="ctr">
                        <a:lnSpc>
                          <a:spcPct val="115000"/>
                        </a:lnSpc>
                        <a:spcBef>
                          <a:spcPts val="100"/>
                        </a:spcBef>
                        <a:spcAft>
                          <a:spcPts val="100"/>
                        </a:spcAft>
                        <a:tabLst>
                          <a:tab pos="1642745" algn="l"/>
                        </a:tabLst>
                      </a:pPr>
                      <a:r>
                        <a:rPr lang="en-US" sz="1200">
                          <a:effectLst/>
                        </a:rPr>
                        <a:t> </a:t>
                      </a:r>
                      <a:endParaRPr lang="en-US" sz="1200">
                        <a:effectLst/>
                        <a:latin typeface="Arial" panose="020B0604020202020204" pitchFamily="34" charset="0"/>
                        <a:ea typeface="Calibri"/>
                        <a:cs typeface="Arial" panose="020B0604020202020204" pitchFamily="34" charset="0"/>
                      </a:endParaRPr>
                    </a:p>
                  </a:txBody>
                  <a:tcPr marL="36830" marR="36830" marT="0" marB="0"/>
                </a:tc>
                <a:tc>
                  <a:txBody>
                    <a:bodyPr/>
                    <a:lstStyle/>
                    <a:p>
                      <a:pPr marL="0" marR="0" algn="ctr">
                        <a:lnSpc>
                          <a:spcPct val="115000"/>
                        </a:lnSpc>
                        <a:spcBef>
                          <a:spcPts val="100"/>
                        </a:spcBef>
                        <a:spcAft>
                          <a:spcPts val="100"/>
                        </a:spcAft>
                      </a:pPr>
                      <a:r>
                        <a:rPr lang="en-US" sz="1200">
                          <a:effectLst/>
                        </a:rPr>
                        <a:t> </a:t>
                      </a:r>
                      <a:endParaRPr lang="en-US" sz="1200">
                        <a:effectLst/>
                        <a:latin typeface="Arial" panose="020B0604020202020204" pitchFamily="34" charset="0"/>
                        <a:ea typeface="Calibri"/>
                        <a:cs typeface="Arial" panose="020B0604020202020204" pitchFamily="34" charset="0"/>
                      </a:endParaRPr>
                    </a:p>
                  </a:txBody>
                  <a:tcPr marL="36830" marR="36830" marT="0" marB="0"/>
                </a:tc>
                <a:tc>
                  <a:txBody>
                    <a:bodyPr/>
                    <a:lstStyle/>
                    <a:p>
                      <a:pPr marL="0" marR="0" algn="ctr">
                        <a:lnSpc>
                          <a:spcPct val="115000"/>
                        </a:lnSpc>
                        <a:spcBef>
                          <a:spcPts val="100"/>
                        </a:spcBef>
                        <a:spcAft>
                          <a:spcPts val="100"/>
                        </a:spcAft>
                      </a:pPr>
                      <a:r>
                        <a:rPr lang="en-US" sz="1200" dirty="0">
                          <a:effectLst/>
                        </a:rPr>
                        <a:t>X</a:t>
                      </a:r>
                      <a:endParaRPr lang="en-US" sz="1200" dirty="0">
                        <a:effectLst/>
                        <a:latin typeface="Arial" panose="020B0604020202020204" pitchFamily="34" charset="0"/>
                        <a:ea typeface="Calibri"/>
                        <a:cs typeface="Arial" panose="020B0604020202020204" pitchFamily="34" charset="0"/>
                      </a:endParaRPr>
                    </a:p>
                  </a:txBody>
                  <a:tcPr marL="68580" marR="68580" marT="0" marB="0"/>
                </a:tc>
              </a:tr>
              <a:tr h="205740">
                <a:tc>
                  <a:txBody>
                    <a:bodyPr/>
                    <a:lstStyle/>
                    <a:p>
                      <a:pPr marL="0" marR="0" algn="ctr">
                        <a:lnSpc>
                          <a:spcPct val="115000"/>
                        </a:lnSpc>
                        <a:spcBef>
                          <a:spcPts val="100"/>
                        </a:spcBef>
                        <a:spcAft>
                          <a:spcPts val="100"/>
                        </a:spcAft>
                      </a:pPr>
                      <a:r>
                        <a:rPr lang="en-US" sz="1200">
                          <a:effectLst/>
                        </a:rPr>
                        <a:t>11</a:t>
                      </a:r>
                      <a:endParaRPr lang="en-US" sz="1200">
                        <a:effectLst/>
                        <a:latin typeface="Arial" panose="020B0604020202020204" pitchFamily="34" charset="0"/>
                        <a:ea typeface="Calibri"/>
                        <a:cs typeface="Arial" panose="020B0604020202020204" pitchFamily="34" charset="0"/>
                      </a:endParaRPr>
                    </a:p>
                  </a:txBody>
                  <a:tcPr marL="36830" marR="36830" marT="0" marB="0"/>
                </a:tc>
                <a:tc>
                  <a:txBody>
                    <a:bodyPr/>
                    <a:lstStyle/>
                    <a:p>
                      <a:pPr marL="0" marR="0" algn="ctr">
                        <a:lnSpc>
                          <a:spcPct val="115000"/>
                        </a:lnSpc>
                        <a:spcBef>
                          <a:spcPts val="100"/>
                        </a:spcBef>
                        <a:spcAft>
                          <a:spcPts val="100"/>
                        </a:spcAft>
                      </a:pPr>
                      <a:r>
                        <a:rPr lang="en-US" sz="1200">
                          <a:effectLst/>
                        </a:rPr>
                        <a:t> </a:t>
                      </a:r>
                      <a:endParaRPr lang="en-US" sz="1200">
                        <a:effectLst/>
                        <a:latin typeface="Arial" panose="020B0604020202020204" pitchFamily="34" charset="0"/>
                        <a:ea typeface="Calibri"/>
                        <a:cs typeface="Arial" panose="020B0604020202020204" pitchFamily="34" charset="0"/>
                      </a:endParaRPr>
                    </a:p>
                  </a:txBody>
                  <a:tcPr marL="36830" marR="36830" marT="0" marB="0"/>
                </a:tc>
                <a:tc>
                  <a:txBody>
                    <a:bodyPr/>
                    <a:lstStyle/>
                    <a:p>
                      <a:pPr marL="0" marR="0" algn="ctr">
                        <a:lnSpc>
                          <a:spcPct val="115000"/>
                        </a:lnSpc>
                        <a:spcBef>
                          <a:spcPts val="100"/>
                        </a:spcBef>
                        <a:spcAft>
                          <a:spcPts val="100"/>
                        </a:spcAft>
                      </a:pPr>
                      <a:r>
                        <a:rPr lang="en-US" sz="1200">
                          <a:effectLst/>
                        </a:rPr>
                        <a:t> </a:t>
                      </a:r>
                      <a:endParaRPr lang="en-US" sz="1200">
                        <a:effectLst/>
                        <a:latin typeface="Arial" panose="020B0604020202020204" pitchFamily="34" charset="0"/>
                        <a:ea typeface="Calibri"/>
                        <a:cs typeface="Arial" panose="020B0604020202020204" pitchFamily="34" charset="0"/>
                      </a:endParaRPr>
                    </a:p>
                  </a:txBody>
                  <a:tcPr marL="36830" marR="36830" marT="0" marB="0"/>
                </a:tc>
                <a:tc>
                  <a:txBody>
                    <a:bodyPr/>
                    <a:lstStyle/>
                    <a:p>
                      <a:pPr marL="0" marR="0" algn="ctr">
                        <a:lnSpc>
                          <a:spcPct val="115000"/>
                        </a:lnSpc>
                        <a:spcBef>
                          <a:spcPts val="100"/>
                        </a:spcBef>
                        <a:spcAft>
                          <a:spcPts val="100"/>
                        </a:spcAft>
                      </a:pPr>
                      <a:r>
                        <a:rPr lang="en-US" sz="1200">
                          <a:effectLst/>
                        </a:rPr>
                        <a:t> </a:t>
                      </a:r>
                      <a:endParaRPr lang="en-US" sz="1200">
                        <a:effectLst/>
                        <a:latin typeface="Arial" panose="020B0604020202020204" pitchFamily="34" charset="0"/>
                        <a:ea typeface="Calibri"/>
                        <a:cs typeface="Arial" panose="020B0604020202020204" pitchFamily="34" charset="0"/>
                      </a:endParaRPr>
                    </a:p>
                  </a:txBody>
                  <a:tcPr marL="36830" marR="36830" marT="0" marB="0"/>
                </a:tc>
                <a:tc>
                  <a:txBody>
                    <a:bodyPr/>
                    <a:lstStyle/>
                    <a:p>
                      <a:pPr marL="0" marR="0" algn="ctr">
                        <a:lnSpc>
                          <a:spcPct val="115000"/>
                        </a:lnSpc>
                        <a:spcBef>
                          <a:spcPts val="100"/>
                        </a:spcBef>
                        <a:spcAft>
                          <a:spcPts val="100"/>
                        </a:spcAft>
                      </a:pPr>
                      <a:r>
                        <a:rPr lang="en-US" sz="1200">
                          <a:effectLst/>
                        </a:rPr>
                        <a:t> </a:t>
                      </a:r>
                      <a:endParaRPr lang="en-US" sz="1200">
                        <a:effectLst/>
                        <a:latin typeface="Arial" panose="020B0604020202020204" pitchFamily="34" charset="0"/>
                        <a:ea typeface="Calibri"/>
                        <a:cs typeface="Arial" panose="020B0604020202020204" pitchFamily="34" charset="0"/>
                      </a:endParaRPr>
                    </a:p>
                  </a:txBody>
                  <a:tcPr marL="36830" marR="36830" marT="0" marB="0"/>
                </a:tc>
                <a:tc>
                  <a:txBody>
                    <a:bodyPr/>
                    <a:lstStyle/>
                    <a:p>
                      <a:pPr marL="0" marR="0" algn="ctr">
                        <a:lnSpc>
                          <a:spcPct val="115000"/>
                        </a:lnSpc>
                        <a:spcBef>
                          <a:spcPts val="100"/>
                        </a:spcBef>
                        <a:spcAft>
                          <a:spcPts val="100"/>
                        </a:spcAft>
                        <a:tabLst>
                          <a:tab pos="1642745" algn="l"/>
                        </a:tabLst>
                      </a:pPr>
                      <a:r>
                        <a:rPr lang="en-US" sz="1200">
                          <a:effectLst/>
                        </a:rPr>
                        <a:t>X</a:t>
                      </a:r>
                      <a:endParaRPr lang="en-US" sz="1200">
                        <a:effectLst/>
                        <a:latin typeface="Arial" panose="020B0604020202020204" pitchFamily="34" charset="0"/>
                        <a:ea typeface="Calibri"/>
                        <a:cs typeface="Arial" panose="020B0604020202020204" pitchFamily="34" charset="0"/>
                      </a:endParaRPr>
                    </a:p>
                  </a:txBody>
                  <a:tcPr marL="36830" marR="36830" marT="0" marB="0"/>
                </a:tc>
                <a:tc>
                  <a:txBody>
                    <a:bodyPr/>
                    <a:lstStyle/>
                    <a:p>
                      <a:pPr marL="0" marR="0" algn="ctr">
                        <a:lnSpc>
                          <a:spcPct val="115000"/>
                        </a:lnSpc>
                        <a:spcBef>
                          <a:spcPts val="100"/>
                        </a:spcBef>
                        <a:spcAft>
                          <a:spcPts val="100"/>
                        </a:spcAft>
                      </a:pPr>
                      <a:r>
                        <a:rPr lang="en-US" sz="1200">
                          <a:effectLst/>
                        </a:rPr>
                        <a:t> </a:t>
                      </a:r>
                      <a:endParaRPr lang="en-US" sz="1200">
                        <a:effectLst/>
                        <a:latin typeface="Arial" panose="020B0604020202020204" pitchFamily="34" charset="0"/>
                        <a:ea typeface="Calibri"/>
                        <a:cs typeface="Arial" panose="020B0604020202020204" pitchFamily="34" charset="0"/>
                      </a:endParaRPr>
                    </a:p>
                  </a:txBody>
                  <a:tcPr marL="36830" marR="36830" marT="0" marB="0"/>
                </a:tc>
                <a:tc>
                  <a:txBody>
                    <a:bodyPr/>
                    <a:lstStyle/>
                    <a:p>
                      <a:pPr marL="0" marR="0" algn="ctr">
                        <a:lnSpc>
                          <a:spcPct val="115000"/>
                        </a:lnSpc>
                        <a:spcBef>
                          <a:spcPts val="100"/>
                        </a:spcBef>
                        <a:spcAft>
                          <a:spcPts val="100"/>
                        </a:spcAft>
                      </a:pPr>
                      <a:r>
                        <a:rPr lang="en-US" sz="1200" dirty="0">
                          <a:effectLst/>
                        </a:rPr>
                        <a:t>X</a:t>
                      </a:r>
                      <a:endParaRPr lang="en-US" sz="1200" dirty="0">
                        <a:effectLst/>
                        <a:latin typeface="Arial" panose="020B0604020202020204" pitchFamily="34" charset="0"/>
                        <a:ea typeface="Calibri"/>
                        <a:cs typeface="Arial" panose="020B0604020202020204" pitchFamily="34" charset="0"/>
                      </a:endParaRPr>
                    </a:p>
                  </a:txBody>
                  <a:tcPr marL="68580" marR="68580" marT="0" marB="0"/>
                </a:tc>
              </a:tr>
              <a:tr h="205740">
                <a:tc>
                  <a:txBody>
                    <a:bodyPr/>
                    <a:lstStyle/>
                    <a:p>
                      <a:pPr marL="0" marR="0" algn="ctr">
                        <a:lnSpc>
                          <a:spcPct val="115000"/>
                        </a:lnSpc>
                        <a:spcBef>
                          <a:spcPts val="100"/>
                        </a:spcBef>
                        <a:spcAft>
                          <a:spcPts val="100"/>
                        </a:spcAft>
                      </a:pPr>
                      <a:r>
                        <a:rPr lang="en-US" sz="1200">
                          <a:effectLst/>
                        </a:rPr>
                        <a:t>12</a:t>
                      </a:r>
                      <a:endParaRPr lang="en-US" sz="1200">
                        <a:effectLst/>
                        <a:latin typeface="Arial" panose="020B0604020202020204" pitchFamily="34" charset="0"/>
                        <a:ea typeface="Calibri"/>
                        <a:cs typeface="Arial" panose="020B0604020202020204" pitchFamily="34" charset="0"/>
                      </a:endParaRPr>
                    </a:p>
                  </a:txBody>
                  <a:tcPr marL="36830" marR="36830" marT="0" marB="0"/>
                </a:tc>
                <a:tc>
                  <a:txBody>
                    <a:bodyPr/>
                    <a:lstStyle/>
                    <a:p>
                      <a:pPr marL="0" marR="0" algn="ctr">
                        <a:lnSpc>
                          <a:spcPct val="115000"/>
                        </a:lnSpc>
                        <a:spcBef>
                          <a:spcPts val="100"/>
                        </a:spcBef>
                        <a:spcAft>
                          <a:spcPts val="100"/>
                        </a:spcAft>
                      </a:pPr>
                      <a:r>
                        <a:rPr lang="en-US" sz="1200" dirty="0">
                          <a:effectLst/>
                        </a:rPr>
                        <a:t> </a:t>
                      </a:r>
                      <a:endParaRPr lang="en-US" sz="1200" dirty="0">
                        <a:effectLst/>
                        <a:latin typeface="Arial" panose="020B0604020202020204" pitchFamily="34" charset="0"/>
                        <a:ea typeface="Calibri"/>
                        <a:cs typeface="Arial" panose="020B0604020202020204" pitchFamily="34" charset="0"/>
                      </a:endParaRPr>
                    </a:p>
                  </a:txBody>
                  <a:tcPr marL="36830" marR="36830" marT="0" marB="0"/>
                </a:tc>
                <a:tc>
                  <a:txBody>
                    <a:bodyPr/>
                    <a:lstStyle/>
                    <a:p>
                      <a:pPr marL="0" marR="0" algn="ctr">
                        <a:lnSpc>
                          <a:spcPct val="115000"/>
                        </a:lnSpc>
                        <a:spcBef>
                          <a:spcPts val="100"/>
                        </a:spcBef>
                        <a:spcAft>
                          <a:spcPts val="100"/>
                        </a:spcAft>
                      </a:pPr>
                      <a:r>
                        <a:rPr lang="en-US" sz="1200" dirty="0">
                          <a:effectLst/>
                        </a:rPr>
                        <a:t>X</a:t>
                      </a:r>
                      <a:endParaRPr lang="en-US" sz="1200" dirty="0">
                        <a:effectLst/>
                        <a:latin typeface="Arial" panose="020B0604020202020204" pitchFamily="34" charset="0"/>
                        <a:ea typeface="Calibri"/>
                        <a:cs typeface="Arial" panose="020B0604020202020204" pitchFamily="34" charset="0"/>
                      </a:endParaRPr>
                    </a:p>
                  </a:txBody>
                  <a:tcPr marL="36830" marR="36830" marT="0" marB="0"/>
                </a:tc>
                <a:tc>
                  <a:txBody>
                    <a:bodyPr/>
                    <a:lstStyle/>
                    <a:p>
                      <a:pPr marL="0" marR="0" algn="ctr">
                        <a:lnSpc>
                          <a:spcPct val="115000"/>
                        </a:lnSpc>
                        <a:spcBef>
                          <a:spcPts val="100"/>
                        </a:spcBef>
                        <a:spcAft>
                          <a:spcPts val="100"/>
                        </a:spcAft>
                      </a:pPr>
                      <a:r>
                        <a:rPr lang="en-US" sz="1200">
                          <a:effectLst/>
                        </a:rPr>
                        <a:t> </a:t>
                      </a:r>
                      <a:endParaRPr lang="en-US" sz="1200">
                        <a:effectLst/>
                        <a:latin typeface="Arial" panose="020B0604020202020204" pitchFamily="34" charset="0"/>
                        <a:ea typeface="Calibri"/>
                        <a:cs typeface="Arial" panose="020B0604020202020204" pitchFamily="34" charset="0"/>
                      </a:endParaRPr>
                    </a:p>
                  </a:txBody>
                  <a:tcPr marL="36830" marR="36830" marT="0" marB="0"/>
                </a:tc>
                <a:tc>
                  <a:txBody>
                    <a:bodyPr/>
                    <a:lstStyle/>
                    <a:p>
                      <a:pPr marL="0" marR="0" algn="ctr">
                        <a:lnSpc>
                          <a:spcPct val="115000"/>
                        </a:lnSpc>
                        <a:spcBef>
                          <a:spcPts val="100"/>
                        </a:spcBef>
                        <a:spcAft>
                          <a:spcPts val="100"/>
                        </a:spcAft>
                      </a:pPr>
                      <a:r>
                        <a:rPr lang="en-US" sz="1200">
                          <a:effectLst/>
                        </a:rPr>
                        <a:t> </a:t>
                      </a:r>
                      <a:endParaRPr lang="en-US" sz="1200">
                        <a:effectLst/>
                        <a:latin typeface="Arial" panose="020B0604020202020204" pitchFamily="34" charset="0"/>
                        <a:ea typeface="Calibri"/>
                        <a:cs typeface="Arial" panose="020B0604020202020204" pitchFamily="34" charset="0"/>
                      </a:endParaRPr>
                    </a:p>
                  </a:txBody>
                  <a:tcPr marL="36830" marR="36830" marT="0" marB="0"/>
                </a:tc>
                <a:tc>
                  <a:txBody>
                    <a:bodyPr/>
                    <a:lstStyle/>
                    <a:p>
                      <a:pPr marL="0" marR="0" algn="ctr">
                        <a:lnSpc>
                          <a:spcPct val="115000"/>
                        </a:lnSpc>
                        <a:spcBef>
                          <a:spcPts val="100"/>
                        </a:spcBef>
                        <a:spcAft>
                          <a:spcPts val="100"/>
                        </a:spcAft>
                        <a:tabLst>
                          <a:tab pos="1642745" algn="l"/>
                        </a:tabLst>
                      </a:pPr>
                      <a:r>
                        <a:rPr lang="en-US" sz="1200">
                          <a:effectLst/>
                        </a:rPr>
                        <a:t> </a:t>
                      </a:r>
                      <a:endParaRPr lang="en-US" sz="1200">
                        <a:effectLst/>
                        <a:latin typeface="Arial" panose="020B0604020202020204" pitchFamily="34" charset="0"/>
                        <a:ea typeface="Calibri"/>
                        <a:cs typeface="Arial" panose="020B0604020202020204" pitchFamily="34" charset="0"/>
                      </a:endParaRPr>
                    </a:p>
                  </a:txBody>
                  <a:tcPr marL="36830" marR="36830" marT="0" marB="0"/>
                </a:tc>
                <a:tc>
                  <a:txBody>
                    <a:bodyPr/>
                    <a:lstStyle/>
                    <a:p>
                      <a:pPr marL="0" marR="0" algn="ctr">
                        <a:lnSpc>
                          <a:spcPct val="115000"/>
                        </a:lnSpc>
                        <a:spcBef>
                          <a:spcPts val="100"/>
                        </a:spcBef>
                        <a:spcAft>
                          <a:spcPts val="100"/>
                        </a:spcAft>
                      </a:pPr>
                      <a:r>
                        <a:rPr lang="en-US" sz="1200">
                          <a:effectLst/>
                        </a:rPr>
                        <a:t> </a:t>
                      </a:r>
                      <a:endParaRPr lang="en-US" sz="1200">
                        <a:effectLst/>
                        <a:latin typeface="Arial" panose="020B0604020202020204" pitchFamily="34" charset="0"/>
                        <a:ea typeface="Calibri"/>
                        <a:cs typeface="Arial" panose="020B0604020202020204" pitchFamily="34" charset="0"/>
                      </a:endParaRPr>
                    </a:p>
                  </a:txBody>
                  <a:tcPr marL="36830" marR="36830" marT="0" marB="0"/>
                </a:tc>
                <a:tc>
                  <a:txBody>
                    <a:bodyPr/>
                    <a:lstStyle/>
                    <a:p>
                      <a:pPr marL="0" marR="0" algn="ctr">
                        <a:lnSpc>
                          <a:spcPct val="115000"/>
                        </a:lnSpc>
                        <a:spcBef>
                          <a:spcPts val="100"/>
                        </a:spcBef>
                        <a:spcAft>
                          <a:spcPts val="100"/>
                        </a:spcAft>
                      </a:pPr>
                      <a:r>
                        <a:rPr lang="en-US" sz="1200" dirty="0">
                          <a:effectLst/>
                        </a:rPr>
                        <a:t> </a:t>
                      </a:r>
                      <a:endParaRPr lang="en-US" sz="1200" dirty="0">
                        <a:effectLst/>
                        <a:latin typeface="Arial" panose="020B0604020202020204" pitchFamily="34" charset="0"/>
                        <a:ea typeface="Calibri"/>
                        <a:cs typeface="Arial" panose="020B0604020202020204" pitchFamily="34" charset="0"/>
                      </a:endParaRPr>
                    </a:p>
                  </a:txBody>
                  <a:tcPr marL="68580" marR="68580" marT="0" marB="0"/>
                </a:tc>
              </a:tr>
            </a:tbl>
          </a:graphicData>
        </a:graphic>
      </p:graphicFrame>
    </p:spTree>
    <p:extLst>
      <p:ext uri="{BB962C8B-B14F-4D97-AF65-F5344CB8AC3E}">
        <p14:creationId xmlns:p14="http://schemas.microsoft.com/office/powerpoint/2010/main" val="5427561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Rules for Determining High Risk</a:t>
            </a:r>
            <a:endParaRPr lang="en-US" dirty="0"/>
          </a:p>
        </p:txBody>
      </p:sp>
      <p:sp>
        <p:nvSpPr>
          <p:cNvPr id="5" name="Content Placeholder 4"/>
          <p:cNvSpPr>
            <a:spLocks noGrp="1"/>
          </p:cNvSpPr>
          <p:nvPr>
            <p:ph idx="1"/>
          </p:nvPr>
        </p:nvSpPr>
        <p:spPr/>
        <p:txBody>
          <a:bodyPr/>
          <a:lstStyle/>
          <a:p>
            <a:r>
              <a:rPr lang="en-US" sz="2400" dirty="0" smtClean="0"/>
              <a:t>A resident is considered at </a:t>
            </a:r>
            <a:r>
              <a:rPr lang="en-US" sz="2400" b="1" dirty="0" smtClean="0"/>
              <a:t>“high risk” </a:t>
            </a:r>
            <a:r>
              <a:rPr lang="en-US" sz="2400" dirty="0" smtClean="0"/>
              <a:t>for a hospital or ED visit based on one of three rules:</a:t>
            </a:r>
          </a:p>
          <a:p>
            <a:r>
              <a:rPr lang="en-US" sz="2400" b="1" dirty="0" smtClean="0"/>
              <a:t>Rule 1: High risk based on prior ED or hospital visit AND at least one high-risk factor, including:</a:t>
            </a:r>
          </a:p>
          <a:p>
            <a:pPr lvl="1"/>
            <a:r>
              <a:rPr lang="en-US" sz="2400" dirty="0" smtClean="0"/>
              <a:t>Active high-risk diagnosis.</a:t>
            </a:r>
          </a:p>
          <a:p>
            <a:pPr lvl="1"/>
            <a:r>
              <a:rPr lang="en-US" sz="2400" dirty="0" smtClean="0"/>
              <a:t>Current clinical conditions contributing to risk.</a:t>
            </a:r>
          </a:p>
          <a:p>
            <a:pPr lvl="1"/>
            <a:r>
              <a:rPr lang="en-US" sz="2400" dirty="0" smtClean="0"/>
              <a:t>Polypharmacy (15 or more medications).</a:t>
            </a:r>
          </a:p>
          <a:p>
            <a:pPr lvl="1"/>
            <a:r>
              <a:rPr lang="en-US" sz="2400" dirty="0" smtClean="0"/>
              <a:t>High-risk change in condition within 7 days.</a:t>
            </a:r>
          </a:p>
          <a:p>
            <a:pPr marL="342900" lvl="1" indent="0">
              <a:buNone/>
            </a:pPr>
            <a:r>
              <a:rPr lang="en-US" sz="2400" b="1" dirty="0" smtClean="0"/>
              <a:t>Example:</a:t>
            </a:r>
            <a:r>
              <a:rPr lang="en-US" sz="2400" dirty="0" smtClean="0"/>
              <a:t> A resident with an ED visit within 90 days of report date and a high-risk diagnosis of COPD within 7 days would trigger Rule 1. 	</a:t>
            </a:r>
          </a:p>
        </p:txBody>
      </p:sp>
    </p:spTree>
    <p:extLst>
      <p:ext uri="{BB962C8B-B14F-4D97-AF65-F5344CB8AC3E}">
        <p14:creationId xmlns:p14="http://schemas.microsoft.com/office/powerpoint/2010/main" val="28300917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Rules for Determining High Risk</a:t>
            </a:r>
            <a:endParaRPr lang="en-US" dirty="0"/>
          </a:p>
        </p:txBody>
      </p:sp>
      <p:sp>
        <p:nvSpPr>
          <p:cNvPr id="5" name="Content Placeholder 4"/>
          <p:cNvSpPr>
            <a:spLocks noGrp="1"/>
          </p:cNvSpPr>
          <p:nvPr>
            <p:ph idx="1"/>
          </p:nvPr>
        </p:nvSpPr>
        <p:spPr/>
        <p:txBody>
          <a:bodyPr/>
          <a:lstStyle/>
          <a:p>
            <a:r>
              <a:rPr lang="en-US" sz="2000" b="1" dirty="0" smtClean="0"/>
              <a:t>Rule 2: High risk based on polypharmacy AND at least 4 risk factors from existing high-risk diagnoses or clinical conditions contributing to risk combined</a:t>
            </a:r>
          </a:p>
          <a:p>
            <a:pPr lvl="1"/>
            <a:r>
              <a:rPr lang="en-US" sz="2000" b="1" dirty="0" smtClean="0"/>
              <a:t>Examples: </a:t>
            </a:r>
          </a:p>
          <a:p>
            <a:pPr lvl="2"/>
            <a:r>
              <a:rPr lang="en-US" sz="2000" dirty="0" smtClean="0"/>
              <a:t>A resident with a medication profile showing16 active medications during the report week, active high-risk diagnoses of pneumonia and renal failure, and presence of oxygen therapy and Foley catheter use during the report week </a:t>
            </a:r>
          </a:p>
          <a:p>
            <a:pPr lvl="2"/>
            <a:r>
              <a:rPr lang="en-US" sz="2000" dirty="0" smtClean="0"/>
              <a:t>A resident with a medication profile showing 15 active medications during the report week, active high-risk diagnosis of UTI, stage III pressure ulcer, and two medical conditions: cellulitis and hypertension</a:t>
            </a:r>
            <a:endParaRPr lang="en-US" sz="2000" dirty="0"/>
          </a:p>
        </p:txBody>
      </p:sp>
    </p:spTree>
    <p:extLst>
      <p:ext uri="{BB962C8B-B14F-4D97-AF65-F5344CB8AC3E}">
        <p14:creationId xmlns:p14="http://schemas.microsoft.com/office/powerpoint/2010/main" val="5001108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Rules for Determining High Risk</a:t>
            </a:r>
            <a:endParaRPr lang="en-US" dirty="0"/>
          </a:p>
        </p:txBody>
      </p:sp>
      <p:sp>
        <p:nvSpPr>
          <p:cNvPr id="5" name="Content Placeholder 4"/>
          <p:cNvSpPr>
            <a:spLocks noGrp="1"/>
          </p:cNvSpPr>
          <p:nvPr>
            <p:ph idx="1"/>
          </p:nvPr>
        </p:nvSpPr>
        <p:spPr/>
        <p:txBody>
          <a:bodyPr/>
          <a:lstStyle/>
          <a:p>
            <a:r>
              <a:rPr lang="en-US" sz="2400" b="1" dirty="0" smtClean="0"/>
              <a:t>Rule 3: High risk based on high-risk change in condition within last 7 days and at least one high-risk diagnosis or polypharmacy</a:t>
            </a:r>
          </a:p>
          <a:p>
            <a:pPr lvl="1"/>
            <a:r>
              <a:rPr lang="en-US" sz="2400" b="1" dirty="0" smtClean="0"/>
              <a:t>Examples: </a:t>
            </a:r>
          </a:p>
          <a:p>
            <a:pPr lvl="2"/>
            <a:r>
              <a:rPr lang="en-US" sz="2400" dirty="0" smtClean="0"/>
              <a:t>A resident with new cough within 7 days of report date and active high-risk diagnosis of CHF</a:t>
            </a:r>
          </a:p>
          <a:p>
            <a:pPr lvl="2"/>
            <a:r>
              <a:rPr lang="en-US" sz="2400" dirty="0" smtClean="0"/>
              <a:t>A resident with new or worsened urinary incontinence within 7 days of report date and two active high-risk diagnoses: renal failure and diabetes</a:t>
            </a:r>
          </a:p>
        </p:txBody>
      </p:sp>
    </p:spTree>
    <p:extLst>
      <p:ext uri="{BB962C8B-B14F-4D97-AF65-F5344CB8AC3E}">
        <p14:creationId xmlns:p14="http://schemas.microsoft.com/office/powerpoint/2010/main" val="11347212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mtClean="0"/>
              <a:t>Rules for Determining Medium Risk</a:t>
            </a:r>
            <a:endParaRPr lang="en-US" dirty="0"/>
          </a:p>
        </p:txBody>
      </p:sp>
      <p:sp>
        <p:nvSpPr>
          <p:cNvPr id="5" name="Content Placeholder 4"/>
          <p:cNvSpPr>
            <a:spLocks noGrp="1"/>
          </p:cNvSpPr>
          <p:nvPr>
            <p:ph idx="1"/>
          </p:nvPr>
        </p:nvSpPr>
        <p:spPr>
          <a:xfrm>
            <a:off x="1295400" y="1600200"/>
            <a:ext cx="7543800" cy="4525963"/>
          </a:xfrm>
        </p:spPr>
        <p:txBody>
          <a:bodyPr/>
          <a:lstStyle/>
          <a:p>
            <a:r>
              <a:rPr lang="en-US" sz="2800" dirty="0" smtClean="0"/>
              <a:t>A resident is considered at </a:t>
            </a:r>
            <a:r>
              <a:rPr lang="en-US" sz="2800" b="1" dirty="0" smtClean="0"/>
              <a:t>“medium risk”</a:t>
            </a:r>
            <a:r>
              <a:rPr lang="en-US" sz="2800" dirty="0" smtClean="0"/>
              <a:t> for an ED or hospital visit if </a:t>
            </a:r>
            <a:r>
              <a:rPr lang="en-US" sz="2800" b="1" dirty="0" smtClean="0"/>
              <a:t>one</a:t>
            </a:r>
            <a:r>
              <a:rPr lang="en-US" sz="2800" dirty="0" smtClean="0"/>
              <a:t> of the following is true:</a:t>
            </a:r>
          </a:p>
          <a:p>
            <a:pPr lvl="1"/>
            <a:r>
              <a:rPr lang="en-US" sz="2800" dirty="0" smtClean="0"/>
              <a:t>Prior hospital or ED visit within 90 days of report date </a:t>
            </a:r>
          </a:p>
          <a:p>
            <a:pPr lvl="1"/>
            <a:r>
              <a:rPr lang="en-US" sz="2800" dirty="0" smtClean="0"/>
              <a:t>At least one current clinical condition contributing to risk </a:t>
            </a:r>
          </a:p>
          <a:p>
            <a:pPr lvl="1"/>
            <a:r>
              <a:rPr lang="en-US" sz="2800" dirty="0" smtClean="0"/>
              <a:t>Polypharmacy</a:t>
            </a:r>
          </a:p>
          <a:p>
            <a:pPr lvl="1"/>
            <a:r>
              <a:rPr lang="en-US" sz="2800" dirty="0" smtClean="0"/>
              <a:t>At least one high-risk change in condition within 7 days</a:t>
            </a:r>
            <a:endParaRPr lang="en-US" sz="2800" dirty="0"/>
          </a:p>
        </p:txBody>
      </p:sp>
    </p:spTree>
    <p:extLst>
      <p:ext uri="{BB962C8B-B14F-4D97-AF65-F5344CB8AC3E}">
        <p14:creationId xmlns:p14="http://schemas.microsoft.com/office/powerpoint/2010/main" val="12538851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Sample Transfer Risk Report</a:t>
            </a:r>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828763642"/>
              </p:ext>
            </p:extLst>
          </p:nvPr>
        </p:nvGraphicFramePr>
        <p:xfrm>
          <a:off x="1234437" y="1524000"/>
          <a:ext cx="7772414" cy="4203594"/>
        </p:xfrm>
        <a:graphic>
          <a:graphicData uri="http://schemas.openxmlformats.org/drawingml/2006/table">
            <a:tbl>
              <a:tblPr>
                <a:tableStyleId>{616DA210-FB5B-4158-B5E0-FEB733F419BA}</a:tableStyleId>
              </a:tblPr>
              <a:tblGrid>
                <a:gridCol w="426513"/>
                <a:gridCol w="164668"/>
                <a:gridCol w="245503"/>
                <a:gridCol w="164668"/>
                <a:gridCol w="164668"/>
                <a:gridCol w="164668"/>
                <a:gridCol w="678890"/>
                <a:gridCol w="164668"/>
                <a:gridCol w="164668"/>
                <a:gridCol w="164668"/>
                <a:gridCol w="414473"/>
                <a:gridCol w="190043"/>
                <a:gridCol w="164668"/>
                <a:gridCol w="164668"/>
                <a:gridCol w="164668"/>
                <a:gridCol w="164668"/>
                <a:gridCol w="164668"/>
                <a:gridCol w="164668"/>
                <a:gridCol w="164668"/>
                <a:gridCol w="164668"/>
                <a:gridCol w="164668"/>
                <a:gridCol w="164668"/>
                <a:gridCol w="164668"/>
                <a:gridCol w="164668"/>
                <a:gridCol w="184736"/>
                <a:gridCol w="164668"/>
                <a:gridCol w="164668"/>
                <a:gridCol w="164668"/>
                <a:gridCol w="164668"/>
                <a:gridCol w="164668"/>
                <a:gridCol w="164668"/>
                <a:gridCol w="164668"/>
                <a:gridCol w="164668"/>
                <a:gridCol w="164668"/>
                <a:gridCol w="164668"/>
                <a:gridCol w="164668"/>
                <a:gridCol w="219765"/>
                <a:gridCol w="143115"/>
                <a:gridCol w="164668"/>
                <a:gridCol w="164668"/>
              </a:tblGrid>
              <a:tr h="707532">
                <a:tc gridSpan="3">
                  <a:txBody>
                    <a:bodyPr/>
                    <a:lstStyle/>
                    <a:p>
                      <a:pPr marL="0" marR="0" algn="ctr">
                        <a:spcBef>
                          <a:spcPts val="0"/>
                        </a:spcBef>
                        <a:spcAft>
                          <a:spcPts val="200"/>
                        </a:spcAft>
                      </a:pPr>
                      <a:r>
                        <a:rPr lang="en-US" sz="700" dirty="0">
                          <a:solidFill>
                            <a:schemeClr val="tx1"/>
                          </a:solidFill>
                          <a:effectLst/>
                          <a:latin typeface="Arial" panose="020B0604020202020204" pitchFamily="34" charset="0"/>
                          <a:cs typeface="Arial" panose="020B0604020202020204" pitchFamily="34" charset="0"/>
                        </a:rPr>
                        <a:t>Resident Name and Advance Directive Status</a:t>
                      </a:r>
                      <a:endParaRPr lang="en-US" sz="700" dirty="0">
                        <a:solidFill>
                          <a:schemeClr val="tx1"/>
                        </a:solidFill>
                        <a:effectLst/>
                        <a:latin typeface="Arial" panose="020B0604020202020204" pitchFamily="34" charset="0"/>
                        <a:ea typeface="Times New Roman"/>
                        <a:cs typeface="Arial" panose="020B0604020202020204" pitchFamily="34" charset="0"/>
                      </a:endParaRPr>
                    </a:p>
                  </a:txBody>
                  <a:tcPr marL="45720" marR="4572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solidFill>
                      <a:srgbClr val="EDA04F">
                        <a:alpha val="20000"/>
                      </a:srgbClr>
                    </a:solidFill>
                  </a:tcPr>
                </a:tc>
                <a:tc hMerge="1">
                  <a:txBody>
                    <a:bodyPr/>
                    <a:lstStyle/>
                    <a:p>
                      <a:endParaRPr lang="en-US"/>
                    </a:p>
                  </a:txBody>
                  <a:tcPr/>
                </a:tc>
                <a:tc hMerge="1">
                  <a:txBody>
                    <a:bodyPr/>
                    <a:lstStyle/>
                    <a:p>
                      <a:endParaRPr lang="en-US"/>
                    </a:p>
                  </a:txBody>
                  <a:tcPr/>
                </a:tc>
                <a:tc gridSpan="3">
                  <a:txBody>
                    <a:bodyPr/>
                    <a:lstStyle/>
                    <a:p>
                      <a:pPr marL="0" marR="0" algn="ctr">
                        <a:spcBef>
                          <a:spcPts val="0"/>
                        </a:spcBef>
                        <a:spcAft>
                          <a:spcPts val="200"/>
                        </a:spcAft>
                      </a:pPr>
                      <a:r>
                        <a:rPr lang="en-US" sz="700" dirty="0">
                          <a:solidFill>
                            <a:schemeClr val="tx1"/>
                          </a:solidFill>
                          <a:effectLst/>
                          <a:latin typeface="Arial" panose="020B0604020202020204" pitchFamily="34" charset="0"/>
                          <a:cs typeface="Arial" panose="020B0604020202020204" pitchFamily="34" charset="0"/>
                        </a:rPr>
                        <a:t># ED Visits Within:</a:t>
                      </a:r>
                      <a:endParaRPr lang="en-US" sz="700" dirty="0">
                        <a:solidFill>
                          <a:schemeClr val="tx1"/>
                        </a:solidFill>
                        <a:effectLst/>
                        <a:latin typeface="Arial" panose="020B0604020202020204" pitchFamily="34" charset="0"/>
                        <a:ea typeface="Times New Roman"/>
                        <a:cs typeface="Arial" panose="020B0604020202020204" pitchFamily="34" charset="0"/>
                      </a:endParaRPr>
                    </a:p>
                  </a:txBody>
                  <a:tcPr marL="45720" marR="4572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solidFill>
                      <a:srgbClr val="EDA04F">
                        <a:alpha val="20000"/>
                      </a:srgbClr>
                    </a:solidFill>
                  </a:tcPr>
                </a:tc>
                <a:tc hMerge="1">
                  <a:txBody>
                    <a:bodyPr/>
                    <a:lstStyle/>
                    <a:p>
                      <a:endParaRPr lang="en-US"/>
                    </a:p>
                  </a:txBody>
                  <a:tcPr/>
                </a:tc>
                <a:tc hMerge="1">
                  <a:txBody>
                    <a:bodyPr/>
                    <a:lstStyle/>
                    <a:p>
                      <a:endParaRPr lang="en-US"/>
                    </a:p>
                  </a:txBody>
                  <a:tcPr/>
                </a:tc>
                <a:tc>
                  <a:txBody>
                    <a:bodyPr/>
                    <a:lstStyle/>
                    <a:p>
                      <a:pPr marL="0" marR="0" algn="ctr">
                        <a:spcBef>
                          <a:spcPts val="0"/>
                        </a:spcBef>
                        <a:spcAft>
                          <a:spcPts val="200"/>
                        </a:spcAft>
                      </a:pPr>
                      <a:r>
                        <a:rPr lang="en-US" sz="700" dirty="0">
                          <a:solidFill>
                            <a:schemeClr val="tx1"/>
                          </a:solidFill>
                          <a:effectLst/>
                          <a:latin typeface="Arial" panose="020B0604020202020204" pitchFamily="34" charset="0"/>
                          <a:cs typeface="Arial" panose="020B0604020202020204" pitchFamily="34" charset="0"/>
                        </a:rPr>
                        <a:t>ED Discharge Diagnosis</a:t>
                      </a:r>
                      <a:endParaRPr lang="en-US" sz="700" dirty="0">
                        <a:solidFill>
                          <a:schemeClr val="tx1"/>
                        </a:solidFill>
                        <a:effectLst/>
                        <a:latin typeface="Arial" panose="020B0604020202020204" pitchFamily="34" charset="0"/>
                        <a:ea typeface="Times New Roman"/>
                        <a:cs typeface="Arial" panose="020B0604020202020204" pitchFamily="34" charset="0"/>
                      </a:endParaRPr>
                    </a:p>
                  </a:txBody>
                  <a:tcPr marL="45720" marR="4572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solidFill>
                      <a:srgbClr val="EDA04F">
                        <a:alpha val="20000"/>
                      </a:srgbClr>
                    </a:solidFill>
                  </a:tcPr>
                </a:tc>
                <a:tc gridSpan="3">
                  <a:txBody>
                    <a:bodyPr/>
                    <a:lstStyle/>
                    <a:p>
                      <a:pPr marL="0" marR="0" algn="ctr">
                        <a:spcBef>
                          <a:spcPts val="0"/>
                        </a:spcBef>
                        <a:spcAft>
                          <a:spcPts val="200"/>
                        </a:spcAft>
                      </a:pPr>
                      <a:r>
                        <a:rPr lang="en-US" sz="700" dirty="0">
                          <a:solidFill>
                            <a:schemeClr val="tx1"/>
                          </a:solidFill>
                          <a:effectLst/>
                          <a:latin typeface="Arial" panose="020B0604020202020204" pitchFamily="34" charset="0"/>
                          <a:cs typeface="Arial" panose="020B0604020202020204" pitchFamily="34" charset="0"/>
                        </a:rPr>
                        <a:t># Hospital Admits Within:</a:t>
                      </a:r>
                      <a:endParaRPr lang="en-US" sz="700" dirty="0">
                        <a:solidFill>
                          <a:schemeClr val="tx1"/>
                        </a:solidFill>
                        <a:effectLst/>
                        <a:latin typeface="Arial" panose="020B0604020202020204" pitchFamily="34" charset="0"/>
                        <a:ea typeface="Times New Roman"/>
                        <a:cs typeface="Arial" panose="020B0604020202020204" pitchFamily="34" charset="0"/>
                      </a:endParaRPr>
                    </a:p>
                  </a:txBody>
                  <a:tcPr marL="45720" marR="4572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solidFill>
                      <a:srgbClr val="EDA04F">
                        <a:alpha val="20000"/>
                      </a:srgbClr>
                    </a:solidFill>
                  </a:tcPr>
                </a:tc>
                <a:tc hMerge="1">
                  <a:txBody>
                    <a:bodyPr/>
                    <a:lstStyle/>
                    <a:p>
                      <a:endParaRPr lang="en-US"/>
                    </a:p>
                  </a:txBody>
                  <a:tcPr/>
                </a:tc>
                <a:tc hMerge="1">
                  <a:txBody>
                    <a:bodyPr/>
                    <a:lstStyle/>
                    <a:p>
                      <a:endParaRPr lang="en-US"/>
                    </a:p>
                  </a:txBody>
                  <a:tcPr/>
                </a:tc>
                <a:tc gridSpan="2">
                  <a:txBody>
                    <a:bodyPr/>
                    <a:lstStyle/>
                    <a:p>
                      <a:pPr marL="0" marR="0" algn="ctr">
                        <a:spcBef>
                          <a:spcPts val="0"/>
                        </a:spcBef>
                        <a:spcAft>
                          <a:spcPts val="200"/>
                        </a:spcAft>
                      </a:pPr>
                      <a:r>
                        <a:rPr lang="en-US" sz="700" dirty="0">
                          <a:solidFill>
                            <a:schemeClr val="tx1"/>
                          </a:solidFill>
                          <a:effectLst/>
                          <a:latin typeface="Arial" panose="020B0604020202020204" pitchFamily="34" charset="0"/>
                          <a:cs typeface="Arial" panose="020B0604020202020204" pitchFamily="34" charset="0"/>
                        </a:rPr>
                        <a:t>Hospital Discharge Diagnosis</a:t>
                      </a:r>
                      <a:endParaRPr lang="en-US" sz="700" dirty="0">
                        <a:solidFill>
                          <a:schemeClr val="tx1"/>
                        </a:solidFill>
                        <a:effectLst/>
                        <a:latin typeface="Arial" panose="020B0604020202020204" pitchFamily="34" charset="0"/>
                        <a:ea typeface="Times New Roman"/>
                        <a:cs typeface="Arial" panose="020B0604020202020204" pitchFamily="34" charset="0"/>
                      </a:endParaRPr>
                    </a:p>
                  </a:txBody>
                  <a:tcPr marL="45720" marR="4572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solidFill>
                      <a:srgbClr val="EDA04F">
                        <a:alpha val="20000"/>
                      </a:srgbClr>
                    </a:solidFill>
                  </a:tcPr>
                </a:tc>
                <a:tc hMerge="1">
                  <a:txBody>
                    <a:bodyPr/>
                    <a:lstStyle/>
                    <a:p>
                      <a:endParaRPr lang="en-US"/>
                    </a:p>
                  </a:txBody>
                  <a:tcPr/>
                </a:tc>
                <a:tc gridSpan="13">
                  <a:txBody>
                    <a:bodyPr/>
                    <a:lstStyle/>
                    <a:p>
                      <a:pPr marL="0" marR="0" algn="ctr">
                        <a:spcBef>
                          <a:spcPts val="0"/>
                        </a:spcBef>
                        <a:spcAft>
                          <a:spcPts val="200"/>
                        </a:spcAft>
                      </a:pPr>
                      <a:r>
                        <a:rPr lang="en-US" sz="700" dirty="0">
                          <a:solidFill>
                            <a:schemeClr val="tx1"/>
                          </a:solidFill>
                          <a:effectLst/>
                          <a:latin typeface="Arial" panose="020B0604020202020204" pitchFamily="34" charset="0"/>
                          <a:cs typeface="Arial" panose="020B0604020202020204" pitchFamily="34" charset="0"/>
                        </a:rPr>
                        <a:t>High-Risk Diagnoses Associated With Transfer Risk</a:t>
                      </a:r>
                      <a:endParaRPr lang="en-US" sz="700" dirty="0">
                        <a:solidFill>
                          <a:schemeClr val="tx1"/>
                        </a:solidFill>
                        <a:effectLst/>
                        <a:latin typeface="Arial" panose="020B0604020202020204" pitchFamily="34" charset="0"/>
                        <a:ea typeface="Times New Roman"/>
                        <a:cs typeface="Arial" panose="020B0604020202020204" pitchFamily="34" charset="0"/>
                      </a:endParaRPr>
                    </a:p>
                  </a:txBody>
                  <a:tcPr marL="45720" marR="4572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solidFill>
                      <a:srgbClr val="EDA04F">
                        <a:alpha val="20000"/>
                      </a:srgb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8">
                  <a:txBody>
                    <a:bodyPr/>
                    <a:lstStyle/>
                    <a:p>
                      <a:pPr marL="0" marR="0" algn="ctr">
                        <a:spcBef>
                          <a:spcPts val="0"/>
                        </a:spcBef>
                        <a:spcAft>
                          <a:spcPts val="200"/>
                        </a:spcAft>
                      </a:pPr>
                      <a:r>
                        <a:rPr lang="en-US" sz="700" dirty="0">
                          <a:solidFill>
                            <a:schemeClr val="tx1"/>
                          </a:solidFill>
                          <a:effectLst/>
                          <a:latin typeface="Arial" panose="020B0604020202020204" pitchFamily="34" charset="0"/>
                          <a:cs typeface="Arial" panose="020B0604020202020204" pitchFamily="34" charset="0"/>
                        </a:rPr>
                        <a:t>Current Clinical Conditions Contributing to Transfer Risk</a:t>
                      </a:r>
                      <a:endParaRPr lang="en-US" sz="700" dirty="0">
                        <a:solidFill>
                          <a:schemeClr val="tx1"/>
                        </a:solidFill>
                        <a:effectLst/>
                        <a:latin typeface="Arial" panose="020B0604020202020204" pitchFamily="34" charset="0"/>
                        <a:ea typeface="Times New Roman"/>
                        <a:cs typeface="Arial" panose="020B0604020202020204" pitchFamily="34" charset="0"/>
                      </a:endParaRPr>
                    </a:p>
                  </a:txBody>
                  <a:tcPr marL="45720" marR="4572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solidFill>
                      <a:srgbClr val="EDA04F">
                        <a:alpha val="20000"/>
                      </a:srgb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l">
                        <a:spcBef>
                          <a:spcPts val="0"/>
                        </a:spcBef>
                        <a:spcAft>
                          <a:spcPts val="200"/>
                        </a:spcAft>
                      </a:pPr>
                      <a:r>
                        <a:rPr lang="en-US" sz="700" dirty="0">
                          <a:solidFill>
                            <a:schemeClr val="tx1"/>
                          </a:solidFill>
                          <a:effectLst/>
                          <a:latin typeface="Arial" panose="020B0604020202020204" pitchFamily="34" charset="0"/>
                          <a:cs typeface="Arial" panose="020B0604020202020204" pitchFamily="34" charset="0"/>
                        </a:rPr>
                        <a:t>Polypharmacy</a:t>
                      </a:r>
                      <a:endParaRPr lang="en-US" sz="700" dirty="0">
                        <a:solidFill>
                          <a:schemeClr val="tx1"/>
                        </a:solidFill>
                        <a:effectLst/>
                        <a:latin typeface="Arial" panose="020B0604020202020204" pitchFamily="34" charset="0"/>
                        <a:ea typeface="Times New Roman"/>
                        <a:cs typeface="Arial" panose="020B0604020202020204" pitchFamily="34" charset="0"/>
                      </a:endParaRPr>
                    </a:p>
                  </a:txBody>
                  <a:tcPr marL="45720" marR="45720" vert="vert27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solidFill>
                      <a:srgbClr val="EDA04F">
                        <a:alpha val="20000"/>
                      </a:srgbClr>
                    </a:solidFill>
                  </a:tcPr>
                </a:tc>
                <a:tc gridSpan="6">
                  <a:txBody>
                    <a:bodyPr/>
                    <a:lstStyle/>
                    <a:p>
                      <a:pPr marL="0" marR="0" algn="ctr">
                        <a:spcBef>
                          <a:spcPts val="0"/>
                        </a:spcBef>
                        <a:spcAft>
                          <a:spcPts val="200"/>
                        </a:spcAft>
                      </a:pPr>
                      <a:r>
                        <a:rPr lang="en-US" sz="700" dirty="0">
                          <a:solidFill>
                            <a:schemeClr val="tx1"/>
                          </a:solidFill>
                          <a:effectLst/>
                          <a:latin typeface="Arial" panose="020B0604020202020204" pitchFamily="34" charset="0"/>
                          <a:cs typeface="Arial" panose="020B0604020202020204" pitchFamily="34" charset="0"/>
                        </a:rPr>
                        <a:t>High-Risk Change in Condition (Based on Assessment Data Within </a:t>
                      </a:r>
                      <a:r>
                        <a:rPr lang="en-US" sz="700">
                          <a:solidFill>
                            <a:schemeClr val="tx1"/>
                          </a:solidFill>
                          <a:effectLst/>
                          <a:latin typeface="Arial" panose="020B0604020202020204" pitchFamily="34" charset="0"/>
                          <a:cs typeface="Arial" panose="020B0604020202020204" pitchFamily="34" charset="0"/>
                        </a:rPr>
                        <a:t>7 </a:t>
                      </a:r>
                      <a:r>
                        <a:rPr lang="en-US" sz="700" smtClean="0">
                          <a:solidFill>
                            <a:schemeClr val="tx1"/>
                          </a:solidFill>
                          <a:effectLst/>
                          <a:latin typeface="Arial" panose="020B0604020202020204" pitchFamily="34" charset="0"/>
                          <a:cs typeface="Arial" panose="020B0604020202020204" pitchFamily="34" charset="0"/>
                        </a:rPr>
                        <a:t>Days </a:t>
                      </a:r>
                      <a:r>
                        <a:rPr lang="en-US" sz="700" dirty="0">
                          <a:solidFill>
                            <a:schemeClr val="tx1"/>
                          </a:solidFill>
                          <a:effectLst/>
                          <a:latin typeface="Arial" panose="020B0604020202020204" pitchFamily="34" charset="0"/>
                          <a:cs typeface="Arial" panose="020B0604020202020204" pitchFamily="34" charset="0"/>
                        </a:rPr>
                        <a:t>of Report Date)</a:t>
                      </a:r>
                      <a:endParaRPr lang="en-US" sz="700" dirty="0">
                        <a:solidFill>
                          <a:schemeClr val="tx1"/>
                        </a:solidFill>
                        <a:effectLst/>
                        <a:latin typeface="Arial" panose="020B0604020202020204" pitchFamily="34" charset="0"/>
                        <a:ea typeface="Times New Roman"/>
                        <a:cs typeface="Arial" panose="020B0604020202020204" pitchFamily="34" charset="0"/>
                      </a:endParaRPr>
                    </a:p>
                  </a:txBody>
                  <a:tcPr marL="45720" marR="4572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solidFill>
                      <a:srgbClr val="EDA04F">
                        <a:alpha val="20000"/>
                      </a:srgb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645920">
                <a:tc>
                  <a:txBody>
                    <a:bodyPr/>
                    <a:lstStyle/>
                    <a:p>
                      <a:pPr marL="0" marR="0" algn="l">
                        <a:spcBef>
                          <a:spcPts val="200"/>
                        </a:spcBef>
                        <a:spcAft>
                          <a:spcPts val="200"/>
                        </a:spcAft>
                      </a:pPr>
                      <a:r>
                        <a:rPr lang="en-US" sz="700" dirty="0">
                          <a:effectLst/>
                          <a:latin typeface="Arial" panose="020B0604020202020204" pitchFamily="34" charset="0"/>
                          <a:cs typeface="Arial" panose="020B0604020202020204" pitchFamily="34" charset="0"/>
                        </a:rPr>
                        <a:t> </a:t>
                      </a:r>
                      <a:endParaRPr lang="en-US" sz="700" dirty="0">
                        <a:effectLst/>
                        <a:latin typeface="Arial" panose="020B0604020202020204" pitchFamily="34" charset="0"/>
                        <a:ea typeface="Times New Roman"/>
                        <a:cs typeface="Arial" panose="020B0604020202020204" pitchFamily="34" charset="0"/>
                      </a:endParaRPr>
                    </a:p>
                  </a:txBody>
                  <a:tcPr marL="18288" marR="9144" marT="9144" marB="9144" vert="vert270" anchor="ctr">
                    <a:lnL w="19050" cap="flat" cmpd="sng" algn="ctr">
                      <a:solidFill>
                        <a:schemeClr val="tx1"/>
                      </a:solidFill>
                      <a:prstDash val="solid"/>
                      <a:round/>
                      <a:headEnd type="none" w="med" len="med"/>
                      <a:tailEnd type="none" w="med" len="med"/>
                    </a:lnL>
                    <a:solidFill>
                      <a:schemeClr val="bg1"/>
                    </a:solidFill>
                  </a:tcPr>
                </a:tc>
                <a:tc>
                  <a:txBody>
                    <a:bodyPr/>
                    <a:lstStyle/>
                    <a:p>
                      <a:pPr marL="0" marR="0" algn="l">
                        <a:spcBef>
                          <a:spcPts val="200"/>
                        </a:spcBef>
                        <a:spcAft>
                          <a:spcPts val="200"/>
                        </a:spcAft>
                      </a:pPr>
                      <a:r>
                        <a:rPr lang="en-US" sz="700" dirty="0">
                          <a:effectLst/>
                          <a:latin typeface="Arial" panose="020B0604020202020204" pitchFamily="34" charset="0"/>
                          <a:cs typeface="Arial" panose="020B0604020202020204" pitchFamily="34" charset="0"/>
                        </a:rPr>
                        <a:t>Age</a:t>
                      </a:r>
                      <a:endParaRPr lang="en-US" sz="700" dirty="0">
                        <a:effectLst/>
                        <a:latin typeface="Arial" panose="020B0604020202020204" pitchFamily="34" charset="0"/>
                        <a:ea typeface="Times New Roman"/>
                        <a:cs typeface="Arial" panose="020B0604020202020204" pitchFamily="34" charset="0"/>
                      </a:endParaRPr>
                    </a:p>
                  </a:txBody>
                  <a:tcPr marL="0" marR="0" vert="vert270" anchor="ctr">
                    <a:solidFill>
                      <a:schemeClr val="bg1"/>
                    </a:solidFill>
                  </a:tcPr>
                </a:tc>
                <a:tc>
                  <a:txBody>
                    <a:bodyPr/>
                    <a:lstStyle/>
                    <a:p>
                      <a:pPr marL="0" marR="0" algn="l">
                        <a:spcBef>
                          <a:spcPts val="200"/>
                        </a:spcBef>
                        <a:spcAft>
                          <a:spcPts val="200"/>
                        </a:spcAft>
                      </a:pPr>
                      <a:r>
                        <a:rPr lang="en-US" sz="700" dirty="0">
                          <a:effectLst/>
                          <a:latin typeface="Arial" panose="020B0604020202020204" pitchFamily="34" charset="0"/>
                          <a:cs typeface="Arial" panose="020B0604020202020204" pitchFamily="34" charset="0"/>
                        </a:rPr>
                        <a:t>DNR,DNH, MOLST, or POLST Order in Place</a:t>
                      </a:r>
                      <a:endParaRPr lang="en-US" sz="700" dirty="0">
                        <a:effectLst/>
                        <a:latin typeface="Arial" panose="020B0604020202020204" pitchFamily="34" charset="0"/>
                        <a:ea typeface="Times New Roman"/>
                        <a:cs typeface="Arial" panose="020B0604020202020204" pitchFamily="34" charset="0"/>
                      </a:endParaRPr>
                    </a:p>
                  </a:txBody>
                  <a:tcPr marL="0" marR="0" vert="vert270" anchor="ctr">
                    <a:lnR w="19050" cap="flat" cmpd="sng" algn="ctr">
                      <a:solidFill>
                        <a:schemeClr val="tx1"/>
                      </a:solidFill>
                      <a:prstDash val="solid"/>
                      <a:round/>
                      <a:headEnd type="none" w="med" len="med"/>
                      <a:tailEnd type="none" w="med" len="med"/>
                    </a:lnR>
                    <a:solidFill>
                      <a:schemeClr val="bg1"/>
                    </a:solidFill>
                  </a:tcPr>
                </a:tc>
                <a:tc>
                  <a:txBody>
                    <a:bodyPr/>
                    <a:lstStyle/>
                    <a:p>
                      <a:pPr marL="0" marR="0" algn="l">
                        <a:spcBef>
                          <a:spcPts val="200"/>
                        </a:spcBef>
                        <a:spcAft>
                          <a:spcPts val="200"/>
                        </a:spcAft>
                      </a:pPr>
                      <a:r>
                        <a:rPr lang="en-US" sz="700" dirty="0">
                          <a:effectLst/>
                          <a:latin typeface="Arial" panose="020B0604020202020204" pitchFamily="34" charset="0"/>
                          <a:cs typeface="Arial" panose="020B0604020202020204" pitchFamily="34" charset="0"/>
                        </a:rPr>
                        <a:t>0-7 Days</a:t>
                      </a:r>
                      <a:endParaRPr lang="en-US" sz="700" dirty="0">
                        <a:effectLst/>
                        <a:latin typeface="Arial" panose="020B0604020202020204" pitchFamily="34" charset="0"/>
                        <a:ea typeface="Times New Roman"/>
                        <a:cs typeface="Arial" panose="020B0604020202020204" pitchFamily="34" charset="0"/>
                      </a:endParaRPr>
                    </a:p>
                  </a:txBody>
                  <a:tcPr marL="0" marR="0" vert="vert270" anchor="ctr">
                    <a:lnL w="19050" cap="flat" cmpd="sng" algn="ctr">
                      <a:solidFill>
                        <a:schemeClr val="tx1"/>
                      </a:solidFill>
                      <a:prstDash val="solid"/>
                      <a:round/>
                      <a:headEnd type="none" w="med" len="med"/>
                      <a:tailEnd type="none" w="med" len="med"/>
                    </a:lnL>
                    <a:solidFill>
                      <a:schemeClr val="bg1"/>
                    </a:solidFill>
                  </a:tcPr>
                </a:tc>
                <a:tc>
                  <a:txBody>
                    <a:bodyPr/>
                    <a:lstStyle/>
                    <a:p>
                      <a:pPr marL="0" marR="0" algn="l">
                        <a:spcBef>
                          <a:spcPts val="200"/>
                        </a:spcBef>
                        <a:spcAft>
                          <a:spcPts val="200"/>
                        </a:spcAft>
                      </a:pPr>
                      <a:r>
                        <a:rPr lang="en-US" sz="700" dirty="0">
                          <a:effectLst/>
                          <a:latin typeface="Arial" panose="020B0604020202020204" pitchFamily="34" charset="0"/>
                          <a:cs typeface="Arial" panose="020B0604020202020204" pitchFamily="34" charset="0"/>
                        </a:rPr>
                        <a:t>8-30 Days</a:t>
                      </a:r>
                      <a:endParaRPr lang="en-US" sz="700" dirty="0">
                        <a:effectLst/>
                        <a:latin typeface="Arial" panose="020B0604020202020204" pitchFamily="34" charset="0"/>
                        <a:ea typeface="Times New Roman"/>
                        <a:cs typeface="Arial" panose="020B0604020202020204" pitchFamily="34" charset="0"/>
                      </a:endParaRPr>
                    </a:p>
                  </a:txBody>
                  <a:tcPr marL="0" marR="0" vert="vert270" anchor="ctr">
                    <a:solidFill>
                      <a:schemeClr val="bg1"/>
                    </a:solidFill>
                  </a:tcPr>
                </a:tc>
                <a:tc>
                  <a:txBody>
                    <a:bodyPr/>
                    <a:lstStyle/>
                    <a:p>
                      <a:pPr marL="0" marR="0" algn="l">
                        <a:spcBef>
                          <a:spcPts val="200"/>
                        </a:spcBef>
                        <a:spcAft>
                          <a:spcPts val="200"/>
                        </a:spcAft>
                      </a:pPr>
                      <a:r>
                        <a:rPr lang="en-US" sz="700" dirty="0">
                          <a:effectLst/>
                          <a:latin typeface="Arial" panose="020B0604020202020204" pitchFamily="34" charset="0"/>
                          <a:cs typeface="Arial" panose="020B0604020202020204" pitchFamily="34" charset="0"/>
                        </a:rPr>
                        <a:t>31-90 Days</a:t>
                      </a:r>
                      <a:endParaRPr lang="en-US" sz="700" dirty="0">
                        <a:effectLst/>
                        <a:latin typeface="Arial" panose="020B0604020202020204" pitchFamily="34" charset="0"/>
                        <a:ea typeface="Times New Roman"/>
                        <a:cs typeface="Arial" panose="020B0604020202020204" pitchFamily="34" charset="0"/>
                      </a:endParaRPr>
                    </a:p>
                  </a:txBody>
                  <a:tcPr marL="0" marR="0" vert="vert270" anchor="ctr">
                    <a:lnR w="19050" cap="flat" cmpd="sng" algn="ctr">
                      <a:solidFill>
                        <a:schemeClr val="tx1"/>
                      </a:solidFill>
                      <a:prstDash val="solid"/>
                      <a:round/>
                      <a:headEnd type="none" w="med" len="med"/>
                      <a:tailEnd type="none" w="med" len="med"/>
                    </a:lnR>
                    <a:solidFill>
                      <a:schemeClr val="bg1"/>
                    </a:solidFill>
                  </a:tcPr>
                </a:tc>
                <a:tc>
                  <a:txBody>
                    <a:bodyPr/>
                    <a:lstStyle/>
                    <a:p>
                      <a:pPr marL="0" marR="0" algn="l">
                        <a:spcBef>
                          <a:spcPts val="200"/>
                        </a:spcBef>
                        <a:spcAft>
                          <a:spcPts val="200"/>
                        </a:spcAft>
                      </a:pPr>
                      <a:r>
                        <a:rPr lang="en-US" sz="700" dirty="0">
                          <a:effectLst/>
                          <a:latin typeface="Arial" panose="020B0604020202020204" pitchFamily="34" charset="0"/>
                          <a:cs typeface="Arial" panose="020B0604020202020204" pitchFamily="34" charset="0"/>
                        </a:rPr>
                        <a:t>For Most Recent ED Visit</a:t>
                      </a:r>
                      <a:endParaRPr lang="en-US" sz="700" dirty="0">
                        <a:effectLst/>
                        <a:latin typeface="Arial" panose="020B0604020202020204" pitchFamily="34" charset="0"/>
                        <a:ea typeface="Times New Roman"/>
                        <a:cs typeface="Arial" panose="020B0604020202020204" pitchFamily="34" charset="0"/>
                      </a:endParaRPr>
                    </a:p>
                  </a:txBody>
                  <a:tcPr marL="0" marR="0" vert="vert27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solidFill>
                      <a:schemeClr val="bg1"/>
                    </a:solidFill>
                  </a:tcPr>
                </a:tc>
                <a:tc>
                  <a:txBody>
                    <a:bodyPr/>
                    <a:lstStyle/>
                    <a:p>
                      <a:pPr marL="0" marR="0" algn="l">
                        <a:spcBef>
                          <a:spcPts val="200"/>
                        </a:spcBef>
                        <a:spcAft>
                          <a:spcPts val="200"/>
                        </a:spcAft>
                      </a:pPr>
                      <a:r>
                        <a:rPr lang="en-US" sz="700" dirty="0">
                          <a:effectLst/>
                          <a:latin typeface="Arial" panose="020B0604020202020204" pitchFamily="34" charset="0"/>
                          <a:cs typeface="Arial" panose="020B0604020202020204" pitchFamily="34" charset="0"/>
                        </a:rPr>
                        <a:t>0-7 Days</a:t>
                      </a:r>
                      <a:endParaRPr lang="en-US" sz="700" dirty="0">
                        <a:effectLst/>
                        <a:latin typeface="Arial" panose="020B0604020202020204" pitchFamily="34" charset="0"/>
                        <a:ea typeface="Times New Roman"/>
                        <a:cs typeface="Arial" panose="020B0604020202020204" pitchFamily="34" charset="0"/>
                      </a:endParaRPr>
                    </a:p>
                  </a:txBody>
                  <a:tcPr marL="0" marR="0" vert="vert270" anchor="ctr">
                    <a:lnL w="19050" cap="flat" cmpd="sng" algn="ctr">
                      <a:solidFill>
                        <a:schemeClr val="tx1"/>
                      </a:solidFill>
                      <a:prstDash val="solid"/>
                      <a:round/>
                      <a:headEnd type="none" w="med" len="med"/>
                      <a:tailEnd type="none" w="med" len="med"/>
                    </a:lnL>
                    <a:solidFill>
                      <a:schemeClr val="bg1"/>
                    </a:solidFill>
                  </a:tcPr>
                </a:tc>
                <a:tc>
                  <a:txBody>
                    <a:bodyPr/>
                    <a:lstStyle/>
                    <a:p>
                      <a:pPr marL="0" marR="0" algn="l">
                        <a:spcBef>
                          <a:spcPts val="200"/>
                        </a:spcBef>
                        <a:spcAft>
                          <a:spcPts val="200"/>
                        </a:spcAft>
                      </a:pPr>
                      <a:r>
                        <a:rPr lang="en-US" sz="700" dirty="0">
                          <a:effectLst/>
                          <a:latin typeface="Arial" panose="020B0604020202020204" pitchFamily="34" charset="0"/>
                          <a:cs typeface="Arial" panose="020B0604020202020204" pitchFamily="34" charset="0"/>
                        </a:rPr>
                        <a:t>8-30 Days</a:t>
                      </a:r>
                      <a:endParaRPr lang="en-US" sz="700" dirty="0">
                        <a:effectLst/>
                        <a:latin typeface="Arial" panose="020B0604020202020204" pitchFamily="34" charset="0"/>
                        <a:ea typeface="Times New Roman"/>
                        <a:cs typeface="Arial" panose="020B0604020202020204" pitchFamily="34" charset="0"/>
                      </a:endParaRPr>
                    </a:p>
                  </a:txBody>
                  <a:tcPr marL="0" marR="0" vert="vert270" anchor="ctr">
                    <a:solidFill>
                      <a:schemeClr val="bg1"/>
                    </a:solidFill>
                  </a:tcPr>
                </a:tc>
                <a:tc>
                  <a:txBody>
                    <a:bodyPr/>
                    <a:lstStyle/>
                    <a:p>
                      <a:pPr marL="0" marR="0" algn="l">
                        <a:spcBef>
                          <a:spcPts val="200"/>
                        </a:spcBef>
                        <a:spcAft>
                          <a:spcPts val="200"/>
                        </a:spcAft>
                      </a:pPr>
                      <a:r>
                        <a:rPr lang="en-US" sz="700" dirty="0">
                          <a:effectLst/>
                          <a:latin typeface="Arial" panose="020B0604020202020204" pitchFamily="34" charset="0"/>
                          <a:cs typeface="Arial" panose="020B0604020202020204" pitchFamily="34" charset="0"/>
                        </a:rPr>
                        <a:t>31-90 Days</a:t>
                      </a:r>
                      <a:endParaRPr lang="en-US" sz="700" dirty="0">
                        <a:effectLst/>
                        <a:latin typeface="Arial" panose="020B0604020202020204" pitchFamily="34" charset="0"/>
                        <a:ea typeface="Times New Roman"/>
                        <a:cs typeface="Arial" panose="020B0604020202020204" pitchFamily="34" charset="0"/>
                      </a:endParaRPr>
                    </a:p>
                  </a:txBody>
                  <a:tcPr marL="0" marR="0" vert="vert270" anchor="ctr">
                    <a:lnR w="19050" cap="flat" cmpd="sng" algn="ctr">
                      <a:solidFill>
                        <a:schemeClr val="tx1"/>
                      </a:solidFill>
                      <a:prstDash val="solid"/>
                      <a:round/>
                      <a:headEnd type="none" w="med" len="med"/>
                      <a:tailEnd type="none" w="med" len="med"/>
                    </a:lnR>
                    <a:solidFill>
                      <a:schemeClr val="bg1"/>
                    </a:solidFill>
                  </a:tcPr>
                </a:tc>
                <a:tc>
                  <a:txBody>
                    <a:bodyPr/>
                    <a:lstStyle/>
                    <a:p>
                      <a:pPr marL="0" marR="0" algn="l">
                        <a:spcBef>
                          <a:spcPts val="200"/>
                        </a:spcBef>
                        <a:spcAft>
                          <a:spcPts val="200"/>
                        </a:spcAft>
                      </a:pPr>
                      <a:r>
                        <a:rPr lang="en-US" sz="700" dirty="0">
                          <a:effectLst/>
                          <a:latin typeface="Arial" panose="020B0604020202020204" pitchFamily="34" charset="0"/>
                          <a:cs typeface="Arial" panose="020B0604020202020204" pitchFamily="34" charset="0"/>
                        </a:rPr>
                        <a:t>For Most Recent Hospital Stay</a:t>
                      </a:r>
                      <a:endParaRPr lang="en-US" sz="700" dirty="0">
                        <a:effectLst/>
                        <a:latin typeface="Arial" panose="020B0604020202020204" pitchFamily="34" charset="0"/>
                        <a:ea typeface="Times New Roman"/>
                        <a:cs typeface="Arial" panose="020B0604020202020204" pitchFamily="34" charset="0"/>
                      </a:endParaRPr>
                    </a:p>
                  </a:txBody>
                  <a:tcPr marL="0" marR="0" vert="vert270" anchor="ctr">
                    <a:lnL w="19050" cap="flat" cmpd="sng" algn="ctr">
                      <a:solidFill>
                        <a:schemeClr val="tx1"/>
                      </a:solidFill>
                      <a:prstDash val="solid"/>
                      <a:round/>
                      <a:headEnd type="none" w="med" len="med"/>
                      <a:tailEnd type="none" w="med" len="med"/>
                    </a:lnL>
                    <a:solidFill>
                      <a:schemeClr val="bg1"/>
                    </a:solidFill>
                  </a:tcPr>
                </a:tc>
                <a:tc>
                  <a:txBody>
                    <a:bodyPr/>
                    <a:lstStyle/>
                    <a:p>
                      <a:pPr marL="0" marR="0" algn="l">
                        <a:spcBef>
                          <a:spcPts val="200"/>
                        </a:spcBef>
                        <a:spcAft>
                          <a:spcPts val="200"/>
                        </a:spcAft>
                      </a:pPr>
                      <a:r>
                        <a:rPr lang="en-US" sz="700" dirty="0">
                          <a:effectLst/>
                          <a:latin typeface="Arial" panose="020B0604020202020204" pitchFamily="34" charset="0"/>
                          <a:cs typeface="Arial" panose="020B0604020202020204" pitchFamily="34" charset="0"/>
                        </a:rPr>
                        <a:t>LOS for Most Recent Hospitalization</a:t>
                      </a:r>
                      <a:endParaRPr lang="en-US" sz="700" dirty="0">
                        <a:effectLst/>
                        <a:latin typeface="Arial" panose="020B0604020202020204" pitchFamily="34" charset="0"/>
                        <a:ea typeface="Times New Roman"/>
                        <a:cs typeface="Arial" panose="020B0604020202020204" pitchFamily="34" charset="0"/>
                      </a:endParaRPr>
                    </a:p>
                  </a:txBody>
                  <a:tcPr marL="0" marR="0" vert="vert270" anchor="ctr">
                    <a:lnR w="19050" cap="flat" cmpd="sng" algn="ctr">
                      <a:solidFill>
                        <a:schemeClr val="tx1"/>
                      </a:solidFill>
                      <a:prstDash val="solid"/>
                      <a:round/>
                      <a:headEnd type="none" w="med" len="med"/>
                      <a:tailEnd type="none" w="med" len="med"/>
                    </a:lnR>
                    <a:solidFill>
                      <a:schemeClr val="bg1"/>
                    </a:solidFill>
                  </a:tcPr>
                </a:tc>
                <a:tc>
                  <a:txBody>
                    <a:bodyPr/>
                    <a:lstStyle/>
                    <a:p>
                      <a:pPr marL="0" marR="0" algn="l">
                        <a:spcBef>
                          <a:spcPts val="200"/>
                        </a:spcBef>
                        <a:spcAft>
                          <a:spcPts val="200"/>
                        </a:spcAft>
                      </a:pPr>
                      <a:r>
                        <a:rPr lang="en-US" sz="700" dirty="0">
                          <a:effectLst/>
                          <a:latin typeface="Arial" panose="020B0604020202020204" pitchFamily="34" charset="0"/>
                          <a:cs typeface="Arial" panose="020B0604020202020204" pitchFamily="34" charset="0"/>
                        </a:rPr>
                        <a:t>Congestive Heart Failure</a:t>
                      </a:r>
                      <a:endParaRPr lang="en-US" sz="700" dirty="0">
                        <a:effectLst/>
                        <a:latin typeface="Arial" panose="020B0604020202020204" pitchFamily="34" charset="0"/>
                        <a:ea typeface="Times New Roman"/>
                        <a:cs typeface="Arial" panose="020B0604020202020204" pitchFamily="34" charset="0"/>
                      </a:endParaRPr>
                    </a:p>
                  </a:txBody>
                  <a:tcPr marL="0" marR="0" vert="vert270" anchor="ctr">
                    <a:lnL w="19050" cap="flat" cmpd="sng" algn="ctr">
                      <a:solidFill>
                        <a:schemeClr val="tx1"/>
                      </a:solidFill>
                      <a:prstDash val="solid"/>
                      <a:round/>
                      <a:headEnd type="none" w="med" len="med"/>
                      <a:tailEnd type="none" w="med" len="med"/>
                    </a:lnL>
                    <a:solidFill>
                      <a:schemeClr val="bg1"/>
                    </a:solidFill>
                  </a:tcPr>
                </a:tc>
                <a:tc>
                  <a:txBody>
                    <a:bodyPr/>
                    <a:lstStyle/>
                    <a:p>
                      <a:pPr marL="0" marR="0" algn="l">
                        <a:spcBef>
                          <a:spcPts val="200"/>
                        </a:spcBef>
                        <a:spcAft>
                          <a:spcPts val="200"/>
                        </a:spcAft>
                      </a:pPr>
                      <a:r>
                        <a:rPr lang="en-US" sz="700" dirty="0">
                          <a:effectLst/>
                          <a:latin typeface="Arial" panose="020B0604020202020204" pitchFamily="34" charset="0"/>
                          <a:cs typeface="Arial" panose="020B0604020202020204" pitchFamily="34" charset="0"/>
                        </a:rPr>
                        <a:t>Myocardial Infarction</a:t>
                      </a:r>
                      <a:endParaRPr lang="en-US" sz="700" dirty="0">
                        <a:effectLst/>
                        <a:latin typeface="Arial" panose="020B0604020202020204" pitchFamily="34" charset="0"/>
                        <a:ea typeface="Times New Roman"/>
                        <a:cs typeface="Arial" panose="020B0604020202020204" pitchFamily="34" charset="0"/>
                      </a:endParaRPr>
                    </a:p>
                  </a:txBody>
                  <a:tcPr marL="0" marR="0" vert="vert270" anchor="ctr">
                    <a:solidFill>
                      <a:schemeClr val="bg1"/>
                    </a:solidFill>
                  </a:tcPr>
                </a:tc>
                <a:tc>
                  <a:txBody>
                    <a:bodyPr/>
                    <a:lstStyle/>
                    <a:p>
                      <a:pPr marL="0" marR="0" algn="l">
                        <a:spcBef>
                          <a:spcPts val="200"/>
                        </a:spcBef>
                        <a:spcAft>
                          <a:spcPts val="200"/>
                        </a:spcAft>
                      </a:pPr>
                      <a:r>
                        <a:rPr lang="en-US" sz="700" dirty="0">
                          <a:effectLst/>
                          <a:latin typeface="Arial" panose="020B0604020202020204" pitchFamily="34" charset="0"/>
                          <a:cs typeface="Arial" panose="020B0604020202020204" pitchFamily="34" charset="0"/>
                        </a:rPr>
                        <a:t>Angina</a:t>
                      </a:r>
                      <a:endParaRPr lang="en-US" sz="700" dirty="0">
                        <a:effectLst/>
                        <a:latin typeface="Arial" panose="020B0604020202020204" pitchFamily="34" charset="0"/>
                        <a:ea typeface="Times New Roman"/>
                        <a:cs typeface="Arial" panose="020B0604020202020204" pitchFamily="34" charset="0"/>
                      </a:endParaRPr>
                    </a:p>
                  </a:txBody>
                  <a:tcPr marL="0" marR="0" vert="vert270" anchor="ctr">
                    <a:solidFill>
                      <a:schemeClr val="bg1"/>
                    </a:solidFill>
                  </a:tcPr>
                </a:tc>
                <a:tc>
                  <a:txBody>
                    <a:bodyPr/>
                    <a:lstStyle/>
                    <a:p>
                      <a:pPr marL="0" marR="0" algn="l">
                        <a:spcBef>
                          <a:spcPts val="200"/>
                        </a:spcBef>
                        <a:spcAft>
                          <a:spcPts val="200"/>
                        </a:spcAft>
                      </a:pPr>
                      <a:r>
                        <a:rPr lang="en-US" sz="700" dirty="0">
                          <a:effectLst/>
                          <a:latin typeface="Arial" panose="020B0604020202020204" pitchFamily="34" charset="0"/>
                          <a:cs typeface="Arial" panose="020B0604020202020204" pitchFamily="34" charset="0"/>
                        </a:rPr>
                        <a:t>Pneumonia or Bronchitis</a:t>
                      </a:r>
                      <a:endParaRPr lang="en-US" sz="700" dirty="0">
                        <a:effectLst/>
                        <a:latin typeface="Arial" panose="020B0604020202020204" pitchFamily="34" charset="0"/>
                        <a:ea typeface="Times New Roman"/>
                        <a:cs typeface="Arial" panose="020B0604020202020204" pitchFamily="34" charset="0"/>
                      </a:endParaRPr>
                    </a:p>
                  </a:txBody>
                  <a:tcPr marL="0" marR="0" vert="vert270" anchor="ctr">
                    <a:solidFill>
                      <a:schemeClr val="bg1"/>
                    </a:solidFill>
                  </a:tcPr>
                </a:tc>
                <a:tc>
                  <a:txBody>
                    <a:bodyPr/>
                    <a:lstStyle/>
                    <a:p>
                      <a:pPr marL="0" marR="0" algn="l">
                        <a:spcBef>
                          <a:spcPts val="200"/>
                        </a:spcBef>
                        <a:spcAft>
                          <a:spcPts val="200"/>
                        </a:spcAft>
                      </a:pPr>
                      <a:r>
                        <a:rPr lang="en-US" sz="700" dirty="0">
                          <a:effectLst/>
                          <a:latin typeface="Arial" panose="020B0604020202020204" pitchFamily="34" charset="0"/>
                          <a:cs typeface="Arial" panose="020B0604020202020204" pitchFamily="34" charset="0"/>
                        </a:rPr>
                        <a:t>Asthma or COPD</a:t>
                      </a:r>
                      <a:endParaRPr lang="en-US" sz="700" dirty="0">
                        <a:effectLst/>
                        <a:latin typeface="Arial" panose="020B0604020202020204" pitchFamily="34" charset="0"/>
                        <a:ea typeface="Times New Roman"/>
                        <a:cs typeface="Arial" panose="020B0604020202020204" pitchFamily="34" charset="0"/>
                      </a:endParaRPr>
                    </a:p>
                  </a:txBody>
                  <a:tcPr marL="0" marR="0" vert="vert270" anchor="ctr">
                    <a:solidFill>
                      <a:schemeClr val="bg1"/>
                    </a:solidFill>
                  </a:tcPr>
                </a:tc>
                <a:tc>
                  <a:txBody>
                    <a:bodyPr/>
                    <a:lstStyle/>
                    <a:p>
                      <a:pPr marL="0" marR="0" algn="l">
                        <a:spcBef>
                          <a:spcPts val="200"/>
                        </a:spcBef>
                        <a:spcAft>
                          <a:spcPts val="200"/>
                        </a:spcAft>
                      </a:pPr>
                      <a:r>
                        <a:rPr lang="en-US" sz="700" dirty="0">
                          <a:effectLst/>
                          <a:latin typeface="Arial" panose="020B0604020202020204" pitchFamily="34" charset="0"/>
                          <a:cs typeface="Arial" panose="020B0604020202020204" pitchFamily="34" charset="0"/>
                        </a:rPr>
                        <a:t>Urinary Tract Infection</a:t>
                      </a:r>
                      <a:endParaRPr lang="en-US" sz="700" dirty="0">
                        <a:effectLst/>
                        <a:latin typeface="Arial" panose="020B0604020202020204" pitchFamily="34" charset="0"/>
                        <a:ea typeface="Times New Roman"/>
                        <a:cs typeface="Arial" panose="020B0604020202020204" pitchFamily="34" charset="0"/>
                      </a:endParaRPr>
                    </a:p>
                  </a:txBody>
                  <a:tcPr marL="0" marR="0" vert="vert270" anchor="ctr">
                    <a:solidFill>
                      <a:schemeClr val="bg1"/>
                    </a:solidFill>
                  </a:tcPr>
                </a:tc>
                <a:tc>
                  <a:txBody>
                    <a:bodyPr/>
                    <a:lstStyle/>
                    <a:p>
                      <a:pPr marL="0" marR="0" algn="l">
                        <a:spcBef>
                          <a:spcPts val="200"/>
                        </a:spcBef>
                        <a:spcAft>
                          <a:spcPts val="200"/>
                        </a:spcAft>
                      </a:pPr>
                      <a:r>
                        <a:rPr lang="en-US" sz="700" dirty="0">
                          <a:effectLst/>
                          <a:latin typeface="Arial" panose="020B0604020202020204" pitchFamily="34" charset="0"/>
                          <a:cs typeface="Arial" panose="020B0604020202020204" pitchFamily="34" charset="0"/>
                        </a:rPr>
                        <a:t>Sepsis or Fever or Infection</a:t>
                      </a:r>
                      <a:endParaRPr lang="en-US" sz="700" dirty="0">
                        <a:effectLst/>
                        <a:latin typeface="Arial" panose="020B0604020202020204" pitchFamily="34" charset="0"/>
                        <a:ea typeface="Times New Roman"/>
                        <a:cs typeface="Arial" panose="020B0604020202020204" pitchFamily="34" charset="0"/>
                      </a:endParaRPr>
                    </a:p>
                  </a:txBody>
                  <a:tcPr marL="0" marR="0" vert="vert270" anchor="ctr">
                    <a:solidFill>
                      <a:schemeClr val="bg1"/>
                    </a:solidFill>
                  </a:tcPr>
                </a:tc>
                <a:tc>
                  <a:txBody>
                    <a:bodyPr/>
                    <a:lstStyle/>
                    <a:p>
                      <a:pPr marL="0" marR="0" algn="l">
                        <a:spcBef>
                          <a:spcPts val="200"/>
                        </a:spcBef>
                        <a:spcAft>
                          <a:spcPts val="200"/>
                        </a:spcAft>
                      </a:pPr>
                      <a:r>
                        <a:rPr lang="en-US" sz="700" dirty="0">
                          <a:effectLst/>
                          <a:latin typeface="Arial" panose="020B0604020202020204" pitchFamily="34" charset="0"/>
                          <a:cs typeface="Arial" panose="020B0604020202020204" pitchFamily="34" charset="0"/>
                        </a:rPr>
                        <a:t>Dehydration</a:t>
                      </a:r>
                      <a:endParaRPr lang="en-US" sz="700" dirty="0">
                        <a:effectLst/>
                        <a:latin typeface="Arial" panose="020B0604020202020204" pitchFamily="34" charset="0"/>
                        <a:ea typeface="Times New Roman"/>
                        <a:cs typeface="Arial" panose="020B0604020202020204" pitchFamily="34" charset="0"/>
                      </a:endParaRPr>
                    </a:p>
                  </a:txBody>
                  <a:tcPr marL="0" marR="0" vert="vert270" anchor="ctr">
                    <a:solidFill>
                      <a:schemeClr val="bg1"/>
                    </a:solidFill>
                  </a:tcPr>
                </a:tc>
                <a:tc>
                  <a:txBody>
                    <a:bodyPr/>
                    <a:lstStyle/>
                    <a:p>
                      <a:pPr marL="0" marR="0" algn="l">
                        <a:spcBef>
                          <a:spcPts val="200"/>
                        </a:spcBef>
                        <a:spcAft>
                          <a:spcPts val="200"/>
                        </a:spcAft>
                      </a:pPr>
                      <a:r>
                        <a:rPr lang="en-US" sz="700" dirty="0">
                          <a:effectLst/>
                          <a:latin typeface="Arial" panose="020B0604020202020204" pitchFamily="34" charset="0"/>
                          <a:cs typeface="Arial" panose="020B0604020202020204" pitchFamily="34" charset="0"/>
                        </a:rPr>
                        <a:t>Circulatory Problems*</a:t>
                      </a:r>
                      <a:endParaRPr lang="en-US" sz="700" dirty="0">
                        <a:effectLst/>
                        <a:latin typeface="Arial" panose="020B0604020202020204" pitchFamily="34" charset="0"/>
                        <a:ea typeface="Times New Roman"/>
                        <a:cs typeface="Arial" panose="020B0604020202020204" pitchFamily="34" charset="0"/>
                      </a:endParaRPr>
                    </a:p>
                  </a:txBody>
                  <a:tcPr marL="0" marR="0" vert="vert270" anchor="ctr">
                    <a:solidFill>
                      <a:schemeClr val="bg1"/>
                    </a:solidFill>
                  </a:tcPr>
                </a:tc>
                <a:tc>
                  <a:txBody>
                    <a:bodyPr/>
                    <a:lstStyle/>
                    <a:p>
                      <a:pPr marL="0" marR="0" algn="l">
                        <a:spcBef>
                          <a:spcPts val="200"/>
                        </a:spcBef>
                        <a:spcAft>
                          <a:spcPts val="200"/>
                        </a:spcAft>
                      </a:pPr>
                      <a:r>
                        <a:rPr lang="en-US" sz="700" dirty="0">
                          <a:effectLst/>
                          <a:latin typeface="Arial" panose="020B0604020202020204" pitchFamily="34" charset="0"/>
                          <a:cs typeface="Arial" panose="020B0604020202020204" pitchFamily="34" charset="0"/>
                        </a:rPr>
                        <a:t>Renal Failure</a:t>
                      </a:r>
                      <a:endParaRPr lang="en-US" sz="700" dirty="0">
                        <a:effectLst/>
                        <a:latin typeface="Arial" panose="020B0604020202020204" pitchFamily="34" charset="0"/>
                        <a:ea typeface="Times New Roman"/>
                        <a:cs typeface="Arial" panose="020B0604020202020204" pitchFamily="34" charset="0"/>
                      </a:endParaRPr>
                    </a:p>
                  </a:txBody>
                  <a:tcPr marL="0" marR="0" vert="vert270" anchor="ctr">
                    <a:solidFill>
                      <a:schemeClr val="bg1"/>
                    </a:solidFill>
                  </a:tcPr>
                </a:tc>
                <a:tc>
                  <a:txBody>
                    <a:bodyPr/>
                    <a:lstStyle/>
                    <a:p>
                      <a:pPr marL="0" marR="0" algn="l">
                        <a:spcBef>
                          <a:spcPts val="200"/>
                        </a:spcBef>
                        <a:spcAft>
                          <a:spcPts val="200"/>
                        </a:spcAft>
                      </a:pPr>
                      <a:r>
                        <a:rPr lang="en-US" sz="700" dirty="0">
                          <a:effectLst/>
                          <a:latin typeface="Arial" panose="020B0604020202020204" pitchFamily="34" charset="0"/>
                          <a:cs typeface="Arial" panose="020B0604020202020204" pitchFamily="34" charset="0"/>
                        </a:rPr>
                        <a:t>Diabetes or Hypoglycemia</a:t>
                      </a:r>
                      <a:endParaRPr lang="en-US" sz="700" dirty="0">
                        <a:effectLst/>
                        <a:latin typeface="Arial" panose="020B0604020202020204" pitchFamily="34" charset="0"/>
                        <a:ea typeface="Times New Roman"/>
                        <a:cs typeface="Arial" panose="020B0604020202020204" pitchFamily="34" charset="0"/>
                      </a:endParaRPr>
                    </a:p>
                  </a:txBody>
                  <a:tcPr marL="0" marR="0" vert="vert270" anchor="ctr">
                    <a:solidFill>
                      <a:schemeClr val="bg1"/>
                    </a:solidFill>
                  </a:tcPr>
                </a:tc>
                <a:tc>
                  <a:txBody>
                    <a:bodyPr/>
                    <a:lstStyle/>
                    <a:p>
                      <a:pPr marL="0" marR="0" algn="l">
                        <a:spcBef>
                          <a:spcPts val="200"/>
                        </a:spcBef>
                        <a:spcAft>
                          <a:spcPts val="200"/>
                        </a:spcAft>
                      </a:pPr>
                      <a:r>
                        <a:rPr lang="en-US" sz="700" dirty="0">
                          <a:effectLst/>
                          <a:latin typeface="Arial" panose="020B0604020202020204" pitchFamily="34" charset="0"/>
                          <a:cs typeface="Arial" panose="020B0604020202020204" pitchFamily="34" charset="0"/>
                        </a:rPr>
                        <a:t>Anemia</a:t>
                      </a:r>
                      <a:endParaRPr lang="en-US" sz="700" dirty="0">
                        <a:effectLst/>
                        <a:latin typeface="Arial" panose="020B0604020202020204" pitchFamily="34" charset="0"/>
                        <a:ea typeface="Times New Roman"/>
                        <a:cs typeface="Arial" panose="020B0604020202020204" pitchFamily="34" charset="0"/>
                      </a:endParaRPr>
                    </a:p>
                  </a:txBody>
                  <a:tcPr marL="0" marR="0" vert="vert270" anchor="ctr">
                    <a:solidFill>
                      <a:schemeClr val="bg1"/>
                    </a:solidFill>
                  </a:tcPr>
                </a:tc>
                <a:tc>
                  <a:txBody>
                    <a:bodyPr/>
                    <a:lstStyle/>
                    <a:p>
                      <a:pPr marL="0" marR="0" algn="l">
                        <a:spcBef>
                          <a:spcPts val="200"/>
                        </a:spcBef>
                        <a:spcAft>
                          <a:spcPts val="200"/>
                        </a:spcAft>
                      </a:pPr>
                      <a:r>
                        <a:rPr lang="en-US" sz="700" dirty="0">
                          <a:effectLst/>
                          <a:latin typeface="Arial" panose="020B0604020202020204" pitchFamily="34" charset="0"/>
                          <a:cs typeface="Arial" panose="020B0604020202020204" pitchFamily="34" charset="0"/>
                        </a:rPr>
                        <a:t>Gastroenteritis</a:t>
                      </a:r>
                      <a:endParaRPr lang="en-US" sz="700" dirty="0">
                        <a:effectLst/>
                        <a:latin typeface="Arial" panose="020B0604020202020204" pitchFamily="34" charset="0"/>
                        <a:ea typeface="Times New Roman"/>
                        <a:cs typeface="Arial" panose="020B0604020202020204" pitchFamily="34" charset="0"/>
                      </a:endParaRPr>
                    </a:p>
                  </a:txBody>
                  <a:tcPr marL="0" marR="0" vert="vert270" anchor="ctr">
                    <a:lnR w="19050" cap="flat" cmpd="sng" algn="ctr">
                      <a:solidFill>
                        <a:schemeClr val="tx1"/>
                      </a:solidFill>
                      <a:prstDash val="solid"/>
                      <a:round/>
                      <a:headEnd type="none" w="med" len="med"/>
                      <a:tailEnd type="none" w="med" len="med"/>
                    </a:lnR>
                    <a:solidFill>
                      <a:schemeClr val="bg1"/>
                    </a:solidFill>
                  </a:tcPr>
                </a:tc>
                <a:tc>
                  <a:txBody>
                    <a:bodyPr/>
                    <a:lstStyle/>
                    <a:p>
                      <a:pPr marL="0" marR="0" algn="l">
                        <a:spcBef>
                          <a:spcPts val="200"/>
                        </a:spcBef>
                        <a:spcAft>
                          <a:spcPts val="200"/>
                        </a:spcAft>
                      </a:pPr>
                      <a:r>
                        <a:rPr lang="en-US" sz="700" dirty="0">
                          <a:effectLst/>
                          <a:latin typeface="Arial" panose="020B0604020202020204" pitchFamily="34" charset="0"/>
                          <a:cs typeface="Arial" panose="020B0604020202020204" pitchFamily="34" charset="0"/>
                        </a:rPr>
                        <a:t>Oxygen Therapy</a:t>
                      </a:r>
                      <a:endParaRPr lang="en-US" sz="700" dirty="0">
                        <a:effectLst/>
                        <a:latin typeface="Arial" panose="020B0604020202020204" pitchFamily="34" charset="0"/>
                        <a:ea typeface="Times New Roman"/>
                        <a:cs typeface="Arial" panose="020B0604020202020204" pitchFamily="34" charset="0"/>
                      </a:endParaRPr>
                    </a:p>
                  </a:txBody>
                  <a:tcPr marL="0" marR="0" vert="vert270" anchor="ctr">
                    <a:lnL w="19050" cap="flat" cmpd="sng" algn="ctr">
                      <a:solidFill>
                        <a:schemeClr val="tx1"/>
                      </a:solidFill>
                      <a:prstDash val="solid"/>
                      <a:round/>
                      <a:headEnd type="none" w="med" len="med"/>
                      <a:tailEnd type="none" w="med" len="med"/>
                    </a:lnL>
                    <a:solidFill>
                      <a:schemeClr val="bg1"/>
                    </a:solidFill>
                  </a:tcPr>
                </a:tc>
                <a:tc>
                  <a:txBody>
                    <a:bodyPr/>
                    <a:lstStyle/>
                    <a:p>
                      <a:pPr marL="0" marR="0" algn="l">
                        <a:spcBef>
                          <a:spcPts val="200"/>
                        </a:spcBef>
                        <a:spcAft>
                          <a:spcPts val="200"/>
                        </a:spcAft>
                      </a:pPr>
                      <a:r>
                        <a:rPr lang="en-US" sz="700" dirty="0">
                          <a:effectLst/>
                          <a:latin typeface="Arial" panose="020B0604020202020204" pitchFamily="34" charset="0"/>
                          <a:cs typeface="Arial" panose="020B0604020202020204" pitchFamily="34" charset="0"/>
                        </a:rPr>
                        <a:t>Catheter or Ostomy Present</a:t>
                      </a:r>
                      <a:endParaRPr lang="en-US" sz="700" dirty="0">
                        <a:effectLst/>
                        <a:latin typeface="Arial" panose="020B0604020202020204" pitchFamily="34" charset="0"/>
                        <a:ea typeface="Times New Roman"/>
                        <a:cs typeface="Arial" panose="020B0604020202020204" pitchFamily="34" charset="0"/>
                      </a:endParaRPr>
                    </a:p>
                  </a:txBody>
                  <a:tcPr marL="0" marR="0" vert="vert270" anchor="ctr">
                    <a:solidFill>
                      <a:schemeClr val="bg1"/>
                    </a:solidFill>
                  </a:tcPr>
                </a:tc>
                <a:tc>
                  <a:txBody>
                    <a:bodyPr/>
                    <a:lstStyle/>
                    <a:p>
                      <a:pPr marL="0" marR="0" algn="l">
                        <a:spcBef>
                          <a:spcPts val="200"/>
                        </a:spcBef>
                        <a:spcAft>
                          <a:spcPts val="200"/>
                        </a:spcAft>
                      </a:pPr>
                      <a:r>
                        <a:rPr lang="en-US" sz="700" dirty="0">
                          <a:effectLst/>
                          <a:latin typeface="Arial" panose="020B0604020202020204" pitchFamily="34" charset="0"/>
                          <a:cs typeface="Arial" panose="020B0604020202020204" pitchFamily="34" charset="0"/>
                        </a:rPr>
                        <a:t>Stage II or &gt; Pressure Ulcer</a:t>
                      </a:r>
                      <a:endParaRPr lang="en-US" sz="700" dirty="0">
                        <a:effectLst/>
                        <a:latin typeface="Arial" panose="020B0604020202020204" pitchFamily="34" charset="0"/>
                        <a:ea typeface="Times New Roman"/>
                        <a:cs typeface="Arial" panose="020B0604020202020204" pitchFamily="34" charset="0"/>
                      </a:endParaRPr>
                    </a:p>
                  </a:txBody>
                  <a:tcPr marL="0" marR="0" vert="vert270" anchor="ctr">
                    <a:solidFill>
                      <a:schemeClr val="bg1"/>
                    </a:solidFill>
                  </a:tcPr>
                </a:tc>
                <a:tc>
                  <a:txBody>
                    <a:bodyPr/>
                    <a:lstStyle/>
                    <a:p>
                      <a:pPr marL="0" marR="0" algn="l">
                        <a:spcBef>
                          <a:spcPts val="200"/>
                        </a:spcBef>
                        <a:spcAft>
                          <a:spcPts val="200"/>
                        </a:spcAft>
                      </a:pPr>
                      <a:r>
                        <a:rPr lang="en-US" sz="700" dirty="0">
                          <a:effectLst/>
                          <a:latin typeface="Arial" panose="020B0604020202020204" pitchFamily="34" charset="0"/>
                          <a:cs typeface="Arial" panose="020B0604020202020204" pitchFamily="34" charset="0"/>
                        </a:rPr>
                        <a:t>Fall Risk</a:t>
                      </a:r>
                      <a:endParaRPr lang="en-US" sz="700" dirty="0">
                        <a:effectLst/>
                        <a:latin typeface="Arial" panose="020B0604020202020204" pitchFamily="34" charset="0"/>
                        <a:ea typeface="Times New Roman"/>
                        <a:cs typeface="Arial" panose="020B0604020202020204" pitchFamily="34" charset="0"/>
                      </a:endParaRPr>
                    </a:p>
                  </a:txBody>
                  <a:tcPr marL="0" marR="0" vert="vert270" anchor="ctr">
                    <a:solidFill>
                      <a:schemeClr val="bg1"/>
                    </a:solidFill>
                  </a:tcPr>
                </a:tc>
                <a:tc>
                  <a:txBody>
                    <a:bodyPr/>
                    <a:lstStyle/>
                    <a:p>
                      <a:pPr marL="0" marR="0" algn="l">
                        <a:spcBef>
                          <a:spcPts val="200"/>
                        </a:spcBef>
                        <a:spcAft>
                          <a:spcPts val="200"/>
                        </a:spcAft>
                      </a:pPr>
                      <a:r>
                        <a:rPr lang="en-US" sz="700" dirty="0">
                          <a:effectLst/>
                          <a:latin typeface="Arial" panose="020B0604020202020204" pitchFamily="34" charset="0"/>
                          <a:cs typeface="Arial" panose="020B0604020202020204" pitchFamily="34" charset="0"/>
                        </a:rPr>
                        <a:t>Late-Loss ADL Score ≥12</a:t>
                      </a:r>
                      <a:endParaRPr lang="en-US" sz="700" dirty="0">
                        <a:effectLst/>
                        <a:latin typeface="Arial" panose="020B0604020202020204" pitchFamily="34" charset="0"/>
                        <a:ea typeface="Times New Roman"/>
                        <a:cs typeface="Arial" panose="020B0604020202020204" pitchFamily="34" charset="0"/>
                      </a:endParaRPr>
                    </a:p>
                  </a:txBody>
                  <a:tcPr marL="0" marR="0" vert="vert270" anchor="ctr">
                    <a:solidFill>
                      <a:schemeClr val="bg1"/>
                    </a:solidFill>
                  </a:tcPr>
                </a:tc>
                <a:tc>
                  <a:txBody>
                    <a:bodyPr/>
                    <a:lstStyle/>
                    <a:p>
                      <a:pPr marL="0" marR="0" algn="l">
                        <a:spcBef>
                          <a:spcPts val="200"/>
                        </a:spcBef>
                        <a:spcAft>
                          <a:spcPts val="200"/>
                        </a:spcAft>
                      </a:pPr>
                      <a:r>
                        <a:rPr lang="en-US" sz="700" dirty="0">
                          <a:effectLst/>
                          <a:latin typeface="Arial" panose="020B0604020202020204" pitchFamily="34" charset="0"/>
                          <a:cs typeface="Arial" panose="020B0604020202020204" pitchFamily="34" charset="0"/>
                        </a:rPr>
                        <a:t>Cognitive Impairment</a:t>
                      </a:r>
                      <a:endParaRPr lang="en-US" sz="700" dirty="0">
                        <a:effectLst/>
                        <a:latin typeface="Arial" panose="020B0604020202020204" pitchFamily="34" charset="0"/>
                        <a:ea typeface="Times New Roman"/>
                        <a:cs typeface="Arial" panose="020B0604020202020204" pitchFamily="34" charset="0"/>
                      </a:endParaRPr>
                    </a:p>
                  </a:txBody>
                  <a:tcPr marL="0" marR="0" vert="vert270" anchor="ctr">
                    <a:solidFill>
                      <a:schemeClr val="bg1"/>
                    </a:solidFill>
                  </a:tcPr>
                </a:tc>
                <a:tc>
                  <a:txBody>
                    <a:bodyPr/>
                    <a:lstStyle/>
                    <a:p>
                      <a:pPr marL="0" marR="0" algn="l">
                        <a:spcBef>
                          <a:spcPts val="200"/>
                        </a:spcBef>
                        <a:spcAft>
                          <a:spcPts val="200"/>
                        </a:spcAft>
                      </a:pPr>
                      <a:r>
                        <a:rPr lang="en-US" sz="700" dirty="0">
                          <a:effectLst/>
                          <a:latin typeface="Arial" panose="020B0604020202020204" pitchFamily="34" charset="0"/>
                          <a:cs typeface="Arial" panose="020B0604020202020204" pitchFamily="34" charset="0"/>
                        </a:rPr>
                        <a:t>Medical Conditions**</a:t>
                      </a:r>
                      <a:endParaRPr lang="en-US" sz="700" dirty="0">
                        <a:effectLst/>
                        <a:latin typeface="Arial" panose="020B0604020202020204" pitchFamily="34" charset="0"/>
                        <a:ea typeface="Times New Roman"/>
                        <a:cs typeface="Arial" panose="020B0604020202020204" pitchFamily="34" charset="0"/>
                      </a:endParaRPr>
                    </a:p>
                  </a:txBody>
                  <a:tcPr marL="0" marR="0" vert="vert270" anchor="ctr">
                    <a:solidFill>
                      <a:schemeClr val="bg1"/>
                    </a:solidFill>
                  </a:tcPr>
                </a:tc>
                <a:tc>
                  <a:txBody>
                    <a:bodyPr/>
                    <a:lstStyle/>
                    <a:p>
                      <a:pPr marL="0" marR="0" algn="l">
                        <a:spcBef>
                          <a:spcPts val="200"/>
                        </a:spcBef>
                        <a:spcAft>
                          <a:spcPts val="200"/>
                        </a:spcAft>
                      </a:pPr>
                      <a:r>
                        <a:rPr lang="en-US" sz="700" dirty="0">
                          <a:effectLst/>
                          <a:latin typeface="Arial" panose="020B0604020202020204" pitchFamily="34" charset="0"/>
                          <a:cs typeface="Arial" panose="020B0604020202020204" pitchFamily="34" charset="0"/>
                        </a:rPr>
                        <a:t>High-Risk Medications***</a:t>
                      </a:r>
                      <a:endParaRPr lang="en-US" sz="700" dirty="0">
                        <a:effectLst/>
                        <a:latin typeface="Arial" panose="020B0604020202020204" pitchFamily="34" charset="0"/>
                        <a:ea typeface="Times New Roman"/>
                        <a:cs typeface="Arial" panose="020B0604020202020204" pitchFamily="34" charset="0"/>
                      </a:endParaRPr>
                    </a:p>
                  </a:txBody>
                  <a:tcPr marL="0" marR="0" vert="vert270" anchor="ctr">
                    <a:lnR w="19050" cap="flat" cmpd="sng" algn="ctr">
                      <a:solidFill>
                        <a:schemeClr val="tx1"/>
                      </a:solidFill>
                      <a:prstDash val="solid"/>
                      <a:round/>
                      <a:headEnd type="none" w="med" len="med"/>
                      <a:tailEnd type="none" w="med" len="med"/>
                    </a:lnR>
                    <a:solidFill>
                      <a:schemeClr val="bg1"/>
                    </a:solidFill>
                  </a:tcPr>
                </a:tc>
                <a:tc>
                  <a:txBody>
                    <a:bodyPr/>
                    <a:lstStyle/>
                    <a:p>
                      <a:pPr marL="0" marR="0" algn="l">
                        <a:spcBef>
                          <a:spcPts val="200"/>
                        </a:spcBef>
                        <a:spcAft>
                          <a:spcPts val="200"/>
                        </a:spcAft>
                      </a:pPr>
                      <a:r>
                        <a:rPr lang="en-US" sz="700" dirty="0">
                          <a:effectLst/>
                          <a:latin typeface="Arial" panose="020B0604020202020204" pitchFamily="34" charset="0"/>
                          <a:cs typeface="Arial" panose="020B0604020202020204" pitchFamily="34" charset="0"/>
                        </a:rPr>
                        <a:t>Medication Total ≥15</a:t>
                      </a:r>
                      <a:endParaRPr lang="en-US" sz="700" dirty="0">
                        <a:effectLst/>
                        <a:latin typeface="Arial" panose="020B0604020202020204" pitchFamily="34" charset="0"/>
                        <a:ea typeface="Times New Roman"/>
                        <a:cs typeface="Arial" panose="020B0604020202020204" pitchFamily="34" charset="0"/>
                      </a:endParaRPr>
                    </a:p>
                  </a:txBody>
                  <a:tcPr marL="0" marR="0" vert="vert27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solidFill>
                      <a:schemeClr val="bg1"/>
                    </a:solidFill>
                  </a:tcPr>
                </a:tc>
                <a:tc>
                  <a:txBody>
                    <a:bodyPr/>
                    <a:lstStyle/>
                    <a:p>
                      <a:pPr marL="0" marR="0" algn="l">
                        <a:spcBef>
                          <a:spcPts val="200"/>
                        </a:spcBef>
                        <a:spcAft>
                          <a:spcPts val="200"/>
                        </a:spcAft>
                      </a:pPr>
                      <a:r>
                        <a:rPr lang="en-US" sz="700" dirty="0">
                          <a:effectLst/>
                          <a:latin typeface="Arial" panose="020B0604020202020204" pitchFamily="34" charset="0"/>
                          <a:cs typeface="Arial" panose="020B0604020202020204" pitchFamily="34" charset="0"/>
                        </a:rPr>
                        <a:t>CHF or Chest Pain or MI</a:t>
                      </a:r>
                      <a:endParaRPr lang="en-US" sz="700" dirty="0">
                        <a:effectLst/>
                        <a:latin typeface="Arial" panose="020B0604020202020204" pitchFamily="34" charset="0"/>
                        <a:ea typeface="Times New Roman"/>
                        <a:cs typeface="Arial" panose="020B0604020202020204" pitchFamily="34" charset="0"/>
                      </a:endParaRPr>
                    </a:p>
                  </a:txBody>
                  <a:tcPr marL="0" marR="0" vert="vert270" anchor="ctr">
                    <a:lnL w="19050" cap="flat" cmpd="sng" algn="ctr">
                      <a:solidFill>
                        <a:schemeClr val="tx1"/>
                      </a:solidFill>
                      <a:prstDash val="solid"/>
                      <a:round/>
                      <a:headEnd type="none" w="med" len="med"/>
                      <a:tailEnd type="none" w="med" len="med"/>
                    </a:lnL>
                    <a:solidFill>
                      <a:schemeClr val="bg1"/>
                    </a:solidFill>
                  </a:tcPr>
                </a:tc>
                <a:tc>
                  <a:txBody>
                    <a:bodyPr/>
                    <a:lstStyle/>
                    <a:p>
                      <a:pPr marL="0" marR="0" algn="l">
                        <a:spcBef>
                          <a:spcPts val="200"/>
                        </a:spcBef>
                        <a:spcAft>
                          <a:spcPts val="200"/>
                        </a:spcAft>
                      </a:pPr>
                      <a:r>
                        <a:rPr lang="en-US" sz="700" dirty="0">
                          <a:effectLst/>
                          <a:latin typeface="Arial" panose="020B0604020202020204" pitchFamily="34" charset="0"/>
                          <a:cs typeface="Arial" panose="020B0604020202020204" pitchFamily="34" charset="0"/>
                        </a:rPr>
                        <a:t>Pneumonia or Bronchitis</a:t>
                      </a:r>
                      <a:endParaRPr lang="en-US" sz="700" dirty="0">
                        <a:effectLst/>
                        <a:latin typeface="Arial" panose="020B0604020202020204" pitchFamily="34" charset="0"/>
                        <a:ea typeface="Times New Roman"/>
                        <a:cs typeface="Arial" panose="020B0604020202020204" pitchFamily="34" charset="0"/>
                      </a:endParaRPr>
                    </a:p>
                  </a:txBody>
                  <a:tcPr marL="0" marR="0" vert="vert270" anchor="ctr">
                    <a:solidFill>
                      <a:schemeClr val="bg1"/>
                    </a:solidFill>
                  </a:tcPr>
                </a:tc>
                <a:tc>
                  <a:txBody>
                    <a:bodyPr/>
                    <a:lstStyle/>
                    <a:p>
                      <a:pPr marL="0" marR="0" algn="l">
                        <a:spcBef>
                          <a:spcPts val="200"/>
                        </a:spcBef>
                        <a:spcAft>
                          <a:spcPts val="200"/>
                        </a:spcAft>
                      </a:pPr>
                      <a:r>
                        <a:rPr lang="en-US" sz="700" dirty="0">
                          <a:effectLst/>
                          <a:latin typeface="Arial" panose="020B0604020202020204" pitchFamily="34" charset="0"/>
                          <a:cs typeface="Arial" panose="020B0604020202020204" pitchFamily="34" charset="0"/>
                        </a:rPr>
                        <a:t>Mental Status Change or Neurological Symptoms</a:t>
                      </a:r>
                      <a:endParaRPr lang="en-US" sz="700" dirty="0">
                        <a:effectLst/>
                        <a:latin typeface="Arial" panose="020B0604020202020204" pitchFamily="34" charset="0"/>
                        <a:ea typeface="Times New Roman"/>
                        <a:cs typeface="Arial" panose="020B0604020202020204" pitchFamily="34" charset="0"/>
                      </a:endParaRPr>
                    </a:p>
                  </a:txBody>
                  <a:tcPr marL="0" marR="0" vert="vert270" anchor="ctr">
                    <a:solidFill>
                      <a:schemeClr val="bg1"/>
                    </a:solidFill>
                  </a:tcPr>
                </a:tc>
                <a:tc>
                  <a:txBody>
                    <a:bodyPr/>
                    <a:lstStyle/>
                    <a:p>
                      <a:pPr marL="0" marR="0" algn="l">
                        <a:spcBef>
                          <a:spcPts val="200"/>
                        </a:spcBef>
                        <a:spcAft>
                          <a:spcPts val="200"/>
                        </a:spcAft>
                      </a:pPr>
                      <a:r>
                        <a:rPr lang="en-US" sz="700" dirty="0">
                          <a:effectLst/>
                          <a:latin typeface="Arial" panose="020B0604020202020204" pitchFamily="34" charset="0"/>
                          <a:cs typeface="Arial" panose="020B0604020202020204" pitchFamily="34" charset="0"/>
                        </a:rPr>
                        <a:t>Urinary Tract Infection</a:t>
                      </a:r>
                      <a:endParaRPr lang="en-US" sz="700" dirty="0">
                        <a:effectLst/>
                        <a:latin typeface="Arial" panose="020B0604020202020204" pitchFamily="34" charset="0"/>
                        <a:ea typeface="Times New Roman"/>
                        <a:cs typeface="Arial" panose="020B0604020202020204" pitchFamily="34" charset="0"/>
                      </a:endParaRPr>
                    </a:p>
                  </a:txBody>
                  <a:tcPr marL="0" marR="0" vert="vert270" anchor="ctr">
                    <a:solidFill>
                      <a:schemeClr val="bg1"/>
                    </a:solidFill>
                  </a:tcPr>
                </a:tc>
                <a:tc>
                  <a:txBody>
                    <a:bodyPr/>
                    <a:lstStyle/>
                    <a:p>
                      <a:pPr marL="0" marR="0" algn="l">
                        <a:spcBef>
                          <a:spcPts val="200"/>
                        </a:spcBef>
                        <a:spcAft>
                          <a:spcPts val="200"/>
                        </a:spcAft>
                      </a:pPr>
                      <a:r>
                        <a:rPr lang="en-US" sz="700" dirty="0">
                          <a:effectLst/>
                          <a:latin typeface="Arial" panose="020B0604020202020204" pitchFamily="34" charset="0"/>
                          <a:cs typeface="Arial" panose="020B0604020202020204" pitchFamily="34" charset="0"/>
                        </a:rPr>
                        <a:t>Sepsis or Fever or Infection</a:t>
                      </a:r>
                      <a:endParaRPr lang="en-US" sz="700" dirty="0">
                        <a:effectLst/>
                        <a:latin typeface="Arial" panose="020B0604020202020204" pitchFamily="34" charset="0"/>
                        <a:ea typeface="Times New Roman"/>
                        <a:cs typeface="Arial" panose="020B0604020202020204" pitchFamily="34" charset="0"/>
                      </a:endParaRPr>
                    </a:p>
                  </a:txBody>
                  <a:tcPr marL="0" marR="0" vert="vert270" anchor="ctr">
                    <a:solidFill>
                      <a:schemeClr val="bg1"/>
                    </a:solidFill>
                  </a:tcPr>
                </a:tc>
                <a:tc>
                  <a:txBody>
                    <a:bodyPr/>
                    <a:lstStyle/>
                    <a:p>
                      <a:pPr marL="0" marR="0" algn="l">
                        <a:spcBef>
                          <a:spcPts val="200"/>
                        </a:spcBef>
                        <a:spcAft>
                          <a:spcPts val="200"/>
                        </a:spcAft>
                      </a:pPr>
                      <a:r>
                        <a:rPr lang="en-US" sz="700" dirty="0">
                          <a:effectLst/>
                          <a:latin typeface="Arial" panose="020B0604020202020204" pitchFamily="34" charset="0"/>
                          <a:cs typeface="Arial" panose="020B0604020202020204" pitchFamily="34" charset="0"/>
                        </a:rPr>
                        <a:t>Dehydration</a:t>
                      </a:r>
                      <a:endParaRPr lang="en-US" sz="700" dirty="0">
                        <a:effectLst/>
                        <a:latin typeface="Arial" panose="020B0604020202020204" pitchFamily="34" charset="0"/>
                        <a:ea typeface="Times New Roman"/>
                        <a:cs typeface="Arial" panose="020B0604020202020204" pitchFamily="34" charset="0"/>
                      </a:endParaRPr>
                    </a:p>
                  </a:txBody>
                  <a:tcPr marL="0" marR="0" vert="vert270" anchor="ctr">
                    <a:lnR w="19050" cap="flat" cmpd="sng" algn="ctr">
                      <a:solidFill>
                        <a:schemeClr val="tx1"/>
                      </a:solidFill>
                      <a:prstDash val="solid"/>
                      <a:round/>
                      <a:headEnd type="none" w="med" len="med"/>
                      <a:tailEnd type="none" w="med" len="med"/>
                    </a:lnR>
                    <a:solidFill>
                      <a:schemeClr val="bg1"/>
                    </a:solidFill>
                  </a:tcPr>
                </a:tc>
              </a:tr>
              <a:tr h="267508">
                <a:tc>
                  <a:txBody>
                    <a:bodyPr/>
                    <a:lstStyle/>
                    <a:p>
                      <a:pPr marL="0" marR="0">
                        <a:spcBef>
                          <a:spcPts val="0"/>
                        </a:spcBef>
                        <a:spcAft>
                          <a:spcPts val="0"/>
                        </a:spcAft>
                      </a:pPr>
                      <a:r>
                        <a:rPr lang="en-US" sz="700" dirty="0">
                          <a:effectLst/>
                          <a:latin typeface="Arial" panose="020B0604020202020204" pitchFamily="34" charset="0"/>
                          <a:cs typeface="Arial" panose="020B0604020202020204" pitchFamily="34" charset="0"/>
                        </a:rPr>
                        <a:t>Resident A</a:t>
                      </a:r>
                      <a:endParaRPr lang="en-US" sz="700" dirty="0">
                        <a:effectLst/>
                        <a:latin typeface="Arial" panose="020B0604020202020204" pitchFamily="34" charset="0"/>
                        <a:ea typeface="Times New Roman"/>
                        <a:cs typeface="Arial" panose="020B0604020202020204" pitchFamily="34" charset="0"/>
                      </a:endParaRPr>
                    </a:p>
                  </a:txBody>
                  <a:tcPr marL="18288" marR="9144" marT="9144" marB="9144">
                    <a:lnL w="19050" cap="flat" cmpd="sng" algn="ctr">
                      <a:solidFill>
                        <a:schemeClr val="tx1"/>
                      </a:solidFill>
                      <a:prstDash val="solid"/>
                      <a:round/>
                      <a:headEnd type="none" w="med" len="med"/>
                      <a:tailEnd type="none" w="med" len="med"/>
                    </a:lnL>
                    <a:solidFill>
                      <a:schemeClr val="bg1"/>
                    </a:solidFill>
                  </a:tcPr>
                </a:tc>
                <a:tc>
                  <a:txBody>
                    <a:bodyPr/>
                    <a:lstStyle/>
                    <a:p>
                      <a:pPr marL="0" marR="0" algn="ctr">
                        <a:spcBef>
                          <a:spcPts val="0"/>
                        </a:spcBef>
                        <a:spcAft>
                          <a:spcPts val="0"/>
                        </a:spcAft>
                      </a:pPr>
                      <a:r>
                        <a:rPr lang="en-US" sz="700">
                          <a:effectLst/>
                          <a:latin typeface="Arial" panose="020B0604020202020204" pitchFamily="34" charset="0"/>
                          <a:cs typeface="Arial" panose="020B0604020202020204" pitchFamily="34" charset="0"/>
                        </a:rPr>
                        <a:t>79</a:t>
                      </a:r>
                      <a:endParaRPr lang="en-US" sz="700">
                        <a:effectLst/>
                        <a:latin typeface="Arial" panose="020B0604020202020204" pitchFamily="34" charset="0"/>
                        <a:ea typeface="Times New Roman"/>
                        <a:cs typeface="Arial" panose="020B0604020202020204" pitchFamily="34" charset="0"/>
                      </a:endParaRPr>
                    </a:p>
                  </a:txBody>
                  <a:tcPr marL="29771" marR="29771" marT="7186" marB="7186">
                    <a:solidFill>
                      <a:schemeClr val="bg1"/>
                    </a:solidFill>
                  </a:tcPr>
                </a:tc>
                <a:tc>
                  <a:txBody>
                    <a:bodyPr/>
                    <a:lstStyle/>
                    <a:p>
                      <a:pPr marL="0" marR="0" algn="ctr">
                        <a:spcBef>
                          <a:spcPts val="0"/>
                        </a:spcBef>
                        <a:spcAft>
                          <a:spcPts val="0"/>
                        </a:spcAft>
                      </a:pPr>
                      <a:r>
                        <a:rPr lang="en-US" sz="700">
                          <a:effectLst/>
                          <a:latin typeface="Arial" panose="020B0604020202020204" pitchFamily="34" charset="0"/>
                          <a:cs typeface="Arial" panose="020B0604020202020204" pitchFamily="34" charset="0"/>
                        </a:rPr>
                        <a:t> </a:t>
                      </a:r>
                      <a:endParaRPr lang="en-US" sz="700">
                        <a:effectLst/>
                        <a:latin typeface="Arial" panose="020B0604020202020204" pitchFamily="34" charset="0"/>
                        <a:ea typeface="Times New Roman"/>
                        <a:cs typeface="Arial" panose="020B0604020202020204" pitchFamily="34" charset="0"/>
                      </a:endParaRPr>
                    </a:p>
                  </a:txBody>
                  <a:tcPr marL="29771" marR="29771" marT="7186" marB="7186">
                    <a:lnR w="19050" cap="flat" cmpd="sng" algn="ctr">
                      <a:solidFill>
                        <a:schemeClr val="tx1"/>
                      </a:solidFill>
                      <a:prstDash val="solid"/>
                      <a:round/>
                      <a:headEnd type="none" w="med" len="med"/>
                      <a:tailEnd type="none" w="med" len="med"/>
                    </a:lnR>
                    <a:solidFill>
                      <a:schemeClr val="bg1"/>
                    </a:solidFill>
                  </a:tcPr>
                </a:tc>
                <a:tc>
                  <a:txBody>
                    <a:bodyPr/>
                    <a:lstStyle/>
                    <a:p>
                      <a:pPr marL="0" marR="0" algn="ctr">
                        <a:spcBef>
                          <a:spcPts val="0"/>
                        </a:spcBef>
                        <a:spcAft>
                          <a:spcPts val="0"/>
                        </a:spcAft>
                      </a:pPr>
                      <a:r>
                        <a:rPr lang="en-US" sz="700" dirty="0">
                          <a:effectLst/>
                          <a:latin typeface="Arial" panose="020B0604020202020204" pitchFamily="34" charset="0"/>
                          <a:cs typeface="Arial" panose="020B0604020202020204" pitchFamily="34" charset="0"/>
                        </a:rPr>
                        <a:t> </a:t>
                      </a:r>
                      <a:endParaRPr lang="en-US" sz="700" dirty="0">
                        <a:effectLst/>
                        <a:latin typeface="Arial" panose="020B0604020202020204" pitchFamily="34" charset="0"/>
                        <a:ea typeface="Times New Roman"/>
                        <a:cs typeface="Arial" panose="020B0604020202020204" pitchFamily="34" charset="0"/>
                      </a:endParaRPr>
                    </a:p>
                  </a:txBody>
                  <a:tcPr marL="7186" marR="7186" marT="7186" marB="7186">
                    <a:lnL w="19050" cap="flat" cmpd="sng" algn="ctr">
                      <a:solidFill>
                        <a:schemeClr val="tx1"/>
                      </a:solidFill>
                      <a:prstDash val="solid"/>
                      <a:round/>
                      <a:headEnd type="none" w="med" len="med"/>
                      <a:tailEnd type="none" w="med" len="med"/>
                    </a:lnL>
                    <a:solidFill>
                      <a:schemeClr val="bg1"/>
                    </a:solidFill>
                  </a:tcPr>
                </a:tc>
                <a:tc>
                  <a:txBody>
                    <a:bodyPr/>
                    <a:lstStyle/>
                    <a:p>
                      <a:pPr marL="0" marR="0" algn="ctr">
                        <a:spcBef>
                          <a:spcPts val="0"/>
                        </a:spcBef>
                        <a:spcAft>
                          <a:spcPts val="0"/>
                        </a:spcAft>
                      </a:pPr>
                      <a:r>
                        <a:rPr lang="en-US" sz="700" dirty="0">
                          <a:effectLst/>
                          <a:latin typeface="Arial" panose="020B0604020202020204" pitchFamily="34" charset="0"/>
                          <a:cs typeface="Arial" panose="020B0604020202020204" pitchFamily="34" charset="0"/>
                        </a:rPr>
                        <a:t> </a:t>
                      </a:r>
                      <a:endParaRPr lang="en-US" sz="700" dirty="0">
                        <a:effectLst/>
                        <a:latin typeface="Arial" panose="020B0604020202020204" pitchFamily="34" charset="0"/>
                        <a:ea typeface="Times New Roman"/>
                        <a:cs typeface="Arial" panose="020B0604020202020204" pitchFamily="34" charset="0"/>
                      </a:endParaRPr>
                    </a:p>
                  </a:txBody>
                  <a:tcPr marL="7186" marR="7186" marT="7186" marB="7186">
                    <a:solidFill>
                      <a:schemeClr val="bg1"/>
                    </a:solidFill>
                  </a:tcPr>
                </a:tc>
                <a:tc>
                  <a:txBody>
                    <a:bodyPr/>
                    <a:lstStyle/>
                    <a:p>
                      <a:pPr marL="0" marR="0" algn="ctr">
                        <a:spcBef>
                          <a:spcPts val="0"/>
                        </a:spcBef>
                        <a:spcAft>
                          <a:spcPts val="0"/>
                        </a:spcAft>
                      </a:pPr>
                      <a:r>
                        <a:rPr lang="en-US" sz="700" dirty="0">
                          <a:effectLst/>
                          <a:latin typeface="Arial" panose="020B0604020202020204" pitchFamily="34" charset="0"/>
                          <a:cs typeface="Arial" panose="020B0604020202020204" pitchFamily="34" charset="0"/>
                        </a:rPr>
                        <a:t>2</a:t>
                      </a:r>
                      <a:endParaRPr lang="en-US" sz="700" dirty="0">
                        <a:effectLst/>
                        <a:latin typeface="Arial" panose="020B0604020202020204" pitchFamily="34" charset="0"/>
                        <a:ea typeface="Times New Roman"/>
                        <a:cs typeface="Arial" panose="020B0604020202020204" pitchFamily="34" charset="0"/>
                      </a:endParaRPr>
                    </a:p>
                  </a:txBody>
                  <a:tcPr marL="7186" marR="7186" marT="7186" marB="7186">
                    <a:lnR w="19050" cap="flat" cmpd="sng" algn="ctr">
                      <a:solidFill>
                        <a:schemeClr val="tx1"/>
                      </a:solidFill>
                      <a:prstDash val="solid"/>
                      <a:round/>
                      <a:headEnd type="none" w="med" len="med"/>
                      <a:tailEnd type="none" w="med" len="med"/>
                    </a:lnR>
                    <a:solidFill>
                      <a:schemeClr val="bg1"/>
                    </a:solidFill>
                  </a:tcPr>
                </a:tc>
                <a:tc>
                  <a:txBody>
                    <a:bodyPr/>
                    <a:lstStyle/>
                    <a:p>
                      <a:pPr marL="0" marR="0" algn="ctr">
                        <a:spcBef>
                          <a:spcPts val="0"/>
                        </a:spcBef>
                        <a:spcAft>
                          <a:spcPts val="0"/>
                        </a:spcAft>
                      </a:pPr>
                      <a:r>
                        <a:rPr lang="en-US" sz="700" dirty="0">
                          <a:effectLst/>
                          <a:latin typeface="Arial" panose="020B0604020202020204" pitchFamily="34" charset="0"/>
                          <a:cs typeface="Arial" panose="020B0604020202020204" pitchFamily="34" charset="0"/>
                        </a:rPr>
                        <a:t>Fever - unknown origin</a:t>
                      </a:r>
                      <a:endParaRPr lang="en-US" sz="700" dirty="0">
                        <a:effectLst/>
                        <a:latin typeface="Arial" panose="020B0604020202020204" pitchFamily="34" charset="0"/>
                        <a:ea typeface="Times New Roman"/>
                        <a:cs typeface="Arial" panose="020B0604020202020204" pitchFamily="34" charset="0"/>
                      </a:endParaRPr>
                    </a:p>
                  </a:txBody>
                  <a:tcPr marL="22072" marR="22072" marT="14885" marB="1488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solidFill>
                      <a:schemeClr val="bg1"/>
                    </a:solidFill>
                  </a:tcPr>
                </a:tc>
                <a:tc>
                  <a:txBody>
                    <a:bodyPr/>
                    <a:lstStyle/>
                    <a:p>
                      <a:pPr marL="0" marR="0" algn="ctr">
                        <a:spcBef>
                          <a:spcPts val="0"/>
                        </a:spcBef>
                        <a:spcAft>
                          <a:spcPts val="0"/>
                        </a:spcAft>
                      </a:pPr>
                      <a:r>
                        <a:rPr lang="en-US" sz="700" dirty="0">
                          <a:effectLst/>
                          <a:latin typeface="Arial" panose="020B0604020202020204" pitchFamily="34" charset="0"/>
                          <a:cs typeface="Arial" panose="020B0604020202020204" pitchFamily="34" charset="0"/>
                        </a:rPr>
                        <a:t> </a:t>
                      </a:r>
                      <a:endParaRPr lang="en-US" sz="700" dirty="0">
                        <a:effectLst/>
                        <a:latin typeface="Arial" panose="020B0604020202020204" pitchFamily="34" charset="0"/>
                        <a:ea typeface="Times New Roman"/>
                        <a:cs typeface="Arial" panose="020B0604020202020204" pitchFamily="34" charset="0"/>
                      </a:endParaRPr>
                    </a:p>
                  </a:txBody>
                  <a:tcPr marL="7186" marR="7186" marT="7186" marB="7186">
                    <a:lnL w="19050" cap="flat" cmpd="sng" algn="ctr">
                      <a:solidFill>
                        <a:schemeClr val="tx1"/>
                      </a:solidFill>
                      <a:prstDash val="solid"/>
                      <a:round/>
                      <a:headEnd type="none" w="med" len="med"/>
                      <a:tailEnd type="none" w="med" len="med"/>
                    </a:lnL>
                    <a:solidFill>
                      <a:schemeClr val="bg1"/>
                    </a:solidFill>
                  </a:tcPr>
                </a:tc>
                <a:tc>
                  <a:txBody>
                    <a:bodyPr/>
                    <a:lstStyle/>
                    <a:p>
                      <a:pPr marL="0" marR="0" algn="ctr">
                        <a:spcBef>
                          <a:spcPts val="0"/>
                        </a:spcBef>
                        <a:spcAft>
                          <a:spcPts val="0"/>
                        </a:spcAft>
                      </a:pPr>
                      <a:r>
                        <a:rPr lang="en-US" sz="700">
                          <a:effectLst/>
                          <a:latin typeface="Arial" panose="020B0604020202020204" pitchFamily="34" charset="0"/>
                          <a:cs typeface="Arial" panose="020B0604020202020204" pitchFamily="34" charset="0"/>
                        </a:rPr>
                        <a:t> </a:t>
                      </a:r>
                      <a:endParaRPr lang="en-US" sz="700">
                        <a:effectLst/>
                        <a:latin typeface="Arial" panose="020B0604020202020204" pitchFamily="34" charset="0"/>
                        <a:ea typeface="Times New Roman"/>
                        <a:cs typeface="Arial" panose="020B0604020202020204" pitchFamily="34" charset="0"/>
                      </a:endParaRPr>
                    </a:p>
                  </a:txBody>
                  <a:tcPr marL="29771" marR="29771" marT="7186" marB="7186">
                    <a:solidFill>
                      <a:schemeClr val="bg1"/>
                    </a:solidFill>
                  </a:tcPr>
                </a:tc>
                <a:tc>
                  <a:txBody>
                    <a:bodyPr/>
                    <a:lstStyle/>
                    <a:p>
                      <a:pPr marL="0" marR="0" algn="ctr">
                        <a:spcBef>
                          <a:spcPts val="0"/>
                        </a:spcBef>
                        <a:spcAft>
                          <a:spcPts val="0"/>
                        </a:spcAft>
                      </a:pPr>
                      <a:r>
                        <a:rPr lang="en-US" sz="700">
                          <a:effectLst/>
                          <a:latin typeface="Arial" panose="020B0604020202020204" pitchFamily="34" charset="0"/>
                          <a:cs typeface="Arial" panose="020B0604020202020204" pitchFamily="34" charset="0"/>
                        </a:rPr>
                        <a:t>1</a:t>
                      </a:r>
                      <a:endParaRPr lang="en-US" sz="700">
                        <a:effectLst/>
                        <a:latin typeface="Arial" panose="020B0604020202020204" pitchFamily="34" charset="0"/>
                        <a:ea typeface="Times New Roman"/>
                        <a:cs typeface="Arial" panose="020B0604020202020204" pitchFamily="34" charset="0"/>
                      </a:endParaRPr>
                    </a:p>
                  </a:txBody>
                  <a:tcPr marL="29771" marR="29771" marT="7186" marB="7186">
                    <a:lnR w="19050" cap="flat" cmpd="sng" algn="ctr">
                      <a:solidFill>
                        <a:schemeClr val="tx1"/>
                      </a:solidFill>
                      <a:prstDash val="solid"/>
                      <a:round/>
                      <a:headEnd type="none" w="med" len="med"/>
                      <a:tailEnd type="none" w="med" len="med"/>
                    </a:lnR>
                    <a:solidFill>
                      <a:schemeClr val="bg1"/>
                    </a:solidFill>
                  </a:tcPr>
                </a:tc>
                <a:tc>
                  <a:txBody>
                    <a:bodyPr/>
                    <a:lstStyle/>
                    <a:p>
                      <a:pPr marL="0" marR="0" algn="ctr">
                        <a:spcBef>
                          <a:spcPts val="0"/>
                        </a:spcBef>
                        <a:spcAft>
                          <a:spcPts val="0"/>
                        </a:spcAft>
                      </a:pPr>
                      <a:r>
                        <a:rPr lang="en-US" sz="700" dirty="0" smtClean="0">
                          <a:effectLst/>
                          <a:latin typeface="Arial" panose="020B0604020202020204" pitchFamily="34" charset="0"/>
                          <a:cs typeface="Arial" panose="020B0604020202020204" pitchFamily="34" charset="0"/>
                        </a:rPr>
                        <a:t>MI</a:t>
                      </a:r>
                      <a:endParaRPr lang="en-US" sz="700" dirty="0">
                        <a:effectLst/>
                        <a:latin typeface="Arial" panose="020B0604020202020204" pitchFamily="34" charset="0"/>
                        <a:ea typeface="Times New Roman"/>
                        <a:cs typeface="Arial" panose="020B0604020202020204" pitchFamily="34" charset="0"/>
                      </a:endParaRPr>
                    </a:p>
                  </a:txBody>
                  <a:tcPr marL="7186" marR="7186" marT="7186" marB="7186">
                    <a:lnL w="19050" cap="flat" cmpd="sng" algn="ctr">
                      <a:solidFill>
                        <a:schemeClr val="tx1"/>
                      </a:solidFill>
                      <a:prstDash val="solid"/>
                      <a:round/>
                      <a:headEnd type="none" w="med" len="med"/>
                      <a:tailEnd type="none" w="med" len="med"/>
                    </a:lnL>
                    <a:solidFill>
                      <a:schemeClr val="bg1"/>
                    </a:solidFill>
                  </a:tcPr>
                </a:tc>
                <a:tc>
                  <a:txBody>
                    <a:bodyPr/>
                    <a:lstStyle/>
                    <a:p>
                      <a:pPr marL="0" marR="0" algn="ctr">
                        <a:spcBef>
                          <a:spcPts val="0"/>
                        </a:spcBef>
                        <a:spcAft>
                          <a:spcPts val="0"/>
                        </a:spcAft>
                      </a:pPr>
                      <a:r>
                        <a:rPr lang="en-US" sz="700">
                          <a:effectLst/>
                          <a:latin typeface="Arial" panose="020B0604020202020204" pitchFamily="34" charset="0"/>
                          <a:cs typeface="Arial" panose="020B0604020202020204" pitchFamily="34" charset="0"/>
                        </a:rPr>
                        <a:t>5</a:t>
                      </a:r>
                      <a:endParaRPr lang="en-US" sz="700">
                        <a:effectLst/>
                        <a:latin typeface="Arial" panose="020B0604020202020204" pitchFamily="34" charset="0"/>
                        <a:ea typeface="Times New Roman"/>
                        <a:cs typeface="Arial" panose="020B0604020202020204" pitchFamily="34" charset="0"/>
                      </a:endParaRPr>
                    </a:p>
                  </a:txBody>
                  <a:tcPr marL="29771" marR="29771" marT="7186" marB="7186">
                    <a:lnR w="19050" cap="flat" cmpd="sng" algn="ctr">
                      <a:solidFill>
                        <a:schemeClr val="tx1"/>
                      </a:solidFill>
                      <a:prstDash val="solid"/>
                      <a:round/>
                      <a:headEnd type="none" w="med" len="med"/>
                      <a:tailEnd type="none" w="med" len="med"/>
                    </a:lnR>
                    <a:solidFill>
                      <a:schemeClr val="bg1"/>
                    </a:solidFill>
                  </a:tcPr>
                </a:tc>
                <a:tc>
                  <a:txBody>
                    <a:bodyPr/>
                    <a:lstStyle/>
                    <a:p>
                      <a:pPr marL="0" marR="0" algn="ctr">
                        <a:spcBef>
                          <a:spcPts val="0"/>
                        </a:spcBef>
                        <a:spcAft>
                          <a:spcPts val="0"/>
                        </a:spcAft>
                      </a:pPr>
                      <a:r>
                        <a:rPr lang="en-US" sz="700" dirty="0">
                          <a:effectLst/>
                          <a:latin typeface="Arial" panose="020B0604020202020204" pitchFamily="34" charset="0"/>
                          <a:cs typeface="Arial" panose="020B0604020202020204" pitchFamily="34" charset="0"/>
                        </a:rPr>
                        <a:t> </a:t>
                      </a:r>
                      <a:endParaRPr lang="en-US" sz="700" dirty="0">
                        <a:effectLst/>
                        <a:latin typeface="Arial" panose="020B0604020202020204" pitchFamily="34" charset="0"/>
                        <a:ea typeface="Times New Roman"/>
                        <a:cs typeface="Arial" panose="020B0604020202020204" pitchFamily="34" charset="0"/>
                      </a:endParaRPr>
                    </a:p>
                  </a:txBody>
                  <a:tcPr marL="7186" marR="7186" marT="7186" marB="7186">
                    <a:lnL w="19050" cap="flat" cmpd="sng" algn="ctr">
                      <a:solidFill>
                        <a:schemeClr val="tx1"/>
                      </a:solidFill>
                      <a:prstDash val="solid"/>
                      <a:round/>
                      <a:headEnd type="none" w="med" len="med"/>
                      <a:tailEnd type="none" w="med" len="med"/>
                    </a:lnL>
                    <a:solidFill>
                      <a:schemeClr val="bg1"/>
                    </a:solidFill>
                  </a:tcPr>
                </a:tc>
                <a:tc>
                  <a:txBody>
                    <a:bodyPr/>
                    <a:lstStyle/>
                    <a:p>
                      <a:pPr marL="0" marR="0" algn="ctr">
                        <a:spcBef>
                          <a:spcPts val="0"/>
                        </a:spcBef>
                        <a:spcAft>
                          <a:spcPts val="0"/>
                        </a:spcAft>
                      </a:pPr>
                      <a:r>
                        <a:rPr lang="en-US" sz="700">
                          <a:effectLst/>
                          <a:latin typeface="Arial" panose="020B0604020202020204" pitchFamily="34" charset="0"/>
                          <a:cs typeface="Arial" panose="020B0604020202020204" pitchFamily="34" charset="0"/>
                        </a:rPr>
                        <a:t>X</a:t>
                      </a:r>
                      <a:endParaRPr lang="en-US" sz="700">
                        <a:effectLst/>
                        <a:latin typeface="Arial" panose="020B0604020202020204" pitchFamily="34" charset="0"/>
                        <a:ea typeface="Times New Roman"/>
                        <a:cs typeface="Arial" panose="020B0604020202020204" pitchFamily="34" charset="0"/>
                      </a:endParaRPr>
                    </a:p>
                  </a:txBody>
                  <a:tcPr marL="29771" marR="29771" marT="7186" marB="7186">
                    <a:solidFill>
                      <a:schemeClr val="bg1"/>
                    </a:solidFill>
                  </a:tcPr>
                </a:tc>
                <a:tc>
                  <a:txBody>
                    <a:bodyPr/>
                    <a:lstStyle/>
                    <a:p>
                      <a:pPr marL="0" marR="0" algn="ctr">
                        <a:spcBef>
                          <a:spcPts val="0"/>
                        </a:spcBef>
                        <a:spcAft>
                          <a:spcPts val="0"/>
                        </a:spcAft>
                      </a:pPr>
                      <a:r>
                        <a:rPr lang="en-US" sz="700">
                          <a:effectLst/>
                          <a:latin typeface="Arial" panose="020B0604020202020204" pitchFamily="34" charset="0"/>
                          <a:cs typeface="Arial" panose="020B0604020202020204" pitchFamily="34" charset="0"/>
                        </a:rPr>
                        <a:t> </a:t>
                      </a:r>
                      <a:endParaRPr lang="en-US" sz="700">
                        <a:effectLst/>
                        <a:latin typeface="Arial" panose="020B0604020202020204" pitchFamily="34" charset="0"/>
                        <a:ea typeface="Times New Roman"/>
                        <a:cs typeface="Arial" panose="020B0604020202020204" pitchFamily="34" charset="0"/>
                      </a:endParaRPr>
                    </a:p>
                  </a:txBody>
                  <a:tcPr marL="29771" marR="29771" marT="7186" marB="7186">
                    <a:solidFill>
                      <a:schemeClr val="bg1"/>
                    </a:solidFill>
                  </a:tcPr>
                </a:tc>
                <a:tc>
                  <a:txBody>
                    <a:bodyPr/>
                    <a:lstStyle/>
                    <a:p>
                      <a:pPr marL="0" marR="0" algn="ctr">
                        <a:spcBef>
                          <a:spcPts val="0"/>
                        </a:spcBef>
                        <a:spcAft>
                          <a:spcPts val="0"/>
                        </a:spcAft>
                      </a:pPr>
                      <a:r>
                        <a:rPr lang="en-US" sz="700">
                          <a:effectLst/>
                          <a:latin typeface="Arial" panose="020B0604020202020204" pitchFamily="34" charset="0"/>
                          <a:cs typeface="Arial" panose="020B0604020202020204" pitchFamily="34" charset="0"/>
                        </a:rPr>
                        <a:t> </a:t>
                      </a:r>
                      <a:endParaRPr lang="en-US" sz="700">
                        <a:effectLst/>
                        <a:latin typeface="Arial" panose="020B0604020202020204" pitchFamily="34" charset="0"/>
                        <a:ea typeface="Times New Roman"/>
                        <a:cs typeface="Arial" panose="020B0604020202020204" pitchFamily="34" charset="0"/>
                      </a:endParaRPr>
                    </a:p>
                  </a:txBody>
                  <a:tcPr marL="29771" marR="29771" marT="7186" marB="7186">
                    <a:solidFill>
                      <a:schemeClr val="bg1"/>
                    </a:solidFill>
                  </a:tcPr>
                </a:tc>
                <a:tc>
                  <a:txBody>
                    <a:bodyPr/>
                    <a:lstStyle/>
                    <a:p>
                      <a:pPr marL="0" marR="0" algn="ctr">
                        <a:spcBef>
                          <a:spcPts val="0"/>
                        </a:spcBef>
                        <a:spcAft>
                          <a:spcPts val="0"/>
                        </a:spcAft>
                      </a:pPr>
                      <a:r>
                        <a:rPr lang="en-US" sz="700">
                          <a:effectLst/>
                          <a:latin typeface="Arial" panose="020B0604020202020204" pitchFamily="34" charset="0"/>
                          <a:cs typeface="Arial" panose="020B0604020202020204" pitchFamily="34" charset="0"/>
                        </a:rPr>
                        <a:t> </a:t>
                      </a:r>
                      <a:endParaRPr lang="en-US" sz="700">
                        <a:effectLst/>
                        <a:latin typeface="Arial" panose="020B0604020202020204" pitchFamily="34" charset="0"/>
                        <a:ea typeface="Times New Roman"/>
                        <a:cs typeface="Arial" panose="020B0604020202020204" pitchFamily="34" charset="0"/>
                      </a:endParaRPr>
                    </a:p>
                  </a:txBody>
                  <a:tcPr marL="29771" marR="29771" marT="7186" marB="7186">
                    <a:solidFill>
                      <a:schemeClr val="bg1"/>
                    </a:solidFill>
                  </a:tcPr>
                </a:tc>
                <a:tc>
                  <a:txBody>
                    <a:bodyPr/>
                    <a:lstStyle/>
                    <a:p>
                      <a:pPr marL="0" marR="0" algn="ctr">
                        <a:spcBef>
                          <a:spcPts val="0"/>
                        </a:spcBef>
                        <a:spcAft>
                          <a:spcPts val="0"/>
                        </a:spcAft>
                      </a:pPr>
                      <a:r>
                        <a:rPr lang="en-US" sz="700">
                          <a:effectLst/>
                          <a:latin typeface="Arial" panose="020B0604020202020204" pitchFamily="34" charset="0"/>
                          <a:cs typeface="Arial" panose="020B0604020202020204" pitchFamily="34" charset="0"/>
                        </a:rPr>
                        <a:t> </a:t>
                      </a:r>
                      <a:endParaRPr lang="en-US" sz="700">
                        <a:effectLst/>
                        <a:latin typeface="Arial" panose="020B0604020202020204" pitchFamily="34" charset="0"/>
                        <a:ea typeface="Times New Roman"/>
                        <a:cs typeface="Arial" panose="020B0604020202020204" pitchFamily="34" charset="0"/>
                      </a:endParaRPr>
                    </a:p>
                  </a:txBody>
                  <a:tcPr marL="29771" marR="29771" marT="7186" marB="7186">
                    <a:solidFill>
                      <a:schemeClr val="bg1"/>
                    </a:solidFill>
                  </a:tcPr>
                </a:tc>
                <a:tc>
                  <a:txBody>
                    <a:bodyPr/>
                    <a:lstStyle/>
                    <a:p>
                      <a:pPr marL="0" marR="0" algn="ctr">
                        <a:spcBef>
                          <a:spcPts val="0"/>
                        </a:spcBef>
                        <a:spcAft>
                          <a:spcPts val="0"/>
                        </a:spcAft>
                      </a:pPr>
                      <a:r>
                        <a:rPr lang="en-US" sz="700">
                          <a:effectLst/>
                          <a:latin typeface="Arial" panose="020B0604020202020204" pitchFamily="34" charset="0"/>
                          <a:cs typeface="Arial" panose="020B0604020202020204" pitchFamily="34" charset="0"/>
                        </a:rPr>
                        <a:t> </a:t>
                      </a:r>
                      <a:endParaRPr lang="en-US" sz="700">
                        <a:effectLst/>
                        <a:latin typeface="Arial" panose="020B0604020202020204" pitchFamily="34" charset="0"/>
                        <a:ea typeface="Times New Roman"/>
                        <a:cs typeface="Arial" panose="020B0604020202020204" pitchFamily="34" charset="0"/>
                      </a:endParaRPr>
                    </a:p>
                  </a:txBody>
                  <a:tcPr marL="29771" marR="29771" marT="7186" marB="7186">
                    <a:solidFill>
                      <a:schemeClr val="bg1"/>
                    </a:solidFill>
                  </a:tcPr>
                </a:tc>
                <a:tc>
                  <a:txBody>
                    <a:bodyPr/>
                    <a:lstStyle/>
                    <a:p>
                      <a:pPr marL="0" marR="0" algn="ctr">
                        <a:spcBef>
                          <a:spcPts val="0"/>
                        </a:spcBef>
                        <a:spcAft>
                          <a:spcPts val="0"/>
                        </a:spcAft>
                      </a:pPr>
                      <a:r>
                        <a:rPr lang="en-US" sz="700">
                          <a:effectLst/>
                          <a:latin typeface="Arial" panose="020B0604020202020204" pitchFamily="34" charset="0"/>
                          <a:cs typeface="Arial" panose="020B0604020202020204" pitchFamily="34" charset="0"/>
                        </a:rPr>
                        <a:t> </a:t>
                      </a:r>
                      <a:endParaRPr lang="en-US" sz="700">
                        <a:effectLst/>
                        <a:latin typeface="Arial" panose="020B0604020202020204" pitchFamily="34" charset="0"/>
                        <a:ea typeface="Times New Roman"/>
                        <a:cs typeface="Arial" panose="020B0604020202020204" pitchFamily="34" charset="0"/>
                      </a:endParaRPr>
                    </a:p>
                  </a:txBody>
                  <a:tcPr marL="29771" marR="29771" marT="7186" marB="7186">
                    <a:solidFill>
                      <a:schemeClr val="bg1"/>
                    </a:solidFill>
                  </a:tcPr>
                </a:tc>
                <a:tc>
                  <a:txBody>
                    <a:bodyPr/>
                    <a:lstStyle/>
                    <a:p>
                      <a:pPr marL="0" marR="0" algn="ctr">
                        <a:spcBef>
                          <a:spcPts val="0"/>
                        </a:spcBef>
                        <a:spcAft>
                          <a:spcPts val="0"/>
                        </a:spcAft>
                      </a:pPr>
                      <a:r>
                        <a:rPr lang="en-US" sz="700">
                          <a:effectLst/>
                          <a:latin typeface="Arial" panose="020B0604020202020204" pitchFamily="34" charset="0"/>
                          <a:cs typeface="Arial" panose="020B0604020202020204" pitchFamily="34" charset="0"/>
                        </a:rPr>
                        <a:t> </a:t>
                      </a:r>
                      <a:endParaRPr lang="en-US" sz="700">
                        <a:effectLst/>
                        <a:latin typeface="Arial" panose="020B0604020202020204" pitchFamily="34" charset="0"/>
                        <a:ea typeface="Times New Roman"/>
                        <a:cs typeface="Arial" panose="020B0604020202020204" pitchFamily="34" charset="0"/>
                      </a:endParaRPr>
                    </a:p>
                  </a:txBody>
                  <a:tcPr marL="29771" marR="29771" marT="7186" marB="7186">
                    <a:solidFill>
                      <a:schemeClr val="bg1"/>
                    </a:solidFill>
                  </a:tcPr>
                </a:tc>
                <a:tc>
                  <a:txBody>
                    <a:bodyPr/>
                    <a:lstStyle/>
                    <a:p>
                      <a:pPr marL="0" marR="0" algn="ctr">
                        <a:spcBef>
                          <a:spcPts val="0"/>
                        </a:spcBef>
                        <a:spcAft>
                          <a:spcPts val="0"/>
                        </a:spcAft>
                      </a:pPr>
                      <a:r>
                        <a:rPr lang="en-US" sz="700" dirty="0">
                          <a:effectLst/>
                          <a:latin typeface="Arial" panose="020B0604020202020204" pitchFamily="34" charset="0"/>
                          <a:cs typeface="Arial" panose="020B0604020202020204" pitchFamily="34" charset="0"/>
                        </a:rPr>
                        <a:t>X</a:t>
                      </a:r>
                      <a:endParaRPr lang="en-US" sz="700" dirty="0">
                        <a:effectLst/>
                        <a:latin typeface="Arial" panose="020B0604020202020204" pitchFamily="34" charset="0"/>
                        <a:ea typeface="Times New Roman"/>
                        <a:cs typeface="Arial" panose="020B0604020202020204" pitchFamily="34" charset="0"/>
                      </a:endParaRPr>
                    </a:p>
                  </a:txBody>
                  <a:tcPr marL="29771" marR="29771" marT="7186" marB="7186">
                    <a:solidFill>
                      <a:schemeClr val="bg1"/>
                    </a:solidFill>
                  </a:tcPr>
                </a:tc>
                <a:tc>
                  <a:txBody>
                    <a:bodyPr/>
                    <a:lstStyle/>
                    <a:p>
                      <a:pPr marL="0" marR="0" algn="ctr">
                        <a:spcBef>
                          <a:spcPts val="0"/>
                        </a:spcBef>
                        <a:spcAft>
                          <a:spcPts val="0"/>
                        </a:spcAft>
                      </a:pPr>
                      <a:r>
                        <a:rPr lang="en-US" sz="700" dirty="0">
                          <a:effectLst/>
                          <a:latin typeface="Arial" panose="020B0604020202020204" pitchFamily="34" charset="0"/>
                          <a:cs typeface="Arial" panose="020B0604020202020204" pitchFamily="34" charset="0"/>
                        </a:rPr>
                        <a:t>X</a:t>
                      </a:r>
                      <a:endParaRPr lang="en-US" sz="700" dirty="0">
                        <a:effectLst/>
                        <a:latin typeface="Arial" panose="020B0604020202020204" pitchFamily="34" charset="0"/>
                        <a:ea typeface="Times New Roman"/>
                        <a:cs typeface="Arial" panose="020B0604020202020204" pitchFamily="34" charset="0"/>
                      </a:endParaRPr>
                    </a:p>
                  </a:txBody>
                  <a:tcPr marL="29771" marR="29771" marT="7186" marB="7186">
                    <a:solidFill>
                      <a:schemeClr val="bg1"/>
                    </a:solidFill>
                  </a:tcPr>
                </a:tc>
                <a:tc>
                  <a:txBody>
                    <a:bodyPr/>
                    <a:lstStyle/>
                    <a:p>
                      <a:pPr marL="0" marR="0" algn="ctr">
                        <a:spcBef>
                          <a:spcPts val="0"/>
                        </a:spcBef>
                        <a:spcAft>
                          <a:spcPts val="0"/>
                        </a:spcAft>
                      </a:pPr>
                      <a:r>
                        <a:rPr lang="en-US" sz="700">
                          <a:effectLst/>
                          <a:latin typeface="Arial" panose="020B0604020202020204" pitchFamily="34" charset="0"/>
                          <a:cs typeface="Arial" panose="020B0604020202020204" pitchFamily="34" charset="0"/>
                        </a:rPr>
                        <a:t> </a:t>
                      </a:r>
                      <a:endParaRPr lang="en-US" sz="700">
                        <a:effectLst/>
                        <a:latin typeface="Arial" panose="020B0604020202020204" pitchFamily="34" charset="0"/>
                        <a:ea typeface="Times New Roman"/>
                        <a:cs typeface="Arial" panose="020B0604020202020204" pitchFamily="34" charset="0"/>
                      </a:endParaRPr>
                    </a:p>
                  </a:txBody>
                  <a:tcPr marL="29771" marR="29771" marT="7186" marB="7186">
                    <a:solidFill>
                      <a:schemeClr val="bg1"/>
                    </a:solidFill>
                  </a:tcPr>
                </a:tc>
                <a:tc>
                  <a:txBody>
                    <a:bodyPr/>
                    <a:lstStyle/>
                    <a:p>
                      <a:pPr marL="0" marR="0" algn="ctr">
                        <a:spcBef>
                          <a:spcPts val="0"/>
                        </a:spcBef>
                        <a:spcAft>
                          <a:spcPts val="0"/>
                        </a:spcAft>
                      </a:pPr>
                      <a:r>
                        <a:rPr lang="en-US" sz="700">
                          <a:effectLst/>
                          <a:latin typeface="Arial" panose="020B0604020202020204" pitchFamily="34" charset="0"/>
                          <a:cs typeface="Arial" panose="020B0604020202020204" pitchFamily="34" charset="0"/>
                        </a:rPr>
                        <a:t> </a:t>
                      </a:r>
                      <a:endParaRPr lang="en-US" sz="700">
                        <a:effectLst/>
                        <a:latin typeface="Arial" panose="020B0604020202020204" pitchFamily="34" charset="0"/>
                        <a:ea typeface="Times New Roman"/>
                        <a:cs typeface="Arial" panose="020B0604020202020204" pitchFamily="34" charset="0"/>
                      </a:endParaRPr>
                    </a:p>
                  </a:txBody>
                  <a:tcPr marL="29771" marR="29771" marT="7186" marB="7186">
                    <a:lnR w="19050" cap="flat" cmpd="sng" algn="ctr">
                      <a:solidFill>
                        <a:schemeClr val="tx1"/>
                      </a:solidFill>
                      <a:prstDash val="solid"/>
                      <a:round/>
                      <a:headEnd type="none" w="med" len="med"/>
                      <a:tailEnd type="none" w="med" len="med"/>
                    </a:lnR>
                    <a:solidFill>
                      <a:schemeClr val="bg1"/>
                    </a:solidFill>
                  </a:tcPr>
                </a:tc>
                <a:tc>
                  <a:txBody>
                    <a:bodyPr/>
                    <a:lstStyle/>
                    <a:p>
                      <a:pPr marL="0" marR="0" algn="ctr">
                        <a:spcBef>
                          <a:spcPts val="0"/>
                        </a:spcBef>
                        <a:spcAft>
                          <a:spcPts val="0"/>
                        </a:spcAft>
                      </a:pPr>
                      <a:r>
                        <a:rPr lang="en-US" sz="700">
                          <a:effectLst/>
                          <a:latin typeface="Arial" panose="020B0604020202020204" pitchFamily="34" charset="0"/>
                          <a:cs typeface="Arial" panose="020B0604020202020204" pitchFamily="34" charset="0"/>
                        </a:rPr>
                        <a:t> </a:t>
                      </a:r>
                      <a:endParaRPr lang="en-US" sz="700">
                        <a:effectLst/>
                        <a:latin typeface="Arial" panose="020B0604020202020204" pitchFamily="34" charset="0"/>
                        <a:ea typeface="Times New Roman"/>
                        <a:cs typeface="Arial" panose="020B0604020202020204" pitchFamily="34" charset="0"/>
                      </a:endParaRPr>
                    </a:p>
                  </a:txBody>
                  <a:tcPr marL="7186" marR="7186" marT="7186" marB="7186">
                    <a:lnL w="19050" cap="flat" cmpd="sng" algn="ctr">
                      <a:solidFill>
                        <a:schemeClr val="tx1"/>
                      </a:solidFill>
                      <a:prstDash val="solid"/>
                      <a:round/>
                      <a:headEnd type="none" w="med" len="med"/>
                      <a:tailEnd type="none" w="med" len="med"/>
                    </a:lnL>
                    <a:solidFill>
                      <a:schemeClr val="bg1"/>
                    </a:solidFill>
                  </a:tcPr>
                </a:tc>
                <a:tc>
                  <a:txBody>
                    <a:bodyPr/>
                    <a:lstStyle/>
                    <a:p>
                      <a:pPr marL="0" marR="0" algn="ctr">
                        <a:spcBef>
                          <a:spcPts val="0"/>
                        </a:spcBef>
                        <a:spcAft>
                          <a:spcPts val="0"/>
                        </a:spcAft>
                      </a:pPr>
                      <a:r>
                        <a:rPr lang="en-US" sz="700">
                          <a:effectLst/>
                          <a:latin typeface="Arial" panose="020B0604020202020204" pitchFamily="34" charset="0"/>
                          <a:cs typeface="Arial" panose="020B0604020202020204" pitchFamily="34" charset="0"/>
                        </a:rPr>
                        <a:t> </a:t>
                      </a:r>
                      <a:endParaRPr lang="en-US" sz="700">
                        <a:effectLst/>
                        <a:latin typeface="Arial" panose="020B0604020202020204" pitchFamily="34" charset="0"/>
                        <a:ea typeface="Times New Roman"/>
                        <a:cs typeface="Arial" panose="020B0604020202020204" pitchFamily="34" charset="0"/>
                      </a:endParaRPr>
                    </a:p>
                  </a:txBody>
                  <a:tcPr marL="29771" marR="29771" marT="7186" marB="7186">
                    <a:solidFill>
                      <a:schemeClr val="bg1"/>
                    </a:solidFill>
                  </a:tcPr>
                </a:tc>
                <a:tc>
                  <a:txBody>
                    <a:bodyPr/>
                    <a:lstStyle/>
                    <a:p>
                      <a:pPr marL="0" marR="0" algn="ctr">
                        <a:spcBef>
                          <a:spcPts val="0"/>
                        </a:spcBef>
                        <a:spcAft>
                          <a:spcPts val="0"/>
                        </a:spcAft>
                      </a:pPr>
                      <a:r>
                        <a:rPr lang="en-US" sz="700">
                          <a:effectLst/>
                          <a:latin typeface="Arial" panose="020B0604020202020204" pitchFamily="34" charset="0"/>
                          <a:cs typeface="Arial" panose="020B0604020202020204" pitchFamily="34" charset="0"/>
                        </a:rPr>
                        <a:t> </a:t>
                      </a:r>
                      <a:endParaRPr lang="en-US" sz="700">
                        <a:effectLst/>
                        <a:latin typeface="Arial" panose="020B0604020202020204" pitchFamily="34" charset="0"/>
                        <a:ea typeface="Times New Roman"/>
                        <a:cs typeface="Arial" panose="020B0604020202020204" pitchFamily="34" charset="0"/>
                      </a:endParaRPr>
                    </a:p>
                  </a:txBody>
                  <a:tcPr marL="29771" marR="29771" marT="7186" marB="7186">
                    <a:solidFill>
                      <a:schemeClr val="bg1"/>
                    </a:solidFill>
                  </a:tcPr>
                </a:tc>
                <a:tc>
                  <a:txBody>
                    <a:bodyPr/>
                    <a:lstStyle/>
                    <a:p>
                      <a:pPr marL="0" marR="0" algn="ctr">
                        <a:spcBef>
                          <a:spcPts val="0"/>
                        </a:spcBef>
                        <a:spcAft>
                          <a:spcPts val="0"/>
                        </a:spcAft>
                      </a:pPr>
                      <a:r>
                        <a:rPr lang="en-US" sz="700">
                          <a:effectLst/>
                          <a:latin typeface="Arial" panose="020B0604020202020204" pitchFamily="34" charset="0"/>
                          <a:cs typeface="Arial" panose="020B0604020202020204" pitchFamily="34" charset="0"/>
                        </a:rPr>
                        <a:t>X</a:t>
                      </a:r>
                      <a:endParaRPr lang="en-US" sz="700">
                        <a:effectLst/>
                        <a:latin typeface="Arial" panose="020B0604020202020204" pitchFamily="34" charset="0"/>
                        <a:ea typeface="Times New Roman"/>
                        <a:cs typeface="Arial" panose="020B0604020202020204" pitchFamily="34" charset="0"/>
                      </a:endParaRPr>
                    </a:p>
                  </a:txBody>
                  <a:tcPr marL="29771" marR="29771" marT="7186" marB="7186">
                    <a:solidFill>
                      <a:schemeClr val="bg1"/>
                    </a:solidFill>
                  </a:tcPr>
                </a:tc>
                <a:tc>
                  <a:txBody>
                    <a:bodyPr/>
                    <a:lstStyle/>
                    <a:p>
                      <a:pPr marL="0" marR="0" algn="ctr">
                        <a:spcBef>
                          <a:spcPts val="0"/>
                        </a:spcBef>
                        <a:spcAft>
                          <a:spcPts val="0"/>
                        </a:spcAft>
                      </a:pPr>
                      <a:r>
                        <a:rPr lang="en-US" sz="700">
                          <a:effectLst/>
                          <a:latin typeface="Arial" panose="020B0604020202020204" pitchFamily="34" charset="0"/>
                          <a:cs typeface="Arial" panose="020B0604020202020204" pitchFamily="34" charset="0"/>
                        </a:rPr>
                        <a:t> </a:t>
                      </a:r>
                      <a:endParaRPr lang="en-US" sz="700">
                        <a:effectLst/>
                        <a:latin typeface="Arial" panose="020B0604020202020204" pitchFamily="34" charset="0"/>
                        <a:ea typeface="Times New Roman"/>
                        <a:cs typeface="Arial" panose="020B0604020202020204" pitchFamily="34" charset="0"/>
                      </a:endParaRPr>
                    </a:p>
                  </a:txBody>
                  <a:tcPr marL="29771" marR="29771" marT="7186" marB="7186">
                    <a:solidFill>
                      <a:schemeClr val="bg1"/>
                    </a:solidFill>
                  </a:tcPr>
                </a:tc>
                <a:tc>
                  <a:txBody>
                    <a:bodyPr/>
                    <a:lstStyle/>
                    <a:p>
                      <a:pPr marL="0" marR="0" algn="ctr">
                        <a:spcBef>
                          <a:spcPts val="0"/>
                        </a:spcBef>
                        <a:spcAft>
                          <a:spcPts val="0"/>
                        </a:spcAft>
                      </a:pPr>
                      <a:r>
                        <a:rPr lang="en-US" sz="700">
                          <a:effectLst/>
                          <a:latin typeface="Arial" panose="020B0604020202020204" pitchFamily="34" charset="0"/>
                          <a:cs typeface="Arial" panose="020B0604020202020204" pitchFamily="34" charset="0"/>
                        </a:rPr>
                        <a:t> </a:t>
                      </a:r>
                      <a:endParaRPr lang="en-US" sz="700">
                        <a:effectLst/>
                        <a:latin typeface="Arial" panose="020B0604020202020204" pitchFamily="34" charset="0"/>
                        <a:ea typeface="Times New Roman"/>
                        <a:cs typeface="Arial" panose="020B0604020202020204" pitchFamily="34" charset="0"/>
                      </a:endParaRPr>
                    </a:p>
                  </a:txBody>
                  <a:tcPr marL="29771" marR="29771" marT="7186" marB="7186">
                    <a:solidFill>
                      <a:schemeClr val="bg1"/>
                    </a:solidFill>
                  </a:tcPr>
                </a:tc>
                <a:tc>
                  <a:txBody>
                    <a:bodyPr/>
                    <a:lstStyle/>
                    <a:p>
                      <a:pPr marL="0" marR="0" algn="ctr">
                        <a:spcBef>
                          <a:spcPts val="0"/>
                        </a:spcBef>
                        <a:spcAft>
                          <a:spcPts val="0"/>
                        </a:spcAft>
                      </a:pPr>
                      <a:r>
                        <a:rPr lang="en-US" sz="700">
                          <a:effectLst/>
                          <a:latin typeface="Arial" panose="020B0604020202020204" pitchFamily="34" charset="0"/>
                          <a:cs typeface="Arial" panose="020B0604020202020204" pitchFamily="34" charset="0"/>
                        </a:rPr>
                        <a:t>1</a:t>
                      </a:r>
                      <a:endParaRPr lang="en-US" sz="700">
                        <a:effectLst/>
                        <a:latin typeface="Arial" panose="020B0604020202020204" pitchFamily="34" charset="0"/>
                        <a:ea typeface="Times New Roman"/>
                        <a:cs typeface="Arial" panose="020B0604020202020204" pitchFamily="34" charset="0"/>
                      </a:endParaRPr>
                    </a:p>
                  </a:txBody>
                  <a:tcPr marL="29771" marR="29771" marT="7186" marB="7186">
                    <a:solidFill>
                      <a:schemeClr val="bg1"/>
                    </a:solidFill>
                  </a:tcPr>
                </a:tc>
                <a:tc>
                  <a:txBody>
                    <a:bodyPr/>
                    <a:lstStyle/>
                    <a:p>
                      <a:pPr marL="0" marR="0" algn="ctr">
                        <a:spcBef>
                          <a:spcPts val="0"/>
                        </a:spcBef>
                        <a:spcAft>
                          <a:spcPts val="0"/>
                        </a:spcAft>
                      </a:pPr>
                      <a:r>
                        <a:rPr lang="en-US" sz="700">
                          <a:effectLst/>
                          <a:latin typeface="Arial" panose="020B0604020202020204" pitchFamily="34" charset="0"/>
                          <a:cs typeface="Arial" panose="020B0604020202020204" pitchFamily="34" charset="0"/>
                        </a:rPr>
                        <a:t>X</a:t>
                      </a:r>
                      <a:endParaRPr lang="en-US" sz="700">
                        <a:effectLst/>
                        <a:latin typeface="Arial" panose="020B0604020202020204" pitchFamily="34" charset="0"/>
                        <a:ea typeface="Times New Roman"/>
                        <a:cs typeface="Arial" panose="020B0604020202020204" pitchFamily="34" charset="0"/>
                      </a:endParaRPr>
                    </a:p>
                  </a:txBody>
                  <a:tcPr marL="29771" marR="29771" marT="7186" marB="7186">
                    <a:lnR w="19050" cap="flat" cmpd="sng" algn="ctr">
                      <a:solidFill>
                        <a:schemeClr val="tx1"/>
                      </a:solidFill>
                      <a:prstDash val="solid"/>
                      <a:round/>
                      <a:headEnd type="none" w="med" len="med"/>
                      <a:tailEnd type="none" w="med" len="med"/>
                    </a:lnR>
                    <a:solidFill>
                      <a:schemeClr val="bg1"/>
                    </a:solidFill>
                  </a:tcPr>
                </a:tc>
                <a:tc>
                  <a:txBody>
                    <a:bodyPr/>
                    <a:lstStyle/>
                    <a:p>
                      <a:pPr marL="0" marR="0" algn="ctr">
                        <a:spcBef>
                          <a:spcPts val="0"/>
                        </a:spcBef>
                        <a:spcAft>
                          <a:spcPts val="0"/>
                        </a:spcAft>
                      </a:pPr>
                      <a:r>
                        <a:rPr lang="en-US" sz="700" dirty="0">
                          <a:effectLst/>
                          <a:latin typeface="Arial" panose="020B0604020202020204" pitchFamily="34" charset="0"/>
                          <a:cs typeface="Arial" panose="020B0604020202020204" pitchFamily="34" charset="0"/>
                        </a:rPr>
                        <a:t> </a:t>
                      </a:r>
                      <a:endParaRPr lang="en-US" sz="700" dirty="0">
                        <a:effectLst/>
                        <a:latin typeface="Arial" panose="020B0604020202020204" pitchFamily="34" charset="0"/>
                        <a:ea typeface="Times New Roman"/>
                        <a:cs typeface="Arial" panose="020B0604020202020204" pitchFamily="34" charset="0"/>
                      </a:endParaRPr>
                    </a:p>
                  </a:txBody>
                  <a:tcPr marL="7186" marR="7186" marT="7186" marB="7186">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solidFill>
                      <a:schemeClr val="bg1"/>
                    </a:solidFill>
                  </a:tcPr>
                </a:tc>
                <a:tc>
                  <a:txBody>
                    <a:bodyPr/>
                    <a:lstStyle/>
                    <a:p>
                      <a:pPr marL="0" marR="0" algn="ctr">
                        <a:spcBef>
                          <a:spcPts val="0"/>
                        </a:spcBef>
                        <a:spcAft>
                          <a:spcPts val="0"/>
                        </a:spcAft>
                      </a:pPr>
                      <a:r>
                        <a:rPr lang="en-US" sz="700" dirty="0">
                          <a:effectLst/>
                          <a:latin typeface="Arial" panose="020B0604020202020204" pitchFamily="34" charset="0"/>
                          <a:cs typeface="Arial" panose="020B0604020202020204" pitchFamily="34" charset="0"/>
                        </a:rPr>
                        <a:t>1</a:t>
                      </a:r>
                      <a:endParaRPr lang="en-US" sz="700" dirty="0">
                        <a:effectLst/>
                        <a:latin typeface="Arial" panose="020B0604020202020204" pitchFamily="34" charset="0"/>
                        <a:ea typeface="Times New Roman"/>
                        <a:cs typeface="Arial" panose="020B0604020202020204" pitchFamily="34" charset="0"/>
                      </a:endParaRPr>
                    </a:p>
                  </a:txBody>
                  <a:tcPr marL="7186" marR="7186" marT="7186" marB="7186">
                    <a:lnL w="19050" cap="flat" cmpd="sng" algn="ctr">
                      <a:solidFill>
                        <a:schemeClr val="tx1"/>
                      </a:solidFill>
                      <a:prstDash val="solid"/>
                      <a:round/>
                      <a:headEnd type="none" w="med" len="med"/>
                      <a:tailEnd type="none" w="med" len="med"/>
                    </a:lnL>
                    <a:solidFill>
                      <a:schemeClr val="bg1"/>
                    </a:solidFill>
                  </a:tcPr>
                </a:tc>
                <a:tc>
                  <a:txBody>
                    <a:bodyPr/>
                    <a:lstStyle/>
                    <a:p>
                      <a:pPr marL="0" marR="0" algn="ctr">
                        <a:spcBef>
                          <a:spcPts val="0"/>
                        </a:spcBef>
                        <a:spcAft>
                          <a:spcPts val="0"/>
                        </a:spcAft>
                      </a:pPr>
                      <a:r>
                        <a:rPr lang="en-US" sz="700">
                          <a:effectLst/>
                          <a:latin typeface="Arial" panose="020B0604020202020204" pitchFamily="34" charset="0"/>
                          <a:cs typeface="Arial" panose="020B0604020202020204" pitchFamily="34" charset="0"/>
                        </a:rPr>
                        <a:t>1</a:t>
                      </a:r>
                      <a:endParaRPr lang="en-US" sz="700">
                        <a:effectLst/>
                        <a:latin typeface="Arial" panose="020B0604020202020204" pitchFamily="34" charset="0"/>
                        <a:ea typeface="Times New Roman"/>
                        <a:cs typeface="Arial" panose="020B0604020202020204" pitchFamily="34" charset="0"/>
                      </a:endParaRPr>
                    </a:p>
                  </a:txBody>
                  <a:tcPr marL="29771" marR="29771" marT="7186" marB="7186">
                    <a:solidFill>
                      <a:schemeClr val="bg1"/>
                    </a:solidFill>
                  </a:tcPr>
                </a:tc>
                <a:tc>
                  <a:txBody>
                    <a:bodyPr/>
                    <a:lstStyle/>
                    <a:p>
                      <a:pPr marL="0" marR="0" algn="ctr">
                        <a:spcBef>
                          <a:spcPts val="0"/>
                        </a:spcBef>
                        <a:spcAft>
                          <a:spcPts val="0"/>
                        </a:spcAft>
                      </a:pPr>
                      <a:r>
                        <a:rPr lang="en-US" sz="700">
                          <a:effectLst/>
                          <a:latin typeface="Arial" panose="020B0604020202020204" pitchFamily="34" charset="0"/>
                          <a:cs typeface="Arial" panose="020B0604020202020204" pitchFamily="34" charset="0"/>
                        </a:rPr>
                        <a:t> </a:t>
                      </a:r>
                      <a:endParaRPr lang="en-US" sz="700">
                        <a:effectLst/>
                        <a:latin typeface="Arial" panose="020B0604020202020204" pitchFamily="34" charset="0"/>
                        <a:ea typeface="Times New Roman"/>
                        <a:cs typeface="Arial" panose="020B0604020202020204" pitchFamily="34" charset="0"/>
                      </a:endParaRPr>
                    </a:p>
                  </a:txBody>
                  <a:tcPr marL="29771" marR="29771" marT="7186" marB="7186">
                    <a:solidFill>
                      <a:schemeClr val="bg1"/>
                    </a:solidFill>
                  </a:tcPr>
                </a:tc>
                <a:tc>
                  <a:txBody>
                    <a:bodyPr/>
                    <a:lstStyle/>
                    <a:p>
                      <a:pPr marL="0" marR="0" algn="ctr">
                        <a:spcBef>
                          <a:spcPts val="0"/>
                        </a:spcBef>
                        <a:spcAft>
                          <a:spcPts val="0"/>
                        </a:spcAft>
                      </a:pPr>
                      <a:r>
                        <a:rPr lang="en-US" sz="700">
                          <a:effectLst/>
                          <a:latin typeface="Arial" panose="020B0604020202020204" pitchFamily="34" charset="0"/>
                          <a:cs typeface="Arial" panose="020B0604020202020204" pitchFamily="34" charset="0"/>
                        </a:rPr>
                        <a:t> </a:t>
                      </a:r>
                      <a:endParaRPr lang="en-US" sz="700">
                        <a:effectLst/>
                        <a:latin typeface="Arial" panose="020B0604020202020204" pitchFamily="34" charset="0"/>
                        <a:ea typeface="Times New Roman"/>
                        <a:cs typeface="Arial" panose="020B0604020202020204" pitchFamily="34" charset="0"/>
                      </a:endParaRPr>
                    </a:p>
                  </a:txBody>
                  <a:tcPr marL="29771" marR="29771" marT="7186" marB="7186">
                    <a:solidFill>
                      <a:schemeClr val="bg1"/>
                    </a:solidFill>
                  </a:tcPr>
                </a:tc>
                <a:tc>
                  <a:txBody>
                    <a:bodyPr/>
                    <a:lstStyle/>
                    <a:p>
                      <a:pPr marL="0" marR="0" algn="ctr">
                        <a:spcBef>
                          <a:spcPts val="0"/>
                        </a:spcBef>
                        <a:spcAft>
                          <a:spcPts val="0"/>
                        </a:spcAft>
                      </a:pPr>
                      <a:r>
                        <a:rPr lang="en-US" sz="700" dirty="0">
                          <a:effectLst/>
                          <a:latin typeface="Arial" panose="020B0604020202020204" pitchFamily="34" charset="0"/>
                          <a:cs typeface="Arial" panose="020B0604020202020204" pitchFamily="34" charset="0"/>
                        </a:rPr>
                        <a:t> </a:t>
                      </a:r>
                      <a:endParaRPr lang="en-US" sz="700" dirty="0">
                        <a:effectLst/>
                        <a:latin typeface="Arial" panose="020B0604020202020204" pitchFamily="34" charset="0"/>
                        <a:ea typeface="Times New Roman"/>
                        <a:cs typeface="Arial" panose="020B0604020202020204" pitchFamily="34" charset="0"/>
                      </a:endParaRPr>
                    </a:p>
                  </a:txBody>
                  <a:tcPr marL="29771" marR="29771" marT="7186" marB="7186">
                    <a:solidFill>
                      <a:schemeClr val="bg1"/>
                    </a:solidFill>
                  </a:tcPr>
                </a:tc>
                <a:tc>
                  <a:txBody>
                    <a:bodyPr/>
                    <a:lstStyle/>
                    <a:p>
                      <a:pPr marL="0" marR="0" algn="ctr">
                        <a:spcBef>
                          <a:spcPts val="0"/>
                        </a:spcBef>
                        <a:spcAft>
                          <a:spcPts val="0"/>
                        </a:spcAft>
                      </a:pPr>
                      <a:r>
                        <a:rPr lang="en-US" sz="700" dirty="0">
                          <a:effectLst/>
                          <a:latin typeface="Arial" panose="020B0604020202020204" pitchFamily="34" charset="0"/>
                          <a:cs typeface="Arial" panose="020B0604020202020204" pitchFamily="34" charset="0"/>
                        </a:rPr>
                        <a:t>1</a:t>
                      </a:r>
                      <a:endParaRPr lang="en-US" sz="700" dirty="0">
                        <a:effectLst/>
                        <a:latin typeface="Arial" panose="020B0604020202020204" pitchFamily="34" charset="0"/>
                        <a:ea typeface="Times New Roman"/>
                        <a:cs typeface="Arial" panose="020B0604020202020204" pitchFamily="34" charset="0"/>
                      </a:endParaRPr>
                    </a:p>
                  </a:txBody>
                  <a:tcPr marL="29771" marR="29771" marT="7186" marB="7186">
                    <a:lnR w="19050" cap="flat" cmpd="sng" algn="ctr">
                      <a:solidFill>
                        <a:schemeClr val="tx1"/>
                      </a:solidFill>
                      <a:prstDash val="solid"/>
                      <a:round/>
                      <a:headEnd type="none" w="med" len="med"/>
                      <a:tailEnd type="none" w="med" len="med"/>
                    </a:lnR>
                    <a:solidFill>
                      <a:schemeClr val="bg1"/>
                    </a:solidFill>
                  </a:tcPr>
                </a:tc>
              </a:tr>
              <a:tr h="267508">
                <a:tc>
                  <a:txBody>
                    <a:bodyPr/>
                    <a:lstStyle/>
                    <a:p>
                      <a:pPr marL="0" marR="0">
                        <a:spcBef>
                          <a:spcPts val="0"/>
                        </a:spcBef>
                        <a:spcAft>
                          <a:spcPts val="0"/>
                        </a:spcAft>
                      </a:pPr>
                      <a:r>
                        <a:rPr lang="en-US" sz="700" dirty="0">
                          <a:effectLst/>
                          <a:latin typeface="Arial" panose="020B0604020202020204" pitchFamily="34" charset="0"/>
                          <a:cs typeface="Arial" panose="020B0604020202020204" pitchFamily="34" charset="0"/>
                        </a:rPr>
                        <a:t>Resident B</a:t>
                      </a:r>
                      <a:endParaRPr lang="en-US" sz="700" dirty="0">
                        <a:effectLst/>
                        <a:latin typeface="Arial" panose="020B0604020202020204" pitchFamily="34" charset="0"/>
                        <a:ea typeface="Times New Roman"/>
                        <a:cs typeface="Arial" panose="020B0604020202020204" pitchFamily="34" charset="0"/>
                      </a:endParaRPr>
                    </a:p>
                  </a:txBody>
                  <a:tcPr marL="18288" marR="9144" marT="9144" marB="9144">
                    <a:lnL w="19050" cap="flat" cmpd="sng" algn="ctr">
                      <a:solidFill>
                        <a:schemeClr val="tx1"/>
                      </a:solidFill>
                      <a:prstDash val="solid"/>
                      <a:round/>
                      <a:headEnd type="none" w="med" len="med"/>
                      <a:tailEnd type="none" w="med" len="med"/>
                    </a:lnL>
                    <a:solidFill>
                      <a:schemeClr val="bg1"/>
                    </a:solidFill>
                  </a:tcPr>
                </a:tc>
                <a:tc>
                  <a:txBody>
                    <a:bodyPr/>
                    <a:lstStyle/>
                    <a:p>
                      <a:pPr marL="0" marR="0" algn="ctr">
                        <a:spcBef>
                          <a:spcPts val="0"/>
                        </a:spcBef>
                        <a:spcAft>
                          <a:spcPts val="0"/>
                        </a:spcAft>
                      </a:pPr>
                      <a:r>
                        <a:rPr lang="en-US" sz="700">
                          <a:effectLst/>
                          <a:latin typeface="Arial" panose="020B0604020202020204" pitchFamily="34" charset="0"/>
                          <a:cs typeface="Arial" panose="020B0604020202020204" pitchFamily="34" charset="0"/>
                        </a:rPr>
                        <a:t>81</a:t>
                      </a:r>
                      <a:endParaRPr lang="en-US" sz="700">
                        <a:effectLst/>
                        <a:latin typeface="Arial" panose="020B0604020202020204" pitchFamily="34" charset="0"/>
                        <a:ea typeface="Times New Roman"/>
                        <a:cs typeface="Arial" panose="020B0604020202020204" pitchFamily="34" charset="0"/>
                      </a:endParaRPr>
                    </a:p>
                  </a:txBody>
                  <a:tcPr marL="29771" marR="29771" marT="7186" marB="7186">
                    <a:solidFill>
                      <a:schemeClr val="bg1"/>
                    </a:solidFill>
                  </a:tcPr>
                </a:tc>
                <a:tc>
                  <a:txBody>
                    <a:bodyPr/>
                    <a:lstStyle/>
                    <a:p>
                      <a:pPr marL="0" marR="0" algn="ctr">
                        <a:spcBef>
                          <a:spcPts val="0"/>
                        </a:spcBef>
                        <a:spcAft>
                          <a:spcPts val="0"/>
                        </a:spcAft>
                      </a:pPr>
                      <a:r>
                        <a:rPr lang="en-US" sz="700">
                          <a:effectLst/>
                          <a:latin typeface="Arial" panose="020B0604020202020204" pitchFamily="34" charset="0"/>
                          <a:cs typeface="Arial" panose="020B0604020202020204" pitchFamily="34" charset="0"/>
                        </a:rPr>
                        <a:t>1</a:t>
                      </a:r>
                      <a:endParaRPr lang="en-US" sz="700">
                        <a:effectLst/>
                        <a:latin typeface="Arial" panose="020B0604020202020204" pitchFamily="34" charset="0"/>
                        <a:ea typeface="Times New Roman"/>
                        <a:cs typeface="Arial" panose="020B0604020202020204" pitchFamily="34" charset="0"/>
                      </a:endParaRPr>
                    </a:p>
                  </a:txBody>
                  <a:tcPr marL="29771" marR="29771" marT="7186" marB="7186">
                    <a:lnR w="19050" cap="flat" cmpd="sng" algn="ctr">
                      <a:solidFill>
                        <a:schemeClr val="tx1"/>
                      </a:solidFill>
                      <a:prstDash val="solid"/>
                      <a:round/>
                      <a:headEnd type="none" w="med" len="med"/>
                      <a:tailEnd type="none" w="med" len="med"/>
                    </a:lnR>
                    <a:solidFill>
                      <a:schemeClr val="bg1"/>
                    </a:solidFill>
                  </a:tcPr>
                </a:tc>
                <a:tc>
                  <a:txBody>
                    <a:bodyPr/>
                    <a:lstStyle/>
                    <a:p>
                      <a:pPr marL="0" marR="0" algn="ctr">
                        <a:spcBef>
                          <a:spcPts val="0"/>
                        </a:spcBef>
                        <a:spcAft>
                          <a:spcPts val="0"/>
                        </a:spcAft>
                      </a:pPr>
                      <a:r>
                        <a:rPr lang="en-US" sz="700" dirty="0">
                          <a:effectLst/>
                          <a:latin typeface="Arial" panose="020B0604020202020204" pitchFamily="34" charset="0"/>
                          <a:cs typeface="Arial" panose="020B0604020202020204" pitchFamily="34" charset="0"/>
                        </a:rPr>
                        <a:t> </a:t>
                      </a:r>
                      <a:endParaRPr lang="en-US" sz="700" dirty="0">
                        <a:effectLst/>
                        <a:latin typeface="Arial" panose="020B0604020202020204" pitchFamily="34" charset="0"/>
                        <a:ea typeface="Times New Roman"/>
                        <a:cs typeface="Arial" panose="020B0604020202020204" pitchFamily="34" charset="0"/>
                      </a:endParaRPr>
                    </a:p>
                  </a:txBody>
                  <a:tcPr marL="7186" marR="7186" marT="7186" marB="7186">
                    <a:lnL w="19050" cap="flat" cmpd="sng" algn="ctr">
                      <a:solidFill>
                        <a:schemeClr val="tx1"/>
                      </a:solidFill>
                      <a:prstDash val="solid"/>
                      <a:round/>
                      <a:headEnd type="none" w="med" len="med"/>
                      <a:tailEnd type="none" w="med" len="med"/>
                    </a:lnL>
                    <a:solidFill>
                      <a:schemeClr val="bg1"/>
                    </a:solidFill>
                  </a:tcPr>
                </a:tc>
                <a:tc>
                  <a:txBody>
                    <a:bodyPr/>
                    <a:lstStyle/>
                    <a:p>
                      <a:pPr marL="0" marR="0" algn="ctr">
                        <a:spcBef>
                          <a:spcPts val="0"/>
                        </a:spcBef>
                        <a:spcAft>
                          <a:spcPts val="0"/>
                        </a:spcAft>
                      </a:pPr>
                      <a:r>
                        <a:rPr lang="en-US" sz="700">
                          <a:effectLst/>
                          <a:latin typeface="Arial" panose="020B0604020202020204" pitchFamily="34" charset="0"/>
                          <a:cs typeface="Arial" panose="020B0604020202020204" pitchFamily="34" charset="0"/>
                        </a:rPr>
                        <a:t> </a:t>
                      </a:r>
                      <a:endParaRPr lang="en-US" sz="700">
                        <a:effectLst/>
                        <a:latin typeface="Arial" panose="020B0604020202020204" pitchFamily="34" charset="0"/>
                        <a:ea typeface="Times New Roman"/>
                        <a:cs typeface="Arial" panose="020B0604020202020204" pitchFamily="34" charset="0"/>
                      </a:endParaRPr>
                    </a:p>
                  </a:txBody>
                  <a:tcPr marL="7186" marR="7186" marT="7186" marB="7186">
                    <a:solidFill>
                      <a:schemeClr val="bg1"/>
                    </a:solidFill>
                  </a:tcPr>
                </a:tc>
                <a:tc>
                  <a:txBody>
                    <a:bodyPr/>
                    <a:lstStyle/>
                    <a:p>
                      <a:pPr marL="0" marR="0" algn="ctr">
                        <a:spcBef>
                          <a:spcPts val="0"/>
                        </a:spcBef>
                        <a:spcAft>
                          <a:spcPts val="0"/>
                        </a:spcAft>
                      </a:pPr>
                      <a:r>
                        <a:rPr lang="en-US" sz="700" dirty="0">
                          <a:effectLst/>
                          <a:latin typeface="Arial" panose="020B0604020202020204" pitchFamily="34" charset="0"/>
                          <a:cs typeface="Arial" panose="020B0604020202020204" pitchFamily="34" charset="0"/>
                        </a:rPr>
                        <a:t>1</a:t>
                      </a:r>
                      <a:endParaRPr lang="en-US" sz="700" dirty="0">
                        <a:effectLst/>
                        <a:latin typeface="Arial" panose="020B0604020202020204" pitchFamily="34" charset="0"/>
                        <a:ea typeface="Times New Roman"/>
                        <a:cs typeface="Arial" panose="020B0604020202020204" pitchFamily="34" charset="0"/>
                      </a:endParaRPr>
                    </a:p>
                  </a:txBody>
                  <a:tcPr marL="7186" marR="7186" marT="7186" marB="7186">
                    <a:lnR w="19050" cap="flat" cmpd="sng" algn="ctr">
                      <a:solidFill>
                        <a:schemeClr val="tx1"/>
                      </a:solidFill>
                      <a:prstDash val="solid"/>
                      <a:round/>
                      <a:headEnd type="none" w="med" len="med"/>
                      <a:tailEnd type="none" w="med" len="med"/>
                    </a:lnR>
                    <a:solidFill>
                      <a:schemeClr val="bg1"/>
                    </a:solidFill>
                  </a:tcPr>
                </a:tc>
                <a:tc>
                  <a:txBody>
                    <a:bodyPr/>
                    <a:lstStyle/>
                    <a:p>
                      <a:pPr marL="0" marR="0" algn="ctr">
                        <a:spcBef>
                          <a:spcPts val="0"/>
                        </a:spcBef>
                        <a:spcAft>
                          <a:spcPts val="0"/>
                        </a:spcAft>
                      </a:pPr>
                      <a:r>
                        <a:rPr lang="en-US" sz="700" dirty="0">
                          <a:effectLst/>
                          <a:latin typeface="Arial" panose="020B0604020202020204" pitchFamily="34" charset="0"/>
                          <a:cs typeface="Arial" panose="020B0604020202020204" pitchFamily="34" charset="0"/>
                        </a:rPr>
                        <a:t>Urinary tract infection</a:t>
                      </a:r>
                      <a:endParaRPr lang="en-US" sz="700" dirty="0">
                        <a:effectLst/>
                        <a:latin typeface="Arial" panose="020B0604020202020204" pitchFamily="34" charset="0"/>
                        <a:ea typeface="Times New Roman"/>
                        <a:cs typeface="Arial" panose="020B0604020202020204" pitchFamily="34" charset="0"/>
                      </a:endParaRPr>
                    </a:p>
                  </a:txBody>
                  <a:tcPr marL="22072" marR="22072" marT="14885" marB="1488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solidFill>
                      <a:schemeClr val="bg1"/>
                    </a:solidFill>
                  </a:tcPr>
                </a:tc>
                <a:tc>
                  <a:txBody>
                    <a:bodyPr/>
                    <a:lstStyle/>
                    <a:p>
                      <a:pPr marL="0" marR="0" algn="ctr">
                        <a:spcBef>
                          <a:spcPts val="0"/>
                        </a:spcBef>
                        <a:spcAft>
                          <a:spcPts val="0"/>
                        </a:spcAft>
                      </a:pPr>
                      <a:r>
                        <a:rPr lang="en-US" sz="700" dirty="0">
                          <a:effectLst/>
                          <a:latin typeface="Arial" panose="020B0604020202020204" pitchFamily="34" charset="0"/>
                          <a:cs typeface="Arial" panose="020B0604020202020204" pitchFamily="34" charset="0"/>
                        </a:rPr>
                        <a:t> </a:t>
                      </a:r>
                      <a:endParaRPr lang="en-US" sz="700" dirty="0">
                        <a:effectLst/>
                        <a:latin typeface="Arial" panose="020B0604020202020204" pitchFamily="34" charset="0"/>
                        <a:ea typeface="Times New Roman"/>
                        <a:cs typeface="Arial" panose="020B0604020202020204" pitchFamily="34" charset="0"/>
                      </a:endParaRPr>
                    </a:p>
                  </a:txBody>
                  <a:tcPr marL="7186" marR="7186" marT="7186" marB="7186">
                    <a:lnL w="19050" cap="flat" cmpd="sng" algn="ctr">
                      <a:solidFill>
                        <a:schemeClr val="tx1"/>
                      </a:solidFill>
                      <a:prstDash val="solid"/>
                      <a:round/>
                      <a:headEnd type="none" w="med" len="med"/>
                      <a:tailEnd type="none" w="med" len="med"/>
                    </a:lnL>
                    <a:solidFill>
                      <a:schemeClr val="bg1"/>
                    </a:solidFill>
                  </a:tcPr>
                </a:tc>
                <a:tc>
                  <a:txBody>
                    <a:bodyPr/>
                    <a:lstStyle/>
                    <a:p>
                      <a:pPr marL="0" marR="0" algn="ctr">
                        <a:spcBef>
                          <a:spcPts val="0"/>
                        </a:spcBef>
                        <a:spcAft>
                          <a:spcPts val="0"/>
                        </a:spcAft>
                      </a:pPr>
                      <a:r>
                        <a:rPr lang="en-US" sz="700">
                          <a:effectLst/>
                          <a:latin typeface="Arial" panose="020B0604020202020204" pitchFamily="34" charset="0"/>
                          <a:cs typeface="Arial" panose="020B0604020202020204" pitchFamily="34" charset="0"/>
                        </a:rPr>
                        <a:t>1</a:t>
                      </a:r>
                      <a:endParaRPr lang="en-US" sz="700">
                        <a:effectLst/>
                        <a:latin typeface="Arial" panose="020B0604020202020204" pitchFamily="34" charset="0"/>
                        <a:ea typeface="Times New Roman"/>
                        <a:cs typeface="Arial" panose="020B0604020202020204" pitchFamily="34" charset="0"/>
                      </a:endParaRPr>
                    </a:p>
                  </a:txBody>
                  <a:tcPr marL="29771" marR="29771" marT="7186" marB="7186">
                    <a:solidFill>
                      <a:schemeClr val="bg1"/>
                    </a:solidFill>
                  </a:tcPr>
                </a:tc>
                <a:tc>
                  <a:txBody>
                    <a:bodyPr/>
                    <a:lstStyle/>
                    <a:p>
                      <a:pPr marL="0" marR="0" algn="ctr">
                        <a:spcBef>
                          <a:spcPts val="0"/>
                        </a:spcBef>
                        <a:spcAft>
                          <a:spcPts val="0"/>
                        </a:spcAft>
                      </a:pPr>
                      <a:r>
                        <a:rPr lang="en-US" sz="700">
                          <a:effectLst/>
                          <a:latin typeface="Arial" panose="020B0604020202020204" pitchFamily="34" charset="0"/>
                          <a:cs typeface="Arial" panose="020B0604020202020204" pitchFamily="34" charset="0"/>
                        </a:rPr>
                        <a:t> </a:t>
                      </a:r>
                      <a:endParaRPr lang="en-US" sz="700">
                        <a:effectLst/>
                        <a:latin typeface="Arial" panose="020B0604020202020204" pitchFamily="34" charset="0"/>
                        <a:ea typeface="Times New Roman"/>
                        <a:cs typeface="Arial" panose="020B0604020202020204" pitchFamily="34" charset="0"/>
                      </a:endParaRPr>
                    </a:p>
                  </a:txBody>
                  <a:tcPr marL="29771" marR="29771" marT="7186" marB="7186">
                    <a:lnR w="19050" cap="flat" cmpd="sng" algn="ctr">
                      <a:solidFill>
                        <a:schemeClr val="tx1"/>
                      </a:solidFill>
                      <a:prstDash val="solid"/>
                      <a:round/>
                      <a:headEnd type="none" w="med" len="med"/>
                      <a:tailEnd type="none" w="med" len="med"/>
                    </a:lnR>
                    <a:solidFill>
                      <a:schemeClr val="bg1"/>
                    </a:solidFill>
                  </a:tcPr>
                </a:tc>
                <a:tc>
                  <a:txBody>
                    <a:bodyPr/>
                    <a:lstStyle/>
                    <a:p>
                      <a:pPr marL="0" marR="0" algn="ctr">
                        <a:spcBef>
                          <a:spcPts val="0"/>
                        </a:spcBef>
                        <a:spcAft>
                          <a:spcPts val="0"/>
                        </a:spcAft>
                      </a:pPr>
                      <a:r>
                        <a:rPr lang="en-US" sz="700">
                          <a:effectLst/>
                          <a:latin typeface="Arial" panose="020B0604020202020204" pitchFamily="34" charset="0"/>
                          <a:cs typeface="Arial" panose="020B0604020202020204" pitchFamily="34" charset="0"/>
                        </a:rPr>
                        <a:t>Cellulitis</a:t>
                      </a:r>
                      <a:endParaRPr lang="en-US" sz="700">
                        <a:effectLst/>
                        <a:latin typeface="Arial" panose="020B0604020202020204" pitchFamily="34" charset="0"/>
                        <a:ea typeface="Times New Roman"/>
                        <a:cs typeface="Arial" panose="020B0604020202020204" pitchFamily="34" charset="0"/>
                      </a:endParaRPr>
                    </a:p>
                  </a:txBody>
                  <a:tcPr marL="7186" marR="7186" marT="7186" marB="7186">
                    <a:lnL w="19050" cap="flat" cmpd="sng" algn="ctr">
                      <a:solidFill>
                        <a:schemeClr val="tx1"/>
                      </a:solidFill>
                      <a:prstDash val="solid"/>
                      <a:round/>
                      <a:headEnd type="none" w="med" len="med"/>
                      <a:tailEnd type="none" w="med" len="med"/>
                    </a:lnL>
                    <a:solidFill>
                      <a:schemeClr val="bg1"/>
                    </a:solidFill>
                  </a:tcPr>
                </a:tc>
                <a:tc>
                  <a:txBody>
                    <a:bodyPr/>
                    <a:lstStyle/>
                    <a:p>
                      <a:pPr marL="0" marR="0" algn="ctr">
                        <a:spcBef>
                          <a:spcPts val="0"/>
                        </a:spcBef>
                        <a:spcAft>
                          <a:spcPts val="0"/>
                        </a:spcAft>
                      </a:pPr>
                      <a:r>
                        <a:rPr lang="en-US" sz="700">
                          <a:effectLst/>
                          <a:latin typeface="Arial" panose="020B0604020202020204" pitchFamily="34" charset="0"/>
                          <a:cs typeface="Arial" panose="020B0604020202020204" pitchFamily="34" charset="0"/>
                        </a:rPr>
                        <a:t>10</a:t>
                      </a:r>
                      <a:endParaRPr lang="en-US" sz="700">
                        <a:effectLst/>
                        <a:latin typeface="Arial" panose="020B0604020202020204" pitchFamily="34" charset="0"/>
                        <a:ea typeface="Times New Roman"/>
                        <a:cs typeface="Arial" panose="020B0604020202020204" pitchFamily="34" charset="0"/>
                      </a:endParaRPr>
                    </a:p>
                  </a:txBody>
                  <a:tcPr marL="29771" marR="29771" marT="7186" marB="7186">
                    <a:lnR w="19050" cap="flat" cmpd="sng" algn="ctr">
                      <a:solidFill>
                        <a:schemeClr val="tx1"/>
                      </a:solidFill>
                      <a:prstDash val="solid"/>
                      <a:round/>
                      <a:headEnd type="none" w="med" len="med"/>
                      <a:tailEnd type="none" w="med" len="med"/>
                    </a:lnR>
                    <a:solidFill>
                      <a:schemeClr val="bg1"/>
                    </a:solidFill>
                  </a:tcPr>
                </a:tc>
                <a:tc>
                  <a:txBody>
                    <a:bodyPr/>
                    <a:lstStyle/>
                    <a:p>
                      <a:pPr marL="0" marR="0" algn="ctr">
                        <a:spcBef>
                          <a:spcPts val="0"/>
                        </a:spcBef>
                        <a:spcAft>
                          <a:spcPts val="0"/>
                        </a:spcAft>
                      </a:pPr>
                      <a:r>
                        <a:rPr lang="en-US" sz="700" dirty="0">
                          <a:effectLst/>
                          <a:latin typeface="Arial" panose="020B0604020202020204" pitchFamily="34" charset="0"/>
                          <a:cs typeface="Arial" panose="020B0604020202020204" pitchFamily="34" charset="0"/>
                        </a:rPr>
                        <a:t>X</a:t>
                      </a:r>
                      <a:endParaRPr lang="en-US" sz="700" dirty="0">
                        <a:effectLst/>
                        <a:latin typeface="Arial" panose="020B0604020202020204" pitchFamily="34" charset="0"/>
                        <a:ea typeface="Times New Roman"/>
                        <a:cs typeface="Arial" panose="020B0604020202020204" pitchFamily="34" charset="0"/>
                      </a:endParaRPr>
                    </a:p>
                  </a:txBody>
                  <a:tcPr marL="7186" marR="7186" marT="7186" marB="7186">
                    <a:lnL w="19050" cap="flat" cmpd="sng" algn="ctr">
                      <a:solidFill>
                        <a:schemeClr val="tx1"/>
                      </a:solidFill>
                      <a:prstDash val="solid"/>
                      <a:round/>
                      <a:headEnd type="none" w="med" len="med"/>
                      <a:tailEnd type="none" w="med" len="med"/>
                    </a:lnL>
                    <a:solidFill>
                      <a:schemeClr val="bg1"/>
                    </a:solidFill>
                  </a:tcPr>
                </a:tc>
                <a:tc>
                  <a:txBody>
                    <a:bodyPr/>
                    <a:lstStyle/>
                    <a:p>
                      <a:pPr marL="0" marR="0" algn="ctr">
                        <a:spcBef>
                          <a:spcPts val="0"/>
                        </a:spcBef>
                        <a:spcAft>
                          <a:spcPts val="0"/>
                        </a:spcAft>
                      </a:pPr>
                      <a:r>
                        <a:rPr lang="en-US" sz="700">
                          <a:effectLst/>
                          <a:latin typeface="Arial" panose="020B0604020202020204" pitchFamily="34" charset="0"/>
                          <a:cs typeface="Arial" panose="020B0604020202020204" pitchFamily="34" charset="0"/>
                        </a:rPr>
                        <a:t> </a:t>
                      </a:r>
                      <a:endParaRPr lang="en-US" sz="700">
                        <a:effectLst/>
                        <a:latin typeface="Arial" panose="020B0604020202020204" pitchFamily="34" charset="0"/>
                        <a:ea typeface="Times New Roman"/>
                        <a:cs typeface="Arial" panose="020B0604020202020204" pitchFamily="34" charset="0"/>
                      </a:endParaRPr>
                    </a:p>
                  </a:txBody>
                  <a:tcPr marL="29771" marR="29771" marT="7186" marB="7186">
                    <a:solidFill>
                      <a:schemeClr val="bg1"/>
                    </a:solidFill>
                  </a:tcPr>
                </a:tc>
                <a:tc>
                  <a:txBody>
                    <a:bodyPr/>
                    <a:lstStyle/>
                    <a:p>
                      <a:pPr marL="0" marR="0" algn="ctr">
                        <a:spcBef>
                          <a:spcPts val="0"/>
                        </a:spcBef>
                        <a:spcAft>
                          <a:spcPts val="0"/>
                        </a:spcAft>
                      </a:pPr>
                      <a:r>
                        <a:rPr lang="en-US" sz="700">
                          <a:effectLst/>
                          <a:latin typeface="Arial" panose="020B0604020202020204" pitchFamily="34" charset="0"/>
                          <a:cs typeface="Arial" panose="020B0604020202020204" pitchFamily="34" charset="0"/>
                        </a:rPr>
                        <a:t>X</a:t>
                      </a:r>
                      <a:endParaRPr lang="en-US" sz="700">
                        <a:effectLst/>
                        <a:latin typeface="Arial" panose="020B0604020202020204" pitchFamily="34" charset="0"/>
                        <a:ea typeface="Times New Roman"/>
                        <a:cs typeface="Arial" panose="020B0604020202020204" pitchFamily="34" charset="0"/>
                      </a:endParaRPr>
                    </a:p>
                  </a:txBody>
                  <a:tcPr marL="29771" marR="29771" marT="7186" marB="7186">
                    <a:solidFill>
                      <a:schemeClr val="bg1"/>
                    </a:solidFill>
                  </a:tcPr>
                </a:tc>
                <a:tc>
                  <a:txBody>
                    <a:bodyPr/>
                    <a:lstStyle/>
                    <a:p>
                      <a:pPr marL="0" marR="0" algn="ctr">
                        <a:spcBef>
                          <a:spcPts val="0"/>
                        </a:spcBef>
                        <a:spcAft>
                          <a:spcPts val="0"/>
                        </a:spcAft>
                      </a:pPr>
                      <a:r>
                        <a:rPr lang="en-US" sz="700">
                          <a:effectLst/>
                          <a:latin typeface="Arial" panose="020B0604020202020204" pitchFamily="34" charset="0"/>
                          <a:cs typeface="Arial" panose="020B0604020202020204" pitchFamily="34" charset="0"/>
                        </a:rPr>
                        <a:t> </a:t>
                      </a:r>
                      <a:endParaRPr lang="en-US" sz="700">
                        <a:effectLst/>
                        <a:latin typeface="Arial" panose="020B0604020202020204" pitchFamily="34" charset="0"/>
                        <a:ea typeface="Times New Roman"/>
                        <a:cs typeface="Arial" panose="020B0604020202020204" pitchFamily="34" charset="0"/>
                      </a:endParaRPr>
                    </a:p>
                  </a:txBody>
                  <a:tcPr marL="29771" marR="29771" marT="7186" marB="7186">
                    <a:solidFill>
                      <a:schemeClr val="bg1"/>
                    </a:solidFill>
                  </a:tcPr>
                </a:tc>
                <a:tc>
                  <a:txBody>
                    <a:bodyPr/>
                    <a:lstStyle/>
                    <a:p>
                      <a:pPr marL="0" marR="0" algn="ctr">
                        <a:spcBef>
                          <a:spcPts val="0"/>
                        </a:spcBef>
                        <a:spcAft>
                          <a:spcPts val="0"/>
                        </a:spcAft>
                      </a:pPr>
                      <a:r>
                        <a:rPr lang="en-US" sz="700">
                          <a:effectLst/>
                          <a:latin typeface="Arial" panose="020B0604020202020204" pitchFamily="34" charset="0"/>
                          <a:cs typeface="Arial" panose="020B0604020202020204" pitchFamily="34" charset="0"/>
                        </a:rPr>
                        <a:t> </a:t>
                      </a:r>
                      <a:endParaRPr lang="en-US" sz="700">
                        <a:effectLst/>
                        <a:latin typeface="Arial" panose="020B0604020202020204" pitchFamily="34" charset="0"/>
                        <a:ea typeface="Times New Roman"/>
                        <a:cs typeface="Arial" panose="020B0604020202020204" pitchFamily="34" charset="0"/>
                      </a:endParaRPr>
                    </a:p>
                  </a:txBody>
                  <a:tcPr marL="29771" marR="29771" marT="7186" marB="7186">
                    <a:solidFill>
                      <a:schemeClr val="bg1"/>
                    </a:solidFill>
                  </a:tcPr>
                </a:tc>
                <a:tc>
                  <a:txBody>
                    <a:bodyPr/>
                    <a:lstStyle/>
                    <a:p>
                      <a:pPr marL="0" marR="0" algn="ctr">
                        <a:spcBef>
                          <a:spcPts val="0"/>
                        </a:spcBef>
                        <a:spcAft>
                          <a:spcPts val="0"/>
                        </a:spcAft>
                      </a:pPr>
                      <a:r>
                        <a:rPr lang="en-US" sz="700">
                          <a:effectLst/>
                          <a:latin typeface="Arial" panose="020B0604020202020204" pitchFamily="34" charset="0"/>
                          <a:cs typeface="Arial" panose="020B0604020202020204" pitchFamily="34" charset="0"/>
                        </a:rPr>
                        <a:t>X</a:t>
                      </a:r>
                      <a:endParaRPr lang="en-US" sz="700">
                        <a:effectLst/>
                        <a:latin typeface="Arial" panose="020B0604020202020204" pitchFamily="34" charset="0"/>
                        <a:ea typeface="Times New Roman"/>
                        <a:cs typeface="Arial" panose="020B0604020202020204" pitchFamily="34" charset="0"/>
                      </a:endParaRPr>
                    </a:p>
                  </a:txBody>
                  <a:tcPr marL="29771" marR="29771" marT="7186" marB="7186">
                    <a:solidFill>
                      <a:schemeClr val="bg1"/>
                    </a:solidFill>
                  </a:tcPr>
                </a:tc>
                <a:tc>
                  <a:txBody>
                    <a:bodyPr/>
                    <a:lstStyle/>
                    <a:p>
                      <a:pPr marL="0" marR="0" algn="ctr">
                        <a:spcBef>
                          <a:spcPts val="0"/>
                        </a:spcBef>
                        <a:spcAft>
                          <a:spcPts val="0"/>
                        </a:spcAft>
                      </a:pPr>
                      <a:r>
                        <a:rPr lang="en-US" sz="700">
                          <a:effectLst/>
                          <a:latin typeface="Arial" panose="020B0604020202020204" pitchFamily="34" charset="0"/>
                          <a:cs typeface="Arial" panose="020B0604020202020204" pitchFamily="34" charset="0"/>
                        </a:rPr>
                        <a:t> </a:t>
                      </a:r>
                      <a:endParaRPr lang="en-US" sz="700">
                        <a:effectLst/>
                        <a:latin typeface="Arial" panose="020B0604020202020204" pitchFamily="34" charset="0"/>
                        <a:ea typeface="Times New Roman"/>
                        <a:cs typeface="Arial" panose="020B0604020202020204" pitchFamily="34" charset="0"/>
                      </a:endParaRPr>
                    </a:p>
                  </a:txBody>
                  <a:tcPr marL="29771" marR="29771" marT="7186" marB="7186">
                    <a:solidFill>
                      <a:schemeClr val="bg1"/>
                    </a:solidFill>
                  </a:tcPr>
                </a:tc>
                <a:tc>
                  <a:txBody>
                    <a:bodyPr/>
                    <a:lstStyle/>
                    <a:p>
                      <a:pPr marL="0" marR="0" algn="ctr">
                        <a:spcBef>
                          <a:spcPts val="0"/>
                        </a:spcBef>
                        <a:spcAft>
                          <a:spcPts val="0"/>
                        </a:spcAft>
                      </a:pPr>
                      <a:r>
                        <a:rPr lang="en-US" sz="700">
                          <a:effectLst/>
                          <a:latin typeface="Arial" panose="020B0604020202020204" pitchFamily="34" charset="0"/>
                          <a:cs typeface="Arial" panose="020B0604020202020204" pitchFamily="34" charset="0"/>
                        </a:rPr>
                        <a:t>X</a:t>
                      </a:r>
                      <a:endParaRPr lang="en-US" sz="700">
                        <a:effectLst/>
                        <a:latin typeface="Arial" panose="020B0604020202020204" pitchFamily="34" charset="0"/>
                        <a:ea typeface="Times New Roman"/>
                        <a:cs typeface="Arial" panose="020B0604020202020204" pitchFamily="34" charset="0"/>
                      </a:endParaRPr>
                    </a:p>
                  </a:txBody>
                  <a:tcPr marL="29771" marR="29771" marT="7186" marB="7186">
                    <a:solidFill>
                      <a:schemeClr val="bg1"/>
                    </a:solidFill>
                  </a:tcPr>
                </a:tc>
                <a:tc>
                  <a:txBody>
                    <a:bodyPr/>
                    <a:lstStyle/>
                    <a:p>
                      <a:pPr marL="0" marR="0" algn="ctr">
                        <a:spcBef>
                          <a:spcPts val="0"/>
                        </a:spcBef>
                        <a:spcAft>
                          <a:spcPts val="0"/>
                        </a:spcAft>
                      </a:pPr>
                      <a:r>
                        <a:rPr lang="en-US" sz="700">
                          <a:effectLst/>
                          <a:latin typeface="Arial" panose="020B0604020202020204" pitchFamily="34" charset="0"/>
                          <a:cs typeface="Arial" panose="020B0604020202020204" pitchFamily="34" charset="0"/>
                        </a:rPr>
                        <a:t>X</a:t>
                      </a:r>
                      <a:endParaRPr lang="en-US" sz="700">
                        <a:effectLst/>
                        <a:latin typeface="Arial" panose="020B0604020202020204" pitchFamily="34" charset="0"/>
                        <a:ea typeface="Times New Roman"/>
                        <a:cs typeface="Arial" panose="020B0604020202020204" pitchFamily="34" charset="0"/>
                      </a:endParaRPr>
                    </a:p>
                  </a:txBody>
                  <a:tcPr marL="29771" marR="29771" marT="7186" marB="7186">
                    <a:solidFill>
                      <a:schemeClr val="bg1"/>
                    </a:solidFill>
                  </a:tcPr>
                </a:tc>
                <a:tc>
                  <a:txBody>
                    <a:bodyPr/>
                    <a:lstStyle/>
                    <a:p>
                      <a:pPr marL="0" marR="0" algn="ctr">
                        <a:spcBef>
                          <a:spcPts val="0"/>
                        </a:spcBef>
                        <a:spcAft>
                          <a:spcPts val="0"/>
                        </a:spcAft>
                      </a:pPr>
                      <a:r>
                        <a:rPr lang="en-US" sz="700">
                          <a:effectLst/>
                          <a:latin typeface="Arial" panose="020B0604020202020204" pitchFamily="34" charset="0"/>
                          <a:cs typeface="Arial" panose="020B0604020202020204" pitchFamily="34" charset="0"/>
                        </a:rPr>
                        <a:t> </a:t>
                      </a:r>
                      <a:endParaRPr lang="en-US" sz="700">
                        <a:effectLst/>
                        <a:latin typeface="Arial" panose="020B0604020202020204" pitchFamily="34" charset="0"/>
                        <a:ea typeface="Times New Roman"/>
                        <a:cs typeface="Arial" panose="020B0604020202020204" pitchFamily="34" charset="0"/>
                      </a:endParaRPr>
                    </a:p>
                  </a:txBody>
                  <a:tcPr marL="29771" marR="29771" marT="7186" marB="7186">
                    <a:solidFill>
                      <a:schemeClr val="bg1"/>
                    </a:solidFill>
                  </a:tcPr>
                </a:tc>
                <a:tc>
                  <a:txBody>
                    <a:bodyPr/>
                    <a:lstStyle/>
                    <a:p>
                      <a:pPr marL="0" marR="0" algn="ctr">
                        <a:spcBef>
                          <a:spcPts val="0"/>
                        </a:spcBef>
                        <a:spcAft>
                          <a:spcPts val="0"/>
                        </a:spcAft>
                      </a:pPr>
                      <a:r>
                        <a:rPr lang="en-US" sz="700">
                          <a:effectLst/>
                          <a:latin typeface="Arial" panose="020B0604020202020204" pitchFamily="34" charset="0"/>
                          <a:cs typeface="Arial" panose="020B0604020202020204" pitchFamily="34" charset="0"/>
                        </a:rPr>
                        <a:t> </a:t>
                      </a:r>
                      <a:endParaRPr lang="en-US" sz="700">
                        <a:effectLst/>
                        <a:latin typeface="Arial" panose="020B0604020202020204" pitchFamily="34" charset="0"/>
                        <a:ea typeface="Times New Roman"/>
                        <a:cs typeface="Arial" panose="020B0604020202020204" pitchFamily="34" charset="0"/>
                      </a:endParaRPr>
                    </a:p>
                  </a:txBody>
                  <a:tcPr marL="29771" marR="29771" marT="7186" marB="7186">
                    <a:solidFill>
                      <a:schemeClr val="bg1"/>
                    </a:solidFill>
                  </a:tcPr>
                </a:tc>
                <a:tc>
                  <a:txBody>
                    <a:bodyPr/>
                    <a:lstStyle/>
                    <a:p>
                      <a:pPr marL="0" marR="0" algn="ctr">
                        <a:spcBef>
                          <a:spcPts val="0"/>
                        </a:spcBef>
                        <a:spcAft>
                          <a:spcPts val="0"/>
                        </a:spcAft>
                      </a:pPr>
                      <a:r>
                        <a:rPr lang="en-US" sz="700">
                          <a:effectLst/>
                          <a:latin typeface="Arial" panose="020B0604020202020204" pitchFamily="34" charset="0"/>
                          <a:cs typeface="Arial" panose="020B0604020202020204" pitchFamily="34" charset="0"/>
                        </a:rPr>
                        <a:t> </a:t>
                      </a:r>
                      <a:endParaRPr lang="en-US" sz="700">
                        <a:effectLst/>
                        <a:latin typeface="Arial" panose="020B0604020202020204" pitchFamily="34" charset="0"/>
                        <a:ea typeface="Times New Roman"/>
                        <a:cs typeface="Arial" panose="020B0604020202020204" pitchFamily="34" charset="0"/>
                      </a:endParaRPr>
                    </a:p>
                  </a:txBody>
                  <a:tcPr marL="29771" marR="29771" marT="7186" marB="7186">
                    <a:solidFill>
                      <a:schemeClr val="bg1"/>
                    </a:solidFill>
                  </a:tcPr>
                </a:tc>
                <a:tc>
                  <a:txBody>
                    <a:bodyPr/>
                    <a:lstStyle/>
                    <a:p>
                      <a:pPr marL="0" marR="0" algn="ctr">
                        <a:spcBef>
                          <a:spcPts val="0"/>
                        </a:spcBef>
                        <a:spcAft>
                          <a:spcPts val="0"/>
                        </a:spcAft>
                      </a:pPr>
                      <a:r>
                        <a:rPr lang="en-US" sz="700" dirty="0">
                          <a:effectLst/>
                          <a:latin typeface="Arial" panose="020B0604020202020204" pitchFamily="34" charset="0"/>
                          <a:cs typeface="Arial" panose="020B0604020202020204" pitchFamily="34" charset="0"/>
                        </a:rPr>
                        <a:t> </a:t>
                      </a:r>
                      <a:endParaRPr lang="en-US" sz="700" dirty="0">
                        <a:effectLst/>
                        <a:latin typeface="Arial" panose="020B0604020202020204" pitchFamily="34" charset="0"/>
                        <a:ea typeface="Times New Roman"/>
                        <a:cs typeface="Arial" panose="020B0604020202020204" pitchFamily="34" charset="0"/>
                      </a:endParaRPr>
                    </a:p>
                  </a:txBody>
                  <a:tcPr marL="29771" marR="29771" marT="7186" marB="7186">
                    <a:lnR w="19050" cap="flat" cmpd="sng" algn="ctr">
                      <a:solidFill>
                        <a:schemeClr val="tx1"/>
                      </a:solidFill>
                      <a:prstDash val="solid"/>
                      <a:round/>
                      <a:headEnd type="none" w="med" len="med"/>
                      <a:tailEnd type="none" w="med" len="med"/>
                    </a:lnR>
                    <a:solidFill>
                      <a:schemeClr val="bg1"/>
                    </a:solidFill>
                  </a:tcPr>
                </a:tc>
                <a:tc>
                  <a:txBody>
                    <a:bodyPr/>
                    <a:lstStyle/>
                    <a:p>
                      <a:pPr marL="0" marR="0" algn="ctr">
                        <a:spcBef>
                          <a:spcPts val="0"/>
                        </a:spcBef>
                        <a:spcAft>
                          <a:spcPts val="0"/>
                        </a:spcAft>
                      </a:pPr>
                      <a:r>
                        <a:rPr lang="en-US" sz="700" dirty="0">
                          <a:effectLst/>
                          <a:latin typeface="Arial" panose="020B0604020202020204" pitchFamily="34" charset="0"/>
                          <a:cs typeface="Arial" panose="020B0604020202020204" pitchFamily="34" charset="0"/>
                        </a:rPr>
                        <a:t> </a:t>
                      </a:r>
                      <a:endParaRPr lang="en-US" sz="700" dirty="0">
                        <a:effectLst/>
                        <a:latin typeface="Arial" panose="020B0604020202020204" pitchFamily="34" charset="0"/>
                        <a:ea typeface="Times New Roman"/>
                        <a:cs typeface="Arial" panose="020B0604020202020204" pitchFamily="34" charset="0"/>
                      </a:endParaRPr>
                    </a:p>
                  </a:txBody>
                  <a:tcPr marL="7186" marR="7186" marT="7186" marB="7186">
                    <a:lnL w="19050" cap="flat" cmpd="sng" algn="ctr">
                      <a:solidFill>
                        <a:schemeClr val="tx1"/>
                      </a:solidFill>
                      <a:prstDash val="solid"/>
                      <a:round/>
                      <a:headEnd type="none" w="med" len="med"/>
                      <a:tailEnd type="none" w="med" len="med"/>
                    </a:lnL>
                    <a:solidFill>
                      <a:schemeClr val="bg1"/>
                    </a:solidFill>
                  </a:tcPr>
                </a:tc>
                <a:tc>
                  <a:txBody>
                    <a:bodyPr/>
                    <a:lstStyle/>
                    <a:p>
                      <a:pPr marL="0" marR="0" algn="ctr">
                        <a:spcBef>
                          <a:spcPts val="0"/>
                        </a:spcBef>
                        <a:spcAft>
                          <a:spcPts val="0"/>
                        </a:spcAft>
                      </a:pPr>
                      <a:r>
                        <a:rPr lang="en-US" sz="700" dirty="0">
                          <a:effectLst/>
                          <a:latin typeface="Arial" panose="020B0604020202020204" pitchFamily="34" charset="0"/>
                          <a:cs typeface="Arial" panose="020B0604020202020204" pitchFamily="34" charset="0"/>
                        </a:rPr>
                        <a:t>X</a:t>
                      </a:r>
                      <a:endParaRPr lang="en-US" sz="700" dirty="0">
                        <a:effectLst/>
                        <a:latin typeface="Arial" panose="020B0604020202020204" pitchFamily="34" charset="0"/>
                        <a:ea typeface="Times New Roman"/>
                        <a:cs typeface="Arial" panose="020B0604020202020204" pitchFamily="34" charset="0"/>
                      </a:endParaRPr>
                    </a:p>
                  </a:txBody>
                  <a:tcPr marL="29771" marR="29771" marT="7186" marB="7186">
                    <a:solidFill>
                      <a:schemeClr val="bg1"/>
                    </a:solidFill>
                  </a:tcPr>
                </a:tc>
                <a:tc>
                  <a:txBody>
                    <a:bodyPr/>
                    <a:lstStyle/>
                    <a:p>
                      <a:pPr marL="0" marR="0" algn="ctr">
                        <a:spcBef>
                          <a:spcPts val="0"/>
                        </a:spcBef>
                        <a:spcAft>
                          <a:spcPts val="0"/>
                        </a:spcAft>
                      </a:pPr>
                      <a:r>
                        <a:rPr lang="en-US" sz="700" dirty="0">
                          <a:effectLst/>
                          <a:latin typeface="Arial" panose="020B0604020202020204" pitchFamily="34" charset="0"/>
                          <a:cs typeface="Arial" panose="020B0604020202020204" pitchFamily="34" charset="0"/>
                        </a:rPr>
                        <a:t> </a:t>
                      </a:r>
                      <a:endParaRPr lang="en-US" sz="700" dirty="0">
                        <a:effectLst/>
                        <a:latin typeface="Arial" panose="020B0604020202020204" pitchFamily="34" charset="0"/>
                        <a:ea typeface="Times New Roman"/>
                        <a:cs typeface="Arial" panose="020B0604020202020204" pitchFamily="34" charset="0"/>
                      </a:endParaRPr>
                    </a:p>
                  </a:txBody>
                  <a:tcPr marL="29771" marR="29771" marT="7186" marB="7186">
                    <a:solidFill>
                      <a:schemeClr val="bg1"/>
                    </a:solidFill>
                  </a:tcPr>
                </a:tc>
                <a:tc>
                  <a:txBody>
                    <a:bodyPr/>
                    <a:lstStyle/>
                    <a:p>
                      <a:pPr marL="0" marR="0" algn="ctr">
                        <a:spcBef>
                          <a:spcPts val="0"/>
                        </a:spcBef>
                        <a:spcAft>
                          <a:spcPts val="0"/>
                        </a:spcAft>
                      </a:pPr>
                      <a:r>
                        <a:rPr lang="en-US" sz="700">
                          <a:effectLst/>
                          <a:latin typeface="Arial" panose="020B0604020202020204" pitchFamily="34" charset="0"/>
                          <a:cs typeface="Arial" panose="020B0604020202020204" pitchFamily="34" charset="0"/>
                        </a:rPr>
                        <a:t>X</a:t>
                      </a:r>
                      <a:endParaRPr lang="en-US" sz="700">
                        <a:effectLst/>
                        <a:latin typeface="Arial" panose="020B0604020202020204" pitchFamily="34" charset="0"/>
                        <a:ea typeface="Times New Roman"/>
                        <a:cs typeface="Arial" panose="020B0604020202020204" pitchFamily="34" charset="0"/>
                      </a:endParaRPr>
                    </a:p>
                  </a:txBody>
                  <a:tcPr marL="29771" marR="29771" marT="7186" marB="7186">
                    <a:solidFill>
                      <a:schemeClr val="bg1"/>
                    </a:solidFill>
                  </a:tcPr>
                </a:tc>
                <a:tc>
                  <a:txBody>
                    <a:bodyPr/>
                    <a:lstStyle/>
                    <a:p>
                      <a:pPr marL="0" marR="0" algn="ctr">
                        <a:spcBef>
                          <a:spcPts val="0"/>
                        </a:spcBef>
                        <a:spcAft>
                          <a:spcPts val="0"/>
                        </a:spcAft>
                      </a:pPr>
                      <a:r>
                        <a:rPr lang="en-US" sz="700">
                          <a:effectLst/>
                          <a:latin typeface="Arial" panose="020B0604020202020204" pitchFamily="34" charset="0"/>
                          <a:cs typeface="Arial" panose="020B0604020202020204" pitchFamily="34" charset="0"/>
                        </a:rPr>
                        <a:t>X</a:t>
                      </a:r>
                      <a:endParaRPr lang="en-US" sz="700">
                        <a:effectLst/>
                        <a:latin typeface="Arial" panose="020B0604020202020204" pitchFamily="34" charset="0"/>
                        <a:ea typeface="Times New Roman"/>
                        <a:cs typeface="Arial" panose="020B0604020202020204" pitchFamily="34" charset="0"/>
                      </a:endParaRPr>
                    </a:p>
                  </a:txBody>
                  <a:tcPr marL="29771" marR="29771" marT="7186" marB="7186">
                    <a:solidFill>
                      <a:schemeClr val="bg1"/>
                    </a:solidFill>
                  </a:tcPr>
                </a:tc>
                <a:tc>
                  <a:txBody>
                    <a:bodyPr/>
                    <a:lstStyle/>
                    <a:p>
                      <a:pPr marL="0" marR="0" algn="ctr">
                        <a:spcBef>
                          <a:spcPts val="0"/>
                        </a:spcBef>
                        <a:spcAft>
                          <a:spcPts val="0"/>
                        </a:spcAft>
                      </a:pPr>
                      <a:r>
                        <a:rPr lang="en-US" sz="700">
                          <a:effectLst/>
                          <a:latin typeface="Arial" panose="020B0604020202020204" pitchFamily="34" charset="0"/>
                          <a:cs typeface="Arial" panose="020B0604020202020204" pitchFamily="34" charset="0"/>
                        </a:rPr>
                        <a:t> </a:t>
                      </a:r>
                      <a:endParaRPr lang="en-US" sz="700">
                        <a:effectLst/>
                        <a:latin typeface="Arial" panose="020B0604020202020204" pitchFamily="34" charset="0"/>
                        <a:ea typeface="Times New Roman"/>
                        <a:cs typeface="Arial" panose="020B0604020202020204" pitchFamily="34" charset="0"/>
                      </a:endParaRPr>
                    </a:p>
                  </a:txBody>
                  <a:tcPr marL="29771" marR="29771" marT="7186" marB="7186">
                    <a:solidFill>
                      <a:schemeClr val="bg1"/>
                    </a:solidFill>
                  </a:tcPr>
                </a:tc>
                <a:tc>
                  <a:txBody>
                    <a:bodyPr/>
                    <a:lstStyle/>
                    <a:p>
                      <a:pPr marL="0" marR="0" algn="ctr">
                        <a:spcBef>
                          <a:spcPts val="0"/>
                        </a:spcBef>
                        <a:spcAft>
                          <a:spcPts val="0"/>
                        </a:spcAft>
                      </a:pPr>
                      <a:r>
                        <a:rPr lang="en-US" sz="700">
                          <a:effectLst/>
                          <a:latin typeface="Arial" panose="020B0604020202020204" pitchFamily="34" charset="0"/>
                          <a:cs typeface="Arial" panose="020B0604020202020204" pitchFamily="34" charset="0"/>
                        </a:rPr>
                        <a:t>2</a:t>
                      </a:r>
                      <a:endParaRPr lang="en-US" sz="700">
                        <a:effectLst/>
                        <a:latin typeface="Arial" panose="020B0604020202020204" pitchFamily="34" charset="0"/>
                        <a:ea typeface="Times New Roman"/>
                        <a:cs typeface="Arial" panose="020B0604020202020204" pitchFamily="34" charset="0"/>
                      </a:endParaRPr>
                    </a:p>
                  </a:txBody>
                  <a:tcPr marL="29771" marR="29771" marT="7186" marB="7186">
                    <a:solidFill>
                      <a:schemeClr val="bg1"/>
                    </a:solidFill>
                  </a:tcPr>
                </a:tc>
                <a:tc>
                  <a:txBody>
                    <a:bodyPr/>
                    <a:lstStyle/>
                    <a:p>
                      <a:pPr marL="0" marR="0" algn="ctr">
                        <a:spcBef>
                          <a:spcPts val="0"/>
                        </a:spcBef>
                        <a:spcAft>
                          <a:spcPts val="0"/>
                        </a:spcAft>
                      </a:pPr>
                      <a:r>
                        <a:rPr lang="en-US" sz="700">
                          <a:effectLst/>
                          <a:latin typeface="Arial" panose="020B0604020202020204" pitchFamily="34" charset="0"/>
                          <a:cs typeface="Arial" panose="020B0604020202020204" pitchFamily="34" charset="0"/>
                        </a:rPr>
                        <a:t>X</a:t>
                      </a:r>
                      <a:endParaRPr lang="en-US" sz="700">
                        <a:effectLst/>
                        <a:latin typeface="Arial" panose="020B0604020202020204" pitchFamily="34" charset="0"/>
                        <a:ea typeface="Times New Roman"/>
                        <a:cs typeface="Arial" panose="020B0604020202020204" pitchFamily="34" charset="0"/>
                      </a:endParaRPr>
                    </a:p>
                  </a:txBody>
                  <a:tcPr marL="29771" marR="29771" marT="7186" marB="7186">
                    <a:lnR w="19050" cap="flat" cmpd="sng" algn="ctr">
                      <a:solidFill>
                        <a:schemeClr val="tx1"/>
                      </a:solidFill>
                      <a:prstDash val="solid"/>
                      <a:round/>
                      <a:headEnd type="none" w="med" len="med"/>
                      <a:tailEnd type="none" w="med" len="med"/>
                    </a:lnR>
                    <a:solidFill>
                      <a:schemeClr val="bg1"/>
                    </a:solidFill>
                  </a:tcPr>
                </a:tc>
                <a:tc>
                  <a:txBody>
                    <a:bodyPr/>
                    <a:lstStyle/>
                    <a:p>
                      <a:pPr marL="0" marR="0" algn="ctr">
                        <a:spcBef>
                          <a:spcPts val="0"/>
                        </a:spcBef>
                        <a:spcAft>
                          <a:spcPts val="0"/>
                        </a:spcAft>
                      </a:pPr>
                      <a:r>
                        <a:rPr lang="en-US" sz="700" dirty="0">
                          <a:effectLst/>
                          <a:latin typeface="Arial" panose="020B0604020202020204" pitchFamily="34" charset="0"/>
                          <a:cs typeface="Arial" panose="020B0604020202020204" pitchFamily="34" charset="0"/>
                        </a:rPr>
                        <a:t>X</a:t>
                      </a:r>
                      <a:endParaRPr lang="en-US" sz="700" dirty="0">
                        <a:effectLst/>
                        <a:latin typeface="Arial" panose="020B0604020202020204" pitchFamily="34" charset="0"/>
                        <a:ea typeface="Times New Roman"/>
                        <a:cs typeface="Arial" panose="020B0604020202020204" pitchFamily="34" charset="0"/>
                      </a:endParaRPr>
                    </a:p>
                  </a:txBody>
                  <a:tcPr marL="7186" marR="7186" marT="7186" marB="7186">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solidFill>
                      <a:schemeClr val="bg1"/>
                    </a:solidFill>
                  </a:tcPr>
                </a:tc>
                <a:tc>
                  <a:txBody>
                    <a:bodyPr/>
                    <a:lstStyle/>
                    <a:p>
                      <a:pPr marL="0" marR="0" algn="ctr">
                        <a:spcBef>
                          <a:spcPts val="0"/>
                        </a:spcBef>
                        <a:spcAft>
                          <a:spcPts val="0"/>
                        </a:spcAft>
                      </a:pPr>
                      <a:r>
                        <a:rPr lang="en-US" sz="700" dirty="0">
                          <a:effectLst/>
                          <a:latin typeface="Arial" panose="020B0604020202020204" pitchFamily="34" charset="0"/>
                          <a:cs typeface="Arial" panose="020B0604020202020204" pitchFamily="34" charset="0"/>
                        </a:rPr>
                        <a:t>1</a:t>
                      </a:r>
                      <a:endParaRPr lang="en-US" sz="700" dirty="0">
                        <a:effectLst/>
                        <a:latin typeface="Arial" panose="020B0604020202020204" pitchFamily="34" charset="0"/>
                        <a:ea typeface="Times New Roman"/>
                        <a:cs typeface="Arial" panose="020B0604020202020204" pitchFamily="34" charset="0"/>
                      </a:endParaRPr>
                    </a:p>
                  </a:txBody>
                  <a:tcPr marL="7186" marR="7186" marT="7186" marB="7186">
                    <a:lnL w="19050" cap="flat" cmpd="sng" algn="ctr">
                      <a:solidFill>
                        <a:schemeClr val="tx1"/>
                      </a:solidFill>
                      <a:prstDash val="solid"/>
                      <a:round/>
                      <a:headEnd type="none" w="med" len="med"/>
                      <a:tailEnd type="none" w="med" len="med"/>
                    </a:lnL>
                    <a:solidFill>
                      <a:schemeClr val="bg1"/>
                    </a:solidFill>
                  </a:tcPr>
                </a:tc>
                <a:tc>
                  <a:txBody>
                    <a:bodyPr/>
                    <a:lstStyle/>
                    <a:p>
                      <a:pPr marL="0" marR="0" algn="ctr">
                        <a:spcBef>
                          <a:spcPts val="0"/>
                        </a:spcBef>
                        <a:spcAft>
                          <a:spcPts val="0"/>
                        </a:spcAft>
                      </a:pPr>
                      <a:r>
                        <a:rPr lang="en-US" sz="700">
                          <a:effectLst/>
                          <a:latin typeface="Arial" panose="020B0604020202020204" pitchFamily="34" charset="0"/>
                          <a:cs typeface="Arial" panose="020B0604020202020204" pitchFamily="34" charset="0"/>
                        </a:rPr>
                        <a:t> </a:t>
                      </a:r>
                      <a:endParaRPr lang="en-US" sz="700">
                        <a:effectLst/>
                        <a:latin typeface="Arial" panose="020B0604020202020204" pitchFamily="34" charset="0"/>
                        <a:ea typeface="Times New Roman"/>
                        <a:cs typeface="Arial" panose="020B0604020202020204" pitchFamily="34" charset="0"/>
                      </a:endParaRPr>
                    </a:p>
                  </a:txBody>
                  <a:tcPr marL="29771" marR="29771" marT="7186" marB="7186">
                    <a:solidFill>
                      <a:schemeClr val="bg1"/>
                    </a:solidFill>
                  </a:tcPr>
                </a:tc>
                <a:tc>
                  <a:txBody>
                    <a:bodyPr/>
                    <a:lstStyle/>
                    <a:p>
                      <a:pPr marL="0" marR="0" algn="ctr">
                        <a:spcBef>
                          <a:spcPts val="0"/>
                        </a:spcBef>
                        <a:spcAft>
                          <a:spcPts val="0"/>
                        </a:spcAft>
                      </a:pPr>
                      <a:r>
                        <a:rPr lang="en-US" sz="700">
                          <a:effectLst/>
                          <a:latin typeface="Arial" panose="020B0604020202020204" pitchFamily="34" charset="0"/>
                          <a:cs typeface="Arial" panose="020B0604020202020204" pitchFamily="34" charset="0"/>
                        </a:rPr>
                        <a:t> </a:t>
                      </a:r>
                      <a:endParaRPr lang="en-US" sz="700">
                        <a:effectLst/>
                        <a:latin typeface="Arial" panose="020B0604020202020204" pitchFamily="34" charset="0"/>
                        <a:ea typeface="Times New Roman"/>
                        <a:cs typeface="Arial" panose="020B0604020202020204" pitchFamily="34" charset="0"/>
                      </a:endParaRPr>
                    </a:p>
                  </a:txBody>
                  <a:tcPr marL="29771" marR="29771" marT="7186" marB="7186">
                    <a:solidFill>
                      <a:schemeClr val="bg1"/>
                    </a:solidFill>
                  </a:tcPr>
                </a:tc>
                <a:tc>
                  <a:txBody>
                    <a:bodyPr/>
                    <a:lstStyle/>
                    <a:p>
                      <a:pPr marL="0" marR="0" algn="ctr">
                        <a:spcBef>
                          <a:spcPts val="0"/>
                        </a:spcBef>
                        <a:spcAft>
                          <a:spcPts val="0"/>
                        </a:spcAft>
                      </a:pPr>
                      <a:r>
                        <a:rPr lang="en-US" sz="700">
                          <a:effectLst/>
                          <a:latin typeface="Arial" panose="020B0604020202020204" pitchFamily="34" charset="0"/>
                          <a:cs typeface="Arial" panose="020B0604020202020204" pitchFamily="34" charset="0"/>
                        </a:rPr>
                        <a:t>1</a:t>
                      </a:r>
                      <a:endParaRPr lang="en-US" sz="700">
                        <a:effectLst/>
                        <a:latin typeface="Arial" panose="020B0604020202020204" pitchFamily="34" charset="0"/>
                        <a:ea typeface="Times New Roman"/>
                        <a:cs typeface="Arial" panose="020B0604020202020204" pitchFamily="34" charset="0"/>
                      </a:endParaRPr>
                    </a:p>
                  </a:txBody>
                  <a:tcPr marL="29771" marR="29771" marT="7186" marB="7186">
                    <a:solidFill>
                      <a:schemeClr val="bg1"/>
                    </a:solidFill>
                  </a:tcPr>
                </a:tc>
                <a:tc>
                  <a:txBody>
                    <a:bodyPr/>
                    <a:lstStyle/>
                    <a:p>
                      <a:pPr marL="0" marR="0" algn="ctr">
                        <a:spcBef>
                          <a:spcPts val="0"/>
                        </a:spcBef>
                        <a:spcAft>
                          <a:spcPts val="0"/>
                        </a:spcAft>
                      </a:pPr>
                      <a:r>
                        <a:rPr lang="en-US" sz="700" dirty="0">
                          <a:effectLst/>
                          <a:latin typeface="Arial" panose="020B0604020202020204" pitchFamily="34" charset="0"/>
                          <a:cs typeface="Arial" panose="020B0604020202020204" pitchFamily="34" charset="0"/>
                        </a:rPr>
                        <a:t>1</a:t>
                      </a:r>
                      <a:endParaRPr lang="en-US" sz="700" dirty="0">
                        <a:effectLst/>
                        <a:latin typeface="Arial" panose="020B0604020202020204" pitchFamily="34" charset="0"/>
                        <a:ea typeface="Times New Roman"/>
                        <a:cs typeface="Arial" panose="020B0604020202020204" pitchFamily="34" charset="0"/>
                      </a:endParaRPr>
                    </a:p>
                  </a:txBody>
                  <a:tcPr marL="29771" marR="29771" marT="7186" marB="7186">
                    <a:solidFill>
                      <a:schemeClr val="bg1"/>
                    </a:solidFill>
                  </a:tcPr>
                </a:tc>
                <a:tc>
                  <a:txBody>
                    <a:bodyPr/>
                    <a:lstStyle/>
                    <a:p>
                      <a:pPr marL="0" marR="0" algn="ctr">
                        <a:spcBef>
                          <a:spcPts val="0"/>
                        </a:spcBef>
                        <a:spcAft>
                          <a:spcPts val="0"/>
                        </a:spcAft>
                      </a:pPr>
                      <a:r>
                        <a:rPr lang="en-US" sz="700" dirty="0">
                          <a:effectLst/>
                          <a:latin typeface="Arial" panose="020B0604020202020204" pitchFamily="34" charset="0"/>
                          <a:cs typeface="Arial" panose="020B0604020202020204" pitchFamily="34" charset="0"/>
                        </a:rPr>
                        <a:t> </a:t>
                      </a:r>
                      <a:endParaRPr lang="en-US" sz="700" dirty="0">
                        <a:effectLst/>
                        <a:latin typeface="Arial" panose="020B0604020202020204" pitchFamily="34" charset="0"/>
                        <a:ea typeface="Times New Roman"/>
                        <a:cs typeface="Arial" panose="020B0604020202020204" pitchFamily="34" charset="0"/>
                      </a:endParaRPr>
                    </a:p>
                  </a:txBody>
                  <a:tcPr marL="29771" marR="29771" marT="7186" marB="7186">
                    <a:lnR w="19050" cap="flat" cmpd="sng" algn="ctr">
                      <a:solidFill>
                        <a:schemeClr val="tx1"/>
                      </a:solidFill>
                      <a:prstDash val="solid"/>
                      <a:round/>
                      <a:headEnd type="none" w="med" len="med"/>
                      <a:tailEnd type="none" w="med" len="med"/>
                    </a:lnR>
                    <a:solidFill>
                      <a:schemeClr val="bg1"/>
                    </a:solidFill>
                  </a:tcPr>
                </a:tc>
              </a:tr>
              <a:tr h="149586">
                <a:tc>
                  <a:txBody>
                    <a:bodyPr/>
                    <a:lstStyle/>
                    <a:p>
                      <a:pPr marL="0" marR="0">
                        <a:spcBef>
                          <a:spcPts val="0"/>
                        </a:spcBef>
                        <a:spcAft>
                          <a:spcPts val="0"/>
                        </a:spcAft>
                      </a:pPr>
                      <a:r>
                        <a:rPr lang="en-US" sz="700" dirty="0">
                          <a:effectLst/>
                          <a:latin typeface="Arial" panose="020B0604020202020204" pitchFamily="34" charset="0"/>
                          <a:cs typeface="Arial" panose="020B0604020202020204" pitchFamily="34" charset="0"/>
                        </a:rPr>
                        <a:t>Resident C</a:t>
                      </a:r>
                      <a:endParaRPr lang="en-US" sz="700" dirty="0">
                        <a:effectLst/>
                        <a:latin typeface="Arial" panose="020B0604020202020204" pitchFamily="34" charset="0"/>
                        <a:ea typeface="Times New Roman"/>
                        <a:cs typeface="Arial" panose="020B0604020202020204" pitchFamily="34" charset="0"/>
                      </a:endParaRPr>
                    </a:p>
                  </a:txBody>
                  <a:tcPr marL="18288" marR="9144" marT="9144" marB="9144">
                    <a:lnL w="19050" cap="flat" cmpd="sng" algn="ctr">
                      <a:solidFill>
                        <a:schemeClr val="tx1"/>
                      </a:solidFill>
                      <a:prstDash val="solid"/>
                      <a:round/>
                      <a:headEnd type="none" w="med" len="med"/>
                      <a:tailEnd type="none" w="med" len="med"/>
                    </a:lnL>
                    <a:solidFill>
                      <a:schemeClr val="bg1"/>
                    </a:solidFill>
                  </a:tcPr>
                </a:tc>
                <a:tc>
                  <a:txBody>
                    <a:bodyPr/>
                    <a:lstStyle/>
                    <a:p>
                      <a:pPr marL="0" marR="0" algn="ctr">
                        <a:spcBef>
                          <a:spcPts val="0"/>
                        </a:spcBef>
                        <a:spcAft>
                          <a:spcPts val="0"/>
                        </a:spcAft>
                      </a:pPr>
                      <a:r>
                        <a:rPr lang="en-US" sz="700">
                          <a:effectLst/>
                          <a:latin typeface="Arial" panose="020B0604020202020204" pitchFamily="34" charset="0"/>
                          <a:cs typeface="Arial" panose="020B0604020202020204" pitchFamily="34" charset="0"/>
                        </a:rPr>
                        <a:t>82</a:t>
                      </a:r>
                      <a:endParaRPr lang="en-US" sz="700">
                        <a:effectLst/>
                        <a:latin typeface="Arial" panose="020B0604020202020204" pitchFamily="34" charset="0"/>
                        <a:ea typeface="Times New Roman"/>
                        <a:cs typeface="Arial" panose="020B0604020202020204" pitchFamily="34" charset="0"/>
                      </a:endParaRPr>
                    </a:p>
                  </a:txBody>
                  <a:tcPr marL="29771" marR="29771" marT="7186" marB="7186">
                    <a:solidFill>
                      <a:schemeClr val="bg1"/>
                    </a:solidFill>
                  </a:tcPr>
                </a:tc>
                <a:tc>
                  <a:txBody>
                    <a:bodyPr/>
                    <a:lstStyle/>
                    <a:p>
                      <a:pPr marL="0" marR="0" algn="ctr">
                        <a:spcBef>
                          <a:spcPts val="0"/>
                        </a:spcBef>
                        <a:spcAft>
                          <a:spcPts val="0"/>
                        </a:spcAft>
                      </a:pPr>
                      <a:r>
                        <a:rPr lang="en-US" sz="700">
                          <a:effectLst/>
                          <a:latin typeface="Arial" panose="020B0604020202020204" pitchFamily="34" charset="0"/>
                          <a:cs typeface="Arial" panose="020B0604020202020204" pitchFamily="34" charset="0"/>
                        </a:rPr>
                        <a:t> </a:t>
                      </a:r>
                      <a:endParaRPr lang="en-US" sz="700">
                        <a:effectLst/>
                        <a:latin typeface="Arial" panose="020B0604020202020204" pitchFamily="34" charset="0"/>
                        <a:ea typeface="Times New Roman"/>
                        <a:cs typeface="Arial" panose="020B0604020202020204" pitchFamily="34" charset="0"/>
                      </a:endParaRPr>
                    </a:p>
                  </a:txBody>
                  <a:tcPr marL="29771" marR="29771" marT="7186" marB="7186">
                    <a:lnR w="19050" cap="flat" cmpd="sng" algn="ctr">
                      <a:solidFill>
                        <a:schemeClr val="tx1"/>
                      </a:solidFill>
                      <a:prstDash val="solid"/>
                      <a:round/>
                      <a:headEnd type="none" w="med" len="med"/>
                      <a:tailEnd type="none" w="med" len="med"/>
                    </a:lnR>
                    <a:solidFill>
                      <a:schemeClr val="bg1"/>
                    </a:solidFill>
                  </a:tcPr>
                </a:tc>
                <a:tc>
                  <a:txBody>
                    <a:bodyPr/>
                    <a:lstStyle/>
                    <a:p>
                      <a:pPr marL="0" marR="0" algn="ctr">
                        <a:spcBef>
                          <a:spcPts val="0"/>
                        </a:spcBef>
                        <a:spcAft>
                          <a:spcPts val="0"/>
                        </a:spcAft>
                      </a:pPr>
                      <a:r>
                        <a:rPr lang="en-US" sz="700" dirty="0">
                          <a:effectLst/>
                          <a:latin typeface="Arial" panose="020B0604020202020204" pitchFamily="34" charset="0"/>
                          <a:cs typeface="Arial" panose="020B0604020202020204" pitchFamily="34" charset="0"/>
                        </a:rPr>
                        <a:t> </a:t>
                      </a:r>
                      <a:endParaRPr lang="en-US" sz="700" dirty="0">
                        <a:effectLst/>
                        <a:latin typeface="Arial" panose="020B0604020202020204" pitchFamily="34" charset="0"/>
                        <a:ea typeface="Times New Roman"/>
                        <a:cs typeface="Arial" panose="020B0604020202020204" pitchFamily="34" charset="0"/>
                      </a:endParaRPr>
                    </a:p>
                  </a:txBody>
                  <a:tcPr marL="7186" marR="7186" marT="7186" marB="7186">
                    <a:lnL w="19050" cap="flat" cmpd="sng" algn="ctr">
                      <a:solidFill>
                        <a:schemeClr val="tx1"/>
                      </a:solidFill>
                      <a:prstDash val="solid"/>
                      <a:round/>
                      <a:headEnd type="none" w="med" len="med"/>
                      <a:tailEnd type="none" w="med" len="med"/>
                    </a:lnL>
                    <a:solidFill>
                      <a:schemeClr val="bg1"/>
                    </a:solidFill>
                  </a:tcPr>
                </a:tc>
                <a:tc>
                  <a:txBody>
                    <a:bodyPr/>
                    <a:lstStyle/>
                    <a:p>
                      <a:pPr marL="0" marR="0" algn="ctr">
                        <a:spcBef>
                          <a:spcPts val="0"/>
                        </a:spcBef>
                        <a:spcAft>
                          <a:spcPts val="0"/>
                        </a:spcAft>
                      </a:pPr>
                      <a:r>
                        <a:rPr lang="en-US" sz="700">
                          <a:effectLst/>
                          <a:latin typeface="Arial" panose="020B0604020202020204" pitchFamily="34" charset="0"/>
                          <a:cs typeface="Arial" panose="020B0604020202020204" pitchFamily="34" charset="0"/>
                        </a:rPr>
                        <a:t>1</a:t>
                      </a:r>
                      <a:endParaRPr lang="en-US" sz="700">
                        <a:effectLst/>
                        <a:latin typeface="Arial" panose="020B0604020202020204" pitchFamily="34" charset="0"/>
                        <a:ea typeface="Times New Roman"/>
                        <a:cs typeface="Arial" panose="020B0604020202020204" pitchFamily="34" charset="0"/>
                      </a:endParaRPr>
                    </a:p>
                  </a:txBody>
                  <a:tcPr marL="7186" marR="7186" marT="7186" marB="7186">
                    <a:solidFill>
                      <a:schemeClr val="bg1"/>
                    </a:solidFill>
                  </a:tcPr>
                </a:tc>
                <a:tc>
                  <a:txBody>
                    <a:bodyPr/>
                    <a:lstStyle/>
                    <a:p>
                      <a:pPr marL="0" marR="0" algn="ctr">
                        <a:spcBef>
                          <a:spcPts val="0"/>
                        </a:spcBef>
                        <a:spcAft>
                          <a:spcPts val="0"/>
                        </a:spcAft>
                      </a:pPr>
                      <a:r>
                        <a:rPr lang="en-US" sz="700">
                          <a:effectLst/>
                          <a:latin typeface="Arial" panose="020B0604020202020204" pitchFamily="34" charset="0"/>
                          <a:cs typeface="Arial" panose="020B0604020202020204" pitchFamily="34" charset="0"/>
                        </a:rPr>
                        <a:t> </a:t>
                      </a:r>
                      <a:endParaRPr lang="en-US" sz="700">
                        <a:effectLst/>
                        <a:latin typeface="Arial" panose="020B0604020202020204" pitchFamily="34" charset="0"/>
                        <a:ea typeface="Times New Roman"/>
                        <a:cs typeface="Arial" panose="020B0604020202020204" pitchFamily="34" charset="0"/>
                      </a:endParaRPr>
                    </a:p>
                  </a:txBody>
                  <a:tcPr marL="7186" marR="7186" marT="7186" marB="7186">
                    <a:lnR w="19050" cap="flat" cmpd="sng" algn="ctr">
                      <a:solidFill>
                        <a:schemeClr val="tx1"/>
                      </a:solidFill>
                      <a:prstDash val="solid"/>
                      <a:round/>
                      <a:headEnd type="none" w="med" len="med"/>
                      <a:tailEnd type="none" w="med" len="med"/>
                    </a:lnR>
                    <a:solidFill>
                      <a:schemeClr val="bg1"/>
                    </a:solidFill>
                  </a:tcPr>
                </a:tc>
                <a:tc>
                  <a:txBody>
                    <a:bodyPr/>
                    <a:lstStyle/>
                    <a:p>
                      <a:pPr marL="0" marR="0" algn="ctr">
                        <a:spcBef>
                          <a:spcPts val="0"/>
                        </a:spcBef>
                        <a:spcAft>
                          <a:spcPts val="0"/>
                        </a:spcAft>
                      </a:pPr>
                      <a:r>
                        <a:rPr lang="en-US" sz="700" dirty="0">
                          <a:effectLst/>
                          <a:latin typeface="Arial" panose="020B0604020202020204" pitchFamily="34" charset="0"/>
                          <a:cs typeface="Arial" panose="020B0604020202020204" pitchFamily="34" charset="0"/>
                        </a:rPr>
                        <a:t>Anemia</a:t>
                      </a:r>
                      <a:endParaRPr lang="en-US" sz="700" dirty="0">
                        <a:effectLst/>
                        <a:latin typeface="Arial" panose="020B0604020202020204" pitchFamily="34" charset="0"/>
                        <a:ea typeface="Times New Roman"/>
                        <a:cs typeface="Arial" panose="020B0604020202020204" pitchFamily="34" charset="0"/>
                      </a:endParaRPr>
                    </a:p>
                  </a:txBody>
                  <a:tcPr marL="22072" marR="22072" marT="14885" marB="1488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solidFill>
                      <a:schemeClr val="bg1"/>
                    </a:solidFill>
                  </a:tcPr>
                </a:tc>
                <a:tc>
                  <a:txBody>
                    <a:bodyPr/>
                    <a:lstStyle/>
                    <a:p>
                      <a:pPr marL="0" marR="0" algn="ctr">
                        <a:spcBef>
                          <a:spcPts val="0"/>
                        </a:spcBef>
                        <a:spcAft>
                          <a:spcPts val="0"/>
                        </a:spcAft>
                      </a:pPr>
                      <a:r>
                        <a:rPr lang="en-US" sz="700" dirty="0">
                          <a:effectLst/>
                          <a:latin typeface="Arial" panose="020B0604020202020204" pitchFamily="34" charset="0"/>
                          <a:cs typeface="Arial" panose="020B0604020202020204" pitchFamily="34" charset="0"/>
                        </a:rPr>
                        <a:t> </a:t>
                      </a:r>
                      <a:endParaRPr lang="en-US" sz="700" dirty="0">
                        <a:effectLst/>
                        <a:latin typeface="Arial" panose="020B0604020202020204" pitchFamily="34" charset="0"/>
                        <a:ea typeface="Times New Roman"/>
                        <a:cs typeface="Arial" panose="020B0604020202020204" pitchFamily="34" charset="0"/>
                      </a:endParaRPr>
                    </a:p>
                  </a:txBody>
                  <a:tcPr marL="7186" marR="7186" marT="7186" marB="7186">
                    <a:lnL w="19050" cap="flat" cmpd="sng" algn="ctr">
                      <a:solidFill>
                        <a:schemeClr val="tx1"/>
                      </a:solidFill>
                      <a:prstDash val="solid"/>
                      <a:round/>
                      <a:headEnd type="none" w="med" len="med"/>
                      <a:tailEnd type="none" w="med" len="med"/>
                    </a:lnL>
                    <a:solidFill>
                      <a:schemeClr val="bg1"/>
                    </a:solidFill>
                  </a:tcPr>
                </a:tc>
                <a:tc>
                  <a:txBody>
                    <a:bodyPr/>
                    <a:lstStyle/>
                    <a:p>
                      <a:pPr marL="0" marR="0" algn="ctr">
                        <a:spcBef>
                          <a:spcPts val="0"/>
                        </a:spcBef>
                        <a:spcAft>
                          <a:spcPts val="0"/>
                        </a:spcAft>
                      </a:pPr>
                      <a:r>
                        <a:rPr lang="en-US" sz="700">
                          <a:effectLst/>
                          <a:latin typeface="Arial" panose="020B0604020202020204" pitchFamily="34" charset="0"/>
                          <a:cs typeface="Arial" panose="020B0604020202020204" pitchFamily="34" charset="0"/>
                        </a:rPr>
                        <a:t>1</a:t>
                      </a:r>
                      <a:endParaRPr lang="en-US" sz="700">
                        <a:effectLst/>
                        <a:latin typeface="Arial" panose="020B0604020202020204" pitchFamily="34" charset="0"/>
                        <a:ea typeface="Times New Roman"/>
                        <a:cs typeface="Arial" panose="020B0604020202020204" pitchFamily="34" charset="0"/>
                      </a:endParaRPr>
                    </a:p>
                  </a:txBody>
                  <a:tcPr marL="29771" marR="29771" marT="7186" marB="7186">
                    <a:solidFill>
                      <a:schemeClr val="bg1"/>
                    </a:solidFill>
                  </a:tcPr>
                </a:tc>
                <a:tc>
                  <a:txBody>
                    <a:bodyPr/>
                    <a:lstStyle/>
                    <a:p>
                      <a:pPr marL="0" marR="0" algn="ctr">
                        <a:spcBef>
                          <a:spcPts val="0"/>
                        </a:spcBef>
                        <a:spcAft>
                          <a:spcPts val="0"/>
                        </a:spcAft>
                      </a:pPr>
                      <a:r>
                        <a:rPr lang="en-US" sz="700">
                          <a:effectLst/>
                          <a:latin typeface="Arial" panose="020B0604020202020204" pitchFamily="34" charset="0"/>
                          <a:cs typeface="Arial" panose="020B0604020202020204" pitchFamily="34" charset="0"/>
                        </a:rPr>
                        <a:t>1</a:t>
                      </a:r>
                      <a:endParaRPr lang="en-US" sz="700">
                        <a:effectLst/>
                        <a:latin typeface="Arial" panose="020B0604020202020204" pitchFamily="34" charset="0"/>
                        <a:ea typeface="Times New Roman"/>
                        <a:cs typeface="Arial" panose="020B0604020202020204" pitchFamily="34" charset="0"/>
                      </a:endParaRPr>
                    </a:p>
                  </a:txBody>
                  <a:tcPr marL="29771" marR="29771" marT="7186" marB="7186">
                    <a:lnR w="19050" cap="flat" cmpd="sng" algn="ctr">
                      <a:solidFill>
                        <a:schemeClr val="tx1"/>
                      </a:solidFill>
                      <a:prstDash val="solid"/>
                      <a:round/>
                      <a:headEnd type="none" w="med" len="med"/>
                      <a:tailEnd type="none" w="med" len="med"/>
                    </a:lnR>
                    <a:solidFill>
                      <a:schemeClr val="bg1"/>
                    </a:solidFill>
                  </a:tcPr>
                </a:tc>
                <a:tc>
                  <a:txBody>
                    <a:bodyPr/>
                    <a:lstStyle/>
                    <a:p>
                      <a:pPr marL="0" marR="0" algn="ctr">
                        <a:spcBef>
                          <a:spcPts val="0"/>
                        </a:spcBef>
                        <a:spcAft>
                          <a:spcPts val="0"/>
                        </a:spcAft>
                      </a:pPr>
                      <a:r>
                        <a:rPr lang="en-US" sz="700">
                          <a:effectLst/>
                          <a:latin typeface="Arial" panose="020B0604020202020204" pitchFamily="34" charset="0"/>
                          <a:cs typeface="Arial" panose="020B0604020202020204" pitchFamily="34" charset="0"/>
                        </a:rPr>
                        <a:t>COPD</a:t>
                      </a:r>
                      <a:endParaRPr lang="en-US" sz="700">
                        <a:effectLst/>
                        <a:latin typeface="Arial" panose="020B0604020202020204" pitchFamily="34" charset="0"/>
                        <a:ea typeface="Times New Roman"/>
                        <a:cs typeface="Arial" panose="020B0604020202020204" pitchFamily="34" charset="0"/>
                      </a:endParaRPr>
                    </a:p>
                  </a:txBody>
                  <a:tcPr marL="7186" marR="7186" marT="7186" marB="7186">
                    <a:lnL w="19050" cap="flat" cmpd="sng" algn="ctr">
                      <a:solidFill>
                        <a:schemeClr val="tx1"/>
                      </a:solidFill>
                      <a:prstDash val="solid"/>
                      <a:round/>
                      <a:headEnd type="none" w="med" len="med"/>
                      <a:tailEnd type="none" w="med" len="med"/>
                    </a:lnL>
                    <a:solidFill>
                      <a:schemeClr val="bg1"/>
                    </a:solidFill>
                  </a:tcPr>
                </a:tc>
                <a:tc>
                  <a:txBody>
                    <a:bodyPr/>
                    <a:lstStyle/>
                    <a:p>
                      <a:pPr marL="0" marR="0" algn="ctr">
                        <a:spcBef>
                          <a:spcPts val="0"/>
                        </a:spcBef>
                        <a:spcAft>
                          <a:spcPts val="0"/>
                        </a:spcAft>
                      </a:pPr>
                      <a:r>
                        <a:rPr lang="en-US" sz="700">
                          <a:effectLst/>
                          <a:latin typeface="Arial" panose="020B0604020202020204" pitchFamily="34" charset="0"/>
                          <a:cs typeface="Arial" panose="020B0604020202020204" pitchFamily="34" charset="0"/>
                        </a:rPr>
                        <a:t>4</a:t>
                      </a:r>
                      <a:endParaRPr lang="en-US" sz="700">
                        <a:effectLst/>
                        <a:latin typeface="Arial" panose="020B0604020202020204" pitchFamily="34" charset="0"/>
                        <a:ea typeface="Times New Roman"/>
                        <a:cs typeface="Arial" panose="020B0604020202020204" pitchFamily="34" charset="0"/>
                      </a:endParaRPr>
                    </a:p>
                  </a:txBody>
                  <a:tcPr marL="29771" marR="29771" marT="7186" marB="7186">
                    <a:lnR w="19050" cap="flat" cmpd="sng" algn="ctr">
                      <a:solidFill>
                        <a:schemeClr val="tx1"/>
                      </a:solidFill>
                      <a:prstDash val="solid"/>
                      <a:round/>
                      <a:headEnd type="none" w="med" len="med"/>
                      <a:tailEnd type="none" w="med" len="med"/>
                    </a:lnR>
                    <a:solidFill>
                      <a:schemeClr val="bg1"/>
                    </a:solidFill>
                  </a:tcPr>
                </a:tc>
                <a:tc>
                  <a:txBody>
                    <a:bodyPr/>
                    <a:lstStyle/>
                    <a:p>
                      <a:pPr marL="0" marR="0" algn="ctr">
                        <a:spcBef>
                          <a:spcPts val="0"/>
                        </a:spcBef>
                        <a:spcAft>
                          <a:spcPts val="0"/>
                        </a:spcAft>
                      </a:pPr>
                      <a:r>
                        <a:rPr lang="en-US" sz="700">
                          <a:effectLst/>
                          <a:latin typeface="Arial" panose="020B0604020202020204" pitchFamily="34" charset="0"/>
                          <a:cs typeface="Arial" panose="020B0604020202020204" pitchFamily="34" charset="0"/>
                        </a:rPr>
                        <a:t> </a:t>
                      </a:r>
                      <a:endParaRPr lang="en-US" sz="700">
                        <a:effectLst/>
                        <a:latin typeface="Arial" panose="020B0604020202020204" pitchFamily="34" charset="0"/>
                        <a:ea typeface="Times New Roman"/>
                        <a:cs typeface="Arial" panose="020B0604020202020204" pitchFamily="34" charset="0"/>
                      </a:endParaRPr>
                    </a:p>
                  </a:txBody>
                  <a:tcPr marL="7186" marR="7186" marT="7186" marB="7186">
                    <a:lnL w="19050" cap="flat" cmpd="sng" algn="ctr">
                      <a:solidFill>
                        <a:schemeClr val="tx1"/>
                      </a:solidFill>
                      <a:prstDash val="solid"/>
                      <a:round/>
                      <a:headEnd type="none" w="med" len="med"/>
                      <a:tailEnd type="none" w="med" len="med"/>
                    </a:lnL>
                    <a:solidFill>
                      <a:schemeClr val="bg1"/>
                    </a:solidFill>
                  </a:tcPr>
                </a:tc>
                <a:tc>
                  <a:txBody>
                    <a:bodyPr/>
                    <a:lstStyle/>
                    <a:p>
                      <a:pPr marL="0" marR="0" algn="ctr">
                        <a:spcBef>
                          <a:spcPts val="0"/>
                        </a:spcBef>
                        <a:spcAft>
                          <a:spcPts val="0"/>
                        </a:spcAft>
                      </a:pPr>
                      <a:r>
                        <a:rPr lang="en-US" sz="700">
                          <a:effectLst/>
                          <a:latin typeface="Arial" panose="020B0604020202020204" pitchFamily="34" charset="0"/>
                          <a:cs typeface="Arial" panose="020B0604020202020204" pitchFamily="34" charset="0"/>
                        </a:rPr>
                        <a:t> </a:t>
                      </a:r>
                      <a:endParaRPr lang="en-US" sz="700">
                        <a:effectLst/>
                        <a:latin typeface="Arial" panose="020B0604020202020204" pitchFamily="34" charset="0"/>
                        <a:ea typeface="Times New Roman"/>
                        <a:cs typeface="Arial" panose="020B0604020202020204" pitchFamily="34" charset="0"/>
                      </a:endParaRPr>
                    </a:p>
                  </a:txBody>
                  <a:tcPr marL="29771" marR="29771" marT="7186" marB="7186">
                    <a:solidFill>
                      <a:schemeClr val="bg1"/>
                    </a:solidFill>
                  </a:tcPr>
                </a:tc>
                <a:tc>
                  <a:txBody>
                    <a:bodyPr/>
                    <a:lstStyle/>
                    <a:p>
                      <a:pPr marL="0" marR="0" algn="ctr">
                        <a:spcBef>
                          <a:spcPts val="0"/>
                        </a:spcBef>
                        <a:spcAft>
                          <a:spcPts val="0"/>
                        </a:spcAft>
                      </a:pPr>
                      <a:r>
                        <a:rPr lang="en-US" sz="700">
                          <a:effectLst/>
                          <a:latin typeface="Arial" panose="020B0604020202020204" pitchFamily="34" charset="0"/>
                          <a:cs typeface="Arial" panose="020B0604020202020204" pitchFamily="34" charset="0"/>
                        </a:rPr>
                        <a:t> </a:t>
                      </a:r>
                      <a:endParaRPr lang="en-US" sz="700">
                        <a:effectLst/>
                        <a:latin typeface="Arial" panose="020B0604020202020204" pitchFamily="34" charset="0"/>
                        <a:ea typeface="Times New Roman"/>
                        <a:cs typeface="Arial" panose="020B0604020202020204" pitchFamily="34" charset="0"/>
                      </a:endParaRPr>
                    </a:p>
                  </a:txBody>
                  <a:tcPr marL="29771" marR="29771" marT="7186" marB="7186">
                    <a:solidFill>
                      <a:schemeClr val="bg1"/>
                    </a:solidFill>
                  </a:tcPr>
                </a:tc>
                <a:tc>
                  <a:txBody>
                    <a:bodyPr/>
                    <a:lstStyle/>
                    <a:p>
                      <a:pPr marL="0" marR="0" algn="ctr">
                        <a:spcBef>
                          <a:spcPts val="0"/>
                        </a:spcBef>
                        <a:spcAft>
                          <a:spcPts val="0"/>
                        </a:spcAft>
                      </a:pPr>
                      <a:r>
                        <a:rPr lang="en-US" sz="700">
                          <a:effectLst/>
                          <a:latin typeface="Arial" panose="020B0604020202020204" pitchFamily="34" charset="0"/>
                          <a:cs typeface="Arial" panose="020B0604020202020204" pitchFamily="34" charset="0"/>
                        </a:rPr>
                        <a:t>X</a:t>
                      </a:r>
                      <a:endParaRPr lang="en-US" sz="700">
                        <a:effectLst/>
                        <a:latin typeface="Arial" panose="020B0604020202020204" pitchFamily="34" charset="0"/>
                        <a:ea typeface="Times New Roman"/>
                        <a:cs typeface="Arial" panose="020B0604020202020204" pitchFamily="34" charset="0"/>
                      </a:endParaRPr>
                    </a:p>
                  </a:txBody>
                  <a:tcPr marL="29771" marR="29771" marT="7186" marB="7186">
                    <a:solidFill>
                      <a:schemeClr val="bg1"/>
                    </a:solidFill>
                  </a:tcPr>
                </a:tc>
                <a:tc>
                  <a:txBody>
                    <a:bodyPr/>
                    <a:lstStyle/>
                    <a:p>
                      <a:pPr marL="0" marR="0" algn="ctr">
                        <a:spcBef>
                          <a:spcPts val="0"/>
                        </a:spcBef>
                        <a:spcAft>
                          <a:spcPts val="0"/>
                        </a:spcAft>
                      </a:pPr>
                      <a:r>
                        <a:rPr lang="en-US" sz="700">
                          <a:effectLst/>
                          <a:latin typeface="Arial" panose="020B0604020202020204" pitchFamily="34" charset="0"/>
                          <a:cs typeface="Arial" panose="020B0604020202020204" pitchFamily="34" charset="0"/>
                        </a:rPr>
                        <a:t>X</a:t>
                      </a:r>
                      <a:endParaRPr lang="en-US" sz="700">
                        <a:effectLst/>
                        <a:latin typeface="Arial" panose="020B0604020202020204" pitchFamily="34" charset="0"/>
                        <a:ea typeface="Times New Roman"/>
                        <a:cs typeface="Arial" panose="020B0604020202020204" pitchFamily="34" charset="0"/>
                      </a:endParaRPr>
                    </a:p>
                  </a:txBody>
                  <a:tcPr marL="29771" marR="29771" marT="7186" marB="7186">
                    <a:solidFill>
                      <a:schemeClr val="bg1"/>
                    </a:solidFill>
                  </a:tcPr>
                </a:tc>
                <a:tc>
                  <a:txBody>
                    <a:bodyPr/>
                    <a:lstStyle/>
                    <a:p>
                      <a:pPr marL="0" marR="0" algn="ctr">
                        <a:spcBef>
                          <a:spcPts val="0"/>
                        </a:spcBef>
                        <a:spcAft>
                          <a:spcPts val="0"/>
                        </a:spcAft>
                      </a:pPr>
                      <a:r>
                        <a:rPr lang="en-US" sz="700">
                          <a:effectLst/>
                          <a:latin typeface="Arial" panose="020B0604020202020204" pitchFamily="34" charset="0"/>
                          <a:cs typeface="Arial" panose="020B0604020202020204" pitchFamily="34" charset="0"/>
                        </a:rPr>
                        <a:t> </a:t>
                      </a:r>
                      <a:endParaRPr lang="en-US" sz="700">
                        <a:effectLst/>
                        <a:latin typeface="Arial" panose="020B0604020202020204" pitchFamily="34" charset="0"/>
                        <a:ea typeface="Times New Roman"/>
                        <a:cs typeface="Arial" panose="020B0604020202020204" pitchFamily="34" charset="0"/>
                      </a:endParaRPr>
                    </a:p>
                  </a:txBody>
                  <a:tcPr marL="29771" marR="29771" marT="7186" marB="7186">
                    <a:solidFill>
                      <a:schemeClr val="bg1"/>
                    </a:solidFill>
                  </a:tcPr>
                </a:tc>
                <a:tc>
                  <a:txBody>
                    <a:bodyPr/>
                    <a:lstStyle/>
                    <a:p>
                      <a:pPr marL="0" marR="0" algn="ctr">
                        <a:spcBef>
                          <a:spcPts val="0"/>
                        </a:spcBef>
                        <a:spcAft>
                          <a:spcPts val="0"/>
                        </a:spcAft>
                      </a:pPr>
                      <a:r>
                        <a:rPr lang="en-US" sz="700">
                          <a:effectLst/>
                          <a:latin typeface="Arial" panose="020B0604020202020204" pitchFamily="34" charset="0"/>
                          <a:cs typeface="Arial" panose="020B0604020202020204" pitchFamily="34" charset="0"/>
                        </a:rPr>
                        <a:t> </a:t>
                      </a:r>
                      <a:endParaRPr lang="en-US" sz="700">
                        <a:effectLst/>
                        <a:latin typeface="Arial" panose="020B0604020202020204" pitchFamily="34" charset="0"/>
                        <a:ea typeface="Times New Roman"/>
                        <a:cs typeface="Arial" panose="020B0604020202020204" pitchFamily="34" charset="0"/>
                      </a:endParaRPr>
                    </a:p>
                  </a:txBody>
                  <a:tcPr marL="29771" marR="29771" marT="7186" marB="7186">
                    <a:solidFill>
                      <a:schemeClr val="bg1"/>
                    </a:solidFill>
                  </a:tcPr>
                </a:tc>
                <a:tc>
                  <a:txBody>
                    <a:bodyPr/>
                    <a:lstStyle/>
                    <a:p>
                      <a:pPr marL="0" marR="0" algn="ctr">
                        <a:spcBef>
                          <a:spcPts val="0"/>
                        </a:spcBef>
                        <a:spcAft>
                          <a:spcPts val="0"/>
                        </a:spcAft>
                      </a:pPr>
                      <a:r>
                        <a:rPr lang="en-US" sz="700">
                          <a:effectLst/>
                          <a:latin typeface="Arial" panose="020B0604020202020204" pitchFamily="34" charset="0"/>
                          <a:cs typeface="Arial" panose="020B0604020202020204" pitchFamily="34" charset="0"/>
                        </a:rPr>
                        <a:t>X</a:t>
                      </a:r>
                      <a:endParaRPr lang="en-US" sz="700">
                        <a:effectLst/>
                        <a:latin typeface="Arial" panose="020B0604020202020204" pitchFamily="34" charset="0"/>
                        <a:ea typeface="Times New Roman"/>
                        <a:cs typeface="Arial" panose="020B0604020202020204" pitchFamily="34" charset="0"/>
                      </a:endParaRPr>
                    </a:p>
                  </a:txBody>
                  <a:tcPr marL="29771" marR="29771" marT="7186" marB="7186">
                    <a:solidFill>
                      <a:schemeClr val="bg1"/>
                    </a:solidFill>
                  </a:tcPr>
                </a:tc>
                <a:tc>
                  <a:txBody>
                    <a:bodyPr/>
                    <a:lstStyle/>
                    <a:p>
                      <a:pPr marL="0" marR="0" algn="ctr">
                        <a:spcBef>
                          <a:spcPts val="0"/>
                        </a:spcBef>
                        <a:spcAft>
                          <a:spcPts val="0"/>
                        </a:spcAft>
                      </a:pPr>
                      <a:r>
                        <a:rPr lang="en-US" sz="700">
                          <a:effectLst/>
                          <a:latin typeface="Arial" panose="020B0604020202020204" pitchFamily="34" charset="0"/>
                          <a:cs typeface="Arial" panose="020B0604020202020204" pitchFamily="34" charset="0"/>
                        </a:rPr>
                        <a:t> </a:t>
                      </a:r>
                      <a:endParaRPr lang="en-US" sz="700">
                        <a:effectLst/>
                        <a:latin typeface="Arial" panose="020B0604020202020204" pitchFamily="34" charset="0"/>
                        <a:ea typeface="Times New Roman"/>
                        <a:cs typeface="Arial" panose="020B0604020202020204" pitchFamily="34" charset="0"/>
                      </a:endParaRPr>
                    </a:p>
                  </a:txBody>
                  <a:tcPr marL="29771" marR="29771" marT="7186" marB="7186">
                    <a:solidFill>
                      <a:schemeClr val="bg1"/>
                    </a:solidFill>
                  </a:tcPr>
                </a:tc>
                <a:tc>
                  <a:txBody>
                    <a:bodyPr/>
                    <a:lstStyle/>
                    <a:p>
                      <a:pPr marL="0" marR="0" algn="ctr">
                        <a:spcBef>
                          <a:spcPts val="0"/>
                        </a:spcBef>
                        <a:spcAft>
                          <a:spcPts val="0"/>
                        </a:spcAft>
                      </a:pPr>
                      <a:r>
                        <a:rPr lang="en-US" sz="700">
                          <a:effectLst/>
                          <a:latin typeface="Arial" panose="020B0604020202020204" pitchFamily="34" charset="0"/>
                          <a:cs typeface="Arial" panose="020B0604020202020204" pitchFamily="34" charset="0"/>
                        </a:rPr>
                        <a:t> </a:t>
                      </a:r>
                      <a:endParaRPr lang="en-US" sz="700">
                        <a:effectLst/>
                        <a:latin typeface="Arial" panose="020B0604020202020204" pitchFamily="34" charset="0"/>
                        <a:ea typeface="Times New Roman"/>
                        <a:cs typeface="Arial" panose="020B0604020202020204" pitchFamily="34" charset="0"/>
                      </a:endParaRPr>
                    </a:p>
                  </a:txBody>
                  <a:tcPr marL="29771" marR="29771" marT="7186" marB="7186">
                    <a:solidFill>
                      <a:schemeClr val="bg1"/>
                    </a:solidFill>
                  </a:tcPr>
                </a:tc>
                <a:tc>
                  <a:txBody>
                    <a:bodyPr/>
                    <a:lstStyle/>
                    <a:p>
                      <a:pPr marL="0" marR="0" algn="ctr">
                        <a:spcBef>
                          <a:spcPts val="0"/>
                        </a:spcBef>
                        <a:spcAft>
                          <a:spcPts val="0"/>
                        </a:spcAft>
                      </a:pPr>
                      <a:r>
                        <a:rPr lang="en-US" sz="700">
                          <a:effectLst/>
                          <a:latin typeface="Arial" panose="020B0604020202020204" pitchFamily="34" charset="0"/>
                          <a:cs typeface="Arial" panose="020B0604020202020204" pitchFamily="34" charset="0"/>
                        </a:rPr>
                        <a:t> </a:t>
                      </a:r>
                      <a:endParaRPr lang="en-US" sz="700">
                        <a:effectLst/>
                        <a:latin typeface="Arial" panose="020B0604020202020204" pitchFamily="34" charset="0"/>
                        <a:ea typeface="Times New Roman"/>
                        <a:cs typeface="Arial" panose="020B0604020202020204" pitchFamily="34" charset="0"/>
                      </a:endParaRPr>
                    </a:p>
                  </a:txBody>
                  <a:tcPr marL="29771" marR="29771" marT="7186" marB="7186">
                    <a:solidFill>
                      <a:schemeClr val="bg1"/>
                    </a:solidFill>
                  </a:tcPr>
                </a:tc>
                <a:tc>
                  <a:txBody>
                    <a:bodyPr/>
                    <a:lstStyle/>
                    <a:p>
                      <a:pPr marL="0" marR="0" algn="ctr">
                        <a:spcBef>
                          <a:spcPts val="0"/>
                        </a:spcBef>
                        <a:spcAft>
                          <a:spcPts val="0"/>
                        </a:spcAft>
                      </a:pPr>
                      <a:r>
                        <a:rPr lang="en-US" sz="700">
                          <a:effectLst/>
                          <a:latin typeface="Arial" panose="020B0604020202020204" pitchFamily="34" charset="0"/>
                          <a:cs typeface="Arial" panose="020B0604020202020204" pitchFamily="34" charset="0"/>
                        </a:rPr>
                        <a:t>X</a:t>
                      </a:r>
                      <a:endParaRPr lang="en-US" sz="700">
                        <a:effectLst/>
                        <a:latin typeface="Arial" panose="020B0604020202020204" pitchFamily="34" charset="0"/>
                        <a:ea typeface="Times New Roman"/>
                        <a:cs typeface="Arial" panose="020B0604020202020204" pitchFamily="34" charset="0"/>
                      </a:endParaRPr>
                    </a:p>
                  </a:txBody>
                  <a:tcPr marL="29771" marR="29771" marT="7186" marB="7186">
                    <a:solidFill>
                      <a:schemeClr val="bg1"/>
                    </a:solidFill>
                  </a:tcPr>
                </a:tc>
                <a:tc>
                  <a:txBody>
                    <a:bodyPr/>
                    <a:lstStyle/>
                    <a:p>
                      <a:pPr marL="0" marR="0" algn="ctr">
                        <a:spcBef>
                          <a:spcPts val="0"/>
                        </a:spcBef>
                        <a:spcAft>
                          <a:spcPts val="0"/>
                        </a:spcAft>
                      </a:pPr>
                      <a:r>
                        <a:rPr lang="en-US" sz="700">
                          <a:effectLst/>
                          <a:latin typeface="Arial" panose="020B0604020202020204" pitchFamily="34" charset="0"/>
                          <a:cs typeface="Arial" panose="020B0604020202020204" pitchFamily="34" charset="0"/>
                        </a:rPr>
                        <a:t> </a:t>
                      </a:r>
                      <a:endParaRPr lang="en-US" sz="700">
                        <a:effectLst/>
                        <a:latin typeface="Arial" panose="020B0604020202020204" pitchFamily="34" charset="0"/>
                        <a:ea typeface="Times New Roman"/>
                        <a:cs typeface="Arial" panose="020B0604020202020204" pitchFamily="34" charset="0"/>
                      </a:endParaRPr>
                    </a:p>
                  </a:txBody>
                  <a:tcPr marL="29771" marR="29771" marT="7186" marB="7186">
                    <a:lnR w="19050" cap="flat" cmpd="sng" algn="ctr">
                      <a:solidFill>
                        <a:schemeClr val="tx1"/>
                      </a:solidFill>
                      <a:prstDash val="solid"/>
                      <a:round/>
                      <a:headEnd type="none" w="med" len="med"/>
                      <a:tailEnd type="none" w="med" len="med"/>
                    </a:lnR>
                    <a:solidFill>
                      <a:schemeClr val="bg1"/>
                    </a:solidFill>
                  </a:tcPr>
                </a:tc>
                <a:tc>
                  <a:txBody>
                    <a:bodyPr/>
                    <a:lstStyle/>
                    <a:p>
                      <a:pPr marL="0" marR="0" algn="ctr">
                        <a:spcBef>
                          <a:spcPts val="0"/>
                        </a:spcBef>
                        <a:spcAft>
                          <a:spcPts val="0"/>
                        </a:spcAft>
                      </a:pPr>
                      <a:r>
                        <a:rPr lang="en-US" sz="700" dirty="0">
                          <a:effectLst/>
                          <a:latin typeface="Arial" panose="020B0604020202020204" pitchFamily="34" charset="0"/>
                          <a:cs typeface="Arial" panose="020B0604020202020204" pitchFamily="34" charset="0"/>
                        </a:rPr>
                        <a:t>X</a:t>
                      </a:r>
                      <a:endParaRPr lang="en-US" sz="700" dirty="0">
                        <a:effectLst/>
                        <a:latin typeface="Arial" panose="020B0604020202020204" pitchFamily="34" charset="0"/>
                        <a:ea typeface="Times New Roman"/>
                        <a:cs typeface="Arial" panose="020B0604020202020204" pitchFamily="34" charset="0"/>
                      </a:endParaRPr>
                    </a:p>
                  </a:txBody>
                  <a:tcPr marL="7186" marR="7186" marT="7186" marB="7186">
                    <a:lnL w="19050" cap="flat" cmpd="sng" algn="ctr">
                      <a:solidFill>
                        <a:schemeClr val="tx1"/>
                      </a:solidFill>
                      <a:prstDash val="solid"/>
                      <a:round/>
                      <a:headEnd type="none" w="med" len="med"/>
                      <a:tailEnd type="none" w="med" len="med"/>
                    </a:lnL>
                    <a:solidFill>
                      <a:schemeClr val="bg1"/>
                    </a:solidFill>
                  </a:tcPr>
                </a:tc>
                <a:tc>
                  <a:txBody>
                    <a:bodyPr/>
                    <a:lstStyle/>
                    <a:p>
                      <a:pPr marL="0" marR="0" algn="ctr">
                        <a:spcBef>
                          <a:spcPts val="0"/>
                        </a:spcBef>
                        <a:spcAft>
                          <a:spcPts val="0"/>
                        </a:spcAft>
                      </a:pPr>
                      <a:r>
                        <a:rPr lang="en-US" sz="700" dirty="0">
                          <a:effectLst/>
                          <a:latin typeface="Arial" panose="020B0604020202020204" pitchFamily="34" charset="0"/>
                          <a:cs typeface="Arial" panose="020B0604020202020204" pitchFamily="34" charset="0"/>
                        </a:rPr>
                        <a:t> </a:t>
                      </a:r>
                      <a:endParaRPr lang="en-US" sz="700" dirty="0">
                        <a:effectLst/>
                        <a:latin typeface="Arial" panose="020B0604020202020204" pitchFamily="34" charset="0"/>
                        <a:ea typeface="Times New Roman"/>
                        <a:cs typeface="Arial" panose="020B0604020202020204" pitchFamily="34" charset="0"/>
                      </a:endParaRPr>
                    </a:p>
                  </a:txBody>
                  <a:tcPr marL="29771" marR="29771" marT="7186" marB="7186">
                    <a:solidFill>
                      <a:schemeClr val="bg1"/>
                    </a:solidFill>
                  </a:tcPr>
                </a:tc>
                <a:tc>
                  <a:txBody>
                    <a:bodyPr/>
                    <a:lstStyle/>
                    <a:p>
                      <a:pPr marL="0" marR="0" algn="ctr">
                        <a:spcBef>
                          <a:spcPts val="0"/>
                        </a:spcBef>
                        <a:spcAft>
                          <a:spcPts val="0"/>
                        </a:spcAft>
                      </a:pPr>
                      <a:r>
                        <a:rPr lang="en-US" sz="700">
                          <a:effectLst/>
                          <a:latin typeface="Arial" panose="020B0604020202020204" pitchFamily="34" charset="0"/>
                          <a:cs typeface="Arial" panose="020B0604020202020204" pitchFamily="34" charset="0"/>
                        </a:rPr>
                        <a:t> </a:t>
                      </a:r>
                      <a:endParaRPr lang="en-US" sz="700">
                        <a:effectLst/>
                        <a:latin typeface="Arial" panose="020B0604020202020204" pitchFamily="34" charset="0"/>
                        <a:ea typeface="Times New Roman"/>
                        <a:cs typeface="Arial" panose="020B0604020202020204" pitchFamily="34" charset="0"/>
                      </a:endParaRPr>
                    </a:p>
                  </a:txBody>
                  <a:tcPr marL="29771" marR="29771" marT="7186" marB="7186">
                    <a:solidFill>
                      <a:schemeClr val="bg1"/>
                    </a:solidFill>
                  </a:tcPr>
                </a:tc>
                <a:tc>
                  <a:txBody>
                    <a:bodyPr/>
                    <a:lstStyle/>
                    <a:p>
                      <a:pPr marL="0" marR="0" algn="ctr">
                        <a:spcBef>
                          <a:spcPts val="0"/>
                        </a:spcBef>
                        <a:spcAft>
                          <a:spcPts val="0"/>
                        </a:spcAft>
                      </a:pPr>
                      <a:r>
                        <a:rPr lang="en-US" sz="700" dirty="0">
                          <a:effectLst/>
                          <a:latin typeface="Arial" panose="020B0604020202020204" pitchFamily="34" charset="0"/>
                          <a:cs typeface="Arial" panose="020B0604020202020204" pitchFamily="34" charset="0"/>
                        </a:rPr>
                        <a:t> </a:t>
                      </a:r>
                      <a:endParaRPr lang="en-US" sz="700" dirty="0">
                        <a:effectLst/>
                        <a:latin typeface="Arial" panose="020B0604020202020204" pitchFamily="34" charset="0"/>
                        <a:ea typeface="Times New Roman"/>
                        <a:cs typeface="Arial" panose="020B0604020202020204" pitchFamily="34" charset="0"/>
                      </a:endParaRPr>
                    </a:p>
                  </a:txBody>
                  <a:tcPr marL="29771" marR="29771" marT="7186" marB="7186">
                    <a:solidFill>
                      <a:schemeClr val="bg1"/>
                    </a:solidFill>
                  </a:tcPr>
                </a:tc>
                <a:tc>
                  <a:txBody>
                    <a:bodyPr/>
                    <a:lstStyle/>
                    <a:p>
                      <a:pPr marL="0" marR="0" algn="ctr">
                        <a:spcBef>
                          <a:spcPts val="0"/>
                        </a:spcBef>
                        <a:spcAft>
                          <a:spcPts val="0"/>
                        </a:spcAft>
                      </a:pPr>
                      <a:r>
                        <a:rPr lang="en-US" sz="700" dirty="0">
                          <a:effectLst/>
                          <a:latin typeface="Arial" panose="020B0604020202020204" pitchFamily="34" charset="0"/>
                          <a:cs typeface="Arial" panose="020B0604020202020204" pitchFamily="34" charset="0"/>
                        </a:rPr>
                        <a:t> </a:t>
                      </a:r>
                      <a:endParaRPr lang="en-US" sz="700" dirty="0">
                        <a:effectLst/>
                        <a:latin typeface="Arial" panose="020B0604020202020204" pitchFamily="34" charset="0"/>
                        <a:ea typeface="Times New Roman"/>
                        <a:cs typeface="Arial" panose="020B0604020202020204" pitchFamily="34" charset="0"/>
                      </a:endParaRPr>
                    </a:p>
                  </a:txBody>
                  <a:tcPr marL="29771" marR="29771" marT="7186" marB="7186">
                    <a:solidFill>
                      <a:schemeClr val="bg1"/>
                    </a:solidFill>
                  </a:tcPr>
                </a:tc>
                <a:tc>
                  <a:txBody>
                    <a:bodyPr/>
                    <a:lstStyle/>
                    <a:p>
                      <a:pPr marL="0" marR="0" algn="ctr">
                        <a:spcBef>
                          <a:spcPts val="0"/>
                        </a:spcBef>
                        <a:spcAft>
                          <a:spcPts val="0"/>
                        </a:spcAft>
                      </a:pPr>
                      <a:r>
                        <a:rPr lang="en-US" sz="700">
                          <a:effectLst/>
                          <a:latin typeface="Arial" panose="020B0604020202020204" pitchFamily="34" charset="0"/>
                          <a:cs typeface="Arial" panose="020B0604020202020204" pitchFamily="34" charset="0"/>
                        </a:rPr>
                        <a:t>X</a:t>
                      </a:r>
                      <a:endParaRPr lang="en-US" sz="700">
                        <a:effectLst/>
                        <a:latin typeface="Arial" panose="020B0604020202020204" pitchFamily="34" charset="0"/>
                        <a:ea typeface="Times New Roman"/>
                        <a:cs typeface="Arial" panose="020B0604020202020204" pitchFamily="34" charset="0"/>
                      </a:endParaRPr>
                    </a:p>
                  </a:txBody>
                  <a:tcPr marL="29771" marR="29771" marT="7186" marB="7186">
                    <a:solidFill>
                      <a:schemeClr val="bg1"/>
                    </a:solidFill>
                  </a:tcPr>
                </a:tc>
                <a:tc>
                  <a:txBody>
                    <a:bodyPr/>
                    <a:lstStyle/>
                    <a:p>
                      <a:pPr marL="0" marR="0" algn="ctr">
                        <a:spcBef>
                          <a:spcPts val="0"/>
                        </a:spcBef>
                        <a:spcAft>
                          <a:spcPts val="0"/>
                        </a:spcAft>
                      </a:pPr>
                      <a:r>
                        <a:rPr lang="en-US" sz="700" dirty="0">
                          <a:effectLst/>
                          <a:latin typeface="Arial" panose="020B0604020202020204" pitchFamily="34" charset="0"/>
                          <a:cs typeface="Arial" panose="020B0604020202020204" pitchFamily="34" charset="0"/>
                        </a:rPr>
                        <a:t>1</a:t>
                      </a:r>
                      <a:endParaRPr lang="en-US" sz="700" dirty="0">
                        <a:effectLst/>
                        <a:latin typeface="Arial" panose="020B0604020202020204" pitchFamily="34" charset="0"/>
                        <a:ea typeface="Times New Roman"/>
                        <a:cs typeface="Arial" panose="020B0604020202020204" pitchFamily="34" charset="0"/>
                      </a:endParaRPr>
                    </a:p>
                  </a:txBody>
                  <a:tcPr marL="29771" marR="29771" marT="7186" marB="7186">
                    <a:solidFill>
                      <a:schemeClr val="bg1"/>
                    </a:solidFill>
                  </a:tcPr>
                </a:tc>
                <a:tc>
                  <a:txBody>
                    <a:bodyPr/>
                    <a:lstStyle/>
                    <a:p>
                      <a:pPr marL="0" marR="0" algn="ctr">
                        <a:spcBef>
                          <a:spcPts val="0"/>
                        </a:spcBef>
                        <a:spcAft>
                          <a:spcPts val="0"/>
                        </a:spcAft>
                      </a:pPr>
                      <a:r>
                        <a:rPr lang="en-US" sz="700" dirty="0">
                          <a:effectLst/>
                          <a:latin typeface="Arial" panose="020B0604020202020204" pitchFamily="34" charset="0"/>
                          <a:cs typeface="Arial" panose="020B0604020202020204" pitchFamily="34" charset="0"/>
                        </a:rPr>
                        <a:t>X</a:t>
                      </a:r>
                      <a:endParaRPr lang="en-US" sz="700" dirty="0">
                        <a:effectLst/>
                        <a:latin typeface="Arial" panose="020B0604020202020204" pitchFamily="34" charset="0"/>
                        <a:ea typeface="Times New Roman"/>
                        <a:cs typeface="Arial" panose="020B0604020202020204" pitchFamily="34" charset="0"/>
                      </a:endParaRPr>
                    </a:p>
                  </a:txBody>
                  <a:tcPr marL="29771" marR="29771" marT="7186" marB="7186">
                    <a:lnR w="19050" cap="flat" cmpd="sng" algn="ctr">
                      <a:solidFill>
                        <a:schemeClr val="tx1"/>
                      </a:solidFill>
                      <a:prstDash val="solid"/>
                      <a:round/>
                      <a:headEnd type="none" w="med" len="med"/>
                      <a:tailEnd type="none" w="med" len="med"/>
                    </a:lnR>
                    <a:solidFill>
                      <a:schemeClr val="bg1"/>
                    </a:solidFill>
                  </a:tcPr>
                </a:tc>
                <a:tc>
                  <a:txBody>
                    <a:bodyPr/>
                    <a:lstStyle/>
                    <a:p>
                      <a:pPr marL="0" marR="0" algn="ctr">
                        <a:spcBef>
                          <a:spcPts val="0"/>
                        </a:spcBef>
                        <a:spcAft>
                          <a:spcPts val="0"/>
                        </a:spcAft>
                      </a:pPr>
                      <a:r>
                        <a:rPr lang="en-US" sz="700" dirty="0">
                          <a:effectLst/>
                          <a:latin typeface="Arial" panose="020B0604020202020204" pitchFamily="34" charset="0"/>
                          <a:cs typeface="Arial" panose="020B0604020202020204" pitchFamily="34" charset="0"/>
                        </a:rPr>
                        <a:t>X</a:t>
                      </a:r>
                      <a:endParaRPr lang="en-US" sz="700" dirty="0">
                        <a:effectLst/>
                        <a:latin typeface="Arial" panose="020B0604020202020204" pitchFamily="34" charset="0"/>
                        <a:ea typeface="Times New Roman"/>
                        <a:cs typeface="Arial" panose="020B0604020202020204" pitchFamily="34" charset="0"/>
                      </a:endParaRPr>
                    </a:p>
                  </a:txBody>
                  <a:tcPr marL="7186" marR="7186" marT="7186" marB="7186">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solidFill>
                      <a:schemeClr val="bg1"/>
                    </a:solidFill>
                  </a:tcPr>
                </a:tc>
                <a:tc>
                  <a:txBody>
                    <a:bodyPr/>
                    <a:lstStyle/>
                    <a:p>
                      <a:pPr marL="0" marR="0" algn="ctr">
                        <a:spcBef>
                          <a:spcPts val="0"/>
                        </a:spcBef>
                        <a:spcAft>
                          <a:spcPts val="0"/>
                        </a:spcAft>
                      </a:pPr>
                      <a:r>
                        <a:rPr lang="en-US" sz="700" dirty="0">
                          <a:effectLst/>
                          <a:latin typeface="Arial" panose="020B0604020202020204" pitchFamily="34" charset="0"/>
                          <a:cs typeface="Arial" panose="020B0604020202020204" pitchFamily="34" charset="0"/>
                        </a:rPr>
                        <a:t> </a:t>
                      </a:r>
                      <a:endParaRPr lang="en-US" sz="700" dirty="0">
                        <a:effectLst/>
                        <a:latin typeface="Arial" panose="020B0604020202020204" pitchFamily="34" charset="0"/>
                        <a:ea typeface="Times New Roman"/>
                        <a:cs typeface="Arial" panose="020B0604020202020204" pitchFamily="34" charset="0"/>
                      </a:endParaRPr>
                    </a:p>
                  </a:txBody>
                  <a:tcPr marL="7186" marR="7186" marT="7186" marB="7186">
                    <a:lnL w="19050" cap="flat" cmpd="sng" algn="ctr">
                      <a:solidFill>
                        <a:schemeClr val="tx1"/>
                      </a:solidFill>
                      <a:prstDash val="solid"/>
                      <a:round/>
                      <a:headEnd type="none" w="med" len="med"/>
                      <a:tailEnd type="none" w="med" len="med"/>
                    </a:lnL>
                    <a:solidFill>
                      <a:schemeClr val="bg1"/>
                    </a:solidFill>
                  </a:tcPr>
                </a:tc>
                <a:tc>
                  <a:txBody>
                    <a:bodyPr/>
                    <a:lstStyle/>
                    <a:p>
                      <a:pPr marL="0" marR="0" algn="ctr">
                        <a:spcBef>
                          <a:spcPts val="0"/>
                        </a:spcBef>
                        <a:spcAft>
                          <a:spcPts val="0"/>
                        </a:spcAft>
                      </a:pPr>
                      <a:r>
                        <a:rPr lang="en-US" sz="700">
                          <a:effectLst/>
                          <a:latin typeface="Arial" panose="020B0604020202020204" pitchFamily="34" charset="0"/>
                          <a:cs typeface="Arial" panose="020B0604020202020204" pitchFamily="34" charset="0"/>
                        </a:rPr>
                        <a:t>2</a:t>
                      </a:r>
                      <a:endParaRPr lang="en-US" sz="700">
                        <a:effectLst/>
                        <a:latin typeface="Arial" panose="020B0604020202020204" pitchFamily="34" charset="0"/>
                        <a:ea typeface="Times New Roman"/>
                        <a:cs typeface="Arial" panose="020B0604020202020204" pitchFamily="34" charset="0"/>
                      </a:endParaRPr>
                    </a:p>
                  </a:txBody>
                  <a:tcPr marL="29771" marR="29771" marT="7186" marB="7186">
                    <a:solidFill>
                      <a:schemeClr val="bg1"/>
                    </a:solidFill>
                  </a:tcPr>
                </a:tc>
                <a:tc>
                  <a:txBody>
                    <a:bodyPr/>
                    <a:lstStyle/>
                    <a:p>
                      <a:pPr marL="0" marR="0" algn="ctr">
                        <a:spcBef>
                          <a:spcPts val="0"/>
                        </a:spcBef>
                        <a:spcAft>
                          <a:spcPts val="0"/>
                        </a:spcAft>
                      </a:pPr>
                      <a:r>
                        <a:rPr lang="en-US" sz="700">
                          <a:effectLst/>
                          <a:latin typeface="Arial" panose="020B0604020202020204" pitchFamily="34" charset="0"/>
                          <a:cs typeface="Arial" panose="020B0604020202020204" pitchFamily="34" charset="0"/>
                        </a:rPr>
                        <a:t>2</a:t>
                      </a:r>
                      <a:endParaRPr lang="en-US" sz="700">
                        <a:effectLst/>
                        <a:latin typeface="Arial" panose="020B0604020202020204" pitchFamily="34" charset="0"/>
                        <a:ea typeface="Times New Roman"/>
                        <a:cs typeface="Arial" panose="020B0604020202020204" pitchFamily="34" charset="0"/>
                      </a:endParaRPr>
                    </a:p>
                  </a:txBody>
                  <a:tcPr marL="29771" marR="29771" marT="7186" marB="7186">
                    <a:solidFill>
                      <a:schemeClr val="bg1"/>
                    </a:solidFill>
                  </a:tcPr>
                </a:tc>
                <a:tc>
                  <a:txBody>
                    <a:bodyPr/>
                    <a:lstStyle/>
                    <a:p>
                      <a:pPr marL="0" marR="0" algn="ctr">
                        <a:spcBef>
                          <a:spcPts val="0"/>
                        </a:spcBef>
                        <a:spcAft>
                          <a:spcPts val="0"/>
                        </a:spcAft>
                      </a:pPr>
                      <a:r>
                        <a:rPr lang="en-US" sz="700">
                          <a:effectLst/>
                          <a:latin typeface="Arial" panose="020B0604020202020204" pitchFamily="34" charset="0"/>
                          <a:cs typeface="Arial" panose="020B0604020202020204" pitchFamily="34" charset="0"/>
                        </a:rPr>
                        <a:t> </a:t>
                      </a:r>
                      <a:endParaRPr lang="en-US" sz="700">
                        <a:effectLst/>
                        <a:latin typeface="Arial" panose="020B0604020202020204" pitchFamily="34" charset="0"/>
                        <a:ea typeface="Times New Roman"/>
                        <a:cs typeface="Arial" panose="020B0604020202020204" pitchFamily="34" charset="0"/>
                      </a:endParaRPr>
                    </a:p>
                  </a:txBody>
                  <a:tcPr marL="29771" marR="29771" marT="7186" marB="7186">
                    <a:solidFill>
                      <a:schemeClr val="bg1"/>
                    </a:solidFill>
                  </a:tcPr>
                </a:tc>
                <a:tc>
                  <a:txBody>
                    <a:bodyPr/>
                    <a:lstStyle/>
                    <a:p>
                      <a:pPr marL="0" marR="0" algn="ctr">
                        <a:spcBef>
                          <a:spcPts val="0"/>
                        </a:spcBef>
                        <a:spcAft>
                          <a:spcPts val="0"/>
                        </a:spcAft>
                      </a:pPr>
                      <a:r>
                        <a:rPr lang="en-US" sz="700" dirty="0">
                          <a:effectLst/>
                          <a:latin typeface="Arial" panose="020B0604020202020204" pitchFamily="34" charset="0"/>
                          <a:cs typeface="Arial" panose="020B0604020202020204" pitchFamily="34" charset="0"/>
                        </a:rPr>
                        <a:t>1</a:t>
                      </a:r>
                      <a:endParaRPr lang="en-US" sz="700" dirty="0">
                        <a:effectLst/>
                        <a:latin typeface="Arial" panose="020B0604020202020204" pitchFamily="34" charset="0"/>
                        <a:ea typeface="Times New Roman"/>
                        <a:cs typeface="Arial" panose="020B0604020202020204" pitchFamily="34" charset="0"/>
                      </a:endParaRPr>
                    </a:p>
                  </a:txBody>
                  <a:tcPr marL="29771" marR="29771" marT="7186" marB="7186">
                    <a:solidFill>
                      <a:schemeClr val="bg1"/>
                    </a:solidFill>
                  </a:tcPr>
                </a:tc>
                <a:tc>
                  <a:txBody>
                    <a:bodyPr/>
                    <a:lstStyle/>
                    <a:p>
                      <a:pPr marL="0" marR="0" algn="ctr">
                        <a:spcBef>
                          <a:spcPts val="0"/>
                        </a:spcBef>
                        <a:spcAft>
                          <a:spcPts val="0"/>
                        </a:spcAft>
                      </a:pPr>
                      <a:r>
                        <a:rPr lang="en-US" sz="700" dirty="0">
                          <a:effectLst/>
                          <a:latin typeface="Arial" panose="020B0604020202020204" pitchFamily="34" charset="0"/>
                          <a:cs typeface="Arial" panose="020B0604020202020204" pitchFamily="34" charset="0"/>
                        </a:rPr>
                        <a:t> </a:t>
                      </a:r>
                      <a:endParaRPr lang="en-US" sz="700" dirty="0">
                        <a:effectLst/>
                        <a:latin typeface="Arial" panose="020B0604020202020204" pitchFamily="34" charset="0"/>
                        <a:ea typeface="Times New Roman"/>
                        <a:cs typeface="Arial" panose="020B0604020202020204" pitchFamily="34" charset="0"/>
                      </a:endParaRPr>
                    </a:p>
                  </a:txBody>
                  <a:tcPr marL="29771" marR="29771" marT="7186" marB="7186">
                    <a:lnR w="19050" cap="flat" cmpd="sng" algn="ctr">
                      <a:solidFill>
                        <a:schemeClr val="tx1"/>
                      </a:solidFill>
                      <a:prstDash val="solid"/>
                      <a:round/>
                      <a:headEnd type="none" w="med" len="med"/>
                      <a:tailEnd type="none" w="med" len="med"/>
                    </a:lnR>
                    <a:solidFill>
                      <a:schemeClr val="bg1"/>
                    </a:solidFill>
                  </a:tcPr>
                </a:tc>
              </a:tr>
              <a:tr h="149586">
                <a:tc>
                  <a:txBody>
                    <a:bodyPr/>
                    <a:lstStyle/>
                    <a:p>
                      <a:pPr marL="0" marR="0">
                        <a:spcBef>
                          <a:spcPts val="0"/>
                        </a:spcBef>
                        <a:spcAft>
                          <a:spcPts val="0"/>
                        </a:spcAft>
                      </a:pPr>
                      <a:r>
                        <a:rPr lang="en-US" sz="700" dirty="0">
                          <a:effectLst/>
                          <a:latin typeface="Arial" panose="020B0604020202020204" pitchFamily="34" charset="0"/>
                          <a:cs typeface="Arial" panose="020B0604020202020204" pitchFamily="34" charset="0"/>
                        </a:rPr>
                        <a:t>Resident D</a:t>
                      </a:r>
                      <a:endParaRPr lang="en-US" sz="700" dirty="0">
                        <a:effectLst/>
                        <a:latin typeface="Arial" panose="020B0604020202020204" pitchFamily="34" charset="0"/>
                        <a:ea typeface="Times New Roman"/>
                        <a:cs typeface="Arial" panose="020B0604020202020204" pitchFamily="34" charset="0"/>
                      </a:endParaRPr>
                    </a:p>
                  </a:txBody>
                  <a:tcPr marL="18288" marR="9144" marT="9144" marB="9144">
                    <a:lnL w="19050" cap="flat" cmpd="sng" algn="ctr">
                      <a:solidFill>
                        <a:schemeClr val="tx1"/>
                      </a:solidFill>
                      <a:prstDash val="solid"/>
                      <a:round/>
                      <a:headEnd type="none" w="med" len="med"/>
                      <a:tailEnd type="none" w="med" len="med"/>
                    </a:lnL>
                    <a:solidFill>
                      <a:schemeClr val="bg1"/>
                    </a:solidFill>
                  </a:tcPr>
                </a:tc>
                <a:tc>
                  <a:txBody>
                    <a:bodyPr/>
                    <a:lstStyle/>
                    <a:p>
                      <a:pPr marL="0" marR="0" algn="ctr">
                        <a:spcBef>
                          <a:spcPts val="0"/>
                        </a:spcBef>
                        <a:spcAft>
                          <a:spcPts val="0"/>
                        </a:spcAft>
                      </a:pPr>
                      <a:r>
                        <a:rPr lang="en-US" sz="700">
                          <a:effectLst/>
                          <a:latin typeface="Arial" panose="020B0604020202020204" pitchFamily="34" charset="0"/>
                          <a:cs typeface="Arial" panose="020B0604020202020204" pitchFamily="34" charset="0"/>
                        </a:rPr>
                        <a:t>80</a:t>
                      </a:r>
                      <a:endParaRPr lang="en-US" sz="700">
                        <a:effectLst/>
                        <a:latin typeface="Arial" panose="020B0604020202020204" pitchFamily="34" charset="0"/>
                        <a:ea typeface="Times New Roman"/>
                        <a:cs typeface="Arial" panose="020B0604020202020204" pitchFamily="34" charset="0"/>
                      </a:endParaRPr>
                    </a:p>
                  </a:txBody>
                  <a:tcPr marL="29771" marR="29771" marT="7186" marB="7186">
                    <a:solidFill>
                      <a:schemeClr val="bg1"/>
                    </a:solidFill>
                  </a:tcPr>
                </a:tc>
                <a:tc>
                  <a:txBody>
                    <a:bodyPr/>
                    <a:lstStyle/>
                    <a:p>
                      <a:pPr marL="0" marR="0" algn="ctr">
                        <a:spcBef>
                          <a:spcPts val="0"/>
                        </a:spcBef>
                        <a:spcAft>
                          <a:spcPts val="0"/>
                        </a:spcAft>
                      </a:pPr>
                      <a:r>
                        <a:rPr lang="en-US" sz="700">
                          <a:effectLst/>
                          <a:latin typeface="Arial" panose="020B0604020202020204" pitchFamily="34" charset="0"/>
                          <a:cs typeface="Arial" panose="020B0604020202020204" pitchFamily="34" charset="0"/>
                        </a:rPr>
                        <a:t> </a:t>
                      </a:r>
                      <a:endParaRPr lang="en-US" sz="700">
                        <a:effectLst/>
                        <a:latin typeface="Arial" panose="020B0604020202020204" pitchFamily="34" charset="0"/>
                        <a:ea typeface="Times New Roman"/>
                        <a:cs typeface="Arial" panose="020B0604020202020204" pitchFamily="34" charset="0"/>
                      </a:endParaRPr>
                    </a:p>
                  </a:txBody>
                  <a:tcPr marL="29771" marR="29771" marT="7186" marB="7186">
                    <a:lnR w="19050" cap="flat" cmpd="sng" algn="ctr">
                      <a:solidFill>
                        <a:schemeClr val="tx1"/>
                      </a:solidFill>
                      <a:prstDash val="solid"/>
                      <a:round/>
                      <a:headEnd type="none" w="med" len="med"/>
                      <a:tailEnd type="none" w="med" len="med"/>
                    </a:lnR>
                    <a:solidFill>
                      <a:schemeClr val="bg1"/>
                    </a:solidFill>
                  </a:tcPr>
                </a:tc>
                <a:tc>
                  <a:txBody>
                    <a:bodyPr/>
                    <a:lstStyle/>
                    <a:p>
                      <a:pPr marL="0" marR="0" algn="ctr">
                        <a:spcBef>
                          <a:spcPts val="0"/>
                        </a:spcBef>
                        <a:spcAft>
                          <a:spcPts val="0"/>
                        </a:spcAft>
                      </a:pPr>
                      <a:r>
                        <a:rPr lang="en-US" sz="700" dirty="0">
                          <a:effectLst/>
                          <a:latin typeface="Arial" panose="020B0604020202020204" pitchFamily="34" charset="0"/>
                          <a:cs typeface="Arial" panose="020B0604020202020204" pitchFamily="34" charset="0"/>
                        </a:rPr>
                        <a:t> </a:t>
                      </a:r>
                      <a:endParaRPr lang="en-US" sz="700" dirty="0">
                        <a:effectLst/>
                        <a:latin typeface="Arial" panose="020B0604020202020204" pitchFamily="34" charset="0"/>
                        <a:ea typeface="Times New Roman"/>
                        <a:cs typeface="Arial" panose="020B0604020202020204" pitchFamily="34" charset="0"/>
                      </a:endParaRPr>
                    </a:p>
                  </a:txBody>
                  <a:tcPr marL="7186" marR="7186" marT="7186" marB="7186">
                    <a:lnL w="19050" cap="flat" cmpd="sng" algn="ctr">
                      <a:solidFill>
                        <a:schemeClr val="tx1"/>
                      </a:solidFill>
                      <a:prstDash val="solid"/>
                      <a:round/>
                      <a:headEnd type="none" w="med" len="med"/>
                      <a:tailEnd type="none" w="med" len="med"/>
                    </a:lnL>
                    <a:solidFill>
                      <a:schemeClr val="bg1"/>
                    </a:solidFill>
                  </a:tcPr>
                </a:tc>
                <a:tc>
                  <a:txBody>
                    <a:bodyPr/>
                    <a:lstStyle/>
                    <a:p>
                      <a:pPr marL="0" marR="0" algn="ctr">
                        <a:spcBef>
                          <a:spcPts val="0"/>
                        </a:spcBef>
                        <a:spcAft>
                          <a:spcPts val="0"/>
                        </a:spcAft>
                      </a:pPr>
                      <a:r>
                        <a:rPr lang="en-US" sz="700" dirty="0">
                          <a:effectLst/>
                          <a:latin typeface="Arial" panose="020B0604020202020204" pitchFamily="34" charset="0"/>
                          <a:cs typeface="Arial" panose="020B0604020202020204" pitchFamily="34" charset="0"/>
                        </a:rPr>
                        <a:t>1</a:t>
                      </a:r>
                      <a:endParaRPr lang="en-US" sz="700" dirty="0">
                        <a:effectLst/>
                        <a:latin typeface="Arial" panose="020B0604020202020204" pitchFamily="34" charset="0"/>
                        <a:ea typeface="Times New Roman"/>
                        <a:cs typeface="Arial" panose="020B0604020202020204" pitchFamily="34" charset="0"/>
                      </a:endParaRPr>
                    </a:p>
                  </a:txBody>
                  <a:tcPr marL="7186" marR="7186" marT="7186" marB="7186">
                    <a:solidFill>
                      <a:schemeClr val="bg1"/>
                    </a:solidFill>
                  </a:tcPr>
                </a:tc>
                <a:tc>
                  <a:txBody>
                    <a:bodyPr/>
                    <a:lstStyle/>
                    <a:p>
                      <a:pPr marL="0" marR="0" algn="ctr">
                        <a:spcBef>
                          <a:spcPts val="0"/>
                        </a:spcBef>
                        <a:spcAft>
                          <a:spcPts val="0"/>
                        </a:spcAft>
                      </a:pPr>
                      <a:r>
                        <a:rPr lang="en-US" sz="700">
                          <a:effectLst/>
                          <a:latin typeface="Arial" panose="020B0604020202020204" pitchFamily="34" charset="0"/>
                          <a:cs typeface="Arial" panose="020B0604020202020204" pitchFamily="34" charset="0"/>
                        </a:rPr>
                        <a:t> </a:t>
                      </a:r>
                      <a:endParaRPr lang="en-US" sz="700">
                        <a:effectLst/>
                        <a:latin typeface="Arial" panose="020B0604020202020204" pitchFamily="34" charset="0"/>
                        <a:ea typeface="Times New Roman"/>
                        <a:cs typeface="Arial" panose="020B0604020202020204" pitchFamily="34" charset="0"/>
                      </a:endParaRPr>
                    </a:p>
                  </a:txBody>
                  <a:tcPr marL="7186" marR="7186" marT="7186" marB="7186">
                    <a:lnR w="19050" cap="flat" cmpd="sng" algn="ctr">
                      <a:solidFill>
                        <a:schemeClr val="tx1"/>
                      </a:solidFill>
                      <a:prstDash val="solid"/>
                      <a:round/>
                      <a:headEnd type="none" w="med" len="med"/>
                      <a:tailEnd type="none" w="med" len="med"/>
                    </a:lnR>
                    <a:solidFill>
                      <a:schemeClr val="bg1"/>
                    </a:solidFill>
                  </a:tcPr>
                </a:tc>
                <a:tc>
                  <a:txBody>
                    <a:bodyPr/>
                    <a:lstStyle/>
                    <a:p>
                      <a:pPr marL="0" marR="0" algn="ctr">
                        <a:spcBef>
                          <a:spcPts val="0"/>
                        </a:spcBef>
                        <a:spcAft>
                          <a:spcPts val="0"/>
                        </a:spcAft>
                      </a:pPr>
                      <a:r>
                        <a:rPr lang="en-US" sz="700" dirty="0">
                          <a:effectLst/>
                          <a:latin typeface="Arial" panose="020B0604020202020204" pitchFamily="34" charset="0"/>
                          <a:cs typeface="Arial" panose="020B0604020202020204" pitchFamily="34" charset="0"/>
                        </a:rPr>
                        <a:t>Gastroenteritis</a:t>
                      </a:r>
                      <a:endParaRPr lang="en-US" sz="700" dirty="0">
                        <a:effectLst/>
                        <a:latin typeface="Arial" panose="020B0604020202020204" pitchFamily="34" charset="0"/>
                        <a:ea typeface="Times New Roman"/>
                        <a:cs typeface="Arial" panose="020B0604020202020204" pitchFamily="34" charset="0"/>
                      </a:endParaRPr>
                    </a:p>
                  </a:txBody>
                  <a:tcPr marL="22072" marR="22072" marT="14885" marB="1488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solidFill>
                      <a:schemeClr val="bg1"/>
                    </a:solidFill>
                  </a:tcPr>
                </a:tc>
                <a:tc>
                  <a:txBody>
                    <a:bodyPr/>
                    <a:lstStyle/>
                    <a:p>
                      <a:pPr marL="0" marR="0" algn="ctr">
                        <a:spcBef>
                          <a:spcPts val="0"/>
                        </a:spcBef>
                        <a:spcAft>
                          <a:spcPts val="0"/>
                        </a:spcAft>
                      </a:pPr>
                      <a:r>
                        <a:rPr lang="en-US" sz="700" dirty="0">
                          <a:effectLst/>
                          <a:latin typeface="Arial" panose="020B0604020202020204" pitchFamily="34" charset="0"/>
                          <a:cs typeface="Arial" panose="020B0604020202020204" pitchFamily="34" charset="0"/>
                        </a:rPr>
                        <a:t> </a:t>
                      </a:r>
                      <a:endParaRPr lang="en-US" sz="700" dirty="0">
                        <a:effectLst/>
                        <a:latin typeface="Arial" panose="020B0604020202020204" pitchFamily="34" charset="0"/>
                        <a:ea typeface="Times New Roman"/>
                        <a:cs typeface="Arial" panose="020B0604020202020204" pitchFamily="34" charset="0"/>
                      </a:endParaRPr>
                    </a:p>
                  </a:txBody>
                  <a:tcPr marL="7186" marR="7186" marT="7186" marB="7186">
                    <a:lnL w="19050" cap="flat" cmpd="sng" algn="ctr">
                      <a:solidFill>
                        <a:schemeClr val="tx1"/>
                      </a:solidFill>
                      <a:prstDash val="solid"/>
                      <a:round/>
                      <a:headEnd type="none" w="med" len="med"/>
                      <a:tailEnd type="none" w="med" len="med"/>
                    </a:lnL>
                    <a:solidFill>
                      <a:schemeClr val="bg1"/>
                    </a:solidFill>
                  </a:tcPr>
                </a:tc>
                <a:tc>
                  <a:txBody>
                    <a:bodyPr/>
                    <a:lstStyle/>
                    <a:p>
                      <a:pPr marL="0" marR="0" algn="ctr">
                        <a:spcBef>
                          <a:spcPts val="0"/>
                        </a:spcBef>
                        <a:spcAft>
                          <a:spcPts val="0"/>
                        </a:spcAft>
                      </a:pPr>
                      <a:r>
                        <a:rPr lang="en-US" sz="700">
                          <a:effectLst/>
                          <a:latin typeface="Arial" panose="020B0604020202020204" pitchFamily="34" charset="0"/>
                          <a:cs typeface="Arial" panose="020B0604020202020204" pitchFamily="34" charset="0"/>
                        </a:rPr>
                        <a:t> </a:t>
                      </a:r>
                      <a:endParaRPr lang="en-US" sz="700">
                        <a:effectLst/>
                        <a:latin typeface="Arial" panose="020B0604020202020204" pitchFamily="34" charset="0"/>
                        <a:ea typeface="Times New Roman"/>
                        <a:cs typeface="Arial" panose="020B0604020202020204" pitchFamily="34" charset="0"/>
                      </a:endParaRPr>
                    </a:p>
                  </a:txBody>
                  <a:tcPr marL="29771" marR="29771" marT="7186" marB="7186">
                    <a:solidFill>
                      <a:schemeClr val="bg1"/>
                    </a:solidFill>
                  </a:tcPr>
                </a:tc>
                <a:tc>
                  <a:txBody>
                    <a:bodyPr/>
                    <a:lstStyle/>
                    <a:p>
                      <a:pPr marL="0" marR="0" algn="ctr">
                        <a:spcBef>
                          <a:spcPts val="0"/>
                        </a:spcBef>
                        <a:spcAft>
                          <a:spcPts val="0"/>
                        </a:spcAft>
                      </a:pPr>
                      <a:r>
                        <a:rPr lang="en-US" sz="700">
                          <a:effectLst/>
                          <a:latin typeface="Arial" panose="020B0604020202020204" pitchFamily="34" charset="0"/>
                          <a:cs typeface="Arial" panose="020B0604020202020204" pitchFamily="34" charset="0"/>
                        </a:rPr>
                        <a:t>1</a:t>
                      </a:r>
                      <a:endParaRPr lang="en-US" sz="700">
                        <a:effectLst/>
                        <a:latin typeface="Arial" panose="020B0604020202020204" pitchFamily="34" charset="0"/>
                        <a:ea typeface="Times New Roman"/>
                        <a:cs typeface="Arial" panose="020B0604020202020204" pitchFamily="34" charset="0"/>
                      </a:endParaRPr>
                    </a:p>
                  </a:txBody>
                  <a:tcPr marL="29771" marR="29771" marT="7186" marB="7186">
                    <a:lnR w="19050" cap="flat" cmpd="sng" algn="ctr">
                      <a:solidFill>
                        <a:schemeClr val="tx1"/>
                      </a:solidFill>
                      <a:prstDash val="solid"/>
                      <a:round/>
                      <a:headEnd type="none" w="med" len="med"/>
                      <a:tailEnd type="none" w="med" len="med"/>
                    </a:lnR>
                    <a:solidFill>
                      <a:schemeClr val="bg1"/>
                    </a:solidFill>
                  </a:tcPr>
                </a:tc>
                <a:tc>
                  <a:txBody>
                    <a:bodyPr/>
                    <a:lstStyle/>
                    <a:p>
                      <a:pPr marL="0" marR="0" algn="ctr">
                        <a:spcBef>
                          <a:spcPts val="0"/>
                        </a:spcBef>
                        <a:spcAft>
                          <a:spcPts val="0"/>
                        </a:spcAft>
                      </a:pPr>
                      <a:r>
                        <a:rPr lang="en-US" sz="700">
                          <a:effectLst/>
                          <a:latin typeface="Arial" panose="020B0604020202020204" pitchFamily="34" charset="0"/>
                          <a:cs typeface="Arial" panose="020B0604020202020204" pitchFamily="34" charset="0"/>
                        </a:rPr>
                        <a:t>GI bleed</a:t>
                      </a:r>
                      <a:endParaRPr lang="en-US" sz="700">
                        <a:effectLst/>
                        <a:latin typeface="Arial" panose="020B0604020202020204" pitchFamily="34" charset="0"/>
                        <a:ea typeface="Times New Roman"/>
                        <a:cs typeface="Arial" panose="020B0604020202020204" pitchFamily="34" charset="0"/>
                      </a:endParaRPr>
                    </a:p>
                  </a:txBody>
                  <a:tcPr marL="7186" marR="7186" marT="7186" marB="7186">
                    <a:lnL w="19050" cap="flat" cmpd="sng" algn="ctr">
                      <a:solidFill>
                        <a:schemeClr val="tx1"/>
                      </a:solidFill>
                      <a:prstDash val="solid"/>
                      <a:round/>
                      <a:headEnd type="none" w="med" len="med"/>
                      <a:tailEnd type="none" w="med" len="med"/>
                    </a:lnL>
                    <a:solidFill>
                      <a:schemeClr val="bg1"/>
                    </a:solidFill>
                  </a:tcPr>
                </a:tc>
                <a:tc>
                  <a:txBody>
                    <a:bodyPr/>
                    <a:lstStyle/>
                    <a:p>
                      <a:pPr marL="0" marR="0" algn="ctr">
                        <a:spcBef>
                          <a:spcPts val="0"/>
                        </a:spcBef>
                        <a:spcAft>
                          <a:spcPts val="0"/>
                        </a:spcAft>
                      </a:pPr>
                      <a:r>
                        <a:rPr lang="en-US" sz="700">
                          <a:effectLst/>
                          <a:latin typeface="Arial" panose="020B0604020202020204" pitchFamily="34" charset="0"/>
                          <a:cs typeface="Arial" panose="020B0604020202020204" pitchFamily="34" charset="0"/>
                        </a:rPr>
                        <a:t>3</a:t>
                      </a:r>
                      <a:endParaRPr lang="en-US" sz="700">
                        <a:effectLst/>
                        <a:latin typeface="Arial" panose="020B0604020202020204" pitchFamily="34" charset="0"/>
                        <a:ea typeface="Times New Roman"/>
                        <a:cs typeface="Arial" panose="020B0604020202020204" pitchFamily="34" charset="0"/>
                      </a:endParaRPr>
                    </a:p>
                  </a:txBody>
                  <a:tcPr marL="29771" marR="29771" marT="7186" marB="7186">
                    <a:lnR w="19050" cap="flat" cmpd="sng" algn="ctr">
                      <a:solidFill>
                        <a:schemeClr val="tx1"/>
                      </a:solidFill>
                      <a:prstDash val="solid"/>
                      <a:round/>
                      <a:headEnd type="none" w="med" len="med"/>
                      <a:tailEnd type="none" w="med" len="med"/>
                    </a:lnR>
                    <a:solidFill>
                      <a:schemeClr val="bg1"/>
                    </a:solidFill>
                  </a:tcPr>
                </a:tc>
                <a:tc>
                  <a:txBody>
                    <a:bodyPr/>
                    <a:lstStyle/>
                    <a:p>
                      <a:pPr marL="0" marR="0" algn="ctr">
                        <a:spcBef>
                          <a:spcPts val="0"/>
                        </a:spcBef>
                        <a:spcAft>
                          <a:spcPts val="0"/>
                        </a:spcAft>
                      </a:pPr>
                      <a:r>
                        <a:rPr lang="en-US" sz="700">
                          <a:effectLst/>
                          <a:latin typeface="Arial" panose="020B0604020202020204" pitchFamily="34" charset="0"/>
                          <a:cs typeface="Arial" panose="020B0604020202020204" pitchFamily="34" charset="0"/>
                        </a:rPr>
                        <a:t> </a:t>
                      </a:r>
                      <a:endParaRPr lang="en-US" sz="700">
                        <a:effectLst/>
                        <a:latin typeface="Arial" panose="020B0604020202020204" pitchFamily="34" charset="0"/>
                        <a:ea typeface="Times New Roman"/>
                        <a:cs typeface="Arial" panose="020B0604020202020204" pitchFamily="34" charset="0"/>
                      </a:endParaRPr>
                    </a:p>
                  </a:txBody>
                  <a:tcPr marL="7186" marR="7186" marT="7186" marB="7186">
                    <a:lnL w="19050" cap="flat" cmpd="sng" algn="ctr">
                      <a:solidFill>
                        <a:schemeClr val="tx1"/>
                      </a:solidFill>
                      <a:prstDash val="solid"/>
                      <a:round/>
                      <a:headEnd type="none" w="med" len="med"/>
                      <a:tailEnd type="none" w="med" len="med"/>
                    </a:lnL>
                    <a:solidFill>
                      <a:schemeClr val="bg1"/>
                    </a:solidFill>
                  </a:tcPr>
                </a:tc>
                <a:tc>
                  <a:txBody>
                    <a:bodyPr/>
                    <a:lstStyle/>
                    <a:p>
                      <a:pPr marL="0" marR="0" algn="ctr">
                        <a:spcBef>
                          <a:spcPts val="0"/>
                        </a:spcBef>
                        <a:spcAft>
                          <a:spcPts val="0"/>
                        </a:spcAft>
                      </a:pPr>
                      <a:r>
                        <a:rPr lang="en-US" sz="700">
                          <a:effectLst/>
                          <a:latin typeface="Arial" panose="020B0604020202020204" pitchFamily="34" charset="0"/>
                          <a:cs typeface="Arial" panose="020B0604020202020204" pitchFamily="34" charset="0"/>
                        </a:rPr>
                        <a:t> </a:t>
                      </a:r>
                      <a:endParaRPr lang="en-US" sz="700">
                        <a:effectLst/>
                        <a:latin typeface="Arial" panose="020B0604020202020204" pitchFamily="34" charset="0"/>
                        <a:ea typeface="Times New Roman"/>
                        <a:cs typeface="Arial" panose="020B0604020202020204" pitchFamily="34" charset="0"/>
                      </a:endParaRPr>
                    </a:p>
                  </a:txBody>
                  <a:tcPr marL="29771" marR="29771" marT="7186" marB="7186">
                    <a:solidFill>
                      <a:schemeClr val="bg1"/>
                    </a:solidFill>
                  </a:tcPr>
                </a:tc>
                <a:tc>
                  <a:txBody>
                    <a:bodyPr/>
                    <a:lstStyle/>
                    <a:p>
                      <a:pPr marL="0" marR="0" algn="ctr">
                        <a:spcBef>
                          <a:spcPts val="0"/>
                        </a:spcBef>
                        <a:spcAft>
                          <a:spcPts val="0"/>
                        </a:spcAft>
                      </a:pPr>
                      <a:r>
                        <a:rPr lang="en-US" sz="700">
                          <a:effectLst/>
                          <a:latin typeface="Arial" panose="020B0604020202020204" pitchFamily="34" charset="0"/>
                          <a:cs typeface="Arial" panose="020B0604020202020204" pitchFamily="34" charset="0"/>
                        </a:rPr>
                        <a:t> </a:t>
                      </a:r>
                      <a:endParaRPr lang="en-US" sz="700">
                        <a:effectLst/>
                        <a:latin typeface="Arial" panose="020B0604020202020204" pitchFamily="34" charset="0"/>
                        <a:ea typeface="Times New Roman"/>
                        <a:cs typeface="Arial" panose="020B0604020202020204" pitchFamily="34" charset="0"/>
                      </a:endParaRPr>
                    </a:p>
                  </a:txBody>
                  <a:tcPr marL="29771" marR="29771" marT="7186" marB="7186">
                    <a:solidFill>
                      <a:schemeClr val="bg1"/>
                    </a:solidFill>
                  </a:tcPr>
                </a:tc>
                <a:tc>
                  <a:txBody>
                    <a:bodyPr/>
                    <a:lstStyle/>
                    <a:p>
                      <a:pPr marL="0" marR="0" algn="ctr">
                        <a:spcBef>
                          <a:spcPts val="0"/>
                        </a:spcBef>
                        <a:spcAft>
                          <a:spcPts val="0"/>
                        </a:spcAft>
                      </a:pPr>
                      <a:r>
                        <a:rPr lang="en-US" sz="700">
                          <a:effectLst/>
                          <a:latin typeface="Arial" panose="020B0604020202020204" pitchFamily="34" charset="0"/>
                          <a:cs typeface="Arial" panose="020B0604020202020204" pitchFamily="34" charset="0"/>
                        </a:rPr>
                        <a:t> </a:t>
                      </a:r>
                      <a:endParaRPr lang="en-US" sz="700">
                        <a:effectLst/>
                        <a:latin typeface="Arial" panose="020B0604020202020204" pitchFamily="34" charset="0"/>
                        <a:ea typeface="Times New Roman"/>
                        <a:cs typeface="Arial" panose="020B0604020202020204" pitchFamily="34" charset="0"/>
                      </a:endParaRPr>
                    </a:p>
                  </a:txBody>
                  <a:tcPr marL="29771" marR="29771" marT="7186" marB="7186">
                    <a:solidFill>
                      <a:schemeClr val="bg1"/>
                    </a:solidFill>
                  </a:tcPr>
                </a:tc>
                <a:tc>
                  <a:txBody>
                    <a:bodyPr/>
                    <a:lstStyle/>
                    <a:p>
                      <a:pPr marL="0" marR="0" algn="ctr">
                        <a:spcBef>
                          <a:spcPts val="0"/>
                        </a:spcBef>
                        <a:spcAft>
                          <a:spcPts val="0"/>
                        </a:spcAft>
                      </a:pPr>
                      <a:r>
                        <a:rPr lang="en-US" sz="700">
                          <a:effectLst/>
                          <a:latin typeface="Arial" panose="020B0604020202020204" pitchFamily="34" charset="0"/>
                          <a:cs typeface="Arial" panose="020B0604020202020204" pitchFamily="34" charset="0"/>
                        </a:rPr>
                        <a:t> </a:t>
                      </a:r>
                      <a:endParaRPr lang="en-US" sz="700">
                        <a:effectLst/>
                        <a:latin typeface="Arial" panose="020B0604020202020204" pitchFamily="34" charset="0"/>
                        <a:ea typeface="Times New Roman"/>
                        <a:cs typeface="Arial" panose="020B0604020202020204" pitchFamily="34" charset="0"/>
                      </a:endParaRPr>
                    </a:p>
                  </a:txBody>
                  <a:tcPr marL="29771" marR="29771" marT="7186" marB="7186">
                    <a:solidFill>
                      <a:schemeClr val="bg1"/>
                    </a:solidFill>
                  </a:tcPr>
                </a:tc>
                <a:tc>
                  <a:txBody>
                    <a:bodyPr/>
                    <a:lstStyle/>
                    <a:p>
                      <a:pPr marL="0" marR="0" algn="ctr">
                        <a:spcBef>
                          <a:spcPts val="0"/>
                        </a:spcBef>
                        <a:spcAft>
                          <a:spcPts val="0"/>
                        </a:spcAft>
                      </a:pPr>
                      <a:r>
                        <a:rPr lang="en-US" sz="700">
                          <a:effectLst/>
                          <a:latin typeface="Arial" panose="020B0604020202020204" pitchFamily="34" charset="0"/>
                          <a:cs typeface="Arial" panose="020B0604020202020204" pitchFamily="34" charset="0"/>
                        </a:rPr>
                        <a:t> </a:t>
                      </a:r>
                      <a:endParaRPr lang="en-US" sz="700">
                        <a:effectLst/>
                        <a:latin typeface="Arial" panose="020B0604020202020204" pitchFamily="34" charset="0"/>
                        <a:ea typeface="Times New Roman"/>
                        <a:cs typeface="Arial" panose="020B0604020202020204" pitchFamily="34" charset="0"/>
                      </a:endParaRPr>
                    </a:p>
                  </a:txBody>
                  <a:tcPr marL="29771" marR="29771" marT="7186" marB="7186">
                    <a:solidFill>
                      <a:schemeClr val="bg1"/>
                    </a:solidFill>
                  </a:tcPr>
                </a:tc>
                <a:tc>
                  <a:txBody>
                    <a:bodyPr/>
                    <a:lstStyle/>
                    <a:p>
                      <a:pPr marL="0" marR="0" algn="ctr">
                        <a:spcBef>
                          <a:spcPts val="0"/>
                        </a:spcBef>
                        <a:spcAft>
                          <a:spcPts val="0"/>
                        </a:spcAft>
                      </a:pPr>
                      <a:r>
                        <a:rPr lang="en-US" sz="700">
                          <a:effectLst/>
                          <a:latin typeface="Arial" panose="020B0604020202020204" pitchFamily="34" charset="0"/>
                          <a:cs typeface="Arial" panose="020B0604020202020204" pitchFamily="34" charset="0"/>
                        </a:rPr>
                        <a:t>X</a:t>
                      </a:r>
                      <a:endParaRPr lang="en-US" sz="700">
                        <a:effectLst/>
                        <a:latin typeface="Arial" panose="020B0604020202020204" pitchFamily="34" charset="0"/>
                        <a:ea typeface="Times New Roman"/>
                        <a:cs typeface="Arial" panose="020B0604020202020204" pitchFamily="34" charset="0"/>
                      </a:endParaRPr>
                    </a:p>
                  </a:txBody>
                  <a:tcPr marL="29771" marR="29771" marT="7186" marB="7186">
                    <a:solidFill>
                      <a:schemeClr val="bg1"/>
                    </a:solidFill>
                  </a:tcPr>
                </a:tc>
                <a:tc>
                  <a:txBody>
                    <a:bodyPr/>
                    <a:lstStyle/>
                    <a:p>
                      <a:pPr marL="0" marR="0" algn="ctr">
                        <a:spcBef>
                          <a:spcPts val="0"/>
                        </a:spcBef>
                        <a:spcAft>
                          <a:spcPts val="0"/>
                        </a:spcAft>
                      </a:pPr>
                      <a:r>
                        <a:rPr lang="en-US" sz="700">
                          <a:effectLst/>
                          <a:latin typeface="Arial" panose="020B0604020202020204" pitchFamily="34" charset="0"/>
                          <a:cs typeface="Arial" panose="020B0604020202020204" pitchFamily="34" charset="0"/>
                        </a:rPr>
                        <a:t>X</a:t>
                      </a:r>
                      <a:endParaRPr lang="en-US" sz="700">
                        <a:effectLst/>
                        <a:latin typeface="Arial" panose="020B0604020202020204" pitchFamily="34" charset="0"/>
                        <a:ea typeface="Times New Roman"/>
                        <a:cs typeface="Arial" panose="020B0604020202020204" pitchFamily="34" charset="0"/>
                      </a:endParaRPr>
                    </a:p>
                  </a:txBody>
                  <a:tcPr marL="29771" marR="29771" marT="7186" marB="7186">
                    <a:solidFill>
                      <a:schemeClr val="bg1"/>
                    </a:solidFill>
                  </a:tcPr>
                </a:tc>
                <a:tc>
                  <a:txBody>
                    <a:bodyPr/>
                    <a:lstStyle/>
                    <a:p>
                      <a:pPr marL="0" marR="0" algn="ctr">
                        <a:spcBef>
                          <a:spcPts val="0"/>
                        </a:spcBef>
                        <a:spcAft>
                          <a:spcPts val="0"/>
                        </a:spcAft>
                      </a:pPr>
                      <a:r>
                        <a:rPr lang="en-US" sz="700">
                          <a:effectLst/>
                          <a:latin typeface="Arial" panose="020B0604020202020204" pitchFamily="34" charset="0"/>
                          <a:cs typeface="Arial" panose="020B0604020202020204" pitchFamily="34" charset="0"/>
                        </a:rPr>
                        <a:t> </a:t>
                      </a:r>
                      <a:endParaRPr lang="en-US" sz="700">
                        <a:effectLst/>
                        <a:latin typeface="Arial" panose="020B0604020202020204" pitchFamily="34" charset="0"/>
                        <a:ea typeface="Times New Roman"/>
                        <a:cs typeface="Arial" panose="020B0604020202020204" pitchFamily="34" charset="0"/>
                      </a:endParaRPr>
                    </a:p>
                  </a:txBody>
                  <a:tcPr marL="29771" marR="29771" marT="7186" marB="7186">
                    <a:solidFill>
                      <a:schemeClr val="bg1"/>
                    </a:solidFill>
                  </a:tcPr>
                </a:tc>
                <a:tc>
                  <a:txBody>
                    <a:bodyPr/>
                    <a:lstStyle/>
                    <a:p>
                      <a:pPr marL="0" marR="0" algn="ctr">
                        <a:spcBef>
                          <a:spcPts val="0"/>
                        </a:spcBef>
                        <a:spcAft>
                          <a:spcPts val="0"/>
                        </a:spcAft>
                      </a:pPr>
                      <a:r>
                        <a:rPr lang="en-US" sz="700">
                          <a:effectLst/>
                          <a:latin typeface="Arial" panose="020B0604020202020204" pitchFamily="34" charset="0"/>
                          <a:cs typeface="Arial" panose="020B0604020202020204" pitchFamily="34" charset="0"/>
                        </a:rPr>
                        <a:t> </a:t>
                      </a:r>
                      <a:endParaRPr lang="en-US" sz="700">
                        <a:effectLst/>
                        <a:latin typeface="Arial" panose="020B0604020202020204" pitchFamily="34" charset="0"/>
                        <a:ea typeface="Times New Roman"/>
                        <a:cs typeface="Arial" panose="020B0604020202020204" pitchFamily="34" charset="0"/>
                      </a:endParaRPr>
                    </a:p>
                  </a:txBody>
                  <a:tcPr marL="29771" marR="29771" marT="7186" marB="7186">
                    <a:solidFill>
                      <a:schemeClr val="bg1"/>
                    </a:solidFill>
                  </a:tcPr>
                </a:tc>
                <a:tc>
                  <a:txBody>
                    <a:bodyPr/>
                    <a:lstStyle/>
                    <a:p>
                      <a:pPr marL="0" marR="0" algn="ctr">
                        <a:spcBef>
                          <a:spcPts val="0"/>
                        </a:spcBef>
                        <a:spcAft>
                          <a:spcPts val="0"/>
                        </a:spcAft>
                      </a:pPr>
                      <a:r>
                        <a:rPr lang="en-US" sz="700">
                          <a:effectLst/>
                          <a:latin typeface="Arial" panose="020B0604020202020204" pitchFamily="34" charset="0"/>
                          <a:cs typeface="Arial" panose="020B0604020202020204" pitchFamily="34" charset="0"/>
                        </a:rPr>
                        <a:t> </a:t>
                      </a:r>
                      <a:endParaRPr lang="en-US" sz="700">
                        <a:effectLst/>
                        <a:latin typeface="Arial" panose="020B0604020202020204" pitchFamily="34" charset="0"/>
                        <a:ea typeface="Times New Roman"/>
                        <a:cs typeface="Arial" panose="020B0604020202020204" pitchFamily="34" charset="0"/>
                      </a:endParaRPr>
                    </a:p>
                  </a:txBody>
                  <a:tcPr marL="29771" marR="29771" marT="7186" marB="7186">
                    <a:solidFill>
                      <a:schemeClr val="bg1"/>
                    </a:solidFill>
                  </a:tcPr>
                </a:tc>
                <a:tc>
                  <a:txBody>
                    <a:bodyPr/>
                    <a:lstStyle/>
                    <a:p>
                      <a:pPr marL="0" marR="0" algn="ctr">
                        <a:spcBef>
                          <a:spcPts val="0"/>
                        </a:spcBef>
                        <a:spcAft>
                          <a:spcPts val="0"/>
                        </a:spcAft>
                      </a:pPr>
                      <a:r>
                        <a:rPr lang="en-US" sz="700">
                          <a:effectLst/>
                          <a:latin typeface="Arial" panose="020B0604020202020204" pitchFamily="34" charset="0"/>
                          <a:cs typeface="Arial" panose="020B0604020202020204" pitchFamily="34" charset="0"/>
                        </a:rPr>
                        <a:t>X</a:t>
                      </a:r>
                      <a:endParaRPr lang="en-US" sz="700">
                        <a:effectLst/>
                        <a:latin typeface="Arial" panose="020B0604020202020204" pitchFamily="34" charset="0"/>
                        <a:ea typeface="Times New Roman"/>
                        <a:cs typeface="Arial" panose="020B0604020202020204" pitchFamily="34" charset="0"/>
                      </a:endParaRPr>
                    </a:p>
                  </a:txBody>
                  <a:tcPr marL="29771" marR="29771" marT="7186" marB="7186">
                    <a:solidFill>
                      <a:schemeClr val="bg1"/>
                    </a:solidFill>
                  </a:tcPr>
                </a:tc>
                <a:tc>
                  <a:txBody>
                    <a:bodyPr/>
                    <a:lstStyle/>
                    <a:p>
                      <a:pPr marL="0" marR="0" algn="ctr">
                        <a:spcBef>
                          <a:spcPts val="0"/>
                        </a:spcBef>
                        <a:spcAft>
                          <a:spcPts val="0"/>
                        </a:spcAft>
                      </a:pPr>
                      <a:r>
                        <a:rPr lang="en-US" sz="700">
                          <a:effectLst/>
                          <a:latin typeface="Arial" panose="020B0604020202020204" pitchFamily="34" charset="0"/>
                          <a:cs typeface="Arial" panose="020B0604020202020204" pitchFamily="34" charset="0"/>
                        </a:rPr>
                        <a:t>X</a:t>
                      </a:r>
                      <a:endParaRPr lang="en-US" sz="700">
                        <a:effectLst/>
                        <a:latin typeface="Arial" panose="020B0604020202020204" pitchFamily="34" charset="0"/>
                        <a:ea typeface="Times New Roman"/>
                        <a:cs typeface="Arial" panose="020B0604020202020204" pitchFamily="34" charset="0"/>
                      </a:endParaRPr>
                    </a:p>
                  </a:txBody>
                  <a:tcPr marL="29771" marR="29771" marT="7186" marB="7186">
                    <a:lnR w="19050" cap="flat" cmpd="sng" algn="ctr">
                      <a:solidFill>
                        <a:schemeClr val="tx1"/>
                      </a:solidFill>
                      <a:prstDash val="solid"/>
                      <a:round/>
                      <a:headEnd type="none" w="med" len="med"/>
                      <a:tailEnd type="none" w="med" len="med"/>
                    </a:lnR>
                    <a:solidFill>
                      <a:schemeClr val="bg1"/>
                    </a:solidFill>
                  </a:tcPr>
                </a:tc>
                <a:tc>
                  <a:txBody>
                    <a:bodyPr/>
                    <a:lstStyle/>
                    <a:p>
                      <a:pPr marL="0" marR="0" algn="ctr">
                        <a:spcBef>
                          <a:spcPts val="0"/>
                        </a:spcBef>
                        <a:spcAft>
                          <a:spcPts val="0"/>
                        </a:spcAft>
                      </a:pPr>
                      <a:r>
                        <a:rPr lang="en-US" sz="700" dirty="0">
                          <a:effectLst/>
                          <a:latin typeface="Arial" panose="020B0604020202020204" pitchFamily="34" charset="0"/>
                          <a:cs typeface="Arial" panose="020B0604020202020204" pitchFamily="34" charset="0"/>
                        </a:rPr>
                        <a:t> </a:t>
                      </a:r>
                      <a:endParaRPr lang="en-US" sz="700" dirty="0">
                        <a:effectLst/>
                        <a:latin typeface="Arial" panose="020B0604020202020204" pitchFamily="34" charset="0"/>
                        <a:ea typeface="Times New Roman"/>
                        <a:cs typeface="Arial" panose="020B0604020202020204" pitchFamily="34" charset="0"/>
                      </a:endParaRPr>
                    </a:p>
                  </a:txBody>
                  <a:tcPr marL="7186" marR="7186" marT="7186" marB="7186">
                    <a:lnL w="19050" cap="flat" cmpd="sng" algn="ctr">
                      <a:solidFill>
                        <a:schemeClr val="tx1"/>
                      </a:solidFill>
                      <a:prstDash val="solid"/>
                      <a:round/>
                      <a:headEnd type="none" w="med" len="med"/>
                      <a:tailEnd type="none" w="med" len="med"/>
                    </a:lnL>
                    <a:solidFill>
                      <a:schemeClr val="bg1"/>
                    </a:solidFill>
                  </a:tcPr>
                </a:tc>
                <a:tc>
                  <a:txBody>
                    <a:bodyPr/>
                    <a:lstStyle/>
                    <a:p>
                      <a:pPr marL="0" marR="0" algn="ctr">
                        <a:spcBef>
                          <a:spcPts val="0"/>
                        </a:spcBef>
                        <a:spcAft>
                          <a:spcPts val="0"/>
                        </a:spcAft>
                      </a:pPr>
                      <a:r>
                        <a:rPr lang="en-US" sz="700">
                          <a:effectLst/>
                          <a:latin typeface="Arial" panose="020B0604020202020204" pitchFamily="34" charset="0"/>
                          <a:cs typeface="Arial" panose="020B0604020202020204" pitchFamily="34" charset="0"/>
                        </a:rPr>
                        <a:t> </a:t>
                      </a:r>
                      <a:endParaRPr lang="en-US" sz="700">
                        <a:effectLst/>
                        <a:latin typeface="Arial" panose="020B0604020202020204" pitchFamily="34" charset="0"/>
                        <a:ea typeface="Times New Roman"/>
                        <a:cs typeface="Arial" panose="020B0604020202020204" pitchFamily="34" charset="0"/>
                      </a:endParaRPr>
                    </a:p>
                  </a:txBody>
                  <a:tcPr marL="29771" marR="29771" marT="7186" marB="7186">
                    <a:solidFill>
                      <a:schemeClr val="bg1"/>
                    </a:solidFill>
                  </a:tcPr>
                </a:tc>
                <a:tc>
                  <a:txBody>
                    <a:bodyPr/>
                    <a:lstStyle/>
                    <a:p>
                      <a:pPr marL="0" marR="0" algn="ctr">
                        <a:spcBef>
                          <a:spcPts val="0"/>
                        </a:spcBef>
                        <a:spcAft>
                          <a:spcPts val="0"/>
                        </a:spcAft>
                      </a:pPr>
                      <a:r>
                        <a:rPr lang="en-US" sz="700">
                          <a:effectLst/>
                          <a:latin typeface="Arial" panose="020B0604020202020204" pitchFamily="34" charset="0"/>
                          <a:cs typeface="Arial" panose="020B0604020202020204" pitchFamily="34" charset="0"/>
                        </a:rPr>
                        <a:t> </a:t>
                      </a:r>
                      <a:endParaRPr lang="en-US" sz="700">
                        <a:effectLst/>
                        <a:latin typeface="Arial" panose="020B0604020202020204" pitchFamily="34" charset="0"/>
                        <a:ea typeface="Times New Roman"/>
                        <a:cs typeface="Arial" panose="020B0604020202020204" pitchFamily="34" charset="0"/>
                      </a:endParaRPr>
                    </a:p>
                  </a:txBody>
                  <a:tcPr marL="29771" marR="29771" marT="7186" marB="7186">
                    <a:solidFill>
                      <a:schemeClr val="bg1"/>
                    </a:solidFill>
                  </a:tcPr>
                </a:tc>
                <a:tc>
                  <a:txBody>
                    <a:bodyPr/>
                    <a:lstStyle/>
                    <a:p>
                      <a:pPr marL="0" marR="0" algn="ctr">
                        <a:spcBef>
                          <a:spcPts val="0"/>
                        </a:spcBef>
                        <a:spcAft>
                          <a:spcPts val="0"/>
                        </a:spcAft>
                      </a:pPr>
                      <a:r>
                        <a:rPr lang="en-US" sz="700">
                          <a:effectLst/>
                          <a:latin typeface="Arial" panose="020B0604020202020204" pitchFamily="34" charset="0"/>
                          <a:cs typeface="Arial" panose="020B0604020202020204" pitchFamily="34" charset="0"/>
                        </a:rPr>
                        <a:t>X</a:t>
                      </a:r>
                      <a:endParaRPr lang="en-US" sz="700">
                        <a:effectLst/>
                        <a:latin typeface="Arial" panose="020B0604020202020204" pitchFamily="34" charset="0"/>
                        <a:ea typeface="Times New Roman"/>
                        <a:cs typeface="Arial" panose="020B0604020202020204" pitchFamily="34" charset="0"/>
                      </a:endParaRPr>
                    </a:p>
                  </a:txBody>
                  <a:tcPr marL="29771" marR="29771" marT="7186" marB="7186">
                    <a:solidFill>
                      <a:schemeClr val="bg1"/>
                    </a:solidFill>
                  </a:tcPr>
                </a:tc>
                <a:tc>
                  <a:txBody>
                    <a:bodyPr/>
                    <a:lstStyle/>
                    <a:p>
                      <a:pPr marL="0" marR="0" algn="ctr">
                        <a:spcBef>
                          <a:spcPts val="0"/>
                        </a:spcBef>
                        <a:spcAft>
                          <a:spcPts val="0"/>
                        </a:spcAft>
                      </a:pPr>
                      <a:r>
                        <a:rPr lang="en-US" sz="700">
                          <a:effectLst/>
                          <a:latin typeface="Arial" panose="020B0604020202020204" pitchFamily="34" charset="0"/>
                          <a:cs typeface="Arial" panose="020B0604020202020204" pitchFamily="34" charset="0"/>
                        </a:rPr>
                        <a:t>X</a:t>
                      </a:r>
                      <a:endParaRPr lang="en-US" sz="700">
                        <a:effectLst/>
                        <a:latin typeface="Arial" panose="020B0604020202020204" pitchFamily="34" charset="0"/>
                        <a:ea typeface="Times New Roman"/>
                        <a:cs typeface="Arial" panose="020B0604020202020204" pitchFamily="34" charset="0"/>
                      </a:endParaRPr>
                    </a:p>
                  </a:txBody>
                  <a:tcPr marL="29771" marR="29771" marT="7186" marB="7186">
                    <a:solidFill>
                      <a:schemeClr val="bg1"/>
                    </a:solidFill>
                  </a:tcPr>
                </a:tc>
                <a:tc>
                  <a:txBody>
                    <a:bodyPr/>
                    <a:lstStyle/>
                    <a:p>
                      <a:pPr marL="0" marR="0" algn="ctr">
                        <a:spcBef>
                          <a:spcPts val="0"/>
                        </a:spcBef>
                        <a:spcAft>
                          <a:spcPts val="0"/>
                        </a:spcAft>
                      </a:pPr>
                      <a:r>
                        <a:rPr lang="en-US" sz="700">
                          <a:effectLst/>
                          <a:latin typeface="Arial" panose="020B0604020202020204" pitchFamily="34" charset="0"/>
                          <a:cs typeface="Arial" panose="020B0604020202020204" pitchFamily="34" charset="0"/>
                        </a:rPr>
                        <a:t> </a:t>
                      </a:r>
                      <a:endParaRPr lang="en-US" sz="700">
                        <a:effectLst/>
                        <a:latin typeface="Arial" panose="020B0604020202020204" pitchFamily="34" charset="0"/>
                        <a:ea typeface="Times New Roman"/>
                        <a:cs typeface="Arial" panose="020B0604020202020204" pitchFamily="34" charset="0"/>
                      </a:endParaRPr>
                    </a:p>
                  </a:txBody>
                  <a:tcPr marL="29771" marR="29771" marT="7186" marB="7186">
                    <a:solidFill>
                      <a:schemeClr val="bg1"/>
                    </a:solidFill>
                  </a:tcPr>
                </a:tc>
                <a:tc>
                  <a:txBody>
                    <a:bodyPr/>
                    <a:lstStyle/>
                    <a:p>
                      <a:pPr marL="0" marR="0" algn="ctr">
                        <a:spcBef>
                          <a:spcPts val="0"/>
                        </a:spcBef>
                        <a:spcAft>
                          <a:spcPts val="0"/>
                        </a:spcAft>
                      </a:pPr>
                      <a:r>
                        <a:rPr lang="en-US" sz="700">
                          <a:effectLst/>
                          <a:latin typeface="Arial" panose="020B0604020202020204" pitchFamily="34" charset="0"/>
                          <a:cs typeface="Arial" panose="020B0604020202020204" pitchFamily="34" charset="0"/>
                        </a:rPr>
                        <a:t>2</a:t>
                      </a:r>
                      <a:endParaRPr lang="en-US" sz="700">
                        <a:effectLst/>
                        <a:latin typeface="Arial" panose="020B0604020202020204" pitchFamily="34" charset="0"/>
                        <a:ea typeface="Times New Roman"/>
                        <a:cs typeface="Arial" panose="020B0604020202020204" pitchFamily="34" charset="0"/>
                      </a:endParaRPr>
                    </a:p>
                  </a:txBody>
                  <a:tcPr marL="29771" marR="29771" marT="7186" marB="7186">
                    <a:solidFill>
                      <a:schemeClr val="bg1"/>
                    </a:solidFill>
                  </a:tcPr>
                </a:tc>
                <a:tc>
                  <a:txBody>
                    <a:bodyPr/>
                    <a:lstStyle/>
                    <a:p>
                      <a:pPr marL="0" marR="0" algn="ctr">
                        <a:spcBef>
                          <a:spcPts val="0"/>
                        </a:spcBef>
                        <a:spcAft>
                          <a:spcPts val="0"/>
                        </a:spcAft>
                      </a:pPr>
                      <a:r>
                        <a:rPr lang="en-US" sz="700">
                          <a:effectLst/>
                          <a:latin typeface="Arial" panose="020B0604020202020204" pitchFamily="34" charset="0"/>
                          <a:cs typeface="Arial" panose="020B0604020202020204" pitchFamily="34" charset="0"/>
                        </a:rPr>
                        <a:t>X</a:t>
                      </a:r>
                      <a:endParaRPr lang="en-US" sz="700">
                        <a:effectLst/>
                        <a:latin typeface="Arial" panose="020B0604020202020204" pitchFamily="34" charset="0"/>
                        <a:ea typeface="Times New Roman"/>
                        <a:cs typeface="Arial" panose="020B0604020202020204" pitchFamily="34" charset="0"/>
                      </a:endParaRPr>
                    </a:p>
                  </a:txBody>
                  <a:tcPr marL="29771" marR="29771" marT="7186" marB="7186">
                    <a:lnR w="19050" cap="flat" cmpd="sng" algn="ctr">
                      <a:solidFill>
                        <a:schemeClr val="tx1"/>
                      </a:solidFill>
                      <a:prstDash val="solid"/>
                      <a:round/>
                      <a:headEnd type="none" w="med" len="med"/>
                      <a:tailEnd type="none" w="med" len="med"/>
                    </a:lnR>
                    <a:solidFill>
                      <a:schemeClr val="bg1"/>
                    </a:solidFill>
                  </a:tcPr>
                </a:tc>
                <a:tc>
                  <a:txBody>
                    <a:bodyPr/>
                    <a:lstStyle/>
                    <a:p>
                      <a:pPr marL="0" marR="0" algn="ctr">
                        <a:spcBef>
                          <a:spcPts val="0"/>
                        </a:spcBef>
                        <a:spcAft>
                          <a:spcPts val="0"/>
                        </a:spcAft>
                      </a:pPr>
                      <a:r>
                        <a:rPr lang="en-US" sz="700" dirty="0">
                          <a:effectLst/>
                          <a:latin typeface="Arial" panose="020B0604020202020204" pitchFamily="34" charset="0"/>
                          <a:cs typeface="Arial" panose="020B0604020202020204" pitchFamily="34" charset="0"/>
                        </a:rPr>
                        <a:t> </a:t>
                      </a:r>
                      <a:endParaRPr lang="en-US" sz="700" dirty="0">
                        <a:effectLst/>
                        <a:latin typeface="Arial" panose="020B0604020202020204" pitchFamily="34" charset="0"/>
                        <a:ea typeface="Times New Roman"/>
                        <a:cs typeface="Arial" panose="020B0604020202020204" pitchFamily="34" charset="0"/>
                      </a:endParaRPr>
                    </a:p>
                  </a:txBody>
                  <a:tcPr marL="7186" marR="7186" marT="7186" marB="7186">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solidFill>
                      <a:schemeClr val="bg1"/>
                    </a:solidFill>
                  </a:tcPr>
                </a:tc>
                <a:tc>
                  <a:txBody>
                    <a:bodyPr/>
                    <a:lstStyle/>
                    <a:p>
                      <a:pPr marL="0" marR="0" algn="ctr">
                        <a:spcBef>
                          <a:spcPts val="0"/>
                        </a:spcBef>
                        <a:spcAft>
                          <a:spcPts val="0"/>
                        </a:spcAft>
                      </a:pPr>
                      <a:r>
                        <a:rPr lang="en-US" sz="700" dirty="0">
                          <a:effectLst/>
                          <a:latin typeface="Arial" panose="020B0604020202020204" pitchFamily="34" charset="0"/>
                          <a:cs typeface="Arial" panose="020B0604020202020204" pitchFamily="34" charset="0"/>
                        </a:rPr>
                        <a:t> </a:t>
                      </a:r>
                      <a:endParaRPr lang="en-US" sz="700" dirty="0">
                        <a:effectLst/>
                        <a:latin typeface="Arial" panose="020B0604020202020204" pitchFamily="34" charset="0"/>
                        <a:ea typeface="Times New Roman"/>
                        <a:cs typeface="Arial" panose="020B0604020202020204" pitchFamily="34" charset="0"/>
                      </a:endParaRPr>
                    </a:p>
                  </a:txBody>
                  <a:tcPr marL="7186" marR="7186" marT="7186" marB="7186">
                    <a:lnL w="19050" cap="flat" cmpd="sng" algn="ctr">
                      <a:solidFill>
                        <a:schemeClr val="tx1"/>
                      </a:solidFill>
                      <a:prstDash val="solid"/>
                      <a:round/>
                      <a:headEnd type="none" w="med" len="med"/>
                      <a:tailEnd type="none" w="med" len="med"/>
                    </a:lnL>
                    <a:solidFill>
                      <a:schemeClr val="bg1"/>
                    </a:solidFill>
                  </a:tcPr>
                </a:tc>
                <a:tc>
                  <a:txBody>
                    <a:bodyPr/>
                    <a:lstStyle/>
                    <a:p>
                      <a:pPr marL="0" marR="0" algn="ctr">
                        <a:spcBef>
                          <a:spcPts val="0"/>
                        </a:spcBef>
                        <a:spcAft>
                          <a:spcPts val="0"/>
                        </a:spcAft>
                      </a:pPr>
                      <a:r>
                        <a:rPr lang="en-US" sz="700">
                          <a:effectLst/>
                          <a:latin typeface="Arial" panose="020B0604020202020204" pitchFamily="34" charset="0"/>
                          <a:cs typeface="Arial" panose="020B0604020202020204" pitchFamily="34" charset="0"/>
                        </a:rPr>
                        <a:t> </a:t>
                      </a:r>
                      <a:endParaRPr lang="en-US" sz="700">
                        <a:effectLst/>
                        <a:latin typeface="Arial" panose="020B0604020202020204" pitchFamily="34" charset="0"/>
                        <a:ea typeface="Times New Roman"/>
                        <a:cs typeface="Arial" panose="020B0604020202020204" pitchFamily="34" charset="0"/>
                      </a:endParaRPr>
                    </a:p>
                  </a:txBody>
                  <a:tcPr marL="29771" marR="29771" marT="7186" marB="7186">
                    <a:solidFill>
                      <a:schemeClr val="bg1"/>
                    </a:solidFill>
                  </a:tcPr>
                </a:tc>
                <a:tc>
                  <a:txBody>
                    <a:bodyPr/>
                    <a:lstStyle/>
                    <a:p>
                      <a:pPr marL="0" marR="0" algn="ctr">
                        <a:spcBef>
                          <a:spcPts val="0"/>
                        </a:spcBef>
                        <a:spcAft>
                          <a:spcPts val="0"/>
                        </a:spcAft>
                      </a:pPr>
                      <a:r>
                        <a:rPr lang="en-US" sz="700" dirty="0">
                          <a:effectLst/>
                          <a:latin typeface="Arial" panose="020B0604020202020204" pitchFamily="34" charset="0"/>
                          <a:cs typeface="Arial" panose="020B0604020202020204" pitchFamily="34" charset="0"/>
                        </a:rPr>
                        <a:t> </a:t>
                      </a:r>
                      <a:endParaRPr lang="en-US" sz="700" dirty="0">
                        <a:effectLst/>
                        <a:latin typeface="Arial" panose="020B0604020202020204" pitchFamily="34" charset="0"/>
                        <a:ea typeface="Times New Roman"/>
                        <a:cs typeface="Arial" panose="020B0604020202020204" pitchFamily="34" charset="0"/>
                      </a:endParaRPr>
                    </a:p>
                  </a:txBody>
                  <a:tcPr marL="29771" marR="29771" marT="7186" marB="7186">
                    <a:solidFill>
                      <a:schemeClr val="bg1"/>
                    </a:solidFill>
                  </a:tcPr>
                </a:tc>
                <a:tc>
                  <a:txBody>
                    <a:bodyPr/>
                    <a:lstStyle/>
                    <a:p>
                      <a:pPr marL="0" marR="0" algn="ctr">
                        <a:spcBef>
                          <a:spcPts val="0"/>
                        </a:spcBef>
                        <a:spcAft>
                          <a:spcPts val="0"/>
                        </a:spcAft>
                      </a:pPr>
                      <a:r>
                        <a:rPr lang="en-US" sz="700">
                          <a:effectLst/>
                          <a:latin typeface="Arial" panose="020B0604020202020204" pitchFamily="34" charset="0"/>
                          <a:cs typeface="Arial" panose="020B0604020202020204" pitchFamily="34" charset="0"/>
                        </a:rPr>
                        <a:t> </a:t>
                      </a:r>
                      <a:endParaRPr lang="en-US" sz="700">
                        <a:effectLst/>
                        <a:latin typeface="Arial" panose="020B0604020202020204" pitchFamily="34" charset="0"/>
                        <a:ea typeface="Times New Roman"/>
                        <a:cs typeface="Arial" panose="020B0604020202020204" pitchFamily="34" charset="0"/>
                      </a:endParaRPr>
                    </a:p>
                  </a:txBody>
                  <a:tcPr marL="29771" marR="29771" marT="7186" marB="7186">
                    <a:solidFill>
                      <a:schemeClr val="bg1"/>
                    </a:solidFill>
                  </a:tcPr>
                </a:tc>
                <a:tc>
                  <a:txBody>
                    <a:bodyPr/>
                    <a:lstStyle/>
                    <a:p>
                      <a:pPr marL="0" marR="0" algn="ctr">
                        <a:spcBef>
                          <a:spcPts val="0"/>
                        </a:spcBef>
                        <a:spcAft>
                          <a:spcPts val="0"/>
                        </a:spcAft>
                      </a:pPr>
                      <a:r>
                        <a:rPr lang="en-US" sz="700" dirty="0">
                          <a:effectLst/>
                          <a:latin typeface="Arial" panose="020B0604020202020204" pitchFamily="34" charset="0"/>
                          <a:cs typeface="Arial" panose="020B0604020202020204" pitchFamily="34" charset="0"/>
                        </a:rPr>
                        <a:t>1</a:t>
                      </a:r>
                      <a:endParaRPr lang="en-US" sz="700" dirty="0">
                        <a:effectLst/>
                        <a:latin typeface="Arial" panose="020B0604020202020204" pitchFamily="34" charset="0"/>
                        <a:ea typeface="Times New Roman"/>
                        <a:cs typeface="Arial" panose="020B0604020202020204" pitchFamily="34" charset="0"/>
                      </a:endParaRPr>
                    </a:p>
                  </a:txBody>
                  <a:tcPr marL="29771" marR="29771" marT="7186" marB="7186">
                    <a:solidFill>
                      <a:schemeClr val="bg1"/>
                    </a:solidFill>
                  </a:tcPr>
                </a:tc>
                <a:tc>
                  <a:txBody>
                    <a:bodyPr/>
                    <a:lstStyle/>
                    <a:p>
                      <a:pPr marL="0" marR="0" algn="ctr">
                        <a:spcBef>
                          <a:spcPts val="0"/>
                        </a:spcBef>
                        <a:spcAft>
                          <a:spcPts val="0"/>
                        </a:spcAft>
                      </a:pPr>
                      <a:r>
                        <a:rPr lang="en-US" sz="700" dirty="0">
                          <a:effectLst/>
                          <a:latin typeface="Arial" panose="020B0604020202020204" pitchFamily="34" charset="0"/>
                          <a:cs typeface="Arial" panose="020B0604020202020204" pitchFamily="34" charset="0"/>
                        </a:rPr>
                        <a:t>1</a:t>
                      </a:r>
                      <a:endParaRPr lang="en-US" sz="700" dirty="0">
                        <a:effectLst/>
                        <a:latin typeface="Arial" panose="020B0604020202020204" pitchFamily="34" charset="0"/>
                        <a:ea typeface="Times New Roman"/>
                        <a:cs typeface="Arial" panose="020B0604020202020204" pitchFamily="34" charset="0"/>
                      </a:endParaRPr>
                    </a:p>
                  </a:txBody>
                  <a:tcPr marL="29771" marR="29771" marT="7186" marB="7186">
                    <a:lnR w="19050" cap="flat" cmpd="sng" algn="ctr">
                      <a:solidFill>
                        <a:schemeClr val="tx1"/>
                      </a:solidFill>
                      <a:prstDash val="solid"/>
                      <a:round/>
                      <a:headEnd type="none" w="med" len="med"/>
                      <a:tailEnd type="none" w="med" len="med"/>
                    </a:lnR>
                    <a:solidFill>
                      <a:schemeClr val="bg1"/>
                    </a:solidFill>
                  </a:tcPr>
                </a:tc>
              </a:tr>
              <a:tr h="369052">
                <a:tc>
                  <a:txBody>
                    <a:bodyPr/>
                    <a:lstStyle/>
                    <a:p>
                      <a:pPr marL="0" marR="0">
                        <a:spcBef>
                          <a:spcPts val="0"/>
                        </a:spcBef>
                        <a:spcAft>
                          <a:spcPts val="0"/>
                        </a:spcAft>
                      </a:pPr>
                      <a:r>
                        <a:rPr lang="en-US" sz="700" dirty="0">
                          <a:effectLst/>
                          <a:latin typeface="Arial" panose="020B0604020202020204" pitchFamily="34" charset="0"/>
                          <a:cs typeface="Arial" panose="020B0604020202020204" pitchFamily="34" charset="0"/>
                        </a:rPr>
                        <a:t>Resident E</a:t>
                      </a:r>
                      <a:endParaRPr lang="en-US" sz="700" dirty="0">
                        <a:effectLst/>
                        <a:latin typeface="Arial" panose="020B0604020202020204" pitchFamily="34" charset="0"/>
                        <a:ea typeface="Times New Roman"/>
                        <a:cs typeface="Arial" panose="020B0604020202020204" pitchFamily="34" charset="0"/>
                      </a:endParaRPr>
                    </a:p>
                  </a:txBody>
                  <a:tcPr marL="18288" marR="9144" marT="9144" marB="9144">
                    <a:lnL w="19050" cap="flat" cmpd="sng" algn="ctr">
                      <a:solidFill>
                        <a:schemeClr val="tx1"/>
                      </a:solidFill>
                      <a:prstDash val="solid"/>
                      <a:round/>
                      <a:headEnd type="none" w="med" len="med"/>
                      <a:tailEnd type="none" w="med" len="med"/>
                    </a:lnL>
                    <a:solidFill>
                      <a:schemeClr val="bg1"/>
                    </a:solidFill>
                  </a:tcPr>
                </a:tc>
                <a:tc>
                  <a:txBody>
                    <a:bodyPr/>
                    <a:lstStyle/>
                    <a:p>
                      <a:pPr marL="0" marR="0" algn="ctr">
                        <a:spcBef>
                          <a:spcPts val="0"/>
                        </a:spcBef>
                        <a:spcAft>
                          <a:spcPts val="0"/>
                        </a:spcAft>
                      </a:pPr>
                      <a:r>
                        <a:rPr lang="en-US" sz="700">
                          <a:effectLst/>
                          <a:latin typeface="Arial" panose="020B0604020202020204" pitchFamily="34" charset="0"/>
                          <a:cs typeface="Arial" panose="020B0604020202020204" pitchFamily="34" charset="0"/>
                        </a:rPr>
                        <a:t>76</a:t>
                      </a:r>
                      <a:endParaRPr lang="en-US" sz="700">
                        <a:effectLst/>
                        <a:latin typeface="Arial" panose="020B0604020202020204" pitchFamily="34" charset="0"/>
                        <a:ea typeface="Times New Roman"/>
                        <a:cs typeface="Arial" panose="020B0604020202020204" pitchFamily="34" charset="0"/>
                      </a:endParaRPr>
                    </a:p>
                  </a:txBody>
                  <a:tcPr marL="29771" marR="29771" marT="7186" marB="7186">
                    <a:solidFill>
                      <a:schemeClr val="bg1"/>
                    </a:solidFill>
                  </a:tcPr>
                </a:tc>
                <a:tc>
                  <a:txBody>
                    <a:bodyPr/>
                    <a:lstStyle/>
                    <a:p>
                      <a:pPr marL="0" marR="0" algn="ctr">
                        <a:spcBef>
                          <a:spcPts val="0"/>
                        </a:spcBef>
                        <a:spcAft>
                          <a:spcPts val="0"/>
                        </a:spcAft>
                      </a:pPr>
                      <a:r>
                        <a:rPr lang="en-US" sz="700">
                          <a:effectLst/>
                          <a:latin typeface="Arial" panose="020B0604020202020204" pitchFamily="34" charset="0"/>
                          <a:cs typeface="Arial" panose="020B0604020202020204" pitchFamily="34" charset="0"/>
                        </a:rPr>
                        <a:t> </a:t>
                      </a:r>
                      <a:endParaRPr lang="en-US" sz="700">
                        <a:effectLst/>
                        <a:latin typeface="Arial" panose="020B0604020202020204" pitchFamily="34" charset="0"/>
                        <a:ea typeface="Times New Roman"/>
                        <a:cs typeface="Arial" panose="020B0604020202020204" pitchFamily="34" charset="0"/>
                      </a:endParaRPr>
                    </a:p>
                  </a:txBody>
                  <a:tcPr marL="29771" marR="29771" marT="7186" marB="7186">
                    <a:lnR w="19050" cap="flat" cmpd="sng" algn="ctr">
                      <a:solidFill>
                        <a:schemeClr val="tx1"/>
                      </a:solidFill>
                      <a:prstDash val="solid"/>
                      <a:round/>
                      <a:headEnd type="none" w="med" len="med"/>
                      <a:tailEnd type="none" w="med" len="med"/>
                    </a:lnR>
                    <a:solidFill>
                      <a:schemeClr val="bg1"/>
                    </a:solidFill>
                  </a:tcPr>
                </a:tc>
                <a:tc>
                  <a:txBody>
                    <a:bodyPr/>
                    <a:lstStyle/>
                    <a:p>
                      <a:pPr marL="0" marR="0" algn="ctr">
                        <a:spcBef>
                          <a:spcPts val="0"/>
                        </a:spcBef>
                        <a:spcAft>
                          <a:spcPts val="0"/>
                        </a:spcAft>
                      </a:pPr>
                      <a:r>
                        <a:rPr lang="en-US" sz="700" dirty="0">
                          <a:effectLst/>
                          <a:latin typeface="Arial" panose="020B0604020202020204" pitchFamily="34" charset="0"/>
                          <a:cs typeface="Arial" panose="020B0604020202020204" pitchFamily="34" charset="0"/>
                        </a:rPr>
                        <a:t> </a:t>
                      </a:r>
                      <a:endParaRPr lang="en-US" sz="700" dirty="0">
                        <a:effectLst/>
                        <a:latin typeface="Arial" panose="020B0604020202020204" pitchFamily="34" charset="0"/>
                        <a:ea typeface="Times New Roman"/>
                        <a:cs typeface="Arial" panose="020B0604020202020204" pitchFamily="34" charset="0"/>
                      </a:endParaRPr>
                    </a:p>
                  </a:txBody>
                  <a:tcPr marL="7186" marR="7186" marT="7186" marB="7186">
                    <a:lnL w="19050" cap="flat" cmpd="sng" algn="ctr">
                      <a:solidFill>
                        <a:schemeClr val="tx1"/>
                      </a:solidFill>
                      <a:prstDash val="solid"/>
                      <a:round/>
                      <a:headEnd type="none" w="med" len="med"/>
                      <a:tailEnd type="none" w="med" len="med"/>
                    </a:lnL>
                    <a:solidFill>
                      <a:schemeClr val="bg1"/>
                    </a:solidFill>
                  </a:tcPr>
                </a:tc>
                <a:tc>
                  <a:txBody>
                    <a:bodyPr/>
                    <a:lstStyle/>
                    <a:p>
                      <a:pPr marL="0" marR="0" algn="ctr">
                        <a:spcBef>
                          <a:spcPts val="0"/>
                        </a:spcBef>
                        <a:spcAft>
                          <a:spcPts val="0"/>
                        </a:spcAft>
                      </a:pPr>
                      <a:r>
                        <a:rPr lang="en-US" sz="700" dirty="0">
                          <a:effectLst/>
                          <a:latin typeface="Arial" panose="020B0604020202020204" pitchFamily="34" charset="0"/>
                          <a:cs typeface="Arial" panose="020B0604020202020204" pitchFamily="34" charset="0"/>
                        </a:rPr>
                        <a:t> </a:t>
                      </a:r>
                      <a:endParaRPr lang="en-US" sz="700" dirty="0">
                        <a:effectLst/>
                        <a:latin typeface="Arial" panose="020B0604020202020204" pitchFamily="34" charset="0"/>
                        <a:ea typeface="Times New Roman"/>
                        <a:cs typeface="Arial" panose="020B0604020202020204" pitchFamily="34" charset="0"/>
                      </a:endParaRPr>
                    </a:p>
                  </a:txBody>
                  <a:tcPr marL="7186" marR="7186" marT="7186" marB="7186">
                    <a:solidFill>
                      <a:schemeClr val="bg1"/>
                    </a:solidFill>
                  </a:tcPr>
                </a:tc>
                <a:tc>
                  <a:txBody>
                    <a:bodyPr/>
                    <a:lstStyle/>
                    <a:p>
                      <a:pPr marL="0" marR="0" algn="ctr">
                        <a:spcBef>
                          <a:spcPts val="0"/>
                        </a:spcBef>
                        <a:spcAft>
                          <a:spcPts val="0"/>
                        </a:spcAft>
                      </a:pPr>
                      <a:r>
                        <a:rPr lang="en-US" sz="700">
                          <a:effectLst/>
                          <a:latin typeface="Arial" panose="020B0604020202020204" pitchFamily="34" charset="0"/>
                          <a:cs typeface="Arial" panose="020B0604020202020204" pitchFamily="34" charset="0"/>
                        </a:rPr>
                        <a:t> </a:t>
                      </a:r>
                      <a:endParaRPr lang="en-US" sz="700">
                        <a:effectLst/>
                        <a:latin typeface="Arial" panose="020B0604020202020204" pitchFamily="34" charset="0"/>
                        <a:ea typeface="Times New Roman"/>
                        <a:cs typeface="Arial" panose="020B0604020202020204" pitchFamily="34" charset="0"/>
                      </a:endParaRPr>
                    </a:p>
                  </a:txBody>
                  <a:tcPr marL="7186" marR="7186" marT="7186" marB="7186">
                    <a:lnR w="19050" cap="flat" cmpd="sng" algn="ctr">
                      <a:solidFill>
                        <a:schemeClr val="tx1"/>
                      </a:solidFill>
                      <a:prstDash val="solid"/>
                      <a:round/>
                      <a:headEnd type="none" w="med" len="med"/>
                      <a:tailEnd type="none" w="med" len="med"/>
                    </a:lnR>
                    <a:solidFill>
                      <a:schemeClr val="bg1"/>
                    </a:solidFill>
                  </a:tcPr>
                </a:tc>
                <a:tc>
                  <a:txBody>
                    <a:bodyPr/>
                    <a:lstStyle/>
                    <a:p>
                      <a:pPr marL="0" marR="0" algn="ctr">
                        <a:spcBef>
                          <a:spcPts val="0"/>
                        </a:spcBef>
                        <a:spcAft>
                          <a:spcPts val="0"/>
                        </a:spcAft>
                      </a:pPr>
                      <a:r>
                        <a:rPr lang="en-US" sz="700" dirty="0">
                          <a:effectLst/>
                          <a:latin typeface="Arial" panose="020B0604020202020204" pitchFamily="34" charset="0"/>
                          <a:cs typeface="Arial" panose="020B0604020202020204" pitchFamily="34" charset="0"/>
                        </a:rPr>
                        <a:t> </a:t>
                      </a:r>
                      <a:endParaRPr lang="en-US" sz="700" dirty="0">
                        <a:effectLst/>
                        <a:latin typeface="Arial" panose="020B0604020202020204" pitchFamily="34" charset="0"/>
                        <a:ea typeface="Times New Roman"/>
                        <a:cs typeface="Arial" panose="020B0604020202020204" pitchFamily="34" charset="0"/>
                      </a:endParaRPr>
                    </a:p>
                  </a:txBody>
                  <a:tcPr marL="22072" marR="22072" marT="14885" marB="1488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solidFill>
                      <a:schemeClr val="bg1"/>
                    </a:solidFill>
                  </a:tcPr>
                </a:tc>
                <a:tc>
                  <a:txBody>
                    <a:bodyPr/>
                    <a:lstStyle/>
                    <a:p>
                      <a:pPr marL="0" marR="0" algn="ctr">
                        <a:spcBef>
                          <a:spcPts val="0"/>
                        </a:spcBef>
                        <a:spcAft>
                          <a:spcPts val="0"/>
                        </a:spcAft>
                      </a:pPr>
                      <a:r>
                        <a:rPr lang="en-US" sz="700" dirty="0">
                          <a:effectLst/>
                          <a:latin typeface="Arial" panose="020B0604020202020204" pitchFamily="34" charset="0"/>
                          <a:cs typeface="Arial" panose="020B0604020202020204" pitchFamily="34" charset="0"/>
                        </a:rPr>
                        <a:t>1</a:t>
                      </a:r>
                      <a:endParaRPr lang="en-US" sz="700" dirty="0">
                        <a:effectLst/>
                        <a:latin typeface="Arial" panose="020B0604020202020204" pitchFamily="34" charset="0"/>
                        <a:ea typeface="Times New Roman"/>
                        <a:cs typeface="Arial" panose="020B0604020202020204" pitchFamily="34" charset="0"/>
                      </a:endParaRPr>
                    </a:p>
                  </a:txBody>
                  <a:tcPr marL="7186" marR="7186" marT="7186" marB="7186">
                    <a:lnL w="19050" cap="flat" cmpd="sng" algn="ctr">
                      <a:solidFill>
                        <a:schemeClr val="tx1"/>
                      </a:solidFill>
                      <a:prstDash val="solid"/>
                      <a:round/>
                      <a:headEnd type="none" w="med" len="med"/>
                      <a:tailEnd type="none" w="med" len="med"/>
                    </a:lnL>
                    <a:solidFill>
                      <a:schemeClr val="bg1"/>
                    </a:solidFill>
                  </a:tcPr>
                </a:tc>
                <a:tc>
                  <a:txBody>
                    <a:bodyPr/>
                    <a:lstStyle/>
                    <a:p>
                      <a:pPr marL="0" marR="0" algn="ctr">
                        <a:spcBef>
                          <a:spcPts val="0"/>
                        </a:spcBef>
                        <a:spcAft>
                          <a:spcPts val="0"/>
                        </a:spcAft>
                      </a:pPr>
                      <a:r>
                        <a:rPr lang="en-US" sz="700" dirty="0">
                          <a:effectLst/>
                          <a:latin typeface="Arial" panose="020B0604020202020204" pitchFamily="34" charset="0"/>
                          <a:cs typeface="Arial" panose="020B0604020202020204" pitchFamily="34" charset="0"/>
                        </a:rPr>
                        <a:t> </a:t>
                      </a:r>
                      <a:endParaRPr lang="en-US" sz="700" dirty="0">
                        <a:effectLst/>
                        <a:latin typeface="Arial" panose="020B0604020202020204" pitchFamily="34" charset="0"/>
                        <a:ea typeface="Times New Roman"/>
                        <a:cs typeface="Arial" panose="020B0604020202020204" pitchFamily="34" charset="0"/>
                      </a:endParaRPr>
                    </a:p>
                  </a:txBody>
                  <a:tcPr marL="29771" marR="29771" marT="7186" marB="7186">
                    <a:solidFill>
                      <a:schemeClr val="bg1"/>
                    </a:solidFill>
                  </a:tcPr>
                </a:tc>
                <a:tc>
                  <a:txBody>
                    <a:bodyPr/>
                    <a:lstStyle/>
                    <a:p>
                      <a:pPr marL="0" marR="0" algn="ctr">
                        <a:spcBef>
                          <a:spcPts val="0"/>
                        </a:spcBef>
                        <a:spcAft>
                          <a:spcPts val="0"/>
                        </a:spcAft>
                      </a:pPr>
                      <a:r>
                        <a:rPr lang="en-US" sz="700">
                          <a:effectLst/>
                          <a:latin typeface="Arial" panose="020B0604020202020204" pitchFamily="34" charset="0"/>
                          <a:cs typeface="Arial" panose="020B0604020202020204" pitchFamily="34" charset="0"/>
                        </a:rPr>
                        <a:t>1</a:t>
                      </a:r>
                      <a:endParaRPr lang="en-US" sz="700">
                        <a:effectLst/>
                        <a:latin typeface="Arial" panose="020B0604020202020204" pitchFamily="34" charset="0"/>
                        <a:ea typeface="Times New Roman"/>
                        <a:cs typeface="Arial" panose="020B0604020202020204" pitchFamily="34" charset="0"/>
                      </a:endParaRPr>
                    </a:p>
                  </a:txBody>
                  <a:tcPr marL="29771" marR="29771" marT="7186" marB="7186">
                    <a:lnR w="19050" cap="flat" cmpd="sng" algn="ctr">
                      <a:solidFill>
                        <a:schemeClr val="tx1"/>
                      </a:solidFill>
                      <a:prstDash val="solid"/>
                      <a:round/>
                      <a:headEnd type="none" w="med" len="med"/>
                      <a:tailEnd type="none" w="med" len="med"/>
                    </a:lnR>
                    <a:solidFill>
                      <a:schemeClr val="bg1"/>
                    </a:solidFill>
                  </a:tcPr>
                </a:tc>
                <a:tc>
                  <a:txBody>
                    <a:bodyPr/>
                    <a:lstStyle/>
                    <a:p>
                      <a:pPr marL="0" marR="0" algn="ctr">
                        <a:spcBef>
                          <a:spcPts val="0"/>
                        </a:spcBef>
                        <a:spcAft>
                          <a:spcPts val="0"/>
                        </a:spcAft>
                      </a:pPr>
                      <a:r>
                        <a:rPr lang="en-US" sz="700">
                          <a:effectLst/>
                          <a:latin typeface="Arial" panose="020B0604020202020204" pitchFamily="34" charset="0"/>
                          <a:cs typeface="Arial" panose="020B0604020202020204" pitchFamily="34" charset="0"/>
                        </a:rPr>
                        <a:t>Altered mental status</a:t>
                      </a:r>
                      <a:endParaRPr lang="en-US" sz="700">
                        <a:effectLst/>
                        <a:latin typeface="Arial" panose="020B0604020202020204" pitchFamily="34" charset="0"/>
                        <a:ea typeface="Times New Roman"/>
                        <a:cs typeface="Arial" panose="020B0604020202020204" pitchFamily="34" charset="0"/>
                      </a:endParaRPr>
                    </a:p>
                  </a:txBody>
                  <a:tcPr marL="7186" marR="7186" marT="7186" marB="7186">
                    <a:lnL w="19050" cap="flat" cmpd="sng" algn="ctr">
                      <a:solidFill>
                        <a:schemeClr val="tx1"/>
                      </a:solidFill>
                      <a:prstDash val="solid"/>
                      <a:round/>
                      <a:headEnd type="none" w="med" len="med"/>
                      <a:tailEnd type="none" w="med" len="med"/>
                    </a:lnL>
                    <a:solidFill>
                      <a:schemeClr val="bg1"/>
                    </a:solidFill>
                  </a:tcPr>
                </a:tc>
                <a:tc>
                  <a:txBody>
                    <a:bodyPr/>
                    <a:lstStyle/>
                    <a:p>
                      <a:pPr marL="0" marR="0" algn="ctr">
                        <a:spcBef>
                          <a:spcPts val="0"/>
                        </a:spcBef>
                        <a:spcAft>
                          <a:spcPts val="0"/>
                        </a:spcAft>
                      </a:pPr>
                      <a:r>
                        <a:rPr lang="en-US" sz="700">
                          <a:effectLst/>
                          <a:latin typeface="Arial" panose="020B0604020202020204" pitchFamily="34" charset="0"/>
                          <a:cs typeface="Arial" panose="020B0604020202020204" pitchFamily="34" charset="0"/>
                        </a:rPr>
                        <a:t>2</a:t>
                      </a:r>
                      <a:endParaRPr lang="en-US" sz="700">
                        <a:effectLst/>
                        <a:latin typeface="Arial" panose="020B0604020202020204" pitchFamily="34" charset="0"/>
                        <a:ea typeface="Times New Roman"/>
                        <a:cs typeface="Arial" panose="020B0604020202020204" pitchFamily="34" charset="0"/>
                      </a:endParaRPr>
                    </a:p>
                  </a:txBody>
                  <a:tcPr marL="29771" marR="29771" marT="7186" marB="7186">
                    <a:lnR w="19050" cap="flat" cmpd="sng" algn="ctr">
                      <a:solidFill>
                        <a:schemeClr val="tx1"/>
                      </a:solidFill>
                      <a:prstDash val="solid"/>
                      <a:round/>
                      <a:headEnd type="none" w="med" len="med"/>
                      <a:tailEnd type="none" w="med" len="med"/>
                    </a:lnR>
                    <a:solidFill>
                      <a:schemeClr val="bg1"/>
                    </a:solidFill>
                  </a:tcPr>
                </a:tc>
                <a:tc>
                  <a:txBody>
                    <a:bodyPr/>
                    <a:lstStyle/>
                    <a:p>
                      <a:pPr marL="0" marR="0" algn="ctr">
                        <a:spcBef>
                          <a:spcPts val="0"/>
                        </a:spcBef>
                        <a:spcAft>
                          <a:spcPts val="0"/>
                        </a:spcAft>
                      </a:pPr>
                      <a:r>
                        <a:rPr lang="en-US" sz="700" dirty="0">
                          <a:effectLst/>
                          <a:latin typeface="Arial" panose="020B0604020202020204" pitchFamily="34" charset="0"/>
                          <a:cs typeface="Arial" panose="020B0604020202020204" pitchFamily="34" charset="0"/>
                        </a:rPr>
                        <a:t> </a:t>
                      </a:r>
                      <a:endParaRPr lang="en-US" sz="700" dirty="0">
                        <a:effectLst/>
                        <a:latin typeface="Arial" panose="020B0604020202020204" pitchFamily="34" charset="0"/>
                        <a:ea typeface="Times New Roman"/>
                        <a:cs typeface="Arial" panose="020B0604020202020204" pitchFamily="34" charset="0"/>
                      </a:endParaRPr>
                    </a:p>
                  </a:txBody>
                  <a:tcPr marL="7186" marR="7186" marT="7186" marB="7186">
                    <a:lnL w="19050" cap="flat" cmpd="sng" algn="ctr">
                      <a:solidFill>
                        <a:schemeClr val="tx1"/>
                      </a:solidFill>
                      <a:prstDash val="solid"/>
                      <a:round/>
                      <a:headEnd type="none" w="med" len="med"/>
                      <a:tailEnd type="none" w="med" len="med"/>
                    </a:lnL>
                    <a:solidFill>
                      <a:schemeClr val="bg1"/>
                    </a:solidFill>
                  </a:tcPr>
                </a:tc>
                <a:tc>
                  <a:txBody>
                    <a:bodyPr/>
                    <a:lstStyle/>
                    <a:p>
                      <a:pPr marL="0" marR="0" algn="ctr">
                        <a:spcBef>
                          <a:spcPts val="0"/>
                        </a:spcBef>
                        <a:spcAft>
                          <a:spcPts val="0"/>
                        </a:spcAft>
                      </a:pPr>
                      <a:r>
                        <a:rPr lang="en-US" sz="700">
                          <a:effectLst/>
                          <a:latin typeface="Arial" panose="020B0604020202020204" pitchFamily="34" charset="0"/>
                          <a:cs typeface="Arial" panose="020B0604020202020204" pitchFamily="34" charset="0"/>
                        </a:rPr>
                        <a:t> </a:t>
                      </a:r>
                      <a:endParaRPr lang="en-US" sz="700">
                        <a:effectLst/>
                        <a:latin typeface="Arial" panose="020B0604020202020204" pitchFamily="34" charset="0"/>
                        <a:ea typeface="Times New Roman"/>
                        <a:cs typeface="Arial" panose="020B0604020202020204" pitchFamily="34" charset="0"/>
                      </a:endParaRPr>
                    </a:p>
                  </a:txBody>
                  <a:tcPr marL="29771" marR="29771" marT="7186" marB="7186">
                    <a:solidFill>
                      <a:schemeClr val="bg1"/>
                    </a:solidFill>
                  </a:tcPr>
                </a:tc>
                <a:tc>
                  <a:txBody>
                    <a:bodyPr/>
                    <a:lstStyle/>
                    <a:p>
                      <a:pPr marL="0" marR="0" algn="ctr">
                        <a:spcBef>
                          <a:spcPts val="0"/>
                        </a:spcBef>
                        <a:spcAft>
                          <a:spcPts val="0"/>
                        </a:spcAft>
                      </a:pPr>
                      <a:r>
                        <a:rPr lang="en-US" sz="700">
                          <a:effectLst/>
                          <a:latin typeface="Arial" panose="020B0604020202020204" pitchFamily="34" charset="0"/>
                          <a:cs typeface="Arial" panose="020B0604020202020204" pitchFamily="34" charset="0"/>
                        </a:rPr>
                        <a:t> </a:t>
                      </a:r>
                      <a:endParaRPr lang="en-US" sz="700">
                        <a:effectLst/>
                        <a:latin typeface="Arial" panose="020B0604020202020204" pitchFamily="34" charset="0"/>
                        <a:ea typeface="Times New Roman"/>
                        <a:cs typeface="Arial" panose="020B0604020202020204" pitchFamily="34" charset="0"/>
                      </a:endParaRPr>
                    </a:p>
                  </a:txBody>
                  <a:tcPr marL="29771" marR="29771" marT="7186" marB="7186">
                    <a:solidFill>
                      <a:schemeClr val="bg1"/>
                    </a:solidFill>
                  </a:tcPr>
                </a:tc>
                <a:tc>
                  <a:txBody>
                    <a:bodyPr/>
                    <a:lstStyle/>
                    <a:p>
                      <a:pPr marL="0" marR="0" algn="ctr">
                        <a:spcBef>
                          <a:spcPts val="0"/>
                        </a:spcBef>
                        <a:spcAft>
                          <a:spcPts val="0"/>
                        </a:spcAft>
                      </a:pPr>
                      <a:r>
                        <a:rPr lang="en-US" sz="700">
                          <a:effectLst/>
                          <a:latin typeface="Arial" panose="020B0604020202020204" pitchFamily="34" charset="0"/>
                          <a:cs typeface="Arial" panose="020B0604020202020204" pitchFamily="34" charset="0"/>
                        </a:rPr>
                        <a:t> </a:t>
                      </a:r>
                      <a:endParaRPr lang="en-US" sz="700">
                        <a:effectLst/>
                        <a:latin typeface="Arial" panose="020B0604020202020204" pitchFamily="34" charset="0"/>
                        <a:ea typeface="Times New Roman"/>
                        <a:cs typeface="Arial" panose="020B0604020202020204" pitchFamily="34" charset="0"/>
                      </a:endParaRPr>
                    </a:p>
                  </a:txBody>
                  <a:tcPr marL="29771" marR="29771" marT="7186" marB="7186">
                    <a:solidFill>
                      <a:schemeClr val="bg1"/>
                    </a:solidFill>
                  </a:tcPr>
                </a:tc>
                <a:tc>
                  <a:txBody>
                    <a:bodyPr/>
                    <a:lstStyle/>
                    <a:p>
                      <a:pPr marL="0" marR="0" algn="ctr">
                        <a:spcBef>
                          <a:spcPts val="0"/>
                        </a:spcBef>
                        <a:spcAft>
                          <a:spcPts val="0"/>
                        </a:spcAft>
                      </a:pPr>
                      <a:r>
                        <a:rPr lang="en-US" sz="700">
                          <a:effectLst/>
                          <a:latin typeface="Arial" panose="020B0604020202020204" pitchFamily="34" charset="0"/>
                          <a:cs typeface="Arial" panose="020B0604020202020204" pitchFamily="34" charset="0"/>
                        </a:rPr>
                        <a:t> </a:t>
                      </a:r>
                      <a:endParaRPr lang="en-US" sz="700">
                        <a:effectLst/>
                        <a:latin typeface="Arial" panose="020B0604020202020204" pitchFamily="34" charset="0"/>
                        <a:ea typeface="Times New Roman"/>
                        <a:cs typeface="Arial" panose="020B0604020202020204" pitchFamily="34" charset="0"/>
                      </a:endParaRPr>
                    </a:p>
                  </a:txBody>
                  <a:tcPr marL="29771" marR="29771" marT="7186" marB="7186">
                    <a:solidFill>
                      <a:schemeClr val="bg1"/>
                    </a:solidFill>
                  </a:tcPr>
                </a:tc>
                <a:tc>
                  <a:txBody>
                    <a:bodyPr/>
                    <a:lstStyle/>
                    <a:p>
                      <a:pPr marL="0" marR="0" algn="ctr">
                        <a:spcBef>
                          <a:spcPts val="0"/>
                        </a:spcBef>
                        <a:spcAft>
                          <a:spcPts val="0"/>
                        </a:spcAft>
                      </a:pPr>
                      <a:r>
                        <a:rPr lang="en-US" sz="700">
                          <a:effectLst/>
                          <a:latin typeface="Arial" panose="020B0604020202020204" pitchFamily="34" charset="0"/>
                          <a:cs typeface="Arial" panose="020B0604020202020204" pitchFamily="34" charset="0"/>
                        </a:rPr>
                        <a:t> </a:t>
                      </a:r>
                      <a:endParaRPr lang="en-US" sz="700">
                        <a:effectLst/>
                        <a:latin typeface="Arial" panose="020B0604020202020204" pitchFamily="34" charset="0"/>
                        <a:ea typeface="Times New Roman"/>
                        <a:cs typeface="Arial" panose="020B0604020202020204" pitchFamily="34" charset="0"/>
                      </a:endParaRPr>
                    </a:p>
                  </a:txBody>
                  <a:tcPr marL="29771" marR="29771" marT="7186" marB="7186">
                    <a:solidFill>
                      <a:schemeClr val="bg1"/>
                    </a:solidFill>
                  </a:tcPr>
                </a:tc>
                <a:tc>
                  <a:txBody>
                    <a:bodyPr/>
                    <a:lstStyle/>
                    <a:p>
                      <a:pPr marL="0" marR="0" algn="ctr">
                        <a:spcBef>
                          <a:spcPts val="0"/>
                        </a:spcBef>
                        <a:spcAft>
                          <a:spcPts val="0"/>
                        </a:spcAft>
                      </a:pPr>
                      <a:r>
                        <a:rPr lang="en-US" sz="700">
                          <a:effectLst/>
                          <a:latin typeface="Arial" panose="020B0604020202020204" pitchFamily="34" charset="0"/>
                          <a:cs typeface="Arial" panose="020B0604020202020204" pitchFamily="34" charset="0"/>
                        </a:rPr>
                        <a:t> </a:t>
                      </a:r>
                      <a:endParaRPr lang="en-US" sz="700">
                        <a:effectLst/>
                        <a:latin typeface="Arial" panose="020B0604020202020204" pitchFamily="34" charset="0"/>
                        <a:ea typeface="Times New Roman"/>
                        <a:cs typeface="Arial" panose="020B0604020202020204" pitchFamily="34" charset="0"/>
                      </a:endParaRPr>
                    </a:p>
                  </a:txBody>
                  <a:tcPr marL="29771" marR="29771" marT="7186" marB="7186">
                    <a:solidFill>
                      <a:schemeClr val="bg1"/>
                    </a:solidFill>
                  </a:tcPr>
                </a:tc>
                <a:tc>
                  <a:txBody>
                    <a:bodyPr/>
                    <a:lstStyle/>
                    <a:p>
                      <a:pPr marL="0" marR="0" algn="ctr">
                        <a:spcBef>
                          <a:spcPts val="0"/>
                        </a:spcBef>
                        <a:spcAft>
                          <a:spcPts val="0"/>
                        </a:spcAft>
                      </a:pPr>
                      <a:r>
                        <a:rPr lang="en-US" sz="700">
                          <a:effectLst/>
                          <a:latin typeface="Arial" panose="020B0604020202020204" pitchFamily="34" charset="0"/>
                          <a:cs typeface="Arial" panose="020B0604020202020204" pitchFamily="34" charset="0"/>
                        </a:rPr>
                        <a:t> </a:t>
                      </a:r>
                      <a:endParaRPr lang="en-US" sz="700">
                        <a:effectLst/>
                        <a:latin typeface="Arial" panose="020B0604020202020204" pitchFamily="34" charset="0"/>
                        <a:ea typeface="Times New Roman"/>
                        <a:cs typeface="Arial" panose="020B0604020202020204" pitchFamily="34" charset="0"/>
                      </a:endParaRPr>
                    </a:p>
                  </a:txBody>
                  <a:tcPr marL="29771" marR="29771" marT="7186" marB="7186">
                    <a:solidFill>
                      <a:schemeClr val="bg1"/>
                    </a:solidFill>
                  </a:tcPr>
                </a:tc>
                <a:tc>
                  <a:txBody>
                    <a:bodyPr/>
                    <a:lstStyle/>
                    <a:p>
                      <a:pPr marL="0" marR="0" algn="ctr">
                        <a:spcBef>
                          <a:spcPts val="0"/>
                        </a:spcBef>
                        <a:spcAft>
                          <a:spcPts val="0"/>
                        </a:spcAft>
                      </a:pPr>
                      <a:r>
                        <a:rPr lang="en-US" sz="700">
                          <a:effectLst/>
                          <a:latin typeface="Arial" panose="020B0604020202020204" pitchFamily="34" charset="0"/>
                          <a:cs typeface="Arial" panose="020B0604020202020204" pitchFamily="34" charset="0"/>
                        </a:rPr>
                        <a:t> </a:t>
                      </a:r>
                      <a:endParaRPr lang="en-US" sz="700">
                        <a:effectLst/>
                        <a:latin typeface="Arial" panose="020B0604020202020204" pitchFamily="34" charset="0"/>
                        <a:ea typeface="Times New Roman"/>
                        <a:cs typeface="Arial" panose="020B0604020202020204" pitchFamily="34" charset="0"/>
                      </a:endParaRPr>
                    </a:p>
                  </a:txBody>
                  <a:tcPr marL="29771" marR="29771" marT="7186" marB="7186">
                    <a:solidFill>
                      <a:schemeClr val="bg1"/>
                    </a:solidFill>
                  </a:tcPr>
                </a:tc>
                <a:tc>
                  <a:txBody>
                    <a:bodyPr/>
                    <a:lstStyle/>
                    <a:p>
                      <a:pPr marL="0" marR="0" algn="ctr">
                        <a:spcBef>
                          <a:spcPts val="0"/>
                        </a:spcBef>
                        <a:spcAft>
                          <a:spcPts val="0"/>
                        </a:spcAft>
                      </a:pPr>
                      <a:r>
                        <a:rPr lang="en-US" sz="700">
                          <a:effectLst/>
                          <a:latin typeface="Arial" panose="020B0604020202020204" pitchFamily="34" charset="0"/>
                          <a:cs typeface="Arial" panose="020B0604020202020204" pitchFamily="34" charset="0"/>
                        </a:rPr>
                        <a:t> </a:t>
                      </a:r>
                      <a:endParaRPr lang="en-US" sz="700">
                        <a:effectLst/>
                        <a:latin typeface="Arial" panose="020B0604020202020204" pitchFamily="34" charset="0"/>
                        <a:ea typeface="Times New Roman"/>
                        <a:cs typeface="Arial" panose="020B0604020202020204" pitchFamily="34" charset="0"/>
                      </a:endParaRPr>
                    </a:p>
                  </a:txBody>
                  <a:tcPr marL="29771" marR="29771" marT="7186" marB="7186">
                    <a:solidFill>
                      <a:schemeClr val="bg1"/>
                    </a:solidFill>
                  </a:tcPr>
                </a:tc>
                <a:tc>
                  <a:txBody>
                    <a:bodyPr/>
                    <a:lstStyle/>
                    <a:p>
                      <a:pPr marL="0" marR="0" algn="ctr">
                        <a:spcBef>
                          <a:spcPts val="0"/>
                        </a:spcBef>
                        <a:spcAft>
                          <a:spcPts val="0"/>
                        </a:spcAft>
                      </a:pPr>
                      <a:r>
                        <a:rPr lang="en-US" sz="700">
                          <a:effectLst/>
                          <a:latin typeface="Arial" panose="020B0604020202020204" pitchFamily="34" charset="0"/>
                          <a:cs typeface="Arial" panose="020B0604020202020204" pitchFamily="34" charset="0"/>
                        </a:rPr>
                        <a:t>X</a:t>
                      </a:r>
                      <a:endParaRPr lang="en-US" sz="700">
                        <a:effectLst/>
                        <a:latin typeface="Arial" panose="020B0604020202020204" pitchFamily="34" charset="0"/>
                        <a:ea typeface="Times New Roman"/>
                        <a:cs typeface="Arial" panose="020B0604020202020204" pitchFamily="34" charset="0"/>
                      </a:endParaRPr>
                    </a:p>
                  </a:txBody>
                  <a:tcPr marL="29771" marR="29771" marT="7186" marB="7186">
                    <a:solidFill>
                      <a:schemeClr val="bg1"/>
                    </a:solidFill>
                  </a:tcPr>
                </a:tc>
                <a:tc>
                  <a:txBody>
                    <a:bodyPr/>
                    <a:lstStyle/>
                    <a:p>
                      <a:pPr marL="0" marR="0" algn="ctr">
                        <a:spcBef>
                          <a:spcPts val="0"/>
                        </a:spcBef>
                        <a:spcAft>
                          <a:spcPts val="0"/>
                        </a:spcAft>
                      </a:pPr>
                      <a:r>
                        <a:rPr lang="en-US" sz="700">
                          <a:effectLst/>
                          <a:latin typeface="Arial" panose="020B0604020202020204" pitchFamily="34" charset="0"/>
                          <a:cs typeface="Arial" panose="020B0604020202020204" pitchFamily="34" charset="0"/>
                        </a:rPr>
                        <a:t> </a:t>
                      </a:r>
                      <a:endParaRPr lang="en-US" sz="700">
                        <a:effectLst/>
                        <a:latin typeface="Arial" panose="020B0604020202020204" pitchFamily="34" charset="0"/>
                        <a:ea typeface="Times New Roman"/>
                        <a:cs typeface="Arial" panose="020B0604020202020204" pitchFamily="34" charset="0"/>
                      </a:endParaRPr>
                    </a:p>
                  </a:txBody>
                  <a:tcPr marL="29771" marR="29771" marT="7186" marB="7186">
                    <a:solidFill>
                      <a:schemeClr val="bg1"/>
                    </a:solidFill>
                  </a:tcPr>
                </a:tc>
                <a:tc>
                  <a:txBody>
                    <a:bodyPr/>
                    <a:lstStyle/>
                    <a:p>
                      <a:pPr marL="0" marR="0" algn="ctr">
                        <a:spcBef>
                          <a:spcPts val="0"/>
                        </a:spcBef>
                        <a:spcAft>
                          <a:spcPts val="0"/>
                        </a:spcAft>
                      </a:pPr>
                      <a:r>
                        <a:rPr lang="en-US" sz="700">
                          <a:effectLst/>
                          <a:latin typeface="Arial" panose="020B0604020202020204" pitchFamily="34" charset="0"/>
                          <a:cs typeface="Arial" panose="020B0604020202020204" pitchFamily="34" charset="0"/>
                        </a:rPr>
                        <a:t> </a:t>
                      </a:r>
                      <a:endParaRPr lang="en-US" sz="700">
                        <a:effectLst/>
                        <a:latin typeface="Arial" panose="020B0604020202020204" pitchFamily="34" charset="0"/>
                        <a:ea typeface="Times New Roman"/>
                        <a:cs typeface="Arial" panose="020B0604020202020204" pitchFamily="34" charset="0"/>
                      </a:endParaRPr>
                    </a:p>
                  </a:txBody>
                  <a:tcPr marL="29771" marR="29771" marT="7186" marB="7186">
                    <a:lnR w="19050" cap="flat" cmpd="sng" algn="ctr">
                      <a:solidFill>
                        <a:schemeClr val="tx1"/>
                      </a:solidFill>
                      <a:prstDash val="solid"/>
                      <a:round/>
                      <a:headEnd type="none" w="med" len="med"/>
                      <a:tailEnd type="none" w="med" len="med"/>
                    </a:lnR>
                    <a:solidFill>
                      <a:schemeClr val="bg1"/>
                    </a:solidFill>
                  </a:tcPr>
                </a:tc>
                <a:tc>
                  <a:txBody>
                    <a:bodyPr/>
                    <a:lstStyle/>
                    <a:p>
                      <a:pPr marL="0" marR="0" algn="ctr">
                        <a:spcBef>
                          <a:spcPts val="0"/>
                        </a:spcBef>
                        <a:spcAft>
                          <a:spcPts val="0"/>
                        </a:spcAft>
                      </a:pPr>
                      <a:r>
                        <a:rPr lang="en-US" sz="700" dirty="0">
                          <a:effectLst/>
                          <a:latin typeface="Arial" panose="020B0604020202020204" pitchFamily="34" charset="0"/>
                          <a:cs typeface="Arial" panose="020B0604020202020204" pitchFamily="34" charset="0"/>
                        </a:rPr>
                        <a:t> </a:t>
                      </a:r>
                      <a:endParaRPr lang="en-US" sz="700" dirty="0">
                        <a:effectLst/>
                        <a:latin typeface="Arial" panose="020B0604020202020204" pitchFamily="34" charset="0"/>
                        <a:ea typeface="Times New Roman"/>
                        <a:cs typeface="Arial" panose="020B0604020202020204" pitchFamily="34" charset="0"/>
                      </a:endParaRPr>
                    </a:p>
                  </a:txBody>
                  <a:tcPr marL="7186" marR="7186" marT="7186" marB="7186">
                    <a:lnL w="19050" cap="flat" cmpd="sng" algn="ctr">
                      <a:solidFill>
                        <a:schemeClr val="tx1"/>
                      </a:solidFill>
                      <a:prstDash val="solid"/>
                      <a:round/>
                      <a:headEnd type="none" w="med" len="med"/>
                      <a:tailEnd type="none" w="med" len="med"/>
                    </a:lnL>
                    <a:solidFill>
                      <a:schemeClr val="bg1"/>
                    </a:solidFill>
                  </a:tcPr>
                </a:tc>
                <a:tc>
                  <a:txBody>
                    <a:bodyPr/>
                    <a:lstStyle/>
                    <a:p>
                      <a:pPr marL="0" marR="0" algn="ctr">
                        <a:spcBef>
                          <a:spcPts val="0"/>
                        </a:spcBef>
                        <a:spcAft>
                          <a:spcPts val="0"/>
                        </a:spcAft>
                      </a:pPr>
                      <a:r>
                        <a:rPr lang="en-US" sz="700">
                          <a:effectLst/>
                          <a:latin typeface="Arial" panose="020B0604020202020204" pitchFamily="34" charset="0"/>
                          <a:cs typeface="Arial" panose="020B0604020202020204" pitchFamily="34" charset="0"/>
                        </a:rPr>
                        <a:t> </a:t>
                      </a:r>
                      <a:endParaRPr lang="en-US" sz="700">
                        <a:effectLst/>
                        <a:latin typeface="Arial" panose="020B0604020202020204" pitchFamily="34" charset="0"/>
                        <a:ea typeface="Times New Roman"/>
                        <a:cs typeface="Arial" panose="020B0604020202020204" pitchFamily="34" charset="0"/>
                      </a:endParaRPr>
                    </a:p>
                  </a:txBody>
                  <a:tcPr marL="29771" marR="29771" marT="7186" marB="7186">
                    <a:solidFill>
                      <a:schemeClr val="bg1"/>
                    </a:solidFill>
                  </a:tcPr>
                </a:tc>
                <a:tc>
                  <a:txBody>
                    <a:bodyPr/>
                    <a:lstStyle/>
                    <a:p>
                      <a:pPr marL="0" marR="0" algn="ctr">
                        <a:spcBef>
                          <a:spcPts val="0"/>
                        </a:spcBef>
                        <a:spcAft>
                          <a:spcPts val="0"/>
                        </a:spcAft>
                      </a:pPr>
                      <a:r>
                        <a:rPr lang="en-US" sz="700">
                          <a:effectLst/>
                          <a:latin typeface="Arial" panose="020B0604020202020204" pitchFamily="34" charset="0"/>
                          <a:cs typeface="Arial" panose="020B0604020202020204" pitchFamily="34" charset="0"/>
                        </a:rPr>
                        <a:t> </a:t>
                      </a:r>
                      <a:endParaRPr lang="en-US" sz="700">
                        <a:effectLst/>
                        <a:latin typeface="Arial" panose="020B0604020202020204" pitchFamily="34" charset="0"/>
                        <a:ea typeface="Times New Roman"/>
                        <a:cs typeface="Arial" panose="020B0604020202020204" pitchFamily="34" charset="0"/>
                      </a:endParaRPr>
                    </a:p>
                  </a:txBody>
                  <a:tcPr marL="29771" marR="29771" marT="7186" marB="7186">
                    <a:solidFill>
                      <a:schemeClr val="bg1"/>
                    </a:solidFill>
                  </a:tcPr>
                </a:tc>
                <a:tc>
                  <a:txBody>
                    <a:bodyPr/>
                    <a:lstStyle/>
                    <a:p>
                      <a:pPr marL="0" marR="0" algn="ctr">
                        <a:spcBef>
                          <a:spcPts val="0"/>
                        </a:spcBef>
                        <a:spcAft>
                          <a:spcPts val="0"/>
                        </a:spcAft>
                      </a:pPr>
                      <a:r>
                        <a:rPr lang="en-US" sz="700">
                          <a:effectLst/>
                          <a:latin typeface="Arial" panose="020B0604020202020204" pitchFamily="34" charset="0"/>
                          <a:cs typeface="Arial" panose="020B0604020202020204" pitchFamily="34" charset="0"/>
                        </a:rPr>
                        <a:t> </a:t>
                      </a:r>
                      <a:endParaRPr lang="en-US" sz="700">
                        <a:effectLst/>
                        <a:latin typeface="Arial" panose="020B0604020202020204" pitchFamily="34" charset="0"/>
                        <a:ea typeface="Times New Roman"/>
                        <a:cs typeface="Arial" panose="020B0604020202020204" pitchFamily="34" charset="0"/>
                      </a:endParaRPr>
                    </a:p>
                  </a:txBody>
                  <a:tcPr marL="29771" marR="29771" marT="7186" marB="7186">
                    <a:solidFill>
                      <a:schemeClr val="bg1"/>
                    </a:solidFill>
                  </a:tcPr>
                </a:tc>
                <a:tc>
                  <a:txBody>
                    <a:bodyPr/>
                    <a:lstStyle/>
                    <a:p>
                      <a:pPr marL="0" marR="0" algn="ctr">
                        <a:spcBef>
                          <a:spcPts val="0"/>
                        </a:spcBef>
                        <a:spcAft>
                          <a:spcPts val="0"/>
                        </a:spcAft>
                      </a:pPr>
                      <a:r>
                        <a:rPr lang="en-US" sz="700">
                          <a:effectLst/>
                          <a:latin typeface="Arial" panose="020B0604020202020204" pitchFamily="34" charset="0"/>
                          <a:cs typeface="Arial" panose="020B0604020202020204" pitchFamily="34" charset="0"/>
                        </a:rPr>
                        <a:t>X</a:t>
                      </a:r>
                      <a:endParaRPr lang="en-US" sz="700">
                        <a:effectLst/>
                        <a:latin typeface="Arial" panose="020B0604020202020204" pitchFamily="34" charset="0"/>
                        <a:ea typeface="Times New Roman"/>
                        <a:cs typeface="Arial" panose="020B0604020202020204" pitchFamily="34" charset="0"/>
                      </a:endParaRPr>
                    </a:p>
                  </a:txBody>
                  <a:tcPr marL="29771" marR="29771" marT="7186" marB="7186">
                    <a:solidFill>
                      <a:schemeClr val="bg1"/>
                    </a:solidFill>
                  </a:tcPr>
                </a:tc>
                <a:tc>
                  <a:txBody>
                    <a:bodyPr/>
                    <a:lstStyle/>
                    <a:p>
                      <a:pPr marL="0" marR="0" algn="ctr">
                        <a:spcBef>
                          <a:spcPts val="0"/>
                        </a:spcBef>
                        <a:spcAft>
                          <a:spcPts val="0"/>
                        </a:spcAft>
                      </a:pPr>
                      <a:r>
                        <a:rPr lang="en-US" sz="700">
                          <a:effectLst/>
                          <a:latin typeface="Arial" panose="020B0604020202020204" pitchFamily="34" charset="0"/>
                          <a:cs typeface="Arial" panose="020B0604020202020204" pitchFamily="34" charset="0"/>
                        </a:rPr>
                        <a:t> </a:t>
                      </a:r>
                      <a:endParaRPr lang="en-US" sz="700">
                        <a:effectLst/>
                        <a:latin typeface="Arial" panose="020B0604020202020204" pitchFamily="34" charset="0"/>
                        <a:ea typeface="Times New Roman"/>
                        <a:cs typeface="Arial" panose="020B0604020202020204" pitchFamily="34" charset="0"/>
                      </a:endParaRPr>
                    </a:p>
                  </a:txBody>
                  <a:tcPr marL="29771" marR="29771" marT="7186" marB="7186">
                    <a:solidFill>
                      <a:schemeClr val="bg1"/>
                    </a:solidFill>
                  </a:tcPr>
                </a:tc>
                <a:tc>
                  <a:txBody>
                    <a:bodyPr/>
                    <a:lstStyle/>
                    <a:p>
                      <a:pPr marL="0" marR="0" algn="ctr">
                        <a:spcBef>
                          <a:spcPts val="0"/>
                        </a:spcBef>
                        <a:spcAft>
                          <a:spcPts val="0"/>
                        </a:spcAft>
                      </a:pPr>
                      <a:r>
                        <a:rPr lang="en-US" sz="700">
                          <a:effectLst/>
                          <a:latin typeface="Arial" panose="020B0604020202020204" pitchFamily="34" charset="0"/>
                          <a:cs typeface="Arial" panose="020B0604020202020204" pitchFamily="34" charset="0"/>
                        </a:rPr>
                        <a:t>1</a:t>
                      </a:r>
                      <a:endParaRPr lang="en-US" sz="700">
                        <a:effectLst/>
                        <a:latin typeface="Arial" panose="020B0604020202020204" pitchFamily="34" charset="0"/>
                        <a:ea typeface="Times New Roman"/>
                        <a:cs typeface="Arial" panose="020B0604020202020204" pitchFamily="34" charset="0"/>
                      </a:endParaRPr>
                    </a:p>
                  </a:txBody>
                  <a:tcPr marL="29771" marR="29771" marT="7186" marB="7186">
                    <a:solidFill>
                      <a:schemeClr val="bg1"/>
                    </a:solidFill>
                  </a:tcPr>
                </a:tc>
                <a:tc>
                  <a:txBody>
                    <a:bodyPr/>
                    <a:lstStyle/>
                    <a:p>
                      <a:pPr marL="0" marR="0" algn="ctr">
                        <a:spcBef>
                          <a:spcPts val="0"/>
                        </a:spcBef>
                        <a:spcAft>
                          <a:spcPts val="0"/>
                        </a:spcAft>
                      </a:pPr>
                      <a:r>
                        <a:rPr lang="en-US" sz="700">
                          <a:effectLst/>
                          <a:latin typeface="Arial" panose="020B0604020202020204" pitchFamily="34" charset="0"/>
                          <a:cs typeface="Arial" panose="020B0604020202020204" pitchFamily="34" charset="0"/>
                        </a:rPr>
                        <a:t> </a:t>
                      </a:r>
                      <a:endParaRPr lang="en-US" sz="700">
                        <a:effectLst/>
                        <a:latin typeface="Arial" panose="020B0604020202020204" pitchFamily="34" charset="0"/>
                        <a:ea typeface="Times New Roman"/>
                        <a:cs typeface="Arial" panose="020B0604020202020204" pitchFamily="34" charset="0"/>
                      </a:endParaRPr>
                    </a:p>
                  </a:txBody>
                  <a:tcPr marL="29771" marR="29771" marT="7186" marB="7186">
                    <a:lnR w="19050" cap="flat" cmpd="sng" algn="ctr">
                      <a:solidFill>
                        <a:schemeClr val="tx1"/>
                      </a:solidFill>
                      <a:prstDash val="solid"/>
                      <a:round/>
                      <a:headEnd type="none" w="med" len="med"/>
                      <a:tailEnd type="none" w="med" len="med"/>
                    </a:lnR>
                    <a:solidFill>
                      <a:schemeClr val="bg1"/>
                    </a:solidFill>
                  </a:tcPr>
                </a:tc>
                <a:tc>
                  <a:txBody>
                    <a:bodyPr/>
                    <a:lstStyle/>
                    <a:p>
                      <a:pPr marL="0" marR="0" algn="ctr">
                        <a:spcBef>
                          <a:spcPts val="0"/>
                        </a:spcBef>
                        <a:spcAft>
                          <a:spcPts val="0"/>
                        </a:spcAft>
                      </a:pPr>
                      <a:r>
                        <a:rPr lang="en-US" sz="700" dirty="0">
                          <a:effectLst/>
                          <a:latin typeface="Arial" panose="020B0604020202020204" pitchFamily="34" charset="0"/>
                          <a:cs typeface="Arial" panose="020B0604020202020204" pitchFamily="34" charset="0"/>
                        </a:rPr>
                        <a:t>X</a:t>
                      </a:r>
                      <a:endParaRPr lang="en-US" sz="700" dirty="0">
                        <a:effectLst/>
                        <a:latin typeface="Arial" panose="020B0604020202020204" pitchFamily="34" charset="0"/>
                        <a:ea typeface="Times New Roman"/>
                        <a:cs typeface="Arial" panose="020B0604020202020204" pitchFamily="34" charset="0"/>
                      </a:endParaRPr>
                    </a:p>
                  </a:txBody>
                  <a:tcPr marL="7186" marR="7186" marT="7186" marB="7186">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solidFill>
                      <a:schemeClr val="bg1"/>
                    </a:solidFill>
                  </a:tcPr>
                </a:tc>
                <a:tc>
                  <a:txBody>
                    <a:bodyPr/>
                    <a:lstStyle/>
                    <a:p>
                      <a:pPr marL="0" marR="0" algn="ctr">
                        <a:spcBef>
                          <a:spcPts val="0"/>
                        </a:spcBef>
                        <a:spcAft>
                          <a:spcPts val="0"/>
                        </a:spcAft>
                      </a:pPr>
                      <a:r>
                        <a:rPr lang="en-US" sz="700" dirty="0">
                          <a:effectLst/>
                          <a:latin typeface="Arial" panose="020B0604020202020204" pitchFamily="34" charset="0"/>
                          <a:cs typeface="Arial" panose="020B0604020202020204" pitchFamily="34" charset="0"/>
                        </a:rPr>
                        <a:t> </a:t>
                      </a:r>
                      <a:endParaRPr lang="en-US" sz="700" dirty="0">
                        <a:effectLst/>
                        <a:latin typeface="Arial" panose="020B0604020202020204" pitchFamily="34" charset="0"/>
                        <a:ea typeface="Times New Roman"/>
                        <a:cs typeface="Arial" panose="020B0604020202020204" pitchFamily="34" charset="0"/>
                      </a:endParaRPr>
                    </a:p>
                  </a:txBody>
                  <a:tcPr marL="7186" marR="7186" marT="7186" marB="7186">
                    <a:lnL w="19050" cap="flat" cmpd="sng" algn="ctr">
                      <a:solidFill>
                        <a:schemeClr val="tx1"/>
                      </a:solidFill>
                      <a:prstDash val="solid"/>
                      <a:round/>
                      <a:headEnd type="none" w="med" len="med"/>
                      <a:tailEnd type="none" w="med" len="med"/>
                    </a:lnL>
                    <a:solidFill>
                      <a:schemeClr val="bg1"/>
                    </a:solidFill>
                  </a:tcPr>
                </a:tc>
                <a:tc>
                  <a:txBody>
                    <a:bodyPr/>
                    <a:lstStyle/>
                    <a:p>
                      <a:pPr marL="0" marR="0" algn="ctr">
                        <a:spcBef>
                          <a:spcPts val="0"/>
                        </a:spcBef>
                        <a:spcAft>
                          <a:spcPts val="0"/>
                        </a:spcAft>
                      </a:pPr>
                      <a:r>
                        <a:rPr lang="en-US" sz="700">
                          <a:effectLst/>
                          <a:latin typeface="Arial" panose="020B0604020202020204" pitchFamily="34" charset="0"/>
                          <a:cs typeface="Arial" panose="020B0604020202020204" pitchFamily="34" charset="0"/>
                        </a:rPr>
                        <a:t> </a:t>
                      </a:r>
                      <a:endParaRPr lang="en-US" sz="700">
                        <a:effectLst/>
                        <a:latin typeface="Arial" panose="020B0604020202020204" pitchFamily="34" charset="0"/>
                        <a:ea typeface="Times New Roman"/>
                        <a:cs typeface="Arial" panose="020B0604020202020204" pitchFamily="34" charset="0"/>
                      </a:endParaRPr>
                    </a:p>
                  </a:txBody>
                  <a:tcPr marL="29771" marR="29771" marT="7186" marB="7186">
                    <a:solidFill>
                      <a:schemeClr val="bg1"/>
                    </a:solidFill>
                  </a:tcPr>
                </a:tc>
                <a:tc>
                  <a:txBody>
                    <a:bodyPr/>
                    <a:lstStyle/>
                    <a:p>
                      <a:pPr marL="0" marR="0" algn="ctr">
                        <a:spcBef>
                          <a:spcPts val="0"/>
                        </a:spcBef>
                        <a:spcAft>
                          <a:spcPts val="0"/>
                        </a:spcAft>
                      </a:pPr>
                      <a:r>
                        <a:rPr lang="en-US" sz="700" dirty="0">
                          <a:effectLst/>
                          <a:latin typeface="Arial" panose="020B0604020202020204" pitchFamily="34" charset="0"/>
                          <a:cs typeface="Arial" panose="020B0604020202020204" pitchFamily="34" charset="0"/>
                        </a:rPr>
                        <a:t>2</a:t>
                      </a:r>
                      <a:endParaRPr lang="en-US" sz="700" dirty="0">
                        <a:effectLst/>
                        <a:latin typeface="Arial" panose="020B0604020202020204" pitchFamily="34" charset="0"/>
                        <a:ea typeface="Times New Roman"/>
                        <a:cs typeface="Arial" panose="020B0604020202020204" pitchFamily="34" charset="0"/>
                      </a:endParaRPr>
                    </a:p>
                  </a:txBody>
                  <a:tcPr marL="29771" marR="29771" marT="7186" marB="7186">
                    <a:solidFill>
                      <a:schemeClr val="bg1"/>
                    </a:solidFill>
                  </a:tcPr>
                </a:tc>
                <a:tc>
                  <a:txBody>
                    <a:bodyPr/>
                    <a:lstStyle/>
                    <a:p>
                      <a:pPr marL="0" marR="0" algn="ctr">
                        <a:spcBef>
                          <a:spcPts val="0"/>
                        </a:spcBef>
                        <a:spcAft>
                          <a:spcPts val="0"/>
                        </a:spcAft>
                      </a:pPr>
                      <a:r>
                        <a:rPr lang="en-US" sz="700" dirty="0">
                          <a:effectLst/>
                          <a:latin typeface="Arial" panose="020B0604020202020204" pitchFamily="34" charset="0"/>
                          <a:cs typeface="Arial" panose="020B0604020202020204" pitchFamily="34" charset="0"/>
                        </a:rPr>
                        <a:t> </a:t>
                      </a:r>
                      <a:endParaRPr lang="en-US" sz="700" dirty="0">
                        <a:effectLst/>
                        <a:latin typeface="Arial" panose="020B0604020202020204" pitchFamily="34" charset="0"/>
                        <a:ea typeface="Times New Roman"/>
                        <a:cs typeface="Arial" panose="020B0604020202020204" pitchFamily="34" charset="0"/>
                      </a:endParaRPr>
                    </a:p>
                  </a:txBody>
                  <a:tcPr marL="29771" marR="29771" marT="7186" marB="7186">
                    <a:solidFill>
                      <a:schemeClr val="bg1"/>
                    </a:solidFill>
                  </a:tcPr>
                </a:tc>
                <a:tc>
                  <a:txBody>
                    <a:bodyPr/>
                    <a:lstStyle/>
                    <a:p>
                      <a:pPr marL="0" marR="0" algn="ctr">
                        <a:spcBef>
                          <a:spcPts val="0"/>
                        </a:spcBef>
                        <a:spcAft>
                          <a:spcPts val="0"/>
                        </a:spcAft>
                      </a:pPr>
                      <a:r>
                        <a:rPr lang="en-US" sz="700" dirty="0">
                          <a:effectLst/>
                          <a:latin typeface="Arial" panose="020B0604020202020204" pitchFamily="34" charset="0"/>
                          <a:cs typeface="Arial" panose="020B0604020202020204" pitchFamily="34" charset="0"/>
                        </a:rPr>
                        <a:t> </a:t>
                      </a:r>
                      <a:endParaRPr lang="en-US" sz="700" dirty="0">
                        <a:effectLst/>
                        <a:latin typeface="Arial" panose="020B0604020202020204" pitchFamily="34" charset="0"/>
                        <a:ea typeface="Times New Roman"/>
                        <a:cs typeface="Arial" panose="020B0604020202020204" pitchFamily="34" charset="0"/>
                      </a:endParaRPr>
                    </a:p>
                  </a:txBody>
                  <a:tcPr marL="29771" marR="29771" marT="7186" marB="7186">
                    <a:solidFill>
                      <a:schemeClr val="bg1"/>
                    </a:solidFill>
                  </a:tcPr>
                </a:tc>
                <a:tc>
                  <a:txBody>
                    <a:bodyPr/>
                    <a:lstStyle/>
                    <a:p>
                      <a:pPr marL="0" marR="0" algn="ctr">
                        <a:spcBef>
                          <a:spcPts val="0"/>
                        </a:spcBef>
                        <a:spcAft>
                          <a:spcPts val="0"/>
                        </a:spcAft>
                      </a:pPr>
                      <a:r>
                        <a:rPr lang="en-US" sz="700" dirty="0">
                          <a:effectLst/>
                          <a:latin typeface="Arial" panose="020B0604020202020204" pitchFamily="34" charset="0"/>
                          <a:cs typeface="Arial" panose="020B0604020202020204" pitchFamily="34" charset="0"/>
                        </a:rPr>
                        <a:t> </a:t>
                      </a:r>
                      <a:endParaRPr lang="en-US" sz="700" dirty="0">
                        <a:effectLst/>
                        <a:latin typeface="Arial" panose="020B0604020202020204" pitchFamily="34" charset="0"/>
                        <a:ea typeface="Times New Roman"/>
                        <a:cs typeface="Arial" panose="020B0604020202020204" pitchFamily="34" charset="0"/>
                      </a:endParaRPr>
                    </a:p>
                  </a:txBody>
                  <a:tcPr marL="29771" marR="29771" marT="7186" marB="7186">
                    <a:lnR w="19050" cap="flat" cmpd="sng" algn="ctr">
                      <a:solidFill>
                        <a:schemeClr val="tx1"/>
                      </a:solidFill>
                      <a:prstDash val="solid"/>
                      <a:round/>
                      <a:headEnd type="none" w="med" len="med"/>
                      <a:tailEnd type="none" w="med" len="med"/>
                    </a:lnR>
                    <a:solidFill>
                      <a:schemeClr val="bg1"/>
                    </a:solidFill>
                  </a:tcPr>
                </a:tc>
              </a:tr>
              <a:tr h="149586">
                <a:tc>
                  <a:txBody>
                    <a:bodyPr/>
                    <a:lstStyle/>
                    <a:p>
                      <a:pPr marL="0" marR="0">
                        <a:spcBef>
                          <a:spcPts val="0"/>
                        </a:spcBef>
                        <a:spcAft>
                          <a:spcPts val="0"/>
                        </a:spcAft>
                      </a:pPr>
                      <a:r>
                        <a:rPr lang="en-US" sz="700" dirty="0">
                          <a:effectLst/>
                          <a:latin typeface="Arial" panose="020B0604020202020204" pitchFamily="34" charset="0"/>
                          <a:cs typeface="Arial" panose="020B0604020202020204" pitchFamily="34" charset="0"/>
                        </a:rPr>
                        <a:t>Resident F</a:t>
                      </a:r>
                      <a:endParaRPr lang="en-US" sz="700" dirty="0">
                        <a:effectLst/>
                        <a:latin typeface="Arial" panose="020B0604020202020204" pitchFamily="34" charset="0"/>
                        <a:ea typeface="Times New Roman"/>
                        <a:cs typeface="Arial" panose="020B0604020202020204" pitchFamily="34" charset="0"/>
                      </a:endParaRPr>
                    </a:p>
                  </a:txBody>
                  <a:tcPr marL="18288" marR="9144" marT="9144" marB="9144">
                    <a:lnL w="19050" cap="flat" cmpd="sng" algn="ctr">
                      <a:solidFill>
                        <a:schemeClr val="tx1"/>
                      </a:solidFill>
                      <a:prstDash val="solid"/>
                      <a:round/>
                      <a:headEnd type="none" w="med" len="med"/>
                      <a:tailEnd type="none" w="med" len="med"/>
                    </a:lnL>
                    <a:solidFill>
                      <a:schemeClr val="bg1"/>
                    </a:solidFill>
                  </a:tcPr>
                </a:tc>
                <a:tc>
                  <a:txBody>
                    <a:bodyPr/>
                    <a:lstStyle/>
                    <a:p>
                      <a:pPr marL="0" marR="0" algn="ctr">
                        <a:spcBef>
                          <a:spcPts val="0"/>
                        </a:spcBef>
                        <a:spcAft>
                          <a:spcPts val="0"/>
                        </a:spcAft>
                      </a:pPr>
                      <a:r>
                        <a:rPr lang="en-US" sz="700">
                          <a:effectLst/>
                          <a:latin typeface="Arial" panose="020B0604020202020204" pitchFamily="34" charset="0"/>
                          <a:cs typeface="Arial" panose="020B0604020202020204" pitchFamily="34" charset="0"/>
                        </a:rPr>
                        <a:t>84</a:t>
                      </a:r>
                      <a:endParaRPr lang="en-US" sz="700">
                        <a:effectLst/>
                        <a:latin typeface="Arial" panose="020B0604020202020204" pitchFamily="34" charset="0"/>
                        <a:ea typeface="Times New Roman"/>
                        <a:cs typeface="Arial" panose="020B0604020202020204" pitchFamily="34" charset="0"/>
                      </a:endParaRPr>
                    </a:p>
                  </a:txBody>
                  <a:tcPr marL="29771" marR="29771" marT="7186" marB="7186">
                    <a:solidFill>
                      <a:schemeClr val="bg1"/>
                    </a:solidFill>
                  </a:tcPr>
                </a:tc>
                <a:tc>
                  <a:txBody>
                    <a:bodyPr/>
                    <a:lstStyle/>
                    <a:p>
                      <a:pPr marL="0" marR="0" algn="ctr">
                        <a:spcBef>
                          <a:spcPts val="0"/>
                        </a:spcBef>
                        <a:spcAft>
                          <a:spcPts val="0"/>
                        </a:spcAft>
                      </a:pPr>
                      <a:r>
                        <a:rPr lang="en-US" sz="700">
                          <a:effectLst/>
                          <a:latin typeface="Arial" panose="020B0604020202020204" pitchFamily="34" charset="0"/>
                          <a:cs typeface="Arial" panose="020B0604020202020204" pitchFamily="34" charset="0"/>
                        </a:rPr>
                        <a:t>1</a:t>
                      </a:r>
                      <a:endParaRPr lang="en-US" sz="700">
                        <a:effectLst/>
                        <a:latin typeface="Arial" panose="020B0604020202020204" pitchFamily="34" charset="0"/>
                        <a:ea typeface="Times New Roman"/>
                        <a:cs typeface="Arial" panose="020B0604020202020204" pitchFamily="34" charset="0"/>
                      </a:endParaRPr>
                    </a:p>
                  </a:txBody>
                  <a:tcPr marL="29771" marR="29771" marT="7186" marB="7186">
                    <a:lnR w="19050" cap="flat" cmpd="sng" algn="ctr">
                      <a:solidFill>
                        <a:schemeClr val="tx1"/>
                      </a:solidFill>
                      <a:prstDash val="solid"/>
                      <a:round/>
                      <a:headEnd type="none" w="med" len="med"/>
                      <a:tailEnd type="none" w="med" len="med"/>
                    </a:lnR>
                    <a:solidFill>
                      <a:schemeClr val="bg1"/>
                    </a:solidFill>
                  </a:tcPr>
                </a:tc>
                <a:tc>
                  <a:txBody>
                    <a:bodyPr/>
                    <a:lstStyle/>
                    <a:p>
                      <a:pPr marL="0" marR="0" algn="ctr">
                        <a:spcBef>
                          <a:spcPts val="0"/>
                        </a:spcBef>
                        <a:spcAft>
                          <a:spcPts val="0"/>
                        </a:spcAft>
                      </a:pPr>
                      <a:r>
                        <a:rPr lang="en-US" sz="700" dirty="0">
                          <a:effectLst/>
                          <a:latin typeface="Arial" panose="020B0604020202020204" pitchFamily="34" charset="0"/>
                          <a:cs typeface="Arial" panose="020B0604020202020204" pitchFamily="34" charset="0"/>
                        </a:rPr>
                        <a:t> </a:t>
                      </a:r>
                      <a:endParaRPr lang="en-US" sz="700" dirty="0">
                        <a:effectLst/>
                        <a:latin typeface="Arial" panose="020B0604020202020204" pitchFamily="34" charset="0"/>
                        <a:ea typeface="Times New Roman"/>
                        <a:cs typeface="Arial" panose="020B0604020202020204" pitchFamily="34" charset="0"/>
                      </a:endParaRPr>
                    </a:p>
                  </a:txBody>
                  <a:tcPr marL="7186" marR="7186" marT="7186" marB="7186">
                    <a:lnL w="19050" cap="flat" cmpd="sng" algn="ctr">
                      <a:solidFill>
                        <a:schemeClr val="tx1"/>
                      </a:solidFill>
                      <a:prstDash val="solid"/>
                      <a:round/>
                      <a:headEnd type="none" w="med" len="med"/>
                      <a:tailEnd type="none" w="med" len="med"/>
                    </a:lnL>
                    <a:solidFill>
                      <a:schemeClr val="bg1"/>
                    </a:solidFill>
                  </a:tcPr>
                </a:tc>
                <a:tc>
                  <a:txBody>
                    <a:bodyPr/>
                    <a:lstStyle/>
                    <a:p>
                      <a:pPr marL="0" marR="0" algn="ctr">
                        <a:spcBef>
                          <a:spcPts val="0"/>
                        </a:spcBef>
                        <a:spcAft>
                          <a:spcPts val="0"/>
                        </a:spcAft>
                      </a:pPr>
                      <a:r>
                        <a:rPr lang="en-US" sz="700" dirty="0">
                          <a:effectLst/>
                          <a:latin typeface="Arial" panose="020B0604020202020204" pitchFamily="34" charset="0"/>
                          <a:cs typeface="Arial" panose="020B0604020202020204" pitchFamily="34" charset="0"/>
                        </a:rPr>
                        <a:t> </a:t>
                      </a:r>
                      <a:endParaRPr lang="en-US" sz="700" dirty="0">
                        <a:effectLst/>
                        <a:latin typeface="Arial" panose="020B0604020202020204" pitchFamily="34" charset="0"/>
                        <a:ea typeface="Times New Roman"/>
                        <a:cs typeface="Arial" panose="020B0604020202020204" pitchFamily="34" charset="0"/>
                      </a:endParaRPr>
                    </a:p>
                  </a:txBody>
                  <a:tcPr marL="7186" marR="7186" marT="7186" marB="7186">
                    <a:solidFill>
                      <a:schemeClr val="bg1"/>
                    </a:solidFill>
                  </a:tcPr>
                </a:tc>
                <a:tc>
                  <a:txBody>
                    <a:bodyPr/>
                    <a:lstStyle/>
                    <a:p>
                      <a:pPr marL="0" marR="0" algn="ctr">
                        <a:spcBef>
                          <a:spcPts val="0"/>
                        </a:spcBef>
                        <a:spcAft>
                          <a:spcPts val="0"/>
                        </a:spcAft>
                      </a:pPr>
                      <a:r>
                        <a:rPr lang="en-US" sz="700">
                          <a:effectLst/>
                          <a:latin typeface="Arial" panose="020B0604020202020204" pitchFamily="34" charset="0"/>
                          <a:cs typeface="Arial" panose="020B0604020202020204" pitchFamily="34" charset="0"/>
                        </a:rPr>
                        <a:t> </a:t>
                      </a:r>
                      <a:endParaRPr lang="en-US" sz="700">
                        <a:effectLst/>
                        <a:latin typeface="Arial" panose="020B0604020202020204" pitchFamily="34" charset="0"/>
                        <a:ea typeface="Times New Roman"/>
                        <a:cs typeface="Arial" panose="020B0604020202020204" pitchFamily="34" charset="0"/>
                      </a:endParaRPr>
                    </a:p>
                  </a:txBody>
                  <a:tcPr marL="7186" marR="7186" marT="7186" marB="7186">
                    <a:lnR w="19050" cap="flat" cmpd="sng" algn="ctr">
                      <a:solidFill>
                        <a:schemeClr val="tx1"/>
                      </a:solidFill>
                      <a:prstDash val="solid"/>
                      <a:round/>
                      <a:headEnd type="none" w="med" len="med"/>
                      <a:tailEnd type="none" w="med" len="med"/>
                    </a:lnR>
                    <a:solidFill>
                      <a:schemeClr val="bg1"/>
                    </a:solidFill>
                  </a:tcPr>
                </a:tc>
                <a:tc>
                  <a:txBody>
                    <a:bodyPr/>
                    <a:lstStyle/>
                    <a:p>
                      <a:pPr marL="0" marR="0" algn="ctr">
                        <a:spcBef>
                          <a:spcPts val="0"/>
                        </a:spcBef>
                        <a:spcAft>
                          <a:spcPts val="0"/>
                        </a:spcAft>
                      </a:pPr>
                      <a:r>
                        <a:rPr lang="en-US" sz="700" dirty="0">
                          <a:effectLst/>
                          <a:latin typeface="Arial" panose="020B0604020202020204" pitchFamily="34" charset="0"/>
                          <a:cs typeface="Arial" panose="020B0604020202020204" pitchFamily="34" charset="0"/>
                        </a:rPr>
                        <a:t> </a:t>
                      </a:r>
                      <a:endParaRPr lang="en-US" sz="700" dirty="0">
                        <a:effectLst/>
                        <a:latin typeface="Arial" panose="020B0604020202020204" pitchFamily="34" charset="0"/>
                        <a:ea typeface="Times New Roman"/>
                        <a:cs typeface="Arial" panose="020B0604020202020204" pitchFamily="34" charset="0"/>
                      </a:endParaRPr>
                    </a:p>
                  </a:txBody>
                  <a:tcPr marL="22072" marR="22072" marT="14885" marB="1488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solidFill>
                      <a:schemeClr val="bg1"/>
                    </a:solidFill>
                  </a:tcPr>
                </a:tc>
                <a:tc>
                  <a:txBody>
                    <a:bodyPr/>
                    <a:lstStyle/>
                    <a:p>
                      <a:pPr marL="0" marR="0" algn="ctr">
                        <a:spcBef>
                          <a:spcPts val="0"/>
                        </a:spcBef>
                        <a:spcAft>
                          <a:spcPts val="0"/>
                        </a:spcAft>
                      </a:pPr>
                      <a:r>
                        <a:rPr lang="en-US" sz="700">
                          <a:effectLst/>
                          <a:latin typeface="Arial" panose="020B0604020202020204" pitchFamily="34" charset="0"/>
                          <a:cs typeface="Arial" panose="020B0604020202020204" pitchFamily="34" charset="0"/>
                        </a:rPr>
                        <a:t> </a:t>
                      </a:r>
                      <a:endParaRPr lang="en-US" sz="700">
                        <a:effectLst/>
                        <a:latin typeface="Arial" panose="020B0604020202020204" pitchFamily="34" charset="0"/>
                        <a:ea typeface="Times New Roman"/>
                        <a:cs typeface="Arial" panose="020B0604020202020204" pitchFamily="34" charset="0"/>
                      </a:endParaRPr>
                    </a:p>
                  </a:txBody>
                  <a:tcPr marL="7186" marR="7186" marT="7186" marB="7186">
                    <a:lnL w="19050" cap="flat" cmpd="sng" algn="ctr">
                      <a:solidFill>
                        <a:schemeClr val="tx1"/>
                      </a:solidFill>
                      <a:prstDash val="solid"/>
                      <a:round/>
                      <a:headEnd type="none" w="med" len="med"/>
                      <a:tailEnd type="none" w="med" len="med"/>
                    </a:lnL>
                    <a:solidFill>
                      <a:schemeClr val="bg1"/>
                    </a:solidFill>
                  </a:tcPr>
                </a:tc>
                <a:tc>
                  <a:txBody>
                    <a:bodyPr/>
                    <a:lstStyle/>
                    <a:p>
                      <a:pPr marL="0" marR="0" algn="ctr">
                        <a:spcBef>
                          <a:spcPts val="0"/>
                        </a:spcBef>
                        <a:spcAft>
                          <a:spcPts val="0"/>
                        </a:spcAft>
                      </a:pPr>
                      <a:r>
                        <a:rPr lang="en-US" sz="700">
                          <a:effectLst/>
                          <a:latin typeface="Arial" panose="020B0604020202020204" pitchFamily="34" charset="0"/>
                          <a:cs typeface="Arial" panose="020B0604020202020204" pitchFamily="34" charset="0"/>
                        </a:rPr>
                        <a:t> </a:t>
                      </a:r>
                      <a:endParaRPr lang="en-US" sz="700">
                        <a:effectLst/>
                        <a:latin typeface="Arial" panose="020B0604020202020204" pitchFamily="34" charset="0"/>
                        <a:ea typeface="Times New Roman"/>
                        <a:cs typeface="Arial" panose="020B0604020202020204" pitchFamily="34" charset="0"/>
                      </a:endParaRPr>
                    </a:p>
                  </a:txBody>
                  <a:tcPr marL="29771" marR="29771" marT="7186" marB="7186">
                    <a:solidFill>
                      <a:schemeClr val="bg1"/>
                    </a:solidFill>
                  </a:tcPr>
                </a:tc>
                <a:tc>
                  <a:txBody>
                    <a:bodyPr/>
                    <a:lstStyle/>
                    <a:p>
                      <a:pPr marL="0" marR="0" algn="ctr">
                        <a:spcBef>
                          <a:spcPts val="0"/>
                        </a:spcBef>
                        <a:spcAft>
                          <a:spcPts val="0"/>
                        </a:spcAft>
                      </a:pPr>
                      <a:r>
                        <a:rPr lang="en-US" sz="700">
                          <a:effectLst/>
                          <a:latin typeface="Arial" panose="020B0604020202020204" pitchFamily="34" charset="0"/>
                          <a:cs typeface="Arial" panose="020B0604020202020204" pitchFamily="34" charset="0"/>
                        </a:rPr>
                        <a:t> </a:t>
                      </a:r>
                      <a:endParaRPr lang="en-US" sz="700">
                        <a:effectLst/>
                        <a:latin typeface="Arial" panose="020B0604020202020204" pitchFamily="34" charset="0"/>
                        <a:ea typeface="Times New Roman"/>
                        <a:cs typeface="Arial" panose="020B0604020202020204" pitchFamily="34" charset="0"/>
                      </a:endParaRPr>
                    </a:p>
                  </a:txBody>
                  <a:tcPr marL="29771" marR="29771" marT="7186" marB="7186">
                    <a:lnR w="19050" cap="flat" cmpd="sng" algn="ctr">
                      <a:solidFill>
                        <a:schemeClr val="tx1"/>
                      </a:solidFill>
                      <a:prstDash val="solid"/>
                      <a:round/>
                      <a:headEnd type="none" w="med" len="med"/>
                      <a:tailEnd type="none" w="med" len="med"/>
                    </a:lnR>
                    <a:solidFill>
                      <a:schemeClr val="bg1"/>
                    </a:solidFill>
                  </a:tcPr>
                </a:tc>
                <a:tc>
                  <a:txBody>
                    <a:bodyPr/>
                    <a:lstStyle/>
                    <a:p>
                      <a:pPr marL="0" marR="0" algn="ctr">
                        <a:spcBef>
                          <a:spcPts val="0"/>
                        </a:spcBef>
                        <a:spcAft>
                          <a:spcPts val="0"/>
                        </a:spcAft>
                      </a:pPr>
                      <a:r>
                        <a:rPr lang="en-US" sz="700">
                          <a:effectLst/>
                          <a:latin typeface="Arial" panose="020B0604020202020204" pitchFamily="34" charset="0"/>
                          <a:cs typeface="Arial" panose="020B0604020202020204" pitchFamily="34" charset="0"/>
                        </a:rPr>
                        <a:t> </a:t>
                      </a:r>
                      <a:endParaRPr lang="en-US" sz="700">
                        <a:effectLst/>
                        <a:latin typeface="Arial" panose="020B0604020202020204" pitchFamily="34" charset="0"/>
                        <a:ea typeface="Times New Roman"/>
                        <a:cs typeface="Arial" panose="020B0604020202020204" pitchFamily="34" charset="0"/>
                      </a:endParaRPr>
                    </a:p>
                  </a:txBody>
                  <a:tcPr marL="7186" marR="7186" marT="7186" marB="7186">
                    <a:lnL w="19050" cap="flat" cmpd="sng" algn="ctr">
                      <a:solidFill>
                        <a:schemeClr val="tx1"/>
                      </a:solidFill>
                      <a:prstDash val="solid"/>
                      <a:round/>
                      <a:headEnd type="none" w="med" len="med"/>
                      <a:tailEnd type="none" w="med" len="med"/>
                    </a:lnL>
                    <a:solidFill>
                      <a:schemeClr val="bg1"/>
                    </a:solidFill>
                  </a:tcPr>
                </a:tc>
                <a:tc>
                  <a:txBody>
                    <a:bodyPr/>
                    <a:lstStyle/>
                    <a:p>
                      <a:pPr marL="0" marR="0" algn="ctr">
                        <a:spcBef>
                          <a:spcPts val="0"/>
                        </a:spcBef>
                        <a:spcAft>
                          <a:spcPts val="0"/>
                        </a:spcAft>
                      </a:pPr>
                      <a:r>
                        <a:rPr lang="en-US" sz="700">
                          <a:effectLst/>
                          <a:latin typeface="Arial" panose="020B0604020202020204" pitchFamily="34" charset="0"/>
                          <a:cs typeface="Arial" panose="020B0604020202020204" pitchFamily="34" charset="0"/>
                        </a:rPr>
                        <a:t> </a:t>
                      </a:r>
                      <a:endParaRPr lang="en-US" sz="700">
                        <a:effectLst/>
                        <a:latin typeface="Arial" panose="020B0604020202020204" pitchFamily="34" charset="0"/>
                        <a:ea typeface="Times New Roman"/>
                        <a:cs typeface="Arial" panose="020B0604020202020204" pitchFamily="34" charset="0"/>
                      </a:endParaRPr>
                    </a:p>
                  </a:txBody>
                  <a:tcPr marL="29771" marR="29771" marT="7186" marB="7186">
                    <a:lnR w="19050" cap="flat" cmpd="sng" algn="ctr">
                      <a:solidFill>
                        <a:schemeClr val="tx1"/>
                      </a:solidFill>
                      <a:prstDash val="solid"/>
                      <a:round/>
                      <a:headEnd type="none" w="med" len="med"/>
                      <a:tailEnd type="none" w="med" len="med"/>
                    </a:lnR>
                    <a:solidFill>
                      <a:schemeClr val="bg1"/>
                    </a:solidFill>
                  </a:tcPr>
                </a:tc>
                <a:tc>
                  <a:txBody>
                    <a:bodyPr/>
                    <a:lstStyle/>
                    <a:p>
                      <a:pPr marL="0" marR="0" algn="ctr">
                        <a:spcBef>
                          <a:spcPts val="0"/>
                        </a:spcBef>
                        <a:spcAft>
                          <a:spcPts val="0"/>
                        </a:spcAft>
                      </a:pPr>
                      <a:r>
                        <a:rPr lang="en-US" sz="700" dirty="0">
                          <a:effectLst/>
                          <a:latin typeface="Arial" panose="020B0604020202020204" pitchFamily="34" charset="0"/>
                          <a:cs typeface="Arial" panose="020B0604020202020204" pitchFamily="34" charset="0"/>
                        </a:rPr>
                        <a:t> </a:t>
                      </a:r>
                      <a:endParaRPr lang="en-US" sz="700" dirty="0">
                        <a:effectLst/>
                        <a:latin typeface="Arial" panose="020B0604020202020204" pitchFamily="34" charset="0"/>
                        <a:ea typeface="Times New Roman"/>
                        <a:cs typeface="Arial" panose="020B0604020202020204" pitchFamily="34" charset="0"/>
                      </a:endParaRPr>
                    </a:p>
                  </a:txBody>
                  <a:tcPr marL="7186" marR="7186" marT="7186" marB="7186">
                    <a:lnL w="19050" cap="flat" cmpd="sng" algn="ctr">
                      <a:solidFill>
                        <a:schemeClr val="tx1"/>
                      </a:solidFill>
                      <a:prstDash val="solid"/>
                      <a:round/>
                      <a:headEnd type="none" w="med" len="med"/>
                      <a:tailEnd type="none" w="med" len="med"/>
                    </a:lnL>
                    <a:solidFill>
                      <a:schemeClr val="bg1"/>
                    </a:solidFill>
                  </a:tcPr>
                </a:tc>
                <a:tc>
                  <a:txBody>
                    <a:bodyPr/>
                    <a:lstStyle/>
                    <a:p>
                      <a:pPr marL="0" marR="0" algn="ctr">
                        <a:spcBef>
                          <a:spcPts val="0"/>
                        </a:spcBef>
                        <a:spcAft>
                          <a:spcPts val="0"/>
                        </a:spcAft>
                      </a:pPr>
                      <a:r>
                        <a:rPr lang="en-US" sz="700">
                          <a:effectLst/>
                          <a:latin typeface="Arial" panose="020B0604020202020204" pitchFamily="34" charset="0"/>
                          <a:cs typeface="Arial" panose="020B0604020202020204" pitchFamily="34" charset="0"/>
                        </a:rPr>
                        <a:t> </a:t>
                      </a:r>
                      <a:endParaRPr lang="en-US" sz="700">
                        <a:effectLst/>
                        <a:latin typeface="Arial" panose="020B0604020202020204" pitchFamily="34" charset="0"/>
                        <a:ea typeface="Times New Roman"/>
                        <a:cs typeface="Arial" panose="020B0604020202020204" pitchFamily="34" charset="0"/>
                      </a:endParaRPr>
                    </a:p>
                  </a:txBody>
                  <a:tcPr marL="29771" marR="29771" marT="7186" marB="7186">
                    <a:solidFill>
                      <a:schemeClr val="bg1"/>
                    </a:solidFill>
                  </a:tcPr>
                </a:tc>
                <a:tc>
                  <a:txBody>
                    <a:bodyPr/>
                    <a:lstStyle/>
                    <a:p>
                      <a:pPr marL="0" marR="0" algn="ctr">
                        <a:spcBef>
                          <a:spcPts val="0"/>
                        </a:spcBef>
                        <a:spcAft>
                          <a:spcPts val="0"/>
                        </a:spcAft>
                      </a:pPr>
                      <a:r>
                        <a:rPr lang="en-US" sz="700">
                          <a:effectLst/>
                          <a:latin typeface="Arial" panose="020B0604020202020204" pitchFamily="34" charset="0"/>
                          <a:cs typeface="Arial" panose="020B0604020202020204" pitchFamily="34" charset="0"/>
                        </a:rPr>
                        <a:t> </a:t>
                      </a:r>
                      <a:endParaRPr lang="en-US" sz="700">
                        <a:effectLst/>
                        <a:latin typeface="Arial" panose="020B0604020202020204" pitchFamily="34" charset="0"/>
                        <a:ea typeface="Times New Roman"/>
                        <a:cs typeface="Arial" panose="020B0604020202020204" pitchFamily="34" charset="0"/>
                      </a:endParaRPr>
                    </a:p>
                  </a:txBody>
                  <a:tcPr marL="29771" marR="29771" marT="7186" marB="7186">
                    <a:solidFill>
                      <a:schemeClr val="bg1"/>
                    </a:solidFill>
                  </a:tcPr>
                </a:tc>
                <a:tc>
                  <a:txBody>
                    <a:bodyPr/>
                    <a:lstStyle/>
                    <a:p>
                      <a:pPr marL="0" marR="0" algn="ctr">
                        <a:spcBef>
                          <a:spcPts val="0"/>
                        </a:spcBef>
                        <a:spcAft>
                          <a:spcPts val="0"/>
                        </a:spcAft>
                      </a:pPr>
                      <a:r>
                        <a:rPr lang="en-US" sz="700">
                          <a:effectLst/>
                          <a:latin typeface="Arial" panose="020B0604020202020204" pitchFamily="34" charset="0"/>
                          <a:cs typeface="Arial" panose="020B0604020202020204" pitchFamily="34" charset="0"/>
                        </a:rPr>
                        <a:t> </a:t>
                      </a:r>
                      <a:endParaRPr lang="en-US" sz="700">
                        <a:effectLst/>
                        <a:latin typeface="Arial" panose="020B0604020202020204" pitchFamily="34" charset="0"/>
                        <a:ea typeface="Times New Roman"/>
                        <a:cs typeface="Arial" panose="020B0604020202020204" pitchFamily="34" charset="0"/>
                      </a:endParaRPr>
                    </a:p>
                  </a:txBody>
                  <a:tcPr marL="29771" marR="29771" marT="7186" marB="7186">
                    <a:solidFill>
                      <a:schemeClr val="bg1"/>
                    </a:solidFill>
                  </a:tcPr>
                </a:tc>
                <a:tc>
                  <a:txBody>
                    <a:bodyPr/>
                    <a:lstStyle/>
                    <a:p>
                      <a:pPr marL="0" marR="0" algn="ctr">
                        <a:spcBef>
                          <a:spcPts val="0"/>
                        </a:spcBef>
                        <a:spcAft>
                          <a:spcPts val="0"/>
                        </a:spcAft>
                      </a:pPr>
                      <a:r>
                        <a:rPr lang="en-US" sz="700">
                          <a:effectLst/>
                          <a:latin typeface="Arial" panose="020B0604020202020204" pitchFamily="34" charset="0"/>
                          <a:cs typeface="Arial" panose="020B0604020202020204" pitchFamily="34" charset="0"/>
                        </a:rPr>
                        <a:t> </a:t>
                      </a:r>
                      <a:endParaRPr lang="en-US" sz="700">
                        <a:effectLst/>
                        <a:latin typeface="Arial" panose="020B0604020202020204" pitchFamily="34" charset="0"/>
                        <a:ea typeface="Times New Roman"/>
                        <a:cs typeface="Arial" panose="020B0604020202020204" pitchFamily="34" charset="0"/>
                      </a:endParaRPr>
                    </a:p>
                  </a:txBody>
                  <a:tcPr marL="29771" marR="29771" marT="7186" marB="7186">
                    <a:solidFill>
                      <a:schemeClr val="bg1"/>
                    </a:solidFill>
                  </a:tcPr>
                </a:tc>
                <a:tc>
                  <a:txBody>
                    <a:bodyPr/>
                    <a:lstStyle/>
                    <a:p>
                      <a:pPr marL="0" marR="0" algn="ctr">
                        <a:spcBef>
                          <a:spcPts val="0"/>
                        </a:spcBef>
                        <a:spcAft>
                          <a:spcPts val="0"/>
                        </a:spcAft>
                      </a:pPr>
                      <a:r>
                        <a:rPr lang="en-US" sz="700">
                          <a:effectLst/>
                          <a:latin typeface="Arial" panose="020B0604020202020204" pitchFamily="34" charset="0"/>
                          <a:cs typeface="Arial" panose="020B0604020202020204" pitchFamily="34" charset="0"/>
                        </a:rPr>
                        <a:t> </a:t>
                      </a:r>
                      <a:endParaRPr lang="en-US" sz="700">
                        <a:effectLst/>
                        <a:latin typeface="Arial" panose="020B0604020202020204" pitchFamily="34" charset="0"/>
                        <a:ea typeface="Times New Roman"/>
                        <a:cs typeface="Arial" panose="020B0604020202020204" pitchFamily="34" charset="0"/>
                      </a:endParaRPr>
                    </a:p>
                  </a:txBody>
                  <a:tcPr marL="29771" marR="29771" marT="7186" marB="7186">
                    <a:solidFill>
                      <a:schemeClr val="bg1"/>
                    </a:solidFill>
                  </a:tcPr>
                </a:tc>
                <a:tc>
                  <a:txBody>
                    <a:bodyPr/>
                    <a:lstStyle/>
                    <a:p>
                      <a:pPr marL="0" marR="0" algn="ctr">
                        <a:spcBef>
                          <a:spcPts val="0"/>
                        </a:spcBef>
                        <a:spcAft>
                          <a:spcPts val="0"/>
                        </a:spcAft>
                      </a:pPr>
                      <a:r>
                        <a:rPr lang="en-US" sz="700">
                          <a:effectLst/>
                          <a:latin typeface="Arial" panose="020B0604020202020204" pitchFamily="34" charset="0"/>
                          <a:cs typeface="Arial" panose="020B0604020202020204" pitchFamily="34" charset="0"/>
                        </a:rPr>
                        <a:t> </a:t>
                      </a:r>
                      <a:endParaRPr lang="en-US" sz="700">
                        <a:effectLst/>
                        <a:latin typeface="Arial" panose="020B0604020202020204" pitchFamily="34" charset="0"/>
                        <a:ea typeface="Times New Roman"/>
                        <a:cs typeface="Arial" panose="020B0604020202020204" pitchFamily="34" charset="0"/>
                      </a:endParaRPr>
                    </a:p>
                  </a:txBody>
                  <a:tcPr marL="29771" marR="29771" marT="7186" marB="7186">
                    <a:solidFill>
                      <a:schemeClr val="bg1"/>
                    </a:solidFill>
                  </a:tcPr>
                </a:tc>
                <a:tc>
                  <a:txBody>
                    <a:bodyPr/>
                    <a:lstStyle/>
                    <a:p>
                      <a:pPr marL="0" marR="0" algn="ctr">
                        <a:spcBef>
                          <a:spcPts val="0"/>
                        </a:spcBef>
                        <a:spcAft>
                          <a:spcPts val="0"/>
                        </a:spcAft>
                      </a:pPr>
                      <a:r>
                        <a:rPr lang="en-US" sz="700">
                          <a:effectLst/>
                          <a:latin typeface="Arial" panose="020B0604020202020204" pitchFamily="34" charset="0"/>
                          <a:cs typeface="Arial" panose="020B0604020202020204" pitchFamily="34" charset="0"/>
                        </a:rPr>
                        <a:t>X</a:t>
                      </a:r>
                      <a:endParaRPr lang="en-US" sz="700">
                        <a:effectLst/>
                        <a:latin typeface="Arial" panose="020B0604020202020204" pitchFamily="34" charset="0"/>
                        <a:ea typeface="Times New Roman"/>
                        <a:cs typeface="Arial" panose="020B0604020202020204" pitchFamily="34" charset="0"/>
                      </a:endParaRPr>
                    </a:p>
                  </a:txBody>
                  <a:tcPr marL="29771" marR="29771" marT="7186" marB="7186">
                    <a:solidFill>
                      <a:schemeClr val="bg1"/>
                    </a:solidFill>
                  </a:tcPr>
                </a:tc>
                <a:tc>
                  <a:txBody>
                    <a:bodyPr/>
                    <a:lstStyle/>
                    <a:p>
                      <a:pPr marL="0" marR="0" algn="ctr">
                        <a:spcBef>
                          <a:spcPts val="0"/>
                        </a:spcBef>
                        <a:spcAft>
                          <a:spcPts val="0"/>
                        </a:spcAft>
                      </a:pPr>
                      <a:r>
                        <a:rPr lang="en-US" sz="700">
                          <a:effectLst/>
                          <a:latin typeface="Arial" panose="020B0604020202020204" pitchFamily="34" charset="0"/>
                          <a:cs typeface="Arial" panose="020B0604020202020204" pitchFamily="34" charset="0"/>
                        </a:rPr>
                        <a:t> </a:t>
                      </a:r>
                      <a:endParaRPr lang="en-US" sz="700">
                        <a:effectLst/>
                        <a:latin typeface="Arial" panose="020B0604020202020204" pitchFamily="34" charset="0"/>
                        <a:ea typeface="Times New Roman"/>
                        <a:cs typeface="Arial" panose="020B0604020202020204" pitchFamily="34" charset="0"/>
                      </a:endParaRPr>
                    </a:p>
                  </a:txBody>
                  <a:tcPr marL="29771" marR="29771" marT="7186" marB="7186">
                    <a:solidFill>
                      <a:schemeClr val="bg1"/>
                    </a:solidFill>
                  </a:tcPr>
                </a:tc>
                <a:tc>
                  <a:txBody>
                    <a:bodyPr/>
                    <a:lstStyle/>
                    <a:p>
                      <a:pPr marL="0" marR="0" algn="ctr">
                        <a:spcBef>
                          <a:spcPts val="0"/>
                        </a:spcBef>
                        <a:spcAft>
                          <a:spcPts val="0"/>
                        </a:spcAft>
                      </a:pPr>
                      <a:r>
                        <a:rPr lang="en-US" sz="700">
                          <a:effectLst/>
                          <a:latin typeface="Arial" panose="020B0604020202020204" pitchFamily="34" charset="0"/>
                          <a:cs typeface="Arial" panose="020B0604020202020204" pitchFamily="34" charset="0"/>
                        </a:rPr>
                        <a:t>X</a:t>
                      </a:r>
                      <a:endParaRPr lang="en-US" sz="700">
                        <a:effectLst/>
                        <a:latin typeface="Arial" panose="020B0604020202020204" pitchFamily="34" charset="0"/>
                        <a:ea typeface="Times New Roman"/>
                        <a:cs typeface="Arial" panose="020B0604020202020204" pitchFamily="34" charset="0"/>
                      </a:endParaRPr>
                    </a:p>
                  </a:txBody>
                  <a:tcPr marL="29771" marR="29771" marT="7186" marB="7186">
                    <a:solidFill>
                      <a:schemeClr val="bg1"/>
                    </a:solidFill>
                  </a:tcPr>
                </a:tc>
                <a:tc>
                  <a:txBody>
                    <a:bodyPr/>
                    <a:lstStyle/>
                    <a:p>
                      <a:pPr marL="0" marR="0" algn="ctr">
                        <a:spcBef>
                          <a:spcPts val="0"/>
                        </a:spcBef>
                        <a:spcAft>
                          <a:spcPts val="0"/>
                        </a:spcAft>
                      </a:pPr>
                      <a:r>
                        <a:rPr lang="en-US" sz="700">
                          <a:effectLst/>
                          <a:latin typeface="Arial" panose="020B0604020202020204" pitchFamily="34" charset="0"/>
                          <a:cs typeface="Arial" panose="020B0604020202020204" pitchFamily="34" charset="0"/>
                        </a:rPr>
                        <a:t> </a:t>
                      </a:r>
                      <a:endParaRPr lang="en-US" sz="700">
                        <a:effectLst/>
                        <a:latin typeface="Arial" panose="020B0604020202020204" pitchFamily="34" charset="0"/>
                        <a:ea typeface="Times New Roman"/>
                        <a:cs typeface="Arial" panose="020B0604020202020204" pitchFamily="34" charset="0"/>
                      </a:endParaRPr>
                    </a:p>
                  </a:txBody>
                  <a:tcPr marL="29771" marR="29771" marT="7186" marB="7186">
                    <a:solidFill>
                      <a:schemeClr val="bg1"/>
                    </a:solidFill>
                  </a:tcPr>
                </a:tc>
                <a:tc>
                  <a:txBody>
                    <a:bodyPr/>
                    <a:lstStyle/>
                    <a:p>
                      <a:pPr marL="0" marR="0" algn="ctr">
                        <a:spcBef>
                          <a:spcPts val="0"/>
                        </a:spcBef>
                        <a:spcAft>
                          <a:spcPts val="0"/>
                        </a:spcAft>
                      </a:pPr>
                      <a:r>
                        <a:rPr lang="en-US" sz="700">
                          <a:effectLst/>
                          <a:latin typeface="Arial" panose="020B0604020202020204" pitchFamily="34" charset="0"/>
                          <a:cs typeface="Arial" panose="020B0604020202020204" pitchFamily="34" charset="0"/>
                        </a:rPr>
                        <a:t> </a:t>
                      </a:r>
                      <a:endParaRPr lang="en-US" sz="700">
                        <a:effectLst/>
                        <a:latin typeface="Arial" panose="020B0604020202020204" pitchFamily="34" charset="0"/>
                        <a:ea typeface="Times New Roman"/>
                        <a:cs typeface="Arial" panose="020B0604020202020204" pitchFamily="34" charset="0"/>
                      </a:endParaRPr>
                    </a:p>
                  </a:txBody>
                  <a:tcPr marL="29771" marR="29771" marT="7186" marB="7186">
                    <a:solidFill>
                      <a:schemeClr val="bg1"/>
                    </a:solidFill>
                  </a:tcPr>
                </a:tc>
                <a:tc>
                  <a:txBody>
                    <a:bodyPr/>
                    <a:lstStyle/>
                    <a:p>
                      <a:pPr marL="0" marR="0" algn="ctr">
                        <a:spcBef>
                          <a:spcPts val="0"/>
                        </a:spcBef>
                        <a:spcAft>
                          <a:spcPts val="0"/>
                        </a:spcAft>
                      </a:pPr>
                      <a:r>
                        <a:rPr lang="en-US" sz="700">
                          <a:effectLst/>
                          <a:latin typeface="Arial" panose="020B0604020202020204" pitchFamily="34" charset="0"/>
                          <a:cs typeface="Arial" panose="020B0604020202020204" pitchFamily="34" charset="0"/>
                        </a:rPr>
                        <a:t> </a:t>
                      </a:r>
                      <a:endParaRPr lang="en-US" sz="700">
                        <a:effectLst/>
                        <a:latin typeface="Arial" panose="020B0604020202020204" pitchFamily="34" charset="0"/>
                        <a:ea typeface="Times New Roman"/>
                        <a:cs typeface="Arial" panose="020B0604020202020204" pitchFamily="34" charset="0"/>
                      </a:endParaRPr>
                    </a:p>
                  </a:txBody>
                  <a:tcPr marL="29771" marR="29771" marT="7186" marB="7186">
                    <a:lnR w="19050" cap="flat" cmpd="sng" algn="ctr">
                      <a:solidFill>
                        <a:schemeClr val="tx1"/>
                      </a:solidFill>
                      <a:prstDash val="solid"/>
                      <a:round/>
                      <a:headEnd type="none" w="med" len="med"/>
                      <a:tailEnd type="none" w="med" len="med"/>
                    </a:lnR>
                    <a:solidFill>
                      <a:schemeClr val="bg1"/>
                    </a:solidFill>
                  </a:tcPr>
                </a:tc>
                <a:tc>
                  <a:txBody>
                    <a:bodyPr/>
                    <a:lstStyle/>
                    <a:p>
                      <a:pPr marL="0" marR="0" algn="ctr">
                        <a:spcBef>
                          <a:spcPts val="0"/>
                        </a:spcBef>
                        <a:spcAft>
                          <a:spcPts val="0"/>
                        </a:spcAft>
                      </a:pPr>
                      <a:r>
                        <a:rPr lang="en-US" sz="700" dirty="0">
                          <a:effectLst/>
                          <a:latin typeface="Arial" panose="020B0604020202020204" pitchFamily="34" charset="0"/>
                          <a:cs typeface="Arial" panose="020B0604020202020204" pitchFamily="34" charset="0"/>
                        </a:rPr>
                        <a:t> </a:t>
                      </a:r>
                      <a:endParaRPr lang="en-US" sz="700" dirty="0">
                        <a:effectLst/>
                        <a:latin typeface="Arial" panose="020B0604020202020204" pitchFamily="34" charset="0"/>
                        <a:ea typeface="Times New Roman"/>
                        <a:cs typeface="Arial" panose="020B0604020202020204" pitchFamily="34" charset="0"/>
                      </a:endParaRPr>
                    </a:p>
                  </a:txBody>
                  <a:tcPr marL="7186" marR="7186" marT="7186" marB="7186">
                    <a:lnL w="19050" cap="flat" cmpd="sng" algn="ctr">
                      <a:solidFill>
                        <a:schemeClr val="tx1"/>
                      </a:solidFill>
                      <a:prstDash val="solid"/>
                      <a:round/>
                      <a:headEnd type="none" w="med" len="med"/>
                      <a:tailEnd type="none" w="med" len="med"/>
                    </a:lnL>
                    <a:solidFill>
                      <a:schemeClr val="bg1"/>
                    </a:solidFill>
                  </a:tcPr>
                </a:tc>
                <a:tc>
                  <a:txBody>
                    <a:bodyPr/>
                    <a:lstStyle/>
                    <a:p>
                      <a:pPr marL="0" marR="0" algn="ctr">
                        <a:spcBef>
                          <a:spcPts val="0"/>
                        </a:spcBef>
                        <a:spcAft>
                          <a:spcPts val="0"/>
                        </a:spcAft>
                      </a:pPr>
                      <a:r>
                        <a:rPr lang="en-US" sz="700">
                          <a:effectLst/>
                          <a:latin typeface="Arial" panose="020B0604020202020204" pitchFamily="34" charset="0"/>
                          <a:cs typeface="Arial" panose="020B0604020202020204" pitchFamily="34" charset="0"/>
                        </a:rPr>
                        <a:t>X</a:t>
                      </a:r>
                      <a:endParaRPr lang="en-US" sz="700">
                        <a:effectLst/>
                        <a:latin typeface="Arial" panose="020B0604020202020204" pitchFamily="34" charset="0"/>
                        <a:ea typeface="Times New Roman"/>
                        <a:cs typeface="Arial" panose="020B0604020202020204" pitchFamily="34" charset="0"/>
                      </a:endParaRPr>
                    </a:p>
                  </a:txBody>
                  <a:tcPr marL="29771" marR="29771" marT="7186" marB="7186">
                    <a:solidFill>
                      <a:schemeClr val="bg1"/>
                    </a:solidFill>
                  </a:tcPr>
                </a:tc>
                <a:tc>
                  <a:txBody>
                    <a:bodyPr/>
                    <a:lstStyle/>
                    <a:p>
                      <a:pPr marL="0" marR="0" algn="ctr">
                        <a:spcBef>
                          <a:spcPts val="0"/>
                        </a:spcBef>
                        <a:spcAft>
                          <a:spcPts val="0"/>
                        </a:spcAft>
                      </a:pPr>
                      <a:r>
                        <a:rPr lang="en-US" sz="700">
                          <a:effectLst/>
                          <a:latin typeface="Arial" panose="020B0604020202020204" pitchFamily="34" charset="0"/>
                          <a:cs typeface="Arial" panose="020B0604020202020204" pitchFamily="34" charset="0"/>
                        </a:rPr>
                        <a:t>X</a:t>
                      </a:r>
                      <a:endParaRPr lang="en-US" sz="700">
                        <a:effectLst/>
                        <a:latin typeface="Arial" panose="020B0604020202020204" pitchFamily="34" charset="0"/>
                        <a:ea typeface="Times New Roman"/>
                        <a:cs typeface="Arial" panose="020B0604020202020204" pitchFamily="34" charset="0"/>
                      </a:endParaRPr>
                    </a:p>
                  </a:txBody>
                  <a:tcPr marL="29771" marR="29771" marT="7186" marB="7186">
                    <a:solidFill>
                      <a:schemeClr val="bg1"/>
                    </a:solidFill>
                  </a:tcPr>
                </a:tc>
                <a:tc>
                  <a:txBody>
                    <a:bodyPr/>
                    <a:lstStyle/>
                    <a:p>
                      <a:pPr marL="0" marR="0" algn="ctr">
                        <a:spcBef>
                          <a:spcPts val="0"/>
                        </a:spcBef>
                        <a:spcAft>
                          <a:spcPts val="0"/>
                        </a:spcAft>
                      </a:pPr>
                      <a:r>
                        <a:rPr lang="en-US" sz="700">
                          <a:effectLst/>
                          <a:latin typeface="Arial" panose="020B0604020202020204" pitchFamily="34" charset="0"/>
                          <a:cs typeface="Arial" panose="020B0604020202020204" pitchFamily="34" charset="0"/>
                        </a:rPr>
                        <a:t>X</a:t>
                      </a:r>
                      <a:endParaRPr lang="en-US" sz="700">
                        <a:effectLst/>
                        <a:latin typeface="Arial" panose="020B0604020202020204" pitchFamily="34" charset="0"/>
                        <a:ea typeface="Times New Roman"/>
                        <a:cs typeface="Arial" panose="020B0604020202020204" pitchFamily="34" charset="0"/>
                      </a:endParaRPr>
                    </a:p>
                  </a:txBody>
                  <a:tcPr marL="29771" marR="29771" marT="7186" marB="7186">
                    <a:solidFill>
                      <a:schemeClr val="bg1"/>
                    </a:solidFill>
                  </a:tcPr>
                </a:tc>
                <a:tc>
                  <a:txBody>
                    <a:bodyPr/>
                    <a:lstStyle/>
                    <a:p>
                      <a:pPr marL="0" marR="0" algn="ctr">
                        <a:spcBef>
                          <a:spcPts val="0"/>
                        </a:spcBef>
                        <a:spcAft>
                          <a:spcPts val="0"/>
                        </a:spcAft>
                      </a:pPr>
                      <a:r>
                        <a:rPr lang="en-US" sz="700">
                          <a:effectLst/>
                          <a:latin typeface="Arial" panose="020B0604020202020204" pitchFamily="34" charset="0"/>
                          <a:cs typeface="Arial" panose="020B0604020202020204" pitchFamily="34" charset="0"/>
                        </a:rPr>
                        <a:t> </a:t>
                      </a:r>
                      <a:endParaRPr lang="en-US" sz="700">
                        <a:effectLst/>
                        <a:latin typeface="Arial" panose="020B0604020202020204" pitchFamily="34" charset="0"/>
                        <a:ea typeface="Times New Roman"/>
                        <a:cs typeface="Arial" panose="020B0604020202020204" pitchFamily="34" charset="0"/>
                      </a:endParaRPr>
                    </a:p>
                  </a:txBody>
                  <a:tcPr marL="29771" marR="29771" marT="7186" marB="7186">
                    <a:solidFill>
                      <a:schemeClr val="bg1"/>
                    </a:solidFill>
                  </a:tcPr>
                </a:tc>
                <a:tc>
                  <a:txBody>
                    <a:bodyPr/>
                    <a:lstStyle/>
                    <a:p>
                      <a:pPr marL="0" marR="0" algn="ctr">
                        <a:spcBef>
                          <a:spcPts val="0"/>
                        </a:spcBef>
                        <a:spcAft>
                          <a:spcPts val="0"/>
                        </a:spcAft>
                      </a:pPr>
                      <a:r>
                        <a:rPr lang="en-US" sz="700">
                          <a:effectLst/>
                          <a:latin typeface="Arial" panose="020B0604020202020204" pitchFamily="34" charset="0"/>
                          <a:cs typeface="Arial" panose="020B0604020202020204" pitchFamily="34" charset="0"/>
                        </a:rPr>
                        <a:t> </a:t>
                      </a:r>
                      <a:endParaRPr lang="en-US" sz="700">
                        <a:effectLst/>
                        <a:latin typeface="Arial" panose="020B0604020202020204" pitchFamily="34" charset="0"/>
                        <a:ea typeface="Times New Roman"/>
                        <a:cs typeface="Arial" panose="020B0604020202020204" pitchFamily="34" charset="0"/>
                      </a:endParaRPr>
                    </a:p>
                  </a:txBody>
                  <a:tcPr marL="29771" marR="29771" marT="7186" marB="7186">
                    <a:solidFill>
                      <a:schemeClr val="bg1"/>
                    </a:solidFill>
                  </a:tcPr>
                </a:tc>
                <a:tc>
                  <a:txBody>
                    <a:bodyPr/>
                    <a:lstStyle/>
                    <a:p>
                      <a:pPr marL="0" marR="0" algn="ctr">
                        <a:spcBef>
                          <a:spcPts val="0"/>
                        </a:spcBef>
                        <a:spcAft>
                          <a:spcPts val="0"/>
                        </a:spcAft>
                      </a:pPr>
                      <a:r>
                        <a:rPr lang="en-US" sz="700">
                          <a:effectLst/>
                          <a:latin typeface="Arial" panose="020B0604020202020204" pitchFamily="34" charset="0"/>
                          <a:cs typeface="Arial" panose="020B0604020202020204" pitchFamily="34" charset="0"/>
                        </a:rPr>
                        <a:t> </a:t>
                      </a:r>
                      <a:endParaRPr lang="en-US" sz="700">
                        <a:effectLst/>
                        <a:latin typeface="Arial" panose="020B0604020202020204" pitchFamily="34" charset="0"/>
                        <a:ea typeface="Times New Roman"/>
                        <a:cs typeface="Arial" panose="020B0604020202020204" pitchFamily="34" charset="0"/>
                      </a:endParaRPr>
                    </a:p>
                  </a:txBody>
                  <a:tcPr marL="29771" marR="29771" marT="7186" marB="7186">
                    <a:solidFill>
                      <a:schemeClr val="bg1"/>
                    </a:solidFill>
                  </a:tcPr>
                </a:tc>
                <a:tc>
                  <a:txBody>
                    <a:bodyPr/>
                    <a:lstStyle/>
                    <a:p>
                      <a:pPr marL="0" marR="0" algn="ctr">
                        <a:spcBef>
                          <a:spcPts val="0"/>
                        </a:spcBef>
                        <a:spcAft>
                          <a:spcPts val="0"/>
                        </a:spcAft>
                      </a:pPr>
                      <a:r>
                        <a:rPr lang="en-US" sz="700">
                          <a:effectLst/>
                          <a:latin typeface="Arial" panose="020B0604020202020204" pitchFamily="34" charset="0"/>
                          <a:cs typeface="Arial" panose="020B0604020202020204" pitchFamily="34" charset="0"/>
                        </a:rPr>
                        <a:t> </a:t>
                      </a:r>
                      <a:endParaRPr lang="en-US" sz="700">
                        <a:effectLst/>
                        <a:latin typeface="Arial" panose="020B0604020202020204" pitchFamily="34" charset="0"/>
                        <a:ea typeface="Times New Roman"/>
                        <a:cs typeface="Arial" panose="020B0604020202020204" pitchFamily="34" charset="0"/>
                      </a:endParaRPr>
                    </a:p>
                  </a:txBody>
                  <a:tcPr marL="29771" marR="29771" marT="7186" marB="7186">
                    <a:lnR w="19050" cap="flat" cmpd="sng" algn="ctr">
                      <a:solidFill>
                        <a:schemeClr val="tx1"/>
                      </a:solidFill>
                      <a:prstDash val="solid"/>
                      <a:round/>
                      <a:headEnd type="none" w="med" len="med"/>
                      <a:tailEnd type="none" w="med" len="med"/>
                    </a:lnR>
                    <a:solidFill>
                      <a:schemeClr val="bg1"/>
                    </a:solidFill>
                  </a:tcPr>
                </a:tc>
                <a:tc>
                  <a:txBody>
                    <a:bodyPr/>
                    <a:lstStyle/>
                    <a:p>
                      <a:pPr marL="0" marR="0" algn="ctr">
                        <a:spcBef>
                          <a:spcPts val="0"/>
                        </a:spcBef>
                        <a:spcAft>
                          <a:spcPts val="0"/>
                        </a:spcAft>
                      </a:pPr>
                      <a:r>
                        <a:rPr lang="en-US" sz="700" dirty="0">
                          <a:effectLst/>
                          <a:latin typeface="Arial" panose="020B0604020202020204" pitchFamily="34" charset="0"/>
                          <a:cs typeface="Arial" panose="020B0604020202020204" pitchFamily="34" charset="0"/>
                        </a:rPr>
                        <a:t>X</a:t>
                      </a:r>
                      <a:endParaRPr lang="en-US" sz="700" dirty="0">
                        <a:effectLst/>
                        <a:latin typeface="Arial" panose="020B0604020202020204" pitchFamily="34" charset="0"/>
                        <a:ea typeface="Times New Roman"/>
                        <a:cs typeface="Arial" panose="020B0604020202020204" pitchFamily="34" charset="0"/>
                      </a:endParaRPr>
                    </a:p>
                  </a:txBody>
                  <a:tcPr marL="7186" marR="7186" marT="7186" marB="7186">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solidFill>
                      <a:schemeClr val="bg1"/>
                    </a:solidFill>
                  </a:tcPr>
                </a:tc>
                <a:tc>
                  <a:txBody>
                    <a:bodyPr/>
                    <a:lstStyle/>
                    <a:p>
                      <a:pPr marL="0" marR="0" algn="ctr">
                        <a:spcBef>
                          <a:spcPts val="0"/>
                        </a:spcBef>
                        <a:spcAft>
                          <a:spcPts val="0"/>
                        </a:spcAft>
                      </a:pPr>
                      <a:r>
                        <a:rPr lang="en-US" sz="700" dirty="0">
                          <a:effectLst/>
                          <a:latin typeface="Arial" panose="020B0604020202020204" pitchFamily="34" charset="0"/>
                          <a:cs typeface="Arial" panose="020B0604020202020204" pitchFamily="34" charset="0"/>
                        </a:rPr>
                        <a:t> </a:t>
                      </a:r>
                      <a:endParaRPr lang="en-US" sz="700" dirty="0">
                        <a:effectLst/>
                        <a:latin typeface="Arial" panose="020B0604020202020204" pitchFamily="34" charset="0"/>
                        <a:ea typeface="Times New Roman"/>
                        <a:cs typeface="Arial" panose="020B0604020202020204" pitchFamily="34" charset="0"/>
                      </a:endParaRPr>
                    </a:p>
                  </a:txBody>
                  <a:tcPr marL="7186" marR="7186" marT="7186" marB="7186">
                    <a:lnL w="19050" cap="flat" cmpd="sng" algn="ctr">
                      <a:solidFill>
                        <a:schemeClr val="tx1"/>
                      </a:solidFill>
                      <a:prstDash val="solid"/>
                      <a:round/>
                      <a:headEnd type="none" w="med" len="med"/>
                      <a:tailEnd type="none" w="med" len="med"/>
                    </a:lnL>
                    <a:solidFill>
                      <a:schemeClr val="bg1"/>
                    </a:solidFill>
                  </a:tcPr>
                </a:tc>
                <a:tc>
                  <a:txBody>
                    <a:bodyPr/>
                    <a:lstStyle/>
                    <a:p>
                      <a:pPr marL="0" marR="0" algn="ctr">
                        <a:spcBef>
                          <a:spcPts val="0"/>
                        </a:spcBef>
                        <a:spcAft>
                          <a:spcPts val="0"/>
                        </a:spcAft>
                      </a:pPr>
                      <a:r>
                        <a:rPr lang="en-US" sz="700">
                          <a:effectLst/>
                          <a:latin typeface="Arial" panose="020B0604020202020204" pitchFamily="34" charset="0"/>
                          <a:cs typeface="Arial" panose="020B0604020202020204" pitchFamily="34" charset="0"/>
                        </a:rPr>
                        <a:t> </a:t>
                      </a:r>
                      <a:endParaRPr lang="en-US" sz="700">
                        <a:effectLst/>
                        <a:latin typeface="Arial" panose="020B0604020202020204" pitchFamily="34" charset="0"/>
                        <a:ea typeface="Times New Roman"/>
                        <a:cs typeface="Arial" panose="020B0604020202020204" pitchFamily="34" charset="0"/>
                      </a:endParaRPr>
                    </a:p>
                  </a:txBody>
                  <a:tcPr marL="29771" marR="29771" marT="7186" marB="7186">
                    <a:solidFill>
                      <a:schemeClr val="bg1"/>
                    </a:solidFill>
                  </a:tcPr>
                </a:tc>
                <a:tc>
                  <a:txBody>
                    <a:bodyPr/>
                    <a:lstStyle/>
                    <a:p>
                      <a:pPr marL="0" marR="0" algn="ctr">
                        <a:spcBef>
                          <a:spcPts val="0"/>
                        </a:spcBef>
                        <a:spcAft>
                          <a:spcPts val="0"/>
                        </a:spcAft>
                      </a:pPr>
                      <a:r>
                        <a:rPr lang="en-US" sz="700">
                          <a:effectLst/>
                          <a:latin typeface="Arial" panose="020B0604020202020204" pitchFamily="34" charset="0"/>
                          <a:cs typeface="Arial" panose="020B0604020202020204" pitchFamily="34" charset="0"/>
                        </a:rPr>
                        <a:t> </a:t>
                      </a:r>
                      <a:endParaRPr lang="en-US" sz="700">
                        <a:effectLst/>
                        <a:latin typeface="Arial" panose="020B0604020202020204" pitchFamily="34" charset="0"/>
                        <a:ea typeface="Times New Roman"/>
                        <a:cs typeface="Arial" panose="020B0604020202020204" pitchFamily="34" charset="0"/>
                      </a:endParaRPr>
                    </a:p>
                  </a:txBody>
                  <a:tcPr marL="29771" marR="29771" marT="7186" marB="7186">
                    <a:solidFill>
                      <a:schemeClr val="bg1"/>
                    </a:solidFill>
                  </a:tcPr>
                </a:tc>
                <a:tc>
                  <a:txBody>
                    <a:bodyPr/>
                    <a:lstStyle/>
                    <a:p>
                      <a:pPr marL="0" marR="0" algn="ctr">
                        <a:spcBef>
                          <a:spcPts val="0"/>
                        </a:spcBef>
                        <a:spcAft>
                          <a:spcPts val="0"/>
                        </a:spcAft>
                      </a:pPr>
                      <a:r>
                        <a:rPr lang="en-US" sz="700" dirty="0">
                          <a:effectLst/>
                          <a:latin typeface="Arial" panose="020B0604020202020204" pitchFamily="34" charset="0"/>
                          <a:cs typeface="Arial" panose="020B0604020202020204" pitchFamily="34" charset="0"/>
                        </a:rPr>
                        <a:t> </a:t>
                      </a:r>
                      <a:endParaRPr lang="en-US" sz="700" dirty="0">
                        <a:effectLst/>
                        <a:latin typeface="Arial" panose="020B0604020202020204" pitchFamily="34" charset="0"/>
                        <a:ea typeface="Times New Roman"/>
                        <a:cs typeface="Arial" panose="020B0604020202020204" pitchFamily="34" charset="0"/>
                      </a:endParaRPr>
                    </a:p>
                  </a:txBody>
                  <a:tcPr marL="29771" marR="29771" marT="7186" marB="7186">
                    <a:solidFill>
                      <a:schemeClr val="bg1"/>
                    </a:solidFill>
                  </a:tcPr>
                </a:tc>
                <a:tc>
                  <a:txBody>
                    <a:bodyPr/>
                    <a:lstStyle/>
                    <a:p>
                      <a:pPr marL="0" marR="0" algn="ctr">
                        <a:spcBef>
                          <a:spcPts val="0"/>
                        </a:spcBef>
                        <a:spcAft>
                          <a:spcPts val="0"/>
                        </a:spcAft>
                      </a:pPr>
                      <a:r>
                        <a:rPr lang="en-US" sz="700" dirty="0">
                          <a:effectLst/>
                          <a:latin typeface="Arial" panose="020B0604020202020204" pitchFamily="34" charset="0"/>
                          <a:cs typeface="Arial" panose="020B0604020202020204" pitchFamily="34" charset="0"/>
                        </a:rPr>
                        <a:t> </a:t>
                      </a:r>
                      <a:endParaRPr lang="en-US" sz="700" dirty="0">
                        <a:effectLst/>
                        <a:latin typeface="Arial" panose="020B0604020202020204" pitchFamily="34" charset="0"/>
                        <a:ea typeface="Times New Roman"/>
                        <a:cs typeface="Arial" panose="020B0604020202020204" pitchFamily="34" charset="0"/>
                      </a:endParaRPr>
                    </a:p>
                  </a:txBody>
                  <a:tcPr marL="29771" marR="29771" marT="7186" marB="7186">
                    <a:solidFill>
                      <a:schemeClr val="bg1"/>
                    </a:solidFill>
                  </a:tcPr>
                </a:tc>
                <a:tc>
                  <a:txBody>
                    <a:bodyPr/>
                    <a:lstStyle/>
                    <a:p>
                      <a:pPr marL="0" marR="0" algn="ctr">
                        <a:spcBef>
                          <a:spcPts val="0"/>
                        </a:spcBef>
                        <a:spcAft>
                          <a:spcPts val="0"/>
                        </a:spcAft>
                      </a:pPr>
                      <a:r>
                        <a:rPr lang="en-US" sz="700" dirty="0">
                          <a:effectLst/>
                          <a:latin typeface="Arial" panose="020B0604020202020204" pitchFamily="34" charset="0"/>
                          <a:cs typeface="Arial" panose="020B0604020202020204" pitchFamily="34" charset="0"/>
                        </a:rPr>
                        <a:t>1</a:t>
                      </a:r>
                      <a:endParaRPr lang="en-US" sz="700" dirty="0">
                        <a:effectLst/>
                        <a:latin typeface="Arial" panose="020B0604020202020204" pitchFamily="34" charset="0"/>
                        <a:ea typeface="Times New Roman"/>
                        <a:cs typeface="Arial" panose="020B0604020202020204" pitchFamily="34" charset="0"/>
                      </a:endParaRPr>
                    </a:p>
                  </a:txBody>
                  <a:tcPr marL="29771" marR="29771" marT="7186" marB="7186">
                    <a:lnR w="19050" cap="flat" cmpd="sng" algn="ctr">
                      <a:solidFill>
                        <a:schemeClr val="tx1"/>
                      </a:solidFill>
                      <a:prstDash val="solid"/>
                      <a:round/>
                      <a:headEnd type="none" w="med" len="med"/>
                      <a:tailEnd type="none" w="med" len="med"/>
                    </a:lnR>
                    <a:solidFill>
                      <a:schemeClr val="bg1"/>
                    </a:solidFill>
                  </a:tcPr>
                </a:tc>
              </a:tr>
              <a:tr h="251130">
                <a:tc>
                  <a:txBody>
                    <a:bodyPr/>
                    <a:lstStyle/>
                    <a:p>
                      <a:pPr marL="0" marR="0">
                        <a:spcBef>
                          <a:spcPts val="0"/>
                        </a:spcBef>
                        <a:spcAft>
                          <a:spcPts val="0"/>
                        </a:spcAft>
                      </a:pPr>
                      <a:r>
                        <a:rPr lang="en-US" sz="700" dirty="0">
                          <a:effectLst/>
                          <a:latin typeface="Arial" panose="020B0604020202020204" pitchFamily="34" charset="0"/>
                          <a:cs typeface="Arial" panose="020B0604020202020204" pitchFamily="34" charset="0"/>
                        </a:rPr>
                        <a:t>Total Residents</a:t>
                      </a:r>
                      <a:endParaRPr lang="en-US" sz="700" dirty="0">
                        <a:effectLst/>
                        <a:latin typeface="Arial" panose="020B0604020202020204" pitchFamily="34" charset="0"/>
                        <a:ea typeface="Times New Roman"/>
                        <a:cs typeface="Arial" panose="020B0604020202020204" pitchFamily="34" charset="0"/>
                      </a:endParaRPr>
                    </a:p>
                  </a:txBody>
                  <a:tcPr marL="18288" marR="9144" marT="9144" marB="9144">
                    <a:lnL w="19050" cap="flat" cmpd="sng" algn="ctr">
                      <a:solidFill>
                        <a:schemeClr val="tx1"/>
                      </a:solidFill>
                      <a:prstDash val="solid"/>
                      <a:round/>
                      <a:headEnd type="none" w="med" len="med"/>
                      <a:tailEnd type="none" w="med" len="med"/>
                    </a:lnL>
                    <a:lnB w="1905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700" dirty="0">
                          <a:effectLst/>
                          <a:latin typeface="Arial" panose="020B0604020202020204" pitchFamily="34" charset="0"/>
                          <a:cs typeface="Arial" panose="020B0604020202020204" pitchFamily="34" charset="0"/>
                        </a:rPr>
                        <a:t> </a:t>
                      </a:r>
                      <a:endParaRPr lang="en-US" sz="700" dirty="0">
                        <a:effectLst/>
                        <a:latin typeface="Arial" panose="020B0604020202020204" pitchFamily="34" charset="0"/>
                        <a:ea typeface="Times New Roman"/>
                        <a:cs typeface="Arial" panose="020B0604020202020204" pitchFamily="34" charset="0"/>
                      </a:endParaRPr>
                    </a:p>
                  </a:txBody>
                  <a:tcPr marL="29771" marR="29771" marT="7186" marB="7186">
                    <a:lnB w="1905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700" dirty="0">
                          <a:effectLst/>
                          <a:latin typeface="Arial" panose="020B0604020202020204" pitchFamily="34" charset="0"/>
                          <a:cs typeface="Arial" panose="020B0604020202020204" pitchFamily="34" charset="0"/>
                        </a:rPr>
                        <a:t>2</a:t>
                      </a:r>
                      <a:endParaRPr lang="en-US" sz="700" dirty="0">
                        <a:effectLst/>
                        <a:latin typeface="Arial" panose="020B0604020202020204" pitchFamily="34" charset="0"/>
                        <a:ea typeface="Times New Roman"/>
                        <a:cs typeface="Arial" panose="020B0604020202020204" pitchFamily="34" charset="0"/>
                      </a:endParaRPr>
                    </a:p>
                  </a:txBody>
                  <a:tcPr marL="29771" marR="29771" marT="7186" marB="7186">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700" dirty="0">
                          <a:effectLst/>
                          <a:latin typeface="Arial" panose="020B0604020202020204" pitchFamily="34" charset="0"/>
                          <a:cs typeface="Arial" panose="020B0604020202020204" pitchFamily="34" charset="0"/>
                        </a:rPr>
                        <a:t>0</a:t>
                      </a:r>
                      <a:endParaRPr lang="en-US" sz="700" dirty="0">
                        <a:effectLst/>
                        <a:latin typeface="Arial" panose="020B0604020202020204" pitchFamily="34" charset="0"/>
                        <a:ea typeface="Times New Roman"/>
                        <a:cs typeface="Arial" panose="020B0604020202020204" pitchFamily="34" charset="0"/>
                      </a:endParaRPr>
                    </a:p>
                  </a:txBody>
                  <a:tcPr marL="7186" marR="7186" marT="7186" marB="7186">
                    <a:lnL w="19050" cap="flat" cmpd="sng" algn="ctr">
                      <a:solidFill>
                        <a:schemeClr val="tx1"/>
                      </a:solidFill>
                      <a:prstDash val="solid"/>
                      <a:round/>
                      <a:headEnd type="none" w="med" len="med"/>
                      <a:tailEnd type="none" w="med" len="med"/>
                    </a:lnL>
                    <a:lnB w="1905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700" dirty="0">
                          <a:effectLst/>
                          <a:latin typeface="Arial" panose="020B0604020202020204" pitchFamily="34" charset="0"/>
                          <a:cs typeface="Arial" panose="020B0604020202020204" pitchFamily="34" charset="0"/>
                        </a:rPr>
                        <a:t>2</a:t>
                      </a:r>
                      <a:endParaRPr lang="en-US" sz="700" dirty="0">
                        <a:effectLst/>
                        <a:latin typeface="Arial" panose="020B0604020202020204" pitchFamily="34" charset="0"/>
                        <a:ea typeface="Times New Roman"/>
                        <a:cs typeface="Arial" panose="020B0604020202020204" pitchFamily="34" charset="0"/>
                      </a:endParaRPr>
                    </a:p>
                  </a:txBody>
                  <a:tcPr marL="7186" marR="7186" marT="7186" marB="7186">
                    <a:lnB w="1905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700" dirty="0">
                          <a:effectLst/>
                          <a:latin typeface="Arial" panose="020B0604020202020204" pitchFamily="34" charset="0"/>
                          <a:cs typeface="Arial" panose="020B0604020202020204" pitchFamily="34" charset="0"/>
                        </a:rPr>
                        <a:t>2</a:t>
                      </a:r>
                      <a:endParaRPr lang="en-US" sz="700" dirty="0">
                        <a:effectLst/>
                        <a:latin typeface="Arial" panose="020B0604020202020204" pitchFamily="34" charset="0"/>
                        <a:ea typeface="Times New Roman"/>
                        <a:cs typeface="Arial" panose="020B0604020202020204" pitchFamily="34" charset="0"/>
                      </a:endParaRPr>
                    </a:p>
                  </a:txBody>
                  <a:tcPr marL="7186" marR="7186" marT="7186" marB="7186">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700" dirty="0">
                          <a:effectLst/>
                          <a:latin typeface="Arial" panose="020B0604020202020204" pitchFamily="34" charset="0"/>
                          <a:cs typeface="Arial" panose="020B0604020202020204" pitchFamily="34" charset="0"/>
                        </a:rPr>
                        <a:t> </a:t>
                      </a:r>
                      <a:endParaRPr lang="en-US" sz="700" dirty="0">
                        <a:effectLst/>
                        <a:latin typeface="Arial" panose="020B0604020202020204" pitchFamily="34" charset="0"/>
                        <a:ea typeface="Times New Roman"/>
                        <a:cs typeface="Arial" panose="020B0604020202020204" pitchFamily="34" charset="0"/>
                      </a:endParaRPr>
                    </a:p>
                  </a:txBody>
                  <a:tcPr marL="22072" marR="22072" marT="14885" marB="1488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700" dirty="0">
                          <a:effectLst/>
                          <a:latin typeface="Arial" panose="020B0604020202020204" pitchFamily="34" charset="0"/>
                          <a:cs typeface="Arial" panose="020B0604020202020204" pitchFamily="34" charset="0"/>
                        </a:rPr>
                        <a:t>1</a:t>
                      </a:r>
                      <a:endParaRPr lang="en-US" sz="700" dirty="0">
                        <a:effectLst/>
                        <a:latin typeface="Arial" panose="020B0604020202020204" pitchFamily="34" charset="0"/>
                        <a:ea typeface="Times New Roman"/>
                        <a:cs typeface="Arial" panose="020B0604020202020204" pitchFamily="34" charset="0"/>
                      </a:endParaRPr>
                    </a:p>
                  </a:txBody>
                  <a:tcPr marL="7186" marR="7186" marT="7186" marB="7186">
                    <a:lnL w="19050" cap="flat" cmpd="sng" algn="ctr">
                      <a:solidFill>
                        <a:schemeClr val="tx1"/>
                      </a:solidFill>
                      <a:prstDash val="solid"/>
                      <a:round/>
                      <a:headEnd type="none" w="med" len="med"/>
                      <a:tailEnd type="none" w="med" len="med"/>
                    </a:lnL>
                    <a:lnB w="1905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700" dirty="0">
                          <a:effectLst/>
                          <a:latin typeface="Arial" panose="020B0604020202020204" pitchFamily="34" charset="0"/>
                          <a:cs typeface="Arial" panose="020B0604020202020204" pitchFamily="34" charset="0"/>
                        </a:rPr>
                        <a:t>2</a:t>
                      </a:r>
                      <a:endParaRPr lang="en-US" sz="700" dirty="0">
                        <a:effectLst/>
                        <a:latin typeface="Arial" panose="020B0604020202020204" pitchFamily="34" charset="0"/>
                        <a:ea typeface="Times New Roman"/>
                        <a:cs typeface="Arial" panose="020B0604020202020204" pitchFamily="34" charset="0"/>
                      </a:endParaRPr>
                    </a:p>
                  </a:txBody>
                  <a:tcPr marL="29771" marR="29771" marT="7186" marB="7186">
                    <a:lnB w="1905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700" dirty="0">
                          <a:effectLst/>
                          <a:latin typeface="Arial" panose="020B0604020202020204" pitchFamily="34" charset="0"/>
                          <a:cs typeface="Arial" panose="020B0604020202020204" pitchFamily="34" charset="0"/>
                        </a:rPr>
                        <a:t>4</a:t>
                      </a:r>
                      <a:endParaRPr lang="en-US" sz="700" dirty="0">
                        <a:effectLst/>
                        <a:latin typeface="Arial" panose="020B0604020202020204" pitchFamily="34" charset="0"/>
                        <a:ea typeface="Times New Roman"/>
                        <a:cs typeface="Arial" panose="020B0604020202020204" pitchFamily="34" charset="0"/>
                      </a:endParaRPr>
                    </a:p>
                  </a:txBody>
                  <a:tcPr marL="29771" marR="29771" marT="7186" marB="7186">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700" dirty="0">
                          <a:effectLst/>
                          <a:latin typeface="Arial" panose="020B0604020202020204" pitchFamily="34" charset="0"/>
                          <a:cs typeface="Arial" panose="020B0604020202020204" pitchFamily="34" charset="0"/>
                        </a:rPr>
                        <a:t> </a:t>
                      </a:r>
                      <a:endParaRPr lang="en-US" sz="700" dirty="0">
                        <a:effectLst/>
                        <a:latin typeface="Arial" panose="020B0604020202020204" pitchFamily="34" charset="0"/>
                        <a:ea typeface="Times New Roman"/>
                        <a:cs typeface="Arial" panose="020B0604020202020204" pitchFamily="34" charset="0"/>
                      </a:endParaRPr>
                    </a:p>
                  </a:txBody>
                  <a:tcPr marL="7186" marR="7186" marT="7186" marB="7186">
                    <a:lnL w="19050" cap="flat" cmpd="sng" algn="ctr">
                      <a:solidFill>
                        <a:schemeClr val="tx1"/>
                      </a:solidFill>
                      <a:prstDash val="solid"/>
                      <a:round/>
                      <a:headEnd type="none" w="med" len="med"/>
                      <a:tailEnd type="none" w="med" len="med"/>
                    </a:lnL>
                    <a:lnB w="1905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700" dirty="0">
                          <a:effectLst/>
                          <a:latin typeface="Arial" panose="020B0604020202020204" pitchFamily="34" charset="0"/>
                          <a:cs typeface="Arial" panose="020B0604020202020204" pitchFamily="34" charset="0"/>
                        </a:rPr>
                        <a:t> </a:t>
                      </a:r>
                      <a:endParaRPr lang="en-US" sz="700" dirty="0">
                        <a:effectLst/>
                        <a:latin typeface="Arial" panose="020B0604020202020204" pitchFamily="34" charset="0"/>
                        <a:ea typeface="Times New Roman"/>
                        <a:cs typeface="Arial" panose="020B0604020202020204" pitchFamily="34" charset="0"/>
                      </a:endParaRPr>
                    </a:p>
                  </a:txBody>
                  <a:tcPr marL="29771" marR="29771" marT="7186" marB="7186">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700" dirty="0">
                          <a:effectLst/>
                          <a:latin typeface="Arial" panose="020B0604020202020204" pitchFamily="34" charset="0"/>
                          <a:cs typeface="Arial" panose="020B0604020202020204" pitchFamily="34" charset="0"/>
                        </a:rPr>
                        <a:t>1</a:t>
                      </a:r>
                      <a:endParaRPr lang="en-US" sz="700" dirty="0">
                        <a:effectLst/>
                        <a:latin typeface="Arial" panose="020B0604020202020204" pitchFamily="34" charset="0"/>
                        <a:ea typeface="Times New Roman"/>
                        <a:cs typeface="Arial" panose="020B0604020202020204" pitchFamily="34" charset="0"/>
                      </a:endParaRPr>
                    </a:p>
                  </a:txBody>
                  <a:tcPr marL="7186" marR="7186" marT="7186" marB="7186">
                    <a:lnL w="19050" cap="flat" cmpd="sng" algn="ctr">
                      <a:solidFill>
                        <a:schemeClr val="tx1"/>
                      </a:solidFill>
                      <a:prstDash val="solid"/>
                      <a:round/>
                      <a:headEnd type="none" w="med" len="med"/>
                      <a:tailEnd type="none" w="med" len="med"/>
                    </a:lnL>
                    <a:lnB w="1905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700">
                          <a:effectLst/>
                          <a:latin typeface="Arial" panose="020B0604020202020204" pitchFamily="34" charset="0"/>
                          <a:cs typeface="Arial" panose="020B0604020202020204" pitchFamily="34" charset="0"/>
                        </a:rPr>
                        <a:t>1</a:t>
                      </a:r>
                      <a:endParaRPr lang="en-US" sz="700">
                        <a:effectLst/>
                        <a:latin typeface="Arial" panose="020B0604020202020204" pitchFamily="34" charset="0"/>
                        <a:ea typeface="Times New Roman"/>
                        <a:cs typeface="Arial" panose="020B0604020202020204" pitchFamily="34" charset="0"/>
                      </a:endParaRPr>
                    </a:p>
                  </a:txBody>
                  <a:tcPr marL="29771" marR="29771" marT="7186" marB="7186">
                    <a:lnB w="1905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700">
                          <a:effectLst/>
                          <a:latin typeface="Arial" panose="020B0604020202020204" pitchFamily="34" charset="0"/>
                          <a:cs typeface="Arial" panose="020B0604020202020204" pitchFamily="34" charset="0"/>
                        </a:rPr>
                        <a:t>1</a:t>
                      </a:r>
                      <a:endParaRPr lang="en-US" sz="700">
                        <a:effectLst/>
                        <a:latin typeface="Arial" panose="020B0604020202020204" pitchFamily="34" charset="0"/>
                        <a:ea typeface="Times New Roman"/>
                        <a:cs typeface="Arial" panose="020B0604020202020204" pitchFamily="34" charset="0"/>
                      </a:endParaRPr>
                    </a:p>
                  </a:txBody>
                  <a:tcPr marL="29771" marR="29771" marT="7186" marB="7186">
                    <a:lnB w="1905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700">
                          <a:effectLst/>
                          <a:latin typeface="Arial" panose="020B0604020202020204" pitchFamily="34" charset="0"/>
                          <a:cs typeface="Arial" panose="020B0604020202020204" pitchFamily="34" charset="0"/>
                        </a:rPr>
                        <a:t>1</a:t>
                      </a:r>
                      <a:endParaRPr lang="en-US" sz="700">
                        <a:effectLst/>
                        <a:latin typeface="Arial" panose="020B0604020202020204" pitchFamily="34" charset="0"/>
                        <a:ea typeface="Times New Roman"/>
                        <a:cs typeface="Arial" panose="020B0604020202020204" pitchFamily="34" charset="0"/>
                      </a:endParaRPr>
                    </a:p>
                  </a:txBody>
                  <a:tcPr marL="29771" marR="29771" marT="7186" marB="7186">
                    <a:lnB w="1905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700" dirty="0">
                          <a:effectLst/>
                          <a:latin typeface="Arial" panose="020B0604020202020204" pitchFamily="34" charset="0"/>
                          <a:cs typeface="Arial" panose="020B0604020202020204" pitchFamily="34" charset="0"/>
                        </a:rPr>
                        <a:t>1</a:t>
                      </a:r>
                      <a:endParaRPr lang="en-US" sz="700" dirty="0">
                        <a:effectLst/>
                        <a:latin typeface="Arial" panose="020B0604020202020204" pitchFamily="34" charset="0"/>
                        <a:ea typeface="Times New Roman"/>
                        <a:cs typeface="Arial" panose="020B0604020202020204" pitchFamily="34" charset="0"/>
                      </a:endParaRPr>
                    </a:p>
                  </a:txBody>
                  <a:tcPr marL="29771" marR="29771" marT="7186" marB="7186">
                    <a:lnB w="1905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700" dirty="0">
                          <a:effectLst/>
                          <a:latin typeface="Arial" panose="020B0604020202020204" pitchFamily="34" charset="0"/>
                          <a:cs typeface="Arial" panose="020B0604020202020204" pitchFamily="34" charset="0"/>
                        </a:rPr>
                        <a:t>1</a:t>
                      </a:r>
                      <a:endParaRPr lang="en-US" sz="700" dirty="0">
                        <a:effectLst/>
                        <a:latin typeface="Arial" panose="020B0604020202020204" pitchFamily="34" charset="0"/>
                        <a:ea typeface="Times New Roman"/>
                        <a:cs typeface="Arial" panose="020B0604020202020204" pitchFamily="34" charset="0"/>
                      </a:endParaRPr>
                    </a:p>
                  </a:txBody>
                  <a:tcPr marL="29771" marR="29771" marT="7186" marB="7186">
                    <a:lnB w="1905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700" dirty="0">
                          <a:effectLst/>
                          <a:latin typeface="Arial" panose="020B0604020202020204" pitchFamily="34" charset="0"/>
                          <a:cs typeface="Arial" panose="020B0604020202020204" pitchFamily="34" charset="0"/>
                        </a:rPr>
                        <a:t>1</a:t>
                      </a:r>
                      <a:endParaRPr lang="en-US" sz="700" dirty="0">
                        <a:effectLst/>
                        <a:latin typeface="Arial" panose="020B0604020202020204" pitchFamily="34" charset="0"/>
                        <a:ea typeface="Times New Roman"/>
                        <a:cs typeface="Arial" panose="020B0604020202020204" pitchFamily="34" charset="0"/>
                      </a:endParaRPr>
                    </a:p>
                  </a:txBody>
                  <a:tcPr marL="29771" marR="29771" marT="7186" marB="7186">
                    <a:lnB w="1905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700" dirty="0">
                          <a:effectLst/>
                          <a:latin typeface="Arial" panose="020B0604020202020204" pitchFamily="34" charset="0"/>
                          <a:cs typeface="Arial" panose="020B0604020202020204" pitchFamily="34" charset="0"/>
                        </a:rPr>
                        <a:t>4</a:t>
                      </a:r>
                      <a:endParaRPr lang="en-US" sz="700" dirty="0">
                        <a:effectLst/>
                        <a:latin typeface="Arial" panose="020B0604020202020204" pitchFamily="34" charset="0"/>
                        <a:ea typeface="Times New Roman"/>
                        <a:cs typeface="Arial" panose="020B0604020202020204" pitchFamily="34" charset="0"/>
                      </a:endParaRPr>
                    </a:p>
                  </a:txBody>
                  <a:tcPr marL="29771" marR="29771" marT="7186" marB="7186">
                    <a:lnB w="1905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700">
                          <a:effectLst/>
                          <a:latin typeface="Arial" panose="020B0604020202020204" pitchFamily="34" charset="0"/>
                          <a:cs typeface="Arial" panose="020B0604020202020204" pitchFamily="34" charset="0"/>
                        </a:rPr>
                        <a:t>1</a:t>
                      </a:r>
                      <a:endParaRPr lang="en-US" sz="700">
                        <a:effectLst/>
                        <a:latin typeface="Arial" panose="020B0604020202020204" pitchFamily="34" charset="0"/>
                        <a:ea typeface="Times New Roman"/>
                        <a:cs typeface="Arial" panose="020B0604020202020204" pitchFamily="34" charset="0"/>
                      </a:endParaRPr>
                    </a:p>
                  </a:txBody>
                  <a:tcPr marL="29771" marR="29771" marT="7186" marB="7186">
                    <a:lnB w="1905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700" dirty="0">
                          <a:effectLst/>
                          <a:latin typeface="Arial" panose="020B0604020202020204" pitchFamily="34" charset="0"/>
                          <a:cs typeface="Arial" panose="020B0604020202020204" pitchFamily="34" charset="0"/>
                        </a:rPr>
                        <a:t>2</a:t>
                      </a:r>
                      <a:endParaRPr lang="en-US" sz="700" dirty="0">
                        <a:effectLst/>
                        <a:latin typeface="Arial" panose="020B0604020202020204" pitchFamily="34" charset="0"/>
                        <a:ea typeface="Times New Roman"/>
                        <a:cs typeface="Arial" panose="020B0604020202020204" pitchFamily="34" charset="0"/>
                      </a:endParaRPr>
                    </a:p>
                  </a:txBody>
                  <a:tcPr marL="29771" marR="29771" marT="7186" marB="7186">
                    <a:lnB w="1905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700">
                          <a:effectLst/>
                          <a:latin typeface="Arial" panose="020B0604020202020204" pitchFamily="34" charset="0"/>
                          <a:cs typeface="Arial" panose="020B0604020202020204" pitchFamily="34" charset="0"/>
                        </a:rPr>
                        <a:t>2</a:t>
                      </a:r>
                      <a:endParaRPr lang="en-US" sz="700">
                        <a:effectLst/>
                        <a:latin typeface="Arial" panose="020B0604020202020204" pitchFamily="34" charset="0"/>
                        <a:ea typeface="Times New Roman"/>
                        <a:cs typeface="Arial" panose="020B0604020202020204" pitchFamily="34" charset="0"/>
                      </a:endParaRPr>
                    </a:p>
                  </a:txBody>
                  <a:tcPr marL="29771" marR="29771" marT="7186" marB="7186">
                    <a:lnB w="1905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700" dirty="0">
                          <a:effectLst/>
                          <a:latin typeface="Arial" panose="020B0604020202020204" pitchFamily="34" charset="0"/>
                          <a:cs typeface="Arial" panose="020B0604020202020204" pitchFamily="34" charset="0"/>
                        </a:rPr>
                        <a:t>2</a:t>
                      </a:r>
                      <a:endParaRPr lang="en-US" sz="700" dirty="0">
                        <a:effectLst/>
                        <a:latin typeface="Arial" panose="020B0604020202020204" pitchFamily="34" charset="0"/>
                        <a:ea typeface="Times New Roman"/>
                        <a:cs typeface="Arial" panose="020B0604020202020204" pitchFamily="34" charset="0"/>
                      </a:endParaRPr>
                    </a:p>
                  </a:txBody>
                  <a:tcPr marL="29771" marR="29771" marT="7186" marB="7186">
                    <a:lnB w="1905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700" dirty="0">
                          <a:effectLst/>
                          <a:latin typeface="Arial" panose="020B0604020202020204" pitchFamily="34" charset="0"/>
                          <a:cs typeface="Arial" panose="020B0604020202020204" pitchFamily="34" charset="0"/>
                        </a:rPr>
                        <a:t>1</a:t>
                      </a:r>
                      <a:endParaRPr lang="en-US" sz="700" dirty="0">
                        <a:effectLst/>
                        <a:latin typeface="Arial" panose="020B0604020202020204" pitchFamily="34" charset="0"/>
                        <a:ea typeface="Times New Roman"/>
                        <a:cs typeface="Arial" panose="020B0604020202020204" pitchFamily="34" charset="0"/>
                      </a:endParaRPr>
                    </a:p>
                  </a:txBody>
                  <a:tcPr marL="29771" marR="29771" marT="7186" marB="7186">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700" dirty="0">
                          <a:effectLst/>
                          <a:latin typeface="Arial" panose="020B0604020202020204" pitchFamily="34" charset="0"/>
                          <a:cs typeface="Arial" panose="020B0604020202020204" pitchFamily="34" charset="0"/>
                        </a:rPr>
                        <a:t>1</a:t>
                      </a:r>
                      <a:endParaRPr lang="en-US" sz="700" dirty="0">
                        <a:effectLst/>
                        <a:latin typeface="Arial" panose="020B0604020202020204" pitchFamily="34" charset="0"/>
                        <a:ea typeface="Times New Roman"/>
                        <a:cs typeface="Arial" panose="020B0604020202020204" pitchFamily="34" charset="0"/>
                      </a:endParaRPr>
                    </a:p>
                  </a:txBody>
                  <a:tcPr marL="7186" marR="7186" marT="7186" marB="7186">
                    <a:lnL w="19050" cap="flat" cmpd="sng" algn="ctr">
                      <a:solidFill>
                        <a:schemeClr val="tx1"/>
                      </a:solidFill>
                      <a:prstDash val="solid"/>
                      <a:round/>
                      <a:headEnd type="none" w="med" len="med"/>
                      <a:tailEnd type="none" w="med" len="med"/>
                    </a:lnL>
                    <a:lnB w="1905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700" dirty="0">
                          <a:effectLst/>
                          <a:latin typeface="Arial" panose="020B0604020202020204" pitchFamily="34" charset="0"/>
                          <a:cs typeface="Arial" panose="020B0604020202020204" pitchFamily="34" charset="0"/>
                        </a:rPr>
                        <a:t>2</a:t>
                      </a:r>
                      <a:endParaRPr lang="en-US" sz="700" dirty="0">
                        <a:effectLst/>
                        <a:latin typeface="Arial" panose="020B0604020202020204" pitchFamily="34" charset="0"/>
                        <a:ea typeface="Times New Roman"/>
                        <a:cs typeface="Arial" panose="020B0604020202020204" pitchFamily="34" charset="0"/>
                      </a:endParaRPr>
                    </a:p>
                  </a:txBody>
                  <a:tcPr marL="29771" marR="29771" marT="7186" marB="7186">
                    <a:lnB w="1905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700" dirty="0">
                          <a:effectLst/>
                          <a:latin typeface="Arial" panose="020B0604020202020204" pitchFamily="34" charset="0"/>
                          <a:cs typeface="Arial" panose="020B0604020202020204" pitchFamily="34" charset="0"/>
                        </a:rPr>
                        <a:t>1</a:t>
                      </a:r>
                      <a:endParaRPr lang="en-US" sz="700" dirty="0">
                        <a:effectLst/>
                        <a:latin typeface="Arial" panose="020B0604020202020204" pitchFamily="34" charset="0"/>
                        <a:ea typeface="Times New Roman"/>
                        <a:cs typeface="Arial" panose="020B0604020202020204" pitchFamily="34" charset="0"/>
                      </a:endParaRPr>
                    </a:p>
                  </a:txBody>
                  <a:tcPr marL="29771" marR="29771" marT="7186" marB="7186">
                    <a:lnB w="1905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700" dirty="0">
                          <a:effectLst/>
                          <a:latin typeface="Arial" panose="020B0604020202020204" pitchFamily="34" charset="0"/>
                          <a:cs typeface="Arial" panose="020B0604020202020204" pitchFamily="34" charset="0"/>
                        </a:rPr>
                        <a:t>4</a:t>
                      </a:r>
                      <a:endParaRPr lang="en-US" sz="700" dirty="0">
                        <a:effectLst/>
                        <a:latin typeface="Arial" panose="020B0604020202020204" pitchFamily="34" charset="0"/>
                        <a:ea typeface="Times New Roman"/>
                        <a:cs typeface="Arial" panose="020B0604020202020204" pitchFamily="34" charset="0"/>
                      </a:endParaRPr>
                    </a:p>
                  </a:txBody>
                  <a:tcPr marL="29771" marR="29771" marT="7186" marB="7186">
                    <a:lnB w="1905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700" dirty="0">
                          <a:effectLst/>
                          <a:latin typeface="Arial" panose="020B0604020202020204" pitchFamily="34" charset="0"/>
                          <a:cs typeface="Arial" panose="020B0604020202020204" pitchFamily="34" charset="0"/>
                        </a:rPr>
                        <a:t>3</a:t>
                      </a:r>
                      <a:endParaRPr lang="en-US" sz="700" dirty="0">
                        <a:effectLst/>
                        <a:latin typeface="Arial" panose="020B0604020202020204" pitchFamily="34" charset="0"/>
                        <a:ea typeface="Times New Roman"/>
                        <a:cs typeface="Arial" panose="020B0604020202020204" pitchFamily="34" charset="0"/>
                      </a:endParaRPr>
                    </a:p>
                  </a:txBody>
                  <a:tcPr marL="29771" marR="29771" marT="7186" marB="7186">
                    <a:lnB w="1905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700" dirty="0">
                          <a:effectLst/>
                          <a:latin typeface="Arial" panose="020B0604020202020204" pitchFamily="34" charset="0"/>
                          <a:cs typeface="Arial" panose="020B0604020202020204" pitchFamily="34" charset="0"/>
                        </a:rPr>
                        <a:t>1</a:t>
                      </a:r>
                      <a:endParaRPr lang="en-US" sz="700" dirty="0">
                        <a:effectLst/>
                        <a:latin typeface="Arial" panose="020B0604020202020204" pitchFamily="34" charset="0"/>
                        <a:ea typeface="Times New Roman"/>
                        <a:cs typeface="Arial" panose="020B0604020202020204" pitchFamily="34" charset="0"/>
                      </a:endParaRPr>
                    </a:p>
                  </a:txBody>
                  <a:tcPr marL="29771" marR="29771" marT="7186" marB="7186">
                    <a:lnB w="1905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700" dirty="0">
                          <a:effectLst/>
                          <a:latin typeface="Arial" panose="020B0604020202020204" pitchFamily="34" charset="0"/>
                          <a:cs typeface="Arial" panose="020B0604020202020204" pitchFamily="34" charset="0"/>
                        </a:rPr>
                        <a:t>5</a:t>
                      </a:r>
                      <a:endParaRPr lang="en-US" sz="700" dirty="0">
                        <a:effectLst/>
                        <a:latin typeface="Arial" panose="020B0604020202020204" pitchFamily="34" charset="0"/>
                        <a:ea typeface="Times New Roman"/>
                        <a:cs typeface="Arial" panose="020B0604020202020204" pitchFamily="34" charset="0"/>
                      </a:endParaRPr>
                    </a:p>
                  </a:txBody>
                  <a:tcPr marL="29771" marR="29771" marT="7186" marB="7186">
                    <a:lnB w="1905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700" dirty="0">
                          <a:effectLst/>
                          <a:latin typeface="Arial" panose="020B0604020202020204" pitchFamily="34" charset="0"/>
                          <a:cs typeface="Arial" panose="020B0604020202020204" pitchFamily="34" charset="0"/>
                        </a:rPr>
                        <a:t>4</a:t>
                      </a:r>
                      <a:endParaRPr lang="en-US" sz="700" dirty="0">
                        <a:effectLst/>
                        <a:latin typeface="Arial" panose="020B0604020202020204" pitchFamily="34" charset="0"/>
                        <a:ea typeface="Times New Roman"/>
                        <a:cs typeface="Arial" panose="020B0604020202020204" pitchFamily="34" charset="0"/>
                      </a:endParaRPr>
                    </a:p>
                  </a:txBody>
                  <a:tcPr marL="29771" marR="29771" marT="7186" marB="7186">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700" dirty="0">
                          <a:effectLst/>
                          <a:latin typeface="Arial" panose="020B0604020202020204" pitchFamily="34" charset="0"/>
                          <a:cs typeface="Arial" panose="020B0604020202020204" pitchFamily="34" charset="0"/>
                        </a:rPr>
                        <a:t>4</a:t>
                      </a:r>
                      <a:endParaRPr lang="en-US" sz="700" dirty="0">
                        <a:effectLst/>
                        <a:latin typeface="Arial" panose="020B0604020202020204" pitchFamily="34" charset="0"/>
                        <a:ea typeface="Times New Roman"/>
                        <a:cs typeface="Arial" panose="020B0604020202020204" pitchFamily="34" charset="0"/>
                      </a:endParaRPr>
                    </a:p>
                  </a:txBody>
                  <a:tcPr marL="7186" marR="7186" marT="7186" marB="7186">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700" dirty="0">
                          <a:effectLst/>
                          <a:latin typeface="Arial" panose="020B0604020202020204" pitchFamily="34" charset="0"/>
                          <a:cs typeface="Arial" panose="020B0604020202020204" pitchFamily="34" charset="0"/>
                        </a:rPr>
                        <a:t>2</a:t>
                      </a:r>
                      <a:endParaRPr lang="en-US" sz="700" dirty="0">
                        <a:effectLst/>
                        <a:latin typeface="Arial" panose="020B0604020202020204" pitchFamily="34" charset="0"/>
                        <a:ea typeface="Times New Roman"/>
                        <a:cs typeface="Arial" panose="020B0604020202020204" pitchFamily="34" charset="0"/>
                      </a:endParaRPr>
                    </a:p>
                  </a:txBody>
                  <a:tcPr marL="7186" marR="7186" marT="7186" marB="7186">
                    <a:lnL w="19050" cap="flat" cmpd="sng" algn="ctr">
                      <a:solidFill>
                        <a:schemeClr val="tx1"/>
                      </a:solidFill>
                      <a:prstDash val="solid"/>
                      <a:round/>
                      <a:headEnd type="none" w="med" len="med"/>
                      <a:tailEnd type="none" w="med" len="med"/>
                    </a:lnL>
                    <a:lnB w="1905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700" dirty="0">
                          <a:effectLst/>
                          <a:latin typeface="Arial" panose="020B0604020202020204" pitchFamily="34" charset="0"/>
                          <a:cs typeface="Arial" panose="020B0604020202020204" pitchFamily="34" charset="0"/>
                        </a:rPr>
                        <a:t>2</a:t>
                      </a:r>
                      <a:endParaRPr lang="en-US" sz="700" dirty="0">
                        <a:effectLst/>
                        <a:latin typeface="Arial" panose="020B0604020202020204" pitchFamily="34" charset="0"/>
                        <a:ea typeface="Times New Roman"/>
                        <a:cs typeface="Arial" panose="020B0604020202020204" pitchFamily="34" charset="0"/>
                      </a:endParaRPr>
                    </a:p>
                  </a:txBody>
                  <a:tcPr marL="29771" marR="29771" marT="7186" marB="7186">
                    <a:lnB w="1905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700" dirty="0">
                          <a:effectLst/>
                          <a:latin typeface="Arial" panose="020B0604020202020204" pitchFamily="34" charset="0"/>
                          <a:cs typeface="Arial" panose="020B0604020202020204" pitchFamily="34" charset="0"/>
                        </a:rPr>
                        <a:t>2</a:t>
                      </a:r>
                      <a:endParaRPr lang="en-US" sz="700" dirty="0">
                        <a:effectLst/>
                        <a:latin typeface="Arial" panose="020B0604020202020204" pitchFamily="34" charset="0"/>
                        <a:ea typeface="Times New Roman"/>
                        <a:cs typeface="Arial" panose="020B0604020202020204" pitchFamily="34" charset="0"/>
                      </a:endParaRPr>
                    </a:p>
                  </a:txBody>
                  <a:tcPr marL="29771" marR="29771" marT="7186" marB="7186">
                    <a:lnB w="1905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700" dirty="0">
                          <a:effectLst/>
                          <a:latin typeface="Arial" panose="020B0604020202020204" pitchFamily="34" charset="0"/>
                          <a:cs typeface="Arial" panose="020B0604020202020204" pitchFamily="34" charset="0"/>
                        </a:rPr>
                        <a:t>1</a:t>
                      </a:r>
                      <a:endParaRPr lang="en-US" sz="700" dirty="0">
                        <a:effectLst/>
                        <a:latin typeface="Arial" panose="020B0604020202020204" pitchFamily="34" charset="0"/>
                        <a:ea typeface="Times New Roman"/>
                        <a:cs typeface="Arial" panose="020B0604020202020204" pitchFamily="34" charset="0"/>
                      </a:endParaRPr>
                    </a:p>
                  </a:txBody>
                  <a:tcPr marL="29771" marR="29771" marT="7186" marB="7186">
                    <a:lnB w="1905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700" dirty="0">
                          <a:effectLst/>
                          <a:latin typeface="Arial" panose="020B0604020202020204" pitchFamily="34" charset="0"/>
                          <a:cs typeface="Arial" panose="020B0604020202020204" pitchFamily="34" charset="0"/>
                        </a:rPr>
                        <a:t>3</a:t>
                      </a:r>
                      <a:endParaRPr lang="en-US" sz="700" dirty="0">
                        <a:effectLst/>
                        <a:latin typeface="Arial" panose="020B0604020202020204" pitchFamily="34" charset="0"/>
                        <a:ea typeface="Times New Roman"/>
                        <a:cs typeface="Arial" panose="020B0604020202020204" pitchFamily="34" charset="0"/>
                      </a:endParaRPr>
                    </a:p>
                  </a:txBody>
                  <a:tcPr marL="29771" marR="29771" marT="7186" marB="7186">
                    <a:lnB w="1905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700" dirty="0">
                          <a:effectLst/>
                          <a:latin typeface="Arial" panose="020B0604020202020204" pitchFamily="34" charset="0"/>
                          <a:cs typeface="Arial" panose="020B0604020202020204" pitchFamily="34" charset="0"/>
                        </a:rPr>
                        <a:t>3</a:t>
                      </a:r>
                      <a:endParaRPr lang="en-US" sz="700" dirty="0">
                        <a:effectLst/>
                        <a:latin typeface="Arial" panose="020B0604020202020204" pitchFamily="34" charset="0"/>
                        <a:ea typeface="Times New Roman"/>
                        <a:cs typeface="Arial" panose="020B0604020202020204" pitchFamily="34" charset="0"/>
                      </a:endParaRPr>
                    </a:p>
                  </a:txBody>
                  <a:tcPr marL="29771" marR="29771" marT="7186" marB="7186">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solidFill>
                      <a:schemeClr val="bg1"/>
                    </a:solidFill>
                  </a:tcPr>
                </a:tc>
              </a:tr>
            </a:tbl>
          </a:graphicData>
        </a:graphic>
      </p:graphicFrame>
      <p:sp>
        <p:nvSpPr>
          <p:cNvPr id="3" name="Rectangle 1"/>
          <p:cNvSpPr>
            <a:spLocks noChangeArrowheads="1"/>
          </p:cNvSpPr>
          <p:nvPr/>
        </p:nvSpPr>
        <p:spPr bwMode="auto">
          <a:xfrm>
            <a:off x="1143000" y="5852160"/>
            <a:ext cx="798546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Circulatory problems include vascular disease, and venous and arterial ulcer.</a:t>
            </a:r>
            <a:endParaRPr kumimoji="0" lang="en-US" alt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Certain medical conditions include cellulitis, hypertension, deep vein thrombosis, moderate dementia, peripheral neuropathies, quadriplegia, paraplegia, and hemiparesis.</a:t>
            </a:r>
            <a:endParaRPr kumimoji="0" lang="en-US" alt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High-risk medications include insulin, anticoagulants, antibiotics, alpha blockers, antipsychotics, antianxiety medications, sedative-hypnotics, anticonvulsants, </a:t>
            </a:r>
            <a:r>
              <a:rPr kumimoji="0" lang="en-US" altLang="en-US"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antihypertensives</a:t>
            </a:r>
            <a:r>
              <a:rPr kumimoji="0" lang="en-US" alt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opioids, and diuretics.</a:t>
            </a:r>
            <a:endParaRPr kumimoji="0" lang="en-US" altLang="en-US" sz="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88498878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mtClean="0"/>
              <a:t>Reviewing Calculation Details for the Transfer Risk Report</a:t>
            </a:r>
            <a:endParaRPr lang="en-US" dirty="0"/>
          </a:p>
        </p:txBody>
      </p:sp>
      <p:sp>
        <p:nvSpPr>
          <p:cNvPr id="5" name="Content Placeholder 4"/>
          <p:cNvSpPr>
            <a:spLocks noGrp="1"/>
          </p:cNvSpPr>
          <p:nvPr>
            <p:ph idx="1"/>
          </p:nvPr>
        </p:nvSpPr>
        <p:spPr/>
        <p:txBody>
          <a:bodyPr/>
          <a:lstStyle/>
          <a:p>
            <a:r>
              <a:rPr lang="en-US" sz="2800" dirty="0" smtClean="0"/>
              <a:t>Advanced directive status</a:t>
            </a:r>
          </a:p>
          <a:p>
            <a:r>
              <a:rPr lang="en-US" sz="2800" dirty="0" smtClean="0"/>
              <a:t>ED visits within last 90 days</a:t>
            </a:r>
          </a:p>
          <a:p>
            <a:r>
              <a:rPr lang="en-US" sz="2800" dirty="0" smtClean="0"/>
              <a:t>ED discharge diagnosis</a:t>
            </a:r>
          </a:p>
          <a:p>
            <a:r>
              <a:rPr lang="en-US" sz="2800" dirty="0" smtClean="0"/>
              <a:t>Hospital visits within last 90 days</a:t>
            </a:r>
          </a:p>
          <a:p>
            <a:r>
              <a:rPr lang="en-US" sz="2800" dirty="0" smtClean="0"/>
              <a:t>Hospital discharge diagnosis</a:t>
            </a:r>
          </a:p>
          <a:p>
            <a:r>
              <a:rPr lang="en-US" sz="2800" dirty="0" smtClean="0"/>
              <a:t>Length of stay for most recent hospitalization</a:t>
            </a:r>
          </a:p>
          <a:p>
            <a:r>
              <a:rPr lang="en-US" sz="2800" dirty="0" smtClean="0"/>
              <a:t>Active high-risk diagnoses</a:t>
            </a:r>
          </a:p>
          <a:p>
            <a:r>
              <a:rPr lang="en-US" sz="2800" dirty="0" smtClean="0"/>
              <a:t>Clinical conditions that contribute to high risk</a:t>
            </a:r>
          </a:p>
          <a:p>
            <a:r>
              <a:rPr lang="en-US" sz="2800" dirty="0" smtClean="0"/>
              <a:t>Polypharmacy</a:t>
            </a:r>
          </a:p>
          <a:p>
            <a:r>
              <a:rPr lang="en-US" sz="2800" dirty="0" smtClean="0"/>
              <a:t>High-risk changes in condition (HRCC)</a:t>
            </a:r>
          </a:p>
          <a:p>
            <a:endParaRPr lang="en-US" sz="2800" dirty="0"/>
          </a:p>
        </p:txBody>
      </p:sp>
    </p:spTree>
    <p:extLst>
      <p:ext uri="{BB962C8B-B14F-4D97-AF65-F5344CB8AC3E}">
        <p14:creationId xmlns:p14="http://schemas.microsoft.com/office/powerpoint/2010/main" val="11680004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Documentation Elements and High-Risk Change in Condition</a:t>
            </a:r>
            <a:endParaRPr lang="en-US" dirty="0"/>
          </a:p>
        </p:txBody>
      </p:sp>
      <p:sp>
        <p:nvSpPr>
          <p:cNvPr id="5" name="Content Placeholder 4"/>
          <p:cNvSpPr>
            <a:spLocks noGrp="1"/>
          </p:cNvSpPr>
          <p:nvPr>
            <p:ph idx="1"/>
          </p:nvPr>
        </p:nvSpPr>
        <p:spPr/>
        <p:txBody>
          <a:bodyPr/>
          <a:lstStyle/>
          <a:p>
            <a:r>
              <a:rPr lang="en-US" smtClean="0"/>
              <a:t>Each HRCC category may be linked to physical systems/symptoms. </a:t>
            </a:r>
          </a:p>
          <a:p>
            <a:r>
              <a:rPr lang="en-US" smtClean="0"/>
              <a:t>Each HRCC receives a score based on the number of documentation elements noted in the medical record as associated with it. </a:t>
            </a:r>
          </a:p>
          <a:p>
            <a:r>
              <a:rPr lang="en-US" smtClean="0"/>
              <a:t>Points are totaled for each HRCC and displayed in the Transfer Risk Report.</a:t>
            </a:r>
          </a:p>
          <a:p>
            <a:endParaRPr lang="en-US" dirty="0"/>
          </a:p>
        </p:txBody>
      </p:sp>
    </p:spTree>
    <p:extLst>
      <p:ext uri="{BB962C8B-B14F-4D97-AF65-F5344CB8AC3E}">
        <p14:creationId xmlns:p14="http://schemas.microsoft.com/office/powerpoint/2010/main" val="42687833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mtClean="0"/>
              <a:t>Documentation Elements and High-Risk Change in Condition</a:t>
            </a:r>
            <a:endParaRPr lang="en-US" dirty="0"/>
          </a:p>
        </p:txBody>
      </p:sp>
      <p:sp>
        <p:nvSpPr>
          <p:cNvPr id="5" name="Content Placeholder 4"/>
          <p:cNvSpPr>
            <a:spLocks noGrp="1"/>
          </p:cNvSpPr>
          <p:nvPr>
            <p:ph idx="1"/>
          </p:nvPr>
        </p:nvSpPr>
        <p:spPr/>
        <p:txBody>
          <a:bodyPr/>
          <a:lstStyle/>
          <a:p>
            <a:endParaRPr lang="en-US" smtClean="0"/>
          </a:p>
          <a:p>
            <a:endParaRPr lang="en-US" dirty="0" smtClean="0"/>
          </a:p>
        </p:txBody>
      </p:sp>
      <p:graphicFrame>
        <p:nvGraphicFramePr>
          <p:cNvPr id="3" name="Table 2"/>
          <p:cNvGraphicFramePr>
            <a:graphicFrameLocks noGrp="1"/>
          </p:cNvGraphicFramePr>
          <p:nvPr>
            <p:extLst>
              <p:ext uri="{D42A27DB-BD31-4B8C-83A1-F6EECF244321}">
                <p14:modId xmlns:p14="http://schemas.microsoft.com/office/powerpoint/2010/main" val="3755270370"/>
              </p:ext>
            </p:extLst>
          </p:nvPr>
        </p:nvGraphicFramePr>
        <p:xfrm>
          <a:off x="1447800" y="1600200"/>
          <a:ext cx="7315199" cy="4567428"/>
        </p:xfrm>
        <a:graphic>
          <a:graphicData uri="http://schemas.openxmlformats.org/drawingml/2006/table">
            <a:tbl>
              <a:tblPr firstRow="1">
                <a:tableStyleId>{16D9F66E-5EB9-4882-86FB-DCBF35E3C3E4}</a:tableStyleId>
              </a:tblPr>
              <a:tblGrid>
                <a:gridCol w="2590800"/>
                <a:gridCol w="762000"/>
                <a:gridCol w="838200"/>
                <a:gridCol w="914400"/>
                <a:gridCol w="381000"/>
                <a:gridCol w="990600"/>
                <a:gridCol w="838199"/>
              </a:tblGrid>
              <a:tr h="365760">
                <a:tc>
                  <a:txBody>
                    <a:bodyPr/>
                    <a:lstStyle/>
                    <a:p>
                      <a:pPr marL="0" marR="0" indent="11430">
                        <a:lnSpc>
                          <a:spcPct val="115000"/>
                        </a:lnSpc>
                        <a:spcBef>
                          <a:spcPts val="0"/>
                        </a:spcBef>
                        <a:spcAft>
                          <a:spcPts val="0"/>
                        </a:spcAft>
                      </a:pPr>
                      <a:r>
                        <a:rPr lang="en-US" sz="900" dirty="0">
                          <a:effectLst/>
                          <a:latin typeface="Arial" panose="020B0604020202020204" pitchFamily="34" charset="0"/>
                          <a:cs typeface="Arial" panose="020B0604020202020204" pitchFamily="34" charset="0"/>
                        </a:rPr>
                        <a:t>Documentation Element</a:t>
                      </a:r>
                      <a:endParaRPr lang="en-US" sz="1200" dirty="0">
                        <a:effectLst/>
                        <a:latin typeface="Arial" panose="020B0604020202020204" pitchFamily="34" charset="0"/>
                        <a:ea typeface="Calibri"/>
                        <a:cs typeface="Arial" panose="020B0604020202020204" pitchFamily="34" charset="0"/>
                      </a:endParaRPr>
                    </a:p>
                  </a:txBody>
                  <a:tcPr marL="73152" marR="73152" marT="9144" marB="18288"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DA04F">
                        <a:alpha val="20000"/>
                      </a:srgbClr>
                    </a:solidFill>
                  </a:tcPr>
                </a:tc>
                <a:tc>
                  <a:txBody>
                    <a:bodyPr/>
                    <a:lstStyle/>
                    <a:p>
                      <a:pPr marL="0" marR="0" algn="ctr">
                        <a:lnSpc>
                          <a:spcPct val="115000"/>
                        </a:lnSpc>
                        <a:spcBef>
                          <a:spcPts val="0"/>
                        </a:spcBef>
                        <a:spcAft>
                          <a:spcPts val="0"/>
                        </a:spcAft>
                      </a:pPr>
                      <a:r>
                        <a:rPr lang="en-US" sz="900" dirty="0" smtClean="0">
                          <a:effectLst/>
                          <a:latin typeface="Arial" panose="020B0604020202020204" pitchFamily="34" charset="0"/>
                          <a:cs typeface="Arial" panose="020B0604020202020204" pitchFamily="34" charset="0"/>
                        </a:rPr>
                        <a:t>CHF/Chest Pain/MI</a:t>
                      </a:r>
                      <a:endParaRPr lang="en-US" sz="1200" dirty="0">
                        <a:effectLst/>
                        <a:latin typeface="Arial" panose="020B0604020202020204" pitchFamily="34" charset="0"/>
                        <a:ea typeface="Calibri"/>
                        <a:cs typeface="Arial" panose="020B0604020202020204" pitchFamily="34" charset="0"/>
                      </a:endParaRPr>
                    </a:p>
                  </a:txBody>
                  <a:tcPr marL="73152" marR="73152" marT="9144" marB="18288"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DA04F">
                        <a:alpha val="20000"/>
                      </a:srgbClr>
                    </a:solidFill>
                  </a:tcPr>
                </a:tc>
                <a:tc>
                  <a:txBody>
                    <a:bodyPr/>
                    <a:lstStyle/>
                    <a:p>
                      <a:pPr marL="0" marR="0" algn="ctr">
                        <a:lnSpc>
                          <a:spcPct val="115000"/>
                        </a:lnSpc>
                        <a:spcBef>
                          <a:spcPts val="0"/>
                        </a:spcBef>
                        <a:spcAft>
                          <a:spcPts val="0"/>
                        </a:spcAft>
                      </a:pPr>
                      <a:r>
                        <a:rPr lang="en-US" sz="900" dirty="0">
                          <a:effectLst/>
                          <a:latin typeface="Arial" panose="020B0604020202020204" pitchFamily="34" charset="0"/>
                          <a:cs typeface="Arial" panose="020B0604020202020204" pitchFamily="34" charset="0"/>
                        </a:rPr>
                        <a:t>Pneumonia/Bronchitis</a:t>
                      </a:r>
                      <a:endParaRPr lang="en-US" sz="1200" dirty="0">
                        <a:effectLst/>
                        <a:latin typeface="Arial" panose="020B0604020202020204" pitchFamily="34" charset="0"/>
                        <a:ea typeface="Calibri"/>
                        <a:cs typeface="Arial" panose="020B0604020202020204" pitchFamily="34" charset="0"/>
                      </a:endParaRPr>
                    </a:p>
                  </a:txBody>
                  <a:tcPr marL="73152" marR="73152" marT="9144" marB="18288"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DA04F">
                        <a:alpha val="20000"/>
                      </a:srgbClr>
                    </a:solidFill>
                  </a:tcPr>
                </a:tc>
                <a:tc>
                  <a:txBody>
                    <a:bodyPr/>
                    <a:lstStyle/>
                    <a:p>
                      <a:pPr marL="0" marR="0" algn="ctr">
                        <a:lnSpc>
                          <a:spcPct val="115000"/>
                        </a:lnSpc>
                        <a:spcBef>
                          <a:spcPts val="0"/>
                        </a:spcBef>
                        <a:spcAft>
                          <a:spcPts val="0"/>
                        </a:spcAft>
                      </a:pPr>
                      <a:r>
                        <a:rPr lang="en-US" sz="900" dirty="0">
                          <a:effectLst/>
                          <a:latin typeface="Arial" panose="020B0604020202020204" pitchFamily="34" charset="0"/>
                          <a:cs typeface="Arial" panose="020B0604020202020204" pitchFamily="34" charset="0"/>
                        </a:rPr>
                        <a:t>Mental Status Change</a:t>
                      </a:r>
                      <a:endParaRPr lang="en-US" sz="1200" dirty="0">
                        <a:effectLst/>
                        <a:latin typeface="Arial" panose="020B0604020202020204" pitchFamily="34" charset="0"/>
                        <a:ea typeface="Calibri"/>
                        <a:cs typeface="Arial" panose="020B0604020202020204" pitchFamily="34" charset="0"/>
                      </a:endParaRPr>
                    </a:p>
                  </a:txBody>
                  <a:tcPr marL="73152" marR="73152" marT="9144" marB="18288"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DA04F">
                        <a:alpha val="20000"/>
                      </a:srgbClr>
                    </a:solidFill>
                  </a:tcPr>
                </a:tc>
                <a:tc>
                  <a:txBody>
                    <a:bodyPr/>
                    <a:lstStyle/>
                    <a:p>
                      <a:pPr marL="0" marR="0" algn="ctr">
                        <a:lnSpc>
                          <a:spcPct val="115000"/>
                        </a:lnSpc>
                        <a:spcBef>
                          <a:spcPts val="0"/>
                        </a:spcBef>
                        <a:spcAft>
                          <a:spcPts val="0"/>
                        </a:spcAft>
                      </a:pPr>
                      <a:r>
                        <a:rPr lang="en-US" sz="900" dirty="0">
                          <a:effectLst/>
                          <a:latin typeface="Arial" panose="020B0604020202020204" pitchFamily="34" charset="0"/>
                          <a:cs typeface="Arial" panose="020B0604020202020204" pitchFamily="34" charset="0"/>
                        </a:rPr>
                        <a:t>UTI</a:t>
                      </a:r>
                      <a:endParaRPr lang="en-US" sz="1200" dirty="0">
                        <a:effectLst/>
                        <a:latin typeface="Arial" panose="020B0604020202020204" pitchFamily="34" charset="0"/>
                        <a:ea typeface="Calibri"/>
                        <a:cs typeface="Arial" panose="020B0604020202020204" pitchFamily="34" charset="0"/>
                      </a:endParaRPr>
                    </a:p>
                  </a:txBody>
                  <a:tcPr marL="73152" marR="73152" marT="9144" marB="18288"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DA04F">
                        <a:alpha val="20000"/>
                      </a:srgbClr>
                    </a:solidFill>
                  </a:tcPr>
                </a:tc>
                <a:tc>
                  <a:txBody>
                    <a:bodyPr/>
                    <a:lstStyle/>
                    <a:p>
                      <a:pPr marL="0" marR="0" algn="ctr">
                        <a:lnSpc>
                          <a:spcPct val="115000"/>
                        </a:lnSpc>
                        <a:spcBef>
                          <a:spcPts val="0"/>
                        </a:spcBef>
                        <a:spcAft>
                          <a:spcPts val="0"/>
                        </a:spcAft>
                      </a:pPr>
                      <a:r>
                        <a:rPr lang="en-US" sz="900" dirty="0" smtClean="0">
                          <a:effectLst/>
                          <a:latin typeface="Arial" panose="020B0604020202020204" pitchFamily="34" charset="0"/>
                          <a:cs typeface="Arial" panose="020B0604020202020204" pitchFamily="34" charset="0"/>
                        </a:rPr>
                        <a:t>Sepsis/Fever</a:t>
                      </a:r>
                      <a:r>
                        <a:rPr lang="en-US" sz="900" dirty="0">
                          <a:effectLst/>
                          <a:latin typeface="Arial" panose="020B0604020202020204" pitchFamily="34" charset="0"/>
                          <a:cs typeface="Arial" panose="020B0604020202020204" pitchFamily="34" charset="0"/>
                        </a:rPr>
                        <a:t>/ Infection</a:t>
                      </a:r>
                      <a:endParaRPr lang="en-US" sz="1200" dirty="0">
                        <a:effectLst/>
                        <a:latin typeface="Arial" panose="020B0604020202020204" pitchFamily="34" charset="0"/>
                        <a:ea typeface="Calibri"/>
                        <a:cs typeface="Arial" panose="020B0604020202020204" pitchFamily="34" charset="0"/>
                      </a:endParaRPr>
                    </a:p>
                  </a:txBody>
                  <a:tcPr marL="73152" marR="73152" marT="9144" marB="18288"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DA04F">
                        <a:alpha val="20000"/>
                      </a:srgbClr>
                    </a:solidFill>
                  </a:tcPr>
                </a:tc>
                <a:tc>
                  <a:txBody>
                    <a:bodyPr/>
                    <a:lstStyle/>
                    <a:p>
                      <a:pPr marL="0" marR="0" algn="ctr">
                        <a:lnSpc>
                          <a:spcPct val="115000"/>
                        </a:lnSpc>
                        <a:spcBef>
                          <a:spcPts val="0"/>
                        </a:spcBef>
                        <a:spcAft>
                          <a:spcPts val="0"/>
                        </a:spcAft>
                      </a:pPr>
                      <a:r>
                        <a:rPr lang="en-US" sz="900" dirty="0">
                          <a:effectLst/>
                          <a:latin typeface="Arial" panose="020B0604020202020204" pitchFamily="34" charset="0"/>
                          <a:cs typeface="Arial" panose="020B0604020202020204" pitchFamily="34" charset="0"/>
                        </a:rPr>
                        <a:t>Dehydration</a:t>
                      </a:r>
                      <a:endParaRPr lang="en-US" sz="1200" dirty="0">
                        <a:effectLst/>
                        <a:latin typeface="Arial" panose="020B0604020202020204" pitchFamily="34" charset="0"/>
                        <a:ea typeface="Calibri"/>
                        <a:cs typeface="Arial" panose="020B0604020202020204" pitchFamily="34" charset="0"/>
                      </a:endParaRPr>
                    </a:p>
                  </a:txBody>
                  <a:tcPr marL="73152" marR="73152" marT="9144" marB="18288"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DA04F">
                        <a:alpha val="20000"/>
                      </a:srgbClr>
                    </a:solidFill>
                  </a:tcPr>
                </a:tc>
              </a:tr>
              <a:tr h="155575">
                <a:tc>
                  <a:txBody>
                    <a:bodyPr/>
                    <a:lstStyle/>
                    <a:p>
                      <a:pPr marL="0" marR="0">
                        <a:lnSpc>
                          <a:spcPct val="115000"/>
                        </a:lnSpc>
                        <a:spcBef>
                          <a:spcPts val="0"/>
                        </a:spcBef>
                        <a:spcAft>
                          <a:spcPts val="0"/>
                        </a:spcAft>
                      </a:pPr>
                      <a:r>
                        <a:rPr lang="en-US" sz="900" b="1" dirty="0" smtClean="0">
                          <a:effectLst/>
                          <a:latin typeface="Arial" panose="020B0604020202020204" pitchFamily="34" charset="0"/>
                          <a:cs typeface="Arial" panose="020B0604020202020204" pitchFamily="34" charset="0"/>
                        </a:rPr>
                        <a:t>Cardiopulmonary</a:t>
                      </a:r>
                      <a:endParaRPr lang="en-US" sz="1200" b="1" dirty="0">
                        <a:effectLst/>
                        <a:latin typeface="Arial" panose="020B0604020202020204" pitchFamily="34" charset="0"/>
                        <a:ea typeface="Calibri"/>
                        <a:cs typeface="Arial" panose="020B0604020202020204" pitchFamily="34" charset="0"/>
                      </a:endParaRPr>
                    </a:p>
                  </a:txBody>
                  <a:tcPr marL="73152" marR="73152" marT="9144" marB="914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DA04F">
                        <a:alpha val="0"/>
                      </a:srgbClr>
                    </a:solidFill>
                  </a:tcPr>
                </a:tc>
                <a:tc>
                  <a:txBody>
                    <a:bodyPr/>
                    <a:lstStyle/>
                    <a:p>
                      <a:pPr marL="0" marR="0" algn="ctr">
                        <a:lnSpc>
                          <a:spcPct val="115000"/>
                        </a:lnSpc>
                        <a:spcBef>
                          <a:spcPts val="0"/>
                        </a:spcBef>
                        <a:spcAft>
                          <a:spcPts val="0"/>
                        </a:spcAft>
                      </a:pPr>
                      <a:r>
                        <a:rPr lang="en-US" sz="900" dirty="0">
                          <a:effectLst/>
                          <a:latin typeface="Arial" panose="020B0604020202020204" pitchFamily="34" charset="0"/>
                          <a:cs typeface="Arial" panose="020B0604020202020204" pitchFamily="34" charset="0"/>
                        </a:rPr>
                        <a:t> </a:t>
                      </a:r>
                      <a:endParaRPr lang="en-US" sz="1200" dirty="0">
                        <a:effectLst/>
                        <a:latin typeface="Arial" panose="020B0604020202020204" pitchFamily="34" charset="0"/>
                        <a:ea typeface="Calibri"/>
                        <a:cs typeface="Arial" panose="020B0604020202020204" pitchFamily="34" charset="0"/>
                      </a:endParaRPr>
                    </a:p>
                  </a:txBody>
                  <a:tcPr marL="73152" marR="73152" marT="9144" marB="914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DA04F">
                        <a:alpha val="0"/>
                      </a:srgbClr>
                    </a:solidFill>
                  </a:tcPr>
                </a:tc>
                <a:tc>
                  <a:txBody>
                    <a:bodyPr/>
                    <a:lstStyle/>
                    <a:p>
                      <a:pPr marL="0" marR="0" algn="ctr">
                        <a:lnSpc>
                          <a:spcPct val="115000"/>
                        </a:lnSpc>
                        <a:spcBef>
                          <a:spcPts val="0"/>
                        </a:spcBef>
                        <a:spcAft>
                          <a:spcPts val="0"/>
                        </a:spcAft>
                      </a:pPr>
                      <a:r>
                        <a:rPr lang="en-US" sz="900" dirty="0">
                          <a:effectLst/>
                          <a:latin typeface="Arial" panose="020B0604020202020204" pitchFamily="34" charset="0"/>
                          <a:cs typeface="Arial" panose="020B0604020202020204" pitchFamily="34" charset="0"/>
                        </a:rPr>
                        <a:t> </a:t>
                      </a:r>
                      <a:endParaRPr lang="en-US" sz="1200" dirty="0">
                        <a:effectLst/>
                        <a:latin typeface="Arial" panose="020B0604020202020204" pitchFamily="34" charset="0"/>
                        <a:ea typeface="Calibri"/>
                        <a:cs typeface="Arial" panose="020B0604020202020204" pitchFamily="34" charset="0"/>
                      </a:endParaRPr>
                    </a:p>
                  </a:txBody>
                  <a:tcPr marL="73152" marR="73152" marT="9144" marB="914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DA04F">
                        <a:alpha val="0"/>
                      </a:srgbClr>
                    </a:solidFill>
                  </a:tcPr>
                </a:tc>
                <a:tc>
                  <a:txBody>
                    <a:bodyPr/>
                    <a:lstStyle/>
                    <a:p>
                      <a:pPr marL="0" marR="0" algn="ctr">
                        <a:lnSpc>
                          <a:spcPct val="115000"/>
                        </a:lnSpc>
                        <a:spcBef>
                          <a:spcPts val="0"/>
                        </a:spcBef>
                        <a:spcAft>
                          <a:spcPts val="0"/>
                        </a:spcAft>
                      </a:pPr>
                      <a:r>
                        <a:rPr lang="en-US" sz="900" dirty="0">
                          <a:effectLst/>
                          <a:latin typeface="Arial" panose="020B0604020202020204" pitchFamily="34" charset="0"/>
                          <a:cs typeface="Arial" panose="020B0604020202020204" pitchFamily="34" charset="0"/>
                        </a:rPr>
                        <a:t> </a:t>
                      </a:r>
                      <a:endParaRPr lang="en-US" sz="1200" dirty="0">
                        <a:effectLst/>
                        <a:latin typeface="Arial" panose="020B0604020202020204" pitchFamily="34" charset="0"/>
                        <a:ea typeface="Calibri"/>
                        <a:cs typeface="Arial" panose="020B0604020202020204" pitchFamily="34" charset="0"/>
                      </a:endParaRPr>
                    </a:p>
                  </a:txBody>
                  <a:tcPr marL="73152" marR="73152" marT="9144" marB="914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DA04F">
                        <a:alpha val="0"/>
                      </a:srgbClr>
                    </a:solidFill>
                  </a:tcPr>
                </a:tc>
                <a:tc>
                  <a:txBody>
                    <a:bodyPr/>
                    <a:lstStyle/>
                    <a:p>
                      <a:pPr marL="0" marR="0" algn="ctr">
                        <a:lnSpc>
                          <a:spcPct val="115000"/>
                        </a:lnSpc>
                        <a:spcBef>
                          <a:spcPts val="0"/>
                        </a:spcBef>
                        <a:spcAft>
                          <a:spcPts val="0"/>
                        </a:spcAft>
                      </a:pPr>
                      <a:r>
                        <a:rPr lang="en-US" sz="900" dirty="0">
                          <a:effectLst/>
                          <a:latin typeface="Arial" panose="020B0604020202020204" pitchFamily="34" charset="0"/>
                          <a:cs typeface="Arial" panose="020B0604020202020204" pitchFamily="34" charset="0"/>
                        </a:rPr>
                        <a:t> </a:t>
                      </a:r>
                      <a:endParaRPr lang="en-US" sz="1200" dirty="0">
                        <a:effectLst/>
                        <a:latin typeface="Arial" panose="020B0604020202020204" pitchFamily="34" charset="0"/>
                        <a:ea typeface="Calibri"/>
                        <a:cs typeface="Arial" panose="020B0604020202020204" pitchFamily="34" charset="0"/>
                      </a:endParaRPr>
                    </a:p>
                  </a:txBody>
                  <a:tcPr marL="73152" marR="73152" marT="9144" marB="914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DA04F">
                        <a:alpha val="0"/>
                      </a:srgbClr>
                    </a:solidFill>
                  </a:tcPr>
                </a:tc>
                <a:tc>
                  <a:txBody>
                    <a:bodyPr/>
                    <a:lstStyle/>
                    <a:p>
                      <a:pPr marL="0" marR="0" algn="ctr">
                        <a:lnSpc>
                          <a:spcPct val="115000"/>
                        </a:lnSpc>
                        <a:spcBef>
                          <a:spcPts val="0"/>
                        </a:spcBef>
                        <a:spcAft>
                          <a:spcPts val="0"/>
                        </a:spcAft>
                      </a:pPr>
                      <a:r>
                        <a:rPr lang="en-US" sz="900" dirty="0">
                          <a:effectLst/>
                          <a:latin typeface="Arial" panose="020B0604020202020204" pitchFamily="34" charset="0"/>
                          <a:cs typeface="Arial" panose="020B0604020202020204" pitchFamily="34" charset="0"/>
                        </a:rPr>
                        <a:t> </a:t>
                      </a:r>
                      <a:endParaRPr lang="en-US" sz="1200" dirty="0">
                        <a:effectLst/>
                        <a:latin typeface="Arial" panose="020B0604020202020204" pitchFamily="34" charset="0"/>
                        <a:ea typeface="Calibri"/>
                        <a:cs typeface="Arial" panose="020B0604020202020204" pitchFamily="34" charset="0"/>
                      </a:endParaRPr>
                    </a:p>
                  </a:txBody>
                  <a:tcPr marL="73152" marR="73152" marT="9144" marB="914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DA04F">
                        <a:alpha val="0"/>
                      </a:srgbClr>
                    </a:solidFill>
                  </a:tcPr>
                </a:tc>
                <a:tc>
                  <a:txBody>
                    <a:bodyPr/>
                    <a:lstStyle/>
                    <a:p>
                      <a:pPr marL="0" marR="0" algn="ctr">
                        <a:lnSpc>
                          <a:spcPct val="115000"/>
                        </a:lnSpc>
                        <a:spcBef>
                          <a:spcPts val="0"/>
                        </a:spcBef>
                        <a:spcAft>
                          <a:spcPts val="0"/>
                        </a:spcAft>
                      </a:pPr>
                      <a:r>
                        <a:rPr lang="en-US" sz="900" dirty="0">
                          <a:effectLst/>
                          <a:latin typeface="Arial" panose="020B0604020202020204" pitchFamily="34" charset="0"/>
                          <a:cs typeface="Arial" panose="020B0604020202020204" pitchFamily="34" charset="0"/>
                        </a:rPr>
                        <a:t> </a:t>
                      </a:r>
                      <a:endParaRPr lang="en-US" sz="1200" dirty="0">
                        <a:effectLst/>
                        <a:latin typeface="Arial" panose="020B0604020202020204" pitchFamily="34" charset="0"/>
                        <a:ea typeface="Calibri"/>
                        <a:cs typeface="Arial" panose="020B0604020202020204" pitchFamily="34" charset="0"/>
                      </a:endParaRPr>
                    </a:p>
                  </a:txBody>
                  <a:tcPr marL="73152" marR="73152" marT="9144" marB="914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DA04F">
                        <a:alpha val="0"/>
                      </a:srgbClr>
                    </a:solidFill>
                  </a:tcPr>
                </a:tc>
              </a:tr>
              <a:tr h="155575">
                <a:tc>
                  <a:txBody>
                    <a:bodyPr/>
                    <a:lstStyle/>
                    <a:p>
                      <a:pPr marL="0" marR="0">
                        <a:lnSpc>
                          <a:spcPct val="115000"/>
                        </a:lnSpc>
                        <a:spcBef>
                          <a:spcPts val="0"/>
                        </a:spcBef>
                        <a:spcAft>
                          <a:spcPts val="0"/>
                        </a:spcAft>
                      </a:pPr>
                      <a:r>
                        <a:rPr lang="en-US" sz="900" dirty="0" smtClean="0">
                          <a:effectLst/>
                          <a:latin typeface="Arial" panose="020B0604020202020204" pitchFamily="34" charset="0"/>
                          <a:cs typeface="Arial" panose="020B0604020202020204" pitchFamily="34" charset="0"/>
                        </a:rPr>
                        <a:t>Shortness</a:t>
                      </a:r>
                      <a:r>
                        <a:rPr lang="en-US" sz="900" baseline="0" dirty="0" smtClean="0">
                          <a:effectLst/>
                          <a:latin typeface="Arial" panose="020B0604020202020204" pitchFamily="34" charset="0"/>
                          <a:cs typeface="Arial" panose="020B0604020202020204" pitchFamily="34" charset="0"/>
                        </a:rPr>
                        <a:t> of breath</a:t>
                      </a:r>
                      <a:r>
                        <a:rPr lang="en-US" sz="900" dirty="0" smtClean="0">
                          <a:effectLst/>
                          <a:latin typeface="Arial" panose="020B0604020202020204" pitchFamily="34" charset="0"/>
                          <a:cs typeface="Arial" panose="020B0604020202020204" pitchFamily="34" charset="0"/>
                        </a:rPr>
                        <a:t>: </a:t>
                      </a:r>
                      <a:r>
                        <a:rPr lang="en-US" sz="900" dirty="0">
                          <a:effectLst/>
                          <a:latin typeface="Arial" panose="020B0604020202020204" pitchFamily="34" charset="0"/>
                          <a:cs typeface="Arial" panose="020B0604020202020204" pitchFamily="34" charset="0"/>
                        </a:rPr>
                        <a:t>Unrelieved or new SOB at rest; unable to lie flat</a:t>
                      </a:r>
                      <a:endParaRPr lang="en-US" sz="1200" dirty="0">
                        <a:effectLst/>
                        <a:latin typeface="Arial" panose="020B0604020202020204" pitchFamily="34" charset="0"/>
                        <a:ea typeface="Calibri"/>
                        <a:cs typeface="Arial" panose="020B0604020202020204" pitchFamily="34" charset="0"/>
                      </a:endParaRPr>
                    </a:p>
                  </a:txBody>
                  <a:tcPr marL="73152" marR="73152" marT="9144" marB="914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dirty="0">
                          <a:effectLst/>
                          <a:latin typeface="Arial" panose="020B0604020202020204" pitchFamily="34" charset="0"/>
                          <a:cs typeface="Arial" panose="020B0604020202020204" pitchFamily="34" charset="0"/>
                        </a:rPr>
                        <a:t>1</a:t>
                      </a:r>
                      <a:endParaRPr lang="en-US" sz="1200" dirty="0">
                        <a:effectLst/>
                        <a:latin typeface="Arial" panose="020B0604020202020204" pitchFamily="34" charset="0"/>
                        <a:ea typeface="Calibri"/>
                        <a:cs typeface="Arial" panose="020B0604020202020204" pitchFamily="34" charset="0"/>
                      </a:endParaRPr>
                    </a:p>
                  </a:txBody>
                  <a:tcPr marL="73152" marR="73152" marT="9144" marB="914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dirty="0">
                          <a:effectLst/>
                          <a:latin typeface="Arial" panose="020B0604020202020204" pitchFamily="34" charset="0"/>
                          <a:cs typeface="Arial" panose="020B0604020202020204" pitchFamily="34" charset="0"/>
                        </a:rPr>
                        <a:t> </a:t>
                      </a:r>
                      <a:endParaRPr lang="en-US" sz="1200" dirty="0">
                        <a:effectLst/>
                        <a:latin typeface="Arial" panose="020B0604020202020204" pitchFamily="34" charset="0"/>
                        <a:ea typeface="Calibri"/>
                        <a:cs typeface="Arial" panose="020B0604020202020204" pitchFamily="34" charset="0"/>
                      </a:endParaRPr>
                    </a:p>
                  </a:txBody>
                  <a:tcPr marL="73152" marR="73152" marT="9144" marB="914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dirty="0">
                          <a:effectLst/>
                          <a:latin typeface="Arial" panose="020B0604020202020204" pitchFamily="34" charset="0"/>
                          <a:cs typeface="Arial" panose="020B0604020202020204" pitchFamily="34" charset="0"/>
                        </a:rPr>
                        <a:t> </a:t>
                      </a:r>
                      <a:endParaRPr lang="en-US" sz="1200" dirty="0">
                        <a:effectLst/>
                        <a:latin typeface="Arial" panose="020B0604020202020204" pitchFamily="34" charset="0"/>
                        <a:ea typeface="Calibri"/>
                        <a:cs typeface="Arial" panose="020B0604020202020204" pitchFamily="34" charset="0"/>
                      </a:endParaRPr>
                    </a:p>
                  </a:txBody>
                  <a:tcPr marL="73152" marR="73152" marT="9144" marB="914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dirty="0">
                          <a:effectLst/>
                          <a:latin typeface="Arial" panose="020B0604020202020204" pitchFamily="34" charset="0"/>
                          <a:cs typeface="Arial" panose="020B0604020202020204" pitchFamily="34" charset="0"/>
                        </a:rPr>
                        <a:t> </a:t>
                      </a:r>
                      <a:endParaRPr lang="en-US" sz="1200" dirty="0">
                        <a:effectLst/>
                        <a:latin typeface="Arial" panose="020B0604020202020204" pitchFamily="34" charset="0"/>
                        <a:ea typeface="Calibri"/>
                        <a:cs typeface="Arial" panose="020B0604020202020204" pitchFamily="34" charset="0"/>
                      </a:endParaRPr>
                    </a:p>
                  </a:txBody>
                  <a:tcPr marL="73152" marR="73152" marT="9144" marB="914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dirty="0">
                          <a:effectLst/>
                          <a:latin typeface="Arial" panose="020B0604020202020204" pitchFamily="34" charset="0"/>
                          <a:cs typeface="Arial" panose="020B0604020202020204" pitchFamily="34" charset="0"/>
                        </a:rPr>
                        <a:t> </a:t>
                      </a:r>
                      <a:endParaRPr lang="en-US" sz="1200" dirty="0">
                        <a:effectLst/>
                        <a:latin typeface="Arial" panose="020B0604020202020204" pitchFamily="34" charset="0"/>
                        <a:ea typeface="Calibri"/>
                        <a:cs typeface="Arial" panose="020B0604020202020204" pitchFamily="34" charset="0"/>
                      </a:endParaRPr>
                    </a:p>
                  </a:txBody>
                  <a:tcPr marL="73152" marR="73152" marT="9144" marB="914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dirty="0">
                          <a:effectLst/>
                          <a:latin typeface="Arial" panose="020B0604020202020204" pitchFamily="34" charset="0"/>
                          <a:cs typeface="Arial" panose="020B0604020202020204" pitchFamily="34" charset="0"/>
                        </a:rPr>
                        <a:t> </a:t>
                      </a:r>
                      <a:endParaRPr lang="en-US" sz="1200" dirty="0">
                        <a:effectLst/>
                        <a:latin typeface="Arial" panose="020B0604020202020204" pitchFamily="34" charset="0"/>
                        <a:ea typeface="Calibri"/>
                        <a:cs typeface="Arial" panose="020B0604020202020204" pitchFamily="34" charset="0"/>
                      </a:endParaRPr>
                    </a:p>
                  </a:txBody>
                  <a:tcPr marL="73152" marR="73152" marT="9144" marB="914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r>
              <a:tr h="155575">
                <a:tc>
                  <a:txBody>
                    <a:bodyPr/>
                    <a:lstStyle/>
                    <a:p>
                      <a:pPr marL="0" marR="0">
                        <a:lnSpc>
                          <a:spcPct val="115000"/>
                        </a:lnSpc>
                        <a:spcBef>
                          <a:spcPts val="0"/>
                        </a:spcBef>
                        <a:spcAft>
                          <a:spcPts val="0"/>
                        </a:spcAft>
                      </a:pPr>
                      <a:r>
                        <a:rPr lang="en-US" sz="900" dirty="0">
                          <a:effectLst/>
                          <a:latin typeface="Arial" panose="020B0604020202020204" pitchFamily="34" charset="0"/>
                          <a:cs typeface="Arial" panose="020B0604020202020204" pitchFamily="34" charset="0"/>
                        </a:rPr>
                        <a:t>SOB: Labored breathing</a:t>
                      </a:r>
                      <a:endParaRPr lang="en-US" sz="1200" dirty="0">
                        <a:effectLst/>
                        <a:latin typeface="Arial" panose="020B0604020202020204" pitchFamily="34" charset="0"/>
                        <a:ea typeface="Calibri"/>
                        <a:cs typeface="Arial" panose="020B0604020202020204" pitchFamily="34" charset="0"/>
                      </a:endParaRPr>
                    </a:p>
                  </a:txBody>
                  <a:tcPr marL="73152" marR="73152" marT="9144" marB="914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dirty="0">
                          <a:effectLst/>
                          <a:latin typeface="Arial" panose="020B0604020202020204" pitchFamily="34" charset="0"/>
                          <a:cs typeface="Arial" panose="020B0604020202020204" pitchFamily="34" charset="0"/>
                        </a:rPr>
                        <a:t> </a:t>
                      </a:r>
                      <a:endParaRPr lang="en-US" sz="1200" dirty="0">
                        <a:effectLst/>
                        <a:latin typeface="Arial" panose="020B0604020202020204" pitchFamily="34" charset="0"/>
                        <a:ea typeface="Calibri"/>
                        <a:cs typeface="Arial" panose="020B0604020202020204" pitchFamily="34" charset="0"/>
                      </a:endParaRPr>
                    </a:p>
                  </a:txBody>
                  <a:tcPr marL="73152" marR="73152" marT="9144" marB="914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dirty="0">
                          <a:effectLst/>
                          <a:latin typeface="Arial" panose="020B0604020202020204" pitchFamily="34" charset="0"/>
                          <a:cs typeface="Arial" panose="020B0604020202020204" pitchFamily="34" charset="0"/>
                        </a:rPr>
                        <a:t>1</a:t>
                      </a:r>
                      <a:endParaRPr lang="en-US" sz="1200" dirty="0">
                        <a:effectLst/>
                        <a:latin typeface="Arial" panose="020B0604020202020204" pitchFamily="34" charset="0"/>
                        <a:ea typeface="Calibri"/>
                        <a:cs typeface="Arial" panose="020B0604020202020204" pitchFamily="34" charset="0"/>
                      </a:endParaRPr>
                    </a:p>
                  </a:txBody>
                  <a:tcPr marL="73152" marR="73152" marT="9144" marB="914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a:effectLst/>
                          <a:latin typeface="Arial" panose="020B0604020202020204" pitchFamily="34" charset="0"/>
                          <a:cs typeface="Arial" panose="020B0604020202020204" pitchFamily="34" charset="0"/>
                        </a:rPr>
                        <a:t> </a:t>
                      </a:r>
                      <a:endParaRPr lang="en-US" sz="1200">
                        <a:effectLst/>
                        <a:latin typeface="Arial" panose="020B0604020202020204" pitchFamily="34" charset="0"/>
                        <a:ea typeface="Calibri"/>
                        <a:cs typeface="Arial" panose="020B0604020202020204" pitchFamily="34" charset="0"/>
                      </a:endParaRPr>
                    </a:p>
                  </a:txBody>
                  <a:tcPr marL="73152" marR="73152" marT="9144" marB="914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a:effectLst/>
                          <a:latin typeface="Arial" panose="020B0604020202020204" pitchFamily="34" charset="0"/>
                          <a:cs typeface="Arial" panose="020B0604020202020204" pitchFamily="34" charset="0"/>
                        </a:rPr>
                        <a:t> </a:t>
                      </a:r>
                      <a:endParaRPr lang="en-US" sz="1200">
                        <a:effectLst/>
                        <a:latin typeface="Arial" panose="020B0604020202020204" pitchFamily="34" charset="0"/>
                        <a:ea typeface="Calibri"/>
                        <a:cs typeface="Arial" panose="020B0604020202020204" pitchFamily="34" charset="0"/>
                      </a:endParaRPr>
                    </a:p>
                  </a:txBody>
                  <a:tcPr marL="73152" marR="73152" marT="9144" marB="914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dirty="0">
                          <a:effectLst/>
                          <a:latin typeface="Arial" panose="020B0604020202020204" pitchFamily="34" charset="0"/>
                          <a:cs typeface="Arial" panose="020B0604020202020204" pitchFamily="34" charset="0"/>
                        </a:rPr>
                        <a:t> </a:t>
                      </a:r>
                      <a:endParaRPr lang="en-US" sz="1200" dirty="0">
                        <a:effectLst/>
                        <a:latin typeface="Arial" panose="020B0604020202020204" pitchFamily="34" charset="0"/>
                        <a:ea typeface="Calibri"/>
                        <a:cs typeface="Arial" panose="020B0604020202020204" pitchFamily="34" charset="0"/>
                      </a:endParaRPr>
                    </a:p>
                  </a:txBody>
                  <a:tcPr marL="73152" marR="73152" marT="9144" marB="914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dirty="0">
                          <a:effectLst/>
                          <a:latin typeface="Arial" panose="020B0604020202020204" pitchFamily="34" charset="0"/>
                          <a:cs typeface="Arial" panose="020B0604020202020204" pitchFamily="34" charset="0"/>
                        </a:rPr>
                        <a:t> </a:t>
                      </a:r>
                      <a:endParaRPr lang="en-US" sz="1200" dirty="0">
                        <a:effectLst/>
                        <a:latin typeface="Arial" panose="020B0604020202020204" pitchFamily="34" charset="0"/>
                        <a:ea typeface="Calibri"/>
                        <a:cs typeface="Arial" panose="020B0604020202020204" pitchFamily="34" charset="0"/>
                      </a:endParaRPr>
                    </a:p>
                  </a:txBody>
                  <a:tcPr marL="73152" marR="73152" marT="9144" marB="914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r>
              <a:tr h="155575">
                <a:tc>
                  <a:txBody>
                    <a:bodyPr/>
                    <a:lstStyle/>
                    <a:p>
                      <a:pPr marL="0" marR="0">
                        <a:lnSpc>
                          <a:spcPct val="115000"/>
                        </a:lnSpc>
                        <a:spcBef>
                          <a:spcPts val="0"/>
                        </a:spcBef>
                        <a:spcAft>
                          <a:spcPts val="0"/>
                        </a:spcAft>
                      </a:pPr>
                      <a:r>
                        <a:rPr lang="en-US" sz="900">
                          <a:effectLst/>
                          <a:latin typeface="Arial" panose="020B0604020202020204" pitchFamily="34" charset="0"/>
                          <a:cs typeface="Arial" panose="020B0604020202020204" pitchFamily="34" charset="0"/>
                        </a:rPr>
                        <a:t>Wheezing and chest tightness at rest</a:t>
                      </a:r>
                      <a:endParaRPr lang="en-US" sz="1200">
                        <a:effectLst/>
                        <a:latin typeface="Arial" panose="020B0604020202020204" pitchFamily="34" charset="0"/>
                        <a:ea typeface="Calibri"/>
                        <a:cs typeface="Arial" panose="020B0604020202020204" pitchFamily="34" charset="0"/>
                      </a:endParaRPr>
                    </a:p>
                  </a:txBody>
                  <a:tcPr marL="73152" marR="73152" marT="9144" marB="914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a:effectLst/>
                          <a:latin typeface="Arial" panose="020B0604020202020204" pitchFamily="34" charset="0"/>
                          <a:cs typeface="Arial" panose="020B0604020202020204" pitchFamily="34" charset="0"/>
                        </a:rPr>
                        <a:t>1</a:t>
                      </a:r>
                      <a:endParaRPr lang="en-US" sz="1200">
                        <a:effectLst/>
                        <a:latin typeface="Arial" panose="020B0604020202020204" pitchFamily="34" charset="0"/>
                        <a:ea typeface="Calibri"/>
                        <a:cs typeface="Arial" panose="020B0604020202020204" pitchFamily="34" charset="0"/>
                      </a:endParaRPr>
                    </a:p>
                  </a:txBody>
                  <a:tcPr marL="73152" marR="73152" marT="9144" marB="914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dirty="0">
                          <a:effectLst/>
                          <a:latin typeface="Arial" panose="020B0604020202020204" pitchFamily="34" charset="0"/>
                          <a:cs typeface="Arial" panose="020B0604020202020204" pitchFamily="34" charset="0"/>
                        </a:rPr>
                        <a:t> </a:t>
                      </a:r>
                      <a:endParaRPr lang="en-US" sz="1200" dirty="0">
                        <a:effectLst/>
                        <a:latin typeface="Arial" panose="020B0604020202020204" pitchFamily="34" charset="0"/>
                        <a:ea typeface="Calibri"/>
                        <a:cs typeface="Arial" panose="020B0604020202020204" pitchFamily="34" charset="0"/>
                      </a:endParaRPr>
                    </a:p>
                  </a:txBody>
                  <a:tcPr marL="73152" marR="73152" marT="9144" marB="914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dirty="0">
                          <a:effectLst/>
                          <a:latin typeface="Arial" panose="020B0604020202020204" pitchFamily="34" charset="0"/>
                          <a:cs typeface="Arial" panose="020B0604020202020204" pitchFamily="34" charset="0"/>
                        </a:rPr>
                        <a:t> </a:t>
                      </a:r>
                      <a:endParaRPr lang="en-US" sz="1200" dirty="0">
                        <a:effectLst/>
                        <a:latin typeface="Arial" panose="020B0604020202020204" pitchFamily="34" charset="0"/>
                        <a:ea typeface="Calibri"/>
                        <a:cs typeface="Arial" panose="020B0604020202020204" pitchFamily="34" charset="0"/>
                      </a:endParaRPr>
                    </a:p>
                  </a:txBody>
                  <a:tcPr marL="73152" marR="73152" marT="9144" marB="914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a:effectLst/>
                          <a:latin typeface="Arial" panose="020B0604020202020204" pitchFamily="34" charset="0"/>
                          <a:cs typeface="Arial" panose="020B0604020202020204" pitchFamily="34" charset="0"/>
                        </a:rPr>
                        <a:t> </a:t>
                      </a:r>
                      <a:endParaRPr lang="en-US" sz="1200">
                        <a:effectLst/>
                        <a:latin typeface="Arial" panose="020B0604020202020204" pitchFamily="34" charset="0"/>
                        <a:ea typeface="Calibri"/>
                        <a:cs typeface="Arial" panose="020B0604020202020204" pitchFamily="34" charset="0"/>
                      </a:endParaRPr>
                    </a:p>
                  </a:txBody>
                  <a:tcPr marL="73152" marR="73152" marT="9144" marB="914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dirty="0">
                          <a:effectLst/>
                          <a:latin typeface="Arial" panose="020B0604020202020204" pitchFamily="34" charset="0"/>
                          <a:cs typeface="Arial" panose="020B0604020202020204" pitchFamily="34" charset="0"/>
                        </a:rPr>
                        <a:t> </a:t>
                      </a:r>
                      <a:endParaRPr lang="en-US" sz="1200" dirty="0">
                        <a:effectLst/>
                        <a:latin typeface="Arial" panose="020B0604020202020204" pitchFamily="34" charset="0"/>
                        <a:ea typeface="Calibri"/>
                        <a:cs typeface="Arial" panose="020B0604020202020204" pitchFamily="34" charset="0"/>
                      </a:endParaRPr>
                    </a:p>
                  </a:txBody>
                  <a:tcPr marL="73152" marR="73152" marT="9144" marB="914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dirty="0">
                          <a:effectLst/>
                          <a:latin typeface="Arial" panose="020B0604020202020204" pitchFamily="34" charset="0"/>
                          <a:cs typeface="Arial" panose="020B0604020202020204" pitchFamily="34" charset="0"/>
                        </a:rPr>
                        <a:t> </a:t>
                      </a:r>
                      <a:endParaRPr lang="en-US" sz="1200" dirty="0">
                        <a:effectLst/>
                        <a:latin typeface="Arial" panose="020B0604020202020204" pitchFamily="34" charset="0"/>
                        <a:ea typeface="Calibri"/>
                        <a:cs typeface="Arial" panose="020B0604020202020204" pitchFamily="34" charset="0"/>
                      </a:endParaRPr>
                    </a:p>
                  </a:txBody>
                  <a:tcPr marL="73152" marR="73152" marT="9144" marB="914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r>
              <a:tr h="155575">
                <a:tc>
                  <a:txBody>
                    <a:bodyPr/>
                    <a:lstStyle/>
                    <a:p>
                      <a:pPr marL="0" marR="0">
                        <a:lnSpc>
                          <a:spcPct val="115000"/>
                        </a:lnSpc>
                        <a:spcBef>
                          <a:spcPts val="0"/>
                        </a:spcBef>
                        <a:spcAft>
                          <a:spcPts val="0"/>
                        </a:spcAft>
                      </a:pPr>
                      <a:r>
                        <a:rPr lang="en-US" sz="900">
                          <a:effectLst/>
                          <a:latin typeface="Arial" panose="020B0604020202020204" pitchFamily="34" charset="0"/>
                          <a:cs typeface="Arial" panose="020B0604020202020204" pitchFamily="34" charset="0"/>
                        </a:rPr>
                        <a:t>Inability to sleep without sitting up</a:t>
                      </a:r>
                      <a:endParaRPr lang="en-US" sz="1200">
                        <a:effectLst/>
                        <a:latin typeface="Arial" panose="020B0604020202020204" pitchFamily="34" charset="0"/>
                        <a:ea typeface="Calibri"/>
                        <a:cs typeface="Arial" panose="020B0604020202020204" pitchFamily="34" charset="0"/>
                      </a:endParaRPr>
                    </a:p>
                  </a:txBody>
                  <a:tcPr marL="73152" marR="73152" marT="9144" marB="914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a:effectLst/>
                          <a:latin typeface="Arial" panose="020B0604020202020204" pitchFamily="34" charset="0"/>
                          <a:cs typeface="Arial" panose="020B0604020202020204" pitchFamily="34" charset="0"/>
                        </a:rPr>
                        <a:t>1</a:t>
                      </a:r>
                      <a:endParaRPr lang="en-US" sz="1200">
                        <a:effectLst/>
                        <a:latin typeface="Arial" panose="020B0604020202020204" pitchFamily="34" charset="0"/>
                        <a:ea typeface="Calibri"/>
                        <a:cs typeface="Arial" panose="020B0604020202020204" pitchFamily="34" charset="0"/>
                      </a:endParaRPr>
                    </a:p>
                  </a:txBody>
                  <a:tcPr marL="73152" marR="73152" marT="9144" marB="914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dirty="0">
                          <a:effectLst/>
                          <a:latin typeface="Arial" panose="020B0604020202020204" pitchFamily="34" charset="0"/>
                          <a:cs typeface="Arial" panose="020B0604020202020204" pitchFamily="34" charset="0"/>
                        </a:rPr>
                        <a:t> </a:t>
                      </a:r>
                      <a:endParaRPr lang="en-US" sz="1200" dirty="0">
                        <a:effectLst/>
                        <a:latin typeface="Arial" panose="020B0604020202020204" pitchFamily="34" charset="0"/>
                        <a:ea typeface="Calibri"/>
                        <a:cs typeface="Arial" panose="020B0604020202020204" pitchFamily="34" charset="0"/>
                      </a:endParaRPr>
                    </a:p>
                  </a:txBody>
                  <a:tcPr marL="73152" marR="73152" marT="9144" marB="914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dirty="0">
                          <a:effectLst/>
                          <a:latin typeface="Arial" panose="020B0604020202020204" pitchFamily="34" charset="0"/>
                          <a:cs typeface="Arial" panose="020B0604020202020204" pitchFamily="34" charset="0"/>
                        </a:rPr>
                        <a:t> </a:t>
                      </a:r>
                      <a:endParaRPr lang="en-US" sz="1200" dirty="0">
                        <a:effectLst/>
                        <a:latin typeface="Arial" panose="020B0604020202020204" pitchFamily="34" charset="0"/>
                        <a:ea typeface="Calibri"/>
                        <a:cs typeface="Arial" panose="020B0604020202020204" pitchFamily="34" charset="0"/>
                      </a:endParaRPr>
                    </a:p>
                  </a:txBody>
                  <a:tcPr marL="73152" marR="73152" marT="9144" marB="914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dirty="0">
                          <a:effectLst/>
                          <a:latin typeface="Arial" panose="020B0604020202020204" pitchFamily="34" charset="0"/>
                          <a:cs typeface="Arial" panose="020B0604020202020204" pitchFamily="34" charset="0"/>
                        </a:rPr>
                        <a:t> </a:t>
                      </a:r>
                      <a:endParaRPr lang="en-US" sz="1200" dirty="0">
                        <a:effectLst/>
                        <a:latin typeface="Arial" panose="020B0604020202020204" pitchFamily="34" charset="0"/>
                        <a:ea typeface="Calibri"/>
                        <a:cs typeface="Arial" panose="020B0604020202020204" pitchFamily="34" charset="0"/>
                      </a:endParaRPr>
                    </a:p>
                  </a:txBody>
                  <a:tcPr marL="73152" marR="73152" marT="9144" marB="914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dirty="0">
                          <a:effectLst/>
                          <a:latin typeface="Arial" panose="020B0604020202020204" pitchFamily="34" charset="0"/>
                          <a:cs typeface="Arial" panose="020B0604020202020204" pitchFamily="34" charset="0"/>
                        </a:rPr>
                        <a:t> </a:t>
                      </a:r>
                      <a:endParaRPr lang="en-US" sz="1200" dirty="0">
                        <a:effectLst/>
                        <a:latin typeface="Arial" panose="020B0604020202020204" pitchFamily="34" charset="0"/>
                        <a:ea typeface="Calibri"/>
                        <a:cs typeface="Arial" panose="020B0604020202020204" pitchFamily="34" charset="0"/>
                      </a:endParaRPr>
                    </a:p>
                  </a:txBody>
                  <a:tcPr marL="73152" marR="73152" marT="9144" marB="914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dirty="0">
                          <a:effectLst/>
                          <a:latin typeface="Arial" panose="020B0604020202020204" pitchFamily="34" charset="0"/>
                          <a:cs typeface="Arial" panose="020B0604020202020204" pitchFamily="34" charset="0"/>
                        </a:rPr>
                        <a:t> </a:t>
                      </a:r>
                      <a:endParaRPr lang="en-US" sz="1200" dirty="0">
                        <a:effectLst/>
                        <a:latin typeface="Arial" panose="020B0604020202020204" pitchFamily="34" charset="0"/>
                        <a:ea typeface="Calibri"/>
                        <a:cs typeface="Arial" panose="020B0604020202020204" pitchFamily="34" charset="0"/>
                      </a:endParaRPr>
                    </a:p>
                  </a:txBody>
                  <a:tcPr marL="73152" marR="73152" marT="9144" marB="914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r>
              <a:tr h="155575">
                <a:tc>
                  <a:txBody>
                    <a:bodyPr/>
                    <a:lstStyle/>
                    <a:p>
                      <a:pPr marL="0" marR="0">
                        <a:lnSpc>
                          <a:spcPct val="115000"/>
                        </a:lnSpc>
                        <a:spcBef>
                          <a:spcPts val="0"/>
                        </a:spcBef>
                        <a:spcAft>
                          <a:spcPts val="0"/>
                        </a:spcAft>
                      </a:pPr>
                      <a:r>
                        <a:rPr lang="en-US" sz="900">
                          <a:effectLst/>
                          <a:latin typeface="Arial" panose="020B0604020202020204" pitchFamily="34" charset="0"/>
                          <a:cs typeface="Arial" panose="020B0604020202020204" pitchFamily="34" charset="0"/>
                        </a:rPr>
                        <a:t>Chest pain: new or unrelieved</a:t>
                      </a:r>
                      <a:endParaRPr lang="en-US" sz="1200">
                        <a:effectLst/>
                        <a:latin typeface="Arial" panose="020B0604020202020204" pitchFamily="34" charset="0"/>
                        <a:ea typeface="Calibri"/>
                        <a:cs typeface="Arial" panose="020B0604020202020204" pitchFamily="34" charset="0"/>
                      </a:endParaRPr>
                    </a:p>
                  </a:txBody>
                  <a:tcPr marL="73152" marR="73152" marT="9144" marB="914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a:effectLst/>
                          <a:latin typeface="Arial" panose="020B0604020202020204" pitchFamily="34" charset="0"/>
                          <a:cs typeface="Arial" panose="020B0604020202020204" pitchFamily="34" charset="0"/>
                        </a:rPr>
                        <a:t>1</a:t>
                      </a:r>
                      <a:endParaRPr lang="en-US" sz="1200">
                        <a:effectLst/>
                        <a:latin typeface="Arial" panose="020B0604020202020204" pitchFamily="34" charset="0"/>
                        <a:ea typeface="Calibri"/>
                        <a:cs typeface="Arial" panose="020B0604020202020204" pitchFamily="34" charset="0"/>
                      </a:endParaRPr>
                    </a:p>
                  </a:txBody>
                  <a:tcPr marL="73152" marR="73152" marT="9144" marB="914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dirty="0">
                          <a:effectLst/>
                          <a:latin typeface="Arial" panose="020B0604020202020204" pitchFamily="34" charset="0"/>
                          <a:cs typeface="Arial" panose="020B0604020202020204" pitchFamily="34" charset="0"/>
                        </a:rPr>
                        <a:t> </a:t>
                      </a:r>
                      <a:endParaRPr lang="en-US" sz="1200" dirty="0">
                        <a:effectLst/>
                        <a:latin typeface="Arial" panose="020B0604020202020204" pitchFamily="34" charset="0"/>
                        <a:ea typeface="Calibri"/>
                        <a:cs typeface="Arial" panose="020B0604020202020204" pitchFamily="34" charset="0"/>
                      </a:endParaRPr>
                    </a:p>
                  </a:txBody>
                  <a:tcPr marL="73152" marR="73152" marT="9144" marB="914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dirty="0">
                          <a:effectLst/>
                          <a:latin typeface="Arial" panose="020B0604020202020204" pitchFamily="34" charset="0"/>
                          <a:cs typeface="Arial" panose="020B0604020202020204" pitchFamily="34" charset="0"/>
                        </a:rPr>
                        <a:t> </a:t>
                      </a:r>
                      <a:endParaRPr lang="en-US" sz="1200" dirty="0">
                        <a:effectLst/>
                        <a:latin typeface="Arial" panose="020B0604020202020204" pitchFamily="34" charset="0"/>
                        <a:ea typeface="Calibri"/>
                        <a:cs typeface="Arial" panose="020B0604020202020204" pitchFamily="34" charset="0"/>
                      </a:endParaRPr>
                    </a:p>
                  </a:txBody>
                  <a:tcPr marL="73152" marR="73152" marT="9144" marB="914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dirty="0">
                          <a:effectLst/>
                          <a:latin typeface="Arial" panose="020B0604020202020204" pitchFamily="34" charset="0"/>
                          <a:cs typeface="Arial" panose="020B0604020202020204" pitchFamily="34" charset="0"/>
                        </a:rPr>
                        <a:t> </a:t>
                      </a:r>
                      <a:endParaRPr lang="en-US" sz="1200" dirty="0">
                        <a:effectLst/>
                        <a:latin typeface="Arial" panose="020B0604020202020204" pitchFamily="34" charset="0"/>
                        <a:ea typeface="Calibri"/>
                        <a:cs typeface="Arial" panose="020B0604020202020204" pitchFamily="34" charset="0"/>
                      </a:endParaRPr>
                    </a:p>
                  </a:txBody>
                  <a:tcPr marL="73152" marR="73152" marT="9144" marB="914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dirty="0">
                          <a:effectLst/>
                          <a:latin typeface="Arial" panose="020B0604020202020204" pitchFamily="34" charset="0"/>
                          <a:cs typeface="Arial" panose="020B0604020202020204" pitchFamily="34" charset="0"/>
                        </a:rPr>
                        <a:t> </a:t>
                      </a:r>
                      <a:endParaRPr lang="en-US" sz="1200" dirty="0">
                        <a:effectLst/>
                        <a:latin typeface="Arial" panose="020B0604020202020204" pitchFamily="34" charset="0"/>
                        <a:ea typeface="Calibri"/>
                        <a:cs typeface="Arial" panose="020B0604020202020204" pitchFamily="34" charset="0"/>
                      </a:endParaRPr>
                    </a:p>
                  </a:txBody>
                  <a:tcPr marL="73152" marR="73152" marT="9144" marB="914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dirty="0">
                          <a:effectLst/>
                          <a:latin typeface="Arial" panose="020B0604020202020204" pitchFamily="34" charset="0"/>
                          <a:cs typeface="Arial" panose="020B0604020202020204" pitchFamily="34" charset="0"/>
                        </a:rPr>
                        <a:t> </a:t>
                      </a:r>
                      <a:endParaRPr lang="en-US" sz="1200" dirty="0">
                        <a:effectLst/>
                        <a:latin typeface="Arial" panose="020B0604020202020204" pitchFamily="34" charset="0"/>
                        <a:ea typeface="Calibri"/>
                        <a:cs typeface="Arial" panose="020B0604020202020204" pitchFamily="34" charset="0"/>
                      </a:endParaRPr>
                    </a:p>
                  </a:txBody>
                  <a:tcPr marL="73152" marR="73152" marT="9144" marB="914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r>
              <a:tr h="155575">
                <a:tc>
                  <a:txBody>
                    <a:bodyPr/>
                    <a:lstStyle/>
                    <a:p>
                      <a:pPr marL="0" marR="0">
                        <a:lnSpc>
                          <a:spcPct val="115000"/>
                        </a:lnSpc>
                        <a:spcBef>
                          <a:spcPts val="0"/>
                        </a:spcBef>
                        <a:spcAft>
                          <a:spcPts val="0"/>
                        </a:spcAft>
                      </a:pPr>
                      <a:r>
                        <a:rPr lang="en-US" sz="900">
                          <a:effectLst/>
                          <a:latin typeface="Arial" panose="020B0604020202020204" pitchFamily="34" charset="0"/>
                          <a:cs typeface="Arial" panose="020B0604020202020204" pitchFamily="34" charset="0"/>
                        </a:rPr>
                        <a:t>Chest pain: with inspiration or coughing</a:t>
                      </a:r>
                      <a:endParaRPr lang="en-US" sz="1200">
                        <a:effectLst/>
                        <a:latin typeface="Arial" panose="020B0604020202020204" pitchFamily="34" charset="0"/>
                        <a:ea typeface="Calibri"/>
                        <a:cs typeface="Arial" panose="020B0604020202020204" pitchFamily="34" charset="0"/>
                      </a:endParaRPr>
                    </a:p>
                  </a:txBody>
                  <a:tcPr marL="73152" marR="73152" marT="9144" marB="914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a:effectLst/>
                          <a:latin typeface="Arial" panose="020B0604020202020204" pitchFamily="34" charset="0"/>
                          <a:cs typeface="Arial" panose="020B0604020202020204" pitchFamily="34" charset="0"/>
                        </a:rPr>
                        <a:t> </a:t>
                      </a:r>
                      <a:endParaRPr lang="en-US" sz="1200">
                        <a:effectLst/>
                        <a:latin typeface="Arial" panose="020B0604020202020204" pitchFamily="34" charset="0"/>
                        <a:ea typeface="Calibri"/>
                        <a:cs typeface="Arial" panose="020B0604020202020204" pitchFamily="34" charset="0"/>
                      </a:endParaRPr>
                    </a:p>
                  </a:txBody>
                  <a:tcPr marL="73152" marR="73152" marT="9144" marB="914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dirty="0">
                          <a:effectLst/>
                          <a:latin typeface="Arial" panose="020B0604020202020204" pitchFamily="34" charset="0"/>
                          <a:cs typeface="Arial" panose="020B0604020202020204" pitchFamily="34" charset="0"/>
                        </a:rPr>
                        <a:t>1</a:t>
                      </a:r>
                      <a:endParaRPr lang="en-US" sz="1200" dirty="0">
                        <a:effectLst/>
                        <a:latin typeface="Arial" panose="020B0604020202020204" pitchFamily="34" charset="0"/>
                        <a:ea typeface="Calibri"/>
                        <a:cs typeface="Arial" panose="020B0604020202020204" pitchFamily="34" charset="0"/>
                      </a:endParaRPr>
                    </a:p>
                  </a:txBody>
                  <a:tcPr marL="73152" marR="73152" marT="9144" marB="914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dirty="0">
                          <a:effectLst/>
                          <a:latin typeface="Arial" panose="020B0604020202020204" pitchFamily="34" charset="0"/>
                          <a:cs typeface="Arial" panose="020B0604020202020204" pitchFamily="34" charset="0"/>
                        </a:rPr>
                        <a:t> </a:t>
                      </a:r>
                      <a:endParaRPr lang="en-US" sz="1200" dirty="0">
                        <a:effectLst/>
                        <a:latin typeface="Arial" panose="020B0604020202020204" pitchFamily="34" charset="0"/>
                        <a:ea typeface="Calibri"/>
                        <a:cs typeface="Arial" panose="020B0604020202020204" pitchFamily="34" charset="0"/>
                      </a:endParaRPr>
                    </a:p>
                  </a:txBody>
                  <a:tcPr marL="73152" marR="73152" marT="9144" marB="914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a:effectLst/>
                          <a:latin typeface="Arial" panose="020B0604020202020204" pitchFamily="34" charset="0"/>
                          <a:cs typeface="Arial" panose="020B0604020202020204" pitchFamily="34" charset="0"/>
                        </a:rPr>
                        <a:t> </a:t>
                      </a:r>
                      <a:endParaRPr lang="en-US" sz="1200">
                        <a:effectLst/>
                        <a:latin typeface="Arial" panose="020B0604020202020204" pitchFamily="34" charset="0"/>
                        <a:ea typeface="Calibri"/>
                        <a:cs typeface="Arial" panose="020B0604020202020204" pitchFamily="34" charset="0"/>
                      </a:endParaRPr>
                    </a:p>
                  </a:txBody>
                  <a:tcPr marL="73152" marR="73152" marT="9144" marB="914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dirty="0">
                          <a:effectLst/>
                          <a:latin typeface="Arial" panose="020B0604020202020204" pitchFamily="34" charset="0"/>
                          <a:cs typeface="Arial" panose="020B0604020202020204" pitchFamily="34" charset="0"/>
                        </a:rPr>
                        <a:t> </a:t>
                      </a:r>
                      <a:endParaRPr lang="en-US" sz="1200" dirty="0">
                        <a:effectLst/>
                        <a:latin typeface="Arial" panose="020B0604020202020204" pitchFamily="34" charset="0"/>
                        <a:ea typeface="Calibri"/>
                        <a:cs typeface="Arial" panose="020B0604020202020204" pitchFamily="34" charset="0"/>
                      </a:endParaRPr>
                    </a:p>
                  </a:txBody>
                  <a:tcPr marL="73152" marR="73152" marT="9144" marB="914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dirty="0">
                          <a:effectLst/>
                          <a:latin typeface="Arial" panose="020B0604020202020204" pitchFamily="34" charset="0"/>
                          <a:cs typeface="Arial" panose="020B0604020202020204" pitchFamily="34" charset="0"/>
                        </a:rPr>
                        <a:t> </a:t>
                      </a:r>
                      <a:endParaRPr lang="en-US" sz="1200" dirty="0">
                        <a:effectLst/>
                        <a:latin typeface="Arial" panose="020B0604020202020204" pitchFamily="34" charset="0"/>
                        <a:ea typeface="Calibri"/>
                        <a:cs typeface="Arial" panose="020B0604020202020204" pitchFamily="34" charset="0"/>
                      </a:endParaRPr>
                    </a:p>
                  </a:txBody>
                  <a:tcPr marL="73152" marR="73152" marT="9144" marB="914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r>
              <a:tr h="155575">
                <a:tc>
                  <a:txBody>
                    <a:bodyPr/>
                    <a:lstStyle/>
                    <a:p>
                      <a:pPr marL="0" marR="0">
                        <a:lnSpc>
                          <a:spcPct val="115000"/>
                        </a:lnSpc>
                        <a:spcBef>
                          <a:spcPts val="0"/>
                        </a:spcBef>
                        <a:spcAft>
                          <a:spcPts val="0"/>
                        </a:spcAft>
                      </a:pPr>
                      <a:r>
                        <a:rPr lang="en-US" sz="900">
                          <a:effectLst/>
                          <a:latin typeface="Arial" panose="020B0604020202020204" pitchFamily="34" charset="0"/>
                          <a:cs typeface="Arial" panose="020B0604020202020204" pitchFamily="34" charset="0"/>
                        </a:rPr>
                        <a:t>Cough: new or worsening cough</a:t>
                      </a:r>
                      <a:endParaRPr lang="en-US" sz="1200">
                        <a:effectLst/>
                        <a:latin typeface="Arial" panose="020B0604020202020204" pitchFamily="34" charset="0"/>
                        <a:ea typeface="Calibri"/>
                        <a:cs typeface="Arial" panose="020B0604020202020204" pitchFamily="34" charset="0"/>
                      </a:endParaRPr>
                    </a:p>
                  </a:txBody>
                  <a:tcPr marL="73152" marR="73152" marT="9144" marB="914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a:effectLst/>
                          <a:latin typeface="Arial" panose="020B0604020202020204" pitchFamily="34" charset="0"/>
                          <a:cs typeface="Arial" panose="020B0604020202020204" pitchFamily="34" charset="0"/>
                        </a:rPr>
                        <a:t>1</a:t>
                      </a:r>
                      <a:endParaRPr lang="en-US" sz="1200">
                        <a:effectLst/>
                        <a:latin typeface="Arial" panose="020B0604020202020204" pitchFamily="34" charset="0"/>
                        <a:ea typeface="Calibri"/>
                        <a:cs typeface="Arial" panose="020B0604020202020204" pitchFamily="34" charset="0"/>
                      </a:endParaRPr>
                    </a:p>
                  </a:txBody>
                  <a:tcPr marL="73152" marR="73152" marT="9144" marB="914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dirty="0">
                          <a:effectLst/>
                          <a:latin typeface="Arial" panose="020B0604020202020204" pitchFamily="34" charset="0"/>
                          <a:cs typeface="Arial" panose="020B0604020202020204" pitchFamily="34" charset="0"/>
                        </a:rPr>
                        <a:t>1</a:t>
                      </a:r>
                      <a:endParaRPr lang="en-US" sz="1200" dirty="0">
                        <a:effectLst/>
                        <a:latin typeface="Arial" panose="020B0604020202020204" pitchFamily="34" charset="0"/>
                        <a:ea typeface="Calibri"/>
                        <a:cs typeface="Arial" panose="020B0604020202020204" pitchFamily="34" charset="0"/>
                      </a:endParaRPr>
                    </a:p>
                  </a:txBody>
                  <a:tcPr marL="73152" marR="73152" marT="9144" marB="914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a:effectLst/>
                          <a:latin typeface="Arial" panose="020B0604020202020204" pitchFamily="34" charset="0"/>
                          <a:cs typeface="Arial" panose="020B0604020202020204" pitchFamily="34" charset="0"/>
                        </a:rPr>
                        <a:t> </a:t>
                      </a:r>
                      <a:endParaRPr lang="en-US" sz="1200">
                        <a:effectLst/>
                        <a:latin typeface="Arial" panose="020B0604020202020204" pitchFamily="34" charset="0"/>
                        <a:ea typeface="Calibri"/>
                        <a:cs typeface="Arial" panose="020B0604020202020204" pitchFamily="34" charset="0"/>
                      </a:endParaRPr>
                    </a:p>
                  </a:txBody>
                  <a:tcPr marL="73152" marR="73152" marT="9144" marB="914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dirty="0">
                          <a:effectLst/>
                          <a:latin typeface="Arial" panose="020B0604020202020204" pitchFamily="34" charset="0"/>
                          <a:cs typeface="Arial" panose="020B0604020202020204" pitchFamily="34" charset="0"/>
                        </a:rPr>
                        <a:t> </a:t>
                      </a:r>
                      <a:endParaRPr lang="en-US" sz="1200" dirty="0">
                        <a:effectLst/>
                        <a:latin typeface="Arial" panose="020B0604020202020204" pitchFamily="34" charset="0"/>
                        <a:ea typeface="Calibri"/>
                        <a:cs typeface="Arial" panose="020B0604020202020204" pitchFamily="34" charset="0"/>
                      </a:endParaRPr>
                    </a:p>
                  </a:txBody>
                  <a:tcPr marL="73152" marR="73152" marT="9144" marB="914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dirty="0">
                          <a:effectLst/>
                          <a:latin typeface="Arial" panose="020B0604020202020204" pitchFamily="34" charset="0"/>
                          <a:cs typeface="Arial" panose="020B0604020202020204" pitchFamily="34" charset="0"/>
                        </a:rPr>
                        <a:t> </a:t>
                      </a:r>
                      <a:endParaRPr lang="en-US" sz="1200" dirty="0">
                        <a:effectLst/>
                        <a:latin typeface="Arial" panose="020B0604020202020204" pitchFamily="34" charset="0"/>
                        <a:ea typeface="Calibri"/>
                        <a:cs typeface="Arial" panose="020B0604020202020204" pitchFamily="34" charset="0"/>
                      </a:endParaRPr>
                    </a:p>
                  </a:txBody>
                  <a:tcPr marL="73152" marR="73152" marT="9144" marB="914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dirty="0">
                          <a:effectLst/>
                          <a:latin typeface="Arial" panose="020B0604020202020204" pitchFamily="34" charset="0"/>
                          <a:cs typeface="Arial" panose="020B0604020202020204" pitchFamily="34" charset="0"/>
                        </a:rPr>
                        <a:t> </a:t>
                      </a:r>
                      <a:endParaRPr lang="en-US" sz="1200" dirty="0">
                        <a:effectLst/>
                        <a:latin typeface="Arial" panose="020B0604020202020204" pitchFamily="34" charset="0"/>
                        <a:ea typeface="Calibri"/>
                        <a:cs typeface="Arial" panose="020B0604020202020204" pitchFamily="34" charset="0"/>
                      </a:endParaRPr>
                    </a:p>
                  </a:txBody>
                  <a:tcPr marL="73152" marR="73152" marT="9144" marB="914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r>
              <a:tr h="155575">
                <a:tc>
                  <a:txBody>
                    <a:bodyPr/>
                    <a:lstStyle/>
                    <a:p>
                      <a:pPr marL="0" marR="0">
                        <a:lnSpc>
                          <a:spcPct val="115000"/>
                        </a:lnSpc>
                        <a:spcBef>
                          <a:spcPts val="0"/>
                        </a:spcBef>
                        <a:spcAft>
                          <a:spcPts val="0"/>
                        </a:spcAft>
                      </a:pPr>
                      <a:r>
                        <a:rPr lang="en-US" sz="900">
                          <a:effectLst/>
                          <a:latin typeface="Arial" panose="020B0604020202020204" pitchFamily="34" charset="0"/>
                          <a:cs typeface="Arial" panose="020B0604020202020204" pitchFamily="34" charset="0"/>
                        </a:rPr>
                        <a:t>Sputum production: New or increased</a:t>
                      </a:r>
                      <a:endParaRPr lang="en-US" sz="1200">
                        <a:effectLst/>
                        <a:latin typeface="Arial" panose="020B0604020202020204" pitchFamily="34" charset="0"/>
                        <a:ea typeface="Calibri"/>
                        <a:cs typeface="Arial" panose="020B0604020202020204" pitchFamily="34" charset="0"/>
                      </a:endParaRPr>
                    </a:p>
                  </a:txBody>
                  <a:tcPr marL="73152" marR="73152" marT="9144" marB="914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a:effectLst/>
                          <a:latin typeface="Arial" panose="020B0604020202020204" pitchFamily="34" charset="0"/>
                          <a:cs typeface="Arial" panose="020B0604020202020204" pitchFamily="34" charset="0"/>
                        </a:rPr>
                        <a:t> </a:t>
                      </a:r>
                      <a:endParaRPr lang="en-US" sz="1200">
                        <a:effectLst/>
                        <a:latin typeface="Arial" panose="020B0604020202020204" pitchFamily="34" charset="0"/>
                        <a:ea typeface="Calibri"/>
                        <a:cs typeface="Arial" panose="020B0604020202020204" pitchFamily="34" charset="0"/>
                      </a:endParaRPr>
                    </a:p>
                  </a:txBody>
                  <a:tcPr marL="73152" marR="73152" marT="9144" marB="914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dirty="0">
                          <a:effectLst/>
                          <a:latin typeface="Arial" panose="020B0604020202020204" pitchFamily="34" charset="0"/>
                          <a:cs typeface="Arial" panose="020B0604020202020204" pitchFamily="34" charset="0"/>
                        </a:rPr>
                        <a:t>1</a:t>
                      </a:r>
                      <a:endParaRPr lang="en-US" sz="1200" dirty="0">
                        <a:effectLst/>
                        <a:latin typeface="Arial" panose="020B0604020202020204" pitchFamily="34" charset="0"/>
                        <a:ea typeface="Calibri"/>
                        <a:cs typeface="Arial" panose="020B0604020202020204" pitchFamily="34" charset="0"/>
                      </a:endParaRPr>
                    </a:p>
                  </a:txBody>
                  <a:tcPr marL="73152" marR="73152" marT="9144" marB="914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a:effectLst/>
                          <a:latin typeface="Arial" panose="020B0604020202020204" pitchFamily="34" charset="0"/>
                          <a:cs typeface="Arial" panose="020B0604020202020204" pitchFamily="34" charset="0"/>
                        </a:rPr>
                        <a:t> </a:t>
                      </a:r>
                      <a:endParaRPr lang="en-US" sz="1200">
                        <a:effectLst/>
                        <a:latin typeface="Arial" panose="020B0604020202020204" pitchFamily="34" charset="0"/>
                        <a:ea typeface="Calibri"/>
                        <a:cs typeface="Arial" panose="020B0604020202020204" pitchFamily="34" charset="0"/>
                      </a:endParaRPr>
                    </a:p>
                  </a:txBody>
                  <a:tcPr marL="73152" marR="73152" marT="9144" marB="914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dirty="0">
                          <a:effectLst/>
                          <a:latin typeface="Arial" panose="020B0604020202020204" pitchFamily="34" charset="0"/>
                          <a:cs typeface="Arial" panose="020B0604020202020204" pitchFamily="34" charset="0"/>
                        </a:rPr>
                        <a:t> </a:t>
                      </a:r>
                      <a:endParaRPr lang="en-US" sz="1200" dirty="0">
                        <a:effectLst/>
                        <a:latin typeface="Arial" panose="020B0604020202020204" pitchFamily="34" charset="0"/>
                        <a:ea typeface="Calibri"/>
                        <a:cs typeface="Arial" panose="020B0604020202020204" pitchFamily="34" charset="0"/>
                      </a:endParaRPr>
                    </a:p>
                  </a:txBody>
                  <a:tcPr marL="73152" marR="73152" marT="9144" marB="914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dirty="0">
                          <a:effectLst/>
                          <a:latin typeface="Arial" panose="020B0604020202020204" pitchFamily="34" charset="0"/>
                          <a:cs typeface="Arial" panose="020B0604020202020204" pitchFamily="34" charset="0"/>
                        </a:rPr>
                        <a:t> </a:t>
                      </a:r>
                      <a:endParaRPr lang="en-US" sz="1200" dirty="0">
                        <a:effectLst/>
                        <a:latin typeface="Arial" panose="020B0604020202020204" pitchFamily="34" charset="0"/>
                        <a:ea typeface="Calibri"/>
                        <a:cs typeface="Arial" panose="020B0604020202020204" pitchFamily="34" charset="0"/>
                      </a:endParaRPr>
                    </a:p>
                  </a:txBody>
                  <a:tcPr marL="73152" marR="73152" marT="9144" marB="914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dirty="0">
                          <a:effectLst/>
                          <a:latin typeface="Arial" panose="020B0604020202020204" pitchFamily="34" charset="0"/>
                          <a:cs typeface="Arial" panose="020B0604020202020204" pitchFamily="34" charset="0"/>
                        </a:rPr>
                        <a:t> </a:t>
                      </a:r>
                      <a:endParaRPr lang="en-US" sz="1200" dirty="0">
                        <a:effectLst/>
                        <a:latin typeface="Arial" panose="020B0604020202020204" pitchFamily="34" charset="0"/>
                        <a:ea typeface="Calibri"/>
                        <a:cs typeface="Arial" panose="020B0604020202020204" pitchFamily="34" charset="0"/>
                      </a:endParaRPr>
                    </a:p>
                  </a:txBody>
                  <a:tcPr marL="73152" marR="73152" marT="9144" marB="914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r>
              <a:tr h="155575">
                <a:tc>
                  <a:txBody>
                    <a:bodyPr/>
                    <a:lstStyle/>
                    <a:p>
                      <a:pPr marL="0" marR="0">
                        <a:lnSpc>
                          <a:spcPct val="115000"/>
                        </a:lnSpc>
                        <a:spcBef>
                          <a:spcPts val="0"/>
                        </a:spcBef>
                        <a:spcAft>
                          <a:spcPts val="0"/>
                        </a:spcAft>
                      </a:pPr>
                      <a:r>
                        <a:rPr lang="en-US" sz="900">
                          <a:effectLst/>
                          <a:latin typeface="Arial" panose="020B0604020202020204" pitchFamily="34" charset="0"/>
                          <a:cs typeface="Arial" panose="020B0604020202020204" pitchFamily="34" charset="0"/>
                        </a:rPr>
                        <a:t>Dizzy/lightheaded upon standing</a:t>
                      </a:r>
                      <a:endParaRPr lang="en-US" sz="1200">
                        <a:effectLst/>
                        <a:latin typeface="Arial" panose="020B0604020202020204" pitchFamily="34" charset="0"/>
                        <a:ea typeface="Calibri"/>
                        <a:cs typeface="Arial" panose="020B0604020202020204" pitchFamily="34" charset="0"/>
                      </a:endParaRPr>
                    </a:p>
                  </a:txBody>
                  <a:tcPr marL="73152" marR="73152" marT="9144" marB="914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a:effectLst/>
                          <a:latin typeface="Arial" panose="020B0604020202020204" pitchFamily="34" charset="0"/>
                          <a:cs typeface="Arial" panose="020B0604020202020204" pitchFamily="34" charset="0"/>
                        </a:rPr>
                        <a:t>1</a:t>
                      </a:r>
                      <a:endParaRPr lang="en-US" sz="1200">
                        <a:effectLst/>
                        <a:latin typeface="Arial" panose="020B0604020202020204" pitchFamily="34" charset="0"/>
                        <a:ea typeface="Calibri"/>
                        <a:cs typeface="Arial" panose="020B0604020202020204" pitchFamily="34" charset="0"/>
                      </a:endParaRPr>
                    </a:p>
                  </a:txBody>
                  <a:tcPr marL="73152" marR="73152" marT="9144" marB="914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dirty="0">
                          <a:effectLst/>
                          <a:latin typeface="Arial" panose="020B0604020202020204" pitchFamily="34" charset="0"/>
                          <a:cs typeface="Arial" panose="020B0604020202020204" pitchFamily="34" charset="0"/>
                        </a:rPr>
                        <a:t> </a:t>
                      </a:r>
                      <a:endParaRPr lang="en-US" sz="1200" dirty="0">
                        <a:effectLst/>
                        <a:latin typeface="Arial" panose="020B0604020202020204" pitchFamily="34" charset="0"/>
                        <a:ea typeface="Calibri"/>
                        <a:cs typeface="Arial" panose="020B0604020202020204" pitchFamily="34" charset="0"/>
                      </a:endParaRPr>
                    </a:p>
                  </a:txBody>
                  <a:tcPr marL="73152" marR="73152" marT="9144" marB="914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a:effectLst/>
                          <a:latin typeface="Arial" panose="020B0604020202020204" pitchFamily="34" charset="0"/>
                          <a:cs typeface="Arial" panose="020B0604020202020204" pitchFamily="34" charset="0"/>
                        </a:rPr>
                        <a:t> </a:t>
                      </a:r>
                      <a:endParaRPr lang="en-US" sz="1200">
                        <a:effectLst/>
                        <a:latin typeface="Arial" panose="020B0604020202020204" pitchFamily="34" charset="0"/>
                        <a:ea typeface="Calibri"/>
                        <a:cs typeface="Arial" panose="020B0604020202020204" pitchFamily="34" charset="0"/>
                      </a:endParaRPr>
                    </a:p>
                  </a:txBody>
                  <a:tcPr marL="73152" marR="73152" marT="9144" marB="914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a:effectLst/>
                          <a:latin typeface="Arial" panose="020B0604020202020204" pitchFamily="34" charset="0"/>
                          <a:cs typeface="Arial" panose="020B0604020202020204" pitchFamily="34" charset="0"/>
                        </a:rPr>
                        <a:t> </a:t>
                      </a:r>
                      <a:endParaRPr lang="en-US" sz="1200">
                        <a:effectLst/>
                        <a:latin typeface="Arial" panose="020B0604020202020204" pitchFamily="34" charset="0"/>
                        <a:ea typeface="Calibri"/>
                        <a:cs typeface="Arial" panose="020B0604020202020204" pitchFamily="34" charset="0"/>
                      </a:endParaRPr>
                    </a:p>
                  </a:txBody>
                  <a:tcPr marL="73152" marR="73152" marT="9144" marB="914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dirty="0">
                          <a:effectLst/>
                          <a:latin typeface="Arial" panose="020B0604020202020204" pitchFamily="34" charset="0"/>
                          <a:cs typeface="Arial" panose="020B0604020202020204" pitchFamily="34" charset="0"/>
                        </a:rPr>
                        <a:t> </a:t>
                      </a:r>
                      <a:endParaRPr lang="en-US" sz="1200" dirty="0">
                        <a:effectLst/>
                        <a:latin typeface="Arial" panose="020B0604020202020204" pitchFamily="34" charset="0"/>
                        <a:ea typeface="Calibri"/>
                        <a:cs typeface="Arial" panose="020B0604020202020204" pitchFamily="34" charset="0"/>
                      </a:endParaRPr>
                    </a:p>
                  </a:txBody>
                  <a:tcPr marL="73152" marR="73152" marT="9144" marB="914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dirty="0">
                          <a:effectLst/>
                          <a:latin typeface="Arial" panose="020B0604020202020204" pitchFamily="34" charset="0"/>
                          <a:cs typeface="Arial" panose="020B0604020202020204" pitchFamily="34" charset="0"/>
                        </a:rPr>
                        <a:t> </a:t>
                      </a:r>
                      <a:endParaRPr lang="en-US" sz="1200" dirty="0">
                        <a:effectLst/>
                        <a:latin typeface="Arial" panose="020B0604020202020204" pitchFamily="34" charset="0"/>
                        <a:ea typeface="Calibri"/>
                        <a:cs typeface="Arial" panose="020B0604020202020204" pitchFamily="34" charset="0"/>
                      </a:endParaRPr>
                    </a:p>
                  </a:txBody>
                  <a:tcPr marL="73152" marR="73152" marT="9144" marB="914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r>
              <a:tr h="155575">
                <a:tc>
                  <a:txBody>
                    <a:bodyPr/>
                    <a:lstStyle/>
                    <a:p>
                      <a:pPr marL="0" marR="0">
                        <a:lnSpc>
                          <a:spcPct val="115000"/>
                        </a:lnSpc>
                        <a:spcBef>
                          <a:spcPts val="0"/>
                        </a:spcBef>
                        <a:spcAft>
                          <a:spcPts val="0"/>
                        </a:spcAft>
                      </a:pPr>
                      <a:r>
                        <a:rPr lang="en-US" sz="900" dirty="0">
                          <a:effectLst/>
                          <a:latin typeface="Arial" panose="020B0604020202020204" pitchFamily="34" charset="0"/>
                          <a:cs typeface="Arial" panose="020B0604020202020204" pitchFamily="34" charset="0"/>
                        </a:rPr>
                        <a:t>Edema: </a:t>
                      </a:r>
                      <a:r>
                        <a:rPr lang="en-US" sz="900" dirty="0" smtClean="0">
                          <a:effectLst/>
                          <a:latin typeface="Arial" panose="020B0604020202020204" pitchFamily="34" charset="0"/>
                          <a:cs typeface="Arial" panose="020B0604020202020204" pitchFamily="34" charset="0"/>
                        </a:rPr>
                        <a:t>Worsening </a:t>
                      </a:r>
                      <a:r>
                        <a:rPr lang="en-US" sz="900" dirty="0">
                          <a:effectLst/>
                          <a:latin typeface="Arial" panose="020B0604020202020204" pitchFamily="34" charset="0"/>
                          <a:cs typeface="Arial" panose="020B0604020202020204" pitchFamily="34" charset="0"/>
                        </a:rPr>
                        <a:t>edema lower extremities or worsening edema generalized</a:t>
                      </a:r>
                      <a:endParaRPr lang="en-US" sz="1200" dirty="0">
                        <a:effectLst/>
                        <a:latin typeface="Arial" panose="020B0604020202020204" pitchFamily="34" charset="0"/>
                        <a:ea typeface="Calibri"/>
                        <a:cs typeface="Arial" panose="020B0604020202020204" pitchFamily="34" charset="0"/>
                      </a:endParaRPr>
                    </a:p>
                  </a:txBody>
                  <a:tcPr marL="73152" marR="73152" marT="9144" marB="914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a:effectLst/>
                          <a:latin typeface="Arial" panose="020B0604020202020204" pitchFamily="34" charset="0"/>
                          <a:cs typeface="Arial" panose="020B0604020202020204" pitchFamily="34" charset="0"/>
                        </a:rPr>
                        <a:t>1</a:t>
                      </a:r>
                      <a:endParaRPr lang="en-US" sz="1200">
                        <a:effectLst/>
                        <a:latin typeface="Arial" panose="020B0604020202020204" pitchFamily="34" charset="0"/>
                        <a:ea typeface="Calibri"/>
                        <a:cs typeface="Arial" panose="020B0604020202020204" pitchFamily="34" charset="0"/>
                      </a:endParaRPr>
                    </a:p>
                  </a:txBody>
                  <a:tcPr marL="73152" marR="73152" marT="9144" marB="914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dirty="0">
                          <a:effectLst/>
                          <a:latin typeface="Arial" panose="020B0604020202020204" pitchFamily="34" charset="0"/>
                          <a:cs typeface="Arial" panose="020B0604020202020204" pitchFamily="34" charset="0"/>
                        </a:rPr>
                        <a:t> </a:t>
                      </a:r>
                      <a:endParaRPr lang="en-US" sz="1200" dirty="0">
                        <a:effectLst/>
                        <a:latin typeface="Arial" panose="020B0604020202020204" pitchFamily="34" charset="0"/>
                        <a:ea typeface="Calibri"/>
                        <a:cs typeface="Arial" panose="020B0604020202020204" pitchFamily="34" charset="0"/>
                      </a:endParaRPr>
                    </a:p>
                  </a:txBody>
                  <a:tcPr marL="73152" marR="73152" marT="9144" marB="914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a:effectLst/>
                          <a:latin typeface="Arial" panose="020B0604020202020204" pitchFamily="34" charset="0"/>
                          <a:cs typeface="Arial" panose="020B0604020202020204" pitchFamily="34" charset="0"/>
                        </a:rPr>
                        <a:t> </a:t>
                      </a:r>
                      <a:endParaRPr lang="en-US" sz="1200">
                        <a:effectLst/>
                        <a:latin typeface="Arial" panose="020B0604020202020204" pitchFamily="34" charset="0"/>
                        <a:ea typeface="Calibri"/>
                        <a:cs typeface="Arial" panose="020B0604020202020204" pitchFamily="34" charset="0"/>
                      </a:endParaRPr>
                    </a:p>
                  </a:txBody>
                  <a:tcPr marL="73152" marR="73152" marT="9144" marB="914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a:effectLst/>
                          <a:latin typeface="Arial" panose="020B0604020202020204" pitchFamily="34" charset="0"/>
                          <a:cs typeface="Arial" panose="020B0604020202020204" pitchFamily="34" charset="0"/>
                        </a:rPr>
                        <a:t> </a:t>
                      </a:r>
                      <a:endParaRPr lang="en-US" sz="1200">
                        <a:effectLst/>
                        <a:latin typeface="Arial" panose="020B0604020202020204" pitchFamily="34" charset="0"/>
                        <a:ea typeface="Calibri"/>
                        <a:cs typeface="Arial" panose="020B0604020202020204" pitchFamily="34" charset="0"/>
                      </a:endParaRPr>
                    </a:p>
                  </a:txBody>
                  <a:tcPr marL="73152" marR="73152" marT="9144" marB="914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dirty="0">
                          <a:effectLst/>
                          <a:latin typeface="Arial" panose="020B0604020202020204" pitchFamily="34" charset="0"/>
                          <a:cs typeface="Arial" panose="020B0604020202020204" pitchFamily="34" charset="0"/>
                        </a:rPr>
                        <a:t> </a:t>
                      </a:r>
                      <a:endParaRPr lang="en-US" sz="1200" dirty="0">
                        <a:effectLst/>
                        <a:latin typeface="Arial" panose="020B0604020202020204" pitchFamily="34" charset="0"/>
                        <a:ea typeface="Calibri"/>
                        <a:cs typeface="Arial" panose="020B0604020202020204" pitchFamily="34" charset="0"/>
                      </a:endParaRPr>
                    </a:p>
                  </a:txBody>
                  <a:tcPr marL="73152" marR="73152" marT="9144" marB="914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dirty="0">
                          <a:effectLst/>
                          <a:latin typeface="Arial" panose="020B0604020202020204" pitchFamily="34" charset="0"/>
                          <a:cs typeface="Arial" panose="020B0604020202020204" pitchFamily="34" charset="0"/>
                        </a:rPr>
                        <a:t> </a:t>
                      </a:r>
                      <a:endParaRPr lang="en-US" sz="1200" dirty="0">
                        <a:effectLst/>
                        <a:latin typeface="Arial" panose="020B0604020202020204" pitchFamily="34" charset="0"/>
                        <a:ea typeface="Calibri"/>
                        <a:cs typeface="Arial" panose="020B0604020202020204" pitchFamily="34" charset="0"/>
                      </a:endParaRPr>
                    </a:p>
                  </a:txBody>
                  <a:tcPr marL="73152" marR="73152" marT="9144" marB="914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r>
              <a:tr h="155575">
                <a:tc>
                  <a:txBody>
                    <a:bodyPr/>
                    <a:lstStyle/>
                    <a:p>
                      <a:pPr marL="0" marR="0">
                        <a:lnSpc>
                          <a:spcPct val="115000"/>
                        </a:lnSpc>
                        <a:spcBef>
                          <a:spcPts val="0"/>
                        </a:spcBef>
                        <a:spcAft>
                          <a:spcPts val="0"/>
                        </a:spcAft>
                      </a:pPr>
                      <a:r>
                        <a:rPr lang="en-US" sz="900" dirty="0">
                          <a:effectLst/>
                          <a:latin typeface="Arial" panose="020B0604020202020204" pitchFamily="34" charset="0"/>
                          <a:cs typeface="Arial" panose="020B0604020202020204" pitchFamily="34" charset="0"/>
                        </a:rPr>
                        <a:t>Fatigue: </a:t>
                      </a:r>
                      <a:r>
                        <a:rPr lang="en-US" sz="900" dirty="0" smtClean="0">
                          <a:effectLst/>
                          <a:latin typeface="Arial" panose="020B0604020202020204" pitchFamily="34" charset="0"/>
                          <a:cs typeface="Arial" panose="020B0604020202020204" pitchFamily="34" charset="0"/>
                        </a:rPr>
                        <a:t>Easily </a:t>
                      </a:r>
                      <a:r>
                        <a:rPr lang="en-US" sz="900" dirty="0">
                          <a:effectLst/>
                          <a:latin typeface="Arial" panose="020B0604020202020204" pitchFamily="34" charset="0"/>
                          <a:cs typeface="Arial" panose="020B0604020202020204" pitchFamily="34" charset="0"/>
                        </a:rPr>
                        <a:t>fatigued/weakness</a:t>
                      </a:r>
                      <a:endParaRPr lang="en-US" sz="1200" dirty="0">
                        <a:effectLst/>
                        <a:latin typeface="Arial" panose="020B0604020202020204" pitchFamily="34" charset="0"/>
                        <a:ea typeface="Calibri"/>
                        <a:cs typeface="Arial" panose="020B0604020202020204" pitchFamily="34" charset="0"/>
                      </a:endParaRPr>
                    </a:p>
                  </a:txBody>
                  <a:tcPr marL="73152" marR="73152" marT="9144" marB="914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a:effectLst/>
                          <a:latin typeface="Arial" panose="020B0604020202020204" pitchFamily="34" charset="0"/>
                          <a:cs typeface="Arial" panose="020B0604020202020204" pitchFamily="34" charset="0"/>
                        </a:rPr>
                        <a:t>1</a:t>
                      </a:r>
                      <a:endParaRPr lang="en-US" sz="1200">
                        <a:effectLst/>
                        <a:latin typeface="Arial" panose="020B0604020202020204" pitchFamily="34" charset="0"/>
                        <a:ea typeface="Calibri"/>
                        <a:cs typeface="Arial" panose="020B0604020202020204" pitchFamily="34" charset="0"/>
                      </a:endParaRPr>
                    </a:p>
                  </a:txBody>
                  <a:tcPr marL="73152" marR="73152" marT="9144" marB="914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dirty="0">
                          <a:effectLst/>
                          <a:latin typeface="Arial" panose="020B0604020202020204" pitchFamily="34" charset="0"/>
                          <a:cs typeface="Arial" panose="020B0604020202020204" pitchFamily="34" charset="0"/>
                        </a:rPr>
                        <a:t> </a:t>
                      </a:r>
                      <a:endParaRPr lang="en-US" sz="1200" dirty="0">
                        <a:effectLst/>
                        <a:latin typeface="Arial" panose="020B0604020202020204" pitchFamily="34" charset="0"/>
                        <a:ea typeface="Calibri"/>
                        <a:cs typeface="Arial" panose="020B0604020202020204" pitchFamily="34" charset="0"/>
                      </a:endParaRPr>
                    </a:p>
                  </a:txBody>
                  <a:tcPr marL="73152" marR="73152" marT="9144" marB="914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a:effectLst/>
                          <a:latin typeface="Arial" panose="020B0604020202020204" pitchFamily="34" charset="0"/>
                          <a:cs typeface="Arial" panose="020B0604020202020204" pitchFamily="34" charset="0"/>
                        </a:rPr>
                        <a:t> </a:t>
                      </a:r>
                      <a:endParaRPr lang="en-US" sz="1200">
                        <a:effectLst/>
                        <a:latin typeface="Arial" panose="020B0604020202020204" pitchFamily="34" charset="0"/>
                        <a:ea typeface="Calibri"/>
                        <a:cs typeface="Arial" panose="020B0604020202020204" pitchFamily="34" charset="0"/>
                      </a:endParaRPr>
                    </a:p>
                  </a:txBody>
                  <a:tcPr marL="73152" marR="73152" marT="9144" marB="914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a:effectLst/>
                          <a:latin typeface="Arial" panose="020B0604020202020204" pitchFamily="34" charset="0"/>
                          <a:cs typeface="Arial" panose="020B0604020202020204" pitchFamily="34" charset="0"/>
                        </a:rPr>
                        <a:t> </a:t>
                      </a:r>
                      <a:endParaRPr lang="en-US" sz="1200">
                        <a:effectLst/>
                        <a:latin typeface="Arial" panose="020B0604020202020204" pitchFamily="34" charset="0"/>
                        <a:ea typeface="Calibri"/>
                        <a:cs typeface="Arial" panose="020B0604020202020204" pitchFamily="34" charset="0"/>
                      </a:endParaRPr>
                    </a:p>
                  </a:txBody>
                  <a:tcPr marL="73152" marR="73152" marT="9144" marB="914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a:effectLst/>
                          <a:latin typeface="Arial" panose="020B0604020202020204" pitchFamily="34" charset="0"/>
                          <a:cs typeface="Arial" panose="020B0604020202020204" pitchFamily="34" charset="0"/>
                        </a:rPr>
                        <a:t> </a:t>
                      </a:r>
                      <a:endParaRPr lang="en-US" sz="1200">
                        <a:effectLst/>
                        <a:latin typeface="Arial" panose="020B0604020202020204" pitchFamily="34" charset="0"/>
                        <a:ea typeface="Calibri"/>
                        <a:cs typeface="Arial" panose="020B0604020202020204" pitchFamily="34" charset="0"/>
                      </a:endParaRPr>
                    </a:p>
                  </a:txBody>
                  <a:tcPr marL="73152" marR="73152" marT="9144" marB="914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dirty="0">
                          <a:effectLst/>
                          <a:latin typeface="Arial" panose="020B0604020202020204" pitchFamily="34" charset="0"/>
                          <a:cs typeface="Arial" panose="020B0604020202020204" pitchFamily="34" charset="0"/>
                        </a:rPr>
                        <a:t> </a:t>
                      </a:r>
                      <a:endParaRPr lang="en-US" sz="1200" dirty="0">
                        <a:effectLst/>
                        <a:latin typeface="Arial" panose="020B0604020202020204" pitchFamily="34" charset="0"/>
                        <a:ea typeface="Calibri"/>
                        <a:cs typeface="Arial" panose="020B0604020202020204" pitchFamily="34" charset="0"/>
                      </a:endParaRPr>
                    </a:p>
                  </a:txBody>
                  <a:tcPr marL="73152" marR="73152" marT="9144" marB="914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r>
              <a:tr h="155575">
                <a:tc>
                  <a:txBody>
                    <a:bodyPr/>
                    <a:lstStyle/>
                    <a:p>
                      <a:pPr marL="0" marR="0">
                        <a:lnSpc>
                          <a:spcPct val="115000"/>
                        </a:lnSpc>
                        <a:spcBef>
                          <a:spcPts val="0"/>
                        </a:spcBef>
                        <a:spcAft>
                          <a:spcPts val="0"/>
                        </a:spcAft>
                      </a:pPr>
                      <a:r>
                        <a:rPr lang="en-US" sz="900" dirty="0">
                          <a:effectLst/>
                          <a:latin typeface="Arial" panose="020B0604020202020204" pitchFamily="34" charset="0"/>
                          <a:cs typeface="Arial" panose="020B0604020202020204" pitchFamily="34" charset="0"/>
                        </a:rPr>
                        <a:t>Difficulty </a:t>
                      </a:r>
                      <a:r>
                        <a:rPr lang="en-US" sz="900" dirty="0" smtClean="0">
                          <a:effectLst/>
                          <a:latin typeface="Arial" panose="020B0604020202020204" pitchFamily="34" charset="0"/>
                          <a:cs typeface="Arial" panose="020B0604020202020204" pitchFamily="34" charset="0"/>
                        </a:rPr>
                        <a:t>swallowing</a:t>
                      </a:r>
                      <a:endParaRPr lang="en-US" sz="1200" dirty="0">
                        <a:effectLst/>
                        <a:latin typeface="Arial" panose="020B0604020202020204" pitchFamily="34" charset="0"/>
                        <a:ea typeface="Calibri"/>
                        <a:cs typeface="Arial" panose="020B0604020202020204" pitchFamily="34" charset="0"/>
                      </a:endParaRPr>
                    </a:p>
                  </a:txBody>
                  <a:tcPr marL="73152" marR="73152" marT="9144" marB="914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a:effectLst/>
                          <a:latin typeface="Arial" panose="020B0604020202020204" pitchFamily="34" charset="0"/>
                          <a:cs typeface="Arial" panose="020B0604020202020204" pitchFamily="34" charset="0"/>
                        </a:rPr>
                        <a:t> </a:t>
                      </a:r>
                      <a:endParaRPr lang="en-US" sz="1200">
                        <a:effectLst/>
                        <a:latin typeface="Arial" panose="020B0604020202020204" pitchFamily="34" charset="0"/>
                        <a:ea typeface="Calibri"/>
                        <a:cs typeface="Arial" panose="020B0604020202020204" pitchFamily="34" charset="0"/>
                      </a:endParaRPr>
                    </a:p>
                  </a:txBody>
                  <a:tcPr marL="73152" marR="73152" marT="9144" marB="914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dirty="0">
                          <a:effectLst/>
                          <a:latin typeface="Arial" panose="020B0604020202020204" pitchFamily="34" charset="0"/>
                          <a:cs typeface="Arial" panose="020B0604020202020204" pitchFamily="34" charset="0"/>
                        </a:rPr>
                        <a:t> </a:t>
                      </a:r>
                      <a:endParaRPr lang="en-US" sz="1200" dirty="0">
                        <a:effectLst/>
                        <a:latin typeface="Arial" panose="020B0604020202020204" pitchFamily="34" charset="0"/>
                        <a:ea typeface="Calibri"/>
                        <a:cs typeface="Arial" panose="020B0604020202020204" pitchFamily="34" charset="0"/>
                      </a:endParaRPr>
                    </a:p>
                  </a:txBody>
                  <a:tcPr marL="73152" marR="73152" marT="9144" marB="914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dirty="0">
                          <a:effectLst/>
                          <a:latin typeface="Arial" panose="020B0604020202020204" pitchFamily="34" charset="0"/>
                          <a:cs typeface="Arial" panose="020B0604020202020204" pitchFamily="34" charset="0"/>
                        </a:rPr>
                        <a:t> </a:t>
                      </a:r>
                      <a:endParaRPr lang="en-US" sz="1200" dirty="0">
                        <a:effectLst/>
                        <a:latin typeface="Arial" panose="020B0604020202020204" pitchFamily="34" charset="0"/>
                        <a:ea typeface="Calibri"/>
                        <a:cs typeface="Arial" panose="020B0604020202020204" pitchFamily="34" charset="0"/>
                      </a:endParaRPr>
                    </a:p>
                  </a:txBody>
                  <a:tcPr marL="73152" marR="73152" marT="9144" marB="914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dirty="0">
                          <a:effectLst/>
                          <a:latin typeface="Arial" panose="020B0604020202020204" pitchFamily="34" charset="0"/>
                          <a:cs typeface="Arial" panose="020B0604020202020204" pitchFamily="34" charset="0"/>
                        </a:rPr>
                        <a:t> </a:t>
                      </a:r>
                      <a:endParaRPr lang="en-US" sz="1200" dirty="0">
                        <a:effectLst/>
                        <a:latin typeface="Arial" panose="020B0604020202020204" pitchFamily="34" charset="0"/>
                        <a:ea typeface="Calibri"/>
                        <a:cs typeface="Arial" panose="020B0604020202020204" pitchFamily="34" charset="0"/>
                      </a:endParaRPr>
                    </a:p>
                  </a:txBody>
                  <a:tcPr marL="73152" marR="73152" marT="9144" marB="914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dirty="0">
                          <a:effectLst/>
                          <a:latin typeface="Arial" panose="020B0604020202020204" pitchFamily="34" charset="0"/>
                          <a:cs typeface="Arial" panose="020B0604020202020204" pitchFamily="34" charset="0"/>
                        </a:rPr>
                        <a:t> </a:t>
                      </a:r>
                      <a:endParaRPr lang="en-US" sz="1200" dirty="0">
                        <a:effectLst/>
                        <a:latin typeface="Arial" panose="020B0604020202020204" pitchFamily="34" charset="0"/>
                        <a:ea typeface="Calibri"/>
                        <a:cs typeface="Arial" panose="020B0604020202020204" pitchFamily="34" charset="0"/>
                      </a:endParaRPr>
                    </a:p>
                  </a:txBody>
                  <a:tcPr marL="73152" marR="73152" marT="9144" marB="914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dirty="0">
                          <a:effectLst/>
                          <a:latin typeface="Arial" panose="020B0604020202020204" pitchFamily="34" charset="0"/>
                          <a:cs typeface="Arial" panose="020B0604020202020204" pitchFamily="34" charset="0"/>
                        </a:rPr>
                        <a:t>1</a:t>
                      </a:r>
                      <a:endParaRPr lang="en-US" sz="1200" dirty="0">
                        <a:effectLst/>
                        <a:latin typeface="Arial" panose="020B0604020202020204" pitchFamily="34" charset="0"/>
                        <a:ea typeface="Calibri"/>
                        <a:cs typeface="Arial" panose="020B0604020202020204" pitchFamily="34" charset="0"/>
                      </a:endParaRPr>
                    </a:p>
                  </a:txBody>
                  <a:tcPr marL="73152" marR="73152" marT="9144" marB="914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r>
              <a:tr h="155575">
                <a:tc>
                  <a:txBody>
                    <a:bodyPr/>
                    <a:lstStyle/>
                    <a:p>
                      <a:pPr marL="0" marR="0">
                        <a:lnSpc>
                          <a:spcPct val="115000"/>
                        </a:lnSpc>
                        <a:spcBef>
                          <a:spcPts val="0"/>
                        </a:spcBef>
                        <a:spcAft>
                          <a:spcPts val="0"/>
                        </a:spcAft>
                      </a:pPr>
                      <a:r>
                        <a:rPr lang="en-US" sz="900" b="1" dirty="0" smtClean="0">
                          <a:effectLst/>
                          <a:latin typeface="Arial" panose="020B0604020202020204" pitchFamily="34" charset="0"/>
                          <a:cs typeface="Arial" panose="020B0604020202020204" pitchFamily="34" charset="0"/>
                        </a:rPr>
                        <a:t>Gastrointestinal</a:t>
                      </a:r>
                      <a:endParaRPr lang="en-US" sz="1200" b="1" dirty="0">
                        <a:effectLst/>
                        <a:latin typeface="Arial" panose="020B0604020202020204" pitchFamily="34" charset="0"/>
                        <a:ea typeface="Calibri"/>
                        <a:cs typeface="Arial" panose="020B0604020202020204" pitchFamily="34" charset="0"/>
                      </a:endParaRPr>
                    </a:p>
                  </a:txBody>
                  <a:tcPr marL="73152" marR="73152" marT="9144" marB="914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DA04F">
                        <a:alpha val="0"/>
                      </a:srgbClr>
                    </a:solidFill>
                  </a:tcPr>
                </a:tc>
                <a:tc>
                  <a:txBody>
                    <a:bodyPr/>
                    <a:lstStyle/>
                    <a:p>
                      <a:pPr marL="0" marR="0" algn="ctr">
                        <a:lnSpc>
                          <a:spcPct val="115000"/>
                        </a:lnSpc>
                        <a:spcBef>
                          <a:spcPts val="0"/>
                        </a:spcBef>
                        <a:spcAft>
                          <a:spcPts val="0"/>
                        </a:spcAft>
                      </a:pPr>
                      <a:r>
                        <a:rPr lang="en-US" sz="900" dirty="0">
                          <a:effectLst/>
                          <a:latin typeface="Arial" panose="020B0604020202020204" pitchFamily="34" charset="0"/>
                          <a:cs typeface="Arial" panose="020B0604020202020204" pitchFamily="34" charset="0"/>
                        </a:rPr>
                        <a:t> </a:t>
                      </a:r>
                      <a:endParaRPr lang="en-US" sz="1200" dirty="0">
                        <a:effectLst/>
                        <a:latin typeface="Arial" panose="020B0604020202020204" pitchFamily="34" charset="0"/>
                        <a:ea typeface="Calibri"/>
                        <a:cs typeface="Arial" panose="020B0604020202020204" pitchFamily="34" charset="0"/>
                      </a:endParaRPr>
                    </a:p>
                  </a:txBody>
                  <a:tcPr marL="73152" marR="73152" marT="9144" marB="914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DA04F">
                        <a:alpha val="0"/>
                      </a:srgbClr>
                    </a:solidFill>
                  </a:tcPr>
                </a:tc>
                <a:tc>
                  <a:txBody>
                    <a:bodyPr/>
                    <a:lstStyle/>
                    <a:p>
                      <a:pPr marL="0" marR="0" algn="ctr">
                        <a:lnSpc>
                          <a:spcPct val="115000"/>
                        </a:lnSpc>
                        <a:spcBef>
                          <a:spcPts val="0"/>
                        </a:spcBef>
                        <a:spcAft>
                          <a:spcPts val="0"/>
                        </a:spcAft>
                      </a:pPr>
                      <a:r>
                        <a:rPr lang="en-US" sz="900" dirty="0">
                          <a:effectLst/>
                          <a:latin typeface="Arial" panose="020B0604020202020204" pitchFamily="34" charset="0"/>
                          <a:cs typeface="Arial" panose="020B0604020202020204" pitchFamily="34" charset="0"/>
                        </a:rPr>
                        <a:t> </a:t>
                      </a:r>
                      <a:endParaRPr lang="en-US" sz="1200" dirty="0">
                        <a:effectLst/>
                        <a:latin typeface="Arial" panose="020B0604020202020204" pitchFamily="34" charset="0"/>
                        <a:ea typeface="Calibri"/>
                        <a:cs typeface="Arial" panose="020B0604020202020204" pitchFamily="34" charset="0"/>
                      </a:endParaRPr>
                    </a:p>
                  </a:txBody>
                  <a:tcPr marL="73152" marR="73152" marT="9144" marB="914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DA04F">
                        <a:alpha val="0"/>
                      </a:srgbClr>
                    </a:solidFill>
                  </a:tcPr>
                </a:tc>
                <a:tc>
                  <a:txBody>
                    <a:bodyPr/>
                    <a:lstStyle/>
                    <a:p>
                      <a:pPr marL="0" marR="0" algn="ctr">
                        <a:lnSpc>
                          <a:spcPct val="115000"/>
                        </a:lnSpc>
                        <a:spcBef>
                          <a:spcPts val="0"/>
                        </a:spcBef>
                        <a:spcAft>
                          <a:spcPts val="0"/>
                        </a:spcAft>
                      </a:pPr>
                      <a:r>
                        <a:rPr lang="en-US" sz="900" dirty="0">
                          <a:effectLst/>
                          <a:latin typeface="Arial" panose="020B0604020202020204" pitchFamily="34" charset="0"/>
                          <a:cs typeface="Arial" panose="020B0604020202020204" pitchFamily="34" charset="0"/>
                        </a:rPr>
                        <a:t> </a:t>
                      </a:r>
                      <a:endParaRPr lang="en-US" sz="1200" dirty="0">
                        <a:effectLst/>
                        <a:latin typeface="Arial" panose="020B0604020202020204" pitchFamily="34" charset="0"/>
                        <a:ea typeface="Calibri"/>
                        <a:cs typeface="Arial" panose="020B0604020202020204" pitchFamily="34" charset="0"/>
                      </a:endParaRPr>
                    </a:p>
                  </a:txBody>
                  <a:tcPr marL="73152" marR="73152" marT="9144" marB="914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DA04F">
                        <a:alpha val="0"/>
                      </a:srgbClr>
                    </a:solidFill>
                  </a:tcPr>
                </a:tc>
                <a:tc>
                  <a:txBody>
                    <a:bodyPr/>
                    <a:lstStyle/>
                    <a:p>
                      <a:pPr marL="0" marR="0" algn="ctr">
                        <a:lnSpc>
                          <a:spcPct val="115000"/>
                        </a:lnSpc>
                        <a:spcBef>
                          <a:spcPts val="0"/>
                        </a:spcBef>
                        <a:spcAft>
                          <a:spcPts val="0"/>
                        </a:spcAft>
                      </a:pPr>
                      <a:r>
                        <a:rPr lang="en-US" sz="900" dirty="0">
                          <a:effectLst/>
                          <a:latin typeface="Arial" panose="020B0604020202020204" pitchFamily="34" charset="0"/>
                          <a:cs typeface="Arial" panose="020B0604020202020204" pitchFamily="34" charset="0"/>
                        </a:rPr>
                        <a:t> </a:t>
                      </a:r>
                      <a:endParaRPr lang="en-US" sz="1200" dirty="0">
                        <a:effectLst/>
                        <a:latin typeface="Arial" panose="020B0604020202020204" pitchFamily="34" charset="0"/>
                        <a:ea typeface="Calibri"/>
                        <a:cs typeface="Arial" panose="020B0604020202020204" pitchFamily="34" charset="0"/>
                      </a:endParaRPr>
                    </a:p>
                  </a:txBody>
                  <a:tcPr marL="73152" marR="73152" marT="9144" marB="914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DA04F">
                        <a:alpha val="0"/>
                      </a:srgbClr>
                    </a:solidFill>
                  </a:tcPr>
                </a:tc>
                <a:tc>
                  <a:txBody>
                    <a:bodyPr/>
                    <a:lstStyle/>
                    <a:p>
                      <a:pPr marL="0" marR="0" algn="ctr">
                        <a:lnSpc>
                          <a:spcPct val="115000"/>
                        </a:lnSpc>
                        <a:spcBef>
                          <a:spcPts val="0"/>
                        </a:spcBef>
                        <a:spcAft>
                          <a:spcPts val="0"/>
                        </a:spcAft>
                      </a:pPr>
                      <a:r>
                        <a:rPr lang="en-US" sz="900" dirty="0">
                          <a:effectLst/>
                          <a:latin typeface="Arial" panose="020B0604020202020204" pitchFamily="34" charset="0"/>
                          <a:cs typeface="Arial" panose="020B0604020202020204" pitchFamily="34" charset="0"/>
                        </a:rPr>
                        <a:t> </a:t>
                      </a:r>
                      <a:endParaRPr lang="en-US" sz="1200" dirty="0">
                        <a:effectLst/>
                        <a:latin typeface="Arial" panose="020B0604020202020204" pitchFamily="34" charset="0"/>
                        <a:ea typeface="Calibri"/>
                        <a:cs typeface="Arial" panose="020B0604020202020204" pitchFamily="34" charset="0"/>
                      </a:endParaRPr>
                    </a:p>
                  </a:txBody>
                  <a:tcPr marL="73152" marR="73152" marT="9144" marB="914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DA04F">
                        <a:alpha val="0"/>
                      </a:srgbClr>
                    </a:solidFill>
                  </a:tcPr>
                </a:tc>
                <a:tc>
                  <a:txBody>
                    <a:bodyPr/>
                    <a:lstStyle/>
                    <a:p>
                      <a:pPr marL="0" marR="0" algn="ctr">
                        <a:lnSpc>
                          <a:spcPct val="115000"/>
                        </a:lnSpc>
                        <a:spcBef>
                          <a:spcPts val="0"/>
                        </a:spcBef>
                        <a:spcAft>
                          <a:spcPts val="0"/>
                        </a:spcAft>
                      </a:pPr>
                      <a:r>
                        <a:rPr lang="en-US" sz="900" dirty="0">
                          <a:effectLst/>
                          <a:latin typeface="Arial" panose="020B0604020202020204" pitchFamily="34" charset="0"/>
                          <a:cs typeface="Arial" panose="020B0604020202020204" pitchFamily="34" charset="0"/>
                        </a:rPr>
                        <a:t> </a:t>
                      </a:r>
                      <a:endParaRPr lang="en-US" sz="1200" dirty="0">
                        <a:effectLst/>
                        <a:latin typeface="Arial" panose="020B0604020202020204" pitchFamily="34" charset="0"/>
                        <a:ea typeface="Calibri"/>
                        <a:cs typeface="Arial" panose="020B0604020202020204" pitchFamily="34" charset="0"/>
                      </a:endParaRPr>
                    </a:p>
                  </a:txBody>
                  <a:tcPr marL="73152" marR="73152" marT="9144" marB="914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DA04F">
                        <a:alpha val="0"/>
                      </a:srgbClr>
                    </a:solidFill>
                  </a:tcPr>
                </a:tc>
              </a:tr>
              <a:tr h="155575">
                <a:tc>
                  <a:txBody>
                    <a:bodyPr/>
                    <a:lstStyle/>
                    <a:p>
                      <a:pPr marL="0" marR="0">
                        <a:lnSpc>
                          <a:spcPct val="115000"/>
                        </a:lnSpc>
                        <a:spcBef>
                          <a:spcPts val="0"/>
                        </a:spcBef>
                        <a:spcAft>
                          <a:spcPts val="0"/>
                        </a:spcAft>
                      </a:pPr>
                      <a:r>
                        <a:rPr lang="en-US" sz="900" dirty="0">
                          <a:effectLst/>
                          <a:latin typeface="Arial" panose="020B0604020202020204" pitchFamily="34" charset="0"/>
                          <a:cs typeface="Arial" panose="020B0604020202020204" pitchFamily="34" charset="0"/>
                        </a:rPr>
                        <a:t>Diarrhea (recurrent for last 24 </a:t>
                      </a:r>
                      <a:r>
                        <a:rPr lang="en-US" sz="900" dirty="0" smtClean="0">
                          <a:effectLst/>
                          <a:latin typeface="Arial" panose="020B0604020202020204" pitchFamily="34" charset="0"/>
                          <a:cs typeface="Arial" panose="020B0604020202020204" pitchFamily="34" charset="0"/>
                        </a:rPr>
                        <a:t>hours</a:t>
                      </a:r>
                      <a:r>
                        <a:rPr lang="en-US" sz="900" dirty="0">
                          <a:effectLst/>
                          <a:latin typeface="Arial" panose="020B0604020202020204" pitchFamily="34" charset="0"/>
                          <a:cs typeface="Arial" panose="020B0604020202020204" pitchFamily="34" charset="0"/>
                        </a:rPr>
                        <a:t>)</a:t>
                      </a:r>
                      <a:endParaRPr lang="en-US" sz="1200" dirty="0">
                        <a:effectLst/>
                        <a:latin typeface="Arial" panose="020B0604020202020204" pitchFamily="34" charset="0"/>
                        <a:ea typeface="Calibri"/>
                        <a:cs typeface="Arial" panose="020B0604020202020204" pitchFamily="34" charset="0"/>
                      </a:endParaRPr>
                    </a:p>
                  </a:txBody>
                  <a:tcPr marL="73152" marR="73152" marT="9144" marB="914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a:effectLst/>
                          <a:latin typeface="Arial" panose="020B0604020202020204" pitchFamily="34" charset="0"/>
                          <a:cs typeface="Arial" panose="020B0604020202020204" pitchFamily="34" charset="0"/>
                        </a:rPr>
                        <a:t> </a:t>
                      </a:r>
                      <a:endParaRPr lang="en-US" sz="1200">
                        <a:effectLst/>
                        <a:latin typeface="Arial" panose="020B0604020202020204" pitchFamily="34" charset="0"/>
                        <a:ea typeface="Calibri"/>
                        <a:cs typeface="Arial" panose="020B0604020202020204" pitchFamily="34" charset="0"/>
                      </a:endParaRPr>
                    </a:p>
                  </a:txBody>
                  <a:tcPr marL="73152" marR="73152" marT="9144" marB="914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a:effectLst/>
                          <a:latin typeface="Arial" panose="020B0604020202020204" pitchFamily="34" charset="0"/>
                          <a:cs typeface="Arial" panose="020B0604020202020204" pitchFamily="34" charset="0"/>
                        </a:rPr>
                        <a:t> </a:t>
                      </a:r>
                      <a:endParaRPr lang="en-US" sz="1200">
                        <a:effectLst/>
                        <a:latin typeface="Arial" panose="020B0604020202020204" pitchFamily="34" charset="0"/>
                        <a:ea typeface="Calibri"/>
                        <a:cs typeface="Arial" panose="020B0604020202020204" pitchFamily="34" charset="0"/>
                      </a:endParaRPr>
                    </a:p>
                  </a:txBody>
                  <a:tcPr marL="73152" marR="73152" marT="9144" marB="914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a:effectLst/>
                          <a:latin typeface="Arial" panose="020B0604020202020204" pitchFamily="34" charset="0"/>
                          <a:cs typeface="Arial" panose="020B0604020202020204" pitchFamily="34" charset="0"/>
                        </a:rPr>
                        <a:t> </a:t>
                      </a:r>
                      <a:endParaRPr lang="en-US" sz="1200">
                        <a:effectLst/>
                        <a:latin typeface="Arial" panose="020B0604020202020204" pitchFamily="34" charset="0"/>
                        <a:ea typeface="Calibri"/>
                        <a:cs typeface="Arial" panose="020B0604020202020204" pitchFamily="34" charset="0"/>
                      </a:endParaRPr>
                    </a:p>
                  </a:txBody>
                  <a:tcPr marL="73152" marR="73152" marT="9144" marB="914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a:effectLst/>
                          <a:latin typeface="Arial" panose="020B0604020202020204" pitchFamily="34" charset="0"/>
                          <a:cs typeface="Arial" panose="020B0604020202020204" pitchFamily="34" charset="0"/>
                        </a:rPr>
                        <a:t> </a:t>
                      </a:r>
                      <a:endParaRPr lang="en-US" sz="1200">
                        <a:effectLst/>
                        <a:latin typeface="Arial" panose="020B0604020202020204" pitchFamily="34" charset="0"/>
                        <a:ea typeface="Calibri"/>
                        <a:cs typeface="Arial" panose="020B0604020202020204" pitchFamily="34" charset="0"/>
                      </a:endParaRPr>
                    </a:p>
                  </a:txBody>
                  <a:tcPr marL="73152" marR="73152" marT="9144" marB="914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a:effectLst/>
                          <a:latin typeface="Arial" panose="020B0604020202020204" pitchFamily="34" charset="0"/>
                          <a:cs typeface="Arial" panose="020B0604020202020204" pitchFamily="34" charset="0"/>
                        </a:rPr>
                        <a:t> </a:t>
                      </a:r>
                      <a:endParaRPr lang="en-US" sz="1200">
                        <a:effectLst/>
                        <a:latin typeface="Arial" panose="020B0604020202020204" pitchFamily="34" charset="0"/>
                        <a:ea typeface="Calibri"/>
                        <a:cs typeface="Arial" panose="020B0604020202020204" pitchFamily="34" charset="0"/>
                      </a:endParaRPr>
                    </a:p>
                  </a:txBody>
                  <a:tcPr marL="73152" marR="73152" marT="9144" marB="914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dirty="0">
                          <a:effectLst/>
                          <a:latin typeface="Arial" panose="020B0604020202020204" pitchFamily="34" charset="0"/>
                          <a:cs typeface="Arial" panose="020B0604020202020204" pitchFamily="34" charset="0"/>
                        </a:rPr>
                        <a:t>1</a:t>
                      </a:r>
                      <a:endParaRPr lang="en-US" sz="1200" dirty="0">
                        <a:effectLst/>
                        <a:latin typeface="Arial" panose="020B0604020202020204" pitchFamily="34" charset="0"/>
                        <a:ea typeface="Calibri"/>
                        <a:cs typeface="Arial" panose="020B0604020202020204" pitchFamily="34" charset="0"/>
                      </a:endParaRPr>
                    </a:p>
                  </a:txBody>
                  <a:tcPr marL="73152" marR="73152" marT="9144" marB="914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r>
              <a:tr h="155575">
                <a:tc>
                  <a:txBody>
                    <a:bodyPr/>
                    <a:lstStyle/>
                    <a:p>
                      <a:pPr marL="0" marR="0">
                        <a:lnSpc>
                          <a:spcPct val="115000"/>
                        </a:lnSpc>
                        <a:spcBef>
                          <a:spcPts val="0"/>
                        </a:spcBef>
                        <a:spcAft>
                          <a:spcPts val="0"/>
                        </a:spcAft>
                      </a:pPr>
                      <a:r>
                        <a:rPr lang="en-US" sz="900" dirty="0">
                          <a:effectLst/>
                          <a:latin typeface="Arial" panose="020B0604020202020204" pitchFamily="34" charset="0"/>
                          <a:cs typeface="Arial" panose="020B0604020202020204" pitchFamily="34" charset="0"/>
                        </a:rPr>
                        <a:t>Nausea or vomiting (recurrent for last 24 </a:t>
                      </a:r>
                      <a:r>
                        <a:rPr lang="en-US" sz="900" dirty="0" smtClean="0">
                          <a:effectLst/>
                          <a:latin typeface="Arial" panose="020B0604020202020204" pitchFamily="34" charset="0"/>
                          <a:cs typeface="Arial" panose="020B0604020202020204" pitchFamily="34" charset="0"/>
                        </a:rPr>
                        <a:t>hours</a:t>
                      </a:r>
                      <a:r>
                        <a:rPr lang="en-US" sz="900" dirty="0">
                          <a:effectLst/>
                          <a:latin typeface="Arial" panose="020B0604020202020204" pitchFamily="34" charset="0"/>
                          <a:cs typeface="Arial" panose="020B0604020202020204" pitchFamily="34" charset="0"/>
                        </a:rPr>
                        <a:t>)</a:t>
                      </a:r>
                      <a:endParaRPr lang="en-US" sz="1200" dirty="0">
                        <a:effectLst/>
                        <a:latin typeface="Arial" panose="020B0604020202020204" pitchFamily="34" charset="0"/>
                        <a:ea typeface="Calibri"/>
                        <a:cs typeface="Arial" panose="020B0604020202020204" pitchFamily="34" charset="0"/>
                      </a:endParaRPr>
                    </a:p>
                  </a:txBody>
                  <a:tcPr marL="73152" marR="73152" marT="9144" marB="914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a:effectLst/>
                          <a:latin typeface="Arial" panose="020B0604020202020204" pitchFamily="34" charset="0"/>
                          <a:cs typeface="Arial" panose="020B0604020202020204" pitchFamily="34" charset="0"/>
                        </a:rPr>
                        <a:t>1</a:t>
                      </a:r>
                      <a:endParaRPr lang="en-US" sz="1200">
                        <a:effectLst/>
                        <a:latin typeface="Arial" panose="020B0604020202020204" pitchFamily="34" charset="0"/>
                        <a:ea typeface="Calibri"/>
                        <a:cs typeface="Arial" panose="020B0604020202020204" pitchFamily="34" charset="0"/>
                      </a:endParaRPr>
                    </a:p>
                  </a:txBody>
                  <a:tcPr marL="73152" marR="73152" marT="9144" marB="914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a:effectLst/>
                          <a:latin typeface="Arial" panose="020B0604020202020204" pitchFamily="34" charset="0"/>
                          <a:cs typeface="Arial" panose="020B0604020202020204" pitchFamily="34" charset="0"/>
                        </a:rPr>
                        <a:t> </a:t>
                      </a:r>
                      <a:endParaRPr lang="en-US" sz="1200">
                        <a:effectLst/>
                        <a:latin typeface="Arial" panose="020B0604020202020204" pitchFamily="34" charset="0"/>
                        <a:ea typeface="Calibri"/>
                        <a:cs typeface="Arial" panose="020B0604020202020204" pitchFamily="34" charset="0"/>
                      </a:endParaRPr>
                    </a:p>
                  </a:txBody>
                  <a:tcPr marL="73152" marR="73152" marT="9144" marB="914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a:effectLst/>
                          <a:latin typeface="Arial" panose="020B0604020202020204" pitchFamily="34" charset="0"/>
                          <a:cs typeface="Arial" panose="020B0604020202020204" pitchFamily="34" charset="0"/>
                        </a:rPr>
                        <a:t> </a:t>
                      </a:r>
                      <a:endParaRPr lang="en-US" sz="1200">
                        <a:effectLst/>
                        <a:latin typeface="Arial" panose="020B0604020202020204" pitchFamily="34" charset="0"/>
                        <a:ea typeface="Calibri"/>
                        <a:cs typeface="Arial" panose="020B0604020202020204" pitchFamily="34" charset="0"/>
                      </a:endParaRPr>
                    </a:p>
                  </a:txBody>
                  <a:tcPr marL="73152" marR="73152" marT="9144" marB="914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a:effectLst/>
                          <a:latin typeface="Arial" panose="020B0604020202020204" pitchFamily="34" charset="0"/>
                          <a:cs typeface="Arial" panose="020B0604020202020204" pitchFamily="34" charset="0"/>
                        </a:rPr>
                        <a:t> </a:t>
                      </a:r>
                      <a:endParaRPr lang="en-US" sz="1200">
                        <a:effectLst/>
                        <a:latin typeface="Arial" panose="020B0604020202020204" pitchFamily="34" charset="0"/>
                        <a:ea typeface="Calibri"/>
                        <a:cs typeface="Arial" panose="020B0604020202020204" pitchFamily="34" charset="0"/>
                      </a:endParaRPr>
                    </a:p>
                  </a:txBody>
                  <a:tcPr marL="73152" marR="73152" marT="9144" marB="914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a:effectLst/>
                          <a:latin typeface="Arial" panose="020B0604020202020204" pitchFamily="34" charset="0"/>
                          <a:cs typeface="Arial" panose="020B0604020202020204" pitchFamily="34" charset="0"/>
                        </a:rPr>
                        <a:t> </a:t>
                      </a:r>
                      <a:endParaRPr lang="en-US" sz="1200">
                        <a:effectLst/>
                        <a:latin typeface="Arial" panose="020B0604020202020204" pitchFamily="34" charset="0"/>
                        <a:ea typeface="Calibri"/>
                        <a:cs typeface="Arial" panose="020B0604020202020204" pitchFamily="34" charset="0"/>
                      </a:endParaRPr>
                    </a:p>
                  </a:txBody>
                  <a:tcPr marL="73152" marR="73152" marT="9144" marB="914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dirty="0">
                          <a:effectLst/>
                          <a:latin typeface="Arial" panose="020B0604020202020204" pitchFamily="34" charset="0"/>
                          <a:cs typeface="Arial" panose="020B0604020202020204" pitchFamily="34" charset="0"/>
                        </a:rPr>
                        <a:t>1</a:t>
                      </a:r>
                      <a:endParaRPr lang="en-US" sz="1200" dirty="0">
                        <a:effectLst/>
                        <a:latin typeface="Arial" panose="020B0604020202020204" pitchFamily="34" charset="0"/>
                        <a:ea typeface="Calibri"/>
                        <a:cs typeface="Arial" panose="020B0604020202020204" pitchFamily="34" charset="0"/>
                      </a:endParaRPr>
                    </a:p>
                  </a:txBody>
                  <a:tcPr marL="73152" marR="73152" marT="9144" marB="914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r>
              <a:tr h="155575">
                <a:tc>
                  <a:txBody>
                    <a:bodyPr/>
                    <a:lstStyle/>
                    <a:p>
                      <a:pPr marL="0" marR="0">
                        <a:lnSpc>
                          <a:spcPct val="115000"/>
                        </a:lnSpc>
                        <a:spcBef>
                          <a:spcPts val="0"/>
                        </a:spcBef>
                        <a:spcAft>
                          <a:spcPts val="0"/>
                        </a:spcAft>
                      </a:pPr>
                      <a:r>
                        <a:rPr lang="en-US" sz="900" b="1" dirty="0" smtClean="0">
                          <a:effectLst/>
                          <a:latin typeface="Arial" panose="020B0604020202020204" pitchFamily="34" charset="0"/>
                          <a:cs typeface="Arial" panose="020B0604020202020204" pitchFamily="34" charset="0"/>
                        </a:rPr>
                        <a:t>Genitourinary</a:t>
                      </a:r>
                      <a:endParaRPr lang="en-US" sz="1200" b="1" dirty="0">
                        <a:effectLst/>
                        <a:latin typeface="Arial" panose="020B0604020202020204" pitchFamily="34" charset="0"/>
                        <a:ea typeface="Calibri"/>
                        <a:cs typeface="Arial" panose="020B0604020202020204" pitchFamily="34" charset="0"/>
                      </a:endParaRPr>
                    </a:p>
                  </a:txBody>
                  <a:tcPr marL="73152" marR="73152" marT="9144" marB="914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DA04F">
                        <a:alpha val="0"/>
                      </a:srgbClr>
                    </a:solidFill>
                  </a:tcPr>
                </a:tc>
                <a:tc>
                  <a:txBody>
                    <a:bodyPr/>
                    <a:lstStyle/>
                    <a:p>
                      <a:pPr marL="0" marR="0" algn="ctr">
                        <a:lnSpc>
                          <a:spcPct val="115000"/>
                        </a:lnSpc>
                        <a:spcBef>
                          <a:spcPts val="0"/>
                        </a:spcBef>
                        <a:spcAft>
                          <a:spcPts val="0"/>
                        </a:spcAft>
                      </a:pPr>
                      <a:r>
                        <a:rPr lang="en-US" sz="900" dirty="0">
                          <a:effectLst/>
                          <a:latin typeface="Arial" panose="020B0604020202020204" pitchFamily="34" charset="0"/>
                          <a:cs typeface="Arial" panose="020B0604020202020204" pitchFamily="34" charset="0"/>
                        </a:rPr>
                        <a:t> </a:t>
                      </a:r>
                      <a:endParaRPr lang="en-US" sz="1200" dirty="0">
                        <a:effectLst/>
                        <a:latin typeface="Arial" panose="020B0604020202020204" pitchFamily="34" charset="0"/>
                        <a:ea typeface="Calibri"/>
                        <a:cs typeface="Arial" panose="020B0604020202020204" pitchFamily="34" charset="0"/>
                      </a:endParaRPr>
                    </a:p>
                  </a:txBody>
                  <a:tcPr marL="73152" marR="73152" marT="9144" marB="914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DA04F">
                        <a:alpha val="0"/>
                      </a:srgbClr>
                    </a:solidFill>
                  </a:tcPr>
                </a:tc>
                <a:tc>
                  <a:txBody>
                    <a:bodyPr/>
                    <a:lstStyle/>
                    <a:p>
                      <a:pPr marL="0" marR="0" algn="ctr">
                        <a:lnSpc>
                          <a:spcPct val="115000"/>
                        </a:lnSpc>
                        <a:spcBef>
                          <a:spcPts val="0"/>
                        </a:spcBef>
                        <a:spcAft>
                          <a:spcPts val="0"/>
                        </a:spcAft>
                      </a:pPr>
                      <a:r>
                        <a:rPr lang="en-US" sz="900" dirty="0">
                          <a:effectLst/>
                          <a:latin typeface="Arial" panose="020B0604020202020204" pitchFamily="34" charset="0"/>
                          <a:cs typeface="Arial" panose="020B0604020202020204" pitchFamily="34" charset="0"/>
                        </a:rPr>
                        <a:t> </a:t>
                      </a:r>
                      <a:endParaRPr lang="en-US" sz="1200" dirty="0">
                        <a:effectLst/>
                        <a:latin typeface="Arial" panose="020B0604020202020204" pitchFamily="34" charset="0"/>
                        <a:ea typeface="Calibri"/>
                        <a:cs typeface="Arial" panose="020B0604020202020204" pitchFamily="34" charset="0"/>
                      </a:endParaRPr>
                    </a:p>
                  </a:txBody>
                  <a:tcPr marL="73152" marR="73152" marT="9144" marB="914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DA04F">
                        <a:alpha val="0"/>
                      </a:srgbClr>
                    </a:solidFill>
                  </a:tcPr>
                </a:tc>
                <a:tc>
                  <a:txBody>
                    <a:bodyPr/>
                    <a:lstStyle/>
                    <a:p>
                      <a:pPr marL="0" marR="0" algn="ctr">
                        <a:lnSpc>
                          <a:spcPct val="115000"/>
                        </a:lnSpc>
                        <a:spcBef>
                          <a:spcPts val="0"/>
                        </a:spcBef>
                        <a:spcAft>
                          <a:spcPts val="0"/>
                        </a:spcAft>
                      </a:pPr>
                      <a:r>
                        <a:rPr lang="en-US" sz="900">
                          <a:effectLst/>
                          <a:latin typeface="Arial" panose="020B0604020202020204" pitchFamily="34" charset="0"/>
                          <a:cs typeface="Arial" panose="020B0604020202020204" pitchFamily="34" charset="0"/>
                        </a:rPr>
                        <a:t> </a:t>
                      </a:r>
                      <a:endParaRPr lang="en-US" sz="1200">
                        <a:effectLst/>
                        <a:latin typeface="Arial" panose="020B0604020202020204" pitchFamily="34" charset="0"/>
                        <a:ea typeface="Calibri"/>
                        <a:cs typeface="Arial" panose="020B0604020202020204" pitchFamily="34" charset="0"/>
                      </a:endParaRPr>
                    </a:p>
                  </a:txBody>
                  <a:tcPr marL="73152" marR="73152" marT="9144" marB="914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DA04F">
                        <a:alpha val="0"/>
                      </a:srgbClr>
                    </a:solidFill>
                  </a:tcPr>
                </a:tc>
                <a:tc>
                  <a:txBody>
                    <a:bodyPr/>
                    <a:lstStyle/>
                    <a:p>
                      <a:pPr marL="0" marR="0" algn="ctr">
                        <a:lnSpc>
                          <a:spcPct val="115000"/>
                        </a:lnSpc>
                        <a:spcBef>
                          <a:spcPts val="0"/>
                        </a:spcBef>
                        <a:spcAft>
                          <a:spcPts val="0"/>
                        </a:spcAft>
                      </a:pPr>
                      <a:r>
                        <a:rPr lang="en-US" sz="900" dirty="0">
                          <a:effectLst/>
                          <a:latin typeface="Arial" panose="020B0604020202020204" pitchFamily="34" charset="0"/>
                          <a:cs typeface="Arial" panose="020B0604020202020204" pitchFamily="34" charset="0"/>
                        </a:rPr>
                        <a:t> </a:t>
                      </a:r>
                      <a:endParaRPr lang="en-US" sz="1200" dirty="0">
                        <a:effectLst/>
                        <a:latin typeface="Arial" panose="020B0604020202020204" pitchFamily="34" charset="0"/>
                        <a:ea typeface="Calibri"/>
                        <a:cs typeface="Arial" panose="020B0604020202020204" pitchFamily="34" charset="0"/>
                      </a:endParaRPr>
                    </a:p>
                  </a:txBody>
                  <a:tcPr marL="73152" marR="73152" marT="9144" marB="914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DA04F">
                        <a:alpha val="0"/>
                      </a:srgbClr>
                    </a:solidFill>
                  </a:tcPr>
                </a:tc>
                <a:tc>
                  <a:txBody>
                    <a:bodyPr/>
                    <a:lstStyle/>
                    <a:p>
                      <a:pPr marL="0" marR="0" algn="ctr">
                        <a:lnSpc>
                          <a:spcPct val="115000"/>
                        </a:lnSpc>
                        <a:spcBef>
                          <a:spcPts val="0"/>
                        </a:spcBef>
                        <a:spcAft>
                          <a:spcPts val="0"/>
                        </a:spcAft>
                      </a:pPr>
                      <a:r>
                        <a:rPr lang="en-US" sz="900" dirty="0">
                          <a:effectLst/>
                          <a:latin typeface="Arial" panose="020B0604020202020204" pitchFamily="34" charset="0"/>
                          <a:cs typeface="Arial" panose="020B0604020202020204" pitchFamily="34" charset="0"/>
                        </a:rPr>
                        <a:t> </a:t>
                      </a:r>
                      <a:endParaRPr lang="en-US" sz="1200" dirty="0">
                        <a:effectLst/>
                        <a:latin typeface="Arial" panose="020B0604020202020204" pitchFamily="34" charset="0"/>
                        <a:ea typeface="Calibri"/>
                        <a:cs typeface="Arial" panose="020B0604020202020204" pitchFamily="34" charset="0"/>
                      </a:endParaRPr>
                    </a:p>
                  </a:txBody>
                  <a:tcPr marL="73152" marR="73152" marT="9144" marB="914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DA04F">
                        <a:alpha val="0"/>
                      </a:srgbClr>
                    </a:solidFill>
                  </a:tcPr>
                </a:tc>
                <a:tc>
                  <a:txBody>
                    <a:bodyPr/>
                    <a:lstStyle/>
                    <a:p>
                      <a:pPr marL="0" marR="0" algn="ctr">
                        <a:lnSpc>
                          <a:spcPct val="115000"/>
                        </a:lnSpc>
                        <a:spcBef>
                          <a:spcPts val="0"/>
                        </a:spcBef>
                        <a:spcAft>
                          <a:spcPts val="0"/>
                        </a:spcAft>
                      </a:pPr>
                      <a:r>
                        <a:rPr lang="en-US" sz="900" dirty="0">
                          <a:effectLst/>
                          <a:latin typeface="Arial" panose="020B0604020202020204" pitchFamily="34" charset="0"/>
                          <a:cs typeface="Arial" panose="020B0604020202020204" pitchFamily="34" charset="0"/>
                        </a:rPr>
                        <a:t> </a:t>
                      </a:r>
                      <a:endParaRPr lang="en-US" sz="1200" dirty="0">
                        <a:effectLst/>
                        <a:latin typeface="Arial" panose="020B0604020202020204" pitchFamily="34" charset="0"/>
                        <a:ea typeface="Calibri"/>
                        <a:cs typeface="Arial" panose="020B0604020202020204" pitchFamily="34" charset="0"/>
                      </a:endParaRPr>
                    </a:p>
                  </a:txBody>
                  <a:tcPr marL="73152" marR="73152" marT="9144" marB="914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DA04F">
                        <a:alpha val="0"/>
                      </a:srgbClr>
                    </a:solidFill>
                  </a:tcPr>
                </a:tc>
              </a:tr>
              <a:tr h="155575">
                <a:tc>
                  <a:txBody>
                    <a:bodyPr/>
                    <a:lstStyle/>
                    <a:p>
                      <a:pPr marL="0" marR="0">
                        <a:lnSpc>
                          <a:spcPct val="115000"/>
                        </a:lnSpc>
                        <a:spcBef>
                          <a:spcPts val="0"/>
                        </a:spcBef>
                        <a:spcAft>
                          <a:spcPts val="0"/>
                        </a:spcAft>
                      </a:pPr>
                      <a:r>
                        <a:rPr lang="en-US" sz="900" dirty="0">
                          <a:effectLst/>
                          <a:latin typeface="Arial" panose="020B0604020202020204" pitchFamily="34" charset="0"/>
                          <a:cs typeface="Arial" panose="020B0604020202020204" pitchFamily="34" charset="0"/>
                        </a:rPr>
                        <a:t>Abdominal pain: </a:t>
                      </a:r>
                      <a:r>
                        <a:rPr lang="en-US" sz="900" dirty="0" smtClean="0">
                          <a:effectLst/>
                          <a:latin typeface="Arial" panose="020B0604020202020204" pitchFamily="34" charset="0"/>
                          <a:cs typeface="Arial" panose="020B0604020202020204" pitchFamily="34" charset="0"/>
                        </a:rPr>
                        <a:t>Lower</a:t>
                      </a:r>
                      <a:endParaRPr lang="en-US" sz="1200" dirty="0">
                        <a:effectLst/>
                        <a:latin typeface="Arial" panose="020B0604020202020204" pitchFamily="34" charset="0"/>
                        <a:ea typeface="Calibri"/>
                        <a:cs typeface="Arial" panose="020B0604020202020204" pitchFamily="34" charset="0"/>
                      </a:endParaRPr>
                    </a:p>
                  </a:txBody>
                  <a:tcPr marL="73152" marR="73152" marT="9144" marB="914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a:effectLst/>
                          <a:latin typeface="Arial" panose="020B0604020202020204" pitchFamily="34" charset="0"/>
                          <a:cs typeface="Arial" panose="020B0604020202020204" pitchFamily="34" charset="0"/>
                        </a:rPr>
                        <a:t> </a:t>
                      </a:r>
                      <a:endParaRPr lang="en-US" sz="1200">
                        <a:effectLst/>
                        <a:latin typeface="Arial" panose="020B0604020202020204" pitchFamily="34" charset="0"/>
                        <a:ea typeface="Calibri"/>
                        <a:cs typeface="Arial" panose="020B0604020202020204" pitchFamily="34" charset="0"/>
                      </a:endParaRPr>
                    </a:p>
                  </a:txBody>
                  <a:tcPr marL="73152" marR="73152" marT="9144" marB="914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dirty="0">
                          <a:effectLst/>
                          <a:latin typeface="Arial" panose="020B0604020202020204" pitchFamily="34" charset="0"/>
                          <a:cs typeface="Arial" panose="020B0604020202020204" pitchFamily="34" charset="0"/>
                        </a:rPr>
                        <a:t> </a:t>
                      </a:r>
                      <a:endParaRPr lang="en-US" sz="1200" dirty="0">
                        <a:effectLst/>
                        <a:latin typeface="Arial" panose="020B0604020202020204" pitchFamily="34" charset="0"/>
                        <a:ea typeface="Calibri"/>
                        <a:cs typeface="Arial" panose="020B0604020202020204" pitchFamily="34" charset="0"/>
                      </a:endParaRPr>
                    </a:p>
                  </a:txBody>
                  <a:tcPr marL="73152" marR="73152" marT="9144" marB="914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dirty="0">
                          <a:effectLst/>
                          <a:latin typeface="Arial" panose="020B0604020202020204" pitchFamily="34" charset="0"/>
                          <a:cs typeface="Arial" panose="020B0604020202020204" pitchFamily="34" charset="0"/>
                        </a:rPr>
                        <a:t> </a:t>
                      </a:r>
                      <a:endParaRPr lang="en-US" sz="1200" dirty="0">
                        <a:effectLst/>
                        <a:latin typeface="Arial" panose="020B0604020202020204" pitchFamily="34" charset="0"/>
                        <a:ea typeface="Calibri"/>
                        <a:cs typeface="Arial" panose="020B0604020202020204" pitchFamily="34" charset="0"/>
                      </a:endParaRPr>
                    </a:p>
                  </a:txBody>
                  <a:tcPr marL="73152" marR="73152" marT="9144" marB="914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dirty="0">
                          <a:effectLst/>
                          <a:latin typeface="Arial" panose="020B0604020202020204" pitchFamily="34" charset="0"/>
                          <a:cs typeface="Arial" panose="020B0604020202020204" pitchFamily="34" charset="0"/>
                        </a:rPr>
                        <a:t>1</a:t>
                      </a:r>
                      <a:endParaRPr lang="en-US" sz="1200" dirty="0">
                        <a:effectLst/>
                        <a:latin typeface="Arial" panose="020B0604020202020204" pitchFamily="34" charset="0"/>
                        <a:ea typeface="Calibri"/>
                        <a:cs typeface="Arial" panose="020B0604020202020204" pitchFamily="34" charset="0"/>
                      </a:endParaRPr>
                    </a:p>
                  </a:txBody>
                  <a:tcPr marL="73152" marR="73152" marT="9144" marB="914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a:effectLst/>
                          <a:latin typeface="Arial" panose="020B0604020202020204" pitchFamily="34" charset="0"/>
                          <a:cs typeface="Arial" panose="020B0604020202020204" pitchFamily="34" charset="0"/>
                        </a:rPr>
                        <a:t> </a:t>
                      </a:r>
                      <a:endParaRPr lang="en-US" sz="1200">
                        <a:effectLst/>
                        <a:latin typeface="Arial" panose="020B0604020202020204" pitchFamily="34" charset="0"/>
                        <a:ea typeface="Calibri"/>
                        <a:cs typeface="Arial" panose="020B0604020202020204" pitchFamily="34" charset="0"/>
                      </a:endParaRPr>
                    </a:p>
                  </a:txBody>
                  <a:tcPr marL="73152" marR="73152" marT="9144" marB="914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dirty="0">
                          <a:effectLst/>
                          <a:latin typeface="Arial" panose="020B0604020202020204" pitchFamily="34" charset="0"/>
                          <a:cs typeface="Arial" panose="020B0604020202020204" pitchFamily="34" charset="0"/>
                        </a:rPr>
                        <a:t> </a:t>
                      </a:r>
                      <a:endParaRPr lang="en-US" sz="1200" dirty="0">
                        <a:effectLst/>
                        <a:latin typeface="Arial" panose="020B0604020202020204" pitchFamily="34" charset="0"/>
                        <a:ea typeface="Calibri"/>
                        <a:cs typeface="Arial" panose="020B0604020202020204" pitchFamily="34" charset="0"/>
                      </a:endParaRPr>
                    </a:p>
                  </a:txBody>
                  <a:tcPr marL="73152" marR="73152" marT="9144" marB="914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r>
              <a:tr h="155575">
                <a:tc>
                  <a:txBody>
                    <a:bodyPr/>
                    <a:lstStyle/>
                    <a:p>
                      <a:pPr marL="0" marR="0">
                        <a:lnSpc>
                          <a:spcPct val="115000"/>
                        </a:lnSpc>
                        <a:spcBef>
                          <a:spcPts val="0"/>
                        </a:spcBef>
                        <a:spcAft>
                          <a:spcPts val="0"/>
                        </a:spcAft>
                      </a:pPr>
                      <a:r>
                        <a:rPr lang="en-US" sz="900" dirty="0">
                          <a:effectLst/>
                          <a:latin typeface="Arial" panose="020B0604020202020204" pitchFamily="34" charset="0"/>
                          <a:cs typeface="Arial" panose="020B0604020202020204" pitchFamily="34" charset="0"/>
                        </a:rPr>
                        <a:t>Hematuria</a:t>
                      </a:r>
                      <a:endParaRPr lang="en-US" sz="1200" dirty="0">
                        <a:effectLst/>
                        <a:latin typeface="Arial" panose="020B0604020202020204" pitchFamily="34" charset="0"/>
                        <a:ea typeface="Calibri"/>
                        <a:cs typeface="Arial" panose="020B0604020202020204" pitchFamily="34" charset="0"/>
                      </a:endParaRPr>
                    </a:p>
                  </a:txBody>
                  <a:tcPr marL="73152" marR="73152" marT="9144" marB="914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a:effectLst/>
                          <a:latin typeface="Arial" panose="020B0604020202020204" pitchFamily="34" charset="0"/>
                          <a:cs typeface="Arial" panose="020B0604020202020204" pitchFamily="34" charset="0"/>
                        </a:rPr>
                        <a:t> </a:t>
                      </a:r>
                      <a:endParaRPr lang="en-US" sz="1200">
                        <a:effectLst/>
                        <a:latin typeface="Arial" panose="020B0604020202020204" pitchFamily="34" charset="0"/>
                        <a:ea typeface="Calibri"/>
                        <a:cs typeface="Arial" panose="020B0604020202020204" pitchFamily="34" charset="0"/>
                      </a:endParaRPr>
                    </a:p>
                  </a:txBody>
                  <a:tcPr marL="73152" marR="73152" marT="9144" marB="914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a:effectLst/>
                          <a:latin typeface="Arial" panose="020B0604020202020204" pitchFamily="34" charset="0"/>
                          <a:cs typeface="Arial" panose="020B0604020202020204" pitchFamily="34" charset="0"/>
                        </a:rPr>
                        <a:t> </a:t>
                      </a:r>
                      <a:endParaRPr lang="en-US" sz="1200">
                        <a:effectLst/>
                        <a:latin typeface="Arial" panose="020B0604020202020204" pitchFamily="34" charset="0"/>
                        <a:ea typeface="Calibri"/>
                        <a:cs typeface="Arial" panose="020B0604020202020204" pitchFamily="34" charset="0"/>
                      </a:endParaRPr>
                    </a:p>
                  </a:txBody>
                  <a:tcPr marL="73152" marR="73152" marT="9144" marB="914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a:effectLst/>
                          <a:latin typeface="Arial" panose="020B0604020202020204" pitchFamily="34" charset="0"/>
                          <a:cs typeface="Arial" panose="020B0604020202020204" pitchFamily="34" charset="0"/>
                        </a:rPr>
                        <a:t> </a:t>
                      </a:r>
                      <a:endParaRPr lang="en-US" sz="1200">
                        <a:effectLst/>
                        <a:latin typeface="Arial" panose="020B0604020202020204" pitchFamily="34" charset="0"/>
                        <a:ea typeface="Calibri"/>
                        <a:cs typeface="Arial" panose="020B0604020202020204" pitchFamily="34" charset="0"/>
                      </a:endParaRPr>
                    </a:p>
                  </a:txBody>
                  <a:tcPr marL="73152" marR="73152" marT="9144" marB="914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a:effectLst/>
                          <a:latin typeface="Arial" panose="020B0604020202020204" pitchFamily="34" charset="0"/>
                          <a:cs typeface="Arial" panose="020B0604020202020204" pitchFamily="34" charset="0"/>
                        </a:rPr>
                        <a:t>1</a:t>
                      </a:r>
                      <a:endParaRPr lang="en-US" sz="1200">
                        <a:effectLst/>
                        <a:latin typeface="Arial" panose="020B0604020202020204" pitchFamily="34" charset="0"/>
                        <a:ea typeface="Calibri"/>
                        <a:cs typeface="Arial" panose="020B0604020202020204" pitchFamily="34" charset="0"/>
                      </a:endParaRPr>
                    </a:p>
                  </a:txBody>
                  <a:tcPr marL="73152" marR="73152" marT="9144" marB="914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a:effectLst/>
                          <a:latin typeface="Arial" panose="020B0604020202020204" pitchFamily="34" charset="0"/>
                          <a:cs typeface="Arial" panose="020B0604020202020204" pitchFamily="34" charset="0"/>
                        </a:rPr>
                        <a:t> </a:t>
                      </a:r>
                      <a:endParaRPr lang="en-US" sz="1200">
                        <a:effectLst/>
                        <a:latin typeface="Arial" panose="020B0604020202020204" pitchFamily="34" charset="0"/>
                        <a:ea typeface="Calibri"/>
                        <a:cs typeface="Arial" panose="020B0604020202020204" pitchFamily="34" charset="0"/>
                      </a:endParaRPr>
                    </a:p>
                  </a:txBody>
                  <a:tcPr marL="73152" marR="73152" marT="9144" marB="914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dirty="0">
                          <a:effectLst/>
                          <a:latin typeface="Arial" panose="020B0604020202020204" pitchFamily="34" charset="0"/>
                          <a:cs typeface="Arial" panose="020B0604020202020204" pitchFamily="34" charset="0"/>
                        </a:rPr>
                        <a:t> </a:t>
                      </a:r>
                      <a:endParaRPr lang="en-US" sz="1200" dirty="0">
                        <a:effectLst/>
                        <a:latin typeface="Arial" panose="020B0604020202020204" pitchFamily="34" charset="0"/>
                        <a:ea typeface="Calibri"/>
                        <a:cs typeface="Arial" panose="020B0604020202020204" pitchFamily="34" charset="0"/>
                      </a:endParaRPr>
                    </a:p>
                  </a:txBody>
                  <a:tcPr marL="73152" marR="73152" marT="9144" marB="914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r>
              <a:tr h="155575">
                <a:tc>
                  <a:txBody>
                    <a:bodyPr/>
                    <a:lstStyle/>
                    <a:p>
                      <a:pPr marL="0" marR="0">
                        <a:lnSpc>
                          <a:spcPct val="115000"/>
                        </a:lnSpc>
                        <a:spcBef>
                          <a:spcPts val="0"/>
                        </a:spcBef>
                        <a:spcAft>
                          <a:spcPts val="0"/>
                        </a:spcAft>
                      </a:pPr>
                      <a:r>
                        <a:rPr lang="en-US" sz="900" dirty="0">
                          <a:effectLst/>
                          <a:latin typeface="Arial" panose="020B0604020202020204" pitchFamily="34" charset="0"/>
                          <a:cs typeface="Arial" panose="020B0604020202020204" pitchFamily="34" charset="0"/>
                        </a:rPr>
                        <a:t>Incontinence: </a:t>
                      </a:r>
                      <a:r>
                        <a:rPr lang="en-US" sz="900" dirty="0" smtClean="0">
                          <a:effectLst/>
                          <a:latin typeface="Arial" panose="020B0604020202020204" pitchFamily="34" charset="0"/>
                          <a:cs typeface="Arial" panose="020B0604020202020204" pitchFamily="34" charset="0"/>
                        </a:rPr>
                        <a:t>New </a:t>
                      </a:r>
                      <a:r>
                        <a:rPr lang="en-US" sz="900" dirty="0">
                          <a:effectLst/>
                          <a:latin typeface="Arial" panose="020B0604020202020204" pitchFamily="34" charset="0"/>
                          <a:cs typeface="Arial" panose="020B0604020202020204" pitchFamily="34" charset="0"/>
                        </a:rPr>
                        <a:t>or worsened</a:t>
                      </a:r>
                      <a:endParaRPr lang="en-US" sz="1200" dirty="0">
                        <a:effectLst/>
                        <a:latin typeface="Arial" panose="020B0604020202020204" pitchFamily="34" charset="0"/>
                        <a:ea typeface="Calibri"/>
                        <a:cs typeface="Arial" panose="020B0604020202020204" pitchFamily="34" charset="0"/>
                      </a:endParaRPr>
                    </a:p>
                  </a:txBody>
                  <a:tcPr marL="73152" marR="73152" marT="9144" marB="914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a:effectLst/>
                          <a:latin typeface="Arial" panose="020B0604020202020204" pitchFamily="34" charset="0"/>
                          <a:cs typeface="Arial" panose="020B0604020202020204" pitchFamily="34" charset="0"/>
                        </a:rPr>
                        <a:t> </a:t>
                      </a:r>
                      <a:endParaRPr lang="en-US" sz="1200">
                        <a:effectLst/>
                        <a:latin typeface="Arial" panose="020B0604020202020204" pitchFamily="34" charset="0"/>
                        <a:ea typeface="Calibri"/>
                        <a:cs typeface="Arial" panose="020B0604020202020204" pitchFamily="34" charset="0"/>
                      </a:endParaRPr>
                    </a:p>
                  </a:txBody>
                  <a:tcPr marL="73152" marR="73152" marT="9144" marB="914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a:effectLst/>
                          <a:latin typeface="Arial" panose="020B0604020202020204" pitchFamily="34" charset="0"/>
                          <a:cs typeface="Arial" panose="020B0604020202020204" pitchFamily="34" charset="0"/>
                        </a:rPr>
                        <a:t> </a:t>
                      </a:r>
                      <a:endParaRPr lang="en-US" sz="1200">
                        <a:effectLst/>
                        <a:latin typeface="Arial" panose="020B0604020202020204" pitchFamily="34" charset="0"/>
                        <a:ea typeface="Calibri"/>
                        <a:cs typeface="Arial" panose="020B0604020202020204" pitchFamily="34" charset="0"/>
                      </a:endParaRPr>
                    </a:p>
                  </a:txBody>
                  <a:tcPr marL="73152" marR="73152" marT="9144" marB="914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a:effectLst/>
                          <a:latin typeface="Arial" panose="020B0604020202020204" pitchFamily="34" charset="0"/>
                          <a:cs typeface="Arial" panose="020B0604020202020204" pitchFamily="34" charset="0"/>
                        </a:rPr>
                        <a:t> </a:t>
                      </a:r>
                      <a:endParaRPr lang="en-US" sz="1200">
                        <a:effectLst/>
                        <a:latin typeface="Arial" panose="020B0604020202020204" pitchFamily="34" charset="0"/>
                        <a:ea typeface="Calibri"/>
                        <a:cs typeface="Arial" panose="020B0604020202020204" pitchFamily="34" charset="0"/>
                      </a:endParaRPr>
                    </a:p>
                  </a:txBody>
                  <a:tcPr marL="73152" marR="73152" marT="9144" marB="914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a:effectLst/>
                          <a:latin typeface="Arial" panose="020B0604020202020204" pitchFamily="34" charset="0"/>
                          <a:cs typeface="Arial" panose="020B0604020202020204" pitchFamily="34" charset="0"/>
                        </a:rPr>
                        <a:t>1</a:t>
                      </a:r>
                      <a:endParaRPr lang="en-US" sz="1200">
                        <a:effectLst/>
                        <a:latin typeface="Arial" panose="020B0604020202020204" pitchFamily="34" charset="0"/>
                        <a:ea typeface="Calibri"/>
                        <a:cs typeface="Arial" panose="020B0604020202020204" pitchFamily="34" charset="0"/>
                      </a:endParaRPr>
                    </a:p>
                  </a:txBody>
                  <a:tcPr marL="73152" marR="73152" marT="9144" marB="914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a:effectLst/>
                          <a:latin typeface="Arial" panose="020B0604020202020204" pitchFamily="34" charset="0"/>
                          <a:cs typeface="Arial" panose="020B0604020202020204" pitchFamily="34" charset="0"/>
                        </a:rPr>
                        <a:t> </a:t>
                      </a:r>
                      <a:endParaRPr lang="en-US" sz="1200">
                        <a:effectLst/>
                        <a:latin typeface="Arial" panose="020B0604020202020204" pitchFamily="34" charset="0"/>
                        <a:ea typeface="Calibri"/>
                        <a:cs typeface="Arial" panose="020B0604020202020204" pitchFamily="34" charset="0"/>
                      </a:endParaRPr>
                    </a:p>
                  </a:txBody>
                  <a:tcPr marL="73152" marR="73152" marT="9144" marB="914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dirty="0">
                          <a:effectLst/>
                          <a:latin typeface="Arial" panose="020B0604020202020204" pitchFamily="34" charset="0"/>
                          <a:cs typeface="Arial" panose="020B0604020202020204" pitchFamily="34" charset="0"/>
                        </a:rPr>
                        <a:t> </a:t>
                      </a:r>
                      <a:endParaRPr lang="en-US" sz="1200" dirty="0">
                        <a:effectLst/>
                        <a:latin typeface="Arial" panose="020B0604020202020204" pitchFamily="34" charset="0"/>
                        <a:ea typeface="Calibri"/>
                        <a:cs typeface="Arial" panose="020B0604020202020204" pitchFamily="34" charset="0"/>
                      </a:endParaRPr>
                    </a:p>
                  </a:txBody>
                  <a:tcPr marL="73152" marR="73152" marT="9144" marB="914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r>
              <a:tr h="365760">
                <a:tc>
                  <a:txBody>
                    <a:bodyPr/>
                    <a:lstStyle/>
                    <a:p>
                      <a:pPr marL="0" marR="0">
                        <a:lnSpc>
                          <a:spcPct val="115000"/>
                        </a:lnSpc>
                        <a:spcBef>
                          <a:spcPts val="0"/>
                        </a:spcBef>
                        <a:spcAft>
                          <a:spcPts val="0"/>
                        </a:spcAft>
                      </a:pPr>
                      <a:r>
                        <a:rPr lang="en-US" sz="900" dirty="0">
                          <a:effectLst/>
                          <a:latin typeface="Arial" panose="020B0604020202020204" pitchFamily="34" charset="0"/>
                          <a:cs typeface="Arial" panose="020B0604020202020204" pitchFamily="34" charset="0"/>
                        </a:rPr>
                        <a:t>Urination: </a:t>
                      </a:r>
                      <a:r>
                        <a:rPr lang="en-US" sz="900" dirty="0" smtClean="0">
                          <a:effectLst/>
                          <a:latin typeface="Arial" panose="020B0604020202020204" pitchFamily="34" charset="0"/>
                          <a:cs typeface="Arial" panose="020B0604020202020204" pitchFamily="34" charset="0"/>
                        </a:rPr>
                        <a:t>Painful </a:t>
                      </a:r>
                      <a:r>
                        <a:rPr lang="en-US" sz="900" dirty="0">
                          <a:effectLst/>
                          <a:latin typeface="Arial" panose="020B0604020202020204" pitchFamily="34" charset="0"/>
                          <a:cs typeface="Arial" panose="020B0604020202020204" pitchFamily="34" charset="0"/>
                        </a:rPr>
                        <a:t>or burning or increased urgency/frequency</a:t>
                      </a:r>
                      <a:endParaRPr lang="en-US" sz="1200" dirty="0">
                        <a:effectLst/>
                        <a:latin typeface="Arial" panose="020B0604020202020204" pitchFamily="34" charset="0"/>
                        <a:ea typeface="Calibri"/>
                        <a:cs typeface="Arial" panose="020B0604020202020204" pitchFamily="34" charset="0"/>
                      </a:endParaRPr>
                    </a:p>
                  </a:txBody>
                  <a:tcPr marL="73152" marR="73152" marT="9144" marB="914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a:effectLst/>
                          <a:latin typeface="Arial" panose="020B0604020202020204" pitchFamily="34" charset="0"/>
                          <a:cs typeface="Arial" panose="020B0604020202020204" pitchFamily="34" charset="0"/>
                        </a:rPr>
                        <a:t> </a:t>
                      </a:r>
                      <a:endParaRPr lang="en-US" sz="1200">
                        <a:effectLst/>
                        <a:latin typeface="Arial" panose="020B0604020202020204" pitchFamily="34" charset="0"/>
                        <a:ea typeface="Calibri"/>
                        <a:cs typeface="Arial" panose="020B0604020202020204" pitchFamily="34" charset="0"/>
                      </a:endParaRPr>
                    </a:p>
                  </a:txBody>
                  <a:tcPr marL="73152" marR="73152" marT="9144" marB="914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a:effectLst/>
                          <a:latin typeface="Arial" panose="020B0604020202020204" pitchFamily="34" charset="0"/>
                          <a:cs typeface="Arial" panose="020B0604020202020204" pitchFamily="34" charset="0"/>
                        </a:rPr>
                        <a:t> </a:t>
                      </a:r>
                      <a:endParaRPr lang="en-US" sz="1200">
                        <a:effectLst/>
                        <a:latin typeface="Arial" panose="020B0604020202020204" pitchFamily="34" charset="0"/>
                        <a:ea typeface="Calibri"/>
                        <a:cs typeface="Arial" panose="020B0604020202020204" pitchFamily="34" charset="0"/>
                      </a:endParaRPr>
                    </a:p>
                  </a:txBody>
                  <a:tcPr marL="73152" marR="73152" marT="9144" marB="914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a:effectLst/>
                          <a:latin typeface="Arial" panose="020B0604020202020204" pitchFamily="34" charset="0"/>
                          <a:cs typeface="Arial" panose="020B0604020202020204" pitchFamily="34" charset="0"/>
                        </a:rPr>
                        <a:t> </a:t>
                      </a:r>
                      <a:endParaRPr lang="en-US" sz="1200">
                        <a:effectLst/>
                        <a:latin typeface="Arial" panose="020B0604020202020204" pitchFamily="34" charset="0"/>
                        <a:ea typeface="Calibri"/>
                        <a:cs typeface="Arial" panose="020B0604020202020204" pitchFamily="34" charset="0"/>
                      </a:endParaRPr>
                    </a:p>
                  </a:txBody>
                  <a:tcPr marL="73152" marR="73152" marT="9144" marB="914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dirty="0">
                          <a:effectLst/>
                          <a:latin typeface="Arial" panose="020B0604020202020204" pitchFamily="34" charset="0"/>
                          <a:cs typeface="Arial" panose="020B0604020202020204" pitchFamily="34" charset="0"/>
                        </a:rPr>
                        <a:t>1</a:t>
                      </a:r>
                      <a:endParaRPr lang="en-US" sz="1200" dirty="0">
                        <a:effectLst/>
                        <a:latin typeface="Arial" panose="020B0604020202020204" pitchFamily="34" charset="0"/>
                        <a:ea typeface="Calibri"/>
                        <a:cs typeface="Arial" panose="020B0604020202020204" pitchFamily="34" charset="0"/>
                      </a:endParaRPr>
                    </a:p>
                  </a:txBody>
                  <a:tcPr marL="73152" marR="73152" marT="9144" marB="9144">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a:effectLst/>
                          <a:latin typeface="Arial" panose="020B0604020202020204" pitchFamily="34" charset="0"/>
                          <a:cs typeface="Arial" panose="020B0604020202020204" pitchFamily="34" charset="0"/>
                        </a:rPr>
                        <a:t> </a:t>
                      </a:r>
                      <a:endParaRPr lang="en-US" sz="1200">
                        <a:effectLst/>
                        <a:latin typeface="Arial" panose="020B0604020202020204" pitchFamily="34" charset="0"/>
                        <a:ea typeface="Calibri"/>
                        <a:cs typeface="Arial" panose="020B0604020202020204" pitchFamily="34" charset="0"/>
                      </a:endParaRPr>
                    </a:p>
                  </a:txBody>
                  <a:tcPr marL="73152" marR="73152" marT="9144" marB="914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dirty="0">
                          <a:effectLst/>
                          <a:latin typeface="Arial" panose="020B0604020202020204" pitchFamily="34" charset="0"/>
                          <a:cs typeface="Arial" panose="020B0604020202020204" pitchFamily="34" charset="0"/>
                        </a:rPr>
                        <a:t> </a:t>
                      </a:r>
                      <a:endParaRPr lang="en-US" sz="1200" dirty="0">
                        <a:effectLst/>
                        <a:latin typeface="Arial" panose="020B0604020202020204" pitchFamily="34" charset="0"/>
                        <a:ea typeface="Calibri"/>
                        <a:cs typeface="Arial" panose="020B0604020202020204" pitchFamily="34" charset="0"/>
                      </a:endParaRPr>
                    </a:p>
                  </a:txBody>
                  <a:tcPr marL="73152" marR="73152" marT="9144" marB="914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35042908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71600" y="274638"/>
            <a:ext cx="7391400" cy="1143000"/>
          </a:xfrm>
        </p:spPr>
        <p:txBody>
          <a:bodyPr>
            <a:normAutofit fontScale="90000"/>
          </a:bodyPr>
          <a:lstStyle/>
          <a:p>
            <a:r>
              <a:rPr lang="en-US" dirty="0" smtClean="0"/>
              <a:t>Teaching the Preventable Hospital and ED Visits </a:t>
            </a:r>
            <a:r>
              <a:rPr lang="en-US" dirty="0"/>
              <a:t>Electronic </a:t>
            </a:r>
            <a:r>
              <a:rPr lang="en-US" dirty="0" smtClean="0"/>
              <a:t>Reports</a:t>
            </a:r>
            <a:endParaRPr lang="en-US" dirty="0"/>
          </a:p>
        </p:txBody>
      </p:sp>
      <p:sp>
        <p:nvSpPr>
          <p:cNvPr id="5" name="Content Placeholder 4"/>
          <p:cNvSpPr>
            <a:spLocks noGrp="1"/>
          </p:cNvSpPr>
          <p:nvPr>
            <p:ph idx="1"/>
          </p:nvPr>
        </p:nvSpPr>
        <p:spPr/>
        <p:txBody>
          <a:bodyPr/>
          <a:lstStyle/>
          <a:p>
            <a:r>
              <a:rPr lang="en-US" dirty="0" smtClean="0"/>
              <a:t>The teaching sessions for each report should include the following content:</a:t>
            </a:r>
          </a:p>
          <a:p>
            <a:pPr lvl="1"/>
            <a:r>
              <a:rPr lang="en-US" dirty="0" smtClean="0"/>
              <a:t>Purpose of the report</a:t>
            </a:r>
          </a:p>
          <a:p>
            <a:pPr lvl="1"/>
            <a:r>
              <a:rPr lang="en-US" dirty="0" smtClean="0"/>
              <a:t>Content of the report</a:t>
            </a:r>
          </a:p>
          <a:p>
            <a:pPr lvl="1"/>
            <a:r>
              <a:rPr lang="en-US" dirty="0" smtClean="0"/>
              <a:t>Calculation details</a:t>
            </a:r>
          </a:p>
          <a:p>
            <a:pPr lvl="1"/>
            <a:r>
              <a:rPr lang="en-US" dirty="0" smtClean="0"/>
              <a:t>Quizzes and exercises</a:t>
            </a:r>
            <a:endParaRPr lang="en-US" dirty="0"/>
          </a:p>
          <a:p>
            <a:pPr lvl="1"/>
            <a:endParaRPr lang="en-US" dirty="0"/>
          </a:p>
        </p:txBody>
      </p:sp>
    </p:spTree>
    <p:extLst>
      <p:ext uri="{BB962C8B-B14F-4D97-AF65-F5344CB8AC3E}">
        <p14:creationId xmlns:p14="http://schemas.microsoft.com/office/powerpoint/2010/main" val="42344302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mtClean="0"/>
              <a:t>Documentation Elements and High-Risk Change in Condition</a:t>
            </a:r>
            <a:endParaRPr lang="en-US" dirty="0"/>
          </a:p>
        </p:txBody>
      </p:sp>
      <p:sp>
        <p:nvSpPr>
          <p:cNvPr id="5" name="Content Placeholder 4"/>
          <p:cNvSpPr>
            <a:spLocks noGrp="1"/>
          </p:cNvSpPr>
          <p:nvPr>
            <p:ph idx="1"/>
          </p:nvPr>
        </p:nvSpPr>
        <p:spPr/>
        <p:txBody>
          <a:bodyPr/>
          <a:lstStyle/>
          <a:p>
            <a:endParaRPr lang="en-US" smtClean="0"/>
          </a:p>
          <a:p>
            <a:endParaRPr lang="en-US" dirty="0" smtClean="0"/>
          </a:p>
        </p:txBody>
      </p:sp>
      <p:graphicFrame>
        <p:nvGraphicFramePr>
          <p:cNvPr id="3" name="Table 2"/>
          <p:cNvGraphicFramePr>
            <a:graphicFrameLocks noGrp="1"/>
          </p:cNvGraphicFramePr>
          <p:nvPr>
            <p:extLst>
              <p:ext uri="{D42A27DB-BD31-4B8C-83A1-F6EECF244321}">
                <p14:modId xmlns:p14="http://schemas.microsoft.com/office/powerpoint/2010/main" val="2661836735"/>
              </p:ext>
            </p:extLst>
          </p:nvPr>
        </p:nvGraphicFramePr>
        <p:xfrm>
          <a:off x="1447800" y="1676400"/>
          <a:ext cx="7315200" cy="4377690"/>
        </p:xfrm>
        <a:graphic>
          <a:graphicData uri="http://schemas.openxmlformats.org/drawingml/2006/table">
            <a:tbl>
              <a:tblPr/>
              <a:tblGrid>
                <a:gridCol w="2753032"/>
                <a:gridCol w="707923"/>
                <a:gridCol w="786580"/>
                <a:gridCol w="865239"/>
                <a:gridCol w="393290"/>
                <a:gridCol w="943897"/>
                <a:gridCol w="865239"/>
              </a:tblGrid>
              <a:tr h="365760">
                <a:tc>
                  <a:txBody>
                    <a:bodyPr/>
                    <a:lstStyle/>
                    <a:p>
                      <a:pPr marL="0" marR="0" indent="11430">
                        <a:lnSpc>
                          <a:spcPct val="115000"/>
                        </a:lnSpc>
                        <a:spcBef>
                          <a:spcPts val="0"/>
                        </a:spcBef>
                        <a:spcAft>
                          <a:spcPts val="0"/>
                        </a:spcAft>
                      </a:pPr>
                      <a:r>
                        <a:rPr lang="en-US" sz="900" b="1" dirty="0">
                          <a:effectLst/>
                          <a:latin typeface="Arial" panose="020B0604020202020204" pitchFamily="34" charset="0"/>
                          <a:ea typeface="Calibri"/>
                          <a:cs typeface="Arial" panose="020B0604020202020204" pitchFamily="34" charset="0"/>
                        </a:rPr>
                        <a:t>Documentation Element</a:t>
                      </a:r>
                    </a:p>
                  </a:txBody>
                  <a:tcPr marL="45720" marR="45720" marT="9144" marB="1828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A04F">
                        <a:alpha val="20000"/>
                      </a:srgbClr>
                    </a:solidFill>
                  </a:tcPr>
                </a:tc>
                <a:tc>
                  <a:txBody>
                    <a:bodyPr/>
                    <a:lstStyle/>
                    <a:p>
                      <a:pPr marL="0" marR="0" algn="ctr">
                        <a:lnSpc>
                          <a:spcPct val="115000"/>
                        </a:lnSpc>
                        <a:spcBef>
                          <a:spcPts val="0"/>
                        </a:spcBef>
                        <a:spcAft>
                          <a:spcPts val="0"/>
                        </a:spcAft>
                      </a:pPr>
                      <a:r>
                        <a:rPr lang="en-US" sz="900" b="1" dirty="0" smtClean="0">
                          <a:effectLst/>
                          <a:latin typeface="Arial" panose="020B0604020202020204" pitchFamily="34" charset="0"/>
                          <a:ea typeface="Calibri"/>
                          <a:cs typeface="Arial" panose="020B0604020202020204" pitchFamily="34" charset="0"/>
                        </a:rPr>
                        <a:t>CHF/Chest Pain/MI</a:t>
                      </a:r>
                      <a:endParaRPr lang="en-US" sz="900" b="1" dirty="0">
                        <a:effectLst/>
                        <a:latin typeface="Arial" panose="020B0604020202020204" pitchFamily="34" charset="0"/>
                        <a:ea typeface="Calibri"/>
                        <a:cs typeface="Arial" panose="020B0604020202020204" pitchFamily="34" charset="0"/>
                      </a:endParaRPr>
                    </a:p>
                  </a:txBody>
                  <a:tcPr marL="45720" marR="45720" marT="9144" marB="1828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A04F">
                        <a:alpha val="20000"/>
                      </a:srgbClr>
                    </a:solidFill>
                  </a:tcPr>
                </a:tc>
                <a:tc>
                  <a:txBody>
                    <a:bodyPr/>
                    <a:lstStyle/>
                    <a:p>
                      <a:pPr marL="0" marR="0" algn="ctr">
                        <a:lnSpc>
                          <a:spcPct val="115000"/>
                        </a:lnSpc>
                        <a:spcBef>
                          <a:spcPts val="0"/>
                        </a:spcBef>
                        <a:spcAft>
                          <a:spcPts val="0"/>
                        </a:spcAft>
                      </a:pPr>
                      <a:r>
                        <a:rPr lang="en-US" sz="900" b="1" dirty="0">
                          <a:effectLst/>
                          <a:latin typeface="Arial" panose="020B0604020202020204" pitchFamily="34" charset="0"/>
                          <a:ea typeface="Calibri"/>
                          <a:cs typeface="Arial" panose="020B0604020202020204" pitchFamily="34" charset="0"/>
                        </a:rPr>
                        <a:t>Pneumonia/Bronchitis</a:t>
                      </a:r>
                    </a:p>
                  </a:txBody>
                  <a:tcPr marL="45720" marR="45720" marT="9144" marB="1828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A04F">
                        <a:alpha val="20000"/>
                      </a:srgbClr>
                    </a:solidFill>
                  </a:tcPr>
                </a:tc>
                <a:tc>
                  <a:txBody>
                    <a:bodyPr/>
                    <a:lstStyle/>
                    <a:p>
                      <a:pPr marL="0" marR="0" algn="ctr">
                        <a:lnSpc>
                          <a:spcPct val="115000"/>
                        </a:lnSpc>
                        <a:spcBef>
                          <a:spcPts val="0"/>
                        </a:spcBef>
                        <a:spcAft>
                          <a:spcPts val="0"/>
                        </a:spcAft>
                      </a:pPr>
                      <a:r>
                        <a:rPr lang="en-US" sz="900" b="1" dirty="0">
                          <a:effectLst/>
                          <a:latin typeface="Arial" panose="020B0604020202020204" pitchFamily="34" charset="0"/>
                          <a:ea typeface="Calibri"/>
                          <a:cs typeface="Arial" panose="020B0604020202020204" pitchFamily="34" charset="0"/>
                        </a:rPr>
                        <a:t>Mental </a:t>
                      </a:r>
                      <a:r>
                        <a:rPr lang="en-US" sz="900" b="1" dirty="0" smtClean="0">
                          <a:effectLst/>
                          <a:latin typeface="Arial" panose="020B0604020202020204" pitchFamily="34" charset="0"/>
                          <a:ea typeface="Calibri"/>
                          <a:cs typeface="Arial" panose="020B0604020202020204" pitchFamily="34" charset="0"/>
                        </a:rPr>
                        <a:t>Status </a:t>
                      </a:r>
                      <a:r>
                        <a:rPr lang="en-US" sz="900" b="1" dirty="0">
                          <a:effectLst/>
                          <a:latin typeface="Arial" panose="020B0604020202020204" pitchFamily="34" charset="0"/>
                          <a:ea typeface="Calibri"/>
                          <a:cs typeface="Arial" panose="020B0604020202020204" pitchFamily="34" charset="0"/>
                        </a:rPr>
                        <a:t>Change</a:t>
                      </a:r>
                    </a:p>
                  </a:txBody>
                  <a:tcPr marL="45720" marR="45720" marT="9144" marB="1828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A04F">
                        <a:alpha val="20000"/>
                      </a:srgbClr>
                    </a:solidFill>
                  </a:tcPr>
                </a:tc>
                <a:tc>
                  <a:txBody>
                    <a:bodyPr/>
                    <a:lstStyle/>
                    <a:p>
                      <a:pPr marL="0" marR="0" algn="ctr">
                        <a:lnSpc>
                          <a:spcPct val="115000"/>
                        </a:lnSpc>
                        <a:spcBef>
                          <a:spcPts val="0"/>
                        </a:spcBef>
                        <a:spcAft>
                          <a:spcPts val="0"/>
                        </a:spcAft>
                      </a:pPr>
                      <a:r>
                        <a:rPr lang="en-US" sz="900" b="1" dirty="0">
                          <a:effectLst/>
                          <a:latin typeface="Arial" panose="020B0604020202020204" pitchFamily="34" charset="0"/>
                          <a:ea typeface="Calibri"/>
                          <a:cs typeface="Arial" panose="020B0604020202020204" pitchFamily="34" charset="0"/>
                        </a:rPr>
                        <a:t>UTI</a:t>
                      </a:r>
                    </a:p>
                  </a:txBody>
                  <a:tcPr marL="45720" marR="45720" marT="9144" marB="1828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A04F">
                        <a:alpha val="20000"/>
                      </a:srgbClr>
                    </a:solidFill>
                  </a:tcPr>
                </a:tc>
                <a:tc>
                  <a:txBody>
                    <a:bodyPr/>
                    <a:lstStyle/>
                    <a:p>
                      <a:pPr marL="0" marR="0" algn="ctr">
                        <a:lnSpc>
                          <a:spcPct val="115000"/>
                        </a:lnSpc>
                        <a:spcBef>
                          <a:spcPts val="0"/>
                        </a:spcBef>
                        <a:spcAft>
                          <a:spcPts val="0"/>
                        </a:spcAft>
                      </a:pPr>
                      <a:r>
                        <a:rPr lang="en-US" sz="900" b="1" dirty="0" smtClean="0">
                          <a:effectLst/>
                          <a:latin typeface="Arial" panose="020B0604020202020204" pitchFamily="34" charset="0"/>
                          <a:ea typeface="Calibri"/>
                          <a:cs typeface="Arial" panose="020B0604020202020204" pitchFamily="34" charset="0"/>
                        </a:rPr>
                        <a:t>Sepsis/Fever</a:t>
                      </a:r>
                      <a:r>
                        <a:rPr lang="en-US" sz="900" b="1" dirty="0">
                          <a:effectLst/>
                          <a:latin typeface="Arial" panose="020B0604020202020204" pitchFamily="34" charset="0"/>
                          <a:ea typeface="Calibri"/>
                          <a:cs typeface="Arial" panose="020B0604020202020204" pitchFamily="34" charset="0"/>
                        </a:rPr>
                        <a:t>/ Infection</a:t>
                      </a:r>
                    </a:p>
                  </a:txBody>
                  <a:tcPr marL="45720" marR="45720" marT="9144" marB="1828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A04F">
                        <a:alpha val="20000"/>
                      </a:srgbClr>
                    </a:solidFill>
                  </a:tcPr>
                </a:tc>
                <a:tc>
                  <a:txBody>
                    <a:bodyPr/>
                    <a:lstStyle/>
                    <a:p>
                      <a:pPr marL="0" marR="0" algn="ctr">
                        <a:lnSpc>
                          <a:spcPct val="115000"/>
                        </a:lnSpc>
                        <a:spcBef>
                          <a:spcPts val="0"/>
                        </a:spcBef>
                        <a:spcAft>
                          <a:spcPts val="0"/>
                        </a:spcAft>
                      </a:pPr>
                      <a:r>
                        <a:rPr lang="en-US" sz="900" b="1" dirty="0">
                          <a:effectLst/>
                          <a:latin typeface="Arial" panose="020B0604020202020204" pitchFamily="34" charset="0"/>
                          <a:ea typeface="Calibri"/>
                          <a:cs typeface="Arial" panose="020B0604020202020204" pitchFamily="34" charset="0"/>
                        </a:rPr>
                        <a:t>Dehydration</a:t>
                      </a:r>
                    </a:p>
                  </a:txBody>
                  <a:tcPr marL="45720" marR="45720" marT="9144" marB="1828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A04F">
                        <a:alpha val="20000"/>
                      </a:srgbClr>
                    </a:solidFill>
                  </a:tcPr>
                </a:tc>
              </a:tr>
              <a:tr h="155575">
                <a:tc>
                  <a:txBody>
                    <a:bodyPr/>
                    <a:lstStyle/>
                    <a:p>
                      <a:pPr marL="0" marR="0">
                        <a:lnSpc>
                          <a:spcPct val="115000"/>
                        </a:lnSpc>
                        <a:spcBef>
                          <a:spcPts val="0"/>
                        </a:spcBef>
                        <a:spcAft>
                          <a:spcPts val="0"/>
                        </a:spcAft>
                      </a:pPr>
                      <a:r>
                        <a:rPr lang="en-US" sz="900" b="1" dirty="0">
                          <a:effectLst/>
                          <a:latin typeface="Arial" panose="020B0604020202020204" pitchFamily="34" charset="0"/>
                          <a:ea typeface="Calibri"/>
                          <a:cs typeface="Arial" panose="020B0604020202020204" pitchFamily="34" charset="0"/>
                        </a:rPr>
                        <a:t>Infection</a:t>
                      </a:r>
                    </a:p>
                  </a:txBody>
                  <a:tcPr marL="45720" marR="45720" marT="9144" marB="91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A04F">
                        <a:alpha val="0"/>
                      </a:srgbClr>
                    </a:solidFill>
                  </a:tcPr>
                </a:tc>
                <a:tc>
                  <a:txBody>
                    <a:bodyPr/>
                    <a:lstStyle/>
                    <a:p>
                      <a:pPr marL="0" marR="0" algn="ctr">
                        <a:lnSpc>
                          <a:spcPct val="115000"/>
                        </a:lnSpc>
                        <a:spcBef>
                          <a:spcPts val="0"/>
                        </a:spcBef>
                        <a:spcAft>
                          <a:spcPts val="0"/>
                        </a:spcAft>
                      </a:pPr>
                      <a:r>
                        <a:rPr lang="en-US" sz="900">
                          <a:effectLst/>
                          <a:latin typeface="Arial" panose="020B0604020202020204" pitchFamily="34" charset="0"/>
                          <a:ea typeface="Calibri"/>
                          <a:cs typeface="Arial" panose="020B0604020202020204" pitchFamily="34" charset="0"/>
                        </a:rPr>
                        <a:t> </a:t>
                      </a:r>
                    </a:p>
                  </a:txBody>
                  <a:tcPr marL="45720" marR="45720" marT="9144" marB="91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A04F">
                        <a:alpha val="0"/>
                      </a:srgbClr>
                    </a:solidFill>
                  </a:tcPr>
                </a:tc>
                <a:tc>
                  <a:txBody>
                    <a:bodyPr/>
                    <a:lstStyle/>
                    <a:p>
                      <a:pPr marL="0" marR="0" algn="ctr">
                        <a:lnSpc>
                          <a:spcPct val="115000"/>
                        </a:lnSpc>
                        <a:spcBef>
                          <a:spcPts val="0"/>
                        </a:spcBef>
                        <a:spcAft>
                          <a:spcPts val="0"/>
                        </a:spcAft>
                      </a:pPr>
                      <a:r>
                        <a:rPr lang="en-US" sz="900">
                          <a:effectLst/>
                          <a:latin typeface="Arial" panose="020B0604020202020204" pitchFamily="34" charset="0"/>
                          <a:ea typeface="Calibri"/>
                          <a:cs typeface="Arial" panose="020B0604020202020204" pitchFamily="34" charset="0"/>
                        </a:rPr>
                        <a:t> </a:t>
                      </a:r>
                    </a:p>
                  </a:txBody>
                  <a:tcPr marL="45720" marR="45720" marT="9144" marB="91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A04F">
                        <a:alpha val="0"/>
                      </a:srgbClr>
                    </a:solidFill>
                  </a:tcPr>
                </a:tc>
                <a:tc>
                  <a:txBody>
                    <a:bodyPr/>
                    <a:lstStyle/>
                    <a:p>
                      <a:pPr marL="0" marR="0" algn="ctr">
                        <a:lnSpc>
                          <a:spcPct val="115000"/>
                        </a:lnSpc>
                        <a:spcBef>
                          <a:spcPts val="0"/>
                        </a:spcBef>
                        <a:spcAft>
                          <a:spcPts val="0"/>
                        </a:spcAft>
                      </a:pPr>
                      <a:r>
                        <a:rPr lang="en-US" sz="900" dirty="0">
                          <a:effectLst/>
                          <a:latin typeface="Arial" panose="020B0604020202020204" pitchFamily="34" charset="0"/>
                          <a:ea typeface="Calibri"/>
                          <a:cs typeface="Arial" panose="020B0604020202020204" pitchFamily="34" charset="0"/>
                        </a:rPr>
                        <a:t> </a:t>
                      </a:r>
                    </a:p>
                  </a:txBody>
                  <a:tcPr marL="45720" marR="45720" marT="9144" marB="91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A04F">
                        <a:alpha val="0"/>
                      </a:srgbClr>
                    </a:solidFill>
                  </a:tcPr>
                </a:tc>
                <a:tc>
                  <a:txBody>
                    <a:bodyPr/>
                    <a:lstStyle/>
                    <a:p>
                      <a:pPr marL="0" marR="0" algn="ctr">
                        <a:lnSpc>
                          <a:spcPct val="115000"/>
                        </a:lnSpc>
                        <a:spcBef>
                          <a:spcPts val="0"/>
                        </a:spcBef>
                        <a:spcAft>
                          <a:spcPts val="0"/>
                        </a:spcAft>
                      </a:pPr>
                      <a:r>
                        <a:rPr lang="en-US" sz="900" dirty="0">
                          <a:effectLst/>
                          <a:latin typeface="Arial" panose="020B0604020202020204" pitchFamily="34" charset="0"/>
                          <a:ea typeface="Calibri"/>
                          <a:cs typeface="Arial" panose="020B0604020202020204" pitchFamily="34" charset="0"/>
                        </a:rPr>
                        <a:t> </a:t>
                      </a:r>
                    </a:p>
                  </a:txBody>
                  <a:tcPr marL="45720" marR="45720" marT="9144" marB="91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A04F">
                        <a:alpha val="0"/>
                      </a:srgbClr>
                    </a:solidFill>
                  </a:tcPr>
                </a:tc>
                <a:tc>
                  <a:txBody>
                    <a:bodyPr/>
                    <a:lstStyle/>
                    <a:p>
                      <a:pPr marL="0" marR="0" algn="ctr">
                        <a:lnSpc>
                          <a:spcPct val="115000"/>
                        </a:lnSpc>
                        <a:spcBef>
                          <a:spcPts val="0"/>
                        </a:spcBef>
                        <a:spcAft>
                          <a:spcPts val="0"/>
                        </a:spcAft>
                      </a:pPr>
                      <a:r>
                        <a:rPr lang="en-US" sz="900" dirty="0">
                          <a:effectLst/>
                          <a:latin typeface="Arial" panose="020B0604020202020204" pitchFamily="34" charset="0"/>
                          <a:ea typeface="Calibri"/>
                          <a:cs typeface="Arial" panose="020B0604020202020204" pitchFamily="34" charset="0"/>
                        </a:rPr>
                        <a:t> </a:t>
                      </a:r>
                    </a:p>
                  </a:txBody>
                  <a:tcPr marL="45720" marR="45720" marT="9144" marB="91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A04F">
                        <a:alpha val="0"/>
                      </a:srgbClr>
                    </a:solidFill>
                  </a:tcPr>
                </a:tc>
                <a:tc>
                  <a:txBody>
                    <a:bodyPr/>
                    <a:lstStyle/>
                    <a:p>
                      <a:pPr marL="0" marR="0" algn="ctr">
                        <a:lnSpc>
                          <a:spcPct val="115000"/>
                        </a:lnSpc>
                        <a:spcBef>
                          <a:spcPts val="0"/>
                        </a:spcBef>
                        <a:spcAft>
                          <a:spcPts val="0"/>
                        </a:spcAft>
                      </a:pPr>
                      <a:r>
                        <a:rPr lang="en-US" sz="900" dirty="0">
                          <a:effectLst/>
                          <a:latin typeface="Arial" panose="020B0604020202020204" pitchFamily="34" charset="0"/>
                          <a:ea typeface="Calibri"/>
                          <a:cs typeface="Arial" panose="020B0604020202020204" pitchFamily="34" charset="0"/>
                        </a:rPr>
                        <a:t> </a:t>
                      </a:r>
                    </a:p>
                  </a:txBody>
                  <a:tcPr marL="45720" marR="45720" marT="9144" marB="91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A04F">
                        <a:alpha val="0"/>
                      </a:srgbClr>
                    </a:solidFill>
                  </a:tcPr>
                </a:tc>
              </a:tr>
              <a:tr h="155575">
                <a:tc>
                  <a:txBody>
                    <a:bodyPr/>
                    <a:lstStyle/>
                    <a:p>
                      <a:pPr marL="0" marR="0">
                        <a:lnSpc>
                          <a:spcPct val="115000"/>
                        </a:lnSpc>
                        <a:spcBef>
                          <a:spcPts val="0"/>
                        </a:spcBef>
                        <a:spcAft>
                          <a:spcPts val="0"/>
                        </a:spcAft>
                      </a:pPr>
                      <a:r>
                        <a:rPr lang="en-US" sz="900" dirty="0">
                          <a:effectLst/>
                          <a:latin typeface="Arial" panose="020B0604020202020204" pitchFamily="34" charset="0"/>
                          <a:ea typeface="Calibri"/>
                          <a:cs typeface="Arial" panose="020B0604020202020204" pitchFamily="34" charset="0"/>
                        </a:rPr>
                        <a:t>IV fluids given</a:t>
                      </a:r>
                    </a:p>
                  </a:txBody>
                  <a:tcPr marL="45720" marR="45720" marT="9144" marB="91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dirty="0">
                          <a:effectLst/>
                          <a:latin typeface="Arial" panose="020B0604020202020204" pitchFamily="34" charset="0"/>
                          <a:ea typeface="Calibri"/>
                          <a:cs typeface="Arial" panose="020B0604020202020204" pitchFamily="34" charset="0"/>
                        </a:rPr>
                        <a:t> </a:t>
                      </a:r>
                    </a:p>
                  </a:txBody>
                  <a:tcPr marL="45720" marR="45720" marT="9144" marB="91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dirty="0">
                          <a:effectLst/>
                          <a:latin typeface="Arial" panose="020B0604020202020204" pitchFamily="34" charset="0"/>
                          <a:ea typeface="Calibri"/>
                          <a:cs typeface="Arial" panose="020B0604020202020204" pitchFamily="34" charset="0"/>
                        </a:rPr>
                        <a:t> </a:t>
                      </a:r>
                    </a:p>
                  </a:txBody>
                  <a:tcPr marL="45720" marR="45720" marT="9144" marB="91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dirty="0">
                          <a:effectLst/>
                          <a:latin typeface="Arial" panose="020B0604020202020204" pitchFamily="34" charset="0"/>
                          <a:ea typeface="Calibri"/>
                          <a:cs typeface="Arial" panose="020B0604020202020204" pitchFamily="34" charset="0"/>
                        </a:rPr>
                        <a:t> </a:t>
                      </a:r>
                    </a:p>
                  </a:txBody>
                  <a:tcPr marL="45720" marR="45720" marT="9144" marB="91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dirty="0">
                          <a:effectLst/>
                          <a:latin typeface="Arial" panose="020B0604020202020204" pitchFamily="34" charset="0"/>
                          <a:ea typeface="Calibri"/>
                          <a:cs typeface="Arial" panose="020B0604020202020204" pitchFamily="34" charset="0"/>
                        </a:rPr>
                        <a:t> </a:t>
                      </a:r>
                    </a:p>
                  </a:txBody>
                  <a:tcPr marL="45720" marR="45720" marT="9144" marB="91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dirty="0">
                          <a:effectLst/>
                          <a:latin typeface="Arial" panose="020B0604020202020204" pitchFamily="34" charset="0"/>
                          <a:ea typeface="Calibri"/>
                          <a:cs typeface="Arial" panose="020B0604020202020204" pitchFamily="34" charset="0"/>
                        </a:rPr>
                        <a:t>1</a:t>
                      </a:r>
                    </a:p>
                  </a:txBody>
                  <a:tcPr marL="45720" marR="45720" marT="9144" marB="91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dirty="0">
                          <a:effectLst/>
                          <a:latin typeface="Arial" panose="020B0604020202020204" pitchFamily="34" charset="0"/>
                          <a:ea typeface="Calibri"/>
                          <a:cs typeface="Arial" panose="020B0604020202020204" pitchFamily="34" charset="0"/>
                        </a:rPr>
                        <a:t>1</a:t>
                      </a:r>
                    </a:p>
                  </a:txBody>
                  <a:tcPr marL="45720" marR="45720" marT="9144" marB="91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55575">
                <a:tc>
                  <a:txBody>
                    <a:bodyPr/>
                    <a:lstStyle/>
                    <a:p>
                      <a:pPr marL="0" marR="0">
                        <a:lnSpc>
                          <a:spcPct val="115000"/>
                        </a:lnSpc>
                        <a:spcBef>
                          <a:spcPts val="0"/>
                        </a:spcBef>
                        <a:spcAft>
                          <a:spcPts val="0"/>
                        </a:spcAft>
                      </a:pPr>
                      <a:r>
                        <a:rPr lang="en-US" sz="900" dirty="0">
                          <a:effectLst/>
                          <a:latin typeface="Arial" panose="020B0604020202020204" pitchFamily="34" charset="0"/>
                          <a:ea typeface="Calibri"/>
                          <a:cs typeface="Arial" panose="020B0604020202020204" pitchFamily="34" charset="0"/>
                        </a:rPr>
                        <a:t>Blood cultures obtained</a:t>
                      </a:r>
                    </a:p>
                  </a:txBody>
                  <a:tcPr marL="45720" marR="45720" marT="9144" marB="91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dirty="0">
                          <a:effectLst/>
                          <a:latin typeface="Arial" panose="020B0604020202020204" pitchFamily="34" charset="0"/>
                          <a:ea typeface="Calibri"/>
                          <a:cs typeface="Arial" panose="020B0604020202020204" pitchFamily="34" charset="0"/>
                        </a:rPr>
                        <a:t> </a:t>
                      </a:r>
                    </a:p>
                  </a:txBody>
                  <a:tcPr marL="45720" marR="45720" marT="9144" marB="91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dirty="0">
                          <a:effectLst/>
                          <a:latin typeface="Arial" panose="020B0604020202020204" pitchFamily="34" charset="0"/>
                          <a:ea typeface="Calibri"/>
                          <a:cs typeface="Arial" panose="020B0604020202020204" pitchFamily="34" charset="0"/>
                        </a:rPr>
                        <a:t> </a:t>
                      </a:r>
                    </a:p>
                  </a:txBody>
                  <a:tcPr marL="45720" marR="45720" marT="9144" marB="91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a:effectLst/>
                          <a:latin typeface="Arial" panose="020B0604020202020204" pitchFamily="34" charset="0"/>
                          <a:ea typeface="Calibri"/>
                          <a:cs typeface="Arial" panose="020B0604020202020204" pitchFamily="34" charset="0"/>
                        </a:rPr>
                        <a:t> </a:t>
                      </a:r>
                    </a:p>
                  </a:txBody>
                  <a:tcPr marL="45720" marR="45720" marT="9144" marB="91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a:effectLst/>
                          <a:latin typeface="Arial" panose="020B0604020202020204" pitchFamily="34" charset="0"/>
                          <a:ea typeface="Calibri"/>
                          <a:cs typeface="Arial" panose="020B0604020202020204" pitchFamily="34" charset="0"/>
                        </a:rPr>
                        <a:t> </a:t>
                      </a:r>
                    </a:p>
                  </a:txBody>
                  <a:tcPr marL="45720" marR="45720" marT="9144" marB="91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dirty="0">
                          <a:effectLst/>
                          <a:latin typeface="Arial" panose="020B0604020202020204" pitchFamily="34" charset="0"/>
                          <a:ea typeface="Calibri"/>
                          <a:cs typeface="Arial" panose="020B0604020202020204" pitchFamily="34" charset="0"/>
                        </a:rPr>
                        <a:t>1</a:t>
                      </a:r>
                    </a:p>
                  </a:txBody>
                  <a:tcPr marL="45720" marR="45720" marT="9144" marB="91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dirty="0">
                          <a:effectLst/>
                          <a:latin typeface="Arial" panose="020B0604020202020204" pitchFamily="34" charset="0"/>
                          <a:ea typeface="Calibri"/>
                          <a:cs typeface="Arial" panose="020B0604020202020204" pitchFamily="34" charset="0"/>
                        </a:rPr>
                        <a:t> </a:t>
                      </a:r>
                    </a:p>
                  </a:txBody>
                  <a:tcPr marL="45720" marR="45720" marT="9144" marB="91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55575">
                <a:tc>
                  <a:txBody>
                    <a:bodyPr/>
                    <a:lstStyle/>
                    <a:p>
                      <a:pPr marL="0" marR="0">
                        <a:lnSpc>
                          <a:spcPct val="115000"/>
                        </a:lnSpc>
                        <a:spcBef>
                          <a:spcPts val="0"/>
                        </a:spcBef>
                        <a:spcAft>
                          <a:spcPts val="0"/>
                        </a:spcAft>
                      </a:pPr>
                      <a:r>
                        <a:rPr lang="en-US" sz="900" b="1" dirty="0">
                          <a:effectLst/>
                          <a:latin typeface="Arial" panose="020B0604020202020204" pitchFamily="34" charset="0"/>
                          <a:ea typeface="Calibri"/>
                          <a:cs typeface="Arial" panose="020B0604020202020204" pitchFamily="34" charset="0"/>
                        </a:rPr>
                        <a:t>Mental or Behavior</a:t>
                      </a:r>
                    </a:p>
                  </a:txBody>
                  <a:tcPr marL="45720" marR="45720" marT="9144" marB="91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A04F">
                        <a:alpha val="0"/>
                      </a:srgbClr>
                    </a:solidFill>
                  </a:tcPr>
                </a:tc>
                <a:tc>
                  <a:txBody>
                    <a:bodyPr/>
                    <a:lstStyle/>
                    <a:p>
                      <a:pPr marL="0" marR="0" algn="ctr">
                        <a:lnSpc>
                          <a:spcPct val="115000"/>
                        </a:lnSpc>
                        <a:spcBef>
                          <a:spcPts val="0"/>
                        </a:spcBef>
                        <a:spcAft>
                          <a:spcPts val="0"/>
                        </a:spcAft>
                      </a:pPr>
                      <a:r>
                        <a:rPr lang="en-US" sz="900" dirty="0">
                          <a:effectLst/>
                          <a:latin typeface="Arial" panose="020B0604020202020204" pitchFamily="34" charset="0"/>
                          <a:ea typeface="Calibri"/>
                          <a:cs typeface="Arial" panose="020B0604020202020204" pitchFamily="34" charset="0"/>
                        </a:rPr>
                        <a:t> </a:t>
                      </a:r>
                    </a:p>
                  </a:txBody>
                  <a:tcPr marL="45720" marR="45720" marT="9144" marB="91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A04F">
                        <a:alpha val="0"/>
                      </a:srgbClr>
                    </a:solidFill>
                  </a:tcPr>
                </a:tc>
                <a:tc>
                  <a:txBody>
                    <a:bodyPr/>
                    <a:lstStyle/>
                    <a:p>
                      <a:pPr marL="0" marR="0" algn="ctr">
                        <a:lnSpc>
                          <a:spcPct val="115000"/>
                        </a:lnSpc>
                        <a:spcBef>
                          <a:spcPts val="0"/>
                        </a:spcBef>
                        <a:spcAft>
                          <a:spcPts val="0"/>
                        </a:spcAft>
                      </a:pPr>
                      <a:r>
                        <a:rPr lang="en-US" sz="900" dirty="0">
                          <a:effectLst/>
                          <a:latin typeface="Arial" panose="020B0604020202020204" pitchFamily="34" charset="0"/>
                          <a:ea typeface="Calibri"/>
                          <a:cs typeface="Arial" panose="020B0604020202020204" pitchFamily="34" charset="0"/>
                        </a:rPr>
                        <a:t> </a:t>
                      </a:r>
                    </a:p>
                  </a:txBody>
                  <a:tcPr marL="45720" marR="45720" marT="9144" marB="91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A04F">
                        <a:alpha val="0"/>
                      </a:srgbClr>
                    </a:solidFill>
                  </a:tcPr>
                </a:tc>
                <a:tc>
                  <a:txBody>
                    <a:bodyPr/>
                    <a:lstStyle/>
                    <a:p>
                      <a:pPr marL="0" marR="0" algn="ctr">
                        <a:lnSpc>
                          <a:spcPct val="115000"/>
                        </a:lnSpc>
                        <a:spcBef>
                          <a:spcPts val="0"/>
                        </a:spcBef>
                        <a:spcAft>
                          <a:spcPts val="0"/>
                        </a:spcAft>
                      </a:pPr>
                      <a:r>
                        <a:rPr lang="en-US" sz="900" dirty="0">
                          <a:effectLst/>
                          <a:latin typeface="Arial" panose="020B0604020202020204" pitchFamily="34" charset="0"/>
                          <a:ea typeface="Calibri"/>
                          <a:cs typeface="Arial" panose="020B0604020202020204" pitchFamily="34" charset="0"/>
                        </a:rPr>
                        <a:t> </a:t>
                      </a:r>
                    </a:p>
                  </a:txBody>
                  <a:tcPr marL="45720" marR="45720" marT="9144" marB="91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A04F">
                        <a:alpha val="0"/>
                      </a:srgbClr>
                    </a:solidFill>
                  </a:tcPr>
                </a:tc>
                <a:tc>
                  <a:txBody>
                    <a:bodyPr/>
                    <a:lstStyle/>
                    <a:p>
                      <a:pPr marL="0" marR="0" algn="ctr">
                        <a:lnSpc>
                          <a:spcPct val="115000"/>
                        </a:lnSpc>
                        <a:spcBef>
                          <a:spcPts val="0"/>
                        </a:spcBef>
                        <a:spcAft>
                          <a:spcPts val="0"/>
                        </a:spcAft>
                      </a:pPr>
                      <a:r>
                        <a:rPr lang="en-US" sz="900" dirty="0">
                          <a:effectLst/>
                          <a:latin typeface="Arial" panose="020B0604020202020204" pitchFamily="34" charset="0"/>
                          <a:ea typeface="Calibri"/>
                          <a:cs typeface="Arial" panose="020B0604020202020204" pitchFamily="34" charset="0"/>
                        </a:rPr>
                        <a:t> </a:t>
                      </a:r>
                    </a:p>
                  </a:txBody>
                  <a:tcPr marL="45720" marR="45720" marT="9144" marB="91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A04F">
                        <a:alpha val="0"/>
                      </a:srgbClr>
                    </a:solidFill>
                  </a:tcPr>
                </a:tc>
                <a:tc>
                  <a:txBody>
                    <a:bodyPr/>
                    <a:lstStyle/>
                    <a:p>
                      <a:pPr marL="0" marR="0" algn="ctr">
                        <a:lnSpc>
                          <a:spcPct val="115000"/>
                        </a:lnSpc>
                        <a:spcBef>
                          <a:spcPts val="0"/>
                        </a:spcBef>
                        <a:spcAft>
                          <a:spcPts val="0"/>
                        </a:spcAft>
                      </a:pPr>
                      <a:r>
                        <a:rPr lang="en-US" sz="900" dirty="0">
                          <a:effectLst/>
                          <a:latin typeface="Arial" panose="020B0604020202020204" pitchFamily="34" charset="0"/>
                          <a:ea typeface="Calibri"/>
                          <a:cs typeface="Arial" panose="020B0604020202020204" pitchFamily="34" charset="0"/>
                        </a:rPr>
                        <a:t> </a:t>
                      </a:r>
                    </a:p>
                  </a:txBody>
                  <a:tcPr marL="45720" marR="45720" marT="9144" marB="91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A04F">
                        <a:alpha val="0"/>
                      </a:srgbClr>
                    </a:solidFill>
                  </a:tcPr>
                </a:tc>
                <a:tc>
                  <a:txBody>
                    <a:bodyPr/>
                    <a:lstStyle/>
                    <a:p>
                      <a:pPr marL="0" marR="0" algn="ctr">
                        <a:lnSpc>
                          <a:spcPct val="115000"/>
                        </a:lnSpc>
                        <a:spcBef>
                          <a:spcPts val="0"/>
                        </a:spcBef>
                        <a:spcAft>
                          <a:spcPts val="0"/>
                        </a:spcAft>
                      </a:pPr>
                      <a:r>
                        <a:rPr lang="en-US" sz="900" dirty="0">
                          <a:effectLst/>
                          <a:latin typeface="Arial" panose="020B0604020202020204" pitchFamily="34" charset="0"/>
                          <a:ea typeface="Calibri"/>
                          <a:cs typeface="Arial" panose="020B0604020202020204" pitchFamily="34" charset="0"/>
                        </a:rPr>
                        <a:t> </a:t>
                      </a:r>
                    </a:p>
                  </a:txBody>
                  <a:tcPr marL="45720" marR="45720" marT="9144" marB="91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A04F">
                        <a:alpha val="0"/>
                      </a:srgbClr>
                    </a:solidFill>
                  </a:tcPr>
                </a:tc>
              </a:tr>
              <a:tr h="155575">
                <a:tc>
                  <a:txBody>
                    <a:bodyPr/>
                    <a:lstStyle/>
                    <a:p>
                      <a:pPr marL="0" marR="0">
                        <a:lnSpc>
                          <a:spcPct val="115000"/>
                        </a:lnSpc>
                        <a:spcBef>
                          <a:spcPts val="0"/>
                        </a:spcBef>
                        <a:spcAft>
                          <a:spcPts val="0"/>
                        </a:spcAft>
                      </a:pPr>
                      <a:r>
                        <a:rPr lang="en-US" sz="900" dirty="0">
                          <a:effectLst/>
                          <a:latin typeface="Arial" panose="020B0604020202020204" pitchFamily="34" charset="0"/>
                          <a:ea typeface="Calibri"/>
                          <a:cs typeface="Arial" panose="020B0604020202020204" pitchFamily="34" charset="0"/>
                        </a:rPr>
                        <a:t>Agitation: </a:t>
                      </a:r>
                      <a:r>
                        <a:rPr lang="en-US" sz="900" dirty="0" smtClean="0">
                          <a:effectLst/>
                          <a:latin typeface="Arial" panose="020B0604020202020204" pitchFamily="34" charset="0"/>
                          <a:ea typeface="Calibri"/>
                          <a:cs typeface="Arial" panose="020B0604020202020204" pitchFamily="34" charset="0"/>
                        </a:rPr>
                        <a:t>New </a:t>
                      </a:r>
                      <a:r>
                        <a:rPr lang="en-US" sz="900" dirty="0">
                          <a:effectLst/>
                          <a:latin typeface="Arial" panose="020B0604020202020204" pitchFamily="34" charset="0"/>
                          <a:ea typeface="Calibri"/>
                          <a:cs typeface="Arial" panose="020B0604020202020204" pitchFamily="34" charset="0"/>
                        </a:rPr>
                        <a:t>or worsened</a:t>
                      </a:r>
                    </a:p>
                  </a:txBody>
                  <a:tcPr marL="45720" marR="45720" marT="9144" marB="91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a:effectLst/>
                          <a:latin typeface="Arial" panose="020B0604020202020204" pitchFamily="34" charset="0"/>
                          <a:ea typeface="Calibri"/>
                          <a:cs typeface="Arial" panose="020B0604020202020204" pitchFamily="34" charset="0"/>
                        </a:rPr>
                        <a:t> </a:t>
                      </a:r>
                    </a:p>
                  </a:txBody>
                  <a:tcPr marL="45720" marR="45720" marT="9144" marB="91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dirty="0">
                          <a:effectLst/>
                          <a:latin typeface="Arial" panose="020B0604020202020204" pitchFamily="34" charset="0"/>
                          <a:ea typeface="Calibri"/>
                          <a:cs typeface="Arial" panose="020B0604020202020204" pitchFamily="34" charset="0"/>
                        </a:rPr>
                        <a:t> </a:t>
                      </a:r>
                    </a:p>
                  </a:txBody>
                  <a:tcPr marL="45720" marR="45720" marT="9144" marB="91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dirty="0">
                          <a:effectLst/>
                          <a:latin typeface="Arial" panose="020B0604020202020204" pitchFamily="34" charset="0"/>
                          <a:ea typeface="Calibri"/>
                          <a:cs typeface="Arial" panose="020B0604020202020204" pitchFamily="34" charset="0"/>
                        </a:rPr>
                        <a:t>1</a:t>
                      </a:r>
                    </a:p>
                  </a:txBody>
                  <a:tcPr marL="45720" marR="45720" marT="9144" marB="91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a:effectLst/>
                          <a:latin typeface="Arial" panose="020B0604020202020204" pitchFamily="34" charset="0"/>
                          <a:ea typeface="Calibri"/>
                          <a:cs typeface="Arial" panose="020B0604020202020204" pitchFamily="34" charset="0"/>
                        </a:rPr>
                        <a:t> </a:t>
                      </a:r>
                    </a:p>
                  </a:txBody>
                  <a:tcPr marL="45720" marR="45720" marT="9144" marB="91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dirty="0">
                          <a:effectLst/>
                          <a:latin typeface="Arial" panose="020B0604020202020204" pitchFamily="34" charset="0"/>
                          <a:ea typeface="Calibri"/>
                          <a:cs typeface="Arial" panose="020B0604020202020204" pitchFamily="34" charset="0"/>
                        </a:rPr>
                        <a:t> </a:t>
                      </a:r>
                    </a:p>
                  </a:txBody>
                  <a:tcPr marL="45720" marR="45720" marT="9144" marB="91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a:effectLst/>
                          <a:latin typeface="Arial" panose="020B0604020202020204" pitchFamily="34" charset="0"/>
                          <a:ea typeface="Calibri"/>
                          <a:cs typeface="Arial" panose="020B0604020202020204" pitchFamily="34" charset="0"/>
                        </a:rPr>
                        <a:t> </a:t>
                      </a:r>
                    </a:p>
                  </a:txBody>
                  <a:tcPr marL="45720" marR="45720" marT="9144" marB="91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55575">
                <a:tc>
                  <a:txBody>
                    <a:bodyPr/>
                    <a:lstStyle/>
                    <a:p>
                      <a:pPr marL="0" marR="0">
                        <a:lnSpc>
                          <a:spcPct val="115000"/>
                        </a:lnSpc>
                        <a:spcBef>
                          <a:spcPts val="0"/>
                        </a:spcBef>
                        <a:spcAft>
                          <a:spcPts val="0"/>
                        </a:spcAft>
                      </a:pPr>
                      <a:r>
                        <a:rPr lang="en-US" sz="900" dirty="0">
                          <a:effectLst/>
                          <a:latin typeface="Arial" panose="020B0604020202020204" pitchFamily="34" charset="0"/>
                          <a:ea typeface="Calibri"/>
                          <a:cs typeface="Arial" panose="020B0604020202020204" pitchFamily="34" charset="0"/>
                        </a:rPr>
                        <a:t>Anxiety: </a:t>
                      </a:r>
                      <a:r>
                        <a:rPr lang="en-US" sz="900" dirty="0" smtClean="0">
                          <a:effectLst/>
                          <a:latin typeface="Arial" panose="020B0604020202020204" pitchFamily="34" charset="0"/>
                          <a:ea typeface="Calibri"/>
                          <a:cs typeface="Arial" panose="020B0604020202020204" pitchFamily="34" charset="0"/>
                        </a:rPr>
                        <a:t>New </a:t>
                      </a:r>
                      <a:r>
                        <a:rPr lang="en-US" sz="900" dirty="0">
                          <a:effectLst/>
                          <a:latin typeface="Arial" panose="020B0604020202020204" pitchFamily="34" charset="0"/>
                          <a:ea typeface="Calibri"/>
                          <a:cs typeface="Arial" panose="020B0604020202020204" pitchFamily="34" charset="0"/>
                        </a:rPr>
                        <a:t>or worsened</a:t>
                      </a:r>
                    </a:p>
                  </a:txBody>
                  <a:tcPr marL="45720" marR="45720" marT="9144" marB="91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a:effectLst/>
                          <a:latin typeface="Arial" panose="020B0604020202020204" pitchFamily="34" charset="0"/>
                          <a:ea typeface="Calibri"/>
                          <a:cs typeface="Arial" panose="020B0604020202020204" pitchFamily="34" charset="0"/>
                        </a:rPr>
                        <a:t>1</a:t>
                      </a:r>
                    </a:p>
                  </a:txBody>
                  <a:tcPr marL="45720" marR="45720" marT="9144" marB="91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a:effectLst/>
                          <a:latin typeface="Arial" panose="020B0604020202020204" pitchFamily="34" charset="0"/>
                          <a:ea typeface="Calibri"/>
                          <a:cs typeface="Arial" panose="020B0604020202020204" pitchFamily="34" charset="0"/>
                        </a:rPr>
                        <a:t> </a:t>
                      </a:r>
                    </a:p>
                  </a:txBody>
                  <a:tcPr marL="45720" marR="45720" marT="9144" marB="91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dirty="0">
                          <a:effectLst/>
                          <a:latin typeface="Arial" panose="020B0604020202020204" pitchFamily="34" charset="0"/>
                          <a:ea typeface="Calibri"/>
                          <a:cs typeface="Arial" panose="020B0604020202020204" pitchFamily="34" charset="0"/>
                        </a:rPr>
                        <a:t>1</a:t>
                      </a:r>
                    </a:p>
                  </a:txBody>
                  <a:tcPr marL="45720" marR="45720" marT="9144" marB="91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a:effectLst/>
                          <a:latin typeface="Arial" panose="020B0604020202020204" pitchFamily="34" charset="0"/>
                          <a:ea typeface="Calibri"/>
                          <a:cs typeface="Arial" panose="020B0604020202020204" pitchFamily="34" charset="0"/>
                        </a:rPr>
                        <a:t> </a:t>
                      </a:r>
                    </a:p>
                  </a:txBody>
                  <a:tcPr marL="45720" marR="45720" marT="9144" marB="91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dirty="0">
                          <a:effectLst/>
                          <a:latin typeface="Arial" panose="020B0604020202020204" pitchFamily="34" charset="0"/>
                          <a:ea typeface="Calibri"/>
                          <a:cs typeface="Arial" panose="020B0604020202020204" pitchFamily="34" charset="0"/>
                        </a:rPr>
                        <a:t> </a:t>
                      </a:r>
                    </a:p>
                  </a:txBody>
                  <a:tcPr marL="45720" marR="45720" marT="9144" marB="91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a:effectLst/>
                          <a:latin typeface="Arial" panose="020B0604020202020204" pitchFamily="34" charset="0"/>
                          <a:ea typeface="Calibri"/>
                          <a:cs typeface="Arial" panose="020B0604020202020204" pitchFamily="34" charset="0"/>
                        </a:rPr>
                        <a:t> </a:t>
                      </a:r>
                    </a:p>
                  </a:txBody>
                  <a:tcPr marL="45720" marR="45720" marT="9144" marB="91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55575">
                <a:tc>
                  <a:txBody>
                    <a:bodyPr/>
                    <a:lstStyle/>
                    <a:p>
                      <a:pPr marL="0" marR="0">
                        <a:lnSpc>
                          <a:spcPct val="115000"/>
                        </a:lnSpc>
                        <a:spcBef>
                          <a:spcPts val="0"/>
                        </a:spcBef>
                        <a:spcAft>
                          <a:spcPts val="0"/>
                        </a:spcAft>
                      </a:pPr>
                      <a:r>
                        <a:rPr lang="en-US" sz="900" dirty="0">
                          <a:effectLst/>
                          <a:latin typeface="Arial" panose="020B0604020202020204" pitchFamily="34" charset="0"/>
                          <a:ea typeface="Calibri"/>
                          <a:cs typeface="Arial" panose="020B0604020202020204" pitchFamily="34" charset="0"/>
                        </a:rPr>
                        <a:t>Confusion or disorientation: </a:t>
                      </a:r>
                      <a:r>
                        <a:rPr lang="en-US" sz="900" dirty="0" smtClean="0">
                          <a:effectLst/>
                          <a:latin typeface="Arial" panose="020B0604020202020204" pitchFamily="34" charset="0"/>
                          <a:ea typeface="Calibri"/>
                          <a:cs typeface="Arial" panose="020B0604020202020204" pitchFamily="34" charset="0"/>
                        </a:rPr>
                        <a:t>New </a:t>
                      </a:r>
                      <a:r>
                        <a:rPr lang="en-US" sz="900" dirty="0">
                          <a:effectLst/>
                          <a:latin typeface="Arial" panose="020B0604020202020204" pitchFamily="34" charset="0"/>
                          <a:ea typeface="Calibri"/>
                          <a:cs typeface="Arial" panose="020B0604020202020204" pitchFamily="34" charset="0"/>
                        </a:rPr>
                        <a:t>or worsened</a:t>
                      </a:r>
                    </a:p>
                  </a:txBody>
                  <a:tcPr marL="45720" marR="45720" marT="9144" marB="91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dirty="0">
                          <a:effectLst/>
                          <a:latin typeface="Arial" panose="020B0604020202020204" pitchFamily="34" charset="0"/>
                          <a:ea typeface="Calibri"/>
                          <a:cs typeface="Arial" panose="020B0604020202020204" pitchFamily="34" charset="0"/>
                        </a:rPr>
                        <a:t> </a:t>
                      </a:r>
                    </a:p>
                  </a:txBody>
                  <a:tcPr marL="45720" marR="45720" marT="9144" marB="91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dirty="0">
                          <a:effectLst/>
                          <a:latin typeface="Arial" panose="020B0604020202020204" pitchFamily="34" charset="0"/>
                          <a:ea typeface="Calibri"/>
                          <a:cs typeface="Arial" panose="020B0604020202020204" pitchFamily="34" charset="0"/>
                        </a:rPr>
                        <a:t> </a:t>
                      </a:r>
                    </a:p>
                  </a:txBody>
                  <a:tcPr marL="45720" marR="45720" marT="9144" marB="91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dirty="0">
                          <a:effectLst/>
                          <a:latin typeface="Arial" panose="020B0604020202020204" pitchFamily="34" charset="0"/>
                          <a:ea typeface="Calibri"/>
                          <a:cs typeface="Arial" panose="020B0604020202020204" pitchFamily="34" charset="0"/>
                        </a:rPr>
                        <a:t>1</a:t>
                      </a:r>
                    </a:p>
                  </a:txBody>
                  <a:tcPr marL="45720" marR="45720" marT="9144" marB="91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a:effectLst/>
                          <a:latin typeface="Arial" panose="020B0604020202020204" pitchFamily="34" charset="0"/>
                          <a:ea typeface="Calibri"/>
                          <a:cs typeface="Arial" panose="020B0604020202020204" pitchFamily="34" charset="0"/>
                        </a:rPr>
                        <a:t> </a:t>
                      </a:r>
                    </a:p>
                  </a:txBody>
                  <a:tcPr marL="45720" marR="45720" marT="9144" marB="91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dirty="0">
                          <a:effectLst/>
                          <a:latin typeface="Arial" panose="020B0604020202020204" pitchFamily="34" charset="0"/>
                          <a:ea typeface="Calibri"/>
                          <a:cs typeface="Arial" panose="020B0604020202020204" pitchFamily="34" charset="0"/>
                        </a:rPr>
                        <a:t> </a:t>
                      </a:r>
                    </a:p>
                  </a:txBody>
                  <a:tcPr marL="45720" marR="45720" marT="9144" marB="91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a:effectLst/>
                          <a:latin typeface="Arial" panose="020B0604020202020204" pitchFamily="34" charset="0"/>
                          <a:ea typeface="Calibri"/>
                          <a:cs typeface="Arial" panose="020B0604020202020204" pitchFamily="34" charset="0"/>
                        </a:rPr>
                        <a:t> </a:t>
                      </a:r>
                    </a:p>
                  </a:txBody>
                  <a:tcPr marL="45720" marR="45720" marT="9144" marB="91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55575">
                <a:tc>
                  <a:txBody>
                    <a:bodyPr/>
                    <a:lstStyle/>
                    <a:p>
                      <a:pPr marL="0" marR="0">
                        <a:lnSpc>
                          <a:spcPct val="115000"/>
                        </a:lnSpc>
                        <a:spcBef>
                          <a:spcPts val="0"/>
                        </a:spcBef>
                        <a:spcAft>
                          <a:spcPts val="0"/>
                        </a:spcAft>
                      </a:pPr>
                      <a:r>
                        <a:rPr lang="en-US" sz="900" dirty="0">
                          <a:effectLst/>
                          <a:latin typeface="Arial" panose="020B0604020202020204" pitchFamily="34" charset="0"/>
                          <a:ea typeface="Calibri"/>
                          <a:cs typeface="Arial" panose="020B0604020202020204" pitchFamily="34" charset="0"/>
                        </a:rPr>
                        <a:t>Depressive symptoms: </a:t>
                      </a:r>
                      <a:r>
                        <a:rPr lang="en-US" sz="900" dirty="0" smtClean="0">
                          <a:effectLst/>
                          <a:latin typeface="Arial" panose="020B0604020202020204" pitchFamily="34" charset="0"/>
                          <a:ea typeface="Calibri"/>
                          <a:cs typeface="Arial" panose="020B0604020202020204" pitchFamily="34" charset="0"/>
                        </a:rPr>
                        <a:t>New </a:t>
                      </a:r>
                      <a:r>
                        <a:rPr lang="en-US" sz="900" dirty="0">
                          <a:effectLst/>
                          <a:latin typeface="Arial" panose="020B0604020202020204" pitchFamily="34" charset="0"/>
                          <a:ea typeface="Calibri"/>
                          <a:cs typeface="Arial" panose="020B0604020202020204" pitchFamily="34" charset="0"/>
                        </a:rPr>
                        <a:t>or worsened</a:t>
                      </a:r>
                    </a:p>
                  </a:txBody>
                  <a:tcPr marL="45720" marR="45720" marT="9144" marB="91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a:effectLst/>
                          <a:latin typeface="Arial" panose="020B0604020202020204" pitchFamily="34" charset="0"/>
                          <a:ea typeface="Calibri"/>
                          <a:cs typeface="Arial" panose="020B0604020202020204" pitchFamily="34" charset="0"/>
                        </a:rPr>
                        <a:t>1</a:t>
                      </a:r>
                    </a:p>
                  </a:txBody>
                  <a:tcPr marL="45720" marR="45720" marT="9144" marB="91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a:effectLst/>
                          <a:latin typeface="Arial" panose="020B0604020202020204" pitchFamily="34" charset="0"/>
                          <a:ea typeface="Calibri"/>
                          <a:cs typeface="Arial" panose="020B0604020202020204" pitchFamily="34" charset="0"/>
                        </a:rPr>
                        <a:t> </a:t>
                      </a:r>
                    </a:p>
                  </a:txBody>
                  <a:tcPr marL="45720" marR="45720" marT="9144" marB="91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dirty="0">
                          <a:effectLst/>
                          <a:latin typeface="Arial" panose="020B0604020202020204" pitchFamily="34" charset="0"/>
                          <a:ea typeface="Calibri"/>
                          <a:cs typeface="Arial" panose="020B0604020202020204" pitchFamily="34" charset="0"/>
                        </a:rPr>
                        <a:t>1</a:t>
                      </a:r>
                    </a:p>
                  </a:txBody>
                  <a:tcPr marL="45720" marR="45720" marT="9144" marB="91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dirty="0">
                          <a:effectLst/>
                          <a:latin typeface="Arial" panose="020B0604020202020204" pitchFamily="34" charset="0"/>
                          <a:ea typeface="Calibri"/>
                          <a:cs typeface="Arial" panose="020B0604020202020204" pitchFamily="34" charset="0"/>
                        </a:rPr>
                        <a:t> </a:t>
                      </a:r>
                    </a:p>
                  </a:txBody>
                  <a:tcPr marL="45720" marR="45720" marT="9144" marB="91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dirty="0">
                          <a:effectLst/>
                          <a:latin typeface="Arial" panose="020B0604020202020204" pitchFamily="34" charset="0"/>
                          <a:ea typeface="Calibri"/>
                          <a:cs typeface="Arial" panose="020B0604020202020204" pitchFamily="34" charset="0"/>
                        </a:rPr>
                        <a:t> </a:t>
                      </a:r>
                    </a:p>
                  </a:txBody>
                  <a:tcPr marL="45720" marR="45720" marT="9144" marB="91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a:effectLst/>
                          <a:latin typeface="Arial" panose="020B0604020202020204" pitchFamily="34" charset="0"/>
                          <a:ea typeface="Calibri"/>
                          <a:cs typeface="Arial" panose="020B0604020202020204" pitchFamily="34" charset="0"/>
                        </a:rPr>
                        <a:t> </a:t>
                      </a:r>
                    </a:p>
                  </a:txBody>
                  <a:tcPr marL="45720" marR="45720" marT="9144" marB="91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55575">
                <a:tc>
                  <a:txBody>
                    <a:bodyPr/>
                    <a:lstStyle/>
                    <a:p>
                      <a:pPr marL="0" marR="0">
                        <a:lnSpc>
                          <a:spcPct val="115000"/>
                        </a:lnSpc>
                        <a:spcBef>
                          <a:spcPts val="0"/>
                        </a:spcBef>
                        <a:spcAft>
                          <a:spcPts val="0"/>
                        </a:spcAft>
                      </a:pPr>
                      <a:r>
                        <a:rPr lang="en-US" sz="900" dirty="0">
                          <a:effectLst/>
                          <a:latin typeface="Arial" panose="020B0604020202020204" pitchFamily="34" charset="0"/>
                          <a:ea typeface="Calibri"/>
                          <a:cs typeface="Arial" panose="020B0604020202020204" pitchFamily="34" charset="0"/>
                        </a:rPr>
                        <a:t>Inattention or lack of focus or withdrawn or distracted or not attending activities</a:t>
                      </a:r>
                    </a:p>
                  </a:txBody>
                  <a:tcPr marL="45720" marR="45720" marT="9144" marB="91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a:effectLst/>
                          <a:latin typeface="Arial" panose="020B0604020202020204" pitchFamily="34" charset="0"/>
                          <a:ea typeface="Calibri"/>
                          <a:cs typeface="Arial" panose="020B0604020202020204" pitchFamily="34" charset="0"/>
                        </a:rPr>
                        <a:t> </a:t>
                      </a:r>
                    </a:p>
                  </a:txBody>
                  <a:tcPr marL="45720" marR="45720" marT="9144" marB="91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a:effectLst/>
                          <a:latin typeface="Arial" panose="020B0604020202020204" pitchFamily="34" charset="0"/>
                          <a:ea typeface="Calibri"/>
                          <a:cs typeface="Arial" panose="020B0604020202020204" pitchFamily="34" charset="0"/>
                        </a:rPr>
                        <a:t> </a:t>
                      </a:r>
                    </a:p>
                  </a:txBody>
                  <a:tcPr marL="45720" marR="45720" marT="9144" marB="91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a:effectLst/>
                          <a:latin typeface="Arial" panose="020B0604020202020204" pitchFamily="34" charset="0"/>
                          <a:ea typeface="Calibri"/>
                          <a:cs typeface="Arial" panose="020B0604020202020204" pitchFamily="34" charset="0"/>
                        </a:rPr>
                        <a:t>1</a:t>
                      </a:r>
                    </a:p>
                  </a:txBody>
                  <a:tcPr marL="45720" marR="45720" marT="9144" marB="91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dirty="0">
                          <a:effectLst/>
                          <a:latin typeface="Arial" panose="020B0604020202020204" pitchFamily="34" charset="0"/>
                          <a:ea typeface="Calibri"/>
                          <a:cs typeface="Arial" panose="020B0604020202020204" pitchFamily="34" charset="0"/>
                        </a:rPr>
                        <a:t> </a:t>
                      </a:r>
                    </a:p>
                  </a:txBody>
                  <a:tcPr marL="45720" marR="45720" marT="9144" marB="91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dirty="0">
                          <a:effectLst/>
                          <a:latin typeface="Arial" panose="020B0604020202020204" pitchFamily="34" charset="0"/>
                          <a:ea typeface="Calibri"/>
                          <a:cs typeface="Arial" panose="020B0604020202020204" pitchFamily="34" charset="0"/>
                        </a:rPr>
                        <a:t> </a:t>
                      </a:r>
                    </a:p>
                  </a:txBody>
                  <a:tcPr marL="45720" marR="45720" marT="9144" marB="91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dirty="0">
                          <a:effectLst/>
                          <a:latin typeface="Arial" panose="020B0604020202020204" pitchFamily="34" charset="0"/>
                          <a:ea typeface="Calibri"/>
                          <a:cs typeface="Arial" panose="020B0604020202020204" pitchFamily="34" charset="0"/>
                        </a:rPr>
                        <a:t> </a:t>
                      </a:r>
                    </a:p>
                  </a:txBody>
                  <a:tcPr marL="45720" marR="45720" marT="9144" marB="91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55575">
                <a:tc>
                  <a:txBody>
                    <a:bodyPr/>
                    <a:lstStyle/>
                    <a:p>
                      <a:pPr marL="0" marR="0">
                        <a:lnSpc>
                          <a:spcPct val="115000"/>
                        </a:lnSpc>
                        <a:spcBef>
                          <a:spcPts val="0"/>
                        </a:spcBef>
                        <a:spcAft>
                          <a:spcPts val="0"/>
                        </a:spcAft>
                      </a:pPr>
                      <a:r>
                        <a:rPr lang="en-US" sz="900" b="1" dirty="0">
                          <a:effectLst/>
                          <a:latin typeface="Arial" panose="020B0604020202020204" pitchFamily="34" charset="0"/>
                          <a:ea typeface="Calibri"/>
                          <a:cs typeface="Arial" panose="020B0604020202020204" pitchFamily="34" charset="0"/>
                        </a:rPr>
                        <a:t>Nutrition</a:t>
                      </a:r>
                    </a:p>
                  </a:txBody>
                  <a:tcPr marL="45720" marR="45720" marT="9144" marB="91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A04F">
                        <a:alpha val="0"/>
                      </a:srgbClr>
                    </a:solidFill>
                  </a:tcPr>
                </a:tc>
                <a:tc>
                  <a:txBody>
                    <a:bodyPr/>
                    <a:lstStyle/>
                    <a:p>
                      <a:pPr marL="0" marR="0" algn="ctr">
                        <a:lnSpc>
                          <a:spcPct val="115000"/>
                        </a:lnSpc>
                        <a:spcBef>
                          <a:spcPts val="0"/>
                        </a:spcBef>
                        <a:spcAft>
                          <a:spcPts val="0"/>
                        </a:spcAft>
                      </a:pPr>
                      <a:r>
                        <a:rPr lang="en-US" sz="900" dirty="0">
                          <a:effectLst/>
                          <a:latin typeface="Arial" panose="020B0604020202020204" pitchFamily="34" charset="0"/>
                          <a:ea typeface="Calibri"/>
                          <a:cs typeface="Arial" panose="020B0604020202020204" pitchFamily="34" charset="0"/>
                        </a:rPr>
                        <a:t> </a:t>
                      </a:r>
                    </a:p>
                  </a:txBody>
                  <a:tcPr marL="45720" marR="45720" marT="9144" marB="91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A04F">
                        <a:alpha val="0"/>
                      </a:srgbClr>
                    </a:solidFill>
                  </a:tcPr>
                </a:tc>
                <a:tc>
                  <a:txBody>
                    <a:bodyPr/>
                    <a:lstStyle/>
                    <a:p>
                      <a:pPr marL="0" marR="0" algn="ctr">
                        <a:lnSpc>
                          <a:spcPct val="115000"/>
                        </a:lnSpc>
                        <a:spcBef>
                          <a:spcPts val="0"/>
                        </a:spcBef>
                        <a:spcAft>
                          <a:spcPts val="0"/>
                        </a:spcAft>
                      </a:pPr>
                      <a:r>
                        <a:rPr lang="en-US" sz="900" dirty="0">
                          <a:effectLst/>
                          <a:latin typeface="Arial" panose="020B0604020202020204" pitchFamily="34" charset="0"/>
                          <a:ea typeface="Calibri"/>
                          <a:cs typeface="Arial" panose="020B0604020202020204" pitchFamily="34" charset="0"/>
                        </a:rPr>
                        <a:t> </a:t>
                      </a:r>
                    </a:p>
                  </a:txBody>
                  <a:tcPr marL="45720" marR="45720" marT="9144" marB="91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A04F">
                        <a:alpha val="0"/>
                      </a:srgbClr>
                    </a:solidFill>
                  </a:tcPr>
                </a:tc>
                <a:tc>
                  <a:txBody>
                    <a:bodyPr/>
                    <a:lstStyle/>
                    <a:p>
                      <a:pPr marL="0" marR="0" algn="ctr">
                        <a:lnSpc>
                          <a:spcPct val="115000"/>
                        </a:lnSpc>
                        <a:spcBef>
                          <a:spcPts val="0"/>
                        </a:spcBef>
                        <a:spcAft>
                          <a:spcPts val="0"/>
                        </a:spcAft>
                      </a:pPr>
                      <a:r>
                        <a:rPr lang="en-US" sz="900" dirty="0">
                          <a:effectLst/>
                          <a:latin typeface="Arial" panose="020B0604020202020204" pitchFamily="34" charset="0"/>
                          <a:ea typeface="Calibri"/>
                          <a:cs typeface="Arial" panose="020B0604020202020204" pitchFamily="34" charset="0"/>
                        </a:rPr>
                        <a:t> </a:t>
                      </a:r>
                    </a:p>
                  </a:txBody>
                  <a:tcPr marL="45720" marR="45720" marT="9144" marB="91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A04F">
                        <a:alpha val="0"/>
                      </a:srgbClr>
                    </a:solidFill>
                  </a:tcPr>
                </a:tc>
                <a:tc>
                  <a:txBody>
                    <a:bodyPr/>
                    <a:lstStyle/>
                    <a:p>
                      <a:pPr marL="0" marR="0" algn="ctr">
                        <a:lnSpc>
                          <a:spcPct val="115000"/>
                        </a:lnSpc>
                        <a:spcBef>
                          <a:spcPts val="0"/>
                        </a:spcBef>
                        <a:spcAft>
                          <a:spcPts val="0"/>
                        </a:spcAft>
                      </a:pPr>
                      <a:r>
                        <a:rPr lang="en-US" sz="900" dirty="0">
                          <a:effectLst/>
                          <a:latin typeface="Arial" panose="020B0604020202020204" pitchFamily="34" charset="0"/>
                          <a:ea typeface="Calibri"/>
                          <a:cs typeface="Arial" panose="020B0604020202020204" pitchFamily="34" charset="0"/>
                        </a:rPr>
                        <a:t> </a:t>
                      </a:r>
                    </a:p>
                  </a:txBody>
                  <a:tcPr marL="45720" marR="45720" marT="9144" marB="91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A04F">
                        <a:alpha val="0"/>
                      </a:srgbClr>
                    </a:solidFill>
                  </a:tcPr>
                </a:tc>
                <a:tc>
                  <a:txBody>
                    <a:bodyPr/>
                    <a:lstStyle/>
                    <a:p>
                      <a:pPr marL="0" marR="0" algn="ctr">
                        <a:lnSpc>
                          <a:spcPct val="115000"/>
                        </a:lnSpc>
                        <a:spcBef>
                          <a:spcPts val="0"/>
                        </a:spcBef>
                        <a:spcAft>
                          <a:spcPts val="0"/>
                        </a:spcAft>
                      </a:pPr>
                      <a:r>
                        <a:rPr lang="en-US" sz="900" dirty="0">
                          <a:effectLst/>
                          <a:latin typeface="Arial" panose="020B0604020202020204" pitchFamily="34" charset="0"/>
                          <a:ea typeface="Calibri"/>
                          <a:cs typeface="Arial" panose="020B0604020202020204" pitchFamily="34" charset="0"/>
                        </a:rPr>
                        <a:t> </a:t>
                      </a:r>
                    </a:p>
                  </a:txBody>
                  <a:tcPr marL="45720" marR="45720" marT="9144" marB="91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A04F">
                        <a:alpha val="0"/>
                      </a:srgbClr>
                    </a:solidFill>
                  </a:tcPr>
                </a:tc>
                <a:tc>
                  <a:txBody>
                    <a:bodyPr/>
                    <a:lstStyle/>
                    <a:p>
                      <a:pPr marL="0" marR="0" algn="ctr">
                        <a:lnSpc>
                          <a:spcPct val="115000"/>
                        </a:lnSpc>
                        <a:spcBef>
                          <a:spcPts val="0"/>
                        </a:spcBef>
                        <a:spcAft>
                          <a:spcPts val="0"/>
                        </a:spcAft>
                      </a:pPr>
                      <a:r>
                        <a:rPr lang="en-US" sz="900" dirty="0">
                          <a:effectLst/>
                          <a:latin typeface="Arial" panose="020B0604020202020204" pitchFamily="34" charset="0"/>
                          <a:ea typeface="Calibri"/>
                          <a:cs typeface="Arial" panose="020B0604020202020204" pitchFamily="34" charset="0"/>
                        </a:rPr>
                        <a:t> </a:t>
                      </a:r>
                    </a:p>
                  </a:txBody>
                  <a:tcPr marL="45720" marR="45720" marT="9144" marB="91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A04F">
                        <a:alpha val="0"/>
                      </a:srgbClr>
                    </a:solidFill>
                  </a:tcPr>
                </a:tc>
              </a:tr>
              <a:tr h="155575">
                <a:tc>
                  <a:txBody>
                    <a:bodyPr/>
                    <a:lstStyle/>
                    <a:p>
                      <a:pPr marL="0" marR="0">
                        <a:lnSpc>
                          <a:spcPct val="115000"/>
                        </a:lnSpc>
                        <a:spcBef>
                          <a:spcPts val="0"/>
                        </a:spcBef>
                        <a:spcAft>
                          <a:spcPts val="0"/>
                        </a:spcAft>
                      </a:pPr>
                      <a:r>
                        <a:rPr lang="en-US" sz="900" dirty="0">
                          <a:effectLst/>
                          <a:latin typeface="Arial" panose="020B0604020202020204" pitchFamily="34" charset="0"/>
                          <a:ea typeface="Calibri"/>
                          <a:cs typeface="Arial" panose="020B0604020202020204" pitchFamily="34" charset="0"/>
                        </a:rPr>
                        <a:t>Appetite: </a:t>
                      </a:r>
                      <a:r>
                        <a:rPr lang="en-US" sz="900" dirty="0" smtClean="0">
                          <a:effectLst/>
                          <a:latin typeface="Arial" panose="020B0604020202020204" pitchFamily="34" charset="0"/>
                          <a:ea typeface="Calibri"/>
                          <a:cs typeface="Arial" panose="020B0604020202020204" pitchFamily="34" charset="0"/>
                        </a:rPr>
                        <a:t>Poor </a:t>
                      </a:r>
                      <a:r>
                        <a:rPr lang="en-US" sz="900" dirty="0">
                          <a:effectLst/>
                          <a:latin typeface="Arial" panose="020B0604020202020204" pitchFamily="34" charset="0"/>
                          <a:ea typeface="Calibri"/>
                          <a:cs typeface="Arial" panose="020B0604020202020204" pitchFamily="34" charset="0"/>
                        </a:rPr>
                        <a:t>or loss of appetite</a:t>
                      </a:r>
                    </a:p>
                  </a:txBody>
                  <a:tcPr marL="45720" marR="45720" marT="9144" marB="91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dirty="0">
                          <a:effectLst/>
                          <a:latin typeface="Arial" panose="020B0604020202020204" pitchFamily="34" charset="0"/>
                          <a:ea typeface="Calibri"/>
                          <a:cs typeface="Arial" panose="020B0604020202020204" pitchFamily="34" charset="0"/>
                        </a:rPr>
                        <a:t>1</a:t>
                      </a:r>
                    </a:p>
                  </a:txBody>
                  <a:tcPr marL="45720" marR="45720" marT="9144" marB="91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dirty="0">
                          <a:effectLst/>
                          <a:latin typeface="Arial" panose="020B0604020202020204" pitchFamily="34" charset="0"/>
                          <a:ea typeface="Calibri"/>
                          <a:cs typeface="Arial" panose="020B0604020202020204" pitchFamily="34" charset="0"/>
                        </a:rPr>
                        <a:t> 1</a:t>
                      </a:r>
                    </a:p>
                  </a:txBody>
                  <a:tcPr marL="45720" marR="45720" marT="9144" marB="91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dirty="0">
                          <a:effectLst/>
                          <a:latin typeface="Arial" panose="020B0604020202020204" pitchFamily="34" charset="0"/>
                          <a:ea typeface="Calibri"/>
                          <a:cs typeface="Arial" panose="020B0604020202020204" pitchFamily="34" charset="0"/>
                        </a:rPr>
                        <a:t>1</a:t>
                      </a:r>
                    </a:p>
                  </a:txBody>
                  <a:tcPr marL="45720" marR="45720" marT="9144" marB="91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dirty="0">
                          <a:effectLst/>
                          <a:latin typeface="Arial" panose="020B0604020202020204" pitchFamily="34" charset="0"/>
                          <a:ea typeface="Calibri"/>
                          <a:cs typeface="Arial" panose="020B0604020202020204" pitchFamily="34" charset="0"/>
                        </a:rPr>
                        <a:t>1 </a:t>
                      </a:r>
                    </a:p>
                  </a:txBody>
                  <a:tcPr marL="45720" marR="45720" marT="9144" marB="91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dirty="0">
                          <a:effectLst/>
                          <a:latin typeface="Arial" panose="020B0604020202020204" pitchFamily="34" charset="0"/>
                          <a:ea typeface="Calibri"/>
                          <a:cs typeface="Arial" panose="020B0604020202020204" pitchFamily="34" charset="0"/>
                        </a:rPr>
                        <a:t> </a:t>
                      </a:r>
                    </a:p>
                  </a:txBody>
                  <a:tcPr marL="45720" marR="45720" marT="9144" marB="91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dirty="0">
                          <a:effectLst/>
                          <a:latin typeface="Arial" panose="020B0604020202020204" pitchFamily="34" charset="0"/>
                          <a:ea typeface="Calibri"/>
                          <a:cs typeface="Arial" panose="020B0604020202020204" pitchFamily="34" charset="0"/>
                        </a:rPr>
                        <a:t>1</a:t>
                      </a:r>
                    </a:p>
                  </a:txBody>
                  <a:tcPr marL="45720" marR="45720" marT="9144" marB="91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55575">
                <a:tc>
                  <a:txBody>
                    <a:bodyPr/>
                    <a:lstStyle/>
                    <a:p>
                      <a:pPr marL="0" marR="0">
                        <a:lnSpc>
                          <a:spcPct val="115000"/>
                        </a:lnSpc>
                        <a:spcBef>
                          <a:spcPts val="0"/>
                        </a:spcBef>
                        <a:spcAft>
                          <a:spcPts val="0"/>
                        </a:spcAft>
                      </a:pPr>
                      <a:r>
                        <a:rPr lang="en-US" sz="900" dirty="0">
                          <a:effectLst/>
                          <a:latin typeface="Arial" panose="020B0604020202020204" pitchFamily="34" charset="0"/>
                          <a:ea typeface="Calibri"/>
                          <a:cs typeface="Arial" panose="020B0604020202020204" pitchFamily="34" charset="0"/>
                        </a:rPr>
                        <a:t>Decreased oral intake over the last 24 hours</a:t>
                      </a:r>
                    </a:p>
                  </a:txBody>
                  <a:tcPr marL="45720" marR="45720" marT="9144" marB="91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dirty="0">
                          <a:effectLst/>
                          <a:latin typeface="Arial" panose="020B0604020202020204" pitchFamily="34" charset="0"/>
                          <a:ea typeface="Calibri"/>
                          <a:cs typeface="Arial" panose="020B0604020202020204" pitchFamily="34" charset="0"/>
                        </a:rPr>
                        <a:t> </a:t>
                      </a:r>
                    </a:p>
                  </a:txBody>
                  <a:tcPr marL="45720" marR="45720" marT="9144" marB="91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dirty="0">
                          <a:effectLst/>
                          <a:latin typeface="Arial" panose="020B0604020202020204" pitchFamily="34" charset="0"/>
                          <a:ea typeface="Calibri"/>
                          <a:cs typeface="Arial" panose="020B0604020202020204" pitchFamily="34" charset="0"/>
                        </a:rPr>
                        <a:t> 1</a:t>
                      </a:r>
                    </a:p>
                  </a:txBody>
                  <a:tcPr marL="45720" marR="45720" marT="9144" marB="91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a:effectLst/>
                          <a:latin typeface="Arial" panose="020B0604020202020204" pitchFamily="34" charset="0"/>
                          <a:ea typeface="Calibri"/>
                          <a:cs typeface="Arial" panose="020B0604020202020204" pitchFamily="34" charset="0"/>
                        </a:rPr>
                        <a:t>1</a:t>
                      </a:r>
                    </a:p>
                  </a:txBody>
                  <a:tcPr marL="45720" marR="45720" marT="9144" marB="91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a:effectLst/>
                          <a:latin typeface="Arial" panose="020B0604020202020204" pitchFamily="34" charset="0"/>
                          <a:ea typeface="Calibri"/>
                          <a:cs typeface="Arial" panose="020B0604020202020204" pitchFamily="34" charset="0"/>
                        </a:rPr>
                        <a:t> 1</a:t>
                      </a:r>
                    </a:p>
                  </a:txBody>
                  <a:tcPr marL="45720" marR="45720" marT="9144" marB="91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dirty="0">
                          <a:effectLst/>
                          <a:latin typeface="Arial" panose="020B0604020202020204" pitchFamily="34" charset="0"/>
                          <a:ea typeface="Calibri"/>
                          <a:cs typeface="Arial" panose="020B0604020202020204" pitchFamily="34" charset="0"/>
                        </a:rPr>
                        <a:t> </a:t>
                      </a:r>
                    </a:p>
                  </a:txBody>
                  <a:tcPr marL="45720" marR="45720" marT="9144" marB="91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a:effectLst/>
                          <a:latin typeface="Arial" panose="020B0604020202020204" pitchFamily="34" charset="0"/>
                          <a:ea typeface="Calibri"/>
                          <a:cs typeface="Arial" panose="020B0604020202020204" pitchFamily="34" charset="0"/>
                        </a:rPr>
                        <a:t>1</a:t>
                      </a:r>
                    </a:p>
                  </a:txBody>
                  <a:tcPr marL="45720" marR="45720" marT="9144" marB="91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55575">
                <a:tc>
                  <a:txBody>
                    <a:bodyPr/>
                    <a:lstStyle/>
                    <a:p>
                      <a:pPr marL="0" marR="0">
                        <a:lnSpc>
                          <a:spcPct val="115000"/>
                        </a:lnSpc>
                        <a:spcBef>
                          <a:spcPts val="0"/>
                        </a:spcBef>
                        <a:spcAft>
                          <a:spcPts val="0"/>
                        </a:spcAft>
                      </a:pPr>
                      <a:r>
                        <a:rPr lang="en-US" sz="900" dirty="0">
                          <a:effectLst/>
                          <a:latin typeface="Arial" panose="020B0604020202020204" pitchFamily="34" charset="0"/>
                          <a:ea typeface="Calibri"/>
                          <a:cs typeface="Arial" panose="020B0604020202020204" pitchFamily="34" charset="0"/>
                        </a:rPr>
                        <a:t>Diuretic use</a:t>
                      </a:r>
                    </a:p>
                  </a:txBody>
                  <a:tcPr marL="45720" marR="45720" marT="9144" marB="91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dirty="0">
                          <a:effectLst/>
                          <a:latin typeface="Arial" panose="020B0604020202020204" pitchFamily="34" charset="0"/>
                          <a:ea typeface="Calibri"/>
                          <a:cs typeface="Arial" panose="020B0604020202020204" pitchFamily="34" charset="0"/>
                        </a:rPr>
                        <a:t> </a:t>
                      </a:r>
                    </a:p>
                  </a:txBody>
                  <a:tcPr marL="45720" marR="45720" marT="9144" marB="91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dirty="0">
                          <a:effectLst/>
                          <a:latin typeface="Arial" panose="020B0604020202020204" pitchFamily="34" charset="0"/>
                          <a:ea typeface="Calibri"/>
                          <a:cs typeface="Arial" panose="020B0604020202020204" pitchFamily="34" charset="0"/>
                        </a:rPr>
                        <a:t> </a:t>
                      </a:r>
                    </a:p>
                  </a:txBody>
                  <a:tcPr marL="45720" marR="45720" marT="9144" marB="91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dirty="0">
                          <a:effectLst/>
                          <a:latin typeface="Arial" panose="020B0604020202020204" pitchFamily="34" charset="0"/>
                          <a:ea typeface="Calibri"/>
                          <a:cs typeface="Arial" panose="020B0604020202020204" pitchFamily="34" charset="0"/>
                        </a:rPr>
                        <a:t> </a:t>
                      </a:r>
                    </a:p>
                  </a:txBody>
                  <a:tcPr marL="45720" marR="45720" marT="9144" marB="91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dirty="0">
                          <a:effectLst/>
                          <a:latin typeface="Arial" panose="020B0604020202020204" pitchFamily="34" charset="0"/>
                          <a:ea typeface="Calibri"/>
                          <a:cs typeface="Arial" panose="020B0604020202020204" pitchFamily="34" charset="0"/>
                        </a:rPr>
                        <a:t> </a:t>
                      </a:r>
                    </a:p>
                  </a:txBody>
                  <a:tcPr marL="45720" marR="45720" marT="9144" marB="91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dirty="0">
                          <a:effectLst/>
                          <a:latin typeface="Arial" panose="020B0604020202020204" pitchFamily="34" charset="0"/>
                          <a:ea typeface="Calibri"/>
                          <a:cs typeface="Arial" panose="020B0604020202020204" pitchFamily="34" charset="0"/>
                        </a:rPr>
                        <a:t> </a:t>
                      </a:r>
                    </a:p>
                  </a:txBody>
                  <a:tcPr marL="45720" marR="45720" marT="9144" marB="91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dirty="0">
                          <a:effectLst/>
                          <a:latin typeface="Arial" panose="020B0604020202020204" pitchFamily="34" charset="0"/>
                          <a:ea typeface="Calibri"/>
                          <a:cs typeface="Arial" panose="020B0604020202020204" pitchFamily="34" charset="0"/>
                        </a:rPr>
                        <a:t>1</a:t>
                      </a:r>
                    </a:p>
                  </a:txBody>
                  <a:tcPr marL="45720" marR="45720" marT="9144" marB="91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55575">
                <a:tc>
                  <a:txBody>
                    <a:bodyPr/>
                    <a:lstStyle/>
                    <a:p>
                      <a:pPr marL="0" marR="0">
                        <a:lnSpc>
                          <a:spcPct val="115000"/>
                        </a:lnSpc>
                        <a:spcBef>
                          <a:spcPts val="0"/>
                        </a:spcBef>
                        <a:spcAft>
                          <a:spcPts val="0"/>
                        </a:spcAft>
                      </a:pPr>
                      <a:r>
                        <a:rPr lang="en-US" sz="900" b="1" dirty="0">
                          <a:effectLst/>
                          <a:latin typeface="Arial" panose="020B0604020202020204" pitchFamily="34" charset="0"/>
                          <a:ea typeface="Calibri"/>
                          <a:cs typeface="Arial" panose="020B0604020202020204" pitchFamily="34" charset="0"/>
                        </a:rPr>
                        <a:t>Vital </a:t>
                      </a:r>
                      <a:r>
                        <a:rPr lang="en-US" sz="900" b="1" dirty="0" smtClean="0">
                          <a:effectLst/>
                          <a:latin typeface="Arial" panose="020B0604020202020204" pitchFamily="34" charset="0"/>
                          <a:ea typeface="Calibri"/>
                          <a:cs typeface="Arial" panose="020B0604020202020204" pitchFamily="34" charset="0"/>
                        </a:rPr>
                        <a:t>Signs </a:t>
                      </a:r>
                      <a:endParaRPr lang="en-US" sz="900" b="1" dirty="0">
                        <a:effectLst/>
                        <a:latin typeface="Arial" panose="020B0604020202020204" pitchFamily="34" charset="0"/>
                        <a:ea typeface="Calibri"/>
                        <a:cs typeface="Arial" panose="020B0604020202020204" pitchFamily="34" charset="0"/>
                      </a:endParaRPr>
                    </a:p>
                  </a:txBody>
                  <a:tcPr marL="45720" marR="45720" marT="9144" marB="91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A04F">
                        <a:alpha val="0"/>
                      </a:srgbClr>
                    </a:solidFill>
                  </a:tcPr>
                </a:tc>
                <a:tc>
                  <a:txBody>
                    <a:bodyPr/>
                    <a:lstStyle/>
                    <a:p>
                      <a:pPr marL="0" marR="0" algn="ctr">
                        <a:lnSpc>
                          <a:spcPct val="115000"/>
                        </a:lnSpc>
                        <a:spcBef>
                          <a:spcPts val="0"/>
                        </a:spcBef>
                        <a:spcAft>
                          <a:spcPts val="0"/>
                        </a:spcAft>
                      </a:pPr>
                      <a:r>
                        <a:rPr lang="en-US" sz="900">
                          <a:effectLst/>
                          <a:latin typeface="Arial" panose="020B0604020202020204" pitchFamily="34" charset="0"/>
                          <a:ea typeface="Calibri"/>
                          <a:cs typeface="Arial" panose="020B0604020202020204" pitchFamily="34" charset="0"/>
                        </a:rPr>
                        <a:t> </a:t>
                      </a:r>
                    </a:p>
                  </a:txBody>
                  <a:tcPr marL="45720" marR="45720" marT="9144" marB="91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A04F">
                        <a:alpha val="0"/>
                      </a:srgbClr>
                    </a:solidFill>
                  </a:tcPr>
                </a:tc>
                <a:tc>
                  <a:txBody>
                    <a:bodyPr/>
                    <a:lstStyle/>
                    <a:p>
                      <a:pPr marL="0" marR="0" algn="ctr">
                        <a:lnSpc>
                          <a:spcPct val="115000"/>
                        </a:lnSpc>
                        <a:spcBef>
                          <a:spcPts val="0"/>
                        </a:spcBef>
                        <a:spcAft>
                          <a:spcPts val="0"/>
                        </a:spcAft>
                      </a:pPr>
                      <a:r>
                        <a:rPr lang="en-US" sz="900">
                          <a:effectLst/>
                          <a:latin typeface="Arial" panose="020B0604020202020204" pitchFamily="34" charset="0"/>
                          <a:ea typeface="Calibri"/>
                          <a:cs typeface="Arial" panose="020B0604020202020204" pitchFamily="34" charset="0"/>
                        </a:rPr>
                        <a:t> </a:t>
                      </a:r>
                    </a:p>
                  </a:txBody>
                  <a:tcPr marL="45720" marR="45720" marT="9144" marB="91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A04F">
                        <a:alpha val="0"/>
                      </a:srgbClr>
                    </a:solidFill>
                  </a:tcPr>
                </a:tc>
                <a:tc>
                  <a:txBody>
                    <a:bodyPr/>
                    <a:lstStyle/>
                    <a:p>
                      <a:pPr marL="0" marR="0" algn="ctr">
                        <a:lnSpc>
                          <a:spcPct val="115000"/>
                        </a:lnSpc>
                        <a:spcBef>
                          <a:spcPts val="0"/>
                        </a:spcBef>
                        <a:spcAft>
                          <a:spcPts val="0"/>
                        </a:spcAft>
                      </a:pPr>
                      <a:r>
                        <a:rPr lang="en-US" sz="900">
                          <a:effectLst/>
                          <a:latin typeface="Arial" panose="020B0604020202020204" pitchFamily="34" charset="0"/>
                          <a:ea typeface="Calibri"/>
                          <a:cs typeface="Arial" panose="020B0604020202020204" pitchFamily="34" charset="0"/>
                        </a:rPr>
                        <a:t> </a:t>
                      </a:r>
                    </a:p>
                  </a:txBody>
                  <a:tcPr marL="45720" marR="45720" marT="9144" marB="91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A04F">
                        <a:alpha val="0"/>
                      </a:srgbClr>
                    </a:solidFill>
                  </a:tcPr>
                </a:tc>
                <a:tc>
                  <a:txBody>
                    <a:bodyPr/>
                    <a:lstStyle/>
                    <a:p>
                      <a:pPr marL="0" marR="0" algn="ctr">
                        <a:lnSpc>
                          <a:spcPct val="115000"/>
                        </a:lnSpc>
                        <a:spcBef>
                          <a:spcPts val="0"/>
                        </a:spcBef>
                        <a:spcAft>
                          <a:spcPts val="0"/>
                        </a:spcAft>
                      </a:pPr>
                      <a:r>
                        <a:rPr lang="en-US" sz="900">
                          <a:effectLst/>
                          <a:latin typeface="Arial" panose="020B0604020202020204" pitchFamily="34" charset="0"/>
                          <a:ea typeface="Calibri"/>
                          <a:cs typeface="Arial" panose="020B0604020202020204" pitchFamily="34" charset="0"/>
                        </a:rPr>
                        <a:t> </a:t>
                      </a:r>
                    </a:p>
                  </a:txBody>
                  <a:tcPr marL="45720" marR="45720" marT="9144" marB="91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A04F">
                        <a:alpha val="0"/>
                      </a:srgbClr>
                    </a:solidFill>
                  </a:tcPr>
                </a:tc>
                <a:tc>
                  <a:txBody>
                    <a:bodyPr/>
                    <a:lstStyle/>
                    <a:p>
                      <a:pPr marL="0" marR="0" algn="ctr">
                        <a:lnSpc>
                          <a:spcPct val="115000"/>
                        </a:lnSpc>
                        <a:spcBef>
                          <a:spcPts val="0"/>
                        </a:spcBef>
                        <a:spcAft>
                          <a:spcPts val="0"/>
                        </a:spcAft>
                      </a:pPr>
                      <a:r>
                        <a:rPr lang="en-US" sz="900" dirty="0">
                          <a:effectLst/>
                          <a:latin typeface="Arial" panose="020B0604020202020204" pitchFamily="34" charset="0"/>
                          <a:ea typeface="Calibri"/>
                          <a:cs typeface="Arial" panose="020B0604020202020204" pitchFamily="34" charset="0"/>
                        </a:rPr>
                        <a:t> </a:t>
                      </a:r>
                    </a:p>
                  </a:txBody>
                  <a:tcPr marL="45720" marR="45720" marT="9144" marB="91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A04F">
                        <a:alpha val="0"/>
                      </a:srgbClr>
                    </a:solidFill>
                  </a:tcPr>
                </a:tc>
                <a:tc>
                  <a:txBody>
                    <a:bodyPr/>
                    <a:lstStyle/>
                    <a:p>
                      <a:pPr marL="0" marR="0" algn="ctr">
                        <a:lnSpc>
                          <a:spcPct val="115000"/>
                        </a:lnSpc>
                        <a:spcBef>
                          <a:spcPts val="0"/>
                        </a:spcBef>
                        <a:spcAft>
                          <a:spcPts val="0"/>
                        </a:spcAft>
                      </a:pPr>
                      <a:r>
                        <a:rPr lang="en-US" sz="900" dirty="0">
                          <a:effectLst/>
                          <a:latin typeface="Arial" panose="020B0604020202020204" pitchFamily="34" charset="0"/>
                          <a:ea typeface="Calibri"/>
                          <a:cs typeface="Arial" panose="020B0604020202020204" pitchFamily="34" charset="0"/>
                        </a:rPr>
                        <a:t> </a:t>
                      </a:r>
                    </a:p>
                  </a:txBody>
                  <a:tcPr marL="45720" marR="45720" marT="9144" marB="91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A04F">
                        <a:alpha val="0"/>
                      </a:srgbClr>
                    </a:solidFill>
                  </a:tcPr>
                </a:tc>
              </a:tr>
              <a:tr h="155575">
                <a:tc>
                  <a:txBody>
                    <a:bodyPr/>
                    <a:lstStyle/>
                    <a:p>
                      <a:pPr marL="0" marR="0">
                        <a:lnSpc>
                          <a:spcPct val="115000"/>
                        </a:lnSpc>
                        <a:spcBef>
                          <a:spcPts val="0"/>
                        </a:spcBef>
                        <a:spcAft>
                          <a:spcPts val="0"/>
                        </a:spcAft>
                      </a:pPr>
                      <a:r>
                        <a:rPr lang="en-US" sz="900" dirty="0">
                          <a:effectLst/>
                          <a:latin typeface="Arial" panose="020B0604020202020204" pitchFamily="34" charset="0"/>
                          <a:ea typeface="Calibri"/>
                          <a:cs typeface="Arial" panose="020B0604020202020204" pitchFamily="34" charset="0"/>
                        </a:rPr>
                        <a:t>Orthostatic blood pressure</a:t>
                      </a:r>
                    </a:p>
                  </a:txBody>
                  <a:tcPr marL="45720" marR="45720" marT="9144" marB="91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dirty="0">
                          <a:effectLst/>
                          <a:latin typeface="Arial" panose="020B0604020202020204" pitchFamily="34" charset="0"/>
                          <a:ea typeface="Calibri"/>
                          <a:cs typeface="Arial" panose="020B0604020202020204" pitchFamily="34" charset="0"/>
                        </a:rPr>
                        <a:t> </a:t>
                      </a:r>
                    </a:p>
                  </a:txBody>
                  <a:tcPr marL="45720" marR="45720" marT="9144" marB="91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dirty="0">
                          <a:effectLst/>
                          <a:latin typeface="Arial" panose="020B0604020202020204" pitchFamily="34" charset="0"/>
                          <a:ea typeface="Calibri"/>
                          <a:cs typeface="Arial" panose="020B0604020202020204" pitchFamily="34" charset="0"/>
                        </a:rPr>
                        <a:t> </a:t>
                      </a:r>
                    </a:p>
                  </a:txBody>
                  <a:tcPr marL="45720" marR="45720" marT="9144" marB="91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dirty="0">
                          <a:effectLst/>
                          <a:latin typeface="Arial" panose="020B0604020202020204" pitchFamily="34" charset="0"/>
                          <a:ea typeface="Calibri"/>
                          <a:cs typeface="Arial" panose="020B0604020202020204" pitchFamily="34" charset="0"/>
                        </a:rPr>
                        <a:t> </a:t>
                      </a:r>
                    </a:p>
                  </a:txBody>
                  <a:tcPr marL="45720" marR="45720" marT="9144" marB="91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dirty="0">
                          <a:effectLst/>
                          <a:latin typeface="Arial" panose="020B0604020202020204" pitchFamily="34" charset="0"/>
                          <a:ea typeface="Calibri"/>
                          <a:cs typeface="Arial" panose="020B0604020202020204" pitchFamily="34" charset="0"/>
                        </a:rPr>
                        <a:t> </a:t>
                      </a:r>
                    </a:p>
                  </a:txBody>
                  <a:tcPr marL="45720" marR="45720" marT="9144" marB="91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dirty="0">
                          <a:effectLst/>
                          <a:latin typeface="Arial" panose="020B0604020202020204" pitchFamily="34" charset="0"/>
                          <a:ea typeface="Calibri"/>
                          <a:cs typeface="Arial" panose="020B0604020202020204" pitchFamily="34" charset="0"/>
                        </a:rPr>
                        <a:t> </a:t>
                      </a:r>
                    </a:p>
                  </a:txBody>
                  <a:tcPr marL="45720" marR="45720" marT="9144" marB="91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dirty="0">
                          <a:effectLst/>
                          <a:latin typeface="Arial" panose="020B0604020202020204" pitchFamily="34" charset="0"/>
                          <a:ea typeface="Calibri"/>
                          <a:cs typeface="Arial" panose="020B0604020202020204" pitchFamily="34" charset="0"/>
                        </a:rPr>
                        <a:t>1</a:t>
                      </a:r>
                    </a:p>
                  </a:txBody>
                  <a:tcPr marL="45720" marR="45720" marT="9144" marB="91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55575">
                <a:tc>
                  <a:txBody>
                    <a:bodyPr/>
                    <a:lstStyle/>
                    <a:p>
                      <a:pPr marL="0" marR="0">
                        <a:lnSpc>
                          <a:spcPct val="115000"/>
                        </a:lnSpc>
                        <a:spcBef>
                          <a:spcPts val="0"/>
                        </a:spcBef>
                        <a:spcAft>
                          <a:spcPts val="0"/>
                        </a:spcAft>
                      </a:pPr>
                      <a:r>
                        <a:rPr lang="en-US" sz="900" dirty="0">
                          <a:effectLst/>
                          <a:latin typeface="Arial" panose="020B0604020202020204" pitchFamily="34" charset="0"/>
                          <a:ea typeface="Calibri"/>
                          <a:cs typeface="Arial" panose="020B0604020202020204" pitchFamily="34" charset="0"/>
                        </a:rPr>
                        <a:t>Weight loss 5% </a:t>
                      </a:r>
                      <a:r>
                        <a:rPr lang="en-US" sz="900" dirty="0" smtClean="0">
                          <a:effectLst/>
                          <a:latin typeface="Arial" panose="020B0604020202020204" pitchFamily="34" charset="0"/>
                          <a:ea typeface="Calibri"/>
                          <a:cs typeface="Arial" panose="020B0604020202020204" pitchFamily="34" charset="0"/>
                        </a:rPr>
                        <a:t>≤30 </a:t>
                      </a:r>
                      <a:r>
                        <a:rPr lang="en-US" sz="900" dirty="0">
                          <a:effectLst/>
                          <a:latin typeface="Arial" panose="020B0604020202020204" pitchFamily="34" charset="0"/>
                          <a:ea typeface="Calibri"/>
                          <a:cs typeface="Arial" panose="020B0604020202020204" pitchFamily="34" charset="0"/>
                        </a:rPr>
                        <a:t>days; 10% </a:t>
                      </a:r>
                      <a:r>
                        <a:rPr lang="en-US" sz="900" dirty="0" smtClean="0">
                          <a:effectLst/>
                          <a:latin typeface="Arial" panose="020B0604020202020204" pitchFamily="34" charset="0"/>
                          <a:ea typeface="Calibri"/>
                          <a:cs typeface="Arial" panose="020B0604020202020204" pitchFamily="34" charset="0"/>
                        </a:rPr>
                        <a:t>≤ </a:t>
                      </a:r>
                      <a:r>
                        <a:rPr lang="en-US" sz="900" dirty="0">
                          <a:effectLst/>
                          <a:latin typeface="Arial" panose="020B0604020202020204" pitchFamily="34" charset="0"/>
                          <a:ea typeface="Calibri"/>
                          <a:cs typeface="Arial" panose="020B0604020202020204" pitchFamily="34" charset="0"/>
                        </a:rPr>
                        <a:t>180 days</a:t>
                      </a:r>
                    </a:p>
                  </a:txBody>
                  <a:tcPr marL="45720" marR="45720" marT="9144" marB="91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a:effectLst/>
                          <a:latin typeface="Arial" panose="020B0604020202020204" pitchFamily="34" charset="0"/>
                          <a:ea typeface="Calibri"/>
                          <a:cs typeface="Arial" panose="020B0604020202020204" pitchFamily="34" charset="0"/>
                        </a:rPr>
                        <a:t> </a:t>
                      </a:r>
                    </a:p>
                  </a:txBody>
                  <a:tcPr marL="45720" marR="45720" marT="9144" marB="91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a:effectLst/>
                          <a:latin typeface="Arial" panose="020B0604020202020204" pitchFamily="34" charset="0"/>
                          <a:ea typeface="Calibri"/>
                          <a:cs typeface="Arial" panose="020B0604020202020204" pitchFamily="34" charset="0"/>
                        </a:rPr>
                        <a:t> </a:t>
                      </a:r>
                    </a:p>
                  </a:txBody>
                  <a:tcPr marL="45720" marR="45720" marT="9144" marB="91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a:effectLst/>
                          <a:latin typeface="Arial" panose="020B0604020202020204" pitchFamily="34" charset="0"/>
                          <a:ea typeface="Calibri"/>
                          <a:cs typeface="Arial" panose="020B0604020202020204" pitchFamily="34" charset="0"/>
                        </a:rPr>
                        <a:t> </a:t>
                      </a:r>
                    </a:p>
                  </a:txBody>
                  <a:tcPr marL="45720" marR="45720" marT="9144" marB="91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a:effectLst/>
                          <a:latin typeface="Arial" panose="020B0604020202020204" pitchFamily="34" charset="0"/>
                          <a:ea typeface="Calibri"/>
                          <a:cs typeface="Arial" panose="020B0604020202020204" pitchFamily="34" charset="0"/>
                        </a:rPr>
                        <a:t> </a:t>
                      </a:r>
                    </a:p>
                  </a:txBody>
                  <a:tcPr marL="45720" marR="45720" marT="9144" marB="91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dirty="0">
                          <a:effectLst/>
                          <a:latin typeface="Arial" panose="020B0604020202020204" pitchFamily="34" charset="0"/>
                          <a:ea typeface="Calibri"/>
                          <a:cs typeface="Arial" panose="020B0604020202020204" pitchFamily="34" charset="0"/>
                        </a:rPr>
                        <a:t> </a:t>
                      </a:r>
                    </a:p>
                  </a:txBody>
                  <a:tcPr marL="45720" marR="45720" marT="9144" marB="91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dirty="0">
                          <a:effectLst/>
                          <a:latin typeface="Arial" panose="020B0604020202020204" pitchFamily="34" charset="0"/>
                          <a:ea typeface="Calibri"/>
                          <a:cs typeface="Arial" panose="020B0604020202020204" pitchFamily="34" charset="0"/>
                        </a:rPr>
                        <a:t>1</a:t>
                      </a:r>
                    </a:p>
                  </a:txBody>
                  <a:tcPr marL="45720" marR="45720" marT="9144" marB="91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55575">
                <a:tc>
                  <a:txBody>
                    <a:bodyPr/>
                    <a:lstStyle/>
                    <a:p>
                      <a:pPr marL="0" marR="0">
                        <a:lnSpc>
                          <a:spcPct val="115000"/>
                        </a:lnSpc>
                        <a:spcBef>
                          <a:spcPts val="0"/>
                        </a:spcBef>
                        <a:spcAft>
                          <a:spcPts val="0"/>
                        </a:spcAft>
                      </a:pPr>
                      <a:r>
                        <a:rPr lang="en-US" sz="900" dirty="0">
                          <a:effectLst/>
                          <a:latin typeface="Arial" panose="020B0604020202020204" pitchFamily="34" charset="0"/>
                          <a:ea typeface="Calibri"/>
                          <a:cs typeface="Arial" panose="020B0604020202020204" pitchFamily="34" charset="0"/>
                        </a:rPr>
                        <a:t>Weight gain of &gt; 5 </a:t>
                      </a:r>
                      <a:r>
                        <a:rPr lang="en-US" sz="900" dirty="0" err="1" smtClean="0">
                          <a:effectLst/>
                          <a:latin typeface="Arial" panose="020B0604020202020204" pitchFamily="34" charset="0"/>
                          <a:ea typeface="Calibri"/>
                          <a:cs typeface="Arial" panose="020B0604020202020204" pitchFamily="34" charset="0"/>
                        </a:rPr>
                        <a:t>lb</a:t>
                      </a:r>
                      <a:r>
                        <a:rPr lang="en-US" sz="900" dirty="0" smtClean="0">
                          <a:effectLst/>
                          <a:latin typeface="Arial" panose="020B0604020202020204" pitchFamily="34" charset="0"/>
                          <a:ea typeface="Calibri"/>
                          <a:cs typeface="Arial" panose="020B0604020202020204" pitchFamily="34" charset="0"/>
                        </a:rPr>
                        <a:t> </a:t>
                      </a:r>
                      <a:r>
                        <a:rPr lang="en-US" sz="900" dirty="0">
                          <a:effectLst/>
                          <a:latin typeface="Arial" panose="020B0604020202020204" pitchFamily="34" charset="0"/>
                          <a:ea typeface="Calibri"/>
                          <a:cs typeface="Arial" panose="020B0604020202020204" pitchFamily="34" charset="0"/>
                        </a:rPr>
                        <a:t>in 3 days</a:t>
                      </a:r>
                    </a:p>
                  </a:txBody>
                  <a:tcPr marL="45720" marR="45720" marT="9144" marB="91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dirty="0">
                          <a:effectLst/>
                          <a:latin typeface="Arial" panose="020B0604020202020204" pitchFamily="34" charset="0"/>
                          <a:ea typeface="Calibri"/>
                          <a:cs typeface="Arial" panose="020B0604020202020204" pitchFamily="34" charset="0"/>
                        </a:rPr>
                        <a:t>1</a:t>
                      </a:r>
                    </a:p>
                  </a:txBody>
                  <a:tcPr marL="45720" marR="45720" marT="9144" marB="91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a:effectLst/>
                          <a:latin typeface="Arial" panose="020B0604020202020204" pitchFamily="34" charset="0"/>
                          <a:ea typeface="Calibri"/>
                          <a:cs typeface="Arial" panose="020B0604020202020204" pitchFamily="34" charset="0"/>
                        </a:rPr>
                        <a:t> </a:t>
                      </a:r>
                    </a:p>
                  </a:txBody>
                  <a:tcPr marL="45720" marR="45720" marT="9144" marB="91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a:effectLst/>
                          <a:latin typeface="Arial" panose="020B0604020202020204" pitchFamily="34" charset="0"/>
                          <a:ea typeface="Calibri"/>
                          <a:cs typeface="Arial" panose="020B0604020202020204" pitchFamily="34" charset="0"/>
                        </a:rPr>
                        <a:t> </a:t>
                      </a:r>
                    </a:p>
                  </a:txBody>
                  <a:tcPr marL="45720" marR="45720" marT="9144" marB="91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a:effectLst/>
                          <a:latin typeface="Arial" panose="020B0604020202020204" pitchFamily="34" charset="0"/>
                          <a:ea typeface="Calibri"/>
                          <a:cs typeface="Arial" panose="020B0604020202020204" pitchFamily="34" charset="0"/>
                        </a:rPr>
                        <a:t> </a:t>
                      </a:r>
                    </a:p>
                  </a:txBody>
                  <a:tcPr marL="45720" marR="45720" marT="9144" marB="91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dirty="0">
                          <a:effectLst/>
                          <a:latin typeface="Arial" panose="020B0604020202020204" pitchFamily="34" charset="0"/>
                          <a:ea typeface="Calibri"/>
                          <a:cs typeface="Arial" panose="020B0604020202020204" pitchFamily="34" charset="0"/>
                        </a:rPr>
                        <a:t> </a:t>
                      </a:r>
                    </a:p>
                  </a:txBody>
                  <a:tcPr marL="45720" marR="45720" marT="9144" marB="91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dirty="0">
                          <a:effectLst/>
                          <a:latin typeface="Arial" panose="020B0604020202020204" pitchFamily="34" charset="0"/>
                          <a:ea typeface="Calibri"/>
                          <a:cs typeface="Arial" panose="020B0604020202020204" pitchFamily="34" charset="0"/>
                        </a:rPr>
                        <a:t> </a:t>
                      </a:r>
                    </a:p>
                  </a:txBody>
                  <a:tcPr marL="45720" marR="45720" marT="9144" marB="91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55575">
                <a:tc>
                  <a:txBody>
                    <a:bodyPr/>
                    <a:lstStyle/>
                    <a:p>
                      <a:pPr marL="0" marR="0">
                        <a:lnSpc>
                          <a:spcPct val="115000"/>
                        </a:lnSpc>
                        <a:spcBef>
                          <a:spcPts val="0"/>
                        </a:spcBef>
                        <a:spcAft>
                          <a:spcPts val="0"/>
                        </a:spcAft>
                      </a:pPr>
                      <a:r>
                        <a:rPr lang="en-US" sz="900" dirty="0" smtClean="0">
                          <a:effectLst/>
                          <a:latin typeface="Arial" panose="020B0604020202020204" pitchFamily="34" charset="0"/>
                          <a:ea typeface="Calibri"/>
                          <a:cs typeface="Arial" panose="020B0604020202020204" pitchFamily="34" charset="0"/>
                        </a:rPr>
                        <a:t>Fever: Temperature </a:t>
                      </a:r>
                      <a:r>
                        <a:rPr lang="en-US" sz="900" dirty="0">
                          <a:effectLst/>
                          <a:latin typeface="Arial" panose="020B0604020202020204" pitchFamily="34" charset="0"/>
                          <a:ea typeface="Calibri"/>
                          <a:cs typeface="Arial" panose="020B0604020202020204" pitchFamily="34" charset="0"/>
                        </a:rPr>
                        <a:t>&gt;</a:t>
                      </a:r>
                      <a:r>
                        <a:rPr lang="en-US" sz="900" dirty="0" smtClean="0">
                          <a:effectLst/>
                          <a:latin typeface="Arial" panose="020B0604020202020204" pitchFamily="34" charset="0"/>
                          <a:ea typeface="Calibri"/>
                          <a:cs typeface="Arial" panose="020B0604020202020204" pitchFamily="34" charset="0"/>
                        </a:rPr>
                        <a:t>102° F</a:t>
                      </a:r>
                      <a:endParaRPr lang="en-US" sz="900" dirty="0">
                        <a:effectLst/>
                        <a:latin typeface="Arial" panose="020B0604020202020204" pitchFamily="34" charset="0"/>
                        <a:ea typeface="Calibri"/>
                        <a:cs typeface="Arial" panose="020B0604020202020204" pitchFamily="34" charset="0"/>
                      </a:endParaRPr>
                    </a:p>
                  </a:txBody>
                  <a:tcPr marL="45720" marR="45720" marT="9144" marB="91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a:effectLst/>
                          <a:latin typeface="Arial" panose="020B0604020202020204" pitchFamily="34" charset="0"/>
                          <a:ea typeface="Calibri"/>
                          <a:cs typeface="Arial" panose="020B0604020202020204" pitchFamily="34" charset="0"/>
                        </a:rPr>
                        <a:t>1</a:t>
                      </a:r>
                    </a:p>
                  </a:txBody>
                  <a:tcPr marL="45720" marR="45720" marT="9144" marB="91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dirty="0">
                          <a:effectLst/>
                          <a:latin typeface="Arial" panose="020B0604020202020204" pitchFamily="34" charset="0"/>
                          <a:ea typeface="Calibri"/>
                          <a:cs typeface="Arial" panose="020B0604020202020204" pitchFamily="34" charset="0"/>
                        </a:rPr>
                        <a:t>1</a:t>
                      </a:r>
                    </a:p>
                  </a:txBody>
                  <a:tcPr marL="45720" marR="45720" marT="9144" marB="91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a:effectLst/>
                          <a:latin typeface="Arial" panose="020B0604020202020204" pitchFamily="34" charset="0"/>
                          <a:ea typeface="Calibri"/>
                          <a:cs typeface="Arial" panose="020B0604020202020204" pitchFamily="34" charset="0"/>
                        </a:rPr>
                        <a:t>1</a:t>
                      </a:r>
                    </a:p>
                  </a:txBody>
                  <a:tcPr marL="45720" marR="45720" marT="9144" marB="91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a:effectLst/>
                          <a:latin typeface="Arial" panose="020B0604020202020204" pitchFamily="34" charset="0"/>
                          <a:ea typeface="Calibri"/>
                          <a:cs typeface="Arial" panose="020B0604020202020204" pitchFamily="34" charset="0"/>
                        </a:rPr>
                        <a:t> </a:t>
                      </a:r>
                    </a:p>
                  </a:txBody>
                  <a:tcPr marL="45720" marR="45720" marT="9144" marB="91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dirty="0">
                          <a:effectLst/>
                          <a:latin typeface="Arial" panose="020B0604020202020204" pitchFamily="34" charset="0"/>
                          <a:ea typeface="Calibri"/>
                          <a:cs typeface="Arial" panose="020B0604020202020204" pitchFamily="34" charset="0"/>
                        </a:rPr>
                        <a:t>1</a:t>
                      </a:r>
                    </a:p>
                  </a:txBody>
                  <a:tcPr marL="45720" marR="45720" marT="9144" marB="91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dirty="0">
                          <a:effectLst/>
                          <a:latin typeface="Arial" panose="020B0604020202020204" pitchFamily="34" charset="0"/>
                          <a:ea typeface="Calibri"/>
                          <a:cs typeface="Arial" panose="020B0604020202020204" pitchFamily="34" charset="0"/>
                        </a:rPr>
                        <a:t>1</a:t>
                      </a:r>
                    </a:p>
                  </a:txBody>
                  <a:tcPr marL="45720" marR="45720" marT="9144" marB="91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55575">
                <a:tc>
                  <a:txBody>
                    <a:bodyPr/>
                    <a:lstStyle/>
                    <a:p>
                      <a:pPr marL="0" marR="0">
                        <a:lnSpc>
                          <a:spcPct val="115000"/>
                        </a:lnSpc>
                        <a:spcBef>
                          <a:spcPts val="0"/>
                        </a:spcBef>
                        <a:spcAft>
                          <a:spcPts val="0"/>
                        </a:spcAft>
                      </a:pPr>
                      <a:r>
                        <a:rPr lang="en-US" sz="900" dirty="0">
                          <a:effectLst/>
                          <a:latin typeface="Arial" panose="020B0604020202020204" pitchFamily="34" charset="0"/>
                          <a:ea typeface="Calibri"/>
                          <a:cs typeface="Arial" panose="020B0604020202020204" pitchFamily="34" charset="0"/>
                        </a:rPr>
                        <a:t>Fever: </a:t>
                      </a:r>
                      <a:r>
                        <a:rPr lang="en-US" sz="900" dirty="0" smtClean="0">
                          <a:effectLst/>
                          <a:latin typeface="Arial" panose="020B0604020202020204" pitchFamily="34" charset="0"/>
                          <a:ea typeface="Calibri"/>
                          <a:cs typeface="Arial" panose="020B0604020202020204" pitchFamily="34" charset="0"/>
                        </a:rPr>
                        <a:t>Temperature &gt;100° F</a:t>
                      </a:r>
                      <a:endParaRPr lang="en-US" sz="900" dirty="0">
                        <a:effectLst/>
                        <a:latin typeface="Arial" panose="020B0604020202020204" pitchFamily="34" charset="0"/>
                        <a:ea typeface="Calibri"/>
                        <a:cs typeface="Arial" panose="020B0604020202020204" pitchFamily="34" charset="0"/>
                      </a:endParaRPr>
                    </a:p>
                  </a:txBody>
                  <a:tcPr marL="45720" marR="45720" marT="9144" marB="91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a:effectLst/>
                          <a:latin typeface="Arial" panose="020B0604020202020204" pitchFamily="34" charset="0"/>
                          <a:ea typeface="Calibri"/>
                          <a:cs typeface="Arial" panose="020B0604020202020204" pitchFamily="34" charset="0"/>
                        </a:rPr>
                        <a:t> </a:t>
                      </a:r>
                    </a:p>
                  </a:txBody>
                  <a:tcPr marL="45720" marR="45720" marT="9144" marB="91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a:effectLst/>
                          <a:latin typeface="Arial" panose="020B0604020202020204" pitchFamily="34" charset="0"/>
                          <a:ea typeface="Calibri"/>
                          <a:cs typeface="Arial" panose="020B0604020202020204" pitchFamily="34" charset="0"/>
                        </a:rPr>
                        <a:t>1</a:t>
                      </a:r>
                    </a:p>
                  </a:txBody>
                  <a:tcPr marL="45720" marR="45720" marT="9144" marB="91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dirty="0">
                          <a:effectLst/>
                          <a:latin typeface="Arial" panose="020B0604020202020204" pitchFamily="34" charset="0"/>
                          <a:ea typeface="Calibri"/>
                          <a:cs typeface="Arial" panose="020B0604020202020204" pitchFamily="34" charset="0"/>
                        </a:rPr>
                        <a:t> </a:t>
                      </a:r>
                    </a:p>
                  </a:txBody>
                  <a:tcPr marL="45720" marR="45720" marT="9144" marB="91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dirty="0">
                          <a:effectLst/>
                          <a:latin typeface="Arial" panose="020B0604020202020204" pitchFamily="34" charset="0"/>
                          <a:ea typeface="Calibri"/>
                          <a:cs typeface="Arial" panose="020B0604020202020204" pitchFamily="34" charset="0"/>
                        </a:rPr>
                        <a:t>1</a:t>
                      </a:r>
                    </a:p>
                  </a:txBody>
                  <a:tcPr marL="45720" marR="45720" marT="9144" marB="91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dirty="0">
                          <a:effectLst/>
                          <a:latin typeface="Arial" panose="020B0604020202020204" pitchFamily="34" charset="0"/>
                          <a:ea typeface="Calibri"/>
                          <a:cs typeface="Arial" panose="020B0604020202020204" pitchFamily="34" charset="0"/>
                        </a:rPr>
                        <a:t>1</a:t>
                      </a:r>
                    </a:p>
                  </a:txBody>
                  <a:tcPr marL="45720" marR="45720" marT="9144" marB="91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dirty="0">
                          <a:effectLst/>
                          <a:latin typeface="Arial" panose="020B0604020202020204" pitchFamily="34" charset="0"/>
                          <a:ea typeface="Calibri"/>
                          <a:cs typeface="Arial" panose="020B0604020202020204" pitchFamily="34" charset="0"/>
                        </a:rPr>
                        <a:t> </a:t>
                      </a:r>
                    </a:p>
                  </a:txBody>
                  <a:tcPr marL="45720" marR="45720" marT="9144" marB="91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55575">
                <a:tc>
                  <a:txBody>
                    <a:bodyPr/>
                    <a:lstStyle/>
                    <a:p>
                      <a:pPr marL="0" marR="0">
                        <a:lnSpc>
                          <a:spcPct val="115000"/>
                        </a:lnSpc>
                        <a:spcBef>
                          <a:spcPts val="0"/>
                        </a:spcBef>
                        <a:spcAft>
                          <a:spcPts val="0"/>
                        </a:spcAft>
                      </a:pPr>
                      <a:r>
                        <a:rPr lang="en-US" sz="900" dirty="0">
                          <a:effectLst/>
                          <a:latin typeface="Arial" panose="020B0604020202020204" pitchFamily="34" charset="0"/>
                          <a:ea typeface="Calibri"/>
                          <a:cs typeface="Arial" panose="020B0604020202020204" pitchFamily="34" charset="0"/>
                        </a:rPr>
                        <a:t>Fever: Two or more </a:t>
                      </a:r>
                      <a:r>
                        <a:rPr lang="en-US" sz="900" dirty="0" smtClean="0">
                          <a:effectLst/>
                          <a:latin typeface="Arial" panose="020B0604020202020204" pitchFamily="34" charset="0"/>
                          <a:ea typeface="Calibri"/>
                          <a:cs typeface="Arial" panose="020B0604020202020204" pitchFamily="34" charset="0"/>
                        </a:rPr>
                        <a:t>temperatures </a:t>
                      </a:r>
                      <a:r>
                        <a:rPr lang="en-US" sz="900" dirty="0">
                          <a:effectLst/>
                          <a:latin typeface="Arial" panose="020B0604020202020204" pitchFamily="34" charset="0"/>
                          <a:ea typeface="Calibri"/>
                          <a:cs typeface="Arial" panose="020B0604020202020204" pitchFamily="34" charset="0"/>
                        </a:rPr>
                        <a:t>&gt;</a:t>
                      </a:r>
                      <a:r>
                        <a:rPr lang="en-US" sz="900" dirty="0" smtClean="0">
                          <a:effectLst/>
                          <a:latin typeface="Arial" panose="020B0604020202020204" pitchFamily="34" charset="0"/>
                          <a:ea typeface="Calibri"/>
                          <a:cs typeface="Arial" panose="020B0604020202020204" pitchFamily="34" charset="0"/>
                        </a:rPr>
                        <a:t>99° F</a:t>
                      </a:r>
                      <a:endParaRPr lang="en-US" sz="900" dirty="0">
                        <a:effectLst/>
                        <a:latin typeface="Arial" panose="020B0604020202020204" pitchFamily="34" charset="0"/>
                        <a:ea typeface="Calibri"/>
                        <a:cs typeface="Arial" panose="020B0604020202020204" pitchFamily="34" charset="0"/>
                      </a:endParaRPr>
                    </a:p>
                  </a:txBody>
                  <a:tcPr marL="45720" marR="45720" marT="9144" marB="91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dirty="0">
                          <a:effectLst/>
                          <a:latin typeface="Arial" panose="020B0604020202020204" pitchFamily="34" charset="0"/>
                          <a:ea typeface="Calibri"/>
                          <a:cs typeface="Arial" panose="020B0604020202020204" pitchFamily="34" charset="0"/>
                        </a:rPr>
                        <a:t> </a:t>
                      </a:r>
                    </a:p>
                  </a:txBody>
                  <a:tcPr marL="45720" marR="45720" marT="9144" marB="91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dirty="0">
                          <a:effectLst/>
                          <a:latin typeface="Arial" panose="020B0604020202020204" pitchFamily="34" charset="0"/>
                          <a:ea typeface="Calibri"/>
                          <a:cs typeface="Arial" panose="020B0604020202020204" pitchFamily="34" charset="0"/>
                        </a:rPr>
                        <a:t> </a:t>
                      </a:r>
                    </a:p>
                  </a:txBody>
                  <a:tcPr marL="45720" marR="45720" marT="9144" marB="91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dirty="0">
                          <a:effectLst/>
                          <a:latin typeface="Arial" panose="020B0604020202020204" pitchFamily="34" charset="0"/>
                          <a:ea typeface="Calibri"/>
                          <a:cs typeface="Arial" panose="020B0604020202020204" pitchFamily="34" charset="0"/>
                        </a:rPr>
                        <a:t> </a:t>
                      </a:r>
                    </a:p>
                  </a:txBody>
                  <a:tcPr marL="45720" marR="45720" marT="9144" marB="91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dirty="0">
                          <a:effectLst/>
                          <a:latin typeface="Arial" panose="020B0604020202020204" pitchFamily="34" charset="0"/>
                          <a:ea typeface="Calibri"/>
                          <a:cs typeface="Arial" panose="020B0604020202020204" pitchFamily="34" charset="0"/>
                        </a:rPr>
                        <a:t> </a:t>
                      </a:r>
                    </a:p>
                  </a:txBody>
                  <a:tcPr marL="45720" marR="45720" marT="9144" marB="91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dirty="0">
                          <a:effectLst/>
                          <a:latin typeface="Arial" panose="020B0604020202020204" pitchFamily="34" charset="0"/>
                          <a:ea typeface="Calibri"/>
                          <a:cs typeface="Arial" panose="020B0604020202020204" pitchFamily="34" charset="0"/>
                        </a:rPr>
                        <a:t>1</a:t>
                      </a:r>
                    </a:p>
                  </a:txBody>
                  <a:tcPr marL="45720" marR="45720" marT="9144" marB="91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dirty="0">
                          <a:effectLst/>
                          <a:latin typeface="Arial" panose="020B0604020202020204" pitchFamily="34" charset="0"/>
                          <a:ea typeface="Calibri"/>
                          <a:cs typeface="Arial" panose="020B0604020202020204" pitchFamily="34" charset="0"/>
                        </a:rPr>
                        <a:t> </a:t>
                      </a:r>
                    </a:p>
                  </a:txBody>
                  <a:tcPr marL="45720" marR="45720" marT="9144" marB="91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55575">
                <a:tc>
                  <a:txBody>
                    <a:bodyPr/>
                    <a:lstStyle/>
                    <a:p>
                      <a:pPr marL="0" marR="0">
                        <a:lnSpc>
                          <a:spcPct val="115000"/>
                        </a:lnSpc>
                        <a:spcBef>
                          <a:spcPts val="0"/>
                        </a:spcBef>
                        <a:spcAft>
                          <a:spcPts val="0"/>
                        </a:spcAft>
                      </a:pPr>
                      <a:r>
                        <a:rPr lang="en-US" sz="900" dirty="0">
                          <a:effectLst/>
                          <a:latin typeface="Arial" panose="020B0604020202020204" pitchFamily="34" charset="0"/>
                          <a:ea typeface="Calibri"/>
                          <a:cs typeface="Arial" panose="020B0604020202020204" pitchFamily="34" charset="0"/>
                        </a:rPr>
                        <a:t>Fever: Increase in </a:t>
                      </a:r>
                      <a:r>
                        <a:rPr lang="en-US" sz="900" dirty="0" smtClean="0">
                          <a:effectLst/>
                          <a:latin typeface="Arial" panose="020B0604020202020204" pitchFamily="34" charset="0"/>
                          <a:ea typeface="Calibri"/>
                          <a:cs typeface="Arial" panose="020B0604020202020204" pitchFamily="34" charset="0"/>
                        </a:rPr>
                        <a:t>temperature</a:t>
                      </a:r>
                      <a:r>
                        <a:rPr lang="en-US" sz="900" baseline="0" dirty="0" smtClean="0">
                          <a:effectLst/>
                          <a:latin typeface="Arial" panose="020B0604020202020204" pitchFamily="34" charset="0"/>
                          <a:ea typeface="Calibri"/>
                          <a:cs typeface="Arial" panose="020B0604020202020204" pitchFamily="34" charset="0"/>
                        </a:rPr>
                        <a:t> </a:t>
                      </a:r>
                      <a:r>
                        <a:rPr lang="en-US" sz="900" dirty="0" smtClean="0">
                          <a:effectLst/>
                          <a:latin typeface="Arial" panose="020B0604020202020204" pitchFamily="34" charset="0"/>
                          <a:ea typeface="Calibri"/>
                          <a:cs typeface="Arial" panose="020B0604020202020204" pitchFamily="34" charset="0"/>
                        </a:rPr>
                        <a:t>&gt;2 </a:t>
                      </a:r>
                      <a:r>
                        <a:rPr lang="en-US" sz="900" dirty="0">
                          <a:effectLst/>
                          <a:latin typeface="Arial" panose="020B0604020202020204" pitchFamily="34" charset="0"/>
                          <a:ea typeface="Calibri"/>
                          <a:cs typeface="Arial" panose="020B0604020202020204" pitchFamily="34" charset="0"/>
                        </a:rPr>
                        <a:t>degrees above baseline</a:t>
                      </a:r>
                    </a:p>
                  </a:txBody>
                  <a:tcPr marL="45720" marR="45720" marT="9144" marB="91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dirty="0">
                          <a:effectLst/>
                          <a:latin typeface="Arial" panose="020B0604020202020204" pitchFamily="34" charset="0"/>
                          <a:ea typeface="Calibri"/>
                          <a:cs typeface="Arial" panose="020B0604020202020204" pitchFamily="34" charset="0"/>
                        </a:rPr>
                        <a:t> </a:t>
                      </a:r>
                    </a:p>
                  </a:txBody>
                  <a:tcPr marL="45720" marR="45720" marT="9144" marB="91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dirty="0">
                          <a:effectLst/>
                          <a:latin typeface="Arial" panose="020B0604020202020204" pitchFamily="34" charset="0"/>
                          <a:ea typeface="Calibri"/>
                          <a:cs typeface="Arial" panose="020B0604020202020204" pitchFamily="34" charset="0"/>
                        </a:rPr>
                        <a:t> </a:t>
                      </a:r>
                    </a:p>
                  </a:txBody>
                  <a:tcPr marL="45720" marR="45720" marT="9144" marB="91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dirty="0">
                          <a:effectLst/>
                          <a:latin typeface="Arial" panose="020B0604020202020204" pitchFamily="34" charset="0"/>
                          <a:ea typeface="Calibri"/>
                          <a:cs typeface="Arial" panose="020B0604020202020204" pitchFamily="34" charset="0"/>
                        </a:rPr>
                        <a:t> </a:t>
                      </a:r>
                    </a:p>
                  </a:txBody>
                  <a:tcPr marL="45720" marR="45720" marT="9144" marB="91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dirty="0">
                          <a:effectLst/>
                          <a:latin typeface="Arial" panose="020B0604020202020204" pitchFamily="34" charset="0"/>
                          <a:ea typeface="Calibri"/>
                          <a:cs typeface="Arial" panose="020B0604020202020204" pitchFamily="34" charset="0"/>
                        </a:rPr>
                        <a:t>1 </a:t>
                      </a:r>
                    </a:p>
                  </a:txBody>
                  <a:tcPr marL="45720" marR="45720" marT="9144" marB="91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dirty="0">
                          <a:effectLst/>
                          <a:latin typeface="Arial" panose="020B0604020202020204" pitchFamily="34" charset="0"/>
                          <a:ea typeface="Calibri"/>
                          <a:cs typeface="Arial" panose="020B0604020202020204" pitchFamily="34" charset="0"/>
                        </a:rPr>
                        <a:t>1</a:t>
                      </a:r>
                    </a:p>
                  </a:txBody>
                  <a:tcPr marL="45720" marR="45720" marT="9144" marB="91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900" dirty="0">
                          <a:effectLst/>
                          <a:latin typeface="Arial" panose="020B0604020202020204" pitchFamily="34" charset="0"/>
                          <a:ea typeface="Calibri"/>
                          <a:cs typeface="Arial" panose="020B0604020202020204" pitchFamily="34" charset="0"/>
                        </a:rPr>
                        <a:t> </a:t>
                      </a:r>
                    </a:p>
                  </a:txBody>
                  <a:tcPr marL="45720" marR="45720" marT="9144" marB="91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32657267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mtClean="0"/>
              <a:t>Check Your Understanding: </a:t>
            </a:r>
            <a:br>
              <a:rPr lang="en-US" smtClean="0"/>
            </a:br>
            <a:r>
              <a:rPr lang="en-US" smtClean="0"/>
              <a:t>Transfer Risk Reports Quiz</a:t>
            </a:r>
            <a:endParaRPr lang="en-US" dirty="0"/>
          </a:p>
        </p:txBody>
      </p:sp>
      <p:sp>
        <p:nvSpPr>
          <p:cNvPr id="5" name="Content Placeholder 4"/>
          <p:cNvSpPr>
            <a:spLocks noGrp="1"/>
          </p:cNvSpPr>
          <p:nvPr>
            <p:ph idx="1"/>
          </p:nvPr>
        </p:nvSpPr>
        <p:spPr/>
        <p:txBody>
          <a:bodyPr/>
          <a:lstStyle/>
          <a:p>
            <a:pPr marL="461963" indent="-461963">
              <a:buSzPct val="100000"/>
              <a:buFont typeface="+mj-lt"/>
              <a:buAutoNum type="arabicPeriod"/>
            </a:pPr>
            <a:r>
              <a:rPr lang="en-US" b="1" dirty="0" smtClean="0"/>
              <a:t>High-risk diagnoses must be documented in the medical record as being active within 7 days of the report.</a:t>
            </a:r>
          </a:p>
          <a:p>
            <a:pPr marL="914400" lvl="2" indent="-452438">
              <a:buSzPct val="100000"/>
              <a:buFont typeface="+mj-lt"/>
              <a:buAutoNum type="alphaLcPeriod"/>
            </a:pPr>
            <a:r>
              <a:rPr lang="en-US" dirty="0" smtClean="0"/>
              <a:t>True</a:t>
            </a:r>
          </a:p>
          <a:p>
            <a:pPr marL="914400" lvl="2" indent="-452438">
              <a:buSzPct val="100000"/>
              <a:buFont typeface="+mj-lt"/>
              <a:buAutoNum type="alphaLcPeriod"/>
            </a:pPr>
            <a:r>
              <a:rPr lang="en-US" dirty="0" smtClean="0"/>
              <a:t>False</a:t>
            </a:r>
          </a:p>
        </p:txBody>
      </p:sp>
    </p:spTree>
    <p:extLst>
      <p:ext uri="{BB962C8B-B14F-4D97-AF65-F5344CB8AC3E}">
        <p14:creationId xmlns:p14="http://schemas.microsoft.com/office/powerpoint/2010/main" val="39742782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mtClean="0"/>
              <a:t>Check Your Understanding: </a:t>
            </a:r>
            <a:br>
              <a:rPr lang="en-US" smtClean="0"/>
            </a:br>
            <a:r>
              <a:rPr lang="en-US" smtClean="0"/>
              <a:t>Transfer Risk Reports Quiz</a:t>
            </a:r>
            <a:endParaRPr lang="en-US" dirty="0"/>
          </a:p>
        </p:txBody>
      </p:sp>
      <p:sp>
        <p:nvSpPr>
          <p:cNvPr id="5" name="Content Placeholder 4"/>
          <p:cNvSpPr>
            <a:spLocks noGrp="1"/>
          </p:cNvSpPr>
          <p:nvPr>
            <p:ph idx="1"/>
          </p:nvPr>
        </p:nvSpPr>
        <p:spPr/>
        <p:txBody>
          <a:bodyPr/>
          <a:lstStyle/>
          <a:p>
            <a:pPr marL="461963" indent="-461963">
              <a:buSzPct val="100000"/>
              <a:buFont typeface="+mj-lt"/>
              <a:buAutoNum type="arabicPeriod" startAt="2"/>
            </a:pPr>
            <a:r>
              <a:rPr lang="en-US" b="1" dirty="0" smtClean="0"/>
              <a:t>If there is no MDS ADL score for bed mobility (G01101A) within 7 days of the report date, the Late Loss ADL score will not display.</a:t>
            </a:r>
          </a:p>
          <a:p>
            <a:pPr marL="914400" lvl="2" indent="-452438">
              <a:buSzPct val="100000"/>
              <a:buFont typeface="+mj-lt"/>
              <a:buAutoNum type="alphaLcPeriod"/>
            </a:pPr>
            <a:r>
              <a:rPr lang="en-US" dirty="0" smtClean="0"/>
              <a:t>True</a:t>
            </a:r>
          </a:p>
          <a:p>
            <a:pPr marL="914400" lvl="2" indent="-452438">
              <a:buSzPct val="100000"/>
              <a:buFont typeface="+mj-lt"/>
              <a:buAutoNum type="alphaLcPeriod"/>
            </a:pPr>
            <a:r>
              <a:rPr lang="en-US" dirty="0" smtClean="0"/>
              <a:t>False</a:t>
            </a:r>
          </a:p>
        </p:txBody>
      </p:sp>
    </p:spTree>
    <p:extLst>
      <p:ext uri="{BB962C8B-B14F-4D97-AF65-F5344CB8AC3E}">
        <p14:creationId xmlns:p14="http://schemas.microsoft.com/office/powerpoint/2010/main" val="30717718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mtClean="0"/>
              <a:t>Check Your Understanding: </a:t>
            </a:r>
            <a:br>
              <a:rPr lang="en-US" smtClean="0"/>
            </a:br>
            <a:r>
              <a:rPr lang="en-US" smtClean="0"/>
              <a:t>Transfer Risk Reports Quiz</a:t>
            </a:r>
            <a:endParaRPr lang="en-US" dirty="0"/>
          </a:p>
        </p:txBody>
      </p:sp>
      <p:sp>
        <p:nvSpPr>
          <p:cNvPr id="5" name="Content Placeholder 4"/>
          <p:cNvSpPr>
            <a:spLocks noGrp="1"/>
          </p:cNvSpPr>
          <p:nvPr>
            <p:ph idx="1"/>
          </p:nvPr>
        </p:nvSpPr>
        <p:spPr/>
        <p:txBody>
          <a:bodyPr/>
          <a:lstStyle/>
          <a:p>
            <a:pPr marL="461963" lvl="0" indent="-461963">
              <a:buSzPct val="100000"/>
              <a:buFont typeface="+mj-lt"/>
              <a:buAutoNum type="arabicPeriod" startAt="3"/>
            </a:pPr>
            <a:r>
              <a:rPr lang="en-US" sz="2400" b="1" dirty="0" smtClean="0"/>
              <a:t>A resident with the number “3” displayed under UTI in the High-Risk Change in Condition section of the Transfer Risk Report would mean:</a:t>
            </a:r>
          </a:p>
          <a:p>
            <a:pPr marL="914400" lvl="1" indent="-452438">
              <a:buSzPct val="100000"/>
              <a:buFont typeface="+mj-lt"/>
              <a:buAutoNum type="alphaLcPeriod"/>
            </a:pPr>
            <a:r>
              <a:rPr lang="en-US" sz="2400" dirty="0" smtClean="0"/>
              <a:t>This resident has had three UTIs this year.</a:t>
            </a:r>
          </a:p>
          <a:p>
            <a:pPr marL="914400" lvl="1" indent="-452438">
              <a:buSzPct val="100000"/>
              <a:buFont typeface="+mj-lt"/>
              <a:buAutoNum type="alphaLcPeriod"/>
            </a:pPr>
            <a:r>
              <a:rPr lang="en-US" sz="2400" dirty="0" smtClean="0"/>
              <a:t>This resident has had a UTI for 3 days during the report week.</a:t>
            </a:r>
          </a:p>
          <a:p>
            <a:pPr marL="914400" lvl="1" indent="-452438">
              <a:buSzPct val="100000"/>
              <a:buFont typeface="+mj-lt"/>
              <a:buAutoNum type="alphaLcPeriod"/>
            </a:pPr>
            <a:r>
              <a:rPr lang="en-US" sz="2400" dirty="0" smtClean="0"/>
              <a:t>This resident’s record contains three elements of documentation indicating a sign or symptom of UTI.</a:t>
            </a:r>
          </a:p>
          <a:p>
            <a:pPr marL="914400" lvl="1" indent="-452438">
              <a:buSzPct val="100000"/>
              <a:buFont typeface="+mj-lt"/>
              <a:buAutoNum type="alphaLcPeriod"/>
            </a:pPr>
            <a:r>
              <a:rPr lang="en-US" sz="2400" dirty="0" smtClean="0"/>
              <a:t>UTI is this resident’s third most common high-risk change in condition.</a:t>
            </a:r>
            <a:endParaRPr lang="en-US" sz="2400" dirty="0"/>
          </a:p>
        </p:txBody>
      </p:sp>
    </p:spTree>
    <p:extLst>
      <p:ext uri="{BB962C8B-B14F-4D97-AF65-F5344CB8AC3E}">
        <p14:creationId xmlns:p14="http://schemas.microsoft.com/office/powerpoint/2010/main" val="6817650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ED TREAT AND RELEASE REPORT</a:t>
            </a:r>
          </a:p>
        </p:txBody>
      </p:sp>
    </p:spTree>
    <p:extLst>
      <p:ext uri="{BB962C8B-B14F-4D97-AF65-F5344CB8AC3E}">
        <p14:creationId xmlns:p14="http://schemas.microsoft.com/office/powerpoint/2010/main" val="29167635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ED Treat and Release Report</a:t>
            </a:r>
            <a:endParaRPr lang="en-US" dirty="0"/>
          </a:p>
        </p:txBody>
      </p:sp>
      <p:sp>
        <p:nvSpPr>
          <p:cNvPr id="5" name="Content Placeholder 4"/>
          <p:cNvSpPr>
            <a:spLocks noGrp="1"/>
          </p:cNvSpPr>
          <p:nvPr>
            <p:ph idx="1"/>
          </p:nvPr>
        </p:nvSpPr>
        <p:spPr/>
        <p:txBody>
          <a:bodyPr/>
          <a:lstStyle/>
          <a:p>
            <a:r>
              <a:rPr lang="en-US" sz="2800" dirty="0" smtClean="0"/>
              <a:t>Allows clinicians to </a:t>
            </a:r>
            <a:r>
              <a:rPr lang="en-US" sz="2800" b="1" dirty="0" smtClean="0"/>
              <a:t>identify and analyze underlying patterns and trends </a:t>
            </a:r>
            <a:r>
              <a:rPr lang="en-US" sz="2800" dirty="0" smtClean="0"/>
              <a:t>in the reasons for residents’ ED transfers, as well as </a:t>
            </a:r>
            <a:r>
              <a:rPr lang="en-US" sz="2800" b="1" dirty="0" smtClean="0"/>
              <a:t>potential root causes</a:t>
            </a:r>
          </a:p>
          <a:p>
            <a:r>
              <a:rPr lang="en-US" sz="2800" dirty="0" smtClean="0"/>
              <a:t>Provides insights to improve care coordination and management of these residents</a:t>
            </a:r>
          </a:p>
          <a:p>
            <a:r>
              <a:rPr lang="en-US" sz="2800" dirty="0" smtClean="0"/>
              <a:t>Reduces the need to manually compile data </a:t>
            </a:r>
          </a:p>
          <a:p>
            <a:r>
              <a:rPr lang="en-US" sz="2800" dirty="0" smtClean="0"/>
              <a:t>Enhances quality improvement monitoring and root cause analysis efforts</a:t>
            </a:r>
          </a:p>
          <a:p>
            <a:endParaRPr lang="en-US" sz="2800" dirty="0"/>
          </a:p>
        </p:txBody>
      </p:sp>
    </p:spTree>
    <p:extLst>
      <p:ext uri="{BB962C8B-B14F-4D97-AF65-F5344CB8AC3E}">
        <p14:creationId xmlns:p14="http://schemas.microsoft.com/office/powerpoint/2010/main" val="29408953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ED Treat and Release Report</a:t>
            </a:r>
            <a:endParaRPr lang="en-US" dirty="0"/>
          </a:p>
        </p:txBody>
      </p:sp>
      <p:sp>
        <p:nvSpPr>
          <p:cNvPr id="5" name="Content Placeholder 4"/>
          <p:cNvSpPr>
            <a:spLocks noGrp="1"/>
          </p:cNvSpPr>
          <p:nvPr>
            <p:ph idx="1"/>
          </p:nvPr>
        </p:nvSpPr>
        <p:spPr/>
        <p:txBody>
          <a:bodyPr/>
          <a:lstStyle/>
          <a:p>
            <a:r>
              <a:rPr lang="en-US" dirty="0" smtClean="0"/>
              <a:t>Displays a list of all residents with an ED visit within 30 days of the report date</a:t>
            </a:r>
          </a:p>
          <a:p>
            <a:r>
              <a:rPr lang="en-US" dirty="0" smtClean="0"/>
              <a:t>Displays residents with multiple transfers multiple times</a:t>
            </a:r>
          </a:p>
          <a:p>
            <a:r>
              <a:rPr lang="en-US" dirty="0" smtClean="0"/>
              <a:t>Can be generated to display information at the unit or facility level</a:t>
            </a:r>
          </a:p>
          <a:p>
            <a:endParaRPr lang="en-US" dirty="0"/>
          </a:p>
        </p:txBody>
      </p:sp>
    </p:spTree>
    <p:extLst>
      <p:ext uri="{BB962C8B-B14F-4D97-AF65-F5344CB8AC3E}">
        <p14:creationId xmlns:p14="http://schemas.microsoft.com/office/powerpoint/2010/main" val="34130723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4294967295"/>
            <p:extLst>
              <p:ext uri="{D42A27DB-BD31-4B8C-83A1-F6EECF244321}">
                <p14:modId xmlns:p14="http://schemas.microsoft.com/office/powerpoint/2010/main" val="2780203116"/>
              </p:ext>
            </p:extLst>
          </p:nvPr>
        </p:nvGraphicFramePr>
        <p:xfrm>
          <a:off x="274318" y="1066800"/>
          <a:ext cx="8595359" cy="4670212"/>
        </p:xfrm>
        <a:graphic>
          <a:graphicData uri="http://schemas.openxmlformats.org/drawingml/2006/table">
            <a:tbl>
              <a:tblPr/>
              <a:tblGrid>
                <a:gridCol w="532543"/>
                <a:gridCol w="538562"/>
                <a:gridCol w="622787"/>
                <a:gridCol w="107737"/>
                <a:gridCol w="43503"/>
                <a:gridCol w="151240"/>
                <a:gridCol w="151240"/>
                <a:gridCol w="141031"/>
                <a:gridCol w="151240"/>
                <a:gridCol w="147797"/>
                <a:gridCol w="180160"/>
                <a:gridCol w="180160"/>
                <a:gridCol w="180160"/>
                <a:gridCol w="180160"/>
                <a:gridCol w="169566"/>
                <a:gridCol w="169566"/>
                <a:gridCol w="180160"/>
                <a:gridCol w="169566"/>
                <a:gridCol w="270244"/>
                <a:gridCol w="164785"/>
                <a:gridCol w="164785"/>
                <a:gridCol w="164785"/>
                <a:gridCol w="164785"/>
                <a:gridCol w="164785"/>
                <a:gridCol w="92783"/>
                <a:gridCol w="104152"/>
                <a:gridCol w="132635"/>
                <a:gridCol w="164785"/>
                <a:gridCol w="164785"/>
                <a:gridCol w="164785"/>
                <a:gridCol w="164785"/>
                <a:gridCol w="164785"/>
                <a:gridCol w="164785"/>
                <a:gridCol w="164785"/>
                <a:gridCol w="135797"/>
                <a:gridCol w="169566"/>
                <a:gridCol w="169566"/>
                <a:gridCol w="169566"/>
                <a:gridCol w="169566"/>
                <a:gridCol w="169566"/>
                <a:gridCol w="169566"/>
                <a:gridCol w="169566"/>
                <a:gridCol w="169566"/>
                <a:gridCol w="269545"/>
                <a:gridCol w="259077"/>
              </a:tblGrid>
              <a:tr h="143937">
                <a:tc gridSpan="45">
                  <a:txBody>
                    <a:bodyPr/>
                    <a:lstStyle/>
                    <a:p>
                      <a:pPr algn="l" fontAlgn="t"/>
                      <a:r>
                        <a:rPr lang="en-US" sz="700" b="1" i="0" u="none" strike="noStrike" dirty="0">
                          <a:solidFill>
                            <a:srgbClr val="000000"/>
                          </a:solidFill>
                          <a:effectLst/>
                          <a:latin typeface="Arial" panose="020B0604020202020204" pitchFamily="34" charset="0"/>
                          <a:cs typeface="Arial" panose="020B0604020202020204" pitchFamily="34" charset="0"/>
                        </a:rPr>
                        <a:t>Facility Name:</a:t>
                      </a:r>
                    </a:p>
                  </a:txBody>
                  <a:tcPr marL="9144" marR="9144" marT="9144" marB="9144">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A04F">
                        <a:alpha val="20000"/>
                      </a:srgb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43937">
                <a:tc gridSpan="45">
                  <a:txBody>
                    <a:bodyPr/>
                    <a:lstStyle/>
                    <a:p>
                      <a:pPr algn="l" fontAlgn="t"/>
                      <a:r>
                        <a:rPr lang="en-US" sz="700" b="1" i="0" u="none" strike="noStrike" dirty="0">
                          <a:solidFill>
                            <a:srgbClr val="000000"/>
                          </a:solidFill>
                          <a:effectLst/>
                          <a:latin typeface="Arial" panose="020B0604020202020204" pitchFamily="34" charset="0"/>
                          <a:cs typeface="Arial" panose="020B0604020202020204" pitchFamily="34" charset="0"/>
                        </a:rPr>
                        <a:t>Month</a:t>
                      </a:r>
                      <a:r>
                        <a:rPr lang="en-US" sz="700" b="1" i="0" u="none" strike="noStrike" dirty="0" smtClean="0">
                          <a:solidFill>
                            <a:srgbClr val="000000"/>
                          </a:solidFill>
                          <a:effectLst/>
                          <a:latin typeface="Arial" panose="020B0604020202020204" pitchFamily="34" charset="0"/>
                          <a:cs typeface="Arial" panose="020B0604020202020204" pitchFamily="34" charset="0"/>
                        </a:rPr>
                        <a:t>: </a:t>
                      </a:r>
                      <a:endParaRPr lang="en-US" sz="700" b="1" i="0" u="none" strike="noStrike" dirty="0">
                        <a:solidFill>
                          <a:srgbClr val="000000"/>
                        </a:solidFill>
                        <a:effectLst/>
                        <a:latin typeface="Arial" panose="020B0604020202020204" pitchFamily="34" charset="0"/>
                        <a:cs typeface="Arial" panose="020B0604020202020204" pitchFamily="34" charset="0"/>
                      </a:endParaRPr>
                    </a:p>
                  </a:txBody>
                  <a:tcPr marL="9144" marR="9144" marT="9144" marB="9144">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DA04F">
                        <a:alpha val="20000"/>
                      </a:srgb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43937">
                <a:tc>
                  <a:txBody>
                    <a:bodyPr/>
                    <a:lstStyle/>
                    <a:p>
                      <a:pPr algn="ctr" fontAlgn="ctr"/>
                      <a:r>
                        <a:rPr lang="en-US" sz="700" b="0" i="0" u="none" strike="noStrike" baseline="0" dirty="0">
                          <a:solidFill>
                            <a:srgbClr val="000000"/>
                          </a:solidFill>
                          <a:effectLst/>
                          <a:latin typeface="Arial" panose="020B0604020202020204" pitchFamily="34" charset="0"/>
                          <a:cs typeface="Arial" panose="020B0604020202020204" pitchFamily="34" charset="0"/>
                        </a:rPr>
                        <a:t> </a:t>
                      </a:r>
                    </a:p>
                  </a:txBody>
                  <a:tcPr marL="9144" marR="9144" marT="9144" marB="9144"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A04F">
                        <a:alpha val="0"/>
                      </a:srgbClr>
                    </a:solidFill>
                  </a:tcPr>
                </a:tc>
                <a:tc gridSpan="3">
                  <a:txBody>
                    <a:bodyPr/>
                    <a:lstStyle/>
                    <a:p>
                      <a:pPr algn="l" fontAlgn="ctr"/>
                      <a:r>
                        <a:rPr lang="en-US" sz="700" b="0" i="0" u="none" strike="noStrike" baseline="0" dirty="0">
                          <a:solidFill>
                            <a:srgbClr val="000000"/>
                          </a:solidFill>
                          <a:effectLst/>
                          <a:latin typeface="Arial" panose="020B0604020202020204" pitchFamily="34" charset="0"/>
                          <a:cs typeface="Arial" panose="020B0604020202020204" pitchFamily="34" charset="0"/>
                        </a:rPr>
                        <a:t>Average Daily Census</a:t>
                      </a:r>
                    </a:p>
                  </a:txBody>
                  <a:tcPr marL="9144" marR="9144" marT="9144" marB="9144">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A04F">
                        <a:alpha val="0"/>
                      </a:srgbClr>
                    </a:solidFill>
                  </a:tcPr>
                </a:tc>
                <a:tc hMerge="1">
                  <a:txBody>
                    <a:bodyPr/>
                    <a:lstStyle/>
                    <a:p>
                      <a:endParaRPr lang="en-US"/>
                    </a:p>
                  </a:txBody>
                  <a:tcPr/>
                </a:tc>
                <a:tc hMerge="1">
                  <a:txBody>
                    <a:bodyPr/>
                    <a:lstStyle/>
                    <a:p>
                      <a:endParaRPr lang="en-US"/>
                    </a:p>
                  </a:txBody>
                  <a:tcPr/>
                </a:tc>
                <a:tc gridSpan="13">
                  <a:txBody>
                    <a:bodyPr/>
                    <a:lstStyle/>
                    <a:p>
                      <a:pPr algn="l" fontAlgn="ctr"/>
                      <a:r>
                        <a:rPr lang="en-US" sz="700" b="0" i="0" u="none" strike="noStrike" baseline="0" dirty="0">
                          <a:solidFill>
                            <a:srgbClr val="000000"/>
                          </a:solidFill>
                          <a:effectLst/>
                          <a:latin typeface="Arial" panose="020B0604020202020204" pitchFamily="34" charset="0"/>
                          <a:cs typeface="Arial" panose="020B0604020202020204" pitchFamily="34" charset="0"/>
                        </a:rPr>
                        <a:t>30</a:t>
                      </a:r>
                    </a:p>
                  </a:txBody>
                  <a:tcPr marL="9144" marR="9144" marT="9144" marB="9144">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A04F">
                        <a:alpha val="0"/>
                      </a:srgb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8">
                  <a:txBody>
                    <a:bodyPr/>
                    <a:lstStyle/>
                    <a:p>
                      <a:pPr algn="l" fontAlgn="ctr"/>
                      <a:r>
                        <a:rPr lang="en-US" sz="700" b="0" i="0" u="none" strike="noStrike" baseline="0" dirty="0">
                          <a:solidFill>
                            <a:srgbClr val="000000"/>
                          </a:solidFill>
                          <a:effectLst/>
                          <a:latin typeface="Arial" panose="020B0604020202020204" pitchFamily="34" charset="0"/>
                          <a:cs typeface="Arial" panose="020B0604020202020204" pitchFamily="34" charset="0"/>
                        </a:rPr>
                        <a:t>Total Transfers (</a:t>
                      </a:r>
                      <a:r>
                        <a:rPr lang="en-US" sz="700" b="0" i="0" u="none" strike="noStrike" baseline="0" dirty="0" err="1">
                          <a:solidFill>
                            <a:srgbClr val="000000"/>
                          </a:solidFill>
                          <a:effectLst/>
                          <a:latin typeface="Arial" panose="020B0604020202020204" pitchFamily="34" charset="0"/>
                          <a:cs typeface="Arial" panose="020B0604020202020204" pitchFamily="34" charset="0"/>
                        </a:rPr>
                        <a:t>Obs</a:t>
                      </a:r>
                      <a:r>
                        <a:rPr lang="en-US" sz="700" b="0" i="0" u="none" strike="noStrike" baseline="0" dirty="0">
                          <a:solidFill>
                            <a:srgbClr val="000000"/>
                          </a:solidFill>
                          <a:effectLst/>
                          <a:latin typeface="Arial" panose="020B0604020202020204" pitchFamily="34" charset="0"/>
                          <a:cs typeface="Arial" panose="020B0604020202020204" pitchFamily="34" charset="0"/>
                        </a:rPr>
                        <a:t>, ED)</a:t>
                      </a:r>
                    </a:p>
                  </a:txBody>
                  <a:tcPr marL="9144" marR="9144" marT="9144" marB="9144">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A04F">
                        <a:alpha val="0"/>
                      </a:srgb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l" fontAlgn="ctr"/>
                      <a:r>
                        <a:rPr lang="en-US" sz="700" b="0" i="0" u="none" strike="noStrike" baseline="0" dirty="0" smtClean="0">
                          <a:solidFill>
                            <a:srgbClr val="000000"/>
                          </a:solidFill>
                          <a:effectLst/>
                          <a:latin typeface="Arial" panose="020B0604020202020204" pitchFamily="34" charset="0"/>
                          <a:cs typeface="Arial" panose="020B0604020202020204" pitchFamily="34" charset="0"/>
                        </a:rPr>
                        <a:t>11</a:t>
                      </a:r>
                      <a:endParaRPr lang="en-US" sz="700" b="0" i="0" u="none" strike="noStrike" baseline="0" dirty="0">
                        <a:solidFill>
                          <a:srgbClr val="000000"/>
                        </a:solidFill>
                        <a:effectLst/>
                        <a:latin typeface="Arial" panose="020B0604020202020204" pitchFamily="34" charset="0"/>
                        <a:cs typeface="Arial" panose="020B0604020202020204" pitchFamily="34" charset="0"/>
                      </a:endParaRPr>
                    </a:p>
                  </a:txBody>
                  <a:tcPr marL="9144" marR="9144" marT="9144" marB="9144">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A04F">
                        <a:alpha val="0"/>
                      </a:srgbClr>
                    </a:solidFill>
                  </a:tcPr>
                </a:tc>
                <a:tc hMerge="1">
                  <a:txBody>
                    <a:bodyPr/>
                    <a:lstStyle/>
                    <a:p>
                      <a:endParaRPr lang="en-US"/>
                    </a:p>
                  </a:txBody>
                  <a:tcPr/>
                </a:tc>
                <a:tc gridSpan="18">
                  <a:txBody>
                    <a:bodyPr/>
                    <a:lstStyle/>
                    <a:p>
                      <a:pPr algn="l" fontAlgn="ctr"/>
                      <a:r>
                        <a:rPr lang="en-US" sz="700" b="0" i="0" u="none" strike="noStrike" baseline="0" dirty="0">
                          <a:solidFill>
                            <a:srgbClr val="000000"/>
                          </a:solidFill>
                          <a:effectLst/>
                          <a:latin typeface="Arial" panose="020B0604020202020204" pitchFamily="34" charset="0"/>
                          <a:cs typeface="Arial" panose="020B0604020202020204" pitchFamily="34" charset="0"/>
                        </a:rPr>
                        <a:t> </a:t>
                      </a:r>
                    </a:p>
                  </a:txBody>
                  <a:tcPr marL="9144" marR="9144" marT="9144" marB="9144"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A04F">
                        <a:alpha val="0"/>
                      </a:srgb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52403">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A04F">
                        <a:alpha val="0"/>
                      </a:srgbClr>
                    </a:solidFill>
                  </a:tcPr>
                </a:tc>
                <a:tc gridSpan="3">
                  <a:txBody>
                    <a:bodyPr/>
                    <a:lstStyle/>
                    <a:p>
                      <a:pPr algn="l" fontAlgn="ctr"/>
                      <a:r>
                        <a:rPr lang="en-US" sz="700" b="0" i="0" u="none" strike="noStrike" baseline="0" dirty="0">
                          <a:solidFill>
                            <a:srgbClr val="000000"/>
                          </a:solidFill>
                          <a:effectLst/>
                          <a:latin typeface="Arial" panose="020B0604020202020204" pitchFamily="34" charset="0"/>
                          <a:cs typeface="Arial" panose="020B0604020202020204" pitchFamily="34" charset="0"/>
                        </a:rPr>
                        <a:t>Resident Days </a:t>
                      </a:r>
                      <a:r>
                        <a:rPr lang="en-US" sz="700" b="0" i="0" u="none" strike="noStrike" baseline="0" dirty="0" smtClean="0">
                          <a:solidFill>
                            <a:srgbClr val="000000"/>
                          </a:solidFill>
                          <a:effectLst/>
                          <a:latin typeface="Arial" panose="020B0604020202020204" pitchFamily="34" charset="0"/>
                          <a:cs typeface="Arial" panose="020B0604020202020204" pitchFamily="34" charset="0"/>
                        </a:rPr>
                        <a:t>(Including Bed Holds)</a:t>
                      </a:r>
                      <a:endParaRPr lang="en-US" sz="700" b="0" i="0" u="none" strike="noStrike" baseline="0" dirty="0">
                        <a:solidFill>
                          <a:srgbClr val="000000"/>
                        </a:solidFill>
                        <a:effectLst/>
                        <a:latin typeface="Arial" panose="020B0604020202020204" pitchFamily="34" charset="0"/>
                        <a:cs typeface="Arial" panose="020B0604020202020204" pitchFamily="34" charset="0"/>
                      </a:endParaRPr>
                    </a:p>
                  </a:txBody>
                  <a:tcPr marL="9144" marR="9144" marT="9144" marB="9144">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A04F">
                        <a:alpha val="0"/>
                      </a:srgbClr>
                    </a:solidFill>
                  </a:tcPr>
                </a:tc>
                <a:tc hMerge="1">
                  <a:txBody>
                    <a:bodyPr/>
                    <a:lstStyle/>
                    <a:p>
                      <a:endParaRPr lang="en-US"/>
                    </a:p>
                  </a:txBody>
                  <a:tcPr/>
                </a:tc>
                <a:tc hMerge="1">
                  <a:txBody>
                    <a:bodyPr/>
                    <a:lstStyle/>
                    <a:p>
                      <a:endParaRPr lang="en-US"/>
                    </a:p>
                  </a:txBody>
                  <a:tcPr/>
                </a:tc>
                <a:tc gridSpan="13">
                  <a:txBody>
                    <a:bodyPr/>
                    <a:lstStyle/>
                    <a:p>
                      <a:pPr algn="l" fontAlgn="ctr"/>
                      <a:r>
                        <a:rPr lang="en-US" sz="700" b="0" i="0" u="none" strike="noStrike" baseline="0" dirty="0">
                          <a:solidFill>
                            <a:srgbClr val="000000"/>
                          </a:solidFill>
                          <a:effectLst/>
                          <a:latin typeface="Arial" panose="020B0604020202020204" pitchFamily="34" charset="0"/>
                          <a:cs typeface="Arial" panose="020B0604020202020204" pitchFamily="34" charset="0"/>
                        </a:rPr>
                        <a:t>900</a:t>
                      </a:r>
                    </a:p>
                  </a:txBody>
                  <a:tcPr marL="9144" marR="9144" marT="9144" marB="9144">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A04F">
                        <a:alpha val="0"/>
                      </a:srgb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8">
                  <a:txBody>
                    <a:bodyPr/>
                    <a:lstStyle/>
                    <a:p>
                      <a:pPr algn="l" fontAlgn="ctr"/>
                      <a:r>
                        <a:rPr lang="en-US" sz="700" b="0" i="0" u="none" strike="noStrike" baseline="0" dirty="0">
                          <a:solidFill>
                            <a:srgbClr val="000000"/>
                          </a:solidFill>
                          <a:effectLst/>
                          <a:latin typeface="Arial" panose="020B0604020202020204" pitchFamily="34" charset="0"/>
                          <a:cs typeface="Arial" panose="020B0604020202020204" pitchFamily="34" charset="0"/>
                        </a:rPr>
                        <a:t>Total Residents (</a:t>
                      </a:r>
                      <a:r>
                        <a:rPr lang="en-US" sz="700" b="0" i="0" u="none" strike="noStrike" baseline="0" dirty="0" err="1">
                          <a:solidFill>
                            <a:srgbClr val="000000"/>
                          </a:solidFill>
                          <a:effectLst/>
                          <a:latin typeface="Arial" panose="020B0604020202020204" pitchFamily="34" charset="0"/>
                          <a:cs typeface="Arial" panose="020B0604020202020204" pitchFamily="34" charset="0"/>
                        </a:rPr>
                        <a:t>Obs</a:t>
                      </a:r>
                      <a:r>
                        <a:rPr lang="en-US" sz="700" b="0" i="0" u="none" strike="noStrike" baseline="0" dirty="0">
                          <a:solidFill>
                            <a:srgbClr val="000000"/>
                          </a:solidFill>
                          <a:effectLst/>
                          <a:latin typeface="Arial" panose="020B0604020202020204" pitchFamily="34" charset="0"/>
                          <a:cs typeface="Arial" panose="020B0604020202020204" pitchFamily="34" charset="0"/>
                        </a:rPr>
                        <a:t>, ED)</a:t>
                      </a:r>
                    </a:p>
                  </a:txBody>
                  <a:tcPr marL="9144" marR="9144" marT="9144" marB="9144">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A04F">
                        <a:alpha val="0"/>
                      </a:srgb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l" fontAlgn="ctr"/>
                      <a:r>
                        <a:rPr lang="en-US" sz="700" b="0" i="0" u="none" strike="noStrike" baseline="0" dirty="0" smtClean="0">
                          <a:solidFill>
                            <a:srgbClr val="000000"/>
                          </a:solidFill>
                          <a:effectLst/>
                          <a:latin typeface="Arial" panose="020B0604020202020204" pitchFamily="34" charset="0"/>
                          <a:cs typeface="Arial" panose="020B0604020202020204" pitchFamily="34" charset="0"/>
                        </a:rPr>
                        <a:t>10</a:t>
                      </a:r>
                      <a:endParaRPr lang="en-US" sz="700" b="0" i="0" u="none" strike="noStrike" baseline="0" dirty="0">
                        <a:solidFill>
                          <a:srgbClr val="000000"/>
                        </a:solidFill>
                        <a:effectLst/>
                        <a:latin typeface="Arial" panose="020B0604020202020204" pitchFamily="34" charset="0"/>
                        <a:cs typeface="Arial" panose="020B0604020202020204" pitchFamily="34" charset="0"/>
                      </a:endParaRPr>
                    </a:p>
                  </a:txBody>
                  <a:tcPr marL="9144" marR="9144" marT="9144" marB="9144">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A04F">
                        <a:alpha val="0"/>
                      </a:srgbClr>
                    </a:solidFill>
                  </a:tcPr>
                </a:tc>
                <a:tc hMerge="1">
                  <a:txBody>
                    <a:bodyPr/>
                    <a:lstStyle/>
                    <a:p>
                      <a:endParaRPr lang="en-US"/>
                    </a:p>
                  </a:txBody>
                  <a:tcPr/>
                </a:tc>
                <a:tc gridSpan="18">
                  <a:txBody>
                    <a:bodyPr/>
                    <a:lstStyle/>
                    <a:p>
                      <a:pPr algn="l" fontAlgn="ctr"/>
                      <a:r>
                        <a:rPr lang="en-US" sz="700" b="0" i="0" u="none" strike="noStrike" baseline="0" dirty="0">
                          <a:solidFill>
                            <a:srgbClr val="000000"/>
                          </a:solidFill>
                          <a:effectLst/>
                          <a:latin typeface="Arial" panose="020B0604020202020204" pitchFamily="34" charset="0"/>
                          <a:cs typeface="Arial" panose="020B0604020202020204" pitchFamily="34" charset="0"/>
                        </a:rPr>
                        <a:t> </a:t>
                      </a:r>
                    </a:p>
                  </a:txBody>
                  <a:tcPr marL="9144" marR="9144" marT="9144" marB="9144"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A04F">
                        <a:alpha val="0"/>
                      </a:srgb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21736">
                <a:tc>
                  <a:txBody>
                    <a:bodyPr/>
                    <a:lstStyle/>
                    <a:p>
                      <a:pPr algn="ctr" fontAlgn="ctr"/>
                      <a:r>
                        <a:rPr lang="en-US" sz="700" b="0" i="0" u="none" strike="noStrike" baseline="0" dirty="0">
                          <a:solidFill>
                            <a:srgbClr val="000000"/>
                          </a:solidFill>
                          <a:effectLst/>
                          <a:latin typeface="Arial" panose="020B0604020202020204" pitchFamily="34" charset="0"/>
                          <a:cs typeface="Arial" panose="020B0604020202020204" pitchFamily="34" charset="0"/>
                        </a:rPr>
                        <a:t> </a:t>
                      </a:r>
                    </a:p>
                  </a:txBody>
                  <a:tcPr marL="9144" marR="9144" marT="9144" marB="9144"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gridSpan="2">
                  <a:txBody>
                    <a:bodyPr/>
                    <a:lstStyle/>
                    <a:p>
                      <a:pPr algn="ctr" fontAlgn="ctr"/>
                      <a:r>
                        <a:rPr lang="en-US" sz="700" b="0" i="0" u="none" strike="noStrike" baseline="0" dirty="0">
                          <a:solidFill>
                            <a:srgbClr val="000000"/>
                          </a:solidFill>
                          <a:effectLst/>
                          <a:latin typeface="Arial" panose="020B0604020202020204" pitchFamily="34" charset="0"/>
                          <a:cs typeface="Arial" panose="020B0604020202020204" pitchFamily="34" charset="0"/>
                        </a:rPr>
                        <a:t>ED Visit</a:t>
                      </a:r>
                    </a:p>
                  </a:txBody>
                  <a:tcPr marL="9144" marR="9144" marT="9144" marB="9144"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gridSpan="14">
                  <a:txBody>
                    <a:bodyPr/>
                    <a:lstStyle/>
                    <a:p>
                      <a:pPr algn="ctr" fontAlgn="ctr"/>
                      <a:r>
                        <a:rPr lang="en-US" sz="700" b="0" i="0" u="none" strike="noStrike" baseline="0" dirty="0">
                          <a:solidFill>
                            <a:srgbClr val="000000"/>
                          </a:solidFill>
                          <a:effectLst/>
                          <a:latin typeface="Arial" panose="020B0604020202020204" pitchFamily="34" charset="0"/>
                          <a:cs typeface="Arial" panose="020B0604020202020204" pitchFamily="34" charset="0"/>
                        </a:rPr>
                        <a:t>Reason for Transfer</a:t>
                      </a:r>
                    </a:p>
                  </a:txBody>
                  <a:tcPr marL="9144" marR="9144" marT="9144" marB="9144"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700" b="0" i="0" u="none" strike="noStrike" baseline="0" dirty="0">
                          <a:solidFill>
                            <a:srgbClr val="000000"/>
                          </a:solidFill>
                          <a:effectLst/>
                          <a:latin typeface="Arial" panose="020B0604020202020204" pitchFamily="34" charset="0"/>
                          <a:cs typeface="Arial" panose="020B0604020202020204" pitchFamily="34" charset="0"/>
                        </a:rPr>
                        <a:t>Reason for </a:t>
                      </a:r>
                      <a:r>
                        <a:rPr lang="en-US" sz="700" b="0" i="0" u="none" strike="noStrike" baseline="0" dirty="0" smtClean="0">
                          <a:solidFill>
                            <a:srgbClr val="000000"/>
                          </a:solidFill>
                          <a:effectLst/>
                          <a:latin typeface="Arial" panose="020B0604020202020204" pitchFamily="34" charset="0"/>
                          <a:cs typeface="Arial" panose="020B0604020202020204" pitchFamily="34" charset="0"/>
                        </a:rPr>
                        <a:t>Transfer</a:t>
                      </a:r>
                      <a:r>
                        <a:rPr lang="en-US" sz="700" b="0" i="0" u="none" strike="noStrike" baseline="0" dirty="0">
                          <a:solidFill>
                            <a:srgbClr val="000000"/>
                          </a:solidFill>
                          <a:effectLst/>
                          <a:latin typeface="Arial" panose="020B0604020202020204" pitchFamily="34" charset="0"/>
                          <a:cs typeface="Arial" panose="020B0604020202020204" pitchFamily="34" charset="0"/>
                        </a:rPr>
                        <a:t>: Treatment </a:t>
                      </a:r>
                      <a:r>
                        <a:rPr lang="en-US" sz="700" b="0" i="0" u="none" strike="noStrike" baseline="0" dirty="0" smtClean="0">
                          <a:solidFill>
                            <a:srgbClr val="000000"/>
                          </a:solidFill>
                          <a:effectLst/>
                          <a:latin typeface="Arial" panose="020B0604020202020204" pitchFamily="34" charset="0"/>
                          <a:cs typeface="Arial" panose="020B0604020202020204" pitchFamily="34" charset="0"/>
                        </a:rPr>
                        <a:t>Unavailable </a:t>
                      </a:r>
                      <a:r>
                        <a:rPr lang="en-US" sz="700" b="0" i="0" u="none" strike="noStrike" baseline="0" dirty="0">
                          <a:solidFill>
                            <a:srgbClr val="000000"/>
                          </a:solidFill>
                          <a:effectLst/>
                          <a:latin typeface="Arial" panose="020B0604020202020204" pitchFamily="34" charset="0"/>
                          <a:cs typeface="Arial" panose="020B0604020202020204" pitchFamily="34" charset="0"/>
                        </a:rPr>
                        <a:t>at </a:t>
                      </a:r>
                      <a:r>
                        <a:rPr lang="en-US" sz="700" b="0" i="0" u="none" strike="noStrike" baseline="0" dirty="0" smtClean="0">
                          <a:solidFill>
                            <a:srgbClr val="000000"/>
                          </a:solidFill>
                          <a:effectLst/>
                          <a:latin typeface="Arial" panose="020B0604020202020204" pitchFamily="34" charset="0"/>
                          <a:cs typeface="Arial" panose="020B0604020202020204" pitchFamily="34" charset="0"/>
                        </a:rPr>
                        <a:t>Facility</a:t>
                      </a:r>
                      <a:endParaRPr lang="en-US" sz="700" b="0" i="0" u="none" strike="noStrike" baseline="0" dirty="0">
                        <a:solidFill>
                          <a:srgbClr val="000000"/>
                        </a:solidFill>
                        <a:effectLst/>
                        <a:latin typeface="Arial" panose="020B0604020202020204" pitchFamily="34" charset="0"/>
                        <a:cs typeface="Arial" panose="020B0604020202020204" pitchFamily="34" charset="0"/>
                      </a:endParaRPr>
                    </a:p>
                  </a:txBody>
                  <a:tcPr marL="9144" marR="9144" marT="9144" marB="9144"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6">
                  <a:txBody>
                    <a:bodyPr/>
                    <a:lstStyle/>
                    <a:p>
                      <a:pPr algn="ctr" fontAlgn="ctr"/>
                      <a:r>
                        <a:rPr lang="en-US" sz="700" b="0" i="0" u="none" strike="noStrike" baseline="0" dirty="0">
                          <a:solidFill>
                            <a:srgbClr val="000000"/>
                          </a:solidFill>
                          <a:effectLst/>
                          <a:latin typeface="Arial" panose="020B0604020202020204" pitchFamily="34" charset="0"/>
                          <a:cs typeface="Arial" panose="020B0604020202020204" pitchFamily="34" charset="0"/>
                        </a:rPr>
                        <a:t>Authorized by:</a:t>
                      </a:r>
                    </a:p>
                  </a:txBody>
                  <a:tcPr marL="9144" marR="9144" marT="9144" marB="9144"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8">
                  <a:txBody>
                    <a:bodyPr/>
                    <a:lstStyle/>
                    <a:p>
                      <a:pPr algn="ctr" fontAlgn="ctr"/>
                      <a:r>
                        <a:rPr lang="en-US" sz="700" b="0" i="0" u="none" strike="noStrike" baseline="0" dirty="0" smtClean="0">
                          <a:solidFill>
                            <a:srgbClr val="000000"/>
                          </a:solidFill>
                          <a:effectLst/>
                          <a:latin typeface="Arial" panose="020B0604020202020204" pitchFamily="34" charset="0"/>
                          <a:cs typeface="Arial" panose="020B0604020202020204" pitchFamily="34" charset="0"/>
                        </a:rPr>
                        <a:t>Nursing Home </a:t>
                      </a:r>
                      <a:r>
                        <a:rPr lang="en-US" sz="700" b="0" i="0" u="none" strike="noStrike" baseline="0" dirty="0">
                          <a:solidFill>
                            <a:srgbClr val="000000"/>
                          </a:solidFill>
                          <a:effectLst/>
                          <a:latin typeface="Arial" panose="020B0604020202020204" pitchFamily="34" charset="0"/>
                          <a:cs typeface="Arial" panose="020B0604020202020204" pitchFamily="34" charset="0"/>
                        </a:rPr>
                        <a:t>Treatments 24 </a:t>
                      </a:r>
                      <a:r>
                        <a:rPr lang="en-US" sz="700" b="0" i="0" u="none" strike="noStrike" baseline="0" dirty="0" smtClean="0">
                          <a:solidFill>
                            <a:srgbClr val="000000"/>
                          </a:solidFill>
                          <a:effectLst/>
                          <a:latin typeface="Arial" panose="020B0604020202020204" pitchFamily="34" charset="0"/>
                          <a:cs typeface="Arial" panose="020B0604020202020204" pitchFamily="34" charset="0"/>
                        </a:rPr>
                        <a:t>Hours Prior </a:t>
                      </a:r>
                      <a:r>
                        <a:rPr lang="en-US" sz="700" b="0" i="0" u="none" strike="noStrike" baseline="0" dirty="0">
                          <a:solidFill>
                            <a:srgbClr val="000000"/>
                          </a:solidFill>
                          <a:effectLst/>
                          <a:latin typeface="Arial" panose="020B0604020202020204" pitchFamily="34" charset="0"/>
                          <a:cs typeface="Arial" panose="020B0604020202020204" pitchFamily="34" charset="0"/>
                        </a:rPr>
                        <a:t>to </a:t>
                      </a:r>
                      <a:r>
                        <a:rPr lang="en-US" sz="700" b="0" i="0" u="none" strike="noStrike" baseline="0" dirty="0" smtClean="0">
                          <a:solidFill>
                            <a:srgbClr val="000000"/>
                          </a:solidFill>
                          <a:effectLst/>
                          <a:latin typeface="Arial" panose="020B0604020202020204" pitchFamily="34" charset="0"/>
                          <a:cs typeface="Arial" panose="020B0604020202020204" pitchFamily="34" charset="0"/>
                        </a:rPr>
                        <a:t>Transfer</a:t>
                      </a:r>
                      <a:endParaRPr lang="en-US" sz="700" b="0" i="0" u="none" strike="noStrike" baseline="0" dirty="0">
                        <a:solidFill>
                          <a:srgbClr val="000000"/>
                        </a:solidFill>
                        <a:effectLst/>
                        <a:latin typeface="Arial" panose="020B0604020202020204" pitchFamily="34" charset="0"/>
                        <a:cs typeface="Arial" panose="020B0604020202020204" pitchFamily="34" charset="0"/>
                      </a:endParaRPr>
                    </a:p>
                  </a:txBody>
                  <a:tcPr marL="9144" marR="9144" marT="9144" marB="9144"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6">
                  <a:txBody>
                    <a:bodyPr/>
                    <a:lstStyle/>
                    <a:p>
                      <a:pPr algn="ctr" fontAlgn="ctr"/>
                      <a:r>
                        <a:rPr lang="en-US" sz="700" b="0" i="0" u="none" strike="noStrike" baseline="0" dirty="0">
                          <a:solidFill>
                            <a:srgbClr val="000000"/>
                          </a:solidFill>
                          <a:effectLst/>
                          <a:latin typeface="Arial" panose="020B0604020202020204" pitchFamily="34" charset="0"/>
                          <a:cs typeface="Arial" panose="020B0604020202020204" pitchFamily="34" charset="0"/>
                        </a:rPr>
                        <a:t>Seen By </a:t>
                      </a:r>
                      <a:r>
                        <a:rPr lang="en-US" sz="700" b="0" i="0" u="none" strike="noStrike" baseline="0" dirty="0" smtClean="0">
                          <a:solidFill>
                            <a:srgbClr val="000000"/>
                          </a:solidFill>
                          <a:effectLst/>
                          <a:latin typeface="Arial" panose="020B0604020202020204" pitchFamily="34" charset="0"/>
                          <a:cs typeface="Arial" panose="020B0604020202020204" pitchFamily="34" charset="0"/>
                        </a:rPr>
                        <a:t>(Within </a:t>
                      </a:r>
                      <a:r>
                        <a:rPr lang="en-US" sz="700" b="0" i="0" u="none" strike="noStrike" baseline="0" dirty="0">
                          <a:solidFill>
                            <a:srgbClr val="000000"/>
                          </a:solidFill>
                          <a:effectLst/>
                          <a:latin typeface="Arial" panose="020B0604020202020204" pitchFamily="34" charset="0"/>
                          <a:cs typeface="Arial" panose="020B0604020202020204" pitchFamily="34" charset="0"/>
                        </a:rPr>
                        <a:t>24 </a:t>
                      </a:r>
                      <a:r>
                        <a:rPr lang="en-US" sz="700" b="0" i="0" u="none" strike="noStrike" baseline="0" dirty="0" smtClean="0">
                          <a:solidFill>
                            <a:srgbClr val="000000"/>
                          </a:solidFill>
                          <a:effectLst/>
                          <a:latin typeface="Arial" panose="020B0604020202020204" pitchFamily="34" charset="0"/>
                          <a:cs typeface="Arial" panose="020B0604020202020204" pitchFamily="34" charset="0"/>
                        </a:rPr>
                        <a:t>Hours Prior </a:t>
                      </a:r>
                      <a:r>
                        <a:rPr lang="en-US" sz="700" b="0" i="0" u="none" strike="noStrike" baseline="0" dirty="0">
                          <a:solidFill>
                            <a:srgbClr val="000000"/>
                          </a:solidFill>
                          <a:effectLst/>
                          <a:latin typeface="Arial" panose="020B0604020202020204" pitchFamily="34" charset="0"/>
                          <a:cs typeface="Arial" panose="020B0604020202020204" pitchFamily="34" charset="0"/>
                        </a:rPr>
                        <a:t>to </a:t>
                      </a:r>
                      <a:r>
                        <a:rPr lang="en-US" sz="700" b="0" i="0" u="none" strike="noStrike" baseline="0" dirty="0" smtClean="0">
                          <a:solidFill>
                            <a:srgbClr val="000000"/>
                          </a:solidFill>
                          <a:effectLst/>
                          <a:latin typeface="Arial" panose="020B0604020202020204" pitchFamily="34" charset="0"/>
                          <a:cs typeface="Arial" panose="020B0604020202020204" pitchFamily="34" charset="0"/>
                        </a:rPr>
                        <a:t>Transfer</a:t>
                      </a:r>
                      <a:r>
                        <a:rPr lang="en-US" sz="700" b="0" i="0" u="none" strike="noStrike" baseline="0" dirty="0">
                          <a:solidFill>
                            <a:srgbClr val="000000"/>
                          </a:solidFill>
                          <a:effectLst/>
                          <a:latin typeface="Arial" panose="020B0604020202020204" pitchFamily="34" charset="0"/>
                          <a:cs typeface="Arial" panose="020B0604020202020204" pitchFamily="34" charset="0"/>
                        </a:rPr>
                        <a:t>)</a:t>
                      </a:r>
                    </a:p>
                  </a:txBody>
                  <a:tcPr marL="9144" marR="9144" marT="9144" marB="9144"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ctr" fontAlgn="ctr"/>
                      <a:r>
                        <a:rPr lang="en-US" sz="700" b="0" i="0" u="none" strike="noStrike" baseline="0" dirty="0">
                          <a:solidFill>
                            <a:srgbClr val="000000"/>
                          </a:solidFill>
                          <a:effectLst/>
                          <a:latin typeface="Arial" panose="020B0604020202020204" pitchFamily="34" charset="0"/>
                          <a:cs typeface="Arial" panose="020B0604020202020204" pitchFamily="34" charset="0"/>
                        </a:rPr>
                        <a:t>Prior ED Visit </a:t>
                      </a:r>
                    </a:p>
                  </a:txBody>
                  <a:tcPr marL="9144" marR="9144" marT="9144" marB="9144"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algn="ctr" fontAlgn="ctr"/>
                      <a:r>
                        <a:rPr lang="en-US" sz="700" b="0" i="0" u="none" strike="noStrike" baseline="0" dirty="0">
                          <a:solidFill>
                            <a:srgbClr val="000000"/>
                          </a:solidFill>
                          <a:effectLst/>
                          <a:latin typeface="Arial" panose="020B0604020202020204" pitchFamily="34" charset="0"/>
                          <a:cs typeface="Arial" panose="020B0604020202020204" pitchFamily="34" charset="0"/>
                        </a:rPr>
                        <a:t>Prior Hospital Discharge</a:t>
                      </a:r>
                    </a:p>
                  </a:txBody>
                  <a:tcPr marL="9144" marR="9144" marT="9144" marB="9144"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r>
              <a:tr h="1481675">
                <a:tc>
                  <a:txBody>
                    <a:bodyPr/>
                    <a:lstStyle/>
                    <a:p>
                      <a:pPr algn="l" fontAlgn="ctr"/>
                      <a:r>
                        <a:rPr lang="en-US" sz="700" b="0" i="0" u="none" strike="noStrike" baseline="0" dirty="0">
                          <a:solidFill>
                            <a:srgbClr val="000000"/>
                          </a:solidFill>
                          <a:effectLst/>
                          <a:latin typeface="Arial" panose="020B0604020202020204" pitchFamily="34" charset="0"/>
                          <a:cs typeface="Arial" panose="020B0604020202020204" pitchFamily="34" charset="0"/>
                        </a:rPr>
                        <a:t> </a:t>
                      </a:r>
                    </a:p>
                  </a:txBody>
                  <a:tcPr marL="9144" marR="9144" marT="9144" marB="9144" vert="vert27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dirty="0" smtClean="0">
                          <a:solidFill>
                            <a:srgbClr val="000000"/>
                          </a:solidFill>
                          <a:effectLst/>
                          <a:latin typeface="Arial" panose="020B0604020202020204" pitchFamily="34" charset="0"/>
                          <a:cs typeface="Arial" panose="020B0604020202020204" pitchFamily="34" charset="0"/>
                        </a:rPr>
                        <a:t>ED Visit Date</a:t>
                      </a:r>
                      <a:endParaRPr lang="en-US" sz="700" b="0" i="0" u="none" strike="noStrike" baseline="0" dirty="0">
                        <a:solidFill>
                          <a:srgbClr val="000000"/>
                        </a:solidFill>
                        <a:effectLst/>
                        <a:latin typeface="Arial" panose="020B0604020202020204" pitchFamily="34" charset="0"/>
                        <a:cs typeface="Arial" panose="020B0604020202020204" pitchFamily="34" charset="0"/>
                      </a:endParaRPr>
                    </a:p>
                  </a:txBody>
                  <a:tcPr marL="9144" marR="9144" marT="9144" marB="9144"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n-US" sz="700" b="0" i="0" u="none" strike="noStrike" baseline="0" dirty="0">
                          <a:solidFill>
                            <a:srgbClr val="000000"/>
                          </a:solidFill>
                          <a:effectLst/>
                          <a:latin typeface="Arial" panose="020B0604020202020204" pitchFamily="34" charset="0"/>
                          <a:cs typeface="Arial" panose="020B0604020202020204" pitchFamily="34" charset="0"/>
                        </a:rPr>
                        <a:t>ED Discharge </a:t>
                      </a:r>
                      <a:r>
                        <a:rPr lang="en-US" sz="700" b="0" i="0" u="none" strike="noStrike" baseline="0" dirty="0" smtClean="0">
                          <a:solidFill>
                            <a:srgbClr val="000000"/>
                          </a:solidFill>
                          <a:effectLst/>
                          <a:latin typeface="Arial" panose="020B0604020202020204" pitchFamily="34" charset="0"/>
                          <a:cs typeface="Arial" panose="020B0604020202020204" pitchFamily="34" charset="0"/>
                        </a:rPr>
                        <a:t>Diagnosis</a:t>
                      </a:r>
                      <a:endParaRPr lang="en-US" sz="700" b="0" i="0" u="none" strike="noStrike" baseline="0" dirty="0">
                        <a:solidFill>
                          <a:srgbClr val="000000"/>
                        </a:solidFill>
                        <a:effectLst/>
                        <a:latin typeface="Arial" panose="020B0604020202020204" pitchFamily="34" charset="0"/>
                        <a:cs typeface="Arial" panose="020B0604020202020204" pitchFamily="34" charset="0"/>
                      </a:endParaRPr>
                    </a:p>
                  </a:txBody>
                  <a:tcPr marL="9144" marR="9144" marT="9144" marB="18288" vert="vert27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gridSpan="2">
                  <a:txBody>
                    <a:bodyPr/>
                    <a:lstStyle/>
                    <a:p>
                      <a:pPr algn="l" fontAlgn="ctr"/>
                      <a:r>
                        <a:rPr lang="en-US" sz="700" b="0" i="0" u="none" strike="noStrike" baseline="0" smtClean="0">
                          <a:solidFill>
                            <a:srgbClr val="000000"/>
                          </a:solidFill>
                          <a:effectLst/>
                          <a:latin typeface="Arial" panose="020B0604020202020204" pitchFamily="34" charset="0"/>
                          <a:cs typeface="Arial" panose="020B0604020202020204" pitchFamily="34" charset="0"/>
                        </a:rPr>
                        <a:t>Cardiac/Circulatory/Blood</a:t>
                      </a:r>
                      <a:endParaRPr lang="en-US" sz="700" b="0" i="0" u="none" strike="noStrike" baseline="0" dirty="0">
                        <a:solidFill>
                          <a:srgbClr val="000000"/>
                        </a:solidFill>
                        <a:effectLst/>
                        <a:latin typeface="Arial" panose="020B0604020202020204" pitchFamily="34" charset="0"/>
                        <a:cs typeface="Arial" panose="020B0604020202020204" pitchFamily="34" charset="0"/>
                      </a:endParaRPr>
                    </a:p>
                  </a:txBody>
                  <a:tcPr marL="9144" marR="9144" marT="9144" marB="18288" vert="vert27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pPr algn="ctr" fontAlgn="ctr"/>
                      <a:endParaRPr lang="en-US" sz="700" b="0" i="0" u="none" strike="noStrike" baseline="0">
                        <a:effectLst/>
                        <a:latin typeface="Arial" panose="020B0604020202020204" pitchFamily="34" charset="0"/>
                        <a:cs typeface="Arial" panose="020B0604020202020204" pitchFamily="34" charset="0"/>
                      </a:endParaRPr>
                    </a:p>
                  </a:txBody>
                  <a:tcPr marL="9144" marR="9144" marT="9144" marB="9144"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baseline="0" dirty="0">
                          <a:solidFill>
                            <a:srgbClr val="000000"/>
                          </a:solidFill>
                          <a:effectLst/>
                          <a:latin typeface="Arial" panose="020B0604020202020204" pitchFamily="34" charset="0"/>
                          <a:cs typeface="Arial" panose="020B0604020202020204" pitchFamily="34" charset="0"/>
                        </a:rPr>
                        <a:t>Respiratory</a:t>
                      </a:r>
                    </a:p>
                  </a:txBody>
                  <a:tcPr marL="9144" marR="9144" marT="9144" marB="18288"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n-US" sz="700" b="0" i="0" u="none" strike="noStrike" baseline="0" dirty="0">
                          <a:solidFill>
                            <a:srgbClr val="000000"/>
                          </a:solidFill>
                          <a:effectLst/>
                          <a:latin typeface="Arial" panose="020B0604020202020204" pitchFamily="34" charset="0"/>
                          <a:cs typeface="Arial" panose="020B0604020202020204" pitchFamily="34" charset="0"/>
                        </a:rPr>
                        <a:t>Mental/Psych/Neurological</a:t>
                      </a:r>
                    </a:p>
                  </a:txBody>
                  <a:tcPr marL="9144" marR="9144" marT="9144" marB="18288"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n-US" sz="700" b="0" i="0" u="none" strike="noStrike" baseline="0" dirty="0" smtClean="0">
                          <a:solidFill>
                            <a:srgbClr val="000000"/>
                          </a:solidFill>
                          <a:effectLst/>
                          <a:latin typeface="Arial" panose="020B0604020202020204" pitchFamily="34" charset="0"/>
                          <a:cs typeface="Arial" panose="020B0604020202020204" pitchFamily="34" charset="0"/>
                        </a:rPr>
                        <a:t>Gastrointestinal/Genitourinary</a:t>
                      </a:r>
                      <a:endParaRPr lang="en-US" sz="700" b="0" i="0" u="none" strike="noStrike" baseline="0" dirty="0">
                        <a:solidFill>
                          <a:srgbClr val="000000"/>
                        </a:solidFill>
                        <a:effectLst/>
                        <a:latin typeface="Arial" panose="020B0604020202020204" pitchFamily="34" charset="0"/>
                        <a:cs typeface="Arial" panose="020B0604020202020204" pitchFamily="34" charset="0"/>
                      </a:endParaRPr>
                    </a:p>
                  </a:txBody>
                  <a:tcPr marL="9144" marR="9144" marT="9144" marB="18288"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n-US" sz="700" b="0" i="0" u="none" strike="noStrike" baseline="0" dirty="0">
                          <a:solidFill>
                            <a:srgbClr val="000000"/>
                          </a:solidFill>
                          <a:effectLst/>
                          <a:latin typeface="Arial" panose="020B0604020202020204" pitchFamily="34" charset="0"/>
                          <a:cs typeface="Arial" panose="020B0604020202020204" pitchFamily="34" charset="0"/>
                        </a:rPr>
                        <a:t>Endocrine/Metabolic/Nutrition</a:t>
                      </a:r>
                    </a:p>
                  </a:txBody>
                  <a:tcPr marL="9144" marR="9144" marT="9144" marB="18288"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n-US" sz="700" b="0" i="0" u="none" strike="noStrike" baseline="0" dirty="0">
                          <a:solidFill>
                            <a:srgbClr val="000000"/>
                          </a:solidFill>
                          <a:effectLst/>
                          <a:latin typeface="Arial" panose="020B0604020202020204" pitchFamily="34" charset="0"/>
                          <a:cs typeface="Arial" panose="020B0604020202020204" pitchFamily="34" charset="0"/>
                        </a:rPr>
                        <a:t>Wound &amp; Skin</a:t>
                      </a:r>
                    </a:p>
                  </a:txBody>
                  <a:tcPr marL="9144" marR="9144" marT="9144" marB="18288"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n-US" sz="700" b="0" i="0" u="none" strike="noStrike" baseline="0" dirty="0">
                          <a:solidFill>
                            <a:srgbClr val="000000"/>
                          </a:solidFill>
                          <a:effectLst/>
                          <a:latin typeface="Arial" panose="020B0604020202020204" pitchFamily="34" charset="0"/>
                          <a:cs typeface="Arial" panose="020B0604020202020204" pitchFamily="34" charset="0"/>
                        </a:rPr>
                        <a:t>Injury: Fall </a:t>
                      </a:r>
                      <a:r>
                        <a:rPr lang="en-US" sz="700" b="0" i="0" u="none" strike="noStrike" baseline="0" dirty="0" smtClean="0">
                          <a:solidFill>
                            <a:srgbClr val="000000"/>
                          </a:solidFill>
                          <a:effectLst/>
                          <a:latin typeface="Arial" panose="020B0604020202020204" pitchFamily="34" charset="0"/>
                          <a:cs typeface="Arial" panose="020B0604020202020204" pitchFamily="34" charset="0"/>
                        </a:rPr>
                        <a:t>Related</a:t>
                      </a:r>
                      <a:endParaRPr lang="en-US" sz="700" b="0" i="0" u="none" strike="noStrike" baseline="0" dirty="0">
                        <a:solidFill>
                          <a:srgbClr val="000000"/>
                        </a:solidFill>
                        <a:effectLst/>
                        <a:latin typeface="Arial" panose="020B0604020202020204" pitchFamily="34" charset="0"/>
                        <a:cs typeface="Arial" panose="020B0604020202020204" pitchFamily="34" charset="0"/>
                      </a:endParaRPr>
                    </a:p>
                  </a:txBody>
                  <a:tcPr marL="9144" marR="9144" marT="9144" marB="18288"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n-US" sz="700" b="0" i="0" u="none" strike="noStrike" baseline="0" dirty="0">
                          <a:solidFill>
                            <a:srgbClr val="000000"/>
                          </a:solidFill>
                          <a:effectLst/>
                          <a:latin typeface="Arial" panose="020B0604020202020204" pitchFamily="34" charset="0"/>
                          <a:cs typeface="Arial" panose="020B0604020202020204" pitchFamily="34" charset="0"/>
                        </a:rPr>
                        <a:t>Injury : </a:t>
                      </a:r>
                      <a:r>
                        <a:rPr lang="en-US" sz="700" b="0" i="0" u="none" strike="noStrike" baseline="0" dirty="0" smtClean="0">
                          <a:solidFill>
                            <a:srgbClr val="000000"/>
                          </a:solidFill>
                          <a:effectLst/>
                          <a:latin typeface="Arial" panose="020B0604020202020204" pitchFamily="34" charset="0"/>
                          <a:cs typeface="Arial" panose="020B0604020202020204" pitchFamily="34" charset="0"/>
                        </a:rPr>
                        <a:t>Non-Fall Related</a:t>
                      </a:r>
                      <a:endParaRPr lang="en-US" sz="700" b="0" i="0" u="none" strike="noStrike" baseline="0" dirty="0">
                        <a:solidFill>
                          <a:srgbClr val="000000"/>
                        </a:solidFill>
                        <a:effectLst/>
                        <a:latin typeface="Arial" panose="020B0604020202020204" pitchFamily="34" charset="0"/>
                        <a:cs typeface="Arial" panose="020B0604020202020204" pitchFamily="34" charset="0"/>
                      </a:endParaRPr>
                    </a:p>
                  </a:txBody>
                  <a:tcPr marL="9144" marR="9144" marT="9144" marB="18288"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n-US" sz="700" b="0" i="0" u="none" strike="noStrike" baseline="0" dirty="0">
                          <a:solidFill>
                            <a:srgbClr val="000000"/>
                          </a:solidFill>
                          <a:effectLst/>
                          <a:latin typeface="Arial" panose="020B0604020202020204" pitchFamily="34" charset="0"/>
                          <a:cs typeface="Arial" panose="020B0604020202020204" pitchFamily="34" charset="0"/>
                        </a:rPr>
                        <a:t>Musculoskeletal</a:t>
                      </a:r>
                    </a:p>
                  </a:txBody>
                  <a:tcPr marL="9144" marR="9144" marT="9144" marB="18288"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n-US" sz="700" b="0" i="0" u="none" strike="noStrike" baseline="0" dirty="0">
                          <a:solidFill>
                            <a:srgbClr val="000000"/>
                          </a:solidFill>
                          <a:effectLst/>
                          <a:latin typeface="Arial" panose="020B0604020202020204" pitchFamily="34" charset="0"/>
                          <a:cs typeface="Arial" panose="020B0604020202020204" pitchFamily="34" charset="0"/>
                        </a:rPr>
                        <a:t>Abnormal Labs or Anemia</a:t>
                      </a:r>
                    </a:p>
                  </a:txBody>
                  <a:tcPr marL="9144" marR="9144" marT="9144" marB="18288"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n-US" sz="700" b="0" i="0" u="none" strike="noStrike" baseline="0" dirty="0" smtClean="0">
                          <a:solidFill>
                            <a:srgbClr val="000000"/>
                          </a:solidFill>
                          <a:effectLst/>
                          <a:latin typeface="Arial" panose="020B0604020202020204" pitchFamily="34" charset="0"/>
                          <a:cs typeface="Arial" panose="020B0604020202020204" pitchFamily="34" charset="0"/>
                        </a:rPr>
                        <a:t>Fever/Possible Infection</a:t>
                      </a:r>
                      <a:endParaRPr lang="en-US" sz="700" b="0" i="0" u="none" strike="noStrike" baseline="0" dirty="0">
                        <a:solidFill>
                          <a:srgbClr val="000000"/>
                        </a:solidFill>
                        <a:effectLst/>
                        <a:latin typeface="Arial" panose="020B0604020202020204" pitchFamily="34" charset="0"/>
                        <a:cs typeface="Arial" panose="020B0604020202020204" pitchFamily="34" charset="0"/>
                      </a:endParaRPr>
                    </a:p>
                  </a:txBody>
                  <a:tcPr marL="9144" marR="9144" marT="9144" marB="18288"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n-US" sz="700" b="0" i="0" u="none" strike="noStrike" baseline="0">
                          <a:solidFill>
                            <a:srgbClr val="000000"/>
                          </a:solidFill>
                          <a:effectLst/>
                          <a:latin typeface="Arial" panose="020B0604020202020204" pitchFamily="34" charset="0"/>
                          <a:cs typeface="Arial" panose="020B0604020202020204" pitchFamily="34" charset="0"/>
                        </a:rPr>
                        <a:t>Malaise/Fatigue</a:t>
                      </a:r>
                    </a:p>
                  </a:txBody>
                  <a:tcPr marL="9144" marR="9144" marT="9144" marB="18288"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n-US" sz="700" b="0" i="0" u="none" strike="noStrike" baseline="0" dirty="0">
                          <a:solidFill>
                            <a:srgbClr val="000000"/>
                          </a:solidFill>
                          <a:effectLst/>
                          <a:latin typeface="Arial" panose="020B0604020202020204" pitchFamily="34" charset="0"/>
                          <a:cs typeface="Arial" panose="020B0604020202020204" pitchFamily="34" charset="0"/>
                        </a:rPr>
                        <a:t>Possible </a:t>
                      </a:r>
                      <a:r>
                        <a:rPr lang="en-US" sz="700" b="0" i="0" u="none" strike="noStrike" baseline="0" dirty="0" smtClean="0">
                          <a:solidFill>
                            <a:srgbClr val="000000"/>
                          </a:solidFill>
                          <a:effectLst/>
                          <a:latin typeface="Arial" panose="020B0604020202020204" pitchFamily="34" charset="0"/>
                          <a:cs typeface="Arial" panose="020B0604020202020204" pitchFamily="34" charset="0"/>
                        </a:rPr>
                        <a:t>Surgical Complication</a:t>
                      </a:r>
                      <a:endParaRPr lang="en-US" sz="700" b="0" i="0" u="none" strike="noStrike" baseline="0" dirty="0">
                        <a:solidFill>
                          <a:srgbClr val="000000"/>
                        </a:solidFill>
                        <a:effectLst/>
                        <a:latin typeface="Arial" panose="020B0604020202020204" pitchFamily="34" charset="0"/>
                        <a:cs typeface="Arial" panose="020B0604020202020204" pitchFamily="34" charset="0"/>
                      </a:endParaRPr>
                    </a:p>
                  </a:txBody>
                  <a:tcPr marL="9144" marR="9144" marT="9144" marB="18288" vert="vert27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n-US" sz="700" b="0" i="0" u="none" strike="noStrike" baseline="0" dirty="0" smtClean="0">
                          <a:solidFill>
                            <a:srgbClr val="000000"/>
                          </a:solidFill>
                          <a:effectLst/>
                          <a:latin typeface="Arial" panose="020B0604020202020204" pitchFamily="34" charset="0"/>
                          <a:cs typeface="Arial" panose="020B0604020202020204" pitchFamily="34" charset="0"/>
                        </a:rPr>
                        <a:t>Diagnostics: Radiology, Imaging</a:t>
                      </a:r>
                      <a:endParaRPr lang="en-US" sz="700" b="0" i="0" u="none" strike="noStrike" baseline="0" dirty="0">
                        <a:solidFill>
                          <a:srgbClr val="000000"/>
                        </a:solidFill>
                        <a:effectLst/>
                        <a:latin typeface="Arial" panose="020B0604020202020204" pitchFamily="34" charset="0"/>
                        <a:cs typeface="Arial" panose="020B0604020202020204" pitchFamily="34" charset="0"/>
                      </a:endParaRPr>
                    </a:p>
                  </a:txBody>
                  <a:tcPr marL="9144" marR="9144" marT="9144" marB="18288" vert="vert27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n-US" sz="700" b="0" i="0" u="none" strike="noStrike" baseline="0" dirty="0">
                          <a:solidFill>
                            <a:srgbClr val="000000"/>
                          </a:solidFill>
                          <a:effectLst/>
                          <a:latin typeface="Arial" panose="020B0604020202020204" pitchFamily="34" charset="0"/>
                          <a:cs typeface="Arial" panose="020B0604020202020204" pitchFamily="34" charset="0"/>
                        </a:rPr>
                        <a:t>IV Access: </a:t>
                      </a:r>
                      <a:r>
                        <a:rPr lang="en-US" sz="700" b="0" i="0" u="none" strike="noStrike" baseline="0" dirty="0" smtClean="0">
                          <a:solidFill>
                            <a:srgbClr val="000000"/>
                          </a:solidFill>
                          <a:effectLst/>
                          <a:latin typeface="Arial" panose="020B0604020202020204" pitchFamily="34" charset="0"/>
                          <a:cs typeface="Arial" panose="020B0604020202020204" pitchFamily="34" charset="0"/>
                        </a:rPr>
                        <a:t>PICC, </a:t>
                      </a:r>
                      <a:r>
                        <a:rPr lang="en-US" sz="700" b="0" i="0" u="none" strike="noStrike" baseline="0" dirty="0">
                          <a:solidFill>
                            <a:srgbClr val="000000"/>
                          </a:solidFill>
                          <a:effectLst/>
                          <a:latin typeface="Arial" panose="020B0604020202020204" pitchFamily="34" charset="0"/>
                          <a:cs typeface="Arial" panose="020B0604020202020204" pitchFamily="34" charset="0"/>
                        </a:rPr>
                        <a:t>Central, </a:t>
                      </a:r>
                      <a:r>
                        <a:rPr lang="en-US" sz="700" b="0" i="0" u="none" strike="noStrike" baseline="0" dirty="0" err="1">
                          <a:solidFill>
                            <a:srgbClr val="000000"/>
                          </a:solidFill>
                          <a:effectLst/>
                          <a:latin typeface="Arial" panose="020B0604020202020204" pitchFamily="34" charset="0"/>
                          <a:cs typeface="Arial" panose="020B0604020202020204" pitchFamily="34" charset="0"/>
                        </a:rPr>
                        <a:t>Periph</a:t>
                      </a:r>
                      <a:r>
                        <a:rPr lang="en-US" sz="700" b="0" i="0" u="none" strike="noStrike" baseline="0" dirty="0">
                          <a:solidFill>
                            <a:srgbClr val="000000"/>
                          </a:solidFill>
                          <a:effectLst/>
                          <a:latin typeface="Arial" panose="020B0604020202020204" pitchFamily="34" charset="0"/>
                          <a:cs typeface="Arial" panose="020B0604020202020204" pitchFamily="34" charset="0"/>
                        </a:rPr>
                        <a:t>; </a:t>
                      </a:r>
                      <a:r>
                        <a:rPr lang="en-US" sz="700" b="0" i="0" u="none" strike="noStrike" baseline="0" dirty="0" smtClean="0">
                          <a:solidFill>
                            <a:srgbClr val="000000"/>
                          </a:solidFill>
                          <a:effectLst/>
                          <a:latin typeface="Arial" panose="020B0604020202020204" pitchFamily="34" charset="0"/>
                          <a:cs typeface="Arial" panose="020B0604020202020204" pitchFamily="34" charset="0"/>
                        </a:rPr>
                        <a:t>Meds </a:t>
                      </a:r>
                      <a:r>
                        <a:rPr lang="en-US" sz="700" b="0" i="0" u="none" strike="noStrike" baseline="0" dirty="0">
                          <a:solidFill>
                            <a:srgbClr val="000000"/>
                          </a:solidFill>
                          <a:effectLst/>
                          <a:latin typeface="Arial" panose="020B0604020202020204" pitchFamily="34" charset="0"/>
                          <a:cs typeface="Arial" panose="020B0604020202020204" pitchFamily="34" charset="0"/>
                        </a:rPr>
                        <a:t>or </a:t>
                      </a:r>
                      <a:r>
                        <a:rPr lang="en-US" sz="700" b="0" i="0" u="none" strike="noStrike" baseline="0" dirty="0" smtClean="0">
                          <a:solidFill>
                            <a:srgbClr val="000000"/>
                          </a:solidFill>
                          <a:effectLst/>
                          <a:latin typeface="Arial" panose="020B0604020202020204" pitchFamily="34" charset="0"/>
                          <a:cs typeface="Arial" panose="020B0604020202020204" pitchFamily="34" charset="0"/>
                        </a:rPr>
                        <a:t>Fluids</a:t>
                      </a:r>
                      <a:endParaRPr lang="en-US" sz="700" b="0" i="0" u="none" strike="noStrike" baseline="0" dirty="0">
                        <a:solidFill>
                          <a:srgbClr val="000000"/>
                        </a:solidFill>
                        <a:effectLst/>
                        <a:latin typeface="Arial" panose="020B0604020202020204" pitchFamily="34" charset="0"/>
                        <a:cs typeface="Arial" panose="020B0604020202020204" pitchFamily="34" charset="0"/>
                      </a:endParaRPr>
                    </a:p>
                  </a:txBody>
                  <a:tcPr marL="9144" marR="9144" marT="9144" marB="18288"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n-US" sz="700" b="0" i="0" u="none" strike="noStrike" baseline="0">
                          <a:solidFill>
                            <a:srgbClr val="000000"/>
                          </a:solidFill>
                          <a:effectLst/>
                          <a:latin typeface="Arial" panose="020B0604020202020204" pitchFamily="34" charset="0"/>
                          <a:cs typeface="Arial" panose="020B0604020202020204" pitchFamily="34" charset="0"/>
                        </a:rPr>
                        <a:t>Transfusion</a:t>
                      </a:r>
                    </a:p>
                  </a:txBody>
                  <a:tcPr marL="9144" marR="9144" marT="9144" marB="18288"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n-US" sz="700" b="0" i="0" u="none" strike="noStrike" baseline="0" dirty="0">
                          <a:solidFill>
                            <a:srgbClr val="000000"/>
                          </a:solidFill>
                          <a:effectLst/>
                          <a:latin typeface="Arial" panose="020B0604020202020204" pitchFamily="34" charset="0"/>
                          <a:cs typeface="Arial" panose="020B0604020202020204" pitchFamily="34" charset="0"/>
                        </a:rPr>
                        <a:t>Catheter </a:t>
                      </a:r>
                      <a:r>
                        <a:rPr lang="en-US" sz="700" b="0" i="0" u="none" strike="noStrike" baseline="0" dirty="0" smtClean="0">
                          <a:solidFill>
                            <a:srgbClr val="000000"/>
                          </a:solidFill>
                          <a:effectLst/>
                          <a:latin typeface="Arial" panose="020B0604020202020204" pitchFamily="34" charset="0"/>
                          <a:cs typeface="Arial" panose="020B0604020202020204" pitchFamily="34" charset="0"/>
                        </a:rPr>
                        <a:t>Insertion/Reinsertion</a:t>
                      </a:r>
                      <a:endParaRPr lang="en-US" sz="700" b="0" i="0" u="none" strike="noStrike" baseline="0" dirty="0">
                        <a:solidFill>
                          <a:srgbClr val="000000"/>
                        </a:solidFill>
                        <a:effectLst/>
                        <a:latin typeface="Arial" panose="020B0604020202020204" pitchFamily="34" charset="0"/>
                        <a:cs typeface="Arial" panose="020B0604020202020204" pitchFamily="34" charset="0"/>
                      </a:endParaRPr>
                    </a:p>
                  </a:txBody>
                  <a:tcPr marL="9144" marR="9144" marT="9144" marB="18288" vert="vert27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n-US" sz="700" b="0" i="0" u="none" strike="noStrike" baseline="0" dirty="0" smtClean="0">
                          <a:solidFill>
                            <a:srgbClr val="000000"/>
                          </a:solidFill>
                          <a:effectLst/>
                          <a:latin typeface="Arial" panose="020B0604020202020204" pitchFamily="34" charset="0"/>
                          <a:cs typeface="Arial" panose="020B0604020202020204" pitchFamily="34" charset="0"/>
                        </a:rPr>
                        <a:t>Primary Care Provider</a:t>
                      </a:r>
                      <a:endParaRPr lang="en-US" sz="700" b="0" i="0" u="none" strike="noStrike" baseline="0" dirty="0">
                        <a:solidFill>
                          <a:srgbClr val="000000"/>
                        </a:solidFill>
                        <a:effectLst/>
                        <a:latin typeface="Arial" panose="020B0604020202020204" pitchFamily="34" charset="0"/>
                        <a:cs typeface="Arial" panose="020B0604020202020204" pitchFamily="34" charset="0"/>
                      </a:endParaRPr>
                    </a:p>
                  </a:txBody>
                  <a:tcPr marL="9144" marR="9144" marT="9144" marB="18288" vert="vert27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n-US" sz="700" b="0" i="0" u="none" strike="noStrike" baseline="0">
                          <a:solidFill>
                            <a:srgbClr val="000000"/>
                          </a:solidFill>
                          <a:effectLst/>
                          <a:latin typeface="Arial" panose="020B0604020202020204" pitchFamily="34" charset="0"/>
                          <a:cs typeface="Arial" panose="020B0604020202020204" pitchFamily="34" charset="0"/>
                        </a:rPr>
                        <a:t>Covering Provider</a:t>
                      </a:r>
                    </a:p>
                  </a:txBody>
                  <a:tcPr marL="9144" marR="9144" marT="9144" marB="18288"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n-US" sz="700" b="0" i="0" u="none" strike="noStrike" baseline="0" dirty="0">
                          <a:solidFill>
                            <a:srgbClr val="000000"/>
                          </a:solidFill>
                          <a:effectLst/>
                          <a:latin typeface="Arial" panose="020B0604020202020204" pitchFamily="34" charset="0"/>
                          <a:cs typeface="Arial" panose="020B0604020202020204" pitchFamily="34" charset="0"/>
                        </a:rPr>
                        <a:t>Medical Director</a:t>
                      </a:r>
                    </a:p>
                  </a:txBody>
                  <a:tcPr marL="9144" marR="9144" marT="9144" marB="18288"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gridSpan="2">
                  <a:txBody>
                    <a:bodyPr/>
                    <a:lstStyle/>
                    <a:p>
                      <a:pPr algn="l" fontAlgn="ctr"/>
                      <a:r>
                        <a:rPr lang="en-US" sz="700" b="0" i="0" u="none" strike="noStrike" baseline="0" dirty="0">
                          <a:solidFill>
                            <a:srgbClr val="000000"/>
                          </a:solidFill>
                          <a:effectLst/>
                          <a:latin typeface="Arial" panose="020B0604020202020204" pitchFamily="34" charset="0"/>
                          <a:cs typeface="Arial" panose="020B0604020202020204" pitchFamily="34" charset="0"/>
                        </a:rPr>
                        <a:t>Medicare Managed Care Org</a:t>
                      </a:r>
                    </a:p>
                  </a:txBody>
                  <a:tcPr marL="9144" marR="9144" marT="9144" marB="18288"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pPr algn="l" fontAlgn="ctr"/>
                      <a:endParaRPr lang="en-US" sz="700" b="0" i="0" u="none" strike="noStrike" baseline="0" dirty="0">
                        <a:solidFill>
                          <a:srgbClr val="000000"/>
                        </a:solidFill>
                        <a:effectLst/>
                        <a:latin typeface="Arial" panose="020B0604020202020204" pitchFamily="34" charset="0"/>
                        <a:cs typeface="Arial" panose="020B0604020202020204" pitchFamily="34" charset="0"/>
                      </a:endParaRPr>
                    </a:p>
                  </a:txBody>
                  <a:tcPr marL="9144" marR="9144" marT="9144" marB="18288" vert="vert27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n-US" sz="700" b="0" i="0" u="none" strike="noStrike" baseline="0" dirty="0">
                          <a:solidFill>
                            <a:srgbClr val="000000"/>
                          </a:solidFill>
                          <a:effectLst/>
                          <a:latin typeface="Arial" panose="020B0604020202020204" pitchFamily="34" charset="0"/>
                          <a:cs typeface="Arial" panose="020B0604020202020204" pitchFamily="34" charset="0"/>
                        </a:rPr>
                        <a:t>Outside </a:t>
                      </a:r>
                      <a:r>
                        <a:rPr lang="en-US" sz="700" b="0" i="0" u="none" strike="noStrike" baseline="0" dirty="0" smtClean="0">
                          <a:solidFill>
                            <a:srgbClr val="000000"/>
                          </a:solidFill>
                          <a:effectLst/>
                          <a:latin typeface="Arial" panose="020B0604020202020204" pitchFamily="34" charset="0"/>
                          <a:cs typeface="Arial" panose="020B0604020202020204" pitchFamily="34" charset="0"/>
                        </a:rPr>
                        <a:t>Clinic </a:t>
                      </a:r>
                      <a:r>
                        <a:rPr lang="en-US" sz="700" b="0" i="0" u="none" strike="noStrike" baseline="0" dirty="0">
                          <a:solidFill>
                            <a:srgbClr val="000000"/>
                          </a:solidFill>
                          <a:effectLst/>
                          <a:latin typeface="Arial" panose="020B0604020202020204" pitchFamily="34" charset="0"/>
                          <a:cs typeface="Arial" panose="020B0604020202020204" pitchFamily="34" charset="0"/>
                        </a:rPr>
                        <a:t>or </a:t>
                      </a:r>
                      <a:r>
                        <a:rPr lang="en-US" sz="700" b="0" i="0" u="none" strike="noStrike" baseline="0" dirty="0" smtClean="0">
                          <a:solidFill>
                            <a:srgbClr val="000000"/>
                          </a:solidFill>
                          <a:effectLst/>
                          <a:latin typeface="Arial" panose="020B0604020202020204" pitchFamily="34" charset="0"/>
                          <a:cs typeface="Arial" panose="020B0604020202020204" pitchFamily="34" charset="0"/>
                        </a:rPr>
                        <a:t>Service</a:t>
                      </a:r>
                      <a:endParaRPr lang="en-US" sz="700" b="0" i="0" u="none" strike="noStrike" baseline="0" dirty="0">
                        <a:solidFill>
                          <a:srgbClr val="000000"/>
                        </a:solidFill>
                        <a:effectLst/>
                        <a:latin typeface="Arial" panose="020B0604020202020204" pitchFamily="34" charset="0"/>
                        <a:cs typeface="Arial" panose="020B0604020202020204" pitchFamily="34" charset="0"/>
                      </a:endParaRPr>
                    </a:p>
                  </a:txBody>
                  <a:tcPr marL="9144" marR="9144" marT="9144" marB="18288" vert="vert27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n-US" sz="700" b="0" i="0" u="none" strike="noStrike" baseline="0" dirty="0" err="1" smtClean="0">
                          <a:solidFill>
                            <a:srgbClr val="000000"/>
                          </a:solidFill>
                          <a:effectLst/>
                          <a:latin typeface="Arial" panose="020B0604020202020204" pitchFamily="34" charset="0"/>
                          <a:cs typeface="Arial" panose="020B0604020202020204" pitchFamily="34" charset="0"/>
                        </a:rPr>
                        <a:t>Labwork</a:t>
                      </a:r>
                      <a:r>
                        <a:rPr lang="en-US" sz="700" b="0" i="0" u="none" strike="noStrike" baseline="0" dirty="0" smtClean="0">
                          <a:solidFill>
                            <a:srgbClr val="000000"/>
                          </a:solidFill>
                          <a:effectLst/>
                          <a:latin typeface="Arial" panose="020B0604020202020204" pitchFamily="34" charset="0"/>
                          <a:cs typeface="Arial" panose="020B0604020202020204" pitchFamily="34" charset="0"/>
                        </a:rPr>
                        <a:t> Obtained</a:t>
                      </a:r>
                      <a:endParaRPr lang="en-US" sz="700" b="0" i="0" u="none" strike="noStrike" baseline="0" dirty="0">
                        <a:solidFill>
                          <a:srgbClr val="000000"/>
                        </a:solidFill>
                        <a:effectLst/>
                        <a:latin typeface="Arial" panose="020B0604020202020204" pitchFamily="34" charset="0"/>
                        <a:cs typeface="Arial" panose="020B0604020202020204" pitchFamily="34" charset="0"/>
                      </a:endParaRPr>
                    </a:p>
                  </a:txBody>
                  <a:tcPr marL="9144" marR="9144" marT="9144" marB="18288" vert="vert27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n-US" sz="700" b="0" i="0" u="none" strike="noStrike" baseline="0" dirty="0" smtClean="0">
                          <a:solidFill>
                            <a:srgbClr val="000000"/>
                          </a:solidFill>
                          <a:effectLst/>
                          <a:latin typeface="Arial" panose="020B0604020202020204" pitchFamily="34" charset="0"/>
                          <a:cs typeface="Arial" panose="020B0604020202020204" pitchFamily="34" charset="0"/>
                        </a:rPr>
                        <a:t>X Rays Obtained</a:t>
                      </a:r>
                      <a:endParaRPr lang="en-US" sz="700" b="0" i="0" u="none" strike="noStrike" baseline="0" dirty="0">
                        <a:solidFill>
                          <a:srgbClr val="000000"/>
                        </a:solidFill>
                        <a:effectLst/>
                        <a:latin typeface="Arial" panose="020B0604020202020204" pitchFamily="34" charset="0"/>
                        <a:cs typeface="Arial" panose="020B0604020202020204" pitchFamily="34" charset="0"/>
                      </a:endParaRPr>
                    </a:p>
                  </a:txBody>
                  <a:tcPr marL="9144" marR="9144" marT="9144" marB="18288"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n-US" sz="700" b="0" i="0" u="none" strike="noStrike" baseline="0" dirty="0">
                          <a:solidFill>
                            <a:srgbClr val="000000"/>
                          </a:solidFill>
                          <a:effectLst/>
                          <a:latin typeface="Arial" panose="020B0604020202020204" pitchFamily="34" charset="0"/>
                          <a:cs typeface="Arial" panose="020B0604020202020204" pitchFamily="34" charset="0"/>
                        </a:rPr>
                        <a:t>IV </a:t>
                      </a:r>
                      <a:r>
                        <a:rPr lang="en-US" sz="700" b="0" i="0" u="none" strike="noStrike" baseline="0" dirty="0" smtClean="0">
                          <a:solidFill>
                            <a:srgbClr val="000000"/>
                          </a:solidFill>
                          <a:effectLst/>
                          <a:latin typeface="Arial" panose="020B0604020202020204" pitchFamily="34" charset="0"/>
                          <a:cs typeface="Arial" panose="020B0604020202020204" pitchFamily="34" charset="0"/>
                        </a:rPr>
                        <a:t>Fluid/Subcutaneous Fluids</a:t>
                      </a:r>
                      <a:endParaRPr lang="en-US" sz="700" b="0" i="0" u="none" strike="noStrike" baseline="0" dirty="0">
                        <a:solidFill>
                          <a:srgbClr val="000000"/>
                        </a:solidFill>
                        <a:effectLst/>
                        <a:latin typeface="Arial" panose="020B0604020202020204" pitchFamily="34" charset="0"/>
                        <a:cs typeface="Arial" panose="020B0604020202020204" pitchFamily="34" charset="0"/>
                      </a:endParaRPr>
                    </a:p>
                  </a:txBody>
                  <a:tcPr marL="9144" marR="9144" marT="9144" marB="18288"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n-US" sz="700" b="0" i="0" u="none" strike="noStrike" baseline="0" dirty="0">
                          <a:solidFill>
                            <a:srgbClr val="000000"/>
                          </a:solidFill>
                          <a:effectLst/>
                          <a:latin typeface="Arial" panose="020B0604020202020204" pitchFamily="34" charset="0"/>
                          <a:cs typeface="Arial" panose="020B0604020202020204" pitchFamily="34" charset="0"/>
                        </a:rPr>
                        <a:t>Oxygen</a:t>
                      </a:r>
                    </a:p>
                  </a:txBody>
                  <a:tcPr marL="9144" marR="9144" marT="9144" marB="18288"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n-US" sz="700" b="0" i="0" u="none" strike="noStrike" baseline="0" dirty="0">
                          <a:solidFill>
                            <a:srgbClr val="000000"/>
                          </a:solidFill>
                          <a:effectLst/>
                          <a:latin typeface="Arial" panose="020B0604020202020204" pitchFamily="34" charset="0"/>
                          <a:cs typeface="Arial" panose="020B0604020202020204" pitchFamily="34" charset="0"/>
                        </a:rPr>
                        <a:t>Respiratory </a:t>
                      </a:r>
                      <a:r>
                        <a:rPr lang="en-US" sz="700" b="0" i="0" u="none" strike="noStrike" baseline="0" dirty="0" smtClean="0">
                          <a:solidFill>
                            <a:srgbClr val="000000"/>
                          </a:solidFill>
                          <a:effectLst/>
                          <a:latin typeface="Arial" panose="020B0604020202020204" pitchFamily="34" charset="0"/>
                          <a:cs typeface="Arial" panose="020B0604020202020204" pitchFamily="34" charset="0"/>
                        </a:rPr>
                        <a:t>Treatment</a:t>
                      </a:r>
                      <a:endParaRPr lang="en-US" sz="700" b="0" i="0" u="none" strike="noStrike" baseline="0" dirty="0">
                        <a:solidFill>
                          <a:srgbClr val="000000"/>
                        </a:solidFill>
                        <a:effectLst/>
                        <a:latin typeface="Arial" panose="020B0604020202020204" pitchFamily="34" charset="0"/>
                        <a:cs typeface="Arial" panose="020B0604020202020204" pitchFamily="34" charset="0"/>
                      </a:endParaRPr>
                    </a:p>
                  </a:txBody>
                  <a:tcPr marL="9144" marR="9144" marT="9144" marB="18288"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n-US" sz="700" b="0" i="0" u="none" strike="noStrike" baseline="0" dirty="0">
                          <a:solidFill>
                            <a:srgbClr val="000000"/>
                          </a:solidFill>
                          <a:effectLst/>
                          <a:latin typeface="Arial" panose="020B0604020202020204" pitchFamily="34" charset="0"/>
                          <a:cs typeface="Arial" panose="020B0604020202020204" pitchFamily="34" charset="0"/>
                        </a:rPr>
                        <a:t>Respiratory Suctioning</a:t>
                      </a:r>
                    </a:p>
                  </a:txBody>
                  <a:tcPr marL="9144" marR="9144" marT="9144" marB="18288"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n-US" sz="700" b="0" i="0" u="none" strike="noStrike" baseline="0" dirty="0">
                          <a:solidFill>
                            <a:srgbClr val="000000"/>
                          </a:solidFill>
                          <a:effectLst/>
                          <a:latin typeface="Arial" panose="020B0604020202020204" pitchFamily="34" charset="0"/>
                          <a:cs typeface="Arial" panose="020B0604020202020204" pitchFamily="34" charset="0"/>
                        </a:rPr>
                        <a:t>Medications: IV or IM or SQ</a:t>
                      </a:r>
                    </a:p>
                  </a:txBody>
                  <a:tcPr marL="9144" marR="9144" marT="9144" marB="18288"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n-US" sz="700" b="0" i="0" u="none" strike="noStrike" baseline="0" dirty="0">
                          <a:solidFill>
                            <a:srgbClr val="000000"/>
                          </a:solidFill>
                          <a:effectLst/>
                          <a:latin typeface="Arial" panose="020B0604020202020204" pitchFamily="34" charset="0"/>
                          <a:cs typeface="Arial" panose="020B0604020202020204" pitchFamily="34" charset="0"/>
                        </a:rPr>
                        <a:t>Medications: PO</a:t>
                      </a:r>
                    </a:p>
                  </a:txBody>
                  <a:tcPr marL="9144" marR="9144" marT="9144" marB="18288" vert="vert27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n-US" sz="700" b="0" i="0" u="none" strike="noStrike" baseline="0" dirty="0" smtClean="0">
                          <a:solidFill>
                            <a:srgbClr val="000000"/>
                          </a:solidFill>
                          <a:effectLst/>
                          <a:latin typeface="Arial" panose="020B0604020202020204" pitchFamily="34" charset="0"/>
                          <a:cs typeface="Arial" panose="020B0604020202020204" pitchFamily="34" charset="0"/>
                        </a:rPr>
                        <a:t>Primary Care Provider</a:t>
                      </a:r>
                      <a:endParaRPr lang="en-US" sz="700" b="0" i="0" u="none" strike="noStrike" baseline="0" dirty="0">
                        <a:solidFill>
                          <a:srgbClr val="000000"/>
                        </a:solidFill>
                        <a:effectLst/>
                        <a:latin typeface="Arial" panose="020B0604020202020204" pitchFamily="34" charset="0"/>
                        <a:cs typeface="Arial" panose="020B0604020202020204" pitchFamily="34" charset="0"/>
                      </a:endParaRPr>
                    </a:p>
                  </a:txBody>
                  <a:tcPr marL="9144" marR="9144" marT="9144" marB="18288" vert="vert27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n-US" sz="700" b="0" i="0" u="none" strike="noStrike" baseline="0" dirty="0">
                          <a:solidFill>
                            <a:srgbClr val="000000"/>
                          </a:solidFill>
                          <a:effectLst/>
                          <a:latin typeface="Arial" panose="020B0604020202020204" pitchFamily="34" charset="0"/>
                          <a:cs typeface="Arial" panose="020B0604020202020204" pitchFamily="34" charset="0"/>
                        </a:rPr>
                        <a:t>Covering </a:t>
                      </a:r>
                      <a:r>
                        <a:rPr lang="en-US" sz="700" b="0" i="0" u="none" strike="noStrike" baseline="0" dirty="0" smtClean="0">
                          <a:solidFill>
                            <a:srgbClr val="000000"/>
                          </a:solidFill>
                          <a:effectLst/>
                          <a:latin typeface="Arial" panose="020B0604020202020204" pitchFamily="34" charset="0"/>
                          <a:cs typeface="Arial" panose="020B0604020202020204" pitchFamily="34" charset="0"/>
                        </a:rPr>
                        <a:t>Provider</a:t>
                      </a:r>
                      <a:endParaRPr lang="en-US" sz="700" b="0" i="0" u="none" strike="noStrike" baseline="0" dirty="0">
                        <a:solidFill>
                          <a:srgbClr val="000000"/>
                        </a:solidFill>
                        <a:effectLst/>
                        <a:latin typeface="Arial" panose="020B0604020202020204" pitchFamily="34" charset="0"/>
                        <a:cs typeface="Arial" panose="020B0604020202020204" pitchFamily="34" charset="0"/>
                      </a:endParaRPr>
                    </a:p>
                  </a:txBody>
                  <a:tcPr marL="9144" marR="9144" marT="9144" marB="18288"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n-US" sz="700" b="0" i="0" u="none" strike="noStrike" baseline="0" dirty="0">
                          <a:solidFill>
                            <a:srgbClr val="000000"/>
                          </a:solidFill>
                          <a:effectLst/>
                          <a:latin typeface="Arial" panose="020B0604020202020204" pitchFamily="34" charset="0"/>
                          <a:cs typeface="Arial" panose="020B0604020202020204" pitchFamily="34" charset="0"/>
                        </a:rPr>
                        <a:t>Consulting Physician</a:t>
                      </a:r>
                    </a:p>
                  </a:txBody>
                  <a:tcPr marL="9144" marR="9144" marT="9144" marB="18288"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n-US" sz="700" b="0" i="0" u="none" strike="noStrike" baseline="0" dirty="0">
                          <a:solidFill>
                            <a:srgbClr val="000000"/>
                          </a:solidFill>
                          <a:effectLst/>
                          <a:latin typeface="Arial" panose="020B0604020202020204" pitchFamily="34" charset="0"/>
                          <a:cs typeface="Arial" panose="020B0604020202020204" pitchFamily="34" charset="0"/>
                        </a:rPr>
                        <a:t>Nurse Practitioner or PA</a:t>
                      </a:r>
                    </a:p>
                  </a:txBody>
                  <a:tcPr marL="9144" marR="9144" marT="9144" marB="18288"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n-US" sz="700" b="0" i="0" u="none" strike="noStrike" baseline="0" dirty="0">
                          <a:solidFill>
                            <a:srgbClr val="000000"/>
                          </a:solidFill>
                          <a:effectLst/>
                          <a:latin typeface="Arial" panose="020B0604020202020204" pitchFamily="34" charset="0"/>
                          <a:cs typeface="Arial" panose="020B0604020202020204" pitchFamily="34" charset="0"/>
                        </a:rPr>
                        <a:t>Respiratory Therapist</a:t>
                      </a:r>
                    </a:p>
                  </a:txBody>
                  <a:tcPr marL="9144" marR="9144" marT="9144" marB="18288"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n-US" sz="700" b="0" i="0" u="none" strike="noStrike" baseline="0" dirty="0">
                          <a:solidFill>
                            <a:srgbClr val="000000"/>
                          </a:solidFill>
                          <a:effectLst/>
                          <a:latin typeface="Arial" panose="020B0604020202020204" pitchFamily="34" charset="0"/>
                          <a:cs typeface="Arial" panose="020B0604020202020204" pitchFamily="34" charset="0"/>
                        </a:rPr>
                        <a:t>Other</a:t>
                      </a:r>
                    </a:p>
                  </a:txBody>
                  <a:tcPr marL="9144" marR="9144" marT="9144" marB="18288" vert="vert27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n-US" sz="700" b="0" i="0" u="none" strike="noStrike" baseline="0" dirty="0" smtClean="0">
                          <a:solidFill>
                            <a:srgbClr val="000000"/>
                          </a:solidFill>
                          <a:effectLst/>
                          <a:latin typeface="Arial" panose="020B0604020202020204" pitchFamily="34" charset="0"/>
                          <a:cs typeface="Arial" panose="020B0604020202020204" pitchFamily="34" charset="0"/>
                        </a:rPr>
                        <a:t>0-3 Days</a:t>
                      </a:r>
                      <a:endParaRPr lang="en-US" sz="700" b="0" i="0" u="none" strike="noStrike" baseline="0" dirty="0">
                        <a:solidFill>
                          <a:srgbClr val="000000"/>
                        </a:solidFill>
                        <a:effectLst/>
                        <a:latin typeface="Arial" panose="020B0604020202020204" pitchFamily="34" charset="0"/>
                        <a:cs typeface="Arial" panose="020B0604020202020204" pitchFamily="34" charset="0"/>
                      </a:endParaRPr>
                    </a:p>
                  </a:txBody>
                  <a:tcPr marL="9144" marR="9144" marT="9144" marB="18288" vert="vert27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n-US" sz="700" b="0" i="0" u="none" strike="noStrike" baseline="0" dirty="0">
                          <a:solidFill>
                            <a:srgbClr val="000000"/>
                          </a:solidFill>
                          <a:effectLst/>
                          <a:latin typeface="Arial" panose="020B0604020202020204" pitchFamily="34" charset="0"/>
                          <a:cs typeface="Arial" panose="020B0604020202020204" pitchFamily="34" charset="0"/>
                        </a:rPr>
                        <a:t>4-30 </a:t>
                      </a:r>
                      <a:r>
                        <a:rPr lang="en-US" sz="700" b="0" i="0" u="none" strike="noStrike" baseline="0" dirty="0" smtClean="0">
                          <a:solidFill>
                            <a:srgbClr val="000000"/>
                          </a:solidFill>
                          <a:effectLst/>
                          <a:latin typeface="Arial" panose="020B0604020202020204" pitchFamily="34" charset="0"/>
                          <a:cs typeface="Arial" panose="020B0604020202020204" pitchFamily="34" charset="0"/>
                        </a:rPr>
                        <a:t>Days</a:t>
                      </a:r>
                      <a:endParaRPr lang="en-US" sz="700" b="0" i="0" u="none" strike="noStrike" baseline="0" dirty="0">
                        <a:solidFill>
                          <a:srgbClr val="000000"/>
                        </a:solidFill>
                        <a:effectLst/>
                        <a:latin typeface="Arial" panose="020B0604020202020204" pitchFamily="34" charset="0"/>
                        <a:cs typeface="Arial" panose="020B0604020202020204" pitchFamily="34" charset="0"/>
                      </a:endParaRPr>
                    </a:p>
                  </a:txBody>
                  <a:tcPr marL="9144" marR="9144" marT="9144" marB="18288" vert="vert27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n-US" sz="700" b="0" i="0" u="none" strike="noStrike" baseline="0" dirty="0">
                          <a:solidFill>
                            <a:srgbClr val="000000"/>
                          </a:solidFill>
                          <a:effectLst/>
                          <a:latin typeface="Arial" panose="020B0604020202020204" pitchFamily="34" charset="0"/>
                          <a:cs typeface="Arial" panose="020B0604020202020204" pitchFamily="34" charset="0"/>
                        </a:rPr>
                        <a:t>0-7 </a:t>
                      </a:r>
                      <a:r>
                        <a:rPr lang="en-US" sz="700" b="0" i="0" u="none" strike="noStrike" baseline="0" dirty="0" smtClean="0">
                          <a:solidFill>
                            <a:srgbClr val="000000"/>
                          </a:solidFill>
                          <a:effectLst/>
                          <a:latin typeface="Arial" panose="020B0604020202020204" pitchFamily="34" charset="0"/>
                          <a:cs typeface="Arial" panose="020B0604020202020204" pitchFamily="34" charset="0"/>
                        </a:rPr>
                        <a:t>Days</a:t>
                      </a:r>
                      <a:endParaRPr lang="en-US" sz="700" b="0" i="0" u="none" strike="noStrike" baseline="0" dirty="0">
                        <a:solidFill>
                          <a:srgbClr val="000000"/>
                        </a:solidFill>
                        <a:effectLst/>
                        <a:latin typeface="Arial" panose="020B0604020202020204" pitchFamily="34" charset="0"/>
                        <a:cs typeface="Arial" panose="020B0604020202020204" pitchFamily="34" charset="0"/>
                      </a:endParaRPr>
                    </a:p>
                  </a:txBody>
                  <a:tcPr marL="9144" marR="9144" marT="9144" marB="18288" vert="vert27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n-US" sz="700" b="0" i="0" u="none" strike="noStrike" baseline="0" dirty="0">
                          <a:solidFill>
                            <a:srgbClr val="000000"/>
                          </a:solidFill>
                          <a:effectLst/>
                          <a:latin typeface="Arial" panose="020B0604020202020204" pitchFamily="34" charset="0"/>
                          <a:cs typeface="Arial" panose="020B0604020202020204" pitchFamily="34" charset="0"/>
                        </a:rPr>
                        <a:t>8-30 </a:t>
                      </a:r>
                      <a:r>
                        <a:rPr lang="en-US" sz="700" b="0" i="0" u="none" strike="noStrike" baseline="0" dirty="0" smtClean="0">
                          <a:solidFill>
                            <a:srgbClr val="000000"/>
                          </a:solidFill>
                          <a:effectLst/>
                          <a:latin typeface="Arial" panose="020B0604020202020204" pitchFamily="34" charset="0"/>
                          <a:cs typeface="Arial" panose="020B0604020202020204" pitchFamily="34" charset="0"/>
                        </a:rPr>
                        <a:t>Days</a:t>
                      </a:r>
                      <a:endParaRPr lang="en-US" sz="700" b="0" i="0" u="none" strike="noStrike" baseline="0" dirty="0">
                        <a:solidFill>
                          <a:srgbClr val="000000"/>
                        </a:solidFill>
                        <a:effectLst/>
                        <a:latin typeface="Arial" panose="020B0604020202020204" pitchFamily="34" charset="0"/>
                        <a:cs typeface="Arial" panose="020B0604020202020204" pitchFamily="34" charset="0"/>
                      </a:endParaRPr>
                    </a:p>
                  </a:txBody>
                  <a:tcPr marL="9144" marR="9144" marT="9144" marB="18288" vert="vert27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26998">
                <a:tc>
                  <a:txBody>
                    <a:bodyPr/>
                    <a:lstStyle/>
                    <a:p>
                      <a:pPr algn="l" fontAlgn="ctr"/>
                      <a:r>
                        <a:rPr lang="en-US" sz="700" b="0" i="0" u="none" strike="noStrike" baseline="0" dirty="0">
                          <a:solidFill>
                            <a:srgbClr val="000000"/>
                          </a:solidFill>
                          <a:effectLst/>
                          <a:latin typeface="Arial" panose="020B0604020202020204" pitchFamily="34" charset="0"/>
                          <a:cs typeface="Arial" panose="020B0604020202020204" pitchFamily="34" charset="0"/>
                        </a:rPr>
                        <a:t>Resident A</a:t>
                      </a:r>
                    </a:p>
                  </a:txBody>
                  <a:tcPr marL="9144" marR="9144" marT="9144" marB="9144"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n-US" sz="700" b="0" i="0" u="none" strike="noStrike" baseline="0" dirty="0">
                          <a:solidFill>
                            <a:srgbClr val="000000"/>
                          </a:solidFill>
                          <a:effectLst/>
                          <a:latin typeface="Arial" panose="020B0604020202020204" pitchFamily="34" charset="0"/>
                          <a:cs typeface="Arial" panose="020B0604020202020204" pitchFamily="34" charset="0"/>
                        </a:rPr>
                        <a:t>11/11/2013</a:t>
                      </a:r>
                    </a:p>
                  </a:txBody>
                  <a:tcPr marL="9144" marR="9144" marT="9144" marB="9144"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n-US" sz="700" b="0" i="0" u="none" strike="noStrike" baseline="0">
                          <a:solidFill>
                            <a:srgbClr val="000000"/>
                          </a:solidFill>
                          <a:effectLst/>
                          <a:latin typeface="Arial" panose="020B0604020202020204" pitchFamily="34" charset="0"/>
                          <a:cs typeface="Arial" panose="020B0604020202020204" pitchFamily="34" charset="0"/>
                        </a:rPr>
                        <a:t>Angina</a:t>
                      </a:r>
                    </a:p>
                  </a:txBody>
                  <a:tcPr marL="9144" marR="9144" marT="9144" marB="9144"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gridSpan="2">
                  <a:txBody>
                    <a:bodyPr/>
                    <a:lstStyle/>
                    <a:p>
                      <a:pPr algn="ctr" fontAlgn="ctr"/>
                      <a:r>
                        <a:rPr lang="en-US" sz="700" b="0" i="0" u="none" strike="noStrike" baseline="0" dirty="0">
                          <a:solidFill>
                            <a:srgbClr val="000000"/>
                          </a:solidFill>
                          <a:effectLst/>
                          <a:latin typeface="Arial" panose="020B0604020202020204" pitchFamily="34" charset="0"/>
                          <a:cs typeface="Arial" panose="020B0604020202020204" pitchFamily="34" charset="0"/>
                        </a:rPr>
                        <a:t>X</a:t>
                      </a:r>
                    </a:p>
                  </a:txBody>
                  <a:tcPr marL="9144" marR="9144" marT="9144" marB="9144"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pPr algn="ctr" fontAlgn="ctr"/>
                      <a:endParaRPr lang="en-US" sz="700" b="0" i="0" u="none" strike="noStrike" baseline="0">
                        <a:effectLst/>
                        <a:latin typeface="Arial" panose="020B0604020202020204" pitchFamily="34" charset="0"/>
                        <a:cs typeface="Arial" panose="020B0604020202020204" pitchFamily="34" charset="0"/>
                      </a:endParaRPr>
                    </a:p>
                  </a:txBody>
                  <a:tcPr marL="9144" marR="9144" marT="9144"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dirty="0">
                          <a:solidFill>
                            <a:srgbClr val="000000"/>
                          </a:solidFill>
                          <a:effectLst/>
                          <a:latin typeface="Arial" panose="020B0604020202020204" pitchFamily="34" charset="0"/>
                          <a:cs typeface="Arial" panose="020B0604020202020204" pitchFamily="34" charset="0"/>
                        </a:rPr>
                        <a:t> </a:t>
                      </a:r>
                    </a:p>
                  </a:txBody>
                  <a:tcPr marL="9144" marR="9144" marT="9144" marB="9144"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dirty="0">
                          <a:solidFill>
                            <a:srgbClr val="000000"/>
                          </a:solidFill>
                          <a:effectLst/>
                          <a:latin typeface="Arial" panose="020B0604020202020204" pitchFamily="34" charset="0"/>
                          <a:cs typeface="Arial" panose="020B0604020202020204" pitchFamily="34" charset="0"/>
                        </a:rPr>
                        <a:t>X</a:t>
                      </a:r>
                    </a:p>
                  </a:txBody>
                  <a:tcPr marL="9144" marR="9144" marT="9144" marB="9144"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gridSpan="2">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pPr algn="ctr" fontAlgn="ctr"/>
                      <a:endParaRPr lang="en-US" sz="700" b="0" i="0" u="none" strike="noStrike" baseline="0">
                        <a:solidFill>
                          <a:srgbClr val="000000"/>
                        </a:solidFill>
                        <a:effectLst/>
                        <a:latin typeface="Arial" panose="020B0604020202020204" pitchFamily="34" charset="0"/>
                        <a:cs typeface="Arial" panose="020B0604020202020204" pitchFamily="34" charset="0"/>
                      </a:endParaRPr>
                    </a:p>
                  </a:txBody>
                  <a:tcPr marL="9144" marR="9144" marT="9144" marB="9144"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X</a:t>
                      </a:r>
                    </a:p>
                  </a:txBody>
                  <a:tcPr marL="9144" marR="9144" marT="9144"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X</a:t>
                      </a:r>
                    </a:p>
                  </a:txBody>
                  <a:tcPr marL="9144" marR="9144" marT="9144" marB="9144"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X</a:t>
                      </a:r>
                    </a:p>
                  </a:txBody>
                  <a:tcPr marL="9144" marR="9144" marT="9144" marB="9144"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dirty="0">
                          <a:solidFill>
                            <a:srgbClr val="000000"/>
                          </a:solidFill>
                          <a:effectLst/>
                          <a:latin typeface="Arial" panose="020B0604020202020204" pitchFamily="34" charset="0"/>
                          <a:cs typeface="Arial" panose="020B0604020202020204" pitchFamily="34" charset="0"/>
                        </a:rPr>
                        <a:t> </a:t>
                      </a:r>
                    </a:p>
                  </a:txBody>
                  <a:tcPr marL="9144" marR="9144" marT="9144"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dirty="0">
                          <a:solidFill>
                            <a:srgbClr val="000000"/>
                          </a:solidFill>
                          <a:effectLst/>
                          <a:latin typeface="Arial" panose="020B0604020202020204" pitchFamily="34" charset="0"/>
                          <a:cs typeface="Arial" panose="020B0604020202020204" pitchFamily="34" charset="0"/>
                        </a:rPr>
                        <a:t> </a:t>
                      </a:r>
                    </a:p>
                  </a:txBody>
                  <a:tcPr marL="9144" marR="9144" marT="9144" marB="9144"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26998">
                <a:tc>
                  <a:txBody>
                    <a:bodyPr/>
                    <a:lstStyle/>
                    <a:p>
                      <a:pPr algn="l" fontAlgn="ctr"/>
                      <a:r>
                        <a:rPr lang="en-US" sz="700" b="0" i="0" u="none" strike="noStrike" baseline="0">
                          <a:solidFill>
                            <a:srgbClr val="000000"/>
                          </a:solidFill>
                          <a:effectLst/>
                          <a:latin typeface="Arial" panose="020B0604020202020204" pitchFamily="34" charset="0"/>
                          <a:cs typeface="Arial" panose="020B0604020202020204" pitchFamily="34" charset="0"/>
                        </a:rPr>
                        <a:t>Resident B</a:t>
                      </a:r>
                    </a:p>
                  </a:txBody>
                  <a:tcPr marL="9144" marR="9144" marT="9144" marB="9144"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n-US" sz="700" b="0" i="0" u="none" strike="noStrike" baseline="0" dirty="0">
                          <a:solidFill>
                            <a:srgbClr val="000000"/>
                          </a:solidFill>
                          <a:effectLst/>
                          <a:latin typeface="Arial" panose="020B0604020202020204" pitchFamily="34" charset="0"/>
                          <a:cs typeface="Arial" panose="020B0604020202020204" pitchFamily="34" charset="0"/>
                        </a:rPr>
                        <a:t>11/20/2013</a:t>
                      </a:r>
                    </a:p>
                  </a:txBody>
                  <a:tcPr marL="9144" marR="9144" marT="9144" marB="9144"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n-US" sz="700" b="0" i="0" u="none" strike="noStrike" baseline="0">
                          <a:solidFill>
                            <a:srgbClr val="000000"/>
                          </a:solidFill>
                          <a:effectLst/>
                          <a:latin typeface="Arial" panose="020B0604020202020204" pitchFamily="34" charset="0"/>
                          <a:cs typeface="Arial" panose="020B0604020202020204" pitchFamily="34" charset="0"/>
                        </a:rPr>
                        <a:t>UTI</a:t>
                      </a:r>
                    </a:p>
                  </a:txBody>
                  <a:tcPr marL="9144" marR="9144" marT="9144" marB="9144"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gridSpan="2">
                  <a:txBody>
                    <a:bodyPr/>
                    <a:lstStyle/>
                    <a:p>
                      <a:pPr algn="ctr" fontAlgn="ctr"/>
                      <a:r>
                        <a:rPr lang="en-US" sz="700" b="0" i="0" u="none" strike="noStrike" baseline="0" dirty="0">
                          <a:solidFill>
                            <a:srgbClr val="000000"/>
                          </a:solidFill>
                          <a:effectLst/>
                          <a:latin typeface="Arial" panose="020B0604020202020204" pitchFamily="34" charset="0"/>
                          <a:cs typeface="Arial" panose="020B0604020202020204" pitchFamily="34" charset="0"/>
                        </a:rPr>
                        <a:t> </a:t>
                      </a:r>
                    </a:p>
                  </a:txBody>
                  <a:tcPr marL="9144" marR="9144" marT="9144" marB="9144"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pPr algn="ctr" fontAlgn="ctr"/>
                      <a:endParaRPr lang="en-US" sz="700" b="0" i="0" u="none" strike="noStrike" baseline="0">
                        <a:effectLst/>
                        <a:latin typeface="Arial" panose="020B0604020202020204" pitchFamily="34" charset="0"/>
                        <a:cs typeface="Arial" panose="020B0604020202020204" pitchFamily="34" charset="0"/>
                      </a:endParaRPr>
                    </a:p>
                  </a:txBody>
                  <a:tcPr marL="9144" marR="9144" marT="9144"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X</a:t>
                      </a:r>
                    </a:p>
                  </a:txBody>
                  <a:tcPr marL="9144" marR="9144" marT="9144"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dirty="0">
                          <a:solidFill>
                            <a:srgbClr val="000000"/>
                          </a:solidFill>
                          <a:effectLst/>
                          <a:latin typeface="Arial" panose="020B0604020202020204" pitchFamily="34" charset="0"/>
                          <a:cs typeface="Arial" panose="020B0604020202020204" pitchFamily="34" charset="0"/>
                        </a:rPr>
                        <a:t> </a:t>
                      </a:r>
                    </a:p>
                  </a:txBody>
                  <a:tcPr marL="9144" marR="9144" marT="9144" marB="9144"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X</a:t>
                      </a:r>
                    </a:p>
                  </a:txBody>
                  <a:tcPr marL="9144" marR="9144" marT="9144" marB="9144"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gridSpan="2">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pPr algn="ctr" fontAlgn="ctr"/>
                      <a:endParaRPr lang="en-US" sz="700" b="0" i="0" u="none" strike="noStrike" baseline="0">
                        <a:solidFill>
                          <a:srgbClr val="000000"/>
                        </a:solidFill>
                        <a:effectLst/>
                        <a:latin typeface="Arial" panose="020B0604020202020204" pitchFamily="34" charset="0"/>
                        <a:cs typeface="Arial" panose="020B0604020202020204" pitchFamily="34" charset="0"/>
                      </a:endParaRPr>
                    </a:p>
                  </a:txBody>
                  <a:tcPr marL="9144" marR="9144" marT="9144" marB="9144"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X</a:t>
                      </a:r>
                    </a:p>
                  </a:txBody>
                  <a:tcPr marL="9144" marR="9144" marT="9144" marB="9144"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dirty="0">
                          <a:solidFill>
                            <a:srgbClr val="000000"/>
                          </a:solidFill>
                          <a:effectLst/>
                          <a:latin typeface="Arial" panose="020B0604020202020204" pitchFamily="34" charset="0"/>
                          <a:cs typeface="Arial" panose="020B0604020202020204" pitchFamily="34" charset="0"/>
                        </a:rPr>
                        <a:t> </a:t>
                      </a:r>
                    </a:p>
                  </a:txBody>
                  <a:tcPr marL="9144" marR="9144" marT="9144"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X</a:t>
                      </a:r>
                    </a:p>
                  </a:txBody>
                  <a:tcPr marL="9144" marR="9144" marT="9144"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dirty="0">
                          <a:solidFill>
                            <a:srgbClr val="000000"/>
                          </a:solidFill>
                          <a:effectLst/>
                          <a:latin typeface="Arial" panose="020B0604020202020204" pitchFamily="34" charset="0"/>
                          <a:cs typeface="Arial" panose="020B0604020202020204" pitchFamily="34" charset="0"/>
                        </a:rPr>
                        <a:t> </a:t>
                      </a:r>
                    </a:p>
                  </a:txBody>
                  <a:tcPr marL="9144" marR="9144" marT="9144" marB="9144"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dirty="0">
                          <a:solidFill>
                            <a:srgbClr val="000000"/>
                          </a:solidFill>
                          <a:effectLst/>
                          <a:latin typeface="Arial" panose="020B0604020202020204" pitchFamily="34" charset="0"/>
                          <a:cs typeface="Arial" panose="020B0604020202020204" pitchFamily="34" charset="0"/>
                        </a:rPr>
                        <a:t>1</a:t>
                      </a:r>
                    </a:p>
                  </a:txBody>
                  <a:tcPr marL="9144" marR="9144" marT="9144" marB="9144"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26998">
                <a:tc>
                  <a:txBody>
                    <a:bodyPr/>
                    <a:lstStyle/>
                    <a:p>
                      <a:pPr algn="l" fontAlgn="ctr"/>
                      <a:r>
                        <a:rPr lang="en-US" sz="700" b="0" i="0" u="none" strike="noStrike" baseline="0">
                          <a:solidFill>
                            <a:srgbClr val="000000"/>
                          </a:solidFill>
                          <a:effectLst/>
                          <a:latin typeface="Arial" panose="020B0604020202020204" pitchFamily="34" charset="0"/>
                          <a:cs typeface="Arial" panose="020B0604020202020204" pitchFamily="34" charset="0"/>
                        </a:rPr>
                        <a:t>Resident C</a:t>
                      </a:r>
                    </a:p>
                  </a:txBody>
                  <a:tcPr marL="9144" marR="9144" marT="9144" marB="9144"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n-US" sz="700" b="0" i="0" u="none" strike="noStrike" baseline="0">
                          <a:solidFill>
                            <a:srgbClr val="000000"/>
                          </a:solidFill>
                          <a:effectLst/>
                          <a:latin typeface="Arial" panose="020B0604020202020204" pitchFamily="34" charset="0"/>
                          <a:cs typeface="Arial" panose="020B0604020202020204" pitchFamily="34" charset="0"/>
                        </a:rPr>
                        <a:t>11/15/2013</a:t>
                      </a:r>
                    </a:p>
                  </a:txBody>
                  <a:tcPr marL="9144" marR="9144" marT="9144" marB="9144"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n-US" sz="700" b="0" i="0" u="none" strike="noStrike" baseline="0">
                          <a:solidFill>
                            <a:srgbClr val="000000"/>
                          </a:solidFill>
                          <a:effectLst/>
                          <a:latin typeface="Arial" panose="020B0604020202020204" pitchFamily="34" charset="0"/>
                          <a:cs typeface="Arial" panose="020B0604020202020204" pitchFamily="34" charset="0"/>
                        </a:rPr>
                        <a:t>Anemia</a:t>
                      </a:r>
                    </a:p>
                  </a:txBody>
                  <a:tcPr marL="9144" marR="9144" marT="9144" marB="9144"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gridSpan="2">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pPr algn="ctr" fontAlgn="ctr"/>
                      <a:endParaRPr lang="en-US" sz="700" b="0" i="0" u="none" strike="noStrike" baseline="0">
                        <a:effectLst/>
                        <a:latin typeface="Arial" panose="020B0604020202020204" pitchFamily="34" charset="0"/>
                        <a:cs typeface="Arial" panose="020B0604020202020204" pitchFamily="34" charset="0"/>
                      </a:endParaRPr>
                    </a:p>
                  </a:txBody>
                  <a:tcPr marL="9144" marR="9144" marT="9144"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X</a:t>
                      </a:r>
                    </a:p>
                  </a:txBody>
                  <a:tcPr marL="9144" marR="9144" marT="9144"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X</a:t>
                      </a:r>
                    </a:p>
                  </a:txBody>
                  <a:tcPr marL="9144" marR="9144" marT="9144"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dirty="0">
                          <a:solidFill>
                            <a:srgbClr val="000000"/>
                          </a:solidFill>
                          <a:effectLst/>
                          <a:latin typeface="Arial" panose="020B0604020202020204" pitchFamily="34" charset="0"/>
                          <a:cs typeface="Arial" panose="020B0604020202020204" pitchFamily="34" charset="0"/>
                        </a:rPr>
                        <a:t> </a:t>
                      </a:r>
                    </a:p>
                  </a:txBody>
                  <a:tcPr marL="9144" marR="9144" marT="9144" marB="9144"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X</a:t>
                      </a:r>
                    </a:p>
                  </a:txBody>
                  <a:tcPr marL="9144" marR="9144" marT="9144"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dirty="0">
                          <a:solidFill>
                            <a:srgbClr val="000000"/>
                          </a:solidFill>
                          <a:effectLst/>
                          <a:latin typeface="Arial" panose="020B0604020202020204" pitchFamily="34" charset="0"/>
                          <a:cs typeface="Arial" panose="020B0604020202020204" pitchFamily="34" charset="0"/>
                        </a:rPr>
                        <a:t> </a:t>
                      </a:r>
                    </a:p>
                  </a:txBody>
                  <a:tcPr marL="9144" marR="9144" marT="9144" marB="9144"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X</a:t>
                      </a:r>
                    </a:p>
                  </a:txBody>
                  <a:tcPr marL="9144" marR="9144" marT="9144"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gridSpan="2">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pPr algn="ctr" fontAlgn="ctr"/>
                      <a:endParaRPr lang="en-US" sz="700" b="0" i="0" u="none" strike="noStrike" baseline="0">
                        <a:solidFill>
                          <a:srgbClr val="000000"/>
                        </a:solidFill>
                        <a:effectLst/>
                        <a:latin typeface="Arial" panose="020B0604020202020204" pitchFamily="34" charset="0"/>
                        <a:cs typeface="Arial" panose="020B0604020202020204" pitchFamily="34" charset="0"/>
                      </a:endParaRPr>
                    </a:p>
                  </a:txBody>
                  <a:tcPr marL="9144" marR="9144" marT="9144" marB="9144"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X</a:t>
                      </a:r>
                    </a:p>
                  </a:txBody>
                  <a:tcPr marL="9144" marR="9144" marT="9144" marB="9144"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dirty="0">
                          <a:solidFill>
                            <a:srgbClr val="000000"/>
                          </a:solidFill>
                          <a:effectLst/>
                          <a:latin typeface="Arial" panose="020B0604020202020204" pitchFamily="34" charset="0"/>
                          <a:cs typeface="Arial" panose="020B0604020202020204" pitchFamily="34" charset="0"/>
                        </a:rPr>
                        <a:t> </a:t>
                      </a:r>
                    </a:p>
                  </a:txBody>
                  <a:tcPr marL="9144" marR="9144" marT="9144"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dirty="0">
                          <a:solidFill>
                            <a:srgbClr val="000000"/>
                          </a:solidFill>
                          <a:effectLst/>
                          <a:latin typeface="Arial" panose="020B0604020202020204" pitchFamily="34" charset="0"/>
                          <a:cs typeface="Arial" panose="020B0604020202020204" pitchFamily="34" charset="0"/>
                        </a:rPr>
                        <a:t> </a:t>
                      </a:r>
                    </a:p>
                  </a:txBody>
                  <a:tcPr marL="9144" marR="9144" marT="9144"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dirty="0">
                          <a:solidFill>
                            <a:srgbClr val="000000"/>
                          </a:solidFill>
                          <a:effectLst/>
                          <a:latin typeface="Arial" panose="020B0604020202020204" pitchFamily="34" charset="0"/>
                          <a:cs typeface="Arial" panose="020B0604020202020204" pitchFamily="34" charset="0"/>
                        </a:rPr>
                        <a:t> </a:t>
                      </a:r>
                    </a:p>
                  </a:txBody>
                  <a:tcPr marL="9144" marR="9144" marT="9144"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X</a:t>
                      </a:r>
                    </a:p>
                  </a:txBody>
                  <a:tcPr marL="9144" marR="9144" marT="9144"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dirty="0">
                          <a:solidFill>
                            <a:srgbClr val="000000"/>
                          </a:solidFill>
                          <a:effectLst/>
                          <a:latin typeface="Arial" panose="020B0604020202020204" pitchFamily="34" charset="0"/>
                          <a:cs typeface="Arial" panose="020B0604020202020204" pitchFamily="34" charset="0"/>
                        </a:rPr>
                        <a:t> </a:t>
                      </a:r>
                    </a:p>
                  </a:txBody>
                  <a:tcPr marL="9144" marR="9144" marT="9144" marB="9144"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dirty="0">
                          <a:solidFill>
                            <a:srgbClr val="000000"/>
                          </a:solidFill>
                          <a:effectLst/>
                          <a:latin typeface="Arial" panose="020B0604020202020204" pitchFamily="34" charset="0"/>
                          <a:cs typeface="Arial" panose="020B0604020202020204" pitchFamily="34" charset="0"/>
                        </a:rPr>
                        <a:t> </a:t>
                      </a:r>
                    </a:p>
                  </a:txBody>
                  <a:tcPr marL="9144" marR="9144" marT="9144" marB="9144"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dirty="0">
                          <a:solidFill>
                            <a:srgbClr val="000000"/>
                          </a:solidFill>
                          <a:effectLst/>
                          <a:latin typeface="Arial" panose="020B0604020202020204" pitchFamily="34" charset="0"/>
                          <a:cs typeface="Arial" panose="020B0604020202020204" pitchFamily="34" charset="0"/>
                        </a:rPr>
                        <a:t>1</a:t>
                      </a:r>
                    </a:p>
                  </a:txBody>
                  <a:tcPr marL="9144" marR="9144" marT="9144" marB="9144"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26998">
                <a:tc>
                  <a:txBody>
                    <a:bodyPr/>
                    <a:lstStyle/>
                    <a:p>
                      <a:pPr algn="l" fontAlgn="ctr"/>
                      <a:r>
                        <a:rPr lang="en-US" sz="700" b="0" i="0" u="none" strike="noStrike" baseline="0">
                          <a:solidFill>
                            <a:srgbClr val="000000"/>
                          </a:solidFill>
                          <a:effectLst/>
                          <a:latin typeface="Arial" panose="020B0604020202020204" pitchFamily="34" charset="0"/>
                          <a:cs typeface="Arial" panose="020B0604020202020204" pitchFamily="34" charset="0"/>
                        </a:rPr>
                        <a:t>Resident D</a:t>
                      </a:r>
                    </a:p>
                  </a:txBody>
                  <a:tcPr marL="9144" marR="9144" marT="9144" marB="9144"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n-US" sz="700" b="0" i="0" u="none" strike="noStrike" baseline="0" dirty="0">
                          <a:solidFill>
                            <a:srgbClr val="000000"/>
                          </a:solidFill>
                          <a:effectLst/>
                          <a:latin typeface="Arial" panose="020B0604020202020204" pitchFamily="34" charset="0"/>
                          <a:cs typeface="Arial" panose="020B0604020202020204" pitchFamily="34" charset="0"/>
                        </a:rPr>
                        <a:t>11/13/2013</a:t>
                      </a:r>
                    </a:p>
                  </a:txBody>
                  <a:tcPr marL="9144" marR="9144" marT="9144" marB="9144"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n-US" sz="700" b="0" i="0" u="none" strike="noStrike" baseline="0">
                          <a:solidFill>
                            <a:srgbClr val="000000"/>
                          </a:solidFill>
                          <a:effectLst/>
                          <a:latin typeface="Arial" panose="020B0604020202020204" pitchFamily="34" charset="0"/>
                          <a:cs typeface="Arial" panose="020B0604020202020204" pitchFamily="34" charset="0"/>
                        </a:rPr>
                        <a:t>COPD</a:t>
                      </a:r>
                    </a:p>
                  </a:txBody>
                  <a:tcPr marL="9144" marR="9144" marT="9144" marB="9144"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gridSpan="2">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pPr algn="ctr" fontAlgn="ctr"/>
                      <a:endParaRPr lang="en-US" sz="700" b="0" i="0" u="none" strike="noStrike" baseline="0">
                        <a:effectLst/>
                        <a:latin typeface="Arial" panose="020B0604020202020204" pitchFamily="34" charset="0"/>
                        <a:cs typeface="Arial" panose="020B0604020202020204" pitchFamily="34" charset="0"/>
                      </a:endParaRPr>
                    </a:p>
                  </a:txBody>
                  <a:tcPr marL="9144" marR="9144" marT="9144"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X</a:t>
                      </a:r>
                    </a:p>
                  </a:txBody>
                  <a:tcPr marL="9144" marR="9144" marT="9144"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X</a:t>
                      </a:r>
                    </a:p>
                  </a:txBody>
                  <a:tcPr marL="9144" marR="9144" marT="9144"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dirty="0">
                          <a:solidFill>
                            <a:srgbClr val="000000"/>
                          </a:solidFill>
                          <a:effectLst/>
                          <a:latin typeface="Arial" panose="020B0604020202020204" pitchFamily="34" charset="0"/>
                          <a:cs typeface="Arial" panose="020B0604020202020204" pitchFamily="34" charset="0"/>
                        </a:rPr>
                        <a:t> </a:t>
                      </a:r>
                    </a:p>
                  </a:txBody>
                  <a:tcPr marL="9144" marR="9144" marT="9144" marB="9144"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X</a:t>
                      </a:r>
                    </a:p>
                  </a:txBody>
                  <a:tcPr marL="9144" marR="9144" marT="9144"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gridSpan="2">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pPr algn="ctr" fontAlgn="ctr"/>
                      <a:endParaRPr lang="en-US" sz="700" b="0" i="0" u="none" strike="noStrike" baseline="0">
                        <a:solidFill>
                          <a:srgbClr val="000000"/>
                        </a:solidFill>
                        <a:effectLst/>
                        <a:latin typeface="Arial" panose="020B0604020202020204" pitchFamily="34" charset="0"/>
                        <a:cs typeface="Arial" panose="020B0604020202020204" pitchFamily="34" charset="0"/>
                      </a:endParaRPr>
                    </a:p>
                  </a:txBody>
                  <a:tcPr marL="9144" marR="9144" marT="9144" marB="9144"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dirty="0">
                          <a:solidFill>
                            <a:srgbClr val="000000"/>
                          </a:solidFill>
                          <a:effectLst/>
                          <a:latin typeface="Arial" panose="020B0604020202020204" pitchFamily="34" charset="0"/>
                          <a:cs typeface="Arial" panose="020B0604020202020204" pitchFamily="34" charset="0"/>
                        </a:rPr>
                        <a:t> </a:t>
                      </a:r>
                    </a:p>
                  </a:txBody>
                  <a:tcPr marL="9144" marR="9144" marT="9144" marB="9144"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X</a:t>
                      </a:r>
                    </a:p>
                  </a:txBody>
                  <a:tcPr marL="9144" marR="9144" marT="9144"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dirty="0">
                          <a:solidFill>
                            <a:srgbClr val="000000"/>
                          </a:solidFill>
                          <a:effectLst/>
                          <a:latin typeface="Arial" panose="020B0604020202020204" pitchFamily="34" charset="0"/>
                          <a:cs typeface="Arial" panose="020B0604020202020204" pitchFamily="34" charset="0"/>
                        </a:rPr>
                        <a:t>X</a:t>
                      </a:r>
                    </a:p>
                  </a:txBody>
                  <a:tcPr marL="9144" marR="9144" marT="9144"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dirty="0">
                          <a:solidFill>
                            <a:srgbClr val="000000"/>
                          </a:solidFill>
                          <a:effectLst/>
                          <a:latin typeface="Arial" panose="020B0604020202020204" pitchFamily="34" charset="0"/>
                          <a:cs typeface="Arial" panose="020B0604020202020204" pitchFamily="34" charset="0"/>
                        </a:rPr>
                        <a:t> </a:t>
                      </a:r>
                    </a:p>
                  </a:txBody>
                  <a:tcPr marL="9144" marR="9144" marT="9144" marB="9144"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dirty="0">
                          <a:solidFill>
                            <a:srgbClr val="000000"/>
                          </a:solidFill>
                          <a:effectLst/>
                          <a:latin typeface="Arial" panose="020B0604020202020204" pitchFamily="34" charset="0"/>
                          <a:cs typeface="Arial" panose="020B0604020202020204" pitchFamily="34" charset="0"/>
                        </a:rPr>
                        <a:t> </a:t>
                      </a:r>
                    </a:p>
                  </a:txBody>
                  <a:tcPr marL="9144" marR="9144" marT="9144" marB="9144"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1</a:t>
                      </a:r>
                    </a:p>
                  </a:txBody>
                  <a:tcPr marL="9144" marR="9144" marT="9144" marB="9144"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dirty="0">
                          <a:solidFill>
                            <a:srgbClr val="000000"/>
                          </a:solidFill>
                          <a:effectLst/>
                          <a:latin typeface="Arial" panose="020B0604020202020204" pitchFamily="34" charset="0"/>
                          <a:cs typeface="Arial" panose="020B0604020202020204" pitchFamily="34" charset="0"/>
                        </a:rPr>
                        <a:t> </a:t>
                      </a:r>
                    </a:p>
                  </a:txBody>
                  <a:tcPr marL="9144" marR="9144" marT="9144" marB="9144"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dirty="0">
                          <a:solidFill>
                            <a:srgbClr val="000000"/>
                          </a:solidFill>
                          <a:effectLst/>
                          <a:latin typeface="Arial" panose="020B0604020202020204" pitchFamily="34" charset="0"/>
                          <a:cs typeface="Arial" panose="020B0604020202020204" pitchFamily="34" charset="0"/>
                        </a:rPr>
                        <a:t> </a:t>
                      </a:r>
                    </a:p>
                  </a:txBody>
                  <a:tcPr marL="9144" marR="9144" marT="9144" marB="9144"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26998">
                <a:tc>
                  <a:txBody>
                    <a:bodyPr/>
                    <a:lstStyle/>
                    <a:p>
                      <a:pPr algn="l" fontAlgn="ctr"/>
                      <a:r>
                        <a:rPr lang="en-US" sz="700" b="0" i="0" u="none" strike="noStrike" baseline="0">
                          <a:solidFill>
                            <a:srgbClr val="000000"/>
                          </a:solidFill>
                          <a:effectLst/>
                          <a:latin typeface="Arial" panose="020B0604020202020204" pitchFamily="34" charset="0"/>
                          <a:cs typeface="Arial" panose="020B0604020202020204" pitchFamily="34" charset="0"/>
                        </a:rPr>
                        <a:t>Resident G</a:t>
                      </a:r>
                    </a:p>
                  </a:txBody>
                  <a:tcPr marL="9144" marR="9144" marT="9144" marB="9144"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n-US" sz="700" b="0" i="0" u="none" strike="noStrike" baseline="0" dirty="0">
                          <a:solidFill>
                            <a:srgbClr val="000000"/>
                          </a:solidFill>
                          <a:effectLst/>
                          <a:latin typeface="Arial" panose="020B0604020202020204" pitchFamily="34" charset="0"/>
                          <a:cs typeface="Arial" panose="020B0604020202020204" pitchFamily="34" charset="0"/>
                        </a:rPr>
                        <a:t>11/2/2013</a:t>
                      </a:r>
                    </a:p>
                  </a:txBody>
                  <a:tcPr marL="9144" marR="9144" marT="9144" marB="9144"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n-US" sz="700" b="0" i="0" u="none" strike="noStrike" baseline="0">
                          <a:solidFill>
                            <a:srgbClr val="000000"/>
                          </a:solidFill>
                          <a:effectLst/>
                          <a:latin typeface="Arial" panose="020B0604020202020204" pitchFamily="34" charset="0"/>
                          <a:cs typeface="Arial" panose="020B0604020202020204" pitchFamily="34" charset="0"/>
                        </a:rPr>
                        <a:t>Gastroenteritis</a:t>
                      </a:r>
                    </a:p>
                  </a:txBody>
                  <a:tcPr marL="9144" marR="9144" marT="9144" marB="9144"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gridSpan="2">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pPr algn="ctr" fontAlgn="ctr"/>
                      <a:endParaRPr lang="en-US" sz="700" b="0" i="0" u="none" strike="noStrike" baseline="0">
                        <a:effectLst/>
                        <a:latin typeface="Arial" panose="020B0604020202020204" pitchFamily="34" charset="0"/>
                        <a:cs typeface="Arial" panose="020B0604020202020204" pitchFamily="34" charset="0"/>
                      </a:endParaRPr>
                    </a:p>
                  </a:txBody>
                  <a:tcPr marL="9144" marR="9144" marT="9144"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X</a:t>
                      </a:r>
                    </a:p>
                  </a:txBody>
                  <a:tcPr marL="9144" marR="9144" marT="9144"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X</a:t>
                      </a:r>
                    </a:p>
                  </a:txBody>
                  <a:tcPr marL="9144" marR="9144" marT="9144"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X</a:t>
                      </a:r>
                    </a:p>
                  </a:txBody>
                  <a:tcPr marL="9144" marR="9144" marT="9144"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dirty="0">
                          <a:solidFill>
                            <a:srgbClr val="000000"/>
                          </a:solidFill>
                          <a:effectLst/>
                          <a:latin typeface="Arial" panose="020B0604020202020204" pitchFamily="34" charset="0"/>
                          <a:cs typeface="Arial" panose="020B0604020202020204" pitchFamily="34" charset="0"/>
                        </a:rPr>
                        <a:t> </a:t>
                      </a:r>
                    </a:p>
                  </a:txBody>
                  <a:tcPr marL="9144" marR="9144" marT="9144" marB="9144"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X</a:t>
                      </a:r>
                    </a:p>
                  </a:txBody>
                  <a:tcPr marL="9144" marR="9144" marT="9144"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gridSpan="2">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pPr algn="ctr" fontAlgn="ctr"/>
                      <a:endParaRPr lang="en-US" sz="700" b="0" i="0" u="none" strike="noStrike" baseline="0">
                        <a:solidFill>
                          <a:srgbClr val="000000"/>
                        </a:solidFill>
                        <a:effectLst/>
                        <a:latin typeface="Arial" panose="020B0604020202020204" pitchFamily="34" charset="0"/>
                        <a:cs typeface="Arial" panose="020B0604020202020204" pitchFamily="34" charset="0"/>
                      </a:endParaRPr>
                    </a:p>
                  </a:txBody>
                  <a:tcPr marL="9144" marR="9144" marT="9144" marB="9144"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dirty="0">
                          <a:solidFill>
                            <a:srgbClr val="000000"/>
                          </a:solidFill>
                          <a:effectLst/>
                          <a:latin typeface="Arial" panose="020B0604020202020204" pitchFamily="34" charset="0"/>
                          <a:cs typeface="Arial" panose="020B0604020202020204" pitchFamily="34" charset="0"/>
                        </a:rPr>
                        <a:t>X</a:t>
                      </a:r>
                    </a:p>
                  </a:txBody>
                  <a:tcPr marL="9144" marR="9144" marT="9144" marB="9144"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X</a:t>
                      </a:r>
                    </a:p>
                  </a:txBody>
                  <a:tcPr marL="9144" marR="9144" marT="9144"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dirty="0">
                          <a:solidFill>
                            <a:srgbClr val="000000"/>
                          </a:solidFill>
                          <a:effectLst/>
                          <a:latin typeface="Arial" panose="020B0604020202020204" pitchFamily="34" charset="0"/>
                          <a:cs typeface="Arial" panose="020B0604020202020204" pitchFamily="34" charset="0"/>
                        </a:rPr>
                        <a:t> </a:t>
                      </a:r>
                    </a:p>
                  </a:txBody>
                  <a:tcPr marL="9144" marR="9144" marT="9144"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dirty="0">
                          <a:solidFill>
                            <a:srgbClr val="000000"/>
                          </a:solidFill>
                          <a:effectLst/>
                          <a:latin typeface="Arial" panose="020B0604020202020204" pitchFamily="34" charset="0"/>
                          <a:cs typeface="Arial" panose="020B0604020202020204" pitchFamily="34" charset="0"/>
                        </a:rPr>
                        <a:t>X</a:t>
                      </a:r>
                    </a:p>
                  </a:txBody>
                  <a:tcPr marL="9144" marR="9144" marT="9144" marB="9144"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dirty="0">
                          <a:solidFill>
                            <a:srgbClr val="000000"/>
                          </a:solidFill>
                          <a:effectLst/>
                          <a:latin typeface="Arial" panose="020B0604020202020204" pitchFamily="34" charset="0"/>
                          <a:cs typeface="Arial" panose="020B0604020202020204" pitchFamily="34" charset="0"/>
                        </a:rPr>
                        <a:t> </a:t>
                      </a:r>
                    </a:p>
                  </a:txBody>
                  <a:tcPr marL="9144" marR="9144" marT="9144"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dirty="0">
                          <a:solidFill>
                            <a:srgbClr val="000000"/>
                          </a:solidFill>
                          <a:effectLst/>
                          <a:latin typeface="Arial" panose="020B0604020202020204" pitchFamily="34" charset="0"/>
                          <a:cs typeface="Arial" panose="020B0604020202020204" pitchFamily="34" charset="0"/>
                        </a:rPr>
                        <a:t> </a:t>
                      </a:r>
                    </a:p>
                  </a:txBody>
                  <a:tcPr marL="9144" marR="9144" marT="9144"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dirty="0">
                          <a:solidFill>
                            <a:srgbClr val="000000"/>
                          </a:solidFill>
                          <a:effectLst/>
                          <a:latin typeface="Arial" panose="020B0604020202020204" pitchFamily="34" charset="0"/>
                          <a:cs typeface="Arial" panose="020B0604020202020204" pitchFamily="34" charset="0"/>
                        </a:rPr>
                        <a:t> </a:t>
                      </a:r>
                    </a:p>
                  </a:txBody>
                  <a:tcPr marL="9144" marR="9144" marT="9144" marB="9144"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dirty="0">
                          <a:solidFill>
                            <a:srgbClr val="000000"/>
                          </a:solidFill>
                          <a:effectLst/>
                          <a:latin typeface="Arial" panose="020B0604020202020204" pitchFamily="34" charset="0"/>
                          <a:cs typeface="Arial" panose="020B0604020202020204" pitchFamily="34" charset="0"/>
                        </a:rPr>
                        <a:t> </a:t>
                      </a:r>
                    </a:p>
                  </a:txBody>
                  <a:tcPr marL="9144" marR="9144" marT="9144" marB="9144"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dirty="0">
                          <a:solidFill>
                            <a:srgbClr val="000000"/>
                          </a:solidFill>
                          <a:effectLst/>
                          <a:latin typeface="Arial" panose="020B0604020202020204" pitchFamily="34" charset="0"/>
                          <a:cs typeface="Arial" panose="020B0604020202020204" pitchFamily="34" charset="0"/>
                        </a:rPr>
                        <a:t> </a:t>
                      </a:r>
                    </a:p>
                  </a:txBody>
                  <a:tcPr marL="9144" marR="9144" marT="9144" marB="9144"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dirty="0">
                          <a:solidFill>
                            <a:srgbClr val="000000"/>
                          </a:solidFill>
                          <a:effectLst/>
                          <a:latin typeface="Arial" panose="020B0604020202020204" pitchFamily="34" charset="0"/>
                          <a:cs typeface="Arial" panose="020B0604020202020204" pitchFamily="34" charset="0"/>
                        </a:rPr>
                        <a:t> </a:t>
                      </a:r>
                    </a:p>
                  </a:txBody>
                  <a:tcPr marL="9144" marR="9144" marT="9144" marB="9144"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26998">
                <a:tc>
                  <a:txBody>
                    <a:bodyPr/>
                    <a:lstStyle/>
                    <a:p>
                      <a:pPr algn="l" fontAlgn="ctr"/>
                      <a:r>
                        <a:rPr lang="en-US" sz="700" b="0" i="0" u="none" strike="noStrike" baseline="0">
                          <a:solidFill>
                            <a:srgbClr val="000000"/>
                          </a:solidFill>
                          <a:effectLst/>
                          <a:latin typeface="Arial" panose="020B0604020202020204" pitchFamily="34" charset="0"/>
                          <a:cs typeface="Arial" panose="020B0604020202020204" pitchFamily="34" charset="0"/>
                        </a:rPr>
                        <a:t>Resident G</a:t>
                      </a:r>
                    </a:p>
                  </a:txBody>
                  <a:tcPr marL="9144" marR="9144" marT="9144" marB="9144"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n-US" sz="700" b="0" i="0" u="none" strike="noStrike" baseline="0" dirty="0">
                          <a:solidFill>
                            <a:srgbClr val="000000"/>
                          </a:solidFill>
                          <a:effectLst/>
                          <a:latin typeface="Arial" panose="020B0604020202020204" pitchFamily="34" charset="0"/>
                          <a:cs typeface="Arial" panose="020B0604020202020204" pitchFamily="34" charset="0"/>
                        </a:rPr>
                        <a:t>11/11/2013</a:t>
                      </a:r>
                    </a:p>
                  </a:txBody>
                  <a:tcPr marL="9144" marR="9144" marT="9144" marB="9144"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n-US" sz="700" b="0" i="0" u="none" strike="noStrike" baseline="0">
                          <a:solidFill>
                            <a:srgbClr val="000000"/>
                          </a:solidFill>
                          <a:effectLst/>
                          <a:latin typeface="Arial" panose="020B0604020202020204" pitchFamily="34" charset="0"/>
                          <a:cs typeface="Arial" panose="020B0604020202020204" pitchFamily="34" charset="0"/>
                        </a:rPr>
                        <a:t>Fracture</a:t>
                      </a:r>
                    </a:p>
                  </a:txBody>
                  <a:tcPr marL="9144" marR="9144" marT="9144" marB="9144"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gridSpan="2">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pPr algn="ctr" fontAlgn="ctr"/>
                      <a:endParaRPr lang="en-US" sz="700" b="0" i="0" u="none" strike="noStrike" baseline="0">
                        <a:effectLst/>
                        <a:latin typeface="Arial" panose="020B0604020202020204" pitchFamily="34" charset="0"/>
                        <a:cs typeface="Arial" panose="020B0604020202020204" pitchFamily="34" charset="0"/>
                      </a:endParaRPr>
                    </a:p>
                  </a:txBody>
                  <a:tcPr marL="9144" marR="9144" marT="9144"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X</a:t>
                      </a:r>
                    </a:p>
                  </a:txBody>
                  <a:tcPr marL="9144" marR="9144" marT="9144"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dirty="0">
                          <a:solidFill>
                            <a:srgbClr val="000000"/>
                          </a:solidFill>
                          <a:effectLst/>
                          <a:latin typeface="Arial" panose="020B0604020202020204" pitchFamily="34" charset="0"/>
                          <a:cs typeface="Arial" panose="020B0604020202020204" pitchFamily="34" charset="0"/>
                        </a:rPr>
                        <a:t> </a:t>
                      </a:r>
                    </a:p>
                  </a:txBody>
                  <a:tcPr marL="9144" marR="9144" marT="9144" marB="9144"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X</a:t>
                      </a:r>
                    </a:p>
                  </a:txBody>
                  <a:tcPr marL="9144" marR="9144" marT="9144"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gridSpan="2">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pPr algn="ctr" fontAlgn="ctr"/>
                      <a:endParaRPr lang="en-US" sz="700" b="0" i="0" u="none" strike="noStrike" baseline="0" dirty="0">
                        <a:solidFill>
                          <a:srgbClr val="000000"/>
                        </a:solidFill>
                        <a:effectLst/>
                        <a:latin typeface="Arial" panose="020B0604020202020204" pitchFamily="34" charset="0"/>
                        <a:cs typeface="Arial" panose="020B0604020202020204" pitchFamily="34" charset="0"/>
                      </a:endParaRPr>
                    </a:p>
                  </a:txBody>
                  <a:tcPr marL="9144" marR="9144" marT="9144" marB="9144"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dirty="0">
                          <a:solidFill>
                            <a:srgbClr val="000000"/>
                          </a:solidFill>
                          <a:effectLst/>
                          <a:latin typeface="Arial" panose="020B0604020202020204" pitchFamily="34" charset="0"/>
                          <a:cs typeface="Arial" panose="020B0604020202020204" pitchFamily="34" charset="0"/>
                        </a:rPr>
                        <a:t> </a:t>
                      </a:r>
                    </a:p>
                  </a:txBody>
                  <a:tcPr marL="9144" marR="9144" marT="9144" marB="9144"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dirty="0">
                          <a:solidFill>
                            <a:srgbClr val="000000"/>
                          </a:solidFill>
                          <a:effectLst/>
                          <a:latin typeface="Arial" panose="020B0604020202020204" pitchFamily="34" charset="0"/>
                          <a:cs typeface="Arial" panose="020B0604020202020204" pitchFamily="34" charset="0"/>
                        </a:rPr>
                        <a:t> </a:t>
                      </a:r>
                    </a:p>
                  </a:txBody>
                  <a:tcPr marL="9144" marR="9144" marT="9144" marB="9144"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dirty="0">
                          <a:solidFill>
                            <a:srgbClr val="000000"/>
                          </a:solidFill>
                          <a:effectLst/>
                          <a:latin typeface="Arial" panose="020B0604020202020204" pitchFamily="34" charset="0"/>
                          <a:cs typeface="Arial" panose="020B0604020202020204" pitchFamily="34" charset="0"/>
                        </a:rPr>
                        <a:t> </a:t>
                      </a:r>
                    </a:p>
                  </a:txBody>
                  <a:tcPr marL="9144" marR="9144" marT="9144" marB="9144"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dirty="0">
                          <a:solidFill>
                            <a:srgbClr val="000000"/>
                          </a:solidFill>
                          <a:effectLst/>
                          <a:latin typeface="Arial" panose="020B0604020202020204" pitchFamily="34" charset="0"/>
                          <a:cs typeface="Arial" panose="020B0604020202020204" pitchFamily="34" charset="0"/>
                        </a:rPr>
                        <a:t> </a:t>
                      </a:r>
                    </a:p>
                  </a:txBody>
                  <a:tcPr marL="9144" marR="9144" marT="9144"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dirty="0">
                          <a:solidFill>
                            <a:srgbClr val="000000"/>
                          </a:solidFill>
                          <a:effectLst/>
                          <a:latin typeface="Arial" panose="020B0604020202020204" pitchFamily="34" charset="0"/>
                          <a:cs typeface="Arial" panose="020B0604020202020204" pitchFamily="34" charset="0"/>
                        </a:rPr>
                        <a:t> </a:t>
                      </a:r>
                    </a:p>
                  </a:txBody>
                  <a:tcPr marL="9144" marR="9144" marT="9144"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dirty="0">
                          <a:solidFill>
                            <a:srgbClr val="000000"/>
                          </a:solidFill>
                          <a:effectLst/>
                          <a:latin typeface="Arial" panose="020B0604020202020204" pitchFamily="34" charset="0"/>
                          <a:cs typeface="Arial" panose="020B0604020202020204" pitchFamily="34" charset="0"/>
                        </a:rPr>
                        <a:t>1</a:t>
                      </a:r>
                    </a:p>
                  </a:txBody>
                  <a:tcPr marL="9144" marR="9144" marT="9144" marB="9144"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86265">
                <a:tc>
                  <a:txBody>
                    <a:bodyPr/>
                    <a:lstStyle/>
                    <a:p>
                      <a:pPr algn="l" fontAlgn="ctr"/>
                      <a:r>
                        <a:rPr lang="en-US" sz="700" b="0" i="0" u="none" strike="noStrike" baseline="0" dirty="0">
                          <a:solidFill>
                            <a:srgbClr val="000000"/>
                          </a:solidFill>
                          <a:effectLst/>
                          <a:latin typeface="Arial" panose="020B0604020202020204" pitchFamily="34" charset="0"/>
                          <a:cs typeface="Arial" panose="020B0604020202020204" pitchFamily="34" charset="0"/>
                        </a:rPr>
                        <a:t>Resident J</a:t>
                      </a:r>
                    </a:p>
                  </a:txBody>
                  <a:tcPr marL="9144" marR="9144" marT="9144" marB="9144">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n-US" sz="700" b="0" i="0" u="none" strike="noStrike" baseline="0" dirty="0">
                          <a:solidFill>
                            <a:srgbClr val="000000"/>
                          </a:solidFill>
                          <a:effectLst/>
                          <a:latin typeface="Arial" panose="020B0604020202020204" pitchFamily="34" charset="0"/>
                          <a:cs typeface="Arial" panose="020B0604020202020204" pitchFamily="34" charset="0"/>
                        </a:rPr>
                        <a:t>11/20/2013</a:t>
                      </a:r>
                    </a:p>
                  </a:txBody>
                  <a:tcPr marL="9144" marR="9144" marT="9144" marB="9144">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n-US" sz="700" b="0" i="0" u="none" strike="noStrike" baseline="0" dirty="0">
                          <a:solidFill>
                            <a:srgbClr val="000000"/>
                          </a:solidFill>
                          <a:effectLst/>
                          <a:latin typeface="Arial" panose="020B0604020202020204" pitchFamily="34" charset="0"/>
                          <a:cs typeface="Arial" panose="020B0604020202020204" pitchFamily="34" charset="0"/>
                        </a:rPr>
                        <a:t>G </a:t>
                      </a:r>
                      <a:r>
                        <a:rPr lang="en-US" sz="700" b="0" i="0" u="none" strike="noStrike" baseline="0" dirty="0" smtClean="0">
                          <a:solidFill>
                            <a:srgbClr val="000000"/>
                          </a:solidFill>
                          <a:effectLst/>
                          <a:latin typeface="Arial" panose="020B0604020202020204" pitchFamily="34" charset="0"/>
                          <a:cs typeface="Arial" panose="020B0604020202020204" pitchFamily="34" charset="0"/>
                        </a:rPr>
                        <a:t>tube </a:t>
                      </a:r>
                      <a:r>
                        <a:rPr lang="en-US" sz="700" b="0" i="0" u="none" strike="noStrike" baseline="0" dirty="0">
                          <a:solidFill>
                            <a:srgbClr val="000000"/>
                          </a:solidFill>
                          <a:effectLst/>
                          <a:latin typeface="Arial" panose="020B0604020202020204" pitchFamily="34" charset="0"/>
                          <a:cs typeface="Arial" panose="020B0604020202020204" pitchFamily="34" charset="0"/>
                        </a:rPr>
                        <a:t>replacement</a:t>
                      </a:r>
                    </a:p>
                  </a:txBody>
                  <a:tcPr marL="9144" marR="9144" marT="9144" marB="9144">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gridSpan="2">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pPr algn="ctr" fontAlgn="ctr"/>
                      <a:endParaRPr lang="en-US" sz="700" b="0" i="0" u="none" strike="noStrike" baseline="0">
                        <a:effectLst/>
                        <a:latin typeface="Arial" panose="020B0604020202020204" pitchFamily="34" charset="0"/>
                        <a:cs typeface="Arial" panose="020B0604020202020204" pitchFamily="34" charset="0"/>
                      </a:endParaRPr>
                    </a:p>
                  </a:txBody>
                  <a:tcPr marL="9144" marR="9144" marT="9144"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dirty="0">
                          <a:solidFill>
                            <a:srgbClr val="000000"/>
                          </a:solidFill>
                          <a:effectLst/>
                          <a:latin typeface="Arial" panose="020B0604020202020204" pitchFamily="34" charset="0"/>
                          <a:cs typeface="Arial" panose="020B0604020202020204" pitchFamily="34" charset="0"/>
                        </a:rPr>
                        <a:t>X</a:t>
                      </a:r>
                    </a:p>
                  </a:txBody>
                  <a:tcPr marL="9144" marR="9144" marT="9144" marB="914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dirty="0">
                          <a:solidFill>
                            <a:srgbClr val="000000"/>
                          </a:solidFill>
                          <a:effectLst/>
                          <a:latin typeface="Arial" panose="020B0604020202020204" pitchFamily="34" charset="0"/>
                          <a:cs typeface="Arial" panose="020B0604020202020204" pitchFamily="34" charset="0"/>
                        </a:rPr>
                        <a:t> </a:t>
                      </a:r>
                    </a:p>
                  </a:txBody>
                  <a:tcPr marL="9144" marR="9144" marT="9144" marB="914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dirty="0">
                          <a:solidFill>
                            <a:srgbClr val="000000"/>
                          </a:solidFill>
                          <a:effectLst/>
                          <a:latin typeface="Arial" panose="020B0604020202020204" pitchFamily="34" charset="0"/>
                          <a:cs typeface="Arial" panose="020B0604020202020204" pitchFamily="34" charset="0"/>
                        </a:rPr>
                        <a:t> </a:t>
                      </a:r>
                    </a:p>
                  </a:txBody>
                  <a:tcPr marL="9144" marR="9144" marT="9144" marB="914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dirty="0">
                          <a:solidFill>
                            <a:srgbClr val="000000"/>
                          </a:solidFill>
                          <a:effectLst/>
                          <a:latin typeface="Arial" panose="020B0604020202020204" pitchFamily="34" charset="0"/>
                          <a:cs typeface="Arial" panose="020B0604020202020204" pitchFamily="34" charset="0"/>
                        </a:rPr>
                        <a:t> </a:t>
                      </a:r>
                    </a:p>
                  </a:txBody>
                  <a:tcPr marL="9144" marR="9144" marT="9144" marB="9144">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dirty="0">
                          <a:solidFill>
                            <a:srgbClr val="000000"/>
                          </a:solidFill>
                          <a:effectLst/>
                          <a:latin typeface="Arial" panose="020B0604020202020204" pitchFamily="34" charset="0"/>
                          <a:cs typeface="Arial" panose="020B0604020202020204" pitchFamily="34" charset="0"/>
                        </a:rPr>
                        <a:t> </a:t>
                      </a:r>
                    </a:p>
                  </a:txBody>
                  <a:tcPr marL="9144" marR="9144" marT="9144" marB="9144">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X</a:t>
                      </a:r>
                    </a:p>
                  </a:txBody>
                  <a:tcPr marL="9144" marR="9144" marT="9144" marB="9144">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X</a:t>
                      </a:r>
                    </a:p>
                  </a:txBody>
                  <a:tcPr marL="9144" marR="9144" marT="9144" marB="914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dirty="0">
                          <a:solidFill>
                            <a:srgbClr val="000000"/>
                          </a:solidFill>
                          <a:effectLst/>
                          <a:latin typeface="Arial" panose="020B0604020202020204" pitchFamily="34" charset="0"/>
                          <a:cs typeface="Arial" panose="020B0604020202020204" pitchFamily="34" charset="0"/>
                        </a:rPr>
                        <a:t> </a:t>
                      </a:r>
                    </a:p>
                  </a:txBody>
                  <a:tcPr marL="9144" marR="9144" marT="9144" marB="914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gridSpan="2">
                  <a:txBody>
                    <a:bodyPr/>
                    <a:lstStyle/>
                    <a:p>
                      <a:pPr algn="ctr" fontAlgn="ctr"/>
                      <a:r>
                        <a:rPr lang="en-US" sz="700" b="0" i="0" u="none" strike="noStrike" baseline="0" dirty="0">
                          <a:solidFill>
                            <a:srgbClr val="000000"/>
                          </a:solidFill>
                          <a:effectLst/>
                          <a:latin typeface="Arial" panose="020B0604020202020204" pitchFamily="34" charset="0"/>
                          <a:cs typeface="Arial" panose="020B0604020202020204" pitchFamily="34" charset="0"/>
                        </a:rPr>
                        <a:t> </a:t>
                      </a:r>
                    </a:p>
                  </a:txBody>
                  <a:tcPr marL="9144" marR="9144" marT="9144" marB="914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pPr algn="ctr" fontAlgn="ctr"/>
                      <a:endParaRPr lang="en-US" sz="700" b="0" i="0" u="none" strike="noStrike" baseline="0" dirty="0">
                        <a:solidFill>
                          <a:srgbClr val="000000"/>
                        </a:solidFill>
                        <a:effectLst/>
                        <a:latin typeface="Arial" panose="020B0604020202020204" pitchFamily="34" charset="0"/>
                        <a:cs typeface="Arial" panose="020B0604020202020204" pitchFamily="34" charset="0"/>
                      </a:endParaRPr>
                    </a:p>
                  </a:txBody>
                  <a:tcPr marL="9144" marR="9144" marT="9144" marB="9144">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dirty="0">
                          <a:solidFill>
                            <a:srgbClr val="000000"/>
                          </a:solidFill>
                          <a:effectLst/>
                          <a:latin typeface="Arial" panose="020B0604020202020204" pitchFamily="34" charset="0"/>
                          <a:cs typeface="Arial" panose="020B0604020202020204" pitchFamily="34" charset="0"/>
                        </a:rPr>
                        <a:t> </a:t>
                      </a:r>
                    </a:p>
                  </a:txBody>
                  <a:tcPr marL="9144" marR="9144" marT="9144" marB="9144">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dirty="0">
                          <a:solidFill>
                            <a:srgbClr val="000000"/>
                          </a:solidFill>
                          <a:effectLst/>
                          <a:latin typeface="Arial" panose="020B0604020202020204" pitchFamily="34" charset="0"/>
                          <a:cs typeface="Arial" panose="020B0604020202020204" pitchFamily="34" charset="0"/>
                        </a:rPr>
                        <a:t> </a:t>
                      </a:r>
                    </a:p>
                  </a:txBody>
                  <a:tcPr marL="9144" marR="9144" marT="9144" marB="9144">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dirty="0">
                          <a:solidFill>
                            <a:srgbClr val="000000"/>
                          </a:solidFill>
                          <a:effectLst/>
                          <a:latin typeface="Arial" panose="020B0604020202020204" pitchFamily="34" charset="0"/>
                          <a:cs typeface="Arial" panose="020B0604020202020204" pitchFamily="34" charset="0"/>
                        </a:rPr>
                        <a:t> </a:t>
                      </a:r>
                    </a:p>
                  </a:txBody>
                  <a:tcPr marL="9144" marR="9144" marT="9144" marB="914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dirty="0">
                          <a:solidFill>
                            <a:srgbClr val="000000"/>
                          </a:solidFill>
                          <a:effectLst/>
                          <a:latin typeface="Arial" panose="020B0604020202020204" pitchFamily="34" charset="0"/>
                          <a:cs typeface="Arial" panose="020B0604020202020204" pitchFamily="34" charset="0"/>
                        </a:rPr>
                        <a:t> </a:t>
                      </a:r>
                    </a:p>
                  </a:txBody>
                  <a:tcPr marL="9144" marR="9144" marT="9144" marB="914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dirty="0">
                          <a:solidFill>
                            <a:srgbClr val="000000"/>
                          </a:solidFill>
                          <a:effectLst/>
                          <a:latin typeface="Arial" panose="020B0604020202020204" pitchFamily="34" charset="0"/>
                          <a:cs typeface="Arial" panose="020B0604020202020204" pitchFamily="34" charset="0"/>
                        </a:rPr>
                        <a:t> </a:t>
                      </a:r>
                    </a:p>
                  </a:txBody>
                  <a:tcPr marL="9144" marR="9144" marT="9144" marB="9144">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dirty="0">
                          <a:solidFill>
                            <a:srgbClr val="000000"/>
                          </a:solidFill>
                          <a:effectLst/>
                          <a:latin typeface="Arial" panose="020B0604020202020204" pitchFamily="34" charset="0"/>
                          <a:cs typeface="Arial" panose="020B0604020202020204" pitchFamily="34" charset="0"/>
                        </a:rPr>
                        <a:t> </a:t>
                      </a:r>
                    </a:p>
                  </a:txBody>
                  <a:tcPr marL="9144" marR="9144" marT="9144" marB="914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dirty="0">
                          <a:solidFill>
                            <a:srgbClr val="000000"/>
                          </a:solidFill>
                          <a:effectLst/>
                          <a:latin typeface="Arial" panose="020B0604020202020204" pitchFamily="34" charset="0"/>
                          <a:cs typeface="Arial" panose="020B0604020202020204" pitchFamily="34" charset="0"/>
                        </a:rPr>
                        <a:t> </a:t>
                      </a:r>
                    </a:p>
                  </a:txBody>
                  <a:tcPr marL="9144" marR="9144" marT="9144" marB="914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dirty="0">
                          <a:solidFill>
                            <a:srgbClr val="000000"/>
                          </a:solidFill>
                          <a:effectLst/>
                          <a:latin typeface="Arial" panose="020B0604020202020204" pitchFamily="34" charset="0"/>
                          <a:cs typeface="Arial" panose="020B0604020202020204" pitchFamily="34" charset="0"/>
                        </a:rPr>
                        <a:t> </a:t>
                      </a:r>
                    </a:p>
                  </a:txBody>
                  <a:tcPr marL="9144" marR="9144" marT="9144" marB="914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dirty="0">
                          <a:solidFill>
                            <a:srgbClr val="000000"/>
                          </a:solidFill>
                          <a:effectLst/>
                          <a:latin typeface="Arial" panose="020B0604020202020204" pitchFamily="34" charset="0"/>
                          <a:cs typeface="Arial" panose="020B0604020202020204" pitchFamily="34" charset="0"/>
                        </a:rPr>
                        <a:t> </a:t>
                      </a:r>
                    </a:p>
                  </a:txBody>
                  <a:tcPr marL="9144" marR="9144" marT="9144" marB="9144">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dirty="0">
                          <a:solidFill>
                            <a:srgbClr val="000000"/>
                          </a:solidFill>
                          <a:effectLst/>
                          <a:latin typeface="Arial" panose="020B0604020202020204" pitchFamily="34" charset="0"/>
                          <a:cs typeface="Arial" panose="020B0604020202020204" pitchFamily="34" charset="0"/>
                        </a:rPr>
                        <a:t> </a:t>
                      </a:r>
                    </a:p>
                  </a:txBody>
                  <a:tcPr marL="9144" marR="9144" marT="9144" marB="9144">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dirty="0">
                          <a:solidFill>
                            <a:srgbClr val="000000"/>
                          </a:solidFill>
                          <a:effectLst/>
                          <a:latin typeface="Arial" panose="020B0604020202020204" pitchFamily="34" charset="0"/>
                          <a:cs typeface="Arial" panose="020B0604020202020204" pitchFamily="34" charset="0"/>
                        </a:rPr>
                        <a:t>1</a:t>
                      </a:r>
                    </a:p>
                  </a:txBody>
                  <a:tcPr marL="9144" marR="9144" marT="9144" marB="9144">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dirty="0">
                          <a:solidFill>
                            <a:srgbClr val="000000"/>
                          </a:solidFill>
                          <a:effectLst/>
                          <a:latin typeface="Arial" panose="020B0604020202020204" pitchFamily="34" charset="0"/>
                          <a:cs typeface="Arial" panose="020B0604020202020204" pitchFamily="34" charset="0"/>
                        </a:rPr>
                        <a:t> </a:t>
                      </a:r>
                    </a:p>
                  </a:txBody>
                  <a:tcPr marL="9144" marR="9144" marT="9144" marB="9144">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dirty="0">
                          <a:solidFill>
                            <a:srgbClr val="000000"/>
                          </a:solidFill>
                          <a:effectLst/>
                          <a:latin typeface="Arial" panose="020B0604020202020204" pitchFamily="34" charset="0"/>
                          <a:cs typeface="Arial" panose="020B0604020202020204" pitchFamily="34" charset="0"/>
                        </a:rPr>
                        <a:t> </a:t>
                      </a:r>
                    </a:p>
                  </a:txBody>
                  <a:tcPr marL="9144" marR="9144" marT="9144" marB="9144">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26998">
                <a:tc>
                  <a:txBody>
                    <a:bodyPr/>
                    <a:lstStyle/>
                    <a:p>
                      <a:pPr algn="l" fontAlgn="ctr"/>
                      <a:r>
                        <a:rPr lang="en-US" sz="700" b="0" i="0" u="none" strike="noStrike" baseline="0">
                          <a:solidFill>
                            <a:srgbClr val="000000"/>
                          </a:solidFill>
                          <a:effectLst/>
                          <a:latin typeface="Arial" panose="020B0604020202020204" pitchFamily="34" charset="0"/>
                          <a:cs typeface="Arial" panose="020B0604020202020204" pitchFamily="34" charset="0"/>
                        </a:rPr>
                        <a:t>Resident P</a:t>
                      </a:r>
                    </a:p>
                  </a:txBody>
                  <a:tcPr marL="9144" marR="9144" marT="9144" marB="9144"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n-US" sz="700" b="0" i="0" u="none" strike="noStrike" baseline="0" dirty="0">
                          <a:solidFill>
                            <a:srgbClr val="000000"/>
                          </a:solidFill>
                          <a:effectLst/>
                          <a:latin typeface="Arial" panose="020B0604020202020204" pitchFamily="34" charset="0"/>
                          <a:cs typeface="Arial" panose="020B0604020202020204" pitchFamily="34" charset="0"/>
                        </a:rPr>
                        <a:t>11/10/2013</a:t>
                      </a:r>
                    </a:p>
                  </a:txBody>
                  <a:tcPr marL="9144" marR="9144" marT="9144" marB="9144"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n-US" sz="700" b="0" i="0" u="none" strike="noStrike" baseline="0">
                          <a:solidFill>
                            <a:srgbClr val="000000"/>
                          </a:solidFill>
                          <a:effectLst/>
                          <a:latin typeface="Arial" panose="020B0604020202020204" pitchFamily="34" charset="0"/>
                          <a:cs typeface="Arial" panose="020B0604020202020204" pitchFamily="34" charset="0"/>
                        </a:rPr>
                        <a:t>Dehydration</a:t>
                      </a:r>
                    </a:p>
                  </a:txBody>
                  <a:tcPr marL="9144" marR="9144" marT="9144" marB="9144"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gridSpan="2">
                  <a:txBody>
                    <a:bodyPr/>
                    <a:lstStyle/>
                    <a:p>
                      <a:pPr algn="ctr" fontAlgn="ctr"/>
                      <a:r>
                        <a:rPr lang="en-US" sz="700" b="0" i="0" u="none" strike="noStrike" baseline="0" dirty="0">
                          <a:solidFill>
                            <a:srgbClr val="000000"/>
                          </a:solidFill>
                          <a:effectLst/>
                          <a:latin typeface="Arial" panose="020B0604020202020204" pitchFamily="34" charset="0"/>
                          <a:cs typeface="Arial" panose="020B0604020202020204" pitchFamily="34" charset="0"/>
                        </a:rPr>
                        <a:t> </a:t>
                      </a:r>
                    </a:p>
                  </a:txBody>
                  <a:tcPr marL="9144" marR="9144" marT="9144" marB="9144"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pPr algn="ctr" fontAlgn="ctr"/>
                      <a:endParaRPr lang="en-US" sz="700" b="0" i="0" u="none" strike="noStrike" baseline="0">
                        <a:effectLst/>
                        <a:latin typeface="Arial" panose="020B0604020202020204" pitchFamily="34" charset="0"/>
                        <a:cs typeface="Arial" panose="020B0604020202020204" pitchFamily="34" charset="0"/>
                      </a:endParaRPr>
                    </a:p>
                  </a:txBody>
                  <a:tcPr marL="9144" marR="9144" marT="9144"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X</a:t>
                      </a:r>
                    </a:p>
                  </a:txBody>
                  <a:tcPr marL="9144" marR="9144" marT="9144"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X</a:t>
                      </a:r>
                    </a:p>
                  </a:txBody>
                  <a:tcPr marL="9144" marR="9144" marT="9144"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X</a:t>
                      </a:r>
                    </a:p>
                  </a:txBody>
                  <a:tcPr marL="9144" marR="9144" marT="9144"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X</a:t>
                      </a:r>
                    </a:p>
                  </a:txBody>
                  <a:tcPr marL="9144" marR="9144" marT="9144"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dirty="0">
                          <a:solidFill>
                            <a:srgbClr val="000000"/>
                          </a:solidFill>
                          <a:effectLst/>
                          <a:latin typeface="Arial" panose="020B0604020202020204" pitchFamily="34" charset="0"/>
                          <a:cs typeface="Arial" panose="020B0604020202020204" pitchFamily="34" charset="0"/>
                        </a:rPr>
                        <a:t>X</a:t>
                      </a:r>
                    </a:p>
                  </a:txBody>
                  <a:tcPr marL="9144" marR="9144" marT="9144" marB="9144"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gridSpan="2">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pPr algn="ctr" fontAlgn="ctr"/>
                      <a:endParaRPr lang="en-US" sz="700" b="0" i="0" u="none" strike="noStrike" baseline="0">
                        <a:solidFill>
                          <a:srgbClr val="000000"/>
                        </a:solidFill>
                        <a:effectLst/>
                        <a:latin typeface="Arial" panose="020B0604020202020204" pitchFamily="34" charset="0"/>
                        <a:cs typeface="Arial" panose="020B0604020202020204" pitchFamily="34" charset="0"/>
                      </a:endParaRPr>
                    </a:p>
                  </a:txBody>
                  <a:tcPr marL="9144" marR="9144" marT="9144" marB="9144"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dirty="0">
                          <a:solidFill>
                            <a:srgbClr val="000000"/>
                          </a:solidFill>
                          <a:effectLst/>
                          <a:latin typeface="Arial" panose="020B0604020202020204" pitchFamily="34" charset="0"/>
                          <a:cs typeface="Arial" panose="020B0604020202020204" pitchFamily="34" charset="0"/>
                        </a:rPr>
                        <a:t>X</a:t>
                      </a:r>
                    </a:p>
                  </a:txBody>
                  <a:tcPr marL="9144" marR="9144" marT="9144" marB="9144"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X</a:t>
                      </a:r>
                    </a:p>
                  </a:txBody>
                  <a:tcPr marL="9144" marR="9144" marT="9144"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dirty="0">
                          <a:solidFill>
                            <a:srgbClr val="000000"/>
                          </a:solidFill>
                          <a:effectLst/>
                          <a:latin typeface="Arial" panose="020B0604020202020204" pitchFamily="34" charset="0"/>
                          <a:cs typeface="Arial" panose="020B0604020202020204" pitchFamily="34" charset="0"/>
                        </a:rPr>
                        <a:t>X</a:t>
                      </a:r>
                    </a:p>
                  </a:txBody>
                  <a:tcPr marL="9144" marR="9144" marT="9144"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dirty="0">
                          <a:solidFill>
                            <a:srgbClr val="000000"/>
                          </a:solidFill>
                          <a:effectLst/>
                          <a:latin typeface="Arial" panose="020B0604020202020204" pitchFamily="34" charset="0"/>
                          <a:cs typeface="Arial" panose="020B0604020202020204" pitchFamily="34" charset="0"/>
                        </a:rPr>
                        <a:t> </a:t>
                      </a:r>
                    </a:p>
                  </a:txBody>
                  <a:tcPr marL="9144" marR="9144" marT="9144"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dirty="0">
                          <a:solidFill>
                            <a:srgbClr val="000000"/>
                          </a:solidFill>
                          <a:effectLst/>
                          <a:latin typeface="Arial" panose="020B0604020202020204" pitchFamily="34" charset="0"/>
                          <a:cs typeface="Arial" panose="020B0604020202020204" pitchFamily="34" charset="0"/>
                        </a:rPr>
                        <a:t> </a:t>
                      </a:r>
                    </a:p>
                  </a:txBody>
                  <a:tcPr marL="9144" marR="9144" marT="9144" marB="9144"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3</a:t>
                      </a:r>
                    </a:p>
                  </a:txBody>
                  <a:tcPr marL="9144" marR="9144" marT="9144" marB="9144"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1</a:t>
                      </a:r>
                    </a:p>
                  </a:txBody>
                  <a:tcPr marL="9144" marR="9144" marT="9144" marB="9144"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26998">
                <a:tc>
                  <a:txBody>
                    <a:bodyPr/>
                    <a:lstStyle/>
                    <a:p>
                      <a:pPr algn="l" fontAlgn="ctr"/>
                      <a:r>
                        <a:rPr lang="en-US" sz="700" b="0" i="0" u="none" strike="noStrike" baseline="0">
                          <a:solidFill>
                            <a:srgbClr val="000000"/>
                          </a:solidFill>
                          <a:effectLst/>
                          <a:latin typeface="Arial" panose="020B0604020202020204" pitchFamily="34" charset="0"/>
                          <a:cs typeface="Arial" panose="020B0604020202020204" pitchFamily="34" charset="0"/>
                        </a:rPr>
                        <a:t>Resident R</a:t>
                      </a:r>
                    </a:p>
                  </a:txBody>
                  <a:tcPr marL="9144" marR="9144" marT="9144" marB="9144"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n-US" sz="700" b="0" i="0" u="none" strike="noStrike" baseline="0" dirty="0">
                          <a:solidFill>
                            <a:srgbClr val="000000"/>
                          </a:solidFill>
                          <a:effectLst/>
                          <a:latin typeface="Arial" panose="020B0604020202020204" pitchFamily="34" charset="0"/>
                          <a:cs typeface="Arial" panose="020B0604020202020204" pitchFamily="34" charset="0"/>
                        </a:rPr>
                        <a:t>11/1/2013</a:t>
                      </a:r>
                    </a:p>
                  </a:txBody>
                  <a:tcPr marL="9144" marR="9144" marT="9144" marB="9144"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n-US" sz="700" b="0" i="0" u="none" strike="noStrike" baseline="0">
                          <a:solidFill>
                            <a:srgbClr val="000000"/>
                          </a:solidFill>
                          <a:effectLst/>
                          <a:latin typeface="Arial" panose="020B0604020202020204" pitchFamily="34" charset="0"/>
                          <a:cs typeface="Arial" panose="020B0604020202020204" pitchFamily="34" charset="0"/>
                        </a:rPr>
                        <a:t>Pneumonia</a:t>
                      </a:r>
                    </a:p>
                  </a:txBody>
                  <a:tcPr marL="9144" marR="9144" marT="9144" marB="9144"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gridSpan="2">
                  <a:txBody>
                    <a:bodyPr/>
                    <a:lstStyle/>
                    <a:p>
                      <a:pPr algn="ctr" fontAlgn="ctr"/>
                      <a:r>
                        <a:rPr lang="en-US" sz="700" b="0" i="0" u="none" strike="noStrike" baseline="0" dirty="0">
                          <a:solidFill>
                            <a:srgbClr val="000000"/>
                          </a:solidFill>
                          <a:effectLst/>
                          <a:latin typeface="Arial" panose="020B0604020202020204" pitchFamily="34" charset="0"/>
                          <a:cs typeface="Arial" panose="020B0604020202020204" pitchFamily="34" charset="0"/>
                        </a:rPr>
                        <a:t> </a:t>
                      </a:r>
                    </a:p>
                  </a:txBody>
                  <a:tcPr marL="9144" marR="9144" marT="9144" marB="9144"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pPr algn="ctr" fontAlgn="ctr"/>
                      <a:endParaRPr lang="en-US" sz="700" b="0" i="0" u="none" strike="noStrike" baseline="0">
                        <a:effectLst/>
                        <a:latin typeface="Arial" panose="020B0604020202020204" pitchFamily="34" charset="0"/>
                        <a:cs typeface="Arial" panose="020B0604020202020204" pitchFamily="34" charset="0"/>
                      </a:endParaRPr>
                    </a:p>
                  </a:txBody>
                  <a:tcPr marL="9144" marR="9144" marT="9144"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X</a:t>
                      </a:r>
                    </a:p>
                  </a:txBody>
                  <a:tcPr marL="9144" marR="9144" marT="9144"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X</a:t>
                      </a:r>
                    </a:p>
                  </a:txBody>
                  <a:tcPr marL="9144" marR="9144" marT="9144"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X</a:t>
                      </a:r>
                    </a:p>
                  </a:txBody>
                  <a:tcPr marL="9144" marR="9144" marT="9144"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dirty="0">
                          <a:solidFill>
                            <a:srgbClr val="000000"/>
                          </a:solidFill>
                          <a:effectLst/>
                          <a:latin typeface="Arial" panose="020B0604020202020204" pitchFamily="34" charset="0"/>
                          <a:cs typeface="Arial" panose="020B0604020202020204" pitchFamily="34" charset="0"/>
                        </a:rPr>
                        <a:t> </a:t>
                      </a:r>
                    </a:p>
                  </a:txBody>
                  <a:tcPr marL="9144" marR="9144" marT="9144" marB="9144"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X</a:t>
                      </a:r>
                    </a:p>
                  </a:txBody>
                  <a:tcPr marL="9144" marR="9144" marT="9144"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dirty="0">
                          <a:solidFill>
                            <a:srgbClr val="000000"/>
                          </a:solidFill>
                          <a:effectLst/>
                          <a:latin typeface="Arial" panose="020B0604020202020204" pitchFamily="34" charset="0"/>
                          <a:cs typeface="Arial" panose="020B0604020202020204" pitchFamily="34" charset="0"/>
                        </a:rPr>
                        <a:t>X</a:t>
                      </a:r>
                    </a:p>
                  </a:txBody>
                  <a:tcPr marL="9144" marR="9144" marT="9144" marB="9144"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gridSpan="2">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pPr algn="ctr" fontAlgn="ctr"/>
                      <a:endParaRPr lang="en-US" sz="700" b="0" i="0" u="none" strike="noStrike" baseline="0">
                        <a:solidFill>
                          <a:srgbClr val="000000"/>
                        </a:solidFill>
                        <a:effectLst/>
                        <a:latin typeface="Arial" panose="020B0604020202020204" pitchFamily="34" charset="0"/>
                        <a:cs typeface="Arial" panose="020B0604020202020204" pitchFamily="34" charset="0"/>
                      </a:endParaRPr>
                    </a:p>
                  </a:txBody>
                  <a:tcPr marL="9144" marR="9144" marT="9144" marB="9144"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dirty="0">
                          <a:solidFill>
                            <a:srgbClr val="000000"/>
                          </a:solidFill>
                          <a:effectLst/>
                          <a:latin typeface="Arial" panose="020B0604020202020204" pitchFamily="34" charset="0"/>
                          <a:cs typeface="Arial" panose="020B0604020202020204" pitchFamily="34" charset="0"/>
                        </a:rPr>
                        <a:t>X</a:t>
                      </a:r>
                    </a:p>
                  </a:txBody>
                  <a:tcPr marL="9144" marR="9144" marT="9144" marB="9144"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X</a:t>
                      </a:r>
                    </a:p>
                  </a:txBody>
                  <a:tcPr marL="9144" marR="9144" marT="9144"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X</a:t>
                      </a:r>
                    </a:p>
                  </a:txBody>
                  <a:tcPr marL="9144" marR="9144" marT="9144"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X</a:t>
                      </a:r>
                    </a:p>
                  </a:txBody>
                  <a:tcPr marL="9144" marR="9144" marT="9144"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X</a:t>
                      </a:r>
                    </a:p>
                  </a:txBody>
                  <a:tcPr marL="9144" marR="9144" marT="9144" marB="9144"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dirty="0">
                          <a:solidFill>
                            <a:srgbClr val="000000"/>
                          </a:solidFill>
                          <a:effectLst/>
                          <a:latin typeface="Arial" panose="020B0604020202020204" pitchFamily="34" charset="0"/>
                          <a:cs typeface="Arial" panose="020B0604020202020204" pitchFamily="34" charset="0"/>
                        </a:rPr>
                        <a:t> </a:t>
                      </a:r>
                    </a:p>
                  </a:txBody>
                  <a:tcPr marL="9144" marR="9144" marT="9144"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dirty="0">
                          <a:solidFill>
                            <a:srgbClr val="000000"/>
                          </a:solidFill>
                          <a:effectLst/>
                          <a:latin typeface="Arial" panose="020B0604020202020204" pitchFamily="34" charset="0"/>
                          <a:cs typeface="Arial" panose="020B0604020202020204" pitchFamily="34" charset="0"/>
                        </a:rPr>
                        <a:t>X</a:t>
                      </a:r>
                    </a:p>
                  </a:txBody>
                  <a:tcPr marL="9144" marR="9144" marT="9144"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dirty="0">
                          <a:solidFill>
                            <a:srgbClr val="000000"/>
                          </a:solidFill>
                          <a:effectLst/>
                          <a:latin typeface="Arial" panose="020B0604020202020204" pitchFamily="34" charset="0"/>
                          <a:cs typeface="Arial" panose="020B0604020202020204" pitchFamily="34" charset="0"/>
                        </a:rPr>
                        <a:t> </a:t>
                      </a:r>
                    </a:p>
                  </a:txBody>
                  <a:tcPr marL="9144" marR="9144" marT="9144"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dirty="0">
                          <a:solidFill>
                            <a:srgbClr val="000000"/>
                          </a:solidFill>
                          <a:effectLst/>
                          <a:latin typeface="Arial" panose="020B0604020202020204" pitchFamily="34" charset="0"/>
                          <a:cs typeface="Arial" panose="020B0604020202020204" pitchFamily="34" charset="0"/>
                        </a:rPr>
                        <a:t> </a:t>
                      </a:r>
                    </a:p>
                  </a:txBody>
                  <a:tcPr marL="9144" marR="9144" marT="9144" marB="9144"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26998">
                <a:tc>
                  <a:txBody>
                    <a:bodyPr/>
                    <a:lstStyle/>
                    <a:p>
                      <a:pPr algn="l" fontAlgn="ctr"/>
                      <a:r>
                        <a:rPr lang="en-US" sz="700" b="0" i="0" u="none" strike="noStrike" baseline="0">
                          <a:solidFill>
                            <a:srgbClr val="000000"/>
                          </a:solidFill>
                          <a:effectLst/>
                          <a:latin typeface="Arial" panose="020B0604020202020204" pitchFamily="34" charset="0"/>
                          <a:cs typeface="Arial" panose="020B0604020202020204" pitchFamily="34" charset="0"/>
                        </a:rPr>
                        <a:t>Resident T</a:t>
                      </a:r>
                    </a:p>
                  </a:txBody>
                  <a:tcPr marL="9144" marR="9144" marT="9144" marB="9144"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n-US" sz="700" b="0" i="0" u="none" strike="noStrike" baseline="0" dirty="0">
                          <a:solidFill>
                            <a:srgbClr val="000000"/>
                          </a:solidFill>
                          <a:effectLst/>
                          <a:latin typeface="Arial" panose="020B0604020202020204" pitchFamily="34" charset="0"/>
                          <a:cs typeface="Arial" panose="020B0604020202020204" pitchFamily="34" charset="0"/>
                        </a:rPr>
                        <a:t>11/30/2013</a:t>
                      </a:r>
                    </a:p>
                  </a:txBody>
                  <a:tcPr marL="9144" marR="9144" marT="9144" marB="9144"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n-US" sz="700" b="0" i="0" u="none" strike="noStrike" baseline="0">
                          <a:solidFill>
                            <a:srgbClr val="000000"/>
                          </a:solidFill>
                          <a:effectLst/>
                          <a:latin typeface="Arial" panose="020B0604020202020204" pitchFamily="34" charset="0"/>
                          <a:cs typeface="Arial" panose="020B0604020202020204" pitchFamily="34" charset="0"/>
                        </a:rPr>
                        <a:t>Asthma</a:t>
                      </a:r>
                    </a:p>
                  </a:txBody>
                  <a:tcPr marL="9144" marR="9144" marT="9144" marB="9144"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gridSpan="2">
                  <a:txBody>
                    <a:bodyPr/>
                    <a:lstStyle/>
                    <a:p>
                      <a:pPr algn="ctr" fontAlgn="ctr"/>
                      <a:r>
                        <a:rPr lang="en-US" sz="700" b="0" i="0" u="none" strike="noStrike" baseline="0" dirty="0">
                          <a:solidFill>
                            <a:srgbClr val="000000"/>
                          </a:solidFill>
                          <a:effectLst/>
                          <a:latin typeface="Arial" panose="020B0604020202020204" pitchFamily="34" charset="0"/>
                          <a:cs typeface="Arial" panose="020B0604020202020204" pitchFamily="34" charset="0"/>
                        </a:rPr>
                        <a:t> </a:t>
                      </a:r>
                    </a:p>
                  </a:txBody>
                  <a:tcPr marL="9144" marR="9144" marT="9144" marB="9144"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pPr algn="ctr" fontAlgn="ctr"/>
                      <a:endParaRPr lang="en-US" sz="700" b="0" i="0" u="none" strike="noStrike" baseline="0">
                        <a:effectLst/>
                        <a:latin typeface="Arial" panose="020B0604020202020204" pitchFamily="34" charset="0"/>
                        <a:cs typeface="Arial" panose="020B0604020202020204" pitchFamily="34" charset="0"/>
                      </a:endParaRPr>
                    </a:p>
                  </a:txBody>
                  <a:tcPr marL="9144" marR="9144" marT="9144"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X</a:t>
                      </a:r>
                    </a:p>
                  </a:txBody>
                  <a:tcPr marL="9144" marR="9144" marT="9144"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X</a:t>
                      </a:r>
                    </a:p>
                  </a:txBody>
                  <a:tcPr marL="9144" marR="9144" marT="9144"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dirty="0">
                          <a:solidFill>
                            <a:srgbClr val="000000"/>
                          </a:solidFill>
                          <a:effectLst/>
                          <a:latin typeface="Arial" panose="020B0604020202020204" pitchFamily="34" charset="0"/>
                          <a:cs typeface="Arial" panose="020B0604020202020204" pitchFamily="34" charset="0"/>
                        </a:rPr>
                        <a:t> </a:t>
                      </a:r>
                    </a:p>
                  </a:txBody>
                  <a:tcPr marL="9144" marR="9144" marT="9144" marB="9144"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dirty="0">
                          <a:solidFill>
                            <a:srgbClr val="000000"/>
                          </a:solidFill>
                          <a:effectLst/>
                          <a:latin typeface="Arial" panose="020B0604020202020204" pitchFamily="34" charset="0"/>
                          <a:cs typeface="Arial" panose="020B0604020202020204" pitchFamily="34" charset="0"/>
                        </a:rPr>
                        <a:t> </a:t>
                      </a:r>
                    </a:p>
                  </a:txBody>
                  <a:tcPr marL="9144" marR="9144" marT="9144" marB="9144"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gridSpan="2">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X</a:t>
                      </a:r>
                    </a:p>
                  </a:txBody>
                  <a:tcPr marL="9144" marR="9144" marT="9144"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pPr algn="ctr" fontAlgn="ctr"/>
                      <a:endParaRPr lang="en-US" sz="700" b="0" i="0" u="none" strike="noStrike" baseline="0">
                        <a:solidFill>
                          <a:srgbClr val="000000"/>
                        </a:solidFill>
                        <a:effectLst/>
                        <a:latin typeface="Arial" panose="020B0604020202020204" pitchFamily="34" charset="0"/>
                        <a:cs typeface="Arial" panose="020B0604020202020204" pitchFamily="34" charset="0"/>
                      </a:endParaRPr>
                    </a:p>
                  </a:txBody>
                  <a:tcPr marL="9144" marR="9144" marT="9144" marB="9144"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dirty="0">
                          <a:solidFill>
                            <a:srgbClr val="000000"/>
                          </a:solidFill>
                          <a:effectLst/>
                          <a:latin typeface="Arial" panose="020B0604020202020204" pitchFamily="34" charset="0"/>
                          <a:cs typeface="Arial" panose="020B0604020202020204" pitchFamily="34" charset="0"/>
                        </a:rPr>
                        <a:t> </a:t>
                      </a:r>
                    </a:p>
                  </a:txBody>
                  <a:tcPr marL="9144" marR="9144" marT="9144" marB="9144"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X</a:t>
                      </a:r>
                    </a:p>
                  </a:txBody>
                  <a:tcPr marL="9144" marR="9144" marT="9144"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X</a:t>
                      </a:r>
                    </a:p>
                  </a:txBody>
                  <a:tcPr marL="9144" marR="9144" marT="9144"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X</a:t>
                      </a:r>
                    </a:p>
                  </a:txBody>
                  <a:tcPr marL="9144" marR="9144" marT="9144" marB="9144"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dirty="0">
                          <a:solidFill>
                            <a:srgbClr val="000000"/>
                          </a:solidFill>
                          <a:effectLst/>
                          <a:latin typeface="Arial" panose="020B0604020202020204" pitchFamily="34" charset="0"/>
                          <a:cs typeface="Arial" panose="020B0604020202020204" pitchFamily="34" charset="0"/>
                        </a:rPr>
                        <a:t> </a:t>
                      </a:r>
                    </a:p>
                  </a:txBody>
                  <a:tcPr marL="9144" marR="9144" marT="9144"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1</a:t>
                      </a:r>
                    </a:p>
                  </a:txBody>
                  <a:tcPr marL="9144" marR="9144" marT="9144" marB="9144"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dirty="0">
                          <a:solidFill>
                            <a:srgbClr val="000000"/>
                          </a:solidFill>
                          <a:effectLst/>
                          <a:latin typeface="Arial" panose="020B0604020202020204" pitchFamily="34" charset="0"/>
                          <a:cs typeface="Arial" panose="020B0604020202020204" pitchFamily="34" charset="0"/>
                        </a:rPr>
                        <a:t> </a:t>
                      </a:r>
                    </a:p>
                  </a:txBody>
                  <a:tcPr marL="9144" marR="9144" marT="9144" marB="9144"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dirty="0">
                          <a:solidFill>
                            <a:srgbClr val="000000"/>
                          </a:solidFill>
                          <a:effectLst/>
                          <a:latin typeface="Arial" panose="020B0604020202020204" pitchFamily="34" charset="0"/>
                          <a:cs typeface="Arial" panose="020B0604020202020204" pitchFamily="34" charset="0"/>
                        </a:rPr>
                        <a:t> </a:t>
                      </a:r>
                    </a:p>
                  </a:txBody>
                  <a:tcPr marL="9144" marR="9144" marT="9144" marB="9144"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1</a:t>
                      </a:r>
                    </a:p>
                  </a:txBody>
                  <a:tcPr marL="9144" marR="9144" marT="9144" marB="9144"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35464">
                <a:tc>
                  <a:txBody>
                    <a:bodyPr/>
                    <a:lstStyle/>
                    <a:p>
                      <a:pPr algn="l" fontAlgn="ctr"/>
                      <a:r>
                        <a:rPr lang="en-US" sz="700" b="0" i="0" u="none" strike="noStrike" baseline="0">
                          <a:solidFill>
                            <a:srgbClr val="000000"/>
                          </a:solidFill>
                          <a:effectLst/>
                          <a:latin typeface="Arial" panose="020B0604020202020204" pitchFamily="34" charset="0"/>
                          <a:cs typeface="Arial" panose="020B0604020202020204" pitchFamily="34" charset="0"/>
                        </a:rPr>
                        <a:t>Resident Y</a:t>
                      </a:r>
                    </a:p>
                  </a:txBody>
                  <a:tcPr marL="9144" marR="9144" marT="9144" marB="9144"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ctr"/>
                      <a:r>
                        <a:rPr lang="en-US" sz="700" b="0" i="0" u="none" strike="noStrike" baseline="0">
                          <a:solidFill>
                            <a:srgbClr val="000000"/>
                          </a:solidFill>
                          <a:effectLst/>
                          <a:latin typeface="Arial" panose="020B0604020202020204" pitchFamily="34" charset="0"/>
                          <a:cs typeface="Arial" panose="020B0604020202020204" pitchFamily="34" charset="0"/>
                        </a:rPr>
                        <a:t>11/30/2013</a:t>
                      </a:r>
                    </a:p>
                  </a:txBody>
                  <a:tcPr marL="9144" marR="9144" marT="9144" marB="9144"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ctr"/>
                      <a:r>
                        <a:rPr lang="en-US" sz="700" b="0" i="0" u="none" strike="noStrike" baseline="0">
                          <a:solidFill>
                            <a:srgbClr val="000000"/>
                          </a:solidFill>
                          <a:effectLst/>
                          <a:latin typeface="Arial" panose="020B0604020202020204" pitchFamily="34" charset="0"/>
                          <a:cs typeface="Arial" panose="020B0604020202020204" pitchFamily="34" charset="0"/>
                        </a:rPr>
                        <a:t>Laceration</a:t>
                      </a:r>
                    </a:p>
                  </a:txBody>
                  <a:tcPr marL="9144" marR="9144" marT="9144" marB="9144"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2">
                  <a:txBody>
                    <a:bodyPr/>
                    <a:lstStyle/>
                    <a:p>
                      <a:pPr algn="ctr" fontAlgn="ctr"/>
                      <a:r>
                        <a:rPr lang="en-US" sz="700" b="0" i="0" u="none" strike="noStrike" baseline="0" dirty="0">
                          <a:solidFill>
                            <a:srgbClr val="000000"/>
                          </a:solidFill>
                          <a:effectLst/>
                          <a:latin typeface="Arial" panose="020B0604020202020204" pitchFamily="34" charset="0"/>
                          <a:cs typeface="Arial" panose="020B0604020202020204" pitchFamily="34" charset="0"/>
                        </a:rPr>
                        <a:t> </a:t>
                      </a:r>
                    </a:p>
                  </a:txBody>
                  <a:tcPr marL="9144" marR="9144" marT="9144" marB="9144"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algn="ctr" fontAlgn="ctr"/>
                      <a:endParaRPr lang="en-US" sz="700" b="0" i="0" u="none" strike="noStrike" baseline="0">
                        <a:effectLst/>
                        <a:latin typeface="Arial" panose="020B0604020202020204" pitchFamily="34" charset="0"/>
                        <a:cs typeface="Arial" panose="020B0604020202020204" pitchFamily="34" charset="0"/>
                      </a:endParaRPr>
                    </a:p>
                  </a:txBody>
                  <a:tcPr marL="9144" marR="9144" marT="9144"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X</a:t>
                      </a:r>
                    </a:p>
                  </a:txBody>
                  <a:tcPr marL="9144" marR="9144" marT="9144"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dirty="0">
                          <a:solidFill>
                            <a:srgbClr val="000000"/>
                          </a:solidFill>
                          <a:effectLst/>
                          <a:latin typeface="Arial" panose="020B0604020202020204" pitchFamily="34" charset="0"/>
                          <a:cs typeface="Arial" panose="020B0604020202020204" pitchFamily="34" charset="0"/>
                        </a:rPr>
                        <a:t>X</a:t>
                      </a:r>
                    </a:p>
                  </a:txBody>
                  <a:tcPr marL="9144" marR="9144" marT="9144" marB="9144"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2">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algn="ctr" fontAlgn="ctr"/>
                      <a:endParaRPr lang="en-US" sz="700" b="0" i="0" u="none" strike="noStrike" baseline="0">
                        <a:solidFill>
                          <a:srgbClr val="000000"/>
                        </a:solidFill>
                        <a:effectLst/>
                        <a:latin typeface="Arial" panose="020B0604020202020204" pitchFamily="34" charset="0"/>
                        <a:cs typeface="Arial" panose="020B0604020202020204" pitchFamily="34" charset="0"/>
                      </a:endParaRPr>
                    </a:p>
                  </a:txBody>
                  <a:tcPr marL="9144" marR="9144" marT="9144" marB="9144"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dirty="0">
                          <a:solidFill>
                            <a:srgbClr val="000000"/>
                          </a:solidFill>
                          <a:effectLst/>
                          <a:latin typeface="Arial" panose="020B0604020202020204" pitchFamily="34" charset="0"/>
                          <a:cs typeface="Arial" panose="020B0604020202020204" pitchFamily="34" charset="0"/>
                        </a:rPr>
                        <a:t> </a:t>
                      </a:r>
                    </a:p>
                  </a:txBody>
                  <a:tcPr marL="9144" marR="9144" marT="9144" marB="9144"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dirty="0">
                          <a:solidFill>
                            <a:srgbClr val="000000"/>
                          </a:solidFill>
                          <a:effectLst/>
                          <a:latin typeface="Arial" panose="020B0604020202020204" pitchFamily="34" charset="0"/>
                          <a:cs typeface="Arial" panose="020B0604020202020204" pitchFamily="34" charset="0"/>
                        </a:rPr>
                        <a:t> </a:t>
                      </a:r>
                    </a:p>
                  </a:txBody>
                  <a:tcPr marL="9144" marR="9144" marT="9144" marB="9144"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dirty="0">
                          <a:solidFill>
                            <a:srgbClr val="000000"/>
                          </a:solidFill>
                          <a:effectLst/>
                          <a:latin typeface="Arial" panose="020B0604020202020204" pitchFamily="34" charset="0"/>
                          <a:cs typeface="Arial" panose="020B0604020202020204" pitchFamily="34" charset="0"/>
                        </a:rPr>
                        <a:t> </a:t>
                      </a:r>
                    </a:p>
                  </a:txBody>
                  <a:tcPr marL="9144" marR="9144" marT="9144"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dirty="0">
                          <a:solidFill>
                            <a:srgbClr val="000000"/>
                          </a:solidFill>
                          <a:effectLst/>
                          <a:latin typeface="Arial" panose="020B0604020202020204" pitchFamily="34" charset="0"/>
                          <a:cs typeface="Arial" panose="020B0604020202020204" pitchFamily="34" charset="0"/>
                        </a:rPr>
                        <a:t> </a:t>
                      </a:r>
                    </a:p>
                  </a:txBody>
                  <a:tcPr marL="9144" marR="9144" marT="9144" marB="9144"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dirty="0">
                          <a:solidFill>
                            <a:srgbClr val="000000"/>
                          </a:solidFill>
                          <a:effectLst/>
                          <a:latin typeface="Arial" panose="020B0604020202020204" pitchFamily="34" charset="0"/>
                          <a:cs typeface="Arial" panose="020B0604020202020204" pitchFamily="34" charset="0"/>
                        </a:rPr>
                        <a:t> </a:t>
                      </a:r>
                    </a:p>
                  </a:txBody>
                  <a:tcPr marL="9144" marR="9144" marT="9144" marB="9144"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26998">
                <a:tc>
                  <a:txBody>
                    <a:bodyPr/>
                    <a:lstStyle/>
                    <a:p>
                      <a:pPr algn="l" fontAlgn="ctr"/>
                      <a:r>
                        <a:rPr lang="en-US" sz="700" b="0" i="0" u="none" strike="noStrike" baseline="0" dirty="0">
                          <a:solidFill>
                            <a:srgbClr val="000000"/>
                          </a:solidFill>
                          <a:effectLst/>
                          <a:latin typeface="Arial" panose="020B0604020202020204" pitchFamily="34" charset="0"/>
                          <a:cs typeface="Arial" panose="020B0604020202020204" pitchFamily="34" charset="0"/>
                        </a:rPr>
                        <a:t>Total reasons</a:t>
                      </a:r>
                    </a:p>
                  </a:txBody>
                  <a:tcPr marL="9144" marR="9144" marT="9144" marB="9144"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sz="700" b="0" i="0" u="none" strike="noStrike" baseline="0" dirty="0">
                          <a:solidFill>
                            <a:srgbClr val="000000"/>
                          </a:solidFill>
                          <a:effectLst/>
                          <a:latin typeface="Arial" panose="020B0604020202020204" pitchFamily="34" charset="0"/>
                          <a:cs typeface="Arial" panose="020B0604020202020204" pitchFamily="34" charset="0"/>
                        </a:rPr>
                        <a:t> </a:t>
                      </a:r>
                    </a:p>
                  </a:txBody>
                  <a:tcPr marL="9144" marR="9144" marT="9144" marB="9144"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sz="700" b="0" i="0" u="none" strike="noStrike" baseline="0" dirty="0" smtClean="0">
                          <a:solidFill>
                            <a:srgbClr val="000000"/>
                          </a:solidFill>
                          <a:effectLst/>
                          <a:latin typeface="Arial" panose="020B0604020202020204" pitchFamily="34" charset="0"/>
                          <a:cs typeface="Arial" panose="020B0604020202020204" pitchFamily="34" charset="0"/>
                        </a:rPr>
                        <a:t>21</a:t>
                      </a:r>
                      <a:endParaRPr lang="en-US" sz="700" b="0" i="0" u="none" strike="noStrike" baseline="0" dirty="0">
                        <a:solidFill>
                          <a:srgbClr val="000000"/>
                        </a:solidFill>
                        <a:effectLst/>
                        <a:latin typeface="Arial" panose="020B0604020202020204" pitchFamily="34" charset="0"/>
                        <a:cs typeface="Arial" panose="020B0604020202020204" pitchFamily="34" charset="0"/>
                      </a:endParaRPr>
                    </a:p>
                  </a:txBody>
                  <a:tcPr marL="9144" marR="9144" marT="9144" marB="9144"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gridSpan="2">
                  <a:txBody>
                    <a:bodyPr/>
                    <a:lstStyle/>
                    <a:p>
                      <a:pPr algn="ctr" fontAlgn="ctr"/>
                      <a:r>
                        <a:rPr lang="en-US" sz="700" b="0" i="0" u="none" strike="noStrike" baseline="0" dirty="0">
                          <a:solidFill>
                            <a:srgbClr val="000000"/>
                          </a:solidFill>
                          <a:effectLst/>
                          <a:latin typeface="Arial" panose="020B0604020202020204" pitchFamily="34" charset="0"/>
                          <a:cs typeface="Arial" panose="020B0604020202020204" pitchFamily="34" charset="0"/>
                        </a:rPr>
                        <a:t>1</a:t>
                      </a:r>
                    </a:p>
                  </a:txBody>
                  <a:tcPr marL="9144" marR="9144" marT="9144" marB="9144"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pPr algn="ctr" fontAlgn="ctr"/>
                      <a:endParaRPr lang="en-US" sz="700" b="0" i="0" u="none" strike="noStrike" baseline="0">
                        <a:effectLst/>
                        <a:latin typeface="Arial" panose="020B0604020202020204" pitchFamily="34" charset="0"/>
                        <a:cs typeface="Arial" panose="020B0604020202020204" pitchFamily="34" charset="0"/>
                      </a:endParaRPr>
                    </a:p>
                  </a:txBody>
                  <a:tcPr marL="9144" marR="9144" marT="9144"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3</a:t>
                      </a:r>
                    </a:p>
                  </a:txBody>
                  <a:tcPr marL="9144" marR="9144" marT="9144"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1</a:t>
                      </a:r>
                    </a:p>
                  </a:txBody>
                  <a:tcPr marL="9144" marR="9144" marT="9144"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3</a:t>
                      </a:r>
                    </a:p>
                  </a:txBody>
                  <a:tcPr marL="9144" marR="9144" marT="9144"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2</a:t>
                      </a:r>
                    </a:p>
                  </a:txBody>
                  <a:tcPr marL="9144" marR="9144" marT="9144"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0</a:t>
                      </a:r>
                    </a:p>
                  </a:txBody>
                  <a:tcPr marL="9144" marR="9144" marT="9144"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1</a:t>
                      </a:r>
                    </a:p>
                  </a:txBody>
                  <a:tcPr marL="9144" marR="9144" marT="9144"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1</a:t>
                      </a:r>
                    </a:p>
                  </a:txBody>
                  <a:tcPr marL="9144" marR="9144" marT="9144"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0</a:t>
                      </a:r>
                    </a:p>
                  </a:txBody>
                  <a:tcPr marL="9144" marR="9144" marT="9144"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4</a:t>
                      </a:r>
                    </a:p>
                  </a:txBody>
                  <a:tcPr marL="9144" marR="9144" marT="9144"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3</a:t>
                      </a:r>
                    </a:p>
                  </a:txBody>
                  <a:tcPr marL="9144" marR="9144" marT="9144"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2</a:t>
                      </a:r>
                    </a:p>
                  </a:txBody>
                  <a:tcPr marL="9144" marR="9144" marT="9144"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0</a:t>
                      </a:r>
                    </a:p>
                  </a:txBody>
                  <a:tcPr marL="9144" marR="9144" marT="9144" marB="9144"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dirty="0">
                          <a:solidFill>
                            <a:srgbClr val="000000"/>
                          </a:solidFill>
                          <a:effectLst/>
                          <a:latin typeface="Arial" panose="020B0604020202020204" pitchFamily="34" charset="0"/>
                          <a:cs typeface="Arial" panose="020B0604020202020204" pitchFamily="34" charset="0"/>
                        </a:rPr>
                        <a:t> </a:t>
                      </a:r>
                    </a:p>
                  </a:txBody>
                  <a:tcPr marL="9144" marR="9144" marT="9144" marB="9144"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gridSpan="2">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pPr algn="ctr" fontAlgn="ctr"/>
                      <a:endParaRPr lang="en-US" sz="700" b="0" i="0" u="none" strike="noStrike" baseline="0">
                        <a:solidFill>
                          <a:srgbClr val="000000"/>
                        </a:solidFill>
                        <a:effectLst/>
                        <a:latin typeface="Arial" panose="020B0604020202020204" pitchFamily="34" charset="0"/>
                        <a:cs typeface="Arial" panose="020B0604020202020204" pitchFamily="34" charset="0"/>
                      </a:endParaRPr>
                    </a:p>
                  </a:txBody>
                  <a:tcPr marL="9144" marR="9144" marT="9144" marB="9144"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dirty="0">
                          <a:solidFill>
                            <a:srgbClr val="000000"/>
                          </a:solidFill>
                          <a:effectLst/>
                          <a:latin typeface="Arial" panose="020B0604020202020204" pitchFamily="34" charset="0"/>
                          <a:cs typeface="Arial" panose="020B0604020202020204" pitchFamily="34" charset="0"/>
                        </a:rPr>
                        <a:t> </a:t>
                      </a:r>
                    </a:p>
                  </a:txBody>
                  <a:tcPr marL="9144" marR="9144" marT="9144" marB="9144"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dirty="0">
                          <a:solidFill>
                            <a:srgbClr val="000000"/>
                          </a:solidFill>
                          <a:effectLst/>
                          <a:latin typeface="Arial" panose="020B0604020202020204" pitchFamily="34" charset="0"/>
                          <a:cs typeface="Arial" panose="020B0604020202020204" pitchFamily="34" charset="0"/>
                        </a:rPr>
                        <a:t> </a:t>
                      </a:r>
                    </a:p>
                  </a:txBody>
                  <a:tcPr marL="9144" marR="9144" marT="9144" marB="9144"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dirty="0">
                          <a:solidFill>
                            <a:srgbClr val="000000"/>
                          </a:solidFill>
                          <a:effectLst/>
                          <a:latin typeface="Arial" panose="020B0604020202020204" pitchFamily="34" charset="0"/>
                          <a:cs typeface="Arial" panose="020B0604020202020204" pitchFamily="34" charset="0"/>
                        </a:rPr>
                        <a:t> </a:t>
                      </a:r>
                    </a:p>
                  </a:txBody>
                  <a:tcPr marL="9144" marR="9144" marT="9144"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dirty="0">
                          <a:solidFill>
                            <a:srgbClr val="000000"/>
                          </a:solidFill>
                          <a:effectLst/>
                          <a:latin typeface="Arial" panose="020B0604020202020204" pitchFamily="34" charset="0"/>
                          <a:cs typeface="Arial" panose="020B0604020202020204" pitchFamily="34" charset="0"/>
                        </a:rPr>
                        <a:t> </a:t>
                      </a:r>
                    </a:p>
                  </a:txBody>
                  <a:tcPr marL="9144" marR="9144" marT="9144"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dirty="0">
                          <a:solidFill>
                            <a:srgbClr val="000000"/>
                          </a:solidFill>
                          <a:effectLst/>
                          <a:latin typeface="Arial" panose="020B0604020202020204" pitchFamily="34" charset="0"/>
                          <a:cs typeface="Arial" panose="020B0604020202020204" pitchFamily="34" charset="0"/>
                        </a:rPr>
                        <a:t> </a:t>
                      </a:r>
                    </a:p>
                  </a:txBody>
                  <a:tcPr marL="9144" marR="9144" marT="9144" marB="9144"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dirty="0">
                          <a:solidFill>
                            <a:srgbClr val="000000"/>
                          </a:solidFill>
                          <a:effectLst/>
                          <a:latin typeface="Arial" panose="020B0604020202020204" pitchFamily="34" charset="0"/>
                          <a:cs typeface="Arial" panose="020B0604020202020204" pitchFamily="34" charset="0"/>
                        </a:rPr>
                        <a:t> </a:t>
                      </a:r>
                    </a:p>
                  </a:txBody>
                  <a:tcPr marL="9144" marR="9144" marT="9144" marB="9144"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dirty="0">
                          <a:solidFill>
                            <a:srgbClr val="000000"/>
                          </a:solidFill>
                          <a:effectLst/>
                          <a:latin typeface="Arial" panose="020B0604020202020204" pitchFamily="34" charset="0"/>
                          <a:cs typeface="Arial" panose="020B0604020202020204" pitchFamily="34" charset="0"/>
                        </a:rPr>
                        <a:t> </a:t>
                      </a:r>
                    </a:p>
                  </a:txBody>
                  <a:tcPr marL="9144" marR="9144" marT="9144" marB="9144"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dirty="0">
                          <a:solidFill>
                            <a:srgbClr val="000000"/>
                          </a:solidFill>
                          <a:effectLst/>
                          <a:latin typeface="Arial" panose="020B0604020202020204" pitchFamily="34" charset="0"/>
                          <a:cs typeface="Arial" panose="020B0604020202020204" pitchFamily="34" charset="0"/>
                        </a:rPr>
                        <a:t> </a:t>
                      </a:r>
                    </a:p>
                  </a:txBody>
                  <a:tcPr marL="9144" marR="9144" marT="9144" marB="9144"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35464">
                <a:tc>
                  <a:txBody>
                    <a:bodyPr/>
                    <a:lstStyle/>
                    <a:p>
                      <a:pPr algn="l" fontAlgn="ctr"/>
                      <a:r>
                        <a:rPr lang="en-US" sz="700" b="0" i="0" u="none" strike="noStrike" baseline="0" dirty="0">
                          <a:solidFill>
                            <a:srgbClr val="000000"/>
                          </a:solidFill>
                          <a:effectLst/>
                          <a:latin typeface="Arial" panose="020B0604020202020204" pitchFamily="34" charset="0"/>
                          <a:cs typeface="Arial" panose="020B0604020202020204" pitchFamily="34" charset="0"/>
                        </a:rPr>
                        <a:t>% Total reasons </a:t>
                      </a:r>
                    </a:p>
                  </a:txBody>
                  <a:tcPr marL="9144" marR="9144" marT="9144" marB="9144"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sz="700" b="0" i="0" u="none" strike="noStrike" baseline="0" dirty="0">
                          <a:solidFill>
                            <a:srgbClr val="000000"/>
                          </a:solidFill>
                          <a:effectLst/>
                          <a:latin typeface="Arial" panose="020B0604020202020204" pitchFamily="34" charset="0"/>
                          <a:cs typeface="Arial" panose="020B0604020202020204" pitchFamily="34" charset="0"/>
                        </a:rPr>
                        <a:t> </a:t>
                      </a:r>
                    </a:p>
                  </a:txBody>
                  <a:tcPr marL="9144" marR="9144" marT="9144" marB="9144"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algn="l"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gridSpan="2">
                  <a:txBody>
                    <a:bodyPr/>
                    <a:lstStyle/>
                    <a:p>
                      <a:pPr algn="ctr" fontAlgn="ctr"/>
                      <a:r>
                        <a:rPr lang="en-US" sz="700" b="0" i="0" u="none" strike="noStrike" baseline="0" dirty="0" smtClean="0">
                          <a:solidFill>
                            <a:srgbClr val="000000"/>
                          </a:solidFill>
                          <a:effectLst/>
                          <a:latin typeface="Arial" panose="020B0604020202020204" pitchFamily="34" charset="0"/>
                          <a:cs typeface="Arial" panose="020B0604020202020204" pitchFamily="34" charset="0"/>
                        </a:rPr>
                        <a:t>5</a:t>
                      </a:r>
                      <a:endParaRPr lang="en-US" sz="700" b="0" i="0" u="none" strike="noStrike" baseline="0" dirty="0">
                        <a:solidFill>
                          <a:srgbClr val="000000"/>
                        </a:solidFill>
                        <a:effectLst/>
                        <a:latin typeface="Arial" panose="020B0604020202020204" pitchFamily="34" charset="0"/>
                        <a:cs typeface="Arial" panose="020B0604020202020204" pitchFamily="34" charset="0"/>
                      </a:endParaRPr>
                    </a:p>
                  </a:txBody>
                  <a:tcPr marL="9144" marR="9144" marT="9144" marB="9144"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hMerge="1">
                  <a:txBody>
                    <a:bodyPr/>
                    <a:lstStyle/>
                    <a:p>
                      <a:pPr algn="ctr" fontAlgn="ctr"/>
                      <a:endParaRPr lang="en-US" sz="700" b="0" i="0" u="none" strike="noStrike" baseline="0">
                        <a:effectLst/>
                        <a:latin typeface="Arial" panose="020B0604020202020204" pitchFamily="34" charset="0"/>
                        <a:cs typeface="Arial" panose="020B0604020202020204" pitchFamily="34" charset="0"/>
                      </a:endParaRPr>
                    </a:p>
                  </a:txBody>
                  <a:tcPr marL="9144" marR="9144" marT="9144"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700" b="0" i="0" u="none" strike="noStrike" baseline="0" dirty="0" smtClean="0">
                          <a:solidFill>
                            <a:srgbClr val="000000"/>
                          </a:solidFill>
                          <a:effectLst/>
                          <a:latin typeface="Arial" panose="020B0604020202020204" pitchFamily="34" charset="0"/>
                          <a:cs typeface="Arial" panose="020B0604020202020204" pitchFamily="34" charset="0"/>
                        </a:rPr>
                        <a:t>14</a:t>
                      </a:r>
                      <a:endParaRPr lang="en-US" sz="700" b="0" i="0" u="none" strike="noStrike" baseline="0" dirty="0">
                        <a:solidFill>
                          <a:srgbClr val="000000"/>
                        </a:solidFill>
                        <a:effectLst/>
                        <a:latin typeface="Arial" panose="020B0604020202020204" pitchFamily="34" charset="0"/>
                        <a:cs typeface="Arial" panose="020B0604020202020204" pitchFamily="34" charset="0"/>
                      </a:endParaRPr>
                    </a:p>
                  </a:txBody>
                  <a:tcPr marL="9144" marR="9144" marT="9144"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dirty="0" smtClean="0">
                          <a:solidFill>
                            <a:srgbClr val="000000"/>
                          </a:solidFill>
                          <a:effectLst/>
                          <a:latin typeface="Arial" panose="020B0604020202020204" pitchFamily="34" charset="0"/>
                          <a:cs typeface="Arial" panose="020B0604020202020204" pitchFamily="34" charset="0"/>
                        </a:rPr>
                        <a:t>5</a:t>
                      </a:r>
                      <a:endParaRPr lang="en-US" sz="700" b="0" i="0" u="none" strike="noStrike" baseline="0" dirty="0">
                        <a:solidFill>
                          <a:srgbClr val="000000"/>
                        </a:solidFill>
                        <a:effectLst/>
                        <a:latin typeface="Arial" panose="020B0604020202020204" pitchFamily="34" charset="0"/>
                        <a:cs typeface="Arial" panose="020B0604020202020204" pitchFamily="34" charset="0"/>
                      </a:endParaRPr>
                    </a:p>
                  </a:txBody>
                  <a:tcPr marL="9144" marR="9144" marT="9144"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dirty="0" smtClean="0">
                          <a:solidFill>
                            <a:srgbClr val="000000"/>
                          </a:solidFill>
                          <a:effectLst/>
                          <a:latin typeface="Arial" panose="020B0604020202020204" pitchFamily="34" charset="0"/>
                          <a:cs typeface="Arial" panose="020B0604020202020204" pitchFamily="34" charset="0"/>
                        </a:rPr>
                        <a:t>14</a:t>
                      </a:r>
                      <a:endParaRPr lang="en-US" sz="700" b="0" i="0" u="none" strike="noStrike" baseline="0" dirty="0">
                        <a:solidFill>
                          <a:srgbClr val="000000"/>
                        </a:solidFill>
                        <a:effectLst/>
                        <a:latin typeface="Arial" panose="020B0604020202020204" pitchFamily="34" charset="0"/>
                        <a:cs typeface="Arial" panose="020B0604020202020204" pitchFamily="34" charset="0"/>
                      </a:endParaRPr>
                    </a:p>
                  </a:txBody>
                  <a:tcPr marL="9144" marR="9144" marT="9144"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dirty="0" smtClean="0">
                          <a:solidFill>
                            <a:srgbClr val="000000"/>
                          </a:solidFill>
                          <a:effectLst/>
                          <a:latin typeface="Arial" panose="020B0604020202020204" pitchFamily="34" charset="0"/>
                          <a:cs typeface="Arial" panose="020B0604020202020204" pitchFamily="34" charset="0"/>
                        </a:rPr>
                        <a:t>10</a:t>
                      </a:r>
                      <a:endParaRPr lang="en-US" sz="700" b="0" i="0" u="none" strike="noStrike" baseline="0" dirty="0">
                        <a:solidFill>
                          <a:srgbClr val="000000"/>
                        </a:solidFill>
                        <a:effectLst/>
                        <a:latin typeface="Arial" panose="020B0604020202020204" pitchFamily="34" charset="0"/>
                        <a:cs typeface="Arial" panose="020B0604020202020204" pitchFamily="34" charset="0"/>
                      </a:endParaRPr>
                    </a:p>
                  </a:txBody>
                  <a:tcPr marL="9144" marR="9144" marT="9144"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dirty="0" smtClean="0">
                          <a:solidFill>
                            <a:srgbClr val="000000"/>
                          </a:solidFill>
                          <a:effectLst/>
                          <a:latin typeface="Arial" panose="020B0604020202020204" pitchFamily="34" charset="0"/>
                          <a:cs typeface="Arial" panose="020B0604020202020204" pitchFamily="34" charset="0"/>
                        </a:rPr>
                        <a:t>0</a:t>
                      </a:r>
                      <a:endParaRPr lang="en-US" sz="700" b="0" i="0" u="none" strike="noStrike" baseline="0" dirty="0">
                        <a:solidFill>
                          <a:srgbClr val="000000"/>
                        </a:solidFill>
                        <a:effectLst/>
                        <a:latin typeface="Arial" panose="020B0604020202020204" pitchFamily="34" charset="0"/>
                        <a:cs typeface="Arial" panose="020B0604020202020204" pitchFamily="34" charset="0"/>
                      </a:endParaRPr>
                    </a:p>
                  </a:txBody>
                  <a:tcPr marL="9144" marR="9144" marT="9144"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dirty="0" smtClean="0">
                          <a:solidFill>
                            <a:srgbClr val="000000"/>
                          </a:solidFill>
                          <a:effectLst/>
                          <a:latin typeface="Arial" panose="020B0604020202020204" pitchFamily="34" charset="0"/>
                          <a:cs typeface="Arial" panose="020B0604020202020204" pitchFamily="34" charset="0"/>
                        </a:rPr>
                        <a:t>5</a:t>
                      </a:r>
                      <a:endParaRPr lang="en-US" sz="700" b="0" i="0" u="none" strike="noStrike" baseline="0" dirty="0">
                        <a:solidFill>
                          <a:srgbClr val="000000"/>
                        </a:solidFill>
                        <a:effectLst/>
                        <a:latin typeface="Arial" panose="020B0604020202020204" pitchFamily="34" charset="0"/>
                        <a:cs typeface="Arial" panose="020B0604020202020204" pitchFamily="34" charset="0"/>
                      </a:endParaRPr>
                    </a:p>
                  </a:txBody>
                  <a:tcPr marL="9144" marR="9144" marT="9144"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dirty="0" smtClean="0">
                          <a:solidFill>
                            <a:srgbClr val="000000"/>
                          </a:solidFill>
                          <a:effectLst/>
                          <a:latin typeface="Arial" panose="020B0604020202020204" pitchFamily="34" charset="0"/>
                          <a:cs typeface="Arial" panose="020B0604020202020204" pitchFamily="34" charset="0"/>
                        </a:rPr>
                        <a:t>5</a:t>
                      </a:r>
                      <a:endParaRPr lang="en-US" sz="700" b="0" i="0" u="none" strike="noStrike" baseline="0" dirty="0">
                        <a:solidFill>
                          <a:srgbClr val="000000"/>
                        </a:solidFill>
                        <a:effectLst/>
                        <a:latin typeface="Arial" panose="020B0604020202020204" pitchFamily="34" charset="0"/>
                        <a:cs typeface="Arial" panose="020B0604020202020204" pitchFamily="34" charset="0"/>
                      </a:endParaRPr>
                    </a:p>
                  </a:txBody>
                  <a:tcPr marL="9144" marR="9144" marT="9144"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dirty="0" smtClean="0">
                          <a:solidFill>
                            <a:srgbClr val="000000"/>
                          </a:solidFill>
                          <a:effectLst/>
                          <a:latin typeface="Arial" panose="020B0604020202020204" pitchFamily="34" charset="0"/>
                          <a:cs typeface="Arial" panose="020B0604020202020204" pitchFamily="34" charset="0"/>
                        </a:rPr>
                        <a:t>0</a:t>
                      </a:r>
                      <a:endParaRPr lang="en-US" sz="700" b="0" i="0" u="none" strike="noStrike" baseline="0" dirty="0">
                        <a:solidFill>
                          <a:srgbClr val="000000"/>
                        </a:solidFill>
                        <a:effectLst/>
                        <a:latin typeface="Arial" panose="020B0604020202020204" pitchFamily="34" charset="0"/>
                        <a:cs typeface="Arial" panose="020B0604020202020204" pitchFamily="34" charset="0"/>
                      </a:endParaRPr>
                    </a:p>
                  </a:txBody>
                  <a:tcPr marL="9144" marR="9144" marT="9144"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dirty="0" smtClean="0">
                          <a:solidFill>
                            <a:srgbClr val="000000"/>
                          </a:solidFill>
                          <a:effectLst/>
                          <a:latin typeface="Arial" panose="020B0604020202020204" pitchFamily="34" charset="0"/>
                          <a:cs typeface="Arial" panose="020B0604020202020204" pitchFamily="34" charset="0"/>
                        </a:rPr>
                        <a:t>19</a:t>
                      </a:r>
                      <a:endParaRPr lang="en-US" sz="700" b="0" i="0" u="none" strike="noStrike" baseline="0" dirty="0">
                        <a:solidFill>
                          <a:srgbClr val="000000"/>
                        </a:solidFill>
                        <a:effectLst/>
                        <a:latin typeface="Arial" panose="020B0604020202020204" pitchFamily="34" charset="0"/>
                        <a:cs typeface="Arial" panose="020B0604020202020204" pitchFamily="34" charset="0"/>
                      </a:endParaRPr>
                    </a:p>
                  </a:txBody>
                  <a:tcPr marL="9144" marR="9144" marT="9144"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dirty="0" smtClean="0">
                          <a:solidFill>
                            <a:srgbClr val="000000"/>
                          </a:solidFill>
                          <a:effectLst/>
                          <a:latin typeface="Arial" panose="020B0604020202020204" pitchFamily="34" charset="0"/>
                          <a:cs typeface="Arial" panose="020B0604020202020204" pitchFamily="34" charset="0"/>
                        </a:rPr>
                        <a:t>14</a:t>
                      </a:r>
                      <a:endParaRPr lang="en-US" sz="700" b="0" i="0" u="none" strike="noStrike" baseline="0" dirty="0">
                        <a:solidFill>
                          <a:srgbClr val="000000"/>
                        </a:solidFill>
                        <a:effectLst/>
                        <a:latin typeface="Arial" panose="020B0604020202020204" pitchFamily="34" charset="0"/>
                        <a:cs typeface="Arial" panose="020B0604020202020204" pitchFamily="34" charset="0"/>
                      </a:endParaRPr>
                    </a:p>
                  </a:txBody>
                  <a:tcPr marL="9144" marR="9144" marT="9144"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dirty="0" smtClean="0">
                          <a:solidFill>
                            <a:srgbClr val="000000"/>
                          </a:solidFill>
                          <a:effectLst/>
                          <a:latin typeface="Arial" panose="020B0604020202020204" pitchFamily="34" charset="0"/>
                          <a:cs typeface="Arial" panose="020B0604020202020204" pitchFamily="34" charset="0"/>
                        </a:rPr>
                        <a:t>10</a:t>
                      </a:r>
                      <a:endParaRPr lang="en-US" sz="700" b="0" i="0" u="none" strike="noStrike" baseline="0" dirty="0">
                        <a:solidFill>
                          <a:srgbClr val="000000"/>
                        </a:solidFill>
                        <a:effectLst/>
                        <a:latin typeface="Arial" panose="020B0604020202020204" pitchFamily="34" charset="0"/>
                        <a:cs typeface="Arial" panose="020B0604020202020204" pitchFamily="34" charset="0"/>
                      </a:endParaRPr>
                    </a:p>
                  </a:txBody>
                  <a:tcPr marL="9144" marR="9144" marT="9144"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dirty="0" smtClean="0">
                          <a:solidFill>
                            <a:srgbClr val="000000"/>
                          </a:solidFill>
                          <a:effectLst/>
                          <a:latin typeface="Arial" panose="020B0604020202020204" pitchFamily="34" charset="0"/>
                          <a:cs typeface="Arial" panose="020B0604020202020204" pitchFamily="34" charset="0"/>
                        </a:rPr>
                        <a:t>0</a:t>
                      </a:r>
                      <a:endParaRPr lang="en-US" sz="700" b="0" i="0" u="none" strike="noStrike" baseline="0" dirty="0">
                        <a:solidFill>
                          <a:srgbClr val="000000"/>
                        </a:solidFill>
                        <a:effectLst/>
                        <a:latin typeface="Arial" panose="020B0604020202020204" pitchFamily="34" charset="0"/>
                        <a:cs typeface="Arial" panose="020B0604020202020204" pitchFamily="34" charset="0"/>
                      </a:endParaRPr>
                    </a:p>
                  </a:txBody>
                  <a:tcPr marL="9144" marR="9144" marT="9144" marB="9144"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dirty="0">
                          <a:solidFill>
                            <a:srgbClr val="000000"/>
                          </a:solidFill>
                          <a:effectLst/>
                          <a:latin typeface="Arial" panose="020B0604020202020204" pitchFamily="34" charset="0"/>
                          <a:cs typeface="Arial" panose="020B0604020202020204" pitchFamily="34" charset="0"/>
                        </a:rPr>
                        <a:t> </a:t>
                      </a:r>
                    </a:p>
                  </a:txBody>
                  <a:tcPr marL="9144" marR="9144" marT="9144" marB="9144"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dirty="0">
                          <a:solidFill>
                            <a:srgbClr val="000000"/>
                          </a:solidFill>
                          <a:effectLst/>
                          <a:latin typeface="Arial" panose="020B0604020202020204" pitchFamily="34" charset="0"/>
                          <a:cs typeface="Arial" panose="020B0604020202020204" pitchFamily="34" charset="0"/>
                        </a:rPr>
                        <a:t> </a:t>
                      </a:r>
                    </a:p>
                  </a:txBody>
                  <a:tcPr marL="9144" marR="9144" marT="9144" marB="9144"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gridSpan="2">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hMerge="1">
                  <a:txBody>
                    <a:bodyPr/>
                    <a:lstStyle/>
                    <a:p>
                      <a:pPr algn="ctr" fontAlgn="ctr"/>
                      <a:endParaRPr lang="en-US" sz="700" b="0" i="0" u="none" strike="noStrike" baseline="0">
                        <a:solidFill>
                          <a:srgbClr val="000000"/>
                        </a:solidFill>
                        <a:effectLst/>
                        <a:latin typeface="Arial" panose="020B0604020202020204" pitchFamily="34" charset="0"/>
                        <a:cs typeface="Arial" panose="020B0604020202020204" pitchFamily="34" charset="0"/>
                      </a:endParaRPr>
                    </a:p>
                  </a:txBody>
                  <a:tcPr marL="9144" marR="9144" marT="9144" marB="9144"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dirty="0">
                          <a:solidFill>
                            <a:srgbClr val="000000"/>
                          </a:solidFill>
                          <a:effectLst/>
                          <a:latin typeface="Arial" panose="020B0604020202020204" pitchFamily="34" charset="0"/>
                          <a:cs typeface="Arial" panose="020B0604020202020204" pitchFamily="34" charset="0"/>
                        </a:rPr>
                        <a:t> </a:t>
                      </a:r>
                    </a:p>
                  </a:txBody>
                  <a:tcPr marL="9144" marR="9144" marT="9144" marB="9144"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dirty="0">
                          <a:solidFill>
                            <a:srgbClr val="000000"/>
                          </a:solidFill>
                          <a:effectLst/>
                          <a:latin typeface="Arial" panose="020B0604020202020204" pitchFamily="34" charset="0"/>
                          <a:cs typeface="Arial" panose="020B0604020202020204" pitchFamily="34" charset="0"/>
                        </a:rPr>
                        <a:t> </a:t>
                      </a:r>
                    </a:p>
                  </a:txBody>
                  <a:tcPr marL="9144" marR="9144" marT="9144" marB="9144"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dirty="0">
                          <a:solidFill>
                            <a:srgbClr val="000000"/>
                          </a:solidFill>
                          <a:effectLst/>
                          <a:latin typeface="Arial" panose="020B0604020202020204" pitchFamily="34" charset="0"/>
                          <a:cs typeface="Arial" panose="020B0604020202020204" pitchFamily="34" charset="0"/>
                        </a:rPr>
                        <a:t> </a:t>
                      </a:r>
                    </a:p>
                  </a:txBody>
                  <a:tcPr marL="9144" marR="9144" marT="9144"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a:solidFill>
                            <a:srgbClr val="000000"/>
                          </a:solidFill>
                          <a:effectLst/>
                          <a:latin typeface="Arial" panose="020B0604020202020204" pitchFamily="34" charset="0"/>
                          <a:cs typeface="Arial" panose="020B0604020202020204" pitchFamily="34" charset="0"/>
                        </a:rPr>
                        <a:t> </a:t>
                      </a:r>
                    </a:p>
                  </a:txBody>
                  <a:tcPr marL="9144" marR="9144" marT="9144"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dirty="0">
                          <a:solidFill>
                            <a:srgbClr val="000000"/>
                          </a:solidFill>
                          <a:effectLst/>
                          <a:latin typeface="Arial" panose="020B0604020202020204" pitchFamily="34" charset="0"/>
                          <a:cs typeface="Arial" panose="020B0604020202020204" pitchFamily="34" charset="0"/>
                        </a:rPr>
                        <a:t> </a:t>
                      </a:r>
                    </a:p>
                  </a:txBody>
                  <a:tcPr marL="9144" marR="9144" marT="9144" marB="914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dirty="0">
                          <a:solidFill>
                            <a:srgbClr val="000000"/>
                          </a:solidFill>
                          <a:effectLst/>
                          <a:latin typeface="Arial" panose="020B0604020202020204" pitchFamily="34" charset="0"/>
                          <a:cs typeface="Arial" panose="020B0604020202020204" pitchFamily="34" charset="0"/>
                        </a:rPr>
                        <a:t> </a:t>
                      </a:r>
                    </a:p>
                  </a:txBody>
                  <a:tcPr marL="9144" marR="9144" marT="9144" marB="9144"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dirty="0">
                          <a:solidFill>
                            <a:srgbClr val="000000"/>
                          </a:solidFill>
                          <a:effectLst/>
                          <a:latin typeface="Arial" panose="020B0604020202020204" pitchFamily="34" charset="0"/>
                          <a:cs typeface="Arial" panose="020B0604020202020204" pitchFamily="34" charset="0"/>
                        </a:rPr>
                        <a:t> </a:t>
                      </a:r>
                    </a:p>
                  </a:txBody>
                  <a:tcPr marL="9144" marR="9144" marT="9144" marB="9144"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dirty="0">
                          <a:solidFill>
                            <a:srgbClr val="000000"/>
                          </a:solidFill>
                          <a:effectLst/>
                          <a:latin typeface="Arial" panose="020B0604020202020204" pitchFamily="34" charset="0"/>
                          <a:cs typeface="Arial" panose="020B0604020202020204" pitchFamily="34" charset="0"/>
                        </a:rPr>
                        <a:t> </a:t>
                      </a:r>
                    </a:p>
                  </a:txBody>
                  <a:tcPr marL="9144" marR="9144" marT="9144" marB="9144"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dirty="0">
                          <a:solidFill>
                            <a:srgbClr val="000000"/>
                          </a:solidFill>
                          <a:effectLst/>
                          <a:latin typeface="Arial" panose="020B0604020202020204" pitchFamily="34" charset="0"/>
                          <a:cs typeface="Arial" panose="020B0604020202020204" pitchFamily="34" charset="0"/>
                        </a:rPr>
                        <a:t> </a:t>
                      </a:r>
                    </a:p>
                  </a:txBody>
                  <a:tcPr marL="9144" marR="9144" marT="9144" marB="9144"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baseline="0" dirty="0">
                          <a:solidFill>
                            <a:srgbClr val="000000"/>
                          </a:solidFill>
                          <a:effectLst/>
                          <a:latin typeface="Arial" panose="020B0604020202020204" pitchFamily="34" charset="0"/>
                          <a:cs typeface="Arial" panose="020B0604020202020204" pitchFamily="34" charset="0"/>
                        </a:rPr>
                        <a:t> </a:t>
                      </a:r>
                    </a:p>
                  </a:txBody>
                  <a:tcPr marL="9144" marR="9144" marT="9144" marB="9144"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r>
            </a:tbl>
          </a:graphicData>
        </a:graphic>
      </p:graphicFrame>
      <p:sp>
        <p:nvSpPr>
          <p:cNvPr id="4" name="Title 3"/>
          <p:cNvSpPr>
            <a:spLocks noGrp="1"/>
          </p:cNvSpPr>
          <p:nvPr>
            <p:ph type="title" idx="4294967295"/>
          </p:nvPr>
        </p:nvSpPr>
        <p:spPr>
          <a:xfrm>
            <a:off x="457200" y="274638"/>
            <a:ext cx="8229600" cy="715962"/>
          </a:xfrm>
        </p:spPr>
        <p:txBody>
          <a:bodyPr>
            <a:normAutofit/>
          </a:bodyPr>
          <a:lstStyle/>
          <a:p>
            <a:r>
              <a:rPr lang="en-US" dirty="0" smtClean="0"/>
              <a:t>Sample ED Treat and Release Report</a:t>
            </a:r>
            <a:endParaRPr lang="en-US" dirty="0"/>
          </a:p>
        </p:txBody>
      </p:sp>
    </p:spTree>
    <p:extLst>
      <p:ext uri="{BB962C8B-B14F-4D97-AF65-F5344CB8AC3E}">
        <p14:creationId xmlns:p14="http://schemas.microsoft.com/office/powerpoint/2010/main" val="23621318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mtClean="0"/>
              <a:t>Calculation Details for the </a:t>
            </a:r>
            <a:br>
              <a:rPr lang="en-US" smtClean="0"/>
            </a:br>
            <a:r>
              <a:rPr lang="en-US" smtClean="0"/>
              <a:t>ED Treat and Release Report</a:t>
            </a:r>
            <a:endParaRPr lang="en-US" dirty="0"/>
          </a:p>
        </p:txBody>
      </p:sp>
      <p:sp>
        <p:nvSpPr>
          <p:cNvPr id="5" name="Content Placeholder 4"/>
          <p:cNvSpPr>
            <a:spLocks noGrp="1"/>
          </p:cNvSpPr>
          <p:nvPr>
            <p:ph idx="1"/>
          </p:nvPr>
        </p:nvSpPr>
        <p:spPr/>
        <p:txBody>
          <a:bodyPr/>
          <a:lstStyle/>
          <a:p>
            <a:r>
              <a:rPr lang="en-US" sz="2000" dirty="0" smtClean="0"/>
              <a:t>Displays the following data:</a:t>
            </a:r>
          </a:p>
          <a:p>
            <a:pPr lvl="1"/>
            <a:r>
              <a:rPr lang="en-US" sz="2000" dirty="0" smtClean="0"/>
              <a:t>ED Visit (date and discharge diagnosis)</a:t>
            </a:r>
          </a:p>
          <a:p>
            <a:pPr lvl="1"/>
            <a:r>
              <a:rPr lang="en-US" sz="2000" dirty="0" smtClean="0"/>
              <a:t>Reason for Transfer </a:t>
            </a:r>
          </a:p>
          <a:p>
            <a:pPr lvl="1"/>
            <a:r>
              <a:rPr lang="en-US" sz="2000" dirty="0" smtClean="0"/>
              <a:t>Reason for Transfer: Treatment Not Available at Facility </a:t>
            </a:r>
          </a:p>
          <a:p>
            <a:pPr lvl="1"/>
            <a:r>
              <a:rPr lang="en-US" sz="2000" dirty="0" smtClean="0"/>
              <a:t>Authorized by (primary care physician, covering provider, etc.)</a:t>
            </a:r>
          </a:p>
          <a:p>
            <a:pPr lvl="1"/>
            <a:r>
              <a:rPr lang="en-US" sz="2000" dirty="0" smtClean="0"/>
              <a:t>Nursing Home Treatment 24 Hours Prior to Transfer </a:t>
            </a:r>
          </a:p>
          <a:p>
            <a:pPr lvl="1"/>
            <a:r>
              <a:rPr lang="en-US" sz="2000" dirty="0" smtClean="0"/>
              <a:t>Seen by (Within 24 Hours Prior to Transfer) (primary care physician, covering physician, etc.)</a:t>
            </a:r>
          </a:p>
          <a:p>
            <a:pPr lvl="1"/>
            <a:r>
              <a:rPr lang="en-US" sz="2000" dirty="0" smtClean="0"/>
              <a:t>Prior ED Visit (0-3 Days or 4-30 Days)</a:t>
            </a:r>
          </a:p>
          <a:p>
            <a:pPr lvl="1"/>
            <a:r>
              <a:rPr lang="en-US" sz="2000" dirty="0" smtClean="0"/>
              <a:t>Prior Hospital Discharge (0-7 Days or 8-30 Days)</a:t>
            </a:r>
          </a:p>
          <a:p>
            <a:pPr lvl="1"/>
            <a:r>
              <a:rPr lang="en-US" sz="2000" dirty="0" smtClean="0"/>
              <a:t>Weeks at High Risk</a:t>
            </a:r>
          </a:p>
          <a:p>
            <a:pPr lvl="1"/>
            <a:r>
              <a:rPr lang="en-US" sz="2000" dirty="0" smtClean="0"/>
              <a:t>Weeks at Medium Risk</a:t>
            </a:r>
          </a:p>
          <a:p>
            <a:endParaRPr lang="en-US" sz="2000" dirty="0"/>
          </a:p>
        </p:txBody>
      </p:sp>
    </p:spTree>
    <p:extLst>
      <p:ext uri="{BB962C8B-B14F-4D97-AF65-F5344CB8AC3E}">
        <p14:creationId xmlns:p14="http://schemas.microsoft.com/office/powerpoint/2010/main" val="21240343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mtClean="0"/>
              <a:t>Check Your Understanding: </a:t>
            </a:r>
            <a:br>
              <a:rPr lang="en-US" smtClean="0"/>
            </a:br>
            <a:r>
              <a:rPr lang="en-US" smtClean="0"/>
              <a:t>ED Treat and Release Report Quiz</a:t>
            </a:r>
            <a:endParaRPr lang="en-US" dirty="0"/>
          </a:p>
        </p:txBody>
      </p:sp>
      <p:sp>
        <p:nvSpPr>
          <p:cNvPr id="5" name="Content Placeholder 4"/>
          <p:cNvSpPr>
            <a:spLocks noGrp="1"/>
          </p:cNvSpPr>
          <p:nvPr>
            <p:ph idx="1"/>
          </p:nvPr>
        </p:nvSpPr>
        <p:spPr/>
        <p:txBody>
          <a:bodyPr/>
          <a:lstStyle/>
          <a:p>
            <a:pPr marL="461963" lvl="0" indent="-461963">
              <a:buSzPct val="100000"/>
              <a:buFont typeface="+mj-lt"/>
              <a:buAutoNum type="arabicPeriod"/>
            </a:pPr>
            <a:r>
              <a:rPr lang="en-US" b="1" dirty="0" smtClean="0"/>
              <a:t>Nursing homes must use the On-Time Transfer Note to generate the ED Treat and Release Report. </a:t>
            </a:r>
          </a:p>
          <a:p>
            <a:pPr marL="914400" lvl="1" indent="-452438">
              <a:buSzPct val="100000"/>
              <a:buFont typeface="+mj-lt"/>
              <a:buAutoNum type="alphaLcPeriod"/>
            </a:pPr>
            <a:r>
              <a:rPr lang="en-US" dirty="0" smtClean="0"/>
              <a:t>True</a:t>
            </a:r>
          </a:p>
          <a:p>
            <a:pPr marL="914400" lvl="1" indent="-452438">
              <a:buSzPct val="100000"/>
              <a:buFont typeface="+mj-lt"/>
              <a:buAutoNum type="alphaLcPeriod"/>
            </a:pPr>
            <a:r>
              <a:rPr lang="en-US" dirty="0" smtClean="0"/>
              <a:t>False</a:t>
            </a:r>
            <a:endParaRPr lang="en-US" dirty="0"/>
          </a:p>
        </p:txBody>
      </p:sp>
    </p:spTree>
    <p:extLst>
      <p:ext uri="{BB962C8B-B14F-4D97-AF65-F5344CB8AC3E}">
        <p14:creationId xmlns:p14="http://schemas.microsoft.com/office/powerpoint/2010/main" val="33088591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Transfer and intake notes</a:t>
            </a:r>
            <a:endParaRPr lang="en-US" dirty="0"/>
          </a:p>
        </p:txBody>
      </p:sp>
    </p:spTree>
    <p:extLst>
      <p:ext uri="{BB962C8B-B14F-4D97-AF65-F5344CB8AC3E}">
        <p14:creationId xmlns:p14="http://schemas.microsoft.com/office/powerpoint/2010/main" val="13910195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mtClean="0"/>
              <a:t>Check Your Understanding: </a:t>
            </a:r>
            <a:br>
              <a:rPr lang="en-US" smtClean="0"/>
            </a:br>
            <a:r>
              <a:rPr lang="en-US" smtClean="0"/>
              <a:t>ED Treat and Release Report Quiz</a:t>
            </a:r>
            <a:endParaRPr lang="en-US" dirty="0"/>
          </a:p>
        </p:txBody>
      </p:sp>
      <p:sp>
        <p:nvSpPr>
          <p:cNvPr id="5" name="Content Placeholder 4"/>
          <p:cNvSpPr>
            <a:spLocks noGrp="1"/>
          </p:cNvSpPr>
          <p:nvPr>
            <p:ph idx="1"/>
          </p:nvPr>
        </p:nvSpPr>
        <p:spPr/>
        <p:txBody>
          <a:bodyPr/>
          <a:lstStyle/>
          <a:p>
            <a:pPr marL="461963" lvl="0" indent="-461963">
              <a:buSzPct val="100000"/>
              <a:buFont typeface="+mj-lt"/>
              <a:buAutoNum type="arabicPeriod" startAt="2"/>
            </a:pPr>
            <a:r>
              <a:rPr lang="en-US" b="1" dirty="0" smtClean="0"/>
              <a:t>The ED Treat and Release Report contains information on ED transfers for the 30 days prior to the report run date. </a:t>
            </a:r>
          </a:p>
          <a:p>
            <a:pPr marL="914400" lvl="1" indent="-452438">
              <a:buSzPct val="100000"/>
              <a:buFont typeface="+mj-lt"/>
              <a:buAutoNum type="alphaLcPeriod"/>
            </a:pPr>
            <a:r>
              <a:rPr lang="en-US" dirty="0" smtClean="0"/>
              <a:t>True</a:t>
            </a:r>
          </a:p>
          <a:p>
            <a:pPr marL="914400" lvl="1" indent="-452438">
              <a:buSzPct val="100000"/>
              <a:buFont typeface="+mj-lt"/>
              <a:buAutoNum type="alphaLcPeriod"/>
            </a:pPr>
            <a:r>
              <a:rPr lang="en-US" dirty="0" smtClean="0"/>
              <a:t>False</a:t>
            </a:r>
            <a:endParaRPr lang="en-US" dirty="0"/>
          </a:p>
        </p:txBody>
      </p:sp>
    </p:spTree>
    <p:extLst>
      <p:ext uri="{BB962C8B-B14F-4D97-AF65-F5344CB8AC3E}">
        <p14:creationId xmlns:p14="http://schemas.microsoft.com/office/powerpoint/2010/main" val="30093964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mtClean="0"/>
              <a:t>Check Your Understanding: </a:t>
            </a:r>
            <a:br>
              <a:rPr lang="en-US" smtClean="0"/>
            </a:br>
            <a:r>
              <a:rPr lang="en-US" smtClean="0"/>
              <a:t>ED Treat and Release Report Quiz</a:t>
            </a:r>
            <a:endParaRPr lang="en-US" dirty="0"/>
          </a:p>
        </p:txBody>
      </p:sp>
      <p:sp>
        <p:nvSpPr>
          <p:cNvPr id="5" name="Content Placeholder 4"/>
          <p:cNvSpPr>
            <a:spLocks noGrp="1"/>
          </p:cNvSpPr>
          <p:nvPr>
            <p:ph idx="1"/>
          </p:nvPr>
        </p:nvSpPr>
        <p:spPr/>
        <p:txBody>
          <a:bodyPr/>
          <a:lstStyle/>
          <a:p>
            <a:pPr marL="461963" lvl="0" indent="-461963">
              <a:buSzPct val="100000"/>
              <a:buFont typeface="+mj-lt"/>
              <a:buAutoNum type="arabicPeriod" startAt="3"/>
            </a:pPr>
            <a:r>
              <a:rPr lang="en-US" b="1" dirty="0" smtClean="0"/>
              <a:t>A resident was transferred to the ED three times (and released each time) in the past 30 days. The details of each transfer will display on a separate row of the report. </a:t>
            </a:r>
          </a:p>
          <a:p>
            <a:pPr marL="914400" lvl="1" indent="-452438">
              <a:buSzPct val="100000"/>
              <a:buFont typeface="+mj-lt"/>
              <a:buAutoNum type="alphaLcPeriod"/>
            </a:pPr>
            <a:r>
              <a:rPr lang="en-US" dirty="0" smtClean="0"/>
              <a:t>True</a:t>
            </a:r>
          </a:p>
          <a:p>
            <a:pPr marL="914400" lvl="1" indent="-452438">
              <a:buSzPct val="100000"/>
              <a:buFont typeface="+mj-lt"/>
              <a:buAutoNum type="alphaLcPeriod"/>
            </a:pPr>
            <a:r>
              <a:rPr lang="en-US" dirty="0" smtClean="0"/>
              <a:t>False</a:t>
            </a:r>
            <a:endParaRPr lang="en-US" dirty="0"/>
          </a:p>
        </p:txBody>
      </p:sp>
    </p:spTree>
    <p:extLst>
      <p:ext uri="{BB962C8B-B14F-4D97-AF65-F5344CB8AC3E}">
        <p14:creationId xmlns:p14="http://schemas.microsoft.com/office/powerpoint/2010/main" val="33259067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71600" y="2895600"/>
            <a:ext cx="7162800" cy="1371600"/>
          </a:xfrm>
        </p:spPr>
        <p:txBody>
          <a:bodyPr>
            <a:normAutofit fontScale="90000"/>
          </a:bodyPr>
          <a:lstStyle/>
          <a:p>
            <a:r>
              <a:rPr lang="en-US" dirty="0"/>
              <a:t>MONTHLY SUMMARY </a:t>
            </a:r>
            <a:r>
              <a:rPr lang="en-US" dirty="0" smtClean="0"/>
              <a:t>BY </a:t>
            </a:r>
            <a:r>
              <a:rPr lang="en-US" dirty="0"/>
              <a:t>FACILITY </a:t>
            </a:r>
            <a:r>
              <a:rPr lang="en-US" dirty="0" smtClean="0"/>
              <a:t>OR </a:t>
            </a:r>
            <a:r>
              <a:rPr lang="en-US" dirty="0"/>
              <a:t>NURSING UNIT </a:t>
            </a:r>
            <a:r>
              <a:rPr lang="en-US" dirty="0" smtClean="0"/>
              <a:t>REPORT</a:t>
            </a:r>
            <a:endParaRPr lang="en-US" dirty="0"/>
          </a:p>
        </p:txBody>
      </p:sp>
    </p:spTree>
    <p:extLst>
      <p:ext uri="{BB962C8B-B14F-4D97-AF65-F5344CB8AC3E}">
        <p14:creationId xmlns:p14="http://schemas.microsoft.com/office/powerpoint/2010/main" val="13173173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mtClean="0"/>
              <a:t>Monthly Summary </a:t>
            </a:r>
            <a:br>
              <a:rPr lang="en-US" smtClean="0"/>
            </a:br>
            <a:r>
              <a:rPr lang="en-US" smtClean="0"/>
              <a:t>by Facility or Nursing Unit Report </a:t>
            </a:r>
            <a:endParaRPr lang="en-US" dirty="0"/>
          </a:p>
        </p:txBody>
      </p:sp>
      <p:sp>
        <p:nvSpPr>
          <p:cNvPr id="5" name="Content Placeholder 4"/>
          <p:cNvSpPr>
            <a:spLocks noGrp="1"/>
          </p:cNvSpPr>
          <p:nvPr>
            <p:ph idx="1"/>
          </p:nvPr>
        </p:nvSpPr>
        <p:spPr/>
        <p:txBody>
          <a:bodyPr/>
          <a:lstStyle/>
          <a:p>
            <a:r>
              <a:rPr lang="en-US" dirty="0" smtClean="0"/>
              <a:t>Provides counts of hospital and ED visits for the month by unit or by facility</a:t>
            </a:r>
          </a:p>
          <a:p>
            <a:r>
              <a:rPr lang="en-US" dirty="0" smtClean="0"/>
              <a:t>Enables clinicians to understand the overall picture of reasons for transfer and discharge diagnoses for all transfers</a:t>
            </a:r>
          </a:p>
        </p:txBody>
      </p:sp>
    </p:spTree>
    <p:extLst>
      <p:ext uri="{BB962C8B-B14F-4D97-AF65-F5344CB8AC3E}">
        <p14:creationId xmlns:p14="http://schemas.microsoft.com/office/powerpoint/2010/main" val="80996201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mtClean="0"/>
              <a:t>Monthly Summary </a:t>
            </a:r>
            <a:br>
              <a:rPr lang="en-US" smtClean="0"/>
            </a:br>
            <a:r>
              <a:rPr lang="en-US" smtClean="0"/>
              <a:t>by Facility or Nursing Unit Report</a:t>
            </a:r>
            <a:endParaRPr lang="en-US" dirty="0"/>
          </a:p>
        </p:txBody>
      </p:sp>
      <p:sp>
        <p:nvSpPr>
          <p:cNvPr id="5" name="Content Placeholder 4"/>
          <p:cNvSpPr>
            <a:spLocks noGrp="1"/>
          </p:cNvSpPr>
          <p:nvPr>
            <p:ph idx="1"/>
          </p:nvPr>
        </p:nvSpPr>
        <p:spPr/>
        <p:txBody>
          <a:bodyPr/>
          <a:lstStyle/>
          <a:p>
            <a:r>
              <a:rPr lang="en-US" dirty="0" smtClean="0"/>
              <a:t>Displays:</a:t>
            </a:r>
          </a:p>
          <a:p>
            <a:pPr lvl="1"/>
            <a:r>
              <a:rPr lang="en-US" dirty="0" smtClean="0"/>
              <a:t>Total number of transfers.</a:t>
            </a:r>
          </a:p>
          <a:p>
            <a:pPr lvl="1"/>
            <a:r>
              <a:rPr lang="en-US" dirty="0" smtClean="0"/>
              <a:t>Total number of residents transferred.</a:t>
            </a:r>
          </a:p>
          <a:p>
            <a:pPr lvl="1"/>
            <a:r>
              <a:rPr lang="en-US" dirty="0" smtClean="0"/>
              <a:t>Reasons for each transfer.</a:t>
            </a:r>
          </a:p>
          <a:p>
            <a:pPr lvl="1"/>
            <a:r>
              <a:rPr lang="en-US" dirty="0" smtClean="0"/>
              <a:t>Potential preventable discharge diagnoses.</a:t>
            </a:r>
          </a:p>
          <a:p>
            <a:r>
              <a:rPr lang="en-US" dirty="0" smtClean="0"/>
              <a:t>Displays information pulled from the On-Time Transfer Note, Intake Note, and other EMR documentation</a:t>
            </a:r>
          </a:p>
          <a:p>
            <a:pPr lvl="1"/>
            <a:endParaRPr lang="en-US" dirty="0"/>
          </a:p>
        </p:txBody>
      </p:sp>
    </p:spTree>
    <p:extLst>
      <p:ext uri="{BB962C8B-B14F-4D97-AF65-F5344CB8AC3E}">
        <p14:creationId xmlns:p14="http://schemas.microsoft.com/office/powerpoint/2010/main" val="241566733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457200" y="152400"/>
            <a:ext cx="8229600" cy="838200"/>
          </a:xfrm>
        </p:spPr>
        <p:txBody>
          <a:bodyPr>
            <a:normAutofit fontScale="90000"/>
          </a:bodyPr>
          <a:lstStyle/>
          <a:p>
            <a:pPr>
              <a:lnSpc>
                <a:spcPct val="80000"/>
              </a:lnSpc>
            </a:pPr>
            <a:r>
              <a:rPr lang="en-US" sz="3200" dirty="0"/>
              <a:t>Sample Monthly Summary </a:t>
            </a:r>
            <a:br>
              <a:rPr lang="en-US" sz="3200" dirty="0"/>
            </a:br>
            <a:r>
              <a:rPr lang="en-US" sz="3200" dirty="0"/>
              <a:t>by Facility or Nursing Unit </a:t>
            </a:r>
            <a:r>
              <a:rPr lang="en-US" sz="3200" dirty="0" smtClean="0"/>
              <a:t>Report</a:t>
            </a:r>
            <a:endParaRPr lang="en-US" sz="3200" dirty="0"/>
          </a:p>
        </p:txBody>
      </p:sp>
      <p:graphicFrame>
        <p:nvGraphicFramePr>
          <p:cNvPr id="3" name="Table 2"/>
          <p:cNvGraphicFramePr>
            <a:graphicFrameLocks noGrp="1"/>
          </p:cNvGraphicFramePr>
          <p:nvPr>
            <p:extLst>
              <p:ext uri="{D42A27DB-BD31-4B8C-83A1-F6EECF244321}">
                <p14:modId xmlns:p14="http://schemas.microsoft.com/office/powerpoint/2010/main" val="1887967448"/>
              </p:ext>
            </p:extLst>
          </p:nvPr>
        </p:nvGraphicFramePr>
        <p:xfrm>
          <a:off x="228601" y="990600"/>
          <a:ext cx="8686799" cy="5413248"/>
        </p:xfrm>
        <a:graphic>
          <a:graphicData uri="http://schemas.openxmlformats.org/drawingml/2006/table">
            <a:tbl>
              <a:tblPr/>
              <a:tblGrid>
                <a:gridCol w="897441"/>
                <a:gridCol w="245559"/>
                <a:gridCol w="304800"/>
                <a:gridCol w="228600"/>
                <a:gridCol w="124234"/>
                <a:gridCol w="180566"/>
                <a:gridCol w="228600"/>
                <a:gridCol w="228600"/>
                <a:gridCol w="297069"/>
                <a:gridCol w="236331"/>
                <a:gridCol w="228600"/>
                <a:gridCol w="228600"/>
                <a:gridCol w="228600"/>
                <a:gridCol w="228600"/>
                <a:gridCol w="228600"/>
                <a:gridCol w="228599"/>
                <a:gridCol w="228600"/>
                <a:gridCol w="228600"/>
                <a:gridCol w="228600"/>
                <a:gridCol w="228601"/>
                <a:gridCol w="228600"/>
                <a:gridCol w="228599"/>
                <a:gridCol w="228600"/>
                <a:gridCol w="228601"/>
                <a:gridCol w="228600"/>
                <a:gridCol w="228599"/>
                <a:gridCol w="81294"/>
                <a:gridCol w="147306"/>
                <a:gridCol w="228600"/>
                <a:gridCol w="152400"/>
                <a:gridCol w="228600"/>
                <a:gridCol w="228600"/>
                <a:gridCol w="228600"/>
                <a:gridCol w="201095"/>
                <a:gridCol w="256105"/>
                <a:gridCol w="152400"/>
                <a:gridCol w="152400"/>
              </a:tblGrid>
              <a:tr h="0">
                <a:tc gridSpan="37">
                  <a:txBody>
                    <a:bodyPr/>
                    <a:lstStyle/>
                    <a:p>
                      <a:pPr algn="l" fontAlgn="b"/>
                      <a:r>
                        <a:rPr lang="en-US" sz="700" b="1" i="0" u="none" strike="noStrike" dirty="0">
                          <a:solidFill>
                            <a:srgbClr val="000000"/>
                          </a:solidFill>
                          <a:effectLst/>
                          <a:latin typeface="Arial" panose="020B0604020202020204" pitchFamily="34" charset="0"/>
                          <a:cs typeface="Arial" panose="020B0604020202020204" pitchFamily="34" charset="0"/>
                        </a:rPr>
                        <a:t>Facility</a:t>
                      </a:r>
                      <a:r>
                        <a:rPr lang="en-US" sz="700" b="1" i="0" u="none" strike="noStrike" dirty="0" smtClean="0">
                          <a:solidFill>
                            <a:srgbClr val="000000"/>
                          </a:solidFill>
                          <a:effectLst/>
                          <a:latin typeface="Arial" panose="020B0604020202020204" pitchFamily="34" charset="0"/>
                          <a:cs typeface="Arial" panose="020B0604020202020204" pitchFamily="34" charset="0"/>
                        </a:rPr>
                        <a:t>:</a:t>
                      </a:r>
                      <a:r>
                        <a:rPr lang="en-US" sz="700" b="1" i="0" u="none" strike="noStrike" dirty="0">
                          <a:solidFill>
                            <a:srgbClr val="000000"/>
                          </a:solidFill>
                          <a:effectLst/>
                          <a:latin typeface="Arial" panose="020B0604020202020204" pitchFamily="34" charset="0"/>
                          <a:cs typeface="Arial" panose="020B0604020202020204" pitchFamily="34" charset="0"/>
                        </a:rPr>
                        <a:t> </a:t>
                      </a:r>
                    </a:p>
                  </a:txBody>
                  <a:tcPr marL="9144" marR="9144" marT="9144" marB="914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A04F">
                        <a:alpha val="20000"/>
                      </a:srgb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l" fontAlgn="b"/>
                      <a:endParaRPr lang="en-US" sz="700" b="1" i="0" u="none" strike="noStrike">
                        <a:solidFill>
                          <a:srgbClr val="000000"/>
                        </a:solidFill>
                        <a:effectLst/>
                        <a:latin typeface="Arial" panose="020B0604020202020204" pitchFamily="34" charset="0"/>
                        <a:cs typeface="Arial" panose="020B0604020202020204" pitchFamily="34" charset="0"/>
                      </a:endParaRPr>
                    </a:p>
                  </a:txBody>
                  <a:tcPr marL="5828" marR="5828" marT="5828" marB="0" anchor="b">
                    <a:lnL w="19050" cap="flat" cmpd="sng" algn="ctr">
                      <a:solidFill>
                        <a:srgbClr val="000000"/>
                      </a:solidFill>
                      <a:prstDash val="solid"/>
                      <a:round/>
                      <a:headEnd type="none" w="med" len="med"/>
                      <a:tailEnd type="none" w="med" len="med"/>
                    </a:lnL>
                    <a:lnR>
                      <a:noFill/>
                    </a:lnR>
                    <a:lnT>
                      <a:noFill/>
                    </a:lnT>
                    <a:lnB>
                      <a:noFill/>
                    </a:lnB>
                  </a:tcPr>
                </a:tc>
                <a:tc hMerge="1">
                  <a:txBody>
                    <a:bodyPr/>
                    <a:lstStyle/>
                    <a:p>
                      <a:pPr algn="l" fontAlgn="b"/>
                      <a:endParaRPr lang="en-US" sz="700" b="1" i="0" u="none" strike="noStrike" dirty="0">
                        <a:solidFill>
                          <a:srgbClr val="000000"/>
                        </a:solidFill>
                        <a:effectLst/>
                        <a:latin typeface="Arial" panose="020B0604020202020204" pitchFamily="34" charset="0"/>
                        <a:cs typeface="Arial" panose="020B0604020202020204" pitchFamily="34" charset="0"/>
                      </a:endParaRPr>
                    </a:p>
                  </a:txBody>
                  <a:tcPr marL="5828" marR="5828" marT="5828" marB="0" anchor="b">
                    <a:lnL>
                      <a:noFill/>
                    </a:lnL>
                    <a:lnR>
                      <a:noFill/>
                    </a:lnR>
                    <a:lnT>
                      <a:noFill/>
                    </a:lnT>
                    <a:lnB>
                      <a:noFill/>
                    </a:lnB>
                  </a:tcPr>
                </a:tc>
                <a:tc hMerge="1">
                  <a:txBody>
                    <a:bodyPr/>
                    <a:lstStyle/>
                    <a:p>
                      <a:pPr algn="l" fontAlgn="b"/>
                      <a:endParaRPr lang="en-US" sz="700" b="1" i="0" u="none" strike="noStrike" dirty="0">
                        <a:solidFill>
                          <a:srgbClr val="000000"/>
                        </a:solidFill>
                        <a:effectLst/>
                        <a:latin typeface="Arial" panose="020B0604020202020204" pitchFamily="34" charset="0"/>
                        <a:cs typeface="Arial" panose="020B0604020202020204" pitchFamily="34" charset="0"/>
                      </a:endParaRPr>
                    </a:p>
                  </a:txBody>
                  <a:tcPr marL="5828" marR="5828" marT="5828" marB="0" anchor="b">
                    <a:lnL>
                      <a:noFill/>
                    </a:lnL>
                    <a:lnR>
                      <a:noFill/>
                    </a:lnR>
                    <a:lnT>
                      <a:noFill/>
                    </a:lnT>
                    <a:lnB>
                      <a:noFill/>
                    </a:lnB>
                  </a:tcPr>
                </a:tc>
                <a:tc hMerge="1">
                  <a:txBody>
                    <a:bodyPr/>
                    <a:lstStyle/>
                    <a:p>
                      <a:pPr algn="l" fontAlgn="b"/>
                      <a:endParaRPr lang="en-US" sz="700" b="1" i="0" u="none" strike="noStrike" dirty="0">
                        <a:solidFill>
                          <a:srgbClr val="000000"/>
                        </a:solidFill>
                        <a:effectLst/>
                        <a:latin typeface="Arial" panose="020B0604020202020204" pitchFamily="34" charset="0"/>
                        <a:cs typeface="Arial" panose="020B0604020202020204" pitchFamily="34" charset="0"/>
                      </a:endParaRPr>
                    </a:p>
                  </a:txBody>
                  <a:tcPr marL="5828" marR="5828" marT="5828" marB="0" anchor="b">
                    <a:lnL>
                      <a:noFill/>
                    </a:lnL>
                    <a:lnR>
                      <a:noFill/>
                    </a:lnR>
                    <a:lnT>
                      <a:noFill/>
                    </a:lnT>
                    <a:lnB>
                      <a:noFill/>
                    </a:lnB>
                  </a:tcPr>
                </a:tc>
              </a:tr>
              <a:tr h="0">
                <a:tc gridSpan="37">
                  <a:txBody>
                    <a:bodyPr/>
                    <a:lstStyle/>
                    <a:p>
                      <a:pPr algn="l" fontAlgn="b"/>
                      <a:r>
                        <a:rPr lang="en-US" sz="700" b="1" i="0" u="none" strike="noStrike" dirty="0">
                          <a:solidFill>
                            <a:srgbClr val="000000"/>
                          </a:solidFill>
                          <a:effectLst/>
                          <a:latin typeface="Arial" panose="020B0604020202020204" pitchFamily="34" charset="0"/>
                          <a:cs typeface="Arial" panose="020B0604020202020204" pitchFamily="34" charset="0"/>
                        </a:rPr>
                        <a:t>Month</a:t>
                      </a:r>
                      <a:r>
                        <a:rPr lang="en-US" sz="700" b="1" i="0" u="none" strike="noStrike" dirty="0" smtClean="0">
                          <a:solidFill>
                            <a:srgbClr val="000000"/>
                          </a:solidFill>
                          <a:effectLst/>
                          <a:latin typeface="Arial" panose="020B0604020202020204" pitchFamily="34" charset="0"/>
                          <a:cs typeface="Arial" panose="020B0604020202020204" pitchFamily="34" charset="0"/>
                        </a:rPr>
                        <a:t>:</a:t>
                      </a:r>
                      <a:r>
                        <a:rPr lang="en-US" sz="700" b="1" i="0" u="none" strike="noStrike" dirty="0">
                          <a:solidFill>
                            <a:srgbClr val="000000"/>
                          </a:solidFill>
                          <a:effectLst/>
                          <a:latin typeface="Arial" panose="020B0604020202020204" pitchFamily="34" charset="0"/>
                          <a:cs typeface="Arial" panose="020B0604020202020204" pitchFamily="34" charset="0"/>
                        </a:rPr>
                        <a:t> </a:t>
                      </a:r>
                    </a:p>
                  </a:txBody>
                  <a:tcPr marL="9144" marR="9144" marT="9144" marB="914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A04F">
                        <a:alpha val="20000"/>
                      </a:srgb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l" fontAlgn="b"/>
                      <a:endParaRPr lang="en-US" sz="700" b="1" i="0" u="none" strike="noStrike" dirty="0">
                        <a:solidFill>
                          <a:srgbClr val="000000"/>
                        </a:solidFill>
                        <a:effectLst/>
                        <a:latin typeface="Arial" panose="020B0604020202020204" pitchFamily="34" charset="0"/>
                        <a:cs typeface="Arial" panose="020B0604020202020204" pitchFamily="34" charset="0"/>
                      </a:endParaRPr>
                    </a:p>
                  </a:txBody>
                  <a:tcPr marL="5828" marR="5828" marT="5828" marB="0" anchor="b">
                    <a:lnL w="19050" cap="flat" cmpd="sng" algn="ctr">
                      <a:solidFill>
                        <a:srgbClr val="000000"/>
                      </a:solidFill>
                      <a:prstDash val="solid"/>
                      <a:round/>
                      <a:headEnd type="none" w="med" len="med"/>
                      <a:tailEnd type="none" w="med" len="med"/>
                    </a:lnL>
                    <a:lnR>
                      <a:noFill/>
                    </a:lnR>
                    <a:lnT>
                      <a:noFill/>
                    </a:lnT>
                    <a:lnB>
                      <a:noFill/>
                    </a:lnB>
                  </a:tcPr>
                </a:tc>
                <a:tc hMerge="1">
                  <a:txBody>
                    <a:bodyPr/>
                    <a:lstStyle/>
                    <a:p>
                      <a:pPr algn="l" fontAlgn="b"/>
                      <a:endParaRPr lang="en-US" sz="700" b="1" i="0" u="none" strike="noStrike" dirty="0">
                        <a:solidFill>
                          <a:srgbClr val="000000"/>
                        </a:solidFill>
                        <a:effectLst/>
                        <a:latin typeface="Arial" panose="020B0604020202020204" pitchFamily="34" charset="0"/>
                        <a:cs typeface="Arial" panose="020B0604020202020204" pitchFamily="34" charset="0"/>
                      </a:endParaRPr>
                    </a:p>
                  </a:txBody>
                  <a:tcPr marL="5828" marR="5828" marT="5828" marB="0" anchor="b">
                    <a:lnL>
                      <a:noFill/>
                    </a:lnL>
                    <a:lnR>
                      <a:noFill/>
                    </a:lnR>
                    <a:lnT>
                      <a:noFill/>
                    </a:lnT>
                    <a:lnB>
                      <a:noFill/>
                    </a:lnB>
                  </a:tcPr>
                </a:tc>
                <a:tc hMerge="1">
                  <a:txBody>
                    <a:bodyPr/>
                    <a:lstStyle/>
                    <a:p>
                      <a:pPr algn="l" fontAlgn="b"/>
                      <a:endParaRPr lang="en-US" sz="700" b="1" i="0" u="none" strike="noStrike" dirty="0">
                        <a:solidFill>
                          <a:srgbClr val="000000"/>
                        </a:solidFill>
                        <a:effectLst/>
                        <a:latin typeface="Arial" panose="020B0604020202020204" pitchFamily="34" charset="0"/>
                        <a:cs typeface="Arial" panose="020B0604020202020204" pitchFamily="34" charset="0"/>
                      </a:endParaRPr>
                    </a:p>
                  </a:txBody>
                  <a:tcPr marL="5828" marR="5828" marT="5828" marB="0" anchor="b">
                    <a:lnL>
                      <a:noFill/>
                    </a:lnL>
                    <a:lnR>
                      <a:noFill/>
                    </a:lnR>
                    <a:lnT>
                      <a:noFill/>
                    </a:lnT>
                    <a:lnB>
                      <a:noFill/>
                    </a:lnB>
                  </a:tcPr>
                </a:tc>
                <a:tc hMerge="1">
                  <a:txBody>
                    <a:bodyPr/>
                    <a:lstStyle/>
                    <a:p>
                      <a:pPr algn="l" fontAlgn="b"/>
                      <a:endParaRPr lang="en-US" sz="700" b="1" i="0" u="none" strike="noStrike" dirty="0">
                        <a:solidFill>
                          <a:srgbClr val="000000"/>
                        </a:solidFill>
                        <a:effectLst/>
                        <a:latin typeface="Arial" panose="020B0604020202020204" pitchFamily="34" charset="0"/>
                        <a:cs typeface="Arial" panose="020B0604020202020204" pitchFamily="34" charset="0"/>
                      </a:endParaRPr>
                    </a:p>
                  </a:txBody>
                  <a:tcPr marL="5828" marR="5828" marT="5828" marB="0" anchor="b">
                    <a:lnL>
                      <a:noFill/>
                    </a:lnL>
                    <a:lnR>
                      <a:noFill/>
                    </a:lnR>
                    <a:lnT>
                      <a:noFill/>
                    </a:lnT>
                    <a:lnB>
                      <a:noFill/>
                    </a:lnB>
                  </a:tcPr>
                </a:tc>
              </a:tr>
              <a:tr h="0">
                <a:tc gridSpan="5">
                  <a:txBody>
                    <a:bodyPr/>
                    <a:lstStyle/>
                    <a:p>
                      <a:pPr algn="l" fontAlgn="ctr"/>
                      <a:r>
                        <a:rPr lang="en-US" sz="700" b="0" i="0" u="none" strike="noStrike" dirty="0">
                          <a:solidFill>
                            <a:srgbClr val="000000"/>
                          </a:solidFill>
                          <a:effectLst/>
                          <a:latin typeface="Arial" panose="020B0604020202020204" pitchFamily="34" charset="0"/>
                          <a:cs typeface="Arial" panose="020B0604020202020204" pitchFamily="34" charset="0"/>
                        </a:rPr>
                        <a:t>Average Daily Census</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A04F">
                        <a:alpha val="20000"/>
                      </a:srgb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12">
                  <a:txBody>
                    <a:bodyPr/>
                    <a:lstStyle/>
                    <a:p>
                      <a:pPr algn="l" fontAlgn="ctr"/>
                      <a:r>
                        <a:rPr lang="en-US" sz="700" b="0" i="0" u="none" strike="noStrike" dirty="0">
                          <a:solidFill>
                            <a:srgbClr val="000000"/>
                          </a:solidFill>
                          <a:effectLst/>
                          <a:latin typeface="Arial" panose="020B0604020202020204" pitchFamily="34" charset="0"/>
                          <a:cs typeface="Arial" panose="020B0604020202020204" pitchFamily="34" charset="0"/>
                        </a:rPr>
                        <a:t>30</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A04F">
                        <a:alpha val="20000"/>
                      </a:srgb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10">
                  <a:txBody>
                    <a:bodyPr/>
                    <a:lstStyle/>
                    <a:p>
                      <a:pPr algn="l" fontAlgn="ctr"/>
                      <a:r>
                        <a:rPr lang="en-US" sz="700" b="0" i="0" u="none" strike="noStrike" dirty="0">
                          <a:solidFill>
                            <a:srgbClr val="000000"/>
                          </a:solidFill>
                          <a:effectLst/>
                          <a:latin typeface="Arial" panose="020B0604020202020204" pitchFamily="34" charset="0"/>
                          <a:cs typeface="Arial" panose="020B0604020202020204" pitchFamily="34" charset="0"/>
                        </a:rPr>
                        <a:t>TOTAL Transfers </a:t>
                      </a:r>
                      <a:r>
                        <a:rPr lang="en-US" sz="700" b="0" i="0" u="none" strike="noStrike" dirty="0" smtClean="0">
                          <a:solidFill>
                            <a:srgbClr val="000000"/>
                          </a:solidFill>
                          <a:effectLst/>
                          <a:latin typeface="Arial" panose="020B0604020202020204" pitchFamily="34" charset="0"/>
                          <a:cs typeface="Arial" panose="020B0604020202020204" pitchFamily="34" charset="0"/>
                        </a:rPr>
                        <a:t>(In/Out, No Returns)</a:t>
                      </a:r>
                      <a:endParaRPr lang="en-US" sz="700" b="0" i="0" u="none" strike="noStrike" dirty="0">
                        <a:solidFill>
                          <a:srgbClr val="000000"/>
                        </a:solidFill>
                        <a:effectLst/>
                        <a:latin typeface="Arial" panose="020B0604020202020204" pitchFamily="34" charset="0"/>
                        <a:cs typeface="Arial" panose="020B0604020202020204" pitchFamily="34" charset="0"/>
                      </a:endParaRP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A04F">
                        <a:alpha val="20000"/>
                      </a:srgb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10">
                  <a:txBody>
                    <a:bodyPr/>
                    <a:lstStyle/>
                    <a:p>
                      <a:pPr algn="l" fontAlgn="ctr"/>
                      <a:r>
                        <a:rPr lang="en-US" sz="700" b="0" i="0" u="none" strike="noStrike" dirty="0" smtClean="0">
                          <a:solidFill>
                            <a:srgbClr val="000000"/>
                          </a:solidFill>
                          <a:effectLst/>
                          <a:latin typeface="Arial" panose="020B0604020202020204" pitchFamily="34" charset="0"/>
                          <a:cs typeface="Arial" panose="020B0604020202020204" pitchFamily="34" charset="0"/>
                        </a:rPr>
                        <a:t>23</a:t>
                      </a:r>
                      <a:r>
                        <a:rPr lang="en-US" sz="700" b="0" i="0" u="none" strike="noStrike" dirty="0">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A04F">
                        <a:alpha val="20000"/>
                      </a:srgb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l" fontAlgn="ctr"/>
                      <a:endParaRPr lang="en-US" sz="700" b="0" i="0" u="none" strike="noStrike" dirty="0">
                        <a:solidFill>
                          <a:srgbClr val="000000"/>
                        </a:solidFill>
                        <a:effectLst/>
                        <a:latin typeface="Arial" panose="020B0604020202020204" pitchFamily="34" charset="0"/>
                        <a:cs typeface="Arial" panose="020B0604020202020204" pitchFamily="34" charset="0"/>
                      </a:endParaRPr>
                    </a:p>
                  </a:txBody>
                  <a:tcPr marL="5828" marR="5828" marT="5828" marB="0" anchor="ctr">
                    <a:lnL w="19050" cap="flat" cmpd="sng" algn="ctr">
                      <a:solidFill>
                        <a:srgbClr val="000000"/>
                      </a:solidFill>
                      <a:prstDash val="solid"/>
                      <a:round/>
                      <a:headEnd type="none" w="med" len="med"/>
                      <a:tailEnd type="none" w="med" len="med"/>
                    </a:lnL>
                    <a:lnR>
                      <a:noFill/>
                    </a:lnR>
                    <a:lnT>
                      <a:noFill/>
                    </a:lnT>
                    <a:lnB>
                      <a:noFill/>
                    </a:lnB>
                  </a:tcPr>
                </a:tc>
                <a:tc hMerge="1">
                  <a:txBody>
                    <a:bodyPr/>
                    <a:lstStyle/>
                    <a:p>
                      <a:pPr algn="l" fontAlgn="ctr"/>
                      <a:endParaRPr lang="en-US" sz="700" b="0" i="0" u="none" strike="noStrike" dirty="0">
                        <a:solidFill>
                          <a:srgbClr val="000000"/>
                        </a:solidFill>
                        <a:effectLst/>
                        <a:latin typeface="Arial" panose="020B0604020202020204" pitchFamily="34" charset="0"/>
                        <a:cs typeface="Arial" panose="020B0604020202020204" pitchFamily="34" charset="0"/>
                      </a:endParaRPr>
                    </a:p>
                  </a:txBody>
                  <a:tcPr marL="5828" marR="5828" marT="5828" marB="0" anchor="ctr">
                    <a:lnL>
                      <a:noFill/>
                    </a:lnL>
                    <a:lnR>
                      <a:noFill/>
                    </a:lnR>
                    <a:lnT>
                      <a:noFill/>
                    </a:lnT>
                    <a:lnB>
                      <a:noFill/>
                    </a:lnB>
                  </a:tcPr>
                </a:tc>
                <a:tc hMerge="1">
                  <a:txBody>
                    <a:bodyPr/>
                    <a:lstStyle/>
                    <a:p>
                      <a:pPr algn="l" fontAlgn="ctr"/>
                      <a:endParaRPr lang="en-US" sz="700" b="0" i="0" u="none" strike="noStrike" dirty="0">
                        <a:solidFill>
                          <a:srgbClr val="000000"/>
                        </a:solidFill>
                        <a:effectLst/>
                        <a:latin typeface="Arial" panose="020B0604020202020204" pitchFamily="34" charset="0"/>
                        <a:cs typeface="Arial" panose="020B0604020202020204" pitchFamily="34" charset="0"/>
                      </a:endParaRPr>
                    </a:p>
                  </a:txBody>
                  <a:tcPr marL="5828" marR="5828" marT="5828" marB="0" anchor="ctr">
                    <a:lnL>
                      <a:noFill/>
                    </a:lnL>
                    <a:lnR>
                      <a:noFill/>
                    </a:lnR>
                    <a:lnT>
                      <a:noFill/>
                    </a:lnT>
                    <a:lnB>
                      <a:noFill/>
                    </a:lnB>
                  </a:tcPr>
                </a:tc>
                <a:tc hMerge="1">
                  <a:txBody>
                    <a:bodyPr/>
                    <a:lstStyle/>
                    <a:p>
                      <a:pPr algn="l" fontAlgn="ctr"/>
                      <a:endParaRPr lang="en-US" sz="700" b="0" i="0" u="none" strike="noStrike" dirty="0">
                        <a:solidFill>
                          <a:srgbClr val="000000"/>
                        </a:solidFill>
                        <a:effectLst/>
                        <a:latin typeface="Arial" panose="020B0604020202020204" pitchFamily="34" charset="0"/>
                        <a:cs typeface="Arial" panose="020B0604020202020204" pitchFamily="34" charset="0"/>
                      </a:endParaRPr>
                    </a:p>
                  </a:txBody>
                  <a:tcPr marL="5828" marR="5828" marT="5828" marB="0" anchor="ctr">
                    <a:lnL>
                      <a:noFill/>
                    </a:lnL>
                    <a:lnR w="12700" cap="flat" cmpd="sng" algn="ctr">
                      <a:solidFill>
                        <a:schemeClr val="tx1"/>
                      </a:solidFill>
                      <a:prstDash val="solid"/>
                      <a:round/>
                      <a:headEnd type="none" w="med" len="med"/>
                      <a:tailEnd type="none" w="med" len="med"/>
                    </a:lnR>
                    <a:lnT>
                      <a:noFill/>
                    </a:lnT>
                    <a:lnB>
                      <a:noFill/>
                    </a:lnB>
                  </a:tcPr>
                </a:tc>
              </a:tr>
              <a:tr h="0">
                <a:tc gridSpan="5">
                  <a:txBody>
                    <a:bodyPr/>
                    <a:lstStyle/>
                    <a:p>
                      <a:pPr algn="l" fontAlgn="ctr"/>
                      <a:r>
                        <a:rPr lang="en-US" sz="700" b="0" i="0" u="none" strike="noStrike" dirty="0">
                          <a:solidFill>
                            <a:srgbClr val="000000"/>
                          </a:solidFill>
                          <a:effectLst/>
                          <a:latin typeface="Arial" panose="020B0604020202020204" pitchFamily="34" charset="0"/>
                          <a:cs typeface="Arial" panose="020B0604020202020204" pitchFamily="34" charset="0"/>
                        </a:rPr>
                        <a:t>Resident Days </a:t>
                      </a:r>
                      <a:r>
                        <a:rPr lang="en-US" sz="700" b="0" i="0" u="none" strike="noStrike" dirty="0" smtClean="0">
                          <a:solidFill>
                            <a:srgbClr val="000000"/>
                          </a:solidFill>
                          <a:effectLst/>
                          <a:latin typeface="Arial" panose="020B0604020202020204" pitchFamily="34" charset="0"/>
                          <a:cs typeface="Arial" panose="020B0604020202020204" pitchFamily="34" charset="0"/>
                        </a:rPr>
                        <a:t>(Including Bed Holds)</a:t>
                      </a:r>
                      <a:endParaRPr lang="en-US" sz="700" b="0" i="0" u="none" strike="noStrike" dirty="0">
                        <a:solidFill>
                          <a:srgbClr val="000000"/>
                        </a:solidFill>
                        <a:effectLst/>
                        <a:latin typeface="Arial" panose="020B0604020202020204" pitchFamily="34" charset="0"/>
                        <a:cs typeface="Arial" panose="020B0604020202020204" pitchFamily="34" charset="0"/>
                      </a:endParaRP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A04F">
                        <a:alpha val="20000"/>
                      </a:srgb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12">
                  <a:txBody>
                    <a:bodyPr/>
                    <a:lstStyle/>
                    <a:p>
                      <a:pPr algn="l" fontAlgn="ctr"/>
                      <a:r>
                        <a:rPr lang="en-US" sz="700" b="0" i="0" u="none" strike="noStrike" dirty="0">
                          <a:solidFill>
                            <a:srgbClr val="000000"/>
                          </a:solidFill>
                          <a:effectLst/>
                          <a:latin typeface="Arial" panose="020B0604020202020204" pitchFamily="34" charset="0"/>
                          <a:cs typeface="Arial" panose="020B0604020202020204" pitchFamily="34" charset="0"/>
                        </a:rPr>
                        <a:t>900</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A04F">
                        <a:alpha val="20000"/>
                      </a:srgb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10">
                  <a:txBody>
                    <a:bodyPr/>
                    <a:lstStyle/>
                    <a:p>
                      <a:pPr algn="l" fontAlgn="ctr"/>
                      <a:r>
                        <a:rPr lang="en-US" sz="700" b="0" i="0" u="none" strike="noStrike" dirty="0">
                          <a:solidFill>
                            <a:srgbClr val="000000"/>
                          </a:solidFill>
                          <a:effectLst/>
                          <a:latin typeface="Arial" panose="020B0604020202020204" pitchFamily="34" charset="0"/>
                          <a:cs typeface="Arial" panose="020B0604020202020204" pitchFamily="34" charset="0"/>
                        </a:rPr>
                        <a:t>Total Residents</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A04F">
                        <a:alpha val="20000"/>
                      </a:srgb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10">
                  <a:txBody>
                    <a:bodyPr/>
                    <a:lstStyle/>
                    <a:p>
                      <a:pPr algn="l" fontAlgn="ctr"/>
                      <a:r>
                        <a:rPr lang="en-US" sz="700" b="0" i="0" u="none" strike="noStrike" dirty="0" smtClean="0">
                          <a:solidFill>
                            <a:srgbClr val="000000"/>
                          </a:solidFill>
                          <a:effectLst/>
                          <a:latin typeface="Arial" panose="020B0604020202020204" pitchFamily="34" charset="0"/>
                          <a:cs typeface="Arial" panose="020B0604020202020204" pitchFamily="34" charset="0"/>
                        </a:rPr>
                        <a:t>20</a:t>
                      </a:r>
                      <a:endParaRPr lang="en-US" sz="700" b="0" i="0" u="none" strike="noStrike" dirty="0">
                        <a:solidFill>
                          <a:srgbClr val="000000"/>
                        </a:solidFill>
                        <a:effectLst/>
                        <a:latin typeface="Arial" panose="020B0604020202020204" pitchFamily="34" charset="0"/>
                        <a:cs typeface="Arial" panose="020B0604020202020204" pitchFamily="34" charset="0"/>
                      </a:endParaRP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A04F">
                        <a:alpha val="20000"/>
                      </a:srgb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l" fontAlgn="ctr"/>
                      <a:endParaRPr lang="en-US" sz="700" b="0" i="0" u="none" strike="noStrike" dirty="0">
                        <a:solidFill>
                          <a:srgbClr val="000000"/>
                        </a:solidFill>
                        <a:effectLst/>
                        <a:latin typeface="Arial" panose="020B0604020202020204" pitchFamily="34" charset="0"/>
                        <a:cs typeface="Arial" panose="020B0604020202020204" pitchFamily="34" charset="0"/>
                      </a:endParaRPr>
                    </a:p>
                  </a:txBody>
                  <a:tcPr marL="5828" marR="5828" marT="5828" marB="0" anchor="ctr">
                    <a:lnL w="1905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hMerge="1">
                  <a:txBody>
                    <a:bodyPr/>
                    <a:lstStyle/>
                    <a:p>
                      <a:pPr algn="l" fontAlgn="ctr"/>
                      <a:endParaRPr lang="en-US" sz="700" b="0" i="0" u="none" strike="noStrike" dirty="0">
                        <a:solidFill>
                          <a:srgbClr val="000000"/>
                        </a:solidFill>
                        <a:effectLst/>
                        <a:latin typeface="Arial" panose="020B0604020202020204" pitchFamily="34" charset="0"/>
                        <a:cs typeface="Arial" panose="020B0604020202020204" pitchFamily="34" charset="0"/>
                      </a:endParaRPr>
                    </a:p>
                  </a:txBody>
                  <a:tcPr marL="5828" marR="5828" marT="5828"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pPr algn="l" fontAlgn="ctr"/>
                      <a:endParaRPr lang="en-US" sz="700" b="0" i="0" u="none" strike="noStrike" dirty="0">
                        <a:solidFill>
                          <a:srgbClr val="000000"/>
                        </a:solidFill>
                        <a:effectLst/>
                        <a:latin typeface="Arial" panose="020B0604020202020204" pitchFamily="34" charset="0"/>
                        <a:cs typeface="Arial" panose="020B0604020202020204" pitchFamily="34" charset="0"/>
                      </a:endParaRPr>
                    </a:p>
                  </a:txBody>
                  <a:tcPr marL="5828" marR="5828" marT="5828"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pPr algn="l" fontAlgn="ctr"/>
                      <a:endParaRPr lang="en-US" sz="700" b="0" i="0" u="none" strike="noStrike" dirty="0">
                        <a:solidFill>
                          <a:srgbClr val="000000"/>
                        </a:solidFill>
                        <a:effectLst/>
                        <a:latin typeface="Arial" panose="020B0604020202020204" pitchFamily="34" charset="0"/>
                        <a:cs typeface="Arial" panose="020B0604020202020204" pitchFamily="34" charset="0"/>
                      </a:endParaRPr>
                    </a:p>
                  </a:txBody>
                  <a:tcPr marL="5828" marR="5828" marT="5828" marB="0" anchor="ctr">
                    <a:lnL>
                      <a:noFill/>
                    </a:lnL>
                    <a:lnR w="12700" cap="flat" cmpd="sng" algn="ctr">
                      <a:solidFill>
                        <a:schemeClr val="tx1"/>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0">
                <a:tc gridSpan="2">
                  <a:txBody>
                    <a:bodyPr/>
                    <a:lstStyle/>
                    <a:p>
                      <a:pPr algn="ctr" fontAlgn="ctr"/>
                      <a:r>
                        <a:rPr lang="en-US" sz="700" b="1" i="0" u="none" strike="noStrike" dirty="0">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A04F">
                        <a:alpha val="0"/>
                      </a:srgbClr>
                    </a:solidFill>
                  </a:tcPr>
                </a:tc>
                <a:tc hMerge="1">
                  <a:txBody>
                    <a:bodyPr/>
                    <a:lstStyle/>
                    <a:p>
                      <a:endParaRPr lang="en-US"/>
                    </a:p>
                  </a:txBody>
                  <a:tcPr/>
                </a:tc>
                <a:tc gridSpan="15">
                  <a:txBody>
                    <a:bodyPr/>
                    <a:lstStyle/>
                    <a:p>
                      <a:pPr algn="ctr" fontAlgn="ctr"/>
                      <a:r>
                        <a:rPr lang="en-US" sz="700" b="1" i="0" u="none" strike="noStrike" dirty="0">
                          <a:solidFill>
                            <a:srgbClr val="000000"/>
                          </a:solidFill>
                          <a:effectLst/>
                          <a:latin typeface="Arial" panose="020B0604020202020204" pitchFamily="34" charset="0"/>
                          <a:cs typeface="Arial" panose="020B0604020202020204" pitchFamily="34" charset="0"/>
                        </a:rPr>
                        <a:t>Reason for Transfer</a:t>
                      </a:r>
                    </a:p>
                  </a:txBody>
                  <a:tcPr marL="9144" marR="9144" marT="9144" marB="914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A04F">
                        <a:alpha val="0"/>
                      </a:srgb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16">
                  <a:txBody>
                    <a:bodyPr/>
                    <a:lstStyle/>
                    <a:p>
                      <a:pPr algn="ctr" fontAlgn="ctr"/>
                      <a:r>
                        <a:rPr lang="en-US" sz="700" b="1" i="0" u="none" strike="noStrike" dirty="0">
                          <a:solidFill>
                            <a:srgbClr val="000000"/>
                          </a:solidFill>
                          <a:effectLst/>
                          <a:latin typeface="Arial" panose="020B0604020202020204" pitchFamily="34" charset="0"/>
                          <a:cs typeface="Arial" panose="020B0604020202020204" pitchFamily="34" charset="0"/>
                        </a:rPr>
                        <a:t> Discharge </a:t>
                      </a:r>
                      <a:r>
                        <a:rPr lang="en-US" sz="700" b="1" i="0" u="none" strike="noStrike" dirty="0" smtClean="0">
                          <a:solidFill>
                            <a:srgbClr val="000000"/>
                          </a:solidFill>
                          <a:effectLst/>
                          <a:latin typeface="Arial" panose="020B0604020202020204" pitchFamily="34" charset="0"/>
                          <a:cs typeface="Arial" panose="020B0604020202020204" pitchFamily="34" charset="0"/>
                        </a:rPr>
                        <a:t>Diagnosis: Potentially Preventable</a:t>
                      </a:r>
                      <a:endParaRPr lang="en-US" sz="700" b="1" i="0" u="none" strike="noStrike" dirty="0">
                        <a:solidFill>
                          <a:srgbClr val="000000"/>
                        </a:solidFill>
                        <a:effectLst/>
                        <a:latin typeface="Arial" panose="020B0604020202020204" pitchFamily="34" charset="0"/>
                        <a:cs typeface="Arial" panose="020B0604020202020204" pitchFamily="34" charset="0"/>
                      </a:endParaRPr>
                    </a:p>
                  </a:txBody>
                  <a:tcPr marL="9144" marR="9144" marT="9144" marB="914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A04F">
                        <a:alpha val="0"/>
                      </a:srgb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700" b="1" i="0" u="none" strike="noStrike" dirty="0">
                          <a:solidFill>
                            <a:srgbClr val="000000"/>
                          </a:solidFill>
                          <a:effectLst/>
                          <a:latin typeface="Arial" panose="020B0604020202020204" pitchFamily="34" charset="0"/>
                          <a:cs typeface="Arial" panose="020B0604020202020204" pitchFamily="34" charset="0"/>
                        </a:rPr>
                        <a:t> Discharge </a:t>
                      </a:r>
                      <a:r>
                        <a:rPr lang="en-US" sz="700" b="1" i="0" u="none" strike="noStrike" dirty="0" err="1" smtClean="0">
                          <a:solidFill>
                            <a:srgbClr val="000000"/>
                          </a:solidFill>
                          <a:effectLst/>
                          <a:latin typeface="Arial" panose="020B0604020202020204" pitchFamily="34" charset="0"/>
                          <a:cs typeface="Arial" panose="020B0604020202020204" pitchFamily="34" charset="0"/>
                        </a:rPr>
                        <a:t>Dx</a:t>
                      </a:r>
                      <a:r>
                        <a:rPr lang="en-US" sz="700" b="1" i="0" u="none" strike="noStrike" dirty="0" smtClean="0">
                          <a:solidFill>
                            <a:srgbClr val="000000"/>
                          </a:solidFill>
                          <a:effectLst/>
                          <a:latin typeface="Arial" panose="020B0604020202020204" pitchFamily="34" charset="0"/>
                          <a:cs typeface="Arial" panose="020B0604020202020204" pitchFamily="34" charset="0"/>
                        </a:rPr>
                        <a:t>: </a:t>
                      </a:r>
                      <a:r>
                        <a:rPr lang="en-US" sz="700" b="1" i="0" u="none" strike="noStrike" dirty="0">
                          <a:solidFill>
                            <a:srgbClr val="000000"/>
                          </a:solidFill>
                          <a:effectLst/>
                          <a:latin typeface="Arial" panose="020B0604020202020204" pitchFamily="34" charset="0"/>
                          <a:cs typeface="Arial" panose="020B0604020202020204" pitchFamily="34" charset="0"/>
                        </a:rPr>
                        <a:t>All Other</a:t>
                      </a:r>
                    </a:p>
                  </a:txBody>
                  <a:tcPr marL="9144" marR="9144" marT="9144" marB="914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A04F">
                        <a:alpha val="0"/>
                      </a:srgb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1005840">
                <a:tc>
                  <a:txBody>
                    <a:bodyPr/>
                    <a:lstStyle/>
                    <a:p>
                      <a:pPr algn="ctr" fontAlgn="ctr"/>
                      <a:r>
                        <a:rPr lang="en-US" sz="700" b="1" i="0" u="none" strike="noStrike" dirty="0">
                          <a:solidFill>
                            <a:srgbClr val="000000"/>
                          </a:solidFill>
                          <a:effectLst/>
                          <a:latin typeface="Arial" panose="020B0604020202020204" pitchFamily="34" charset="0"/>
                          <a:cs typeface="Arial" panose="020B0604020202020204" pitchFamily="34" charset="0"/>
                        </a:rPr>
                        <a:t>Transfers </a:t>
                      </a:r>
                      <a:r>
                        <a:rPr lang="en-US" sz="700" b="1" i="0" u="none" strike="noStrike" dirty="0" smtClean="0">
                          <a:solidFill>
                            <a:srgbClr val="000000"/>
                          </a:solidFill>
                          <a:effectLst/>
                          <a:latin typeface="Arial" panose="020B0604020202020204" pitchFamily="34" charset="0"/>
                          <a:cs typeface="Arial" panose="020B0604020202020204" pitchFamily="34" charset="0"/>
                        </a:rPr>
                        <a:t>That Result </a:t>
                      </a:r>
                      <a:r>
                        <a:rPr lang="en-US" sz="700" b="1" i="0" u="none" strike="noStrike" dirty="0">
                          <a:solidFill>
                            <a:srgbClr val="000000"/>
                          </a:solidFill>
                          <a:effectLst/>
                          <a:latin typeface="Arial" panose="020B0604020202020204" pitchFamily="34" charset="0"/>
                          <a:cs typeface="Arial" panose="020B0604020202020204" pitchFamily="34" charset="0"/>
                        </a:rPr>
                        <a:t>in Observation Stays or ED Visits or </a:t>
                      </a:r>
                      <a:r>
                        <a:rPr lang="en-US" sz="700" b="1" i="0" u="none" strike="noStrike" dirty="0" smtClean="0">
                          <a:solidFill>
                            <a:srgbClr val="000000"/>
                          </a:solidFill>
                          <a:effectLst/>
                          <a:latin typeface="Arial" panose="020B0604020202020204" pitchFamily="34" charset="0"/>
                          <a:cs typeface="Arial" panose="020B0604020202020204" pitchFamily="34" charset="0"/>
                        </a:rPr>
                        <a:t>Hospital Visits </a:t>
                      </a:r>
                      <a:endParaRPr lang="en-US" sz="700" b="1" i="0" u="none" strike="noStrike" dirty="0">
                        <a:solidFill>
                          <a:srgbClr val="000000"/>
                        </a:solidFill>
                        <a:effectLst/>
                        <a:latin typeface="Arial" panose="020B0604020202020204" pitchFamily="34" charset="0"/>
                        <a:cs typeface="Arial" panose="020B0604020202020204" pitchFamily="34" charset="0"/>
                      </a:endParaRPr>
                    </a:p>
                  </a:txBody>
                  <a:tcPr marL="9144" marR="9144" marT="9144" marB="914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b">
                        <a:lnSpc>
                          <a:spcPts val="700"/>
                        </a:lnSpc>
                      </a:pPr>
                      <a:r>
                        <a:rPr lang="en-US" sz="700" b="0" i="0" u="none" strike="noStrike" dirty="0" smtClean="0">
                          <a:solidFill>
                            <a:srgbClr val="000000"/>
                          </a:solidFill>
                          <a:effectLst/>
                          <a:latin typeface="Arial" panose="020B0604020202020204" pitchFamily="34" charset="0"/>
                          <a:cs typeface="Arial" panose="020B0604020202020204" pitchFamily="34" charset="0"/>
                        </a:rPr>
                        <a:t>Total Counts</a:t>
                      </a:r>
                      <a:endParaRPr lang="en-US" sz="700" b="0" i="0" u="none" strike="noStrike" dirty="0">
                        <a:solidFill>
                          <a:srgbClr val="000000"/>
                        </a:solidFill>
                        <a:effectLst/>
                        <a:latin typeface="Arial" panose="020B0604020202020204" pitchFamily="34" charset="0"/>
                        <a:cs typeface="Arial" panose="020B0604020202020204" pitchFamily="34" charset="0"/>
                      </a:endParaRPr>
                    </a:p>
                  </a:txBody>
                  <a:tcPr marL="9144" marR="9144" marT="9144" marB="9144"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b">
                        <a:lnSpc>
                          <a:spcPts val="700"/>
                        </a:lnSpc>
                      </a:pPr>
                      <a:r>
                        <a:rPr lang="en-US" sz="700" b="0" i="0" u="none" strike="noStrike" dirty="0" smtClean="0">
                          <a:solidFill>
                            <a:srgbClr val="000000"/>
                          </a:solidFill>
                          <a:effectLst/>
                          <a:latin typeface="Arial" panose="020B0604020202020204" pitchFamily="34" charset="0"/>
                          <a:cs typeface="Arial" panose="020B0604020202020204" pitchFamily="34" charset="0"/>
                        </a:rPr>
                        <a:t>Mental Disorders/Neuro Symptoms /Psych</a:t>
                      </a:r>
                      <a:endParaRPr lang="en-US" sz="700" b="0" i="0" u="none" strike="noStrike" dirty="0">
                        <a:solidFill>
                          <a:srgbClr val="000000"/>
                        </a:solidFill>
                        <a:effectLst/>
                        <a:latin typeface="Arial" panose="020B0604020202020204" pitchFamily="34" charset="0"/>
                        <a:cs typeface="Arial" panose="020B0604020202020204" pitchFamily="34" charset="0"/>
                      </a:endParaRPr>
                    </a:p>
                  </a:txBody>
                  <a:tcPr marL="9144" marR="9144" marT="9144" marB="9144"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b">
                        <a:lnSpc>
                          <a:spcPts val="700"/>
                        </a:lnSpc>
                      </a:pPr>
                      <a:r>
                        <a:rPr lang="en-US" sz="700" b="0" i="0" u="none" strike="noStrike" dirty="0" smtClean="0">
                          <a:solidFill>
                            <a:srgbClr val="000000"/>
                          </a:solidFill>
                          <a:effectLst/>
                          <a:latin typeface="Arial" panose="020B0604020202020204" pitchFamily="34" charset="0"/>
                          <a:cs typeface="Arial" panose="020B0604020202020204" pitchFamily="34" charset="0"/>
                        </a:rPr>
                        <a:t>Cardiac /Circulatory Symptoms</a:t>
                      </a:r>
                      <a:endParaRPr lang="en-US" sz="700" b="0" i="0" u="none" strike="noStrike" dirty="0">
                        <a:solidFill>
                          <a:srgbClr val="000000"/>
                        </a:solidFill>
                        <a:effectLst/>
                        <a:latin typeface="Arial" panose="020B0604020202020204" pitchFamily="34" charset="0"/>
                        <a:cs typeface="Arial" panose="020B0604020202020204" pitchFamily="34" charset="0"/>
                      </a:endParaRPr>
                    </a:p>
                  </a:txBody>
                  <a:tcPr marL="9144" marR="9144" marT="9144" marB="9144"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2">
                  <a:txBody>
                    <a:bodyPr/>
                    <a:lstStyle/>
                    <a:p>
                      <a:pPr algn="l" fontAlgn="b">
                        <a:lnSpc>
                          <a:spcPts val="700"/>
                        </a:lnSpc>
                      </a:pPr>
                      <a:r>
                        <a:rPr lang="en-US" sz="700" b="0" i="0" u="none" strike="noStrike" dirty="0" smtClean="0">
                          <a:solidFill>
                            <a:srgbClr val="000000"/>
                          </a:solidFill>
                          <a:effectLst/>
                          <a:latin typeface="Arial" panose="020B0604020202020204" pitchFamily="34" charset="0"/>
                          <a:cs typeface="Arial" panose="020B0604020202020204" pitchFamily="34" charset="0"/>
                        </a:rPr>
                        <a:t>Pneumonia /Respiratory Symptoms</a:t>
                      </a:r>
                      <a:endParaRPr lang="en-US" sz="700" b="0" i="0" u="none" strike="noStrike" dirty="0">
                        <a:solidFill>
                          <a:srgbClr val="000000"/>
                        </a:solidFill>
                        <a:effectLst/>
                        <a:latin typeface="Arial" panose="020B0604020202020204" pitchFamily="34" charset="0"/>
                        <a:cs typeface="Arial" panose="020B0604020202020204" pitchFamily="34" charset="0"/>
                      </a:endParaRPr>
                    </a:p>
                  </a:txBody>
                  <a:tcPr marL="9144" marR="9144" marT="9144" marB="9144"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algn="l" fontAlgn="b"/>
                      <a:endParaRPr lang="en-US" sz="700" b="0" i="0" u="none" strike="noStrike" dirty="0">
                        <a:solidFill>
                          <a:srgbClr val="000000"/>
                        </a:solidFill>
                        <a:effectLst/>
                        <a:latin typeface="Arial" panose="020B0604020202020204" pitchFamily="34" charset="0"/>
                        <a:cs typeface="Arial" panose="020B0604020202020204" pitchFamily="34" charset="0"/>
                      </a:endParaRPr>
                    </a:p>
                  </a:txBody>
                  <a:tcPr marL="9144" marR="9144" marT="9144" marB="18288"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lnSpc>
                          <a:spcPts val="700"/>
                        </a:lnSpc>
                      </a:pPr>
                      <a:r>
                        <a:rPr lang="en-US" sz="700" b="0" i="0" u="none" strike="noStrike" dirty="0" smtClean="0">
                          <a:solidFill>
                            <a:srgbClr val="000000"/>
                          </a:solidFill>
                          <a:effectLst/>
                          <a:latin typeface="Arial" panose="020B0604020202020204" pitchFamily="34" charset="0"/>
                          <a:cs typeface="Arial" panose="020B0604020202020204" pitchFamily="34" charset="0"/>
                        </a:rPr>
                        <a:t>Gastrointestinal/</a:t>
                      </a:r>
                    </a:p>
                    <a:p>
                      <a:pPr algn="l" fontAlgn="b">
                        <a:lnSpc>
                          <a:spcPts val="700"/>
                        </a:lnSpc>
                      </a:pPr>
                      <a:r>
                        <a:rPr lang="en-US" sz="700" b="0" i="0" u="none" strike="noStrike" dirty="0" smtClean="0">
                          <a:solidFill>
                            <a:srgbClr val="000000"/>
                          </a:solidFill>
                          <a:effectLst/>
                          <a:latin typeface="Arial" panose="020B0604020202020204" pitchFamily="34" charset="0"/>
                          <a:cs typeface="Arial" panose="020B0604020202020204" pitchFamily="34" charset="0"/>
                        </a:rPr>
                        <a:t>Genitourinary</a:t>
                      </a:r>
                      <a:endParaRPr lang="en-US" sz="700" b="0" i="0" u="none" strike="noStrike" dirty="0">
                        <a:solidFill>
                          <a:srgbClr val="000000"/>
                        </a:solidFill>
                        <a:effectLst/>
                        <a:latin typeface="Arial" panose="020B0604020202020204" pitchFamily="34" charset="0"/>
                        <a:cs typeface="Arial" panose="020B0604020202020204" pitchFamily="34" charset="0"/>
                      </a:endParaRPr>
                    </a:p>
                  </a:txBody>
                  <a:tcPr marL="9144" marR="9144" marT="9144" marB="9144"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b">
                        <a:lnSpc>
                          <a:spcPts val="700"/>
                        </a:lnSpc>
                      </a:pPr>
                      <a:r>
                        <a:rPr lang="en-US" sz="700" b="0" i="0" u="none" strike="noStrike" dirty="0" smtClean="0">
                          <a:solidFill>
                            <a:srgbClr val="000000"/>
                          </a:solidFill>
                          <a:effectLst/>
                          <a:latin typeface="Arial" panose="020B0604020202020204" pitchFamily="34" charset="0"/>
                          <a:cs typeface="Arial" panose="020B0604020202020204" pitchFamily="34" charset="0"/>
                        </a:rPr>
                        <a:t>Endocrine /Nutritional / Metabolic</a:t>
                      </a:r>
                      <a:endParaRPr lang="en-US" sz="700" b="0" i="0" u="none" strike="noStrike" dirty="0">
                        <a:solidFill>
                          <a:srgbClr val="000000"/>
                        </a:solidFill>
                        <a:effectLst/>
                        <a:latin typeface="Arial" panose="020B0604020202020204" pitchFamily="34" charset="0"/>
                        <a:cs typeface="Arial" panose="020B0604020202020204" pitchFamily="34" charset="0"/>
                      </a:endParaRPr>
                    </a:p>
                  </a:txBody>
                  <a:tcPr marL="9144" marR="9144" marT="9144" marB="9144"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b">
                        <a:lnSpc>
                          <a:spcPts val="700"/>
                        </a:lnSpc>
                      </a:pPr>
                      <a:r>
                        <a:rPr lang="en-US" sz="700" b="0" i="0" u="none" strike="noStrike" dirty="0" smtClean="0">
                          <a:solidFill>
                            <a:srgbClr val="000000"/>
                          </a:solidFill>
                          <a:effectLst/>
                          <a:latin typeface="Arial" panose="020B0604020202020204" pitchFamily="34" charset="0"/>
                          <a:cs typeface="Arial" panose="020B0604020202020204" pitchFamily="34" charset="0"/>
                        </a:rPr>
                        <a:t>Musculoskeletal /Joint Symptoms</a:t>
                      </a:r>
                      <a:endParaRPr lang="en-US" sz="700" b="0" i="0" u="none" strike="noStrike" dirty="0">
                        <a:solidFill>
                          <a:srgbClr val="000000"/>
                        </a:solidFill>
                        <a:effectLst/>
                        <a:latin typeface="Arial" panose="020B0604020202020204" pitchFamily="34" charset="0"/>
                        <a:cs typeface="Arial" panose="020B0604020202020204" pitchFamily="34" charset="0"/>
                      </a:endParaRPr>
                    </a:p>
                  </a:txBody>
                  <a:tcPr marL="9144" marR="9144" marT="9144" marB="9144"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b">
                        <a:lnSpc>
                          <a:spcPts val="700"/>
                        </a:lnSpc>
                      </a:pPr>
                      <a:r>
                        <a:rPr lang="en-US" sz="700" b="0" i="0" u="none" strike="noStrike" dirty="0" smtClean="0">
                          <a:solidFill>
                            <a:srgbClr val="000000"/>
                          </a:solidFill>
                          <a:effectLst/>
                          <a:latin typeface="Arial" panose="020B0604020202020204" pitchFamily="34" charset="0"/>
                          <a:cs typeface="Arial" panose="020B0604020202020204" pitchFamily="34" charset="0"/>
                        </a:rPr>
                        <a:t>Wound or Skin</a:t>
                      </a:r>
                      <a:endParaRPr lang="en-US" sz="700" b="0" i="0" u="none" strike="noStrike" dirty="0">
                        <a:solidFill>
                          <a:srgbClr val="000000"/>
                        </a:solidFill>
                        <a:effectLst/>
                        <a:latin typeface="Arial" panose="020B0604020202020204" pitchFamily="34" charset="0"/>
                        <a:cs typeface="Arial" panose="020B0604020202020204" pitchFamily="34" charset="0"/>
                      </a:endParaRPr>
                    </a:p>
                  </a:txBody>
                  <a:tcPr marL="9144" marR="9144" marT="9144" marB="9144"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b">
                        <a:lnSpc>
                          <a:spcPts val="700"/>
                        </a:lnSpc>
                      </a:pPr>
                      <a:r>
                        <a:rPr lang="en-US" sz="700" b="0" i="0" u="none" strike="noStrike" dirty="0" smtClean="0">
                          <a:solidFill>
                            <a:srgbClr val="000000"/>
                          </a:solidFill>
                          <a:effectLst/>
                          <a:latin typeface="Arial" panose="020B0604020202020204" pitchFamily="34" charset="0"/>
                          <a:cs typeface="Arial" panose="020B0604020202020204" pitchFamily="34" charset="0"/>
                        </a:rPr>
                        <a:t>Fall-Related Injury</a:t>
                      </a:r>
                      <a:endParaRPr lang="en-US" sz="700" b="0" i="0" u="none" strike="noStrike" dirty="0">
                        <a:solidFill>
                          <a:srgbClr val="000000"/>
                        </a:solidFill>
                        <a:effectLst/>
                        <a:latin typeface="Arial" panose="020B0604020202020204" pitchFamily="34" charset="0"/>
                        <a:cs typeface="Arial" panose="020B0604020202020204" pitchFamily="34" charset="0"/>
                      </a:endParaRPr>
                    </a:p>
                  </a:txBody>
                  <a:tcPr marL="9144" marR="9144" marT="9144" marB="9144"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b">
                        <a:lnSpc>
                          <a:spcPts val="700"/>
                        </a:lnSpc>
                      </a:pPr>
                      <a:r>
                        <a:rPr lang="en-US" sz="700" b="0" i="0" u="none" strike="noStrike" dirty="0" smtClean="0">
                          <a:solidFill>
                            <a:srgbClr val="000000"/>
                          </a:solidFill>
                          <a:effectLst/>
                          <a:latin typeface="Arial" panose="020B0604020202020204" pitchFamily="34" charset="0"/>
                          <a:cs typeface="Arial" panose="020B0604020202020204" pitchFamily="34" charset="0"/>
                        </a:rPr>
                        <a:t>Non-Fall-Related Injury</a:t>
                      </a:r>
                      <a:endParaRPr lang="en-US" sz="700" b="0" i="0" u="none" strike="noStrike" dirty="0">
                        <a:solidFill>
                          <a:srgbClr val="000000"/>
                        </a:solidFill>
                        <a:effectLst/>
                        <a:latin typeface="Arial" panose="020B0604020202020204" pitchFamily="34" charset="0"/>
                        <a:cs typeface="Arial" panose="020B0604020202020204" pitchFamily="34" charset="0"/>
                      </a:endParaRPr>
                    </a:p>
                  </a:txBody>
                  <a:tcPr marL="9144" marR="9144" marT="9144" marB="9144"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b">
                        <a:lnSpc>
                          <a:spcPts val="700"/>
                        </a:lnSpc>
                      </a:pPr>
                      <a:r>
                        <a:rPr lang="en-US" sz="700" b="0" i="0" u="none" strike="noStrike" dirty="0" smtClean="0">
                          <a:solidFill>
                            <a:srgbClr val="000000"/>
                          </a:solidFill>
                          <a:effectLst/>
                          <a:latin typeface="Arial" panose="020B0604020202020204" pitchFamily="34" charset="0"/>
                          <a:cs typeface="Arial" panose="020B0604020202020204" pitchFamily="34" charset="0"/>
                        </a:rPr>
                        <a:t>Abnormal Lab Results</a:t>
                      </a:r>
                      <a:endParaRPr lang="en-US" sz="700" b="0" i="0" u="none" strike="noStrike" dirty="0">
                        <a:solidFill>
                          <a:srgbClr val="000000"/>
                        </a:solidFill>
                        <a:effectLst/>
                        <a:latin typeface="Arial" panose="020B0604020202020204" pitchFamily="34" charset="0"/>
                        <a:cs typeface="Arial" panose="020B0604020202020204" pitchFamily="34" charset="0"/>
                      </a:endParaRPr>
                    </a:p>
                  </a:txBody>
                  <a:tcPr marL="9144" marR="9144" marT="9144" marB="9144"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b">
                        <a:lnSpc>
                          <a:spcPts val="700"/>
                        </a:lnSpc>
                      </a:pPr>
                      <a:r>
                        <a:rPr lang="en-US" sz="700" b="0" i="0" u="none" strike="noStrike" dirty="0" smtClean="0">
                          <a:solidFill>
                            <a:srgbClr val="000000"/>
                          </a:solidFill>
                          <a:effectLst/>
                          <a:latin typeface="Arial" panose="020B0604020202020204" pitchFamily="34" charset="0"/>
                          <a:cs typeface="Arial" panose="020B0604020202020204" pitchFamily="34" charset="0"/>
                        </a:rPr>
                        <a:t>Fever /</a:t>
                      </a:r>
                    </a:p>
                    <a:p>
                      <a:pPr algn="l" fontAlgn="b">
                        <a:lnSpc>
                          <a:spcPts val="700"/>
                        </a:lnSpc>
                      </a:pPr>
                      <a:r>
                        <a:rPr lang="en-US" sz="700" b="0" i="0" u="none" strike="noStrike" dirty="0" smtClean="0">
                          <a:solidFill>
                            <a:srgbClr val="000000"/>
                          </a:solidFill>
                          <a:effectLst/>
                          <a:latin typeface="Arial" panose="020B0604020202020204" pitchFamily="34" charset="0"/>
                          <a:cs typeface="Arial" panose="020B0604020202020204" pitchFamily="34" charset="0"/>
                        </a:rPr>
                        <a:t>Possible Infection</a:t>
                      </a:r>
                      <a:endParaRPr lang="en-US" sz="700" b="0" i="0" u="none" strike="noStrike" dirty="0">
                        <a:solidFill>
                          <a:srgbClr val="000000"/>
                        </a:solidFill>
                        <a:effectLst/>
                        <a:latin typeface="Arial" panose="020B0604020202020204" pitchFamily="34" charset="0"/>
                        <a:cs typeface="Arial" panose="020B0604020202020204" pitchFamily="34" charset="0"/>
                      </a:endParaRPr>
                    </a:p>
                  </a:txBody>
                  <a:tcPr marL="9144" marR="9144" marT="9144" marB="9144"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b">
                        <a:lnSpc>
                          <a:spcPts val="700"/>
                        </a:lnSpc>
                      </a:pPr>
                      <a:r>
                        <a:rPr lang="en-US" sz="700" b="0" i="0" u="none" strike="noStrike" dirty="0" smtClean="0">
                          <a:solidFill>
                            <a:srgbClr val="000000"/>
                          </a:solidFill>
                          <a:effectLst/>
                          <a:latin typeface="Arial" panose="020B0604020202020204" pitchFamily="34" charset="0"/>
                          <a:cs typeface="Arial" panose="020B0604020202020204" pitchFamily="34" charset="0"/>
                        </a:rPr>
                        <a:t>Malaise/Fatigue</a:t>
                      </a:r>
                      <a:endParaRPr lang="en-US" sz="700" b="0" i="0" u="none" strike="noStrike" dirty="0">
                        <a:solidFill>
                          <a:srgbClr val="000000"/>
                        </a:solidFill>
                        <a:effectLst/>
                        <a:latin typeface="Arial" panose="020B0604020202020204" pitchFamily="34" charset="0"/>
                        <a:cs typeface="Arial" panose="020B0604020202020204" pitchFamily="34" charset="0"/>
                      </a:endParaRPr>
                    </a:p>
                  </a:txBody>
                  <a:tcPr marL="9144" marR="9144" marT="9144" marB="9144"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b">
                        <a:lnSpc>
                          <a:spcPts val="700"/>
                        </a:lnSpc>
                      </a:pPr>
                      <a:r>
                        <a:rPr lang="en-US" sz="700" b="0" i="0" u="none" strike="noStrike" dirty="0" smtClean="0">
                          <a:solidFill>
                            <a:srgbClr val="000000"/>
                          </a:solidFill>
                          <a:effectLst/>
                          <a:latin typeface="Arial" panose="020B0604020202020204" pitchFamily="34" charset="0"/>
                          <a:cs typeface="Arial" panose="020B0604020202020204" pitchFamily="34" charset="0"/>
                        </a:rPr>
                        <a:t>Potential Surgical Complication</a:t>
                      </a:r>
                      <a:endParaRPr lang="en-US" sz="700" b="0" i="0" u="none" strike="noStrike" dirty="0">
                        <a:solidFill>
                          <a:srgbClr val="000000"/>
                        </a:solidFill>
                        <a:effectLst/>
                        <a:latin typeface="Arial" panose="020B0604020202020204" pitchFamily="34" charset="0"/>
                        <a:cs typeface="Arial" panose="020B0604020202020204" pitchFamily="34" charset="0"/>
                      </a:endParaRPr>
                    </a:p>
                  </a:txBody>
                  <a:tcPr marL="9144" marR="9144" marT="9144" marB="9144"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b">
                        <a:lnSpc>
                          <a:spcPts val="700"/>
                        </a:lnSpc>
                      </a:pPr>
                      <a:r>
                        <a:rPr lang="en-US" sz="700" b="0" i="0" u="none" strike="noStrike" dirty="0" smtClean="0">
                          <a:solidFill>
                            <a:srgbClr val="000000"/>
                          </a:solidFill>
                          <a:effectLst/>
                          <a:latin typeface="Arial" panose="020B0604020202020204" pitchFamily="34" charset="0"/>
                          <a:cs typeface="Arial" panose="020B0604020202020204" pitchFamily="34" charset="0"/>
                        </a:rPr>
                        <a:t>Treatment Unavailable at Facility</a:t>
                      </a:r>
                      <a:endParaRPr lang="en-US" sz="700" b="0" i="0" u="none" strike="noStrike" dirty="0">
                        <a:solidFill>
                          <a:srgbClr val="000000"/>
                        </a:solidFill>
                        <a:effectLst/>
                        <a:latin typeface="Arial" panose="020B0604020202020204" pitchFamily="34" charset="0"/>
                        <a:cs typeface="Arial" panose="020B0604020202020204" pitchFamily="34" charset="0"/>
                      </a:endParaRPr>
                    </a:p>
                  </a:txBody>
                  <a:tcPr marL="9144" marR="9144" marT="9144" marB="9144"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b">
                        <a:lnSpc>
                          <a:spcPts val="700"/>
                        </a:lnSpc>
                      </a:pPr>
                      <a:r>
                        <a:rPr lang="en-US" sz="700" b="0" i="0" u="none" strike="noStrike" dirty="0" smtClean="0">
                          <a:solidFill>
                            <a:srgbClr val="000000"/>
                          </a:solidFill>
                          <a:effectLst/>
                          <a:latin typeface="Arial" panose="020B0604020202020204" pitchFamily="34" charset="0"/>
                          <a:cs typeface="Arial" panose="020B0604020202020204" pitchFamily="34" charset="0"/>
                        </a:rPr>
                        <a:t>Congestive Heart</a:t>
                      </a:r>
                    </a:p>
                    <a:p>
                      <a:pPr algn="l" fontAlgn="b">
                        <a:lnSpc>
                          <a:spcPts val="700"/>
                        </a:lnSpc>
                      </a:pPr>
                      <a:r>
                        <a:rPr lang="en-US" sz="700" b="0" i="0" u="none" strike="noStrike" dirty="0" smtClean="0">
                          <a:solidFill>
                            <a:srgbClr val="000000"/>
                          </a:solidFill>
                          <a:effectLst/>
                          <a:latin typeface="Arial" panose="020B0604020202020204" pitchFamily="34" charset="0"/>
                          <a:cs typeface="Arial" panose="020B0604020202020204" pitchFamily="34" charset="0"/>
                        </a:rPr>
                        <a:t> Failure</a:t>
                      </a:r>
                      <a:endParaRPr lang="en-US" sz="700" b="0" i="0" u="none" strike="noStrike" dirty="0">
                        <a:solidFill>
                          <a:srgbClr val="000000"/>
                        </a:solidFill>
                        <a:effectLst/>
                        <a:latin typeface="Arial" panose="020B0604020202020204" pitchFamily="34" charset="0"/>
                        <a:cs typeface="Arial" panose="020B0604020202020204" pitchFamily="34" charset="0"/>
                      </a:endParaRPr>
                    </a:p>
                  </a:txBody>
                  <a:tcPr marL="9144" marR="9144" marT="9144" marB="9144"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b">
                        <a:lnSpc>
                          <a:spcPts val="700"/>
                        </a:lnSpc>
                      </a:pPr>
                      <a:r>
                        <a:rPr lang="en-US" sz="700" b="0" i="0" u="none" strike="noStrike" dirty="0" smtClean="0">
                          <a:solidFill>
                            <a:srgbClr val="000000"/>
                          </a:solidFill>
                          <a:effectLst/>
                          <a:latin typeface="Arial" panose="020B0604020202020204" pitchFamily="34" charset="0"/>
                          <a:cs typeface="Arial" panose="020B0604020202020204" pitchFamily="34" charset="0"/>
                        </a:rPr>
                        <a:t>Pneumonia</a:t>
                      </a:r>
                      <a:endParaRPr lang="en-US" sz="700" b="0" i="0" u="none" strike="noStrike" dirty="0">
                        <a:solidFill>
                          <a:srgbClr val="000000"/>
                        </a:solidFill>
                        <a:effectLst/>
                        <a:latin typeface="Arial" panose="020B0604020202020204" pitchFamily="34" charset="0"/>
                        <a:cs typeface="Arial" panose="020B0604020202020204" pitchFamily="34" charset="0"/>
                      </a:endParaRPr>
                    </a:p>
                  </a:txBody>
                  <a:tcPr marL="9144" marR="9144" marT="9144" marB="9144"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b">
                        <a:lnSpc>
                          <a:spcPts val="700"/>
                        </a:lnSpc>
                      </a:pPr>
                      <a:r>
                        <a:rPr lang="en-US" sz="700" b="0" i="0" u="none" strike="noStrike" dirty="0" smtClean="0">
                          <a:solidFill>
                            <a:srgbClr val="000000"/>
                          </a:solidFill>
                          <a:effectLst/>
                          <a:latin typeface="Arial" panose="020B0604020202020204" pitchFamily="34" charset="0"/>
                          <a:cs typeface="Arial" panose="020B0604020202020204" pitchFamily="34" charset="0"/>
                        </a:rPr>
                        <a:t>Urinary Tract Infection</a:t>
                      </a:r>
                      <a:endParaRPr lang="en-US" sz="700" b="0" i="0" u="none" strike="noStrike" dirty="0">
                        <a:solidFill>
                          <a:srgbClr val="000000"/>
                        </a:solidFill>
                        <a:effectLst/>
                        <a:latin typeface="Arial" panose="020B0604020202020204" pitchFamily="34" charset="0"/>
                        <a:cs typeface="Arial" panose="020B0604020202020204" pitchFamily="34" charset="0"/>
                      </a:endParaRPr>
                    </a:p>
                  </a:txBody>
                  <a:tcPr marL="9144" marR="9144" marT="9144" marB="9144"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b">
                        <a:lnSpc>
                          <a:spcPts val="700"/>
                        </a:lnSpc>
                      </a:pPr>
                      <a:r>
                        <a:rPr lang="en-US" sz="700" b="0" i="0" u="none" strike="noStrike" dirty="0" smtClean="0">
                          <a:solidFill>
                            <a:srgbClr val="000000"/>
                          </a:solidFill>
                          <a:effectLst/>
                          <a:latin typeface="Arial" panose="020B0604020202020204" pitchFamily="34" charset="0"/>
                          <a:cs typeface="Arial" panose="020B0604020202020204" pitchFamily="34" charset="0"/>
                        </a:rPr>
                        <a:t>Sepsis or Fever or Infection</a:t>
                      </a:r>
                      <a:endParaRPr lang="en-US" sz="700" b="0" i="0" u="none" strike="noStrike" dirty="0">
                        <a:solidFill>
                          <a:srgbClr val="000000"/>
                        </a:solidFill>
                        <a:effectLst/>
                        <a:latin typeface="Arial" panose="020B0604020202020204" pitchFamily="34" charset="0"/>
                        <a:cs typeface="Arial" panose="020B0604020202020204" pitchFamily="34" charset="0"/>
                      </a:endParaRPr>
                    </a:p>
                  </a:txBody>
                  <a:tcPr marL="9144" marR="9144" marT="9144" marB="9144"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b">
                        <a:lnSpc>
                          <a:spcPts val="700"/>
                        </a:lnSpc>
                      </a:pPr>
                      <a:r>
                        <a:rPr lang="en-US" sz="700" b="0" i="0" u="none" strike="noStrike" dirty="0" smtClean="0">
                          <a:solidFill>
                            <a:srgbClr val="000000"/>
                          </a:solidFill>
                          <a:effectLst/>
                          <a:latin typeface="Arial" panose="020B0604020202020204" pitchFamily="34" charset="0"/>
                          <a:cs typeface="Arial" panose="020B0604020202020204" pitchFamily="34" charset="0"/>
                        </a:rPr>
                        <a:t>Skin Ulcers or Cellulitis</a:t>
                      </a:r>
                      <a:endParaRPr lang="en-US" sz="700" b="0" i="0" u="none" strike="noStrike" dirty="0">
                        <a:solidFill>
                          <a:srgbClr val="000000"/>
                        </a:solidFill>
                        <a:effectLst/>
                        <a:latin typeface="Arial" panose="020B0604020202020204" pitchFamily="34" charset="0"/>
                        <a:cs typeface="Arial" panose="020B0604020202020204" pitchFamily="34" charset="0"/>
                      </a:endParaRPr>
                    </a:p>
                  </a:txBody>
                  <a:tcPr marL="9144" marR="9144" marT="9144" marB="9144"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b">
                        <a:lnSpc>
                          <a:spcPts val="700"/>
                        </a:lnSpc>
                      </a:pPr>
                      <a:r>
                        <a:rPr lang="en-US" sz="700" b="0" i="0" u="none" strike="noStrike" dirty="0" smtClean="0">
                          <a:solidFill>
                            <a:srgbClr val="000000"/>
                          </a:solidFill>
                          <a:effectLst/>
                          <a:latin typeface="Arial" panose="020B0604020202020204" pitchFamily="34" charset="0"/>
                          <a:cs typeface="Arial" panose="020B0604020202020204" pitchFamily="34" charset="0"/>
                        </a:rPr>
                        <a:t>Dehydration or </a:t>
                      </a:r>
                    </a:p>
                    <a:p>
                      <a:pPr algn="l" fontAlgn="b">
                        <a:lnSpc>
                          <a:spcPts val="700"/>
                        </a:lnSpc>
                      </a:pPr>
                      <a:r>
                        <a:rPr lang="en-US" sz="700" b="0" i="0" u="none" strike="noStrike" dirty="0" smtClean="0">
                          <a:solidFill>
                            <a:srgbClr val="000000"/>
                          </a:solidFill>
                          <a:effectLst/>
                          <a:latin typeface="Arial" panose="020B0604020202020204" pitchFamily="34" charset="0"/>
                          <a:cs typeface="Arial" panose="020B0604020202020204" pitchFamily="34" charset="0"/>
                        </a:rPr>
                        <a:t>Metabolic </a:t>
                      </a:r>
                      <a:endParaRPr lang="en-US" sz="700" b="0" i="0" u="none" strike="noStrike" dirty="0">
                        <a:solidFill>
                          <a:srgbClr val="000000"/>
                        </a:solidFill>
                        <a:effectLst/>
                        <a:latin typeface="Arial" panose="020B0604020202020204" pitchFamily="34" charset="0"/>
                        <a:cs typeface="Arial" panose="020B0604020202020204" pitchFamily="34" charset="0"/>
                      </a:endParaRPr>
                    </a:p>
                  </a:txBody>
                  <a:tcPr marL="9144" marR="9144" marT="9144" marB="9144"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b">
                        <a:lnSpc>
                          <a:spcPts val="700"/>
                        </a:lnSpc>
                      </a:pPr>
                      <a:r>
                        <a:rPr lang="en-US" sz="700" b="0" i="0" u="none" strike="noStrike" dirty="0" smtClean="0">
                          <a:solidFill>
                            <a:srgbClr val="000000"/>
                          </a:solidFill>
                          <a:effectLst/>
                          <a:latin typeface="Arial" panose="020B0604020202020204" pitchFamily="34" charset="0"/>
                          <a:cs typeface="Arial" panose="020B0604020202020204" pitchFamily="34" charset="0"/>
                        </a:rPr>
                        <a:t>Chronic</a:t>
                      </a:r>
                      <a:r>
                        <a:rPr lang="en-US" sz="700" b="0" i="0" u="none" strike="noStrike" baseline="0" dirty="0" smtClean="0">
                          <a:solidFill>
                            <a:srgbClr val="000000"/>
                          </a:solidFill>
                          <a:effectLst/>
                          <a:latin typeface="Arial" panose="020B0604020202020204" pitchFamily="34" charset="0"/>
                          <a:cs typeface="Arial" panose="020B0604020202020204" pitchFamily="34" charset="0"/>
                        </a:rPr>
                        <a:t> Obstructive Pulmonary Disease</a:t>
                      </a:r>
                      <a:endParaRPr lang="en-US" sz="700" b="0" i="0" u="none" strike="noStrike" dirty="0">
                        <a:solidFill>
                          <a:srgbClr val="000000"/>
                        </a:solidFill>
                        <a:effectLst/>
                        <a:latin typeface="Arial" panose="020B0604020202020204" pitchFamily="34" charset="0"/>
                        <a:cs typeface="Arial" panose="020B0604020202020204" pitchFamily="34" charset="0"/>
                      </a:endParaRPr>
                    </a:p>
                  </a:txBody>
                  <a:tcPr marL="9144" marR="9144" marT="9144" marB="9144"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b">
                        <a:lnSpc>
                          <a:spcPts val="700"/>
                        </a:lnSpc>
                      </a:pPr>
                      <a:r>
                        <a:rPr lang="en-US" sz="700" b="0" i="0" u="none" strike="noStrike" dirty="0" smtClean="0">
                          <a:solidFill>
                            <a:srgbClr val="000000"/>
                          </a:solidFill>
                          <a:effectLst/>
                          <a:latin typeface="Arial" panose="020B0604020202020204" pitchFamily="34" charset="0"/>
                          <a:cs typeface="Arial" panose="020B0604020202020204" pitchFamily="34" charset="0"/>
                        </a:rPr>
                        <a:t>Asthma</a:t>
                      </a:r>
                      <a:endParaRPr lang="en-US" sz="700" b="0" i="0" u="none" strike="noStrike" dirty="0">
                        <a:solidFill>
                          <a:srgbClr val="000000"/>
                        </a:solidFill>
                        <a:effectLst/>
                        <a:latin typeface="Arial" panose="020B0604020202020204" pitchFamily="34" charset="0"/>
                        <a:cs typeface="Arial" panose="020B0604020202020204" pitchFamily="34" charset="0"/>
                      </a:endParaRPr>
                    </a:p>
                  </a:txBody>
                  <a:tcPr marL="9144" marR="9144" marT="9144" marB="9144"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b">
                        <a:lnSpc>
                          <a:spcPts val="700"/>
                        </a:lnSpc>
                      </a:pPr>
                      <a:r>
                        <a:rPr lang="en-US" sz="700" b="0" i="0" u="none" strike="noStrike" dirty="0" smtClean="0">
                          <a:solidFill>
                            <a:srgbClr val="000000"/>
                          </a:solidFill>
                          <a:effectLst/>
                          <a:latin typeface="Arial" panose="020B0604020202020204" pitchFamily="34" charset="0"/>
                          <a:cs typeface="Arial" panose="020B0604020202020204" pitchFamily="34" charset="0"/>
                        </a:rPr>
                        <a:t>Circulatory Problems</a:t>
                      </a:r>
                      <a:endParaRPr lang="en-US" sz="700" b="0" i="0" u="none" strike="noStrike" dirty="0">
                        <a:solidFill>
                          <a:srgbClr val="000000"/>
                        </a:solidFill>
                        <a:effectLst/>
                        <a:latin typeface="Arial" panose="020B0604020202020204" pitchFamily="34" charset="0"/>
                        <a:cs typeface="Arial" panose="020B0604020202020204" pitchFamily="34" charset="0"/>
                      </a:endParaRPr>
                    </a:p>
                  </a:txBody>
                  <a:tcPr marL="9144" marR="9144" marT="9144" marB="9144"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2">
                  <a:txBody>
                    <a:bodyPr/>
                    <a:lstStyle/>
                    <a:p>
                      <a:pPr algn="l" fontAlgn="b">
                        <a:lnSpc>
                          <a:spcPts val="700"/>
                        </a:lnSpc>
                      </a:pPr>
                      <a:r>
                        <a:rPr lang="en-US" sz="700" b="0" i="0" u="none" strike="noStrike" dirty="0" smtClean="0">
                          <a:solidFill>
                            <a:srgbClr val="000000"/>
                          </a:solidFill>
                          <a:effectLst/>
                          <a:latin typeface="Arial" panose="020B0604020202020204" pitchFamily="34" charset="0"/>
                          <a:cs typeface="Arial" panose="020B0604020202020204" pitchFamily="34" charset="0"/>
                        </a:rPr>
                        <a:t>Hypertension or Renal Failure</a:t>
                      </a:r>
                      <a:endParaRPr lang="en-US" sz="700" b="0" i="0" u="none" strike="noStrike" dirty="0">
                        <a:solidFill>
                          <a:srgbClr val="000000"/>
                        </a:solidFill>
                        <a:effectLst/>
                        <a:latin typeface="Arial" panose="020B0604020202020204" pitchFamily="34" charset="0"/>
                        <a:cs typeface="Arial" panose="020B0604020202020204" pitchFamily="34" charset="0"/>
                      </a:endParaRPr>
                    </a:p>
                  </a:txBody>
                  <a:tcPr marL="9144" marR="9144" marT="9144" marB="9144"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algn="l" fontAlgn="b">
                        <a:lnSpc>
                          <a:spcPts val="700"/>
                        </a:lnSpc>
                      </a:pPr>
                      <a:endParaRPr lang="en-US" sz="700" b="0" i="0" u="none" strike="noStrike" dirty="0">
                        <a:solidFill>
                          <a:srgbClr val="000000"/>
                        </a:solidFill>
                        <a:effectLst/>
                        <a:latin typeface="Arial" panose="020B0604020202020204" pitchFamily="34" charset="0"/>
                        <a:cs typeface="Arial" panose="020B0604020202020204" pitchFamily="34" charset="0"/>
                      </a:endParaRPr>
                    </a:p>
                  </a:txBody>
                  <a:tcPr marL="9144" marR="9144" marT="9144" marB="9144"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b">
                        <a:lnSpc>
                          <a:spcPts val="700"/>
                        </a:lnSpc>
                      </a:pPr>
                      <a:r>
                        <a:rPr lang="en-US" sz="700" b="0" i="0" u="none" strike="noStrike" dirty="0" smtClean="0">
                          <a:solidFill>
                            <a:srgbClr val="000000"/>
                          </a:solidFill>
                          <a:effectLst/>
                          <a:latin typeface="Arial" panose="020B0604020202020204" pitchFamily="34" charset="0"/>
                          <a:cs typeface="Arial" panose="020B0604020202020204" pitchFamily="34" charset="0"/>
                        </a:rPr>
                        <a:t>Gastroenteritis</a:t>
                      </a:r>
                      <a:endParaRPr lang="en-US" sz="700" b="0" i="0" u="none" strike="noStrike" dirty="0">
                        <a:solidFill>
                          <a:srgbClr val="000000"/>
                        </a:solidFill>
                        <a:effectLst/>
                        <a:latin typeface="Arial" panose="020B0604020202020204" pitchFamily="34" charset="0"/>
                        <a:cs typeface="Arial" panose="020B0604020202020204" pitchFamily="34" charset="0"/>
                      </a:endParaRPr>
                    </a:p>
                  </a:txBody>
                  <a:tcPr marL="9144" marR="9144" marT="9144" marB="9144"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b">
                        <a:lnSpc>
                          <a:spcPts val="700"/>
                        </a:lnSpc>
                      </a:pPr>
                      <a:r>
                        <a:rPr lang="en-US" sz="700" b="0" i="0" u="none" strike="noStrike" dirty="0" smtClean="0">
                          <a:solidFill>
                            <a:srgbClr val="000000"/>
                          </a:solidFill>
                          <a:effectLst/>
                          <a:latin typeface="Arial" panose="020B0604020202020204" pitchFamily="34" charset="0"/>
                          <a:cs typeface="Arial" panose="020B0604020202020204" pitchFamily="34" charset="0"/>
                        </a:rPr>
                        <a:t>Angina Pectoris</a:t>
                      </a:r>
                      <a:endParaRPr lang="en-US" sz="700" b="0" i="0" u="none" strike="noStrike" dirty="0">
                        <a:solidFill>
                          <a:srgbClr val="000000"/>
                        </a:solidFill>
                        <a:effectLst/>
                        <a:latin typeface="Arial" panose="020B0604020202020204" pitchFamily="34" charset="0"/>
                        <a:cs typeface="Arial" panose="020B0604020202020204" pitchFamily="34" charset="0"/>
                      </a:endParaRPr>
                    </a:p>
                  </a:txBody>
                  <a:tcPr marL="9144" marR="9144" marT="9144" marB="9144"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b">
                        <a:lnSpc>
                          <a:spcPts val="700"/>
                        </a:lnSpc>
                      </a:pPr>
                      <a:r>
                        <a:rPr lang="en-US" sz="700" b="0" i="0" u="none" strike="noStrike" dirty="0" smtClean="0">
                          <a:solidFill>
                            <a:srgbClr val="000000"/>
                          </a:solidFill>
                          <a:effectLst/>
                          <a:latin typeface="Arial" panose="020B0604020202020204" pitchFamily="34" charset="0"/>
                          <a:cs typeface="Arial" panose="020B0604020202020204" pitchFamily="34" charset="0"/>
                        </a:rPr>
                        <a:t>Falls /Trauma</a:t>
                      </a:r>
                      <a:endParaRPr lang="en-US" sz="700" b="0" i="0" u="none" strike="noStrike" dirty="0">
                        <a:solidFill>
                          <a:srgbClr val="000000"/>
                        </a:solidFill>
                        <a:effectLst/>
                        <a:latin typeface="Arial" panose="020B0604020202020204" pitchFamily="34" charset="0"/>
                        <a:cs typeface="Arial" panose="020B0604020202020204" pitchFamily="34" charset="0"/>
                      </a:endParaRPr>
                    </a:p>
                  </a:txBody>
                  <a:tcPr marL="9144" marR="9144" marT="9144" marB="9144"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b">
                        <a:lnSpc>
                          <a:spcPts val="700"/>
                        </a:lnSpc>
                      </a:pPr>
                      <a:r>
                        <a:rPr lang="en-US" sz="700" b="0" i="0" u="none" strike="noStrike" dirty="0" smtClean="0">
                          <a:solidFill>
                            <a:srgbClr val="000000"/>
                          </a:solidFill>
                          <a:effectLst/>
                          <a:latin typeface="Arial" panose="020B0604020202020204" pitchFamily="34" charset="0"/>
                          <a:cs typeface="Arial" panose="020B0604020202020204" pitchFamily="34" charset="0"/>
                        </a:rPr>
                        <a:t>Anemia</a:t>
                      </a:r>
                      <a:endParaRPr lang="en-US" sz="700" b="0" i="0" u="none" strike="noStrike" dirty="0">
                        <a:solidFill>
                          <a:srgbClr val="000000"/>
                        </a:solidFill>
                        <a:effectLst/>
                        <a:latin typeface="Arial" panose="020B0604020202020204" pitchFamily="34" charset="0"/>
                        <a:cs typeface="Arial" panose="020B0604020202020204" pitchFamily="34" charset="0"/>
                      </a:endParaRPr>
                    </a:p>
                  </a:txBody>
                  <a:tcPr marL="9144" marR="9144" marT="9144" marB="9144"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b">
                        <a:lnSpc>
                          <a:spcPts val="700"/>
                        </a:lnSpc>
                      </a:pPr>
                      <a:r>
                        <a:rPr lang="en-US" sz="700" b="0" i="0" u="none" strike="noStrike" dirty="0" smtClean="0">
                          <a:solidFill>
                            <a:srgbClr val="000000"/>
                          </a:solidFill>
                          <a:effectLst/>
                          <a:latin typeface="Arial" panose="020B0604020202020204" pitchFamily="34" charset="0"/>
                          <a:cs typeface="Arial" panose="020B0604020202020204" pitchFamily="34" charset="0"/>
                        </a:rPr>
                        <a:t>Diabetes</a:t>
                      </a:r>
                      <a:endParaRPr lang="en-US" sz="700" b="0" i="0" u="none" strike="noStrike" dirty="0">
                        <a:solidFill>
                          <a:srgbClr val="000000"/>
                        </a:solidFill>
                        <a:effectLst/>
                        <a:latin typeface="Arial" panose="020B0604020202020204" pitchFamily="34" charset="0"/>
                        <a:cs typeface="Arial" panose="020B0604020202020204" pitchFamily="34" charset="0"/>
                      </a:endParaRPr>
                    </a:p>
                  </a:txBody>
                  <a:tcPr marL="9144" marR="9144" marT="9144" marB="9144"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ctr">
                        <a:lnSpc>
                          <a:spcPts val="700"/>
                        </a:lnSpc>
                      </a:pPr>
                      <a:r>
                        <a:rPr lang="en-US" sz="700" b="0" i="0" u="none" strike="noStrike" dirty="0" smtClean="0">
                          <a:solidFill>
                            <a:srgbClr val="000000"/>
                          </a:solidFill>
                          <a:effectLst/>
                          <a:latin typeface="Arial" panose="020B0604020202020204" pitchFamily="34" charset="0"/>
                          <a:cs typeface="Arial" panose="020B0604020202020204" pitchFamily="34" charset="0"/>
                        </a:rPr>
                        <a:t>Myocardia Infarction</a:t>
                      </a:r>
                      <a:endParaRPr lang="en-US" sz="700" b="0" i="0" u="none" strike="noStrike" dirty="0">
                        <a:solidFill>
                          <a:srgbClr val="000000"/>
                        </a:solidFill>
                        <a:effectLst/>
                        <a:latin typeface="Arial" panose="020B0604020202020204" pitchFamily="34" charset="0"/>
                        <a:cs typeface="Arial" panose="020B0604020202020204" pitchFamily="34" charset="0"/>
                      </a:endParaRPr>
                    </a:p>
                  </a:txBody>
                  <a:tcPr marL="9144" marR="9144" marT="9144" marB="9144"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ctr">
                        <a:lnSpc>
                          <a:spcPts val="700"/>
                        </a:lnSpc>
                      </a:pPr>
                      <a:r>
                        <a:rPr lang="en-US" sz="700" b="0" i="0" u="none" strike="noStrike" dirty="0" smtClean="0">
                          <a:solidFill>
                            <a:srgbClr val="000000"/>
                          </a:solidFill>
                          <a:effectLst/>
                          <a:latin typeface="Arial" panose="020B0604020202020204" pitchFamily="34" charset="0"/>
                          <a:cs typeface="Arial" panose="020B0604020202020204" pitchFamily="34" charset="0"/>
                        </a:rPr>
                        <a:t>Cerebrovascular Accident</a:t>
                      </a:r>
                      <a:endParaRPr lang="en-US" sz="700" b="0" i="0" u="none" strike="noStrike" dirty="0">
                        <a:solidFill>
                          <a:srgbClr val="000000"/>
                        </a:solidFill>
                        <a:effectLst/>
                        <a:latin typeface="Arial" panose="020B0604020202020204" pitchFamily="34" charset="0"/>
                        <a:cs typeface="Arial" panose="020B0604020202020204" pitchFamily="34" charset="0"/>
                      </a:endParaRPr>
                    </a:p>
                  </a:txBody>
                  <a:tcPr marL="9144" marR="9144" marT="9144" marB="9144"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ctr">
                        <a:lnSpc>
                          <a:spcPts val="700"/>
                        </a:lnSpc>
                      </a:pPr>
                      <a:r>
                        <a:rPr lang="en-US" sz="700" b="0" i="0" u="none" strike="noStrike" dirty="0" smtClean="0">
                          <a:solidFill>
                            <a:srgbClr val="000000"/>
                          </a:solidFill>
                          <a:effectLst/>
                          <a:latin typeface="Arial" panose="020B0604020202020204" pitchFamily="34" charset="0"/>
                          <a:cs typeface="Arial" panose="020B0604020202020204" pitchFamily="34" charset="0"/>
                        </a:rPr>
                        <a:t>GI Bleed</a:t>
                      </a:r>
                      <a:endParaRPr lang="en-US" sz="700" b="0" i="0" u="none" strike="noStrike" dirty="0">
                        <a:solidFill>
                          <a:srgbClr val="000000"/>
                        </a:solidFill>
                        <a:effectLst/>
                        <a:latin typeface="Arial" panose="020B0604020202020204" pitchFamily="34" charset="0"/>
                        <a:cs typeface="Arial" panose="020B0604020202020204" pitchFamily="34" charset="0"/>
                      </a:endParaRPr>
                    </a:p>
                  </a:txBody>
                  <a:tcPr marL="9144" marR="9144" marT="9144" marB="9144"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ctr">
                        <a:lnSpc>
                          <a:spcPts val="700"/>
                        </a:lnSpc>
                      </a:pPr>
                      <a:r>
                        <a:rPr lang="en-US" sz="700" b="0" i="0" u="none" strike="noStrike" dirty="0" smtClean="0">
                          <a:solidFill>
                            <a:srgbClr val="000000"/>
                          </a:solidFill>
                          <a:effectLst/>
                          <a:latin typeface="Arial" panose="020B0604020202020204" pitchFamily="34" charset="0"/>
                          <a:cs typeface="Arial" panose="020B0604020202020204" pitchFamily="34" charset="0"/>
                        </a:rPr>
                        <a:t>Other</a:t>
                      </a:r>
                      <a:endParaRPr lang="en-US" sz="700" b="0" i="0" u="none" strike="noStrike" dirty="0">
                        <a:solidFill>
                          <a:srgbClr val="000000"/>
                        </a:solidFill>
                        <a:effectLst/>
                        <a:latin typeface="Arial" panose="020B0604020202020204" pitchFamily="34" charset="0"/>
                        <a:cs typeface="Arial" panose="020B0604020202020204" pitchFamily="34" charset="0"/>
                      </a:endParaRPr>
                    </a:p>
                  </a:txBody>
                  <a:tcPr marL="9144" marR="9144" marT="9144" marB="9144"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0">
                <a:tc>
                  <a:txBody>
                    <a:bodyPr/>
                    <a:lstStyle/>
                    <a:p>
                      <a:pPr algn="l" fontAlgn="ctr"/>
                      <a:r>
                        <a:rPr lang="en-US" sz="700" b="1" i="0" u="none" strike="noStrike">
                          <a:solidFill>
                            <a:srgbClr val="000000"/>
                          </a:solidFill>
                          <a:effectLst/>
                          <a:latin typeface="Arial" panose="020B0604020202020204" pitchFamily="34" charset="0"/>
                          <a:cs typeface="Arial" panose="020B0604020202020204" pitchFamily="34" charset="0"/>
                        </a:rPr>
                        <a:t>Observation Stays</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dirty="0">
                          <a:solidFill>
                            <a:srgbClr val="000000"/>
                          </a:solidFill>
                          <a:effectLst/>
                          <a:latin typeface="Arial" panose="020B0604020202020204" pitchFamily="34" charset="0"/>
                          <a:cs typeface="Arial" panose="020B0604020202020204" pitchFamily="34" charset="0"/>
                        </a:rPr>
                        <a:t>9%</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dirty="0">
                          <a:solidFill>
                            <a:srgbClr val="000000"/>
                          </a:solidFill>
                          <a:effectLst/>
                          <a:latin typeface="Arial" panose="020B0604020202020204" pitchFamily="34" charset="0"/>
                          <a:cs typeface="Arial" panose="020B0604020202020204" pitchFamily="34" charset="0"/>
                        </a:rPr>
                        <a:t> </a:t>
                      </a:r>
                    </a:p>
                  </a:txBody>
                  <a:tcPr marL="9144" marR="9144" marT="9144" marB="9144"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2">
                  <a:txBody>
                    <a:bodyPr/>
                    <a:lstStyle/>
                    <a:p>
                      <a:pPr algn="ctr" fontAlgn="ctr"/>
                      <a:r>
                        <a:rPr lang="en-US" sz="700" b="0" i="0" u="none" strike="noStrike" dirty="0">
                          <a:solidFill>
                            <a:srgbClr val="000000"/>
                          </a:solidFill>
                          <a:effectLst/>
                          <a:latin typeface="Arial" panose="020B0604020202020204" pitchFamily="34" charset="0"/>
                          <a:cs typeface="Arial" panose="020B0604020202020204" pitchFamily="34" charset="0"/>
                        </a:rPr>
                        <a:t> </a:t>
                      </a:r>
                    </a:p>
                  </a:txBody>
                  <a:tcPr marL="9144" marR="9144" marT="9144" marB="9144"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algn="ctr" fontAlgn="ctr"/>
                      <a:endParaRPr lang="en-US" sz="700" b="0" i="0" u="none" strike="noStrike">
                        <a:solidFill>
                          <a:srgbClr val="000000"/>
                        </a:solidFill>
                        <a:effectLst/>
                        <a:latin typeface="Arial" panose="020B0604020202020204" pitchFamily="34" charset="0"/>
                        <a:cs typeface="Arial" panose="020B0604020202020204" pitchFamily="34" charset="0"/>
                      </a:endParaRPr>
                    </a:p>
                  </a:txBody>
                  <a:tcPr marL="5828" marR="5828" marT="5828"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dirty="0">
                          <a:solidFill>
                            <a:srgbClr val="000000"/>
                          </a:solidFill>
                          <a:effectLst/>
                          <a:latin typeface="Arial" panose="020B0604020202020204" pitchFamily="34" charset="0"/>
                          <a:cs typeface="Arial" panose="020B0604020202020204" pitchFamily="34" charset="0"/>
                        </a:rPr>
                        <a:t> </a:t>
                      </a:r>
                    </a:p>
                  </a:txBody>
                  <a:tcPr marL="9144" marR="9144" marT="9144" marB="9144"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dirty="0">
                          <a:solidFill>
                            <a:srgbClr val="000000"/>
                          </a:solidFill>
                          <a:effectLst/>
                          <a:latin typeface="Arial" panose="020B0604020202020204" pitchFamily="34" charset="0"/>
                          <a:cs typeface="Arial" panose="020B0604020202020204" pitchFamily="34" charset="0"/>
                        </a:rPr>
                        <a:t> </a:t>
                      </a:r>
                    </a:p>
                  </a:txBody>
                  <a:tcPr marL="9144" marR="9144" marT="9144" marB="9144"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dirty="0">
                          <a:solidFill>
                            <a:srgbClr val="000000"/>
                          </a:solidFill>
                          <a:effectLst/>
                          <a:latin typeface="Arial" panose="020B0604020202020204" pitchFamily="34" charset="0"/>
                          <a:cs typeface="Arial" panose="020B0604020202020204" pitchFamily="34" charset="0"/>
                        </a:rPr>
                        <a:t> </a:t>
                      </a:r>
                    </a:p>
                  </a:txBody>
                  <a:tcPr marL="9144" marR="9144" marT="9144" marB="9144"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2">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algn="ctr" fontAlgn="ctr"/>
                      <a:endParaRPr lang="en-US" sz="700" b="0" i="0" u="none" strike="noStrike">
                        <a:solidFill>
                          <a:srgbClr val="000000"/>
                        </a:solidFill>
                        <a:effectLst/>
                        <a:latin typeface="Arial" panose="020B0604020202020204" pitchFamily="34" charset="0"/>
                        <a:cs typeface="Arial" panose="020B0604020202020204" pitchFamily="34" charset="0"/>
                      </a:endParaRPr>
                    </a:p>
                  </a:txBody>
                  <a:tcPr marL="9144" marR="9144" marT="9144" marB="9144"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0">
                <a:tc>
                  <a:txBody>
                    <a:bodyPr/>
                    <a:lstStyle/>
                    <a:p>
                      <a:pPr algn="l" fontAlgn="ctr"/>
                      <a:r>
                        <a:rPr lang="en-US" sz="700" b="1" i="0" u="none" strike="noStrike" dirty="0">
                          <a:solidFill>
                            <a:srgbClr val="000000"/>
                          </a:solidFill>
                          <a:effectLst/>
                          <a:latin typeface="Arial" panose="020B0604020202020204" pitchFamily="34" charset="0"/>
                          <a:cs typeface="Arial" panose="020B0604020202020204" pitchFamily="34" charset="0"/>
                        </a:rPr>
                        <a:t># Observations</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1" i="0" u="none" strike="noStrike">
                          <a:solidFill>
                            <a:srgbClr val="000000"/>
                          </a:solidFill>
                          <a:effectLst/>
                          <a:latin typeface="Arial" panose="020B0604020202020204" pitchFamily="34" charset="0"/>
                          <a:cs typeface="Arial" panose="020B0604020202020204" pitchFamily="34" charset="0"/>
                        </a:rPr>
                        <a:t>2</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2">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algn="ctr" fontAlgn="ctr"/>
                      <a:endParaRPr lang="en-US" sz="700" b="0" i="0" u="none" strike="noStrike">
                        <a:solidFill>
                          <a:srgbClr val="000000"/>
                        </a:solidFill>
                        <a:effectLst/>
                        <a:latin typeface="Arial" panose="020B0604020202020204" pitchFamily="34" charset="0"/>
                        <a:cs typeface="Arial" panose="020B0604020202020204" pitchFamily="34" charset="0"/>
                      </a:endParaRPr>
                    </a:p>
                  </a:txBody>
                  <a:tcPr marL="5828" marR="5828" marT="5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2</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dirty="0">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1</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2">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algn="ctr" fontAlgn="ctr"/>
                      <a:endParaRPr lang="en-US" sz="700" b="0" i="0" u="none" strike="noStrike">
                        <a:solidFill>
                          <a:srgbClr val="000000"/>
                        </a:solidFill>
                        <a:effectLst/>
                        <a:latin typeface="Arial" panose="020B0604020202020204" pitchFamily="34" charset="0"/>
                        <a:cs typeface="Arial" panose="020B0604020202020204" pitchFamily="34" charset="0"/>
                      </a:endParaRP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1</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dirty="0">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0">
                <a:tc>
                  <a:txBody>
                    <a:bodyPr/>
                    <a:lstStyle/>
                    <a:p>
                      <a:pPr algn="l" fontAlgn="ctr"/>
                      <a:r>
                        <a:rPr lang="en-US" sz="700" b="0" i="0" u="none" strike="noStrike" dirty="0">
                          <a:solidFill>
                            <a:srgbClr val="000000"/>
                          </a:solidFill>
                          <a:effectLst/>
                          <a:latin typeface="Arial" panose="020B0604020202020204" pitchFamily="34" charset="0"/>
                          <a:cs typeface="Arial" panose="020B0604020202020204" pitchFamily="34" charset="0"/>
                        </a:rPr>
                        <a:t># </a:t>
                      </a:r>
                      <a:r>
                        <a:rPr lang="en-US" sz="700" b="0" i="0" u="none" strike="noStrike" dirty="0" smtClean="0">
                          <a:solidFill>
                            <a:srgbClr val="000000"/>
                          </a:solidFill>
                          <a:effectLst/>
                          <a:latin typeface="Arial" panose="020B0604020202020204" pitchFamily="34" charset="0"/>
                          <a:cs typeface="Arial" panose="020B0604020202020204" pitchFamily="34" charset="0"/>
                        </a:rPr>
                        <a:t>Residents </a:t>
                      </a:r>
                      <a:endParaRPr lang="en-US" sz="700" b="0" i="0" u="none" strike="noStrike" dirty="0">
                        <a:solidFill>
                          <a:srgbClr val="000000"/>
                        </a:solidFill>
                        <a:effectLst/>
                        <a:latin typeface="Arial" panose="020B0604020202020204" pitchFamily="34" charset="0"/>
                        <a:cs typeface="Arial" panose="020B0604020202020204" pitchFamily="34" charset="0"/>
                      </a:endParaRP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1" i="0" u="none" strike="noStrike" dirty="0">
                          <a:solidFill>
                            <a:srgbClr val="000000"/>
                          </a:solidFill>
                          <a:effectLst/>
                          <a:latin typeface="Arial" panose="020B0604020202020204" pitchFamily="34" charset="0"/>
                          <a:cs typeface="Arial" panose="020B0604020202020204" pitchFamily="34" charset="0"/>
                        </a:rPr>
                        <a:t>2</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2">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algn="ctr" fontAlgn="ctr"/>
                      <a:endParaRPr lang="en-US" sz="700" b="0" i="0" u="none" strike="noStrike">
                        <a:solidFill>
                          <a:srgbClr val="000000"/>
                        </a:solidFill>
                        <a:effectLst/>
                        <a:latin typeface="Arial" panose="020B0604020202020204" pitchFamily="34" charset="0"/>
                        <a:cs typeface="Arial" panose="020B0604020202020204" pitchFamily="34" charset="0"/>
                      </a:endParaRPr>
                    </a:p>
                  </a:txBody>
                  <a:tcPr marL="5828" marR="5828" marT="5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2</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dirty="0">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dirty="0">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1</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2">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algn="ctr" fontAlgn="ctr"/>
                      <a:endParaRPr lang="en-US" sz="700" b="0" i="0" u="none" strike="noStrike">
                        <a:solidFill>
                          <a:srgbClr val="000000"/>
                        </a:solidFill>
                        <a:effectLst/>
                        <a:latin typeface="Arial" panose="020B0604020202020204" pitchFamily="34" charset="0"/>
                        <a:cs typeface="Arial" panose="020B0604020202020204" pitchFamily="34" charset="0"/>
                      </a:endParaRP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1</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dirty="0">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0">
                <a:tc>
                  <a:txBody>
                    <a:bodyPr/>
                    <a:lstStyle/>
                    <a:p>
                      <a:pPr algn="l" fontAlgn="ctr"/>
                      <a:r>
                        <a:rPr lang="en-US" sz="700" b="1" i="0" u="none" strike="noStrike" dirty="0">
                          <a:solidFill>
                            <a:srgbClr val="000000"/>
                          </a:solidFill>
                          <a:effectLst/>
                          <a:latin typeface="Arial" panose="020B0604020202020204" pitchFamily="34" charset="0"/>
                          <a:cs typeface="Arial" panose="020B0604020202020204" pitchFamily="34" charset="0"/>
                        </a:rPr>
                        <a:t>ED Visits</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48%</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2">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algn="ctr" fontAlgn="ctr"/>
                      <a:endParaRPr lang="en-US" sz="700" b="0" i="0" u="none" strike="noStrike">
                        <a:solidFill>
                          <a:srgbClr val="000000"/>
                        </a:solidFill>
                        <a:effectLst/>
                        <a:latin typeface="Arial" panose="020B0604020202020204" pitchFamily="34" charset="0"/>
                        <a:cs typeface="Arial" panose="020B0604020202020204" pitchFamily="34" charset="0"/>
                      </a:endParaRPr>
                    </a:p>
                  </a:txBody>
                  <a:tcPr marL="5828" marR="5828" marT="5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2">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algn="ctr" fontAlgn="ctr"/>
                      <a:endParaRPr lang="en-US" sz="700" b="0" i="0" u="none" strike="noStrike">
                        <a:solidFill>
                          <a:srgbClr val="000000"/>
                        </a:solidFill>
                        <a:effectLst/>
                        <a:latin typeface="Arial" panose="020B0604020202020204" pitchFamily="34" charset="0"/>
                        <a:cs typeface="Arial" panose="020B0604020202020204" pitchFamily="34" charset="0"/>
                      </a:endParaRP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dirty="0">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0">
                <a:tc>
                  <a:txBody>
                    <a:bodyPr/>
                    <a:lstStyle/>
                    <a:p>
                      <a:pPr algn="l" fontAlgn="ctr"/>
                      <a:r>
                        <a:rPr lang="en-US" sz="700" b="1" i="0" u="none" strike="noStrike">
                          <a:solidFill>
                            <a:srgbClr val="000000"/>
                          </a:solidFill>
                          <a:effectLst/>
                          <a:latin typeface="Arial" panose="020B0604020202020204" pitchFamily="34" charset="0"/>
                          <a:cs typeface="Arial" panose="020B0604020202020204" pitchFamily="34" charset="0"/>
                        </a:rPr>
                        <a:t># ED Visits</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1" i="0" u="none" strike="noStrike">
                          <a:solidFill>
                            <a:srgbClr val="000000"/>
                          </a:solidFill>
                          <a:effectLst/>
                          <a:latin typeface="Arial" panose="020B0604020202020204" pitchFamily="34" charset="0"/>
                          <a:cs typeface="Arial" panose="020B0604020202020204" pitchFamily="34" charset="0"/>
                        </a:rPr>
                        <a:t>11</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2">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2</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algn="ctr" fontAlgn="ctr"/>
                      <a:endParaRPr lang="en-US" sz="700" b="0" i="0" u="none" strike="noStrike">
                        <a:solidFill>
                          <a:srgbClr val="000000"/>
                        </a:solidFill>
                        <a:effectLst/>
                        <a:latin typeface="Arial" panose="020B0604020202020204" pitchFamily="34" charset="0"/>
                        <a:cs typeface="Arial" panose="020B0604020202020204" pitchFamily="34" charset="0"/>
                      </a:endParaRPr>
                    </a:p>
                  </a:txBody>
                  <a:tcPr marL="5828" marR="5828" marT="5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1</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2</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1</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3</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1</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1</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dirty="0">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2</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3</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2</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2">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algn="ctr" fontAlgn="ctr"/>
                      <a:endParaRPr lang="en-US" sz="700" b="0" i="0" u="none" strike="noStrike">
                        <a:solidFill>
                          <a:srgbClr val="000000"/>
                        </a:solidFill>
                        <a:effectLst/>
                        <a:latin typeface="Arial" panose="020B0604020202020204" pitchFamily="34" charset="0"/>
                        <a:cs typeface="Arial" panose="020B0604020202020204" pitchFamily="34" charset="0"/>
                      </a:endParaRP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2</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1</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1</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dirty="0">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0">
                <a:tc>
                  <a:txBody>
                    <a:bodyPr/>
                    <a:lstStyle/>
                    <a:p>
                      <a:pPr algn="l" fontAlgn="ctr"/>
                      <a:r>
                        <a:rPr lang="en-US" sz="700" b="0" i="0" u="none" strike="noStrike" dirty="0">
                          <a:solidFill>
                            <a:srgbClr val="000000"/>
                          </a:solidFill>
                          <a:effectLst/>
                          <a:latin typeface="Arial" panose="020B0604020202020204" pitchFamily="34" charset="0"/>
                          <a:cs typeface="Arial" panose="020B0604020202020204" pitchFamily="34" charset="0"/>
                        </a:rPr>
                        <a:t>% Total Transfers</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1"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2">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18%</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algn="r" fontAlgn="ctr"/>
                      <a:endParaRPr lang="en-US" sz="700" b="0" i="0" u="none" strike="noStrike">
                        <a:solidFill>
                          <a:srgbClr val="000000"/>
                        </a:solidFill>
                        <a:effectLst/>
                        <a:latin typeface="Arial" panose="020B0604020202020204" pitchFamily="34" charset="0"/>
                        <a:cs typeface="Arial" panose="020B0604020202020204" pitchFamily="34" charset="0"/>
                      </a:endParaRPr>
                    </a:p>
                  </a:txBody>
                  <a:tcPr marL="5828" marR="5828" marT="5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9%</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18%</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9%</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27%</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9%</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9%</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dirty="0">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18%</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27%</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18%</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2">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algn="ctr" fontAlgn="ctr"/>
                      <a:endParaRPr lang="en-US" sz="700" b="0" i="0" u="none" strike="noStrike">
                        <a:solidFill>
                          <a:srgbClr val="000000"/>
                        </a:solidFill>
                        <a:effectLst/>
                        <a:latin typeface="Arial" panose="020B0604020202020204" pitchFamily="34" charset="0"/>
                        <a:cs typeface="Arial" panose="020B0604020202020204" pitchFamily="34" charset="0"/>
                      </a:endParaRP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18%</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9%</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9%</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0">
                <a:tc>
                  <a:txBody>
                    <a:bodyPr/>
                    <a:lstStyle/>
                    <a:p>
                      <a:pPr algn="l" fontAlgn="ctr"/>
                      <a:r>
                        <a:rPr lang="en-US" sz="700" b="0" i="0" u="none" strike="noStrike" dirty="0">
                          <a:solidFill>
                            <a:srgbClr val="000000"/>
                          </a:solidFill>
                          <a:effectLst/>
                          <a:latin typeface="Arial" panose="020B0604020202020204" pitchFamily="34" charset="0"/>
                          <a:cs typeface="Arial" panose="020B0604020202020204" pitchFamily="34" charset="0"/>
                        </a:rPr>
                        <a:t># Residents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1" i="0" u="none" strike="noStrike">
                          <a:solidFill>
                            <a:srgbClr val="000000"/>
                          </a:solidFill>
                          <a:effectLst/>
                          <a:latin typeface="Arial" panose="020B0604020202020204" pitchFamily="34" charset="0"/>
                          <a:cs typeface="Arial" panose="020B0604020202020204" pitchFamily="34" charset="0"/>
                        </a:rPr>
                        <a:t>10</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2">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2</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algn="ctr" fontAlgn="ctr"/>
                      <a:endParaRPr lang="en-US" sz="700" b="0" i="0" u="none" strike="noStrike">
                        <a:solidFill>
                          <a:srgbClr val="000000"/>
                        </a:solidFill>
                        <a:effectLst/>
                        <a:latin typeface="Arial" panose="020B0604020202020204" pitchFamily="34" charset="0"/>
                        <a:cs typeface="Arial" panose="020B0604020202020204" pitchFamily="34" charset="0"/>
                      </a:endParaRPr>
                    </a:p>
                  </a:txBody>
                  <a:tcPr marL="5828" marR="5828" marT="5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1</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2</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1</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2</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1</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1</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2</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dirty="0">
                          <a:solidFill>
                            <a:srgbClr val="000000"/>
                          </a:solidFill>
                          <a:effectLst/>
                          <a:latin typeface="Arial" panose="020B0604020202020204" pitchFamily="34" charset="0"/>
                          <a:cs typeface="Arial" panose="020B0604020202020204" pitchFamily="34" charset="0"/>
                        </a:rPr>
                        <a:t>2</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2</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2">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algn="ctr" fontAlgn="ctr"/>
                      <a:endParaRPr lang="en-US" sz="700" b="0" i="0" u="none" strike="noStrike">
                        <a:solidFill>
                          <a:srgbClr val="000000"/>
                        </a:solidFill>
                        <a:effectLst/>
                        <a:latin typeface="Arial" panose="020B0604020202020204" pitchFamily="34" charset="0"/>
                        <a:cs typeface="Arial" panose="020B0604020202020204" pitchFamily="34" charset="0"/>
                      </a:endParaRP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2</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1</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1</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0">
                <a:tc>
                  <a:txBody>
                    <a:bodyPr/>
                    <a:lstStyle/>
                    <a:p>
                      <a:pPr algn="l" fontAlgn="ctr"/>
                      <a:r>
                        <a:rPr lang="en-US" sz="700" b="0" i="0" u="none" strike="noStrike" dirty="0">
                          <a:solidFill>
                            <a:srgbClr val="000000"/>
                          </a:solidFill>
                          <a:effectLst/>
                          <a:latin typeface="Arial" panose="020B0604020202020204" pitchFamily="34" charset="0"/>
                          <a:cs typeface="Arial" panose="020B0604020202020204" pitchFamily="34" charset="0"/>
                        </a:rPr>
                        <a:t>Top 5 (Rank Order)</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1"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2">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2</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algn="ctr" fontAlgn="ctr"/>
                      <a:endParaRPr lang="en-US" sz="700" b="0" i="0" u="none" strike="noStrike">
                        <a:solidFill>
                          <a:srgbClr val="000000"/>
                        </a:solidFill>
                        <a:effectLst/>
                        <a:latin typeface="Arial" panose="020B0604020202020204" pitchFamily="34" charset="0"/>
                        <a:cs typeface="Arial" panose="020B0604020202020204" pitchFamily="34" charset="0"/>
                      </a:endParaRPr>
                    </a:p>
                  </a:txBody>
                  <a:tcPr marL="5828" marR="5828" marT="5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3</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2</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3</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1</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3</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3</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2</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1</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2</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2">
                  <a:txBody>
                    <a:bodyPr/>
                    <a:lstStyle/>
                    <a:p>
                      <a:pPr algn="ctr" fontAlgn="ctr"/>
                      <a:r>
                        <a:rPr lang="en-US" sz="700" b="0" i="0" u="none" strike="noStrike" dirty="0">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algn="ctr" fontAlgn="ctr"/>
                      <a:endParaRPr lang="en-US" sz="700" b="0" i="0" u="none" strike="noStrike" dirty="0">
                        <a:solidFill>
                          <a:srgbClr val="000000"/>
                        </a:solidFill>
                        <a:effectLst/>
                        <a:latin typeface="Arial" panose="020B0604020202020204" pitchFamily="34" charset="0"/>
                        <a:cs typeface="Arial" panose="020B0604020202020204" pitchFamily="34" charset="0"/>
                      </a:endParaRP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2</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3</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3</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0">
                <a:tc>
                  <a:txBody>
                    <a:bodyPr/>
                    <a:lstStyle/>
                    <a:p>
                      <a:pPr algn="l" fontAlgn="ctr"/>
                      <a:r>
                        <a:rPr lang="en-US" sz="700" b="1" i="0" u="none" strike="noStrike" dirty="0" smtClean="0">
                          <a:solidFill>
                            <a:srgbClr val="000000"/>
                          </a:solidFill>
                          <a:effectLst/>
                          <a:latin typeface="Arial" panose="020B0604020202020204" pitchFamily="34" charset="0"/>
                          <a:cs typeface="Arial" panose="020B0604020202020204" pitchFamily="34" charset="0"/>
                        </a:rPr>
                        <a:t>Hospital Visits</a:t>
                      </a:r>
                      <a:endParaRPr lang="en-US" sz="700" b="1" i="0" u="none" strike="noStrike" dirty="0">
                        <a:solidFill>
                          <a:srgbClr val="000000"/>
                        </a:solidFill>
                        <a:effectLst/>
                        <a:latin typeface="Arial" panose="020B0604020202020204" pitchFamily="34" charset="0"/>
                        <a:cs typeface="Arial" panose="020B0604020202020204" pitchFamily="34" charset="0"/>
                      </a:endParaRP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13%</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2">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algn="ctr" fontAlgn="ctr"/>
                      <a:endParaRPr lang="en-US" sz="700" b="0" i="0" u="none" strike="noStrike">
                        <a:solidFill>
                          <a:srgbClr val="000000"/>
                        </a:solidFill>
                        <a:effectLst/>
                        <a:latin typeface="Arial" panose="020B0604020202020204" pitchFamily="34" charset="0"/>
                        <a:cs typeface="Arial" panose="020B0604020202020204" pitchFamily="34" charset="0"/>
                      </a:endParaRPr>
                    </a:p>
                  </a:txBody>
                  <a:tcPr marL="5828" marR="5828" marT="5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2">
                  <a:txBody>
                    <a:bodyPr/>
                    <a:lstStyle/>
                    <a:p>
                      <a:pPr algn="ctr" fontAlgn="ctr"/>
                      <a:r>
                        <a:rPr lang="en-US" sz="700" b="0" i="0" u="none" strike="noStrike" dirty="0">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algn="ctr" fontAlgn="ctr"/>
                      <a:endParaRPr lang="en-US" sz="700" b="0" i="0" u="none" strike="noStrike" dirty="0">
                        <a:solidFill>
                          <a:srgbClr val="000000"/>
                        </a:solidFill>
                        <a:effectLst/>
                        <a:latin typeface="Arial" panose="020B0604020202020204" pitchFamily="34" charset="0"/>
                        <a:cs typeface="Arial" panose="020B0604020202020204" pitchFamily="34" charset="0"/>
                      </a:endParaRP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0">
                <a:tc>
                  <a:txBody>
                    <a:bodyPr/>
                    <a:lstStyle/>
                    <a:p>
                      <a:pPr algn="l" fontAlgn="ctr"/>
                      <a:r>
                        <a:rPr lang="en-US" sz="700" b="1" i="0" u="none" strike="noStrike" dirty="0">
                          <a:solidFill>
                            <a:srgbClr val="000000"/>
                          </a:solidFill>
                          <a:effectLst/>
                          <a:latin typeface="Arial" panose="020B0604020202020204" pitchFamily="34" charset="0"/>
                          <a:cs typeface="Arial" panose="020B0604020202020204" pitchFamily="34" charset="0"/>
                        </a:rPr>
                        <a:t># </a:t>
                      </a:r>
                      <a:r>
                        <a:rPr lang="en-US" sz="700" b="1" i="0" u="none" strike="noStrike" dirty="0" smtClean="0">
                          <a:solidFill>
                            <a:srgbClr val="000000"/>
                          </a:solidFill>
                          <a:effectLst/>
                          <a:latin typeface="Arial" panose="020B0604020202020204" pitchFamily="34" charset="0"/>
                          <a:cs typeface="Arial" panose="020B0604020202020204" pitchFamily="34" charset="0"/>
                        </a:rPr>
                        <a:t>Hospital</a:t>
                      </a:r>
                      <a:r>
                        <a:rPr lang="en-US" sz="700" b="1" i="0" u="none" strike="noStrike" baseline="0" dirty="0" smtClean="0">
                          <a:solidFill>
                            <a:srgbClr val="000000"/>
                          </a:solidFill>
                          <a:effectLst/>
                          <a:latin typeface="Arial" panose="020B0604020202020204" pitchFamily="34" charset="0"/>
                          <a:cs typeface="Arial" panose="020B0604020202020204" pitchFamily="34" charset="0"/>
                        </a:rPr>
                        <a:t> Visits</a:t>
                      </a:r>
                      <a:endParaRPr lang="en-US" sz="700" b="1" i="0" u="none" strike="noStrike" dirty="0">
                        <a:solidFill>
                          <a:srgbClr val="000000"/>
                        </a:solidFill>
                        <a:effectLst/>
                        <a:latin typeface="Arial" panose="020B0604020202020204" pitchFamily="34" charset="0"/>
                        <a:cs typeface="Arial" panose="020B0604020202020204" pitchFamily="34" charset="0"/>
                      </a:endParaRP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1" i="0" u="none" strike="noStrike">
                          <a:solidFill>
                            <a:srgbClr val="000000"/>
                          </a:solidFill>
                          <a:effectLst/>
                          <a:latin typeface="Arial" panose="020B0604020202020204" pitchFamily="34" charset="0"/>
                          <a:cs typeface="Arial" panose="020B0604020202020204" pitchFamily="34" charset="0"/>
                        </a:rPr>
                        <a:t>3</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2</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2">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1</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algn="ctr" fontAlgn="ctr"/>
                      <a:endParaRPr lang="en-US" sz="700" b="0" i="0" u="none" strike="noStrike">
                        <a:solidFill>
                          <a:srgbClr val="000000"/>
                        </a:solidFill>
                        <a:effectLst/>
                        <a:latin typeface="Arial" panose="020B0604020202020204" pitchFamily="34" charset="0"/>
                        <a:cs typeface="Arial" panose="020B0604020202020204" pitchFamily="34" charset="0"/>
                      </a:endParaRPr>
                    </a:p>
                  </a:txBody>
                  <a:tcPr marL="5828" marR="5828" marT="5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2</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1</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2">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algn="ctr" fontAlgn="ctr"/>
                      <a:endParaRPr lang="en-US" sz="700" b="0" i="0" u="none" strike="noStrike">
                        <a:solidFill>
                          <a:srgbClr val="000000"/>
                        </a:solidFill>
                        <a:effectLst/>
                        <a:latin typeface="Arial" panose="020B0604020202020204" pitchFamily="34" charset="0"/>
                        <a:cs typeface="Arial" panose="020B0604020202020204" pitchFamily="34" charset="0"/>
                      </a:endParaRP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dirty="0">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0">
                <a:tc>
                  <a:txBody>
                    <a:bodyPr/>
                    <a:lstStyle/>
                    <a:p>
                      <a:pPr algn="l" fontAlgn="ctr"/>
                      <a:r>
                        <a:rPr lang="en-US" sz="700" b="0" i="0" u="none" strike="noStrike" dirty="0">
                          <a:solidFill>
                            <a:srgbClr val="000000"/>
                          </a:solidFill>
                          <a:effectLst/>
                          <a:latin typeface="Arial" panose="020B0604020202020204" pitchFamily="34" charset="0"/>
                          <a:cs typeface="Arial" panose="020B0604020202020204" pitchFamily="34" charset="0"/>
                        </a:rPr>
                        <a:t>% Total </a:t>
                      </a:r>
                      <a:r>
                        <a:rPr lang="en-US" sz="700" b="0" i="0" u="none" strike="noStrike" dirty="0" smtClean="0">
                          <a:solidFill>
                            <a:srgbClr val="000000"/>
                          </a:solidFill>
                          <a:effectLst/>
                          <a:latin typeface="Arial" panose="020B0604020202020204" pitchFamily="34" charset="0"/>
                          <a:cs typeface="Arial" panose="020B0604020202020204" pitchFamily="34" charset="0"/>
                        </a:rPr>
                        <a:t>Hospital</a:t>
                      </a:r>
                      <a:r>
                        <a:rPr lang="en-US" sz="700" b="0" i="0" u="none" strike="noStrike" baseline="0" dirty="0" smtClean="0">
                          <a:solidFill>
                            <a:srgbClr val="000000"/>
                          </a:solidFill>
                          <a:effectLst/>
                          <a:latin typeface="Arial" panose="020B0604020202020204" pitchFamily="34" charset="0"/>
                          <a:cs typeface="Arial" panose="020B0604020202020204" pitchFamily="34" charset="0"/>
                        </a:rPr>
                        <a:t> Visits</a:t>
                      </a:r>
                      <a:r>
                        <a:rPr lang="en-US" sz="700" b="0" i="0" u="none" strike="noStrike" dirty="0" smtClean="0">
                          <a:solidFill>
                            <a:srgbClr val="000000"/>
                          </a:solidFill>
                          <a:effectLst/>
                          <a:latin typeface="Arial" panose="020B0604020202020204" pitchFamily="34" charset="0"/>
                          <a:cs typeface="Arial" panose="020B0604020202020204" pitchFamily="34" charset="0"/>
                        </a:rPr>
                        <a:t> </a:t>
                      </a:r>
                      <a:endParaRPr lang="en-US" sz="700" b="0" i="0" u="none" strike="noStrike" dirty="0">
                        <a:solidFill>
                          <a:srgbClr val="000000"/>
                        </a:solidFill>
                        <a:effectLst/>
                        <a:latin typeface="Arial" panose="020B0604020202020204" pitchFamily="34" charset="0"/>
                        <a:cs typeface="Arial" panose="020B0604020202020204" pitchFamily="34" charset="0"/>
                      </a:endParaRP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dirty="0">
                          <a:solidFill>
                            <a:srgbClr val="000000"/>
                          </a:solidFill>
                          <a:effectLst/>
                          <a:latin typeface="Arial" panose="020B0604020202020204" pitchFamily="34" charset="0"/>
                          <a:cs typeface="Arial" panose="020B0604020202020204" pitchFamily="34" charset="0"/>
                        </a:rPr>
                        <a:t>67%</a:t>
                      </a:r>
                    </a:p>
                  </a:txBody>
                  <a:tcPr marL="9144" marR="9144" marT="9144" marB="91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2">
                  <a:txBody>
                    <a:bodyPr/>
                    <a:lstStyle/>
                    <a:p>
                      <a:pPr algn="ctr" fontAlgn="ctr"/>
                      <a:r>
                        <a:rPr lang="en-US" sz="700" b="0" i="0" u="none" strike="noStrike" dirty="0">
                          <a:solidFill>
                            <a:srgbClr val="000000"/>
                          </a:solidFill>
                          <a:effectLst/>
                          <a:latin typeface="Arial" panose="020B0604020202020204" pitchFamily="34" charset="0"/>
                          <a:cs typeface="Arial" panose="020B0604020202020204" pitchFamily="34" charset="0"/>
                        </a:rPr>
                        <a:t>33%</a:t>
                      </a:r>
                    </a:p>
                  </a:txBody>
                  <a:tcPr marL="9144" marR="9144" marT="9144" marB="91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algn="r" fontAlgn="ctr"/>
                      <a:endParaRPr lang="en-US" sz="700" b="0" i="0" u="none" strike="noStrike">
                        <a:solidFill>
                          <a:srgbClr val="000000"/>
                        </a:solidFill>
                        <a:effectLst/>
                        <a:latin typeface="Arial" panose="020B0604020202020204" pitchFamily="34" charset="0"/>
                        <a:cs typeface="Arial" panose="020B0604020202020204" pitchFamily="34" charset="0"/>
                      </a:endParaRPr>
                    </a:p>
                  </a:txBody>
                  <a:tcPr marL="5828" marR="5828" marT="5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Arial" panose="020B0604020202020204" pitchFamily="34" charset="0"/>
                          <a:cs typeface="Arial" panose="020B0604020202020204" pitchFamily="34" charset="0"/>
                        </a:rPr>
                        <a:t> </a:t>
                      </a:r>
                    </a:p>
                  </a:txBody>
                  <a:tcPr marL="9144" marR="9144" marT="9144" marB="91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dirty="0">
                          <a:solidFill>
                            <a:srgbClr val="000000"/>
                          </a:solidFill>
                          <a:effectLst/>
                          <a:latin typeface="Arial" panose="020B0604020202020204" pitchFamily="34" charset="0"/>
                          <a:cs typeface="Arial" panose="020B0604020202020204" pitchFamily="34" charset="0"/>
                        </a:rPr>
                        <a:t> </a:t>
                      </a:r>
                    </a:p>
                  </a:txBody>
                  <a:tcPr marL="9144" marR="9144" marT="9144" marB="91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dirty="0">
                          <a:solidFill>
                            <a:srgbClr val="000000"/>
                          </a:solidFill>
                          <a:effectLst/>
                          <a:latin typeface="Arial" panose="020B0604020202020204" pitchFamily="34" charset="0"/>
                          <a:cs typeface="Arial" panose="020B0604020202020204" pitchFamily="34" charset="0"/>
                        </a:rPr>
                        <a:t> </a:t>
                      </a:r>
                    </a:p>
                  </a:txBody>
                  <a:tcPr marL="9144" marR="9144" marT="9144" marB="91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dirty="0">
                          <a:solidFill>
                            <a:srgbClr val="000000"/>
                          </a:solidFill>
                          <a:effectLst/>
                          <a:latin typeface="Arial" panose="020B0604020202020204" pitchFamily="34" charset="0"/>
                          <a:cs typeface="Arial" panose="020B0604020202020204" pitchFamily="34" charset="0"/>
                        </a:rPr>
                        <a:t> </a:t>
                      </a:r>
                    </a:p>
                  </a:txBody>
                  <a:tcPr marL="9144" marR="9144" marT="9144" marB="91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dirty="0">
                          <a:solidFill>
                            <a:srgbClr val="000000"/>
                          </a:solidFill>
                          <a:effectLst/>
                          <a:latin typeface="Arial" panose="020B0604020202020204" pitchFamily="34" charset="0"/>
                          <a:cs typeface="Arial" panose="020B0604020202020204" pitchFamily="34" charset="0"/>
                        </a:rPr>
                        <a:t> </a:t>
                      </a:r>
                    </a:p>
                  </a:txBody>
                  <a:tcPr marL="9144" marR="9144" marT="9144" marB="91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dirty="0">
                          <a:solidFill>
                            <a:srgbClr val="000000"/>
                          </a:solidFill>
                          <a:effectLst/>
                          <a:latin typeface="Arial" panose="020B0604020202020204" pitchFamily="34" charset="0"/>
                          <a:cs typeface="Arial" panose="020B0604020202020204" pitchFamily="34" charset="0"/>
                        </a:rPr>
                        <a:t> </a:t>
                      </a:r>
                    </a:p>
                  </a:txBody>
                  <a:tcPr marL="9144" marR="9144" marT="9144" marB="91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dirty="0">
                          <a:solidFill>
                            <a:srgbClr val="000000"/>
                          </a:solidFill>
                          <a:effectLst/>
                          <a:latin typeface="Arial" panose="020B0604020202020204" pitchFamily="34" charset="0"/>
                          <a:cs typeface="Arial" panose="020B0604020202020204" pitchFamily="34" charset="0"/>
                        </a:rPr>
                        <a:t> </a:t>
                      </a:r>
                    </a:p>
                  </a:txBody>
                  <a:tcPr marL="9144" marR="9144" marT="9144" marB="91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dirty="0">
                          <a:solidFill>
                            <a:srgbClr val="000000"/>
                          </a:solidFill>
                          <a:effectLst/>
                          <a:latin typeface="Arial" panose="020B0604020202020204" pitchFamily="34" charset="0"/>
                          <a:cs typeface="Arial" panose="020B0604020202020204" pitchFamily="34" charset="0"/>
                        </a:rPr>
                        <a:t>67%</a:t>
                      </a:r>
                    </a:p>
                  </a:txBody>
                  <a:tcPr marL="9144" marR="9144" marT="9144" marB="91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dirty="0">
                          <a:solidFill>
                            <a:srgbClr val="000000"/>
                          </a:solidFill>
                          <a:effectLst/>
                          <a:latin typeface="Arial" panose="020B0604020202020204" pitchFamily="34" charset="0"/>
                          <a:cs typeface="Arial" panose="020B0604020202020204" pitchFamily="34" charset="0"/>
                        </a:rPr>
                        <a:t>33%</a:t>
                      </a:r>
                    </a:p>
                  </a:txBody>
                  <a:tcPr marL="9144" marR="9144" marT="9144" marB="91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2">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algn="ctr" fontAlgn="ctr"/>
                      <a:endParaRPr lang="en-US" sz="700" b="0" i="0" u="none" strike="noStrike">
                        <a:solidFill>
                          <a:srgbClr val="000000"/>
                        </a:solidFill>
                        <a:effectLst/>
                        <a:latin typeface="Arial" panose="020B0604020202020204" pitchFamily="34" charset="0"/>
                        <a:cs typeface="Arial" panose="020B0604020202020204" pitchFamily="34" charset="0"/>
                      </a:endParaRP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dirty="0">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0">
                <a:tc>
                  <a:txBody>
                    <a:bodyPr/>
                    <a:lstStyle/>
                    <a:p>
                      <a:pPr algn="l" fontAlgn="ctr"/>
                      <a:r>
                        <a:rPr lang="en-US" sz="700" b="0" i="0" u="none" strike="noStrike" dirty="0">
                          <a:solidFill>
                            <a:srgbClr val="000000"/>
                          </a:solidFill>
                          <a:effectLst/>
                          <a:latin typeface="Arial" panose="020B0604020202020204" pitchFamily="34" charset="0"/>
                          <a:cs typeface="Arial" panose="020B0604020202020204" pitchFamily="34" charset="0"/>
                        </a:rPr>
                        <a:t># Residents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1" i="0" u="none" strike="noStrike">
                          <a:solidFill>
                            <a:srgbClr val="000000"/>
                          </a:solidFill>
                          <a:effectLst/>
                          <a:latin typeface="Arial" panose="020B0604020202020204" pitchFamily="34" charset="0"/>
                          <a:cs typeface="Arial" panose="020B0604020202020204" pitchFamily="34" charset="0"/>
                        </a:rPr>
                        <a:t>3</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2</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2">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1</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algn="ctr" fontAlgn="ctr"/>
                      <a:endParaRPr lang="en-US" sz="700" b="0" i="0" u="none" strike="noStrike">
                        <a:solidFill>
                          <a:srgbClr val="000000"/>
                        </a:solidFill>
                        <a:effectLst/>
                        <a:latin typeface="Arial" panose="020B0604020202020204" pitchFamily="34" charset="0"/>
                        <a:cs typeface="Arial" panose="020B0604020202020204" pitchFamily="34" charset="0"/>
                      </a:endParaRPr>
                    </a:p>
                  </a:txBody>
                  <a:tcPr marL="5828" marR="5828" marT="5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2</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1</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2">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algn="ctr" fontAlgn="ctr"/>
                      <a:endParaRPr lang="en-US" sz="700" b="0" i="0" u="none" strike="noStrike">
                        <a:solidFill>
                          <a:srgbClr val="000000"/>
                        </a:solidFill>
                        <a:effectLst/>
                        <a:latin typeface="Arial" panose="020B0604020202020204" pitchFamily="34" charset="0"/>
                        <a:cs typeface="Arial" panose="020B0604020202020204" pitchFamily="34" charset="0"/>
                      </a:endParaRP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dirty="0">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0">
                <a:tc>
                  <a:txBody>
                    <a:bodyPr/>
                    <a:lstStyle/>
                    <a:p>
                      <a:pPr algn="l" fontAlgn="ctr"/>
                      <a:r>
                        <a:rPr lang="en-US" sz="700" b="0" i="0" u="none" strike="noStrike" dirty="0">
                          <a:solidFill>
                            <a:srgbClr val="000000"/>
                          </a:solidFill>
                          <a:effectLst/>
                          <a:latin typeface="Arial" panose="020B0604020202020204" pitchFamily="34" charset="0"/>
                          <a:cs typeface="Arial" panose="020B0604020202020204" pitchFamily="34" charset="0"/>
                        </a:rPr>
                        <a:t>Top 5 (Rank Order)</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1</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2">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2</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algn="ctr" fontAlgn="ctr"/>
                      <a:endParaRPr lang="en-US" sz="700" b="0" i="0" u="none" strike="noStrike">
                        <a:solidFill>
                          <a:srgbClr val="000000"/>
                        </a:solidFill>
                        <a:effectLst/>
                        <a:latin typeface="Arial" panose="020B0604020202020204" pitchFamily="34" charset="0"/>
                        <a:cs typeface="Arial" panose="020B0604020202020204" pitchFamily="34" charset="0"/>
                      </a:endParaRPr>
                    </a:p>
                  </a:txBody>
                  <a:tcPr marL="5828" marR="5828" marT="5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1</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2</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2">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algn="ctr" fontAlgn="ctr"/>
                      <a:endParaRPr lang="en-US" sz="700" b="0" i="0" u="none" strike="noStrike">
                        <a:solidFill>
                          <a:srgbClr val="000000"/>
                        </a:solidFill>
                        <a:effectLst/>
                        <a:latin typeface="Arial" panose="020B0604020202020204" pitchFamily="34" charset="0"/>
                        <a:cs typeface="Arial" panose="020B0604020202020204" pitchFamily="34" charset="0"/>
                      </a:endParaRP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dirty="0">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dirty="0">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0">
                <a:tc>
                  <a:txBody>
                    <a:bodyPr/>
                    <a:lstStyle/>
                    <a:p>
                      <a:pPr algn="l" fontAlgn="ctr"/>
                      <a:r>
                        <a:rPr lang="en-US" sz="700" b="1" i="0" u="none" strike="noStrike" dirty="0">
                          <a:solidFill>
                            <a:srgbClr val="000000"/>
                          </a:solidFill>
                          <a:effectLst/>
                          <a:latin typeface="Arial" panose="020B0604020202020204" pitchFamily="34" charset="0"/>
                          <a:cs typeface="Arial" panose="020B0604020202020204" pitchFamily="34" charset="0"/>
                        </a:rPr>
                        <a:t>Transfers </a:t>
                      </a:r>
                      <a:r>
                        <a:rPr lang="en-US" sz="700" b="1" i="0" u="none" strike="noStrike" dirty="0" smtClean="0">
                          <a:solidFill>
                            <a:srgbClr val="000000"/>
                          </a:solidFill>
                          <a:effectLst/>
                          <a:latin typeface="Arial" panose="020B0604020202020204" pitchFamily="34" charset="0"/>
                          <a:cs typeface="Arial" panose="020B0604020202020204" pitchFamily="34" charset="0"/>
                        </a:rPr>
                        <a:t>Out, No Return</a:t>
                      </a:r>
                      <a:endParaRPr lang="en-US" sz="700" b="1" i="0" u="none" strike="noStrike" dirty="0">
                        <a:solidFill>
                          <a:srgbClr val="000000"/>
                        </a:solidFill>
                        <a:effectLst/>
                        <a:latin typeface="Arial" panose="020B0604020202020204" pitchFamily="34" charset="0"/>
                        <a:cs typeface="Arial" panose="020B0604020202020204" pitchFamily="34" charset="0"/>
                      </a:endParaRP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dirty="0">
                          <a:solidFill>
                            <a:srgbClr val="000000"/>
                          </a:solidFill>
                          <a:effectLst/>
                          <a:latin typeface="Arial" panose="020B0604020202020204" pitchFamily="34" charset="0"/>
                          <a:cs typeface="Arial" panose="020B0604020202020204" pitchFamily="34" charset="0"/>
                        </a:rPr>
                        <a:t>9%</a:t>
                      </a:r>
                    </a:p>
                  </a:txBody>
                  <a:tcPr marL="9144" marR="9144" marT="9144" marB="91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2">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algn="ctr" fontAlgn="ctr"/>
                      <a:endParaRPr lang="en-US" sz="700" b="0" i="0" u="none" strike="noStrike">
                        <a:solidFill>
                          <a:srgbClr val="000000"/>
                        </a:solidFill>
                        <a:effectLst/>
                        <a:latin typeface="Arial" panose="020B0604020202020204" pitchFamily="34" charset="0"/>
                        <a:cs typeface="Arial" panose="020B0604020202020204" pitchFamily="34" charset="0"/>
                      </a:endParaRPr>
                    </a:p>
                  </a:txBody>
                  <a:tcPr marL="5828" marR="5828" marT="5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2">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algn="ctr" fontAlgn="ctr"/>
                      <a:endParaRPr lang="en-US" sz="700" b="0" i="0" u="none" strike="noStrike">
                        <a:solidFill>
                          <a:srgbClr val="000000"/>
                        </a:solidFill>
                        <a:effectLst/>
                        <a:latin typeface="Arial" panose="020B0604020202020204" pitchFamily="34" charset="0"/>
                        <a:cs typeface="Arial" panose="020B0604020202020204" pitchFamily="34" charset="0"/>
                      </a:endParaRP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dirty="0">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dirty="0">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0">
                <a:tc>
                  <a:txBody>
                    <a:bodyPr/>
                    <a:lstStyle/>
                    <a:p>
                      <a:pPr algn="l" fontAlgn="ctr"/>
                      <a:r>
                        <a:rPr lang="en-US" sz="700" b="1" i="0" u="none" strike="noStrike" dirty="0">
                          <a:solidFill>
                            <a:srgbClr val="000000"/>
                          </a:solidFill>
                          <a:effectLst/>
                          <a:latin typeface="Arial" panose="020B0604020202020204" pitchFamily="34" charset="0"/>
                          <a:cs typeface="Arial" panose="020B0604020202020204" pitchFamily="34" charset="0"/>
                        </a:rPr>
                        <a:t># Transfers</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1" i="0" u="none" strike="noStrike">
                          <a:solidFill>
                            <a:srgbClr val="000000"/>
                          </a:solidFill>
                          <a:effectLst/>
                          <a:latin typeface="Arial" panose="020B0604020202020204" pitchFamily="34" charset="0"/>
                          <a:cs typeface="Arial" panose="020B0604020202020204" pitchFamily="34" charset="0"/>
                        </a:rPr>
                        <a:t>2</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1</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2">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algn="ctr" fontAlgn="ctr"/>
                      <a:endParaRPr lang="en-US" sz="700" b="0" i="0" u="none" strike="noStrike">
                        <a:solidFill>
                          <a:srgbClr val="000000"/>
                        </a:solidFill>
                        <a:effectLst/>
                        <a:latin typeface="Arial" panose="020B0604020202020204" pitchFamily="34" charset="0"/>
                        <a:cs typeface="Arial" panose="020B0604020202020204" pitchFamily="34" charset="0"/>
                      </a:endParaRPr>
                    </a:p>
                  </a:txBody>
                  <a:tcPr marL="5828" marR="5828" marT="5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1</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2">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algn="ctr" fontAlgn="ctr"/>
                      <a:endParaRPr lang="en-US" sz="700" b="0" i="0" u="none" strike="noStrike">
                        <a:solidFill>
                          <a:srgbClr val="000000"/>
                        </a:solidFill>
                        <a:effectLst/>
                        <a:latin typeface="Arial" panose="020B0604020202020204" pitchFamily="34" charset="0"/>
                        <a:cs typeface="Arial" panose="020B0604020202020204" pitchFamily="34" charset="0"/>
                      </a:endParaRP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0">
                <a:tc>
                  <a:txBody>
                    <a:bodyPr/>
                    <a:lstStyle/>
                    <a:p>
                      <a:pPr algn="l" fontAlgn="ctr"/>
                      <a:r>
                        <a:rPr lang="en-US" sz="700" b="0" i="0" u="none" strike="noStrike">
                          <a:solidFill>
                            <a:srgbClr val="000000"/>
                          </a:solidFill>
                          <a:effectLst/>
                          <a:latin typeface="Arial" panose="020B0604020202020204" pitchFamily="34" charset="0"/>
                          <a:cs typeface="Arial" panose="020B0604020202020204" pitchFamily="34" charset="0"/>
                        </a:rPr>
                        <a:t>% Total Transfers</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50%</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2">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algn="l" fontAlgn="ctr"/>
                      <a:endParaRPr lang="en-US" sz="700" b="0" i="0" u="none" strike="noStrike">
                        <a:solidFill>
                          <a:srgbClr val="000000"/>
                        </a:solidFill>
                        <a:effectLst/>
                        <a:latin typeface="Arial" panose="020B0604020202020204" pitchFamily="34" charset="0"/>
                        <a:cs typeface="Arial" panose="020B0604020202020204" pitchFamily="34" charset="0"/>
                      </a:endParaRPr>
                    </a:p>
                  </a:txBody>
                  <a:tcPr marL="5828" marR="5828" marT="5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50%</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2">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algn="ctr" fontAlgn="ctr"/>
                      <a:endParaRPr lang="en-US" sz="700" b="0" i="0" u="none" strike="noStrike">
                        <a:solidFill>
                          <a:srgbClr val="000000"/>
                        </a:solidFill>
                        <a:effectLst/>
                        <a:latin typeface="Arial" panose="020B0604020202020204" pitchFamily="34" charset="0"/>
                        <a:cs typeface="Arial" panose="020B0604020202020204" pitchFamily="34" charset="0"/>
                      </a:endParaRP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dirty="0">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dirty="0">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0">
                <a:tc>
                  <a:txBody>
                    <a:bodyPr/>
                    <a:lstStyle/>
                    <a:p>
                      <a:pPr algn="l" fontAlgn="ctr"/>
                      <a:r>
                        <a:rPr lang="en-US" sz="700" b="0" i="0" u="none" strike="noStrike" dirty="0">
                          <a:solidFill>
                            <a:srgbClr val="000000"/>
                          </a:solidFill>
                          <a:effectLst/>
                          <a:latin typeface="Arial" panose="020B0604020202020204" pitchFamily="34" charset="0"/>
                          <a:cs typeface="Arial" panose="020B0604020202020204" pitchFamily="34" charset="0"/>
                        </a:rPr>
                        <a:t># Residents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1" i="0" u="none" strike="noStrike">
                          <a:solidFill>
                            <a:srgbClr val="000000"/>
                          </a:solidFill>
                          <a:effectLst/>
                          <a:latin typeface="Arial" panose="020B0604020202020204" pitchFamily="34" charset="0"/>
                          <a:cs typeface="Arial" panose="020B0604020202020204" pitchFamily="34" charset="0"/>
                        </a:rPr>
                        <a:t>2</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1</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2">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algn="ctr" fontAlgn="ctr"/>
                      <a:endParaRPr lang="en-US" sz="700" b="0" i="0" u="none" strike="noStrike">
                        <a:solidFill>
                          <a:srgbClr val="000000"/>
                        </a:solidFill>
                        <a:effectLst/>
                        <a:latin typeface="Arial" panose="020B0604020202020204" pitchFamily="34" charset="0"/>
                        <a:cs typeface="Arial" panose="020B0604020202020204" pitchFamily="34" charset="0"/>
                      </a:endParaRPr>
                    </a:p>
                  </a:txBody>
                  <a:tcPr marL="5828" marR="5828" marT="5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1</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2">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algn="ctr" fontAlgn="ctr"/>
                      <a:endParaRPr lang="en-US" sz="700" b="0" i="0" u="none" strike="noStrike">
                        <a:solidFill>
                          <a:srgbClr val="000000"/>
                        </a:solidFill>
                        <a:effectLst/>
                        <a:latin typeface="Arial" panose="020B0604020202020204" pitchFamily="34" charset="0"/>
                        <a:cs typeface="Arial" panose="020B0604020202020204" pitchFamily="34" charset="0"/>
                      </a:endParaRP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dirty="0">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0">
                <a:tc>
                  <a:txBody>
                    <a:bodyPr/>
                    <a:lstStyle/>
                    <a:p>
                      <a:pPr algn="l" fontAlgn="ctr"/>
                      <a:r>
                        <a:rPr lang="en-US" sz="700" b="0" i="0" u="none" strike="noStrike" dirty="0">
                          <a:solidFill>
                            <a:srgbClr val="000000"/>
                          </a:solidFill>
                          <a:effectLst/>
                          <a:latin typeface="Arial" panose="020B0604020202020204" pitchFamily="34" charset="0"/>
                          <a:cs typeface="Arial" panose="020B0604020202020204" pitchFamily="34" charset="0"/>
                        </a:rPr>
                        <a:t>Top 5 (Rank Order)</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1</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2">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algn="ctr" fontAlgn="ctr"/>
                      <a:endParaRPr lang="en-US" sz="700" b="0" i="0" u="none" strike="noStrike">
                        <a:solidFill>
                          <a:srgbClr val="000000"/>
                        </a:solidFill>
                        <a:effectLst/>
                        <a:latin typeface="Arial" panose="020B0604020202020204" pitchFamily="34" charset="0"/>
                        <a:cs typeface="Arial" panose="020B0604020202020204" pitchFamily="34" charset="0"/>
                      </a:endParaRPr>
                    </a:p>
                  </a:txBody>
                  <a:tcPr marL="5828" marR="5828" marT="5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1</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2">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algn="ctr" fontAlgn="ctr"/>
                      <a:endParaRPr lang="en-US" sz="700" b="0" i="0" u="none" strike="noStrike">
                        <a:solidFill>
                          <a:srgbClr val="000000"/>
                        </a:solidFill>
                        <a:effectLst/>
                        <a:latin typeface="Arial" panose="020B0604020202020204" pitchFamily="34" charset="0"/>
                        <a:cs typeface="Arial" panose="020B0604020202020204" pitchFamily="34" charset="0"/>
                      </a:endParaRP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0">
                <a:tc>
                  <a:txBody>
                    <a:bodyPr/>
                    <a:lstStyle/>
                    <a:p>
                      <a:pPr algn="l" fontAlgn="ctr"/>
                      <a:r>
                        <a:rPr lang="en-US" sz="700" b="1" i="0" u="none" strike="noStrike" dirty="0" smtClean="0">
                          <a:solidFill>
                            <a:srgbClr val="000000"/>
                          </a:solidFill>
                          <a:effectLst/>
                          <a:latin typeface="Arial" panose="020B0604020202020204" pitchFamily="34" charset="0"/>
                          <a:cs typeface="Arial" panose="020B0604020202020204" pitchFamily="34" charset="0"/>
                        </a:rPr>
                        <a:t>Transfers In/Out Prior Month</a:t>
                      </a:r>
                      <a:endParaRPr lang="en-US" sz="700" b="1" i="0" u="none" strike="noStrike" dirty="0">
                        <a:solidFill>
                          <a:srgbClr val="000000"/>
                        </a:solidFill>
                        <a:effectLst/>
                        <a:latin typeface="Arial" panose="020B0604020202020204" pitchFamily="34" charset="0"/>
                        <a:cs typeface="Arial" panose="020B0604020202020204" pitchFamily="34" charset="0"/>
                      </a:endParaRP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dirty="0">
                          <a:solidFill>
                            <a:srgbClr val="000000"/>
                          </a:solidFill>
                          <a:effectLst/>
                          <a:latin typeface="Arial" panose="020B0604020202020204" pitchFamily="34" charset="0"/>
                          <a:cs typeface="Arial" panose="020B0604020202020204" pitchFamily="34" charset="0"/>
                        </a:rPr>
                        <a:t>22%</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dirty="0">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2">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algn="ctr" fontAlgn="ctr"/>
                      <a:endParaRPr lang="en-US" sz="700" b="0" i="0" u="none" strike="noStrike">
                        <a:solidFill>
                          <a:srgbClr val="000000"/>
                        </a:solidFill>
                        <a:effectLst/>
                        <a:latin typeface="Arial" panose="020B0604020202020204" pitchFamily="34" charset="0"/>
                        <a:cs typeface="Arial" panose="020B0604020202020204" pitchFamily="34" charset="0"/>
                      </a:endParaRPr>
                    </a:p>
                  </a:txBody>
                  <a:tcPr marL="5828" marR="5828" marT="5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2">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algn="ctr" fontAlgn="ctr"/>
                      <a:endParaRPr lang="en-US" sz="700" b="0" i="0" u="none" strike="noStrike">
                        <a:solidFill>
                          <a:srgbClr val="000000"/>
                        </a:solidFill>
                        <a:effectLst/>
                        <a:latin typeface="Arial" panose="020B0604020202020204" pitchFamily="34" charset="0"/>
                        <a:cs typeface="Arial" panose="020B0604020202020204" pitchFamily="34" charset="0"/>
                      </a:endParaRP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0">
                <a:tc>
                  <a:txBody>
                    <a:bodyPr/>
                    <a:lstStyle/>
                    <a:p>
                      <a:pPr algn="l" fontAlgn="ctr"/>
                      <a:r>
                        <a:rPr lang="en-US" sz="700" b="1" i="0" u="none" strike="noStrike">
                          <a:solidFill>
                            <a:srgbClr val="000000"/>
                          </a:solidFill>
                          <a:effectLst/>
                          <a:latin typeface="Arial" panose="020B0604020202020204" pitchFamily="34" charset="0"/>
                          <a:cs typeface="Arial" panose="020B0604020202020204" pitchFamily="34" charset="0"/>
                        </a:rPr>
                        <a:t># Transfers</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1" i="0" u="none" strike="noStrike">
                          <a:solidFill>
                            <a:srgbClr val="000000"/>
                          </a:solidFill>
                          <a:effectLst/>
                          <a:latin typeface="Arial" panose="020B0604020202020204" pitchFamily="34" charset="0"/>
                          <a:cs typeface="Arial" panose="020B0604020202020204" pitchFamily="34" charset="0"/>
                        </a:rPr>
                        <a:t>5</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2</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2">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algn="ctr" fontAlgn="ctr"/>
                      <a:endParaRPr lang="en-US" sz="700" b="0" i="0" u="none" strike="noStrike">
                        <a:solidFill>
                          <a:srgbClr val="000000"/>
                        </a:solidFill>
                        <a:effectLst/>
                        <a:latin typeface="Arial" panose="020B0604020202020204" pitchFamily="34" charset="0"/>
                        <a:cs typeface="Arial" panose="020B0604020202020204" pitchFamily="34" charset="0"/>
                      </a:endParaRPr>
                    </a:p>
                  </a:txBody>
                  <a:tcPr marL="5828" marR="5828" marT="5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3</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2">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algn="ctr" fontAlgn="ctr"/>
                      <a:endParaRPr lang="en-US" sz="700" b="0" i="0" u="none" strike="noStrike">
                        <a:solidFill>
                          <a:srgbClr val="000000"/>
                        </a:solidFill>
                        <a:effectLst/>
                        <a:latin typeface="Arial" panose="020B0604020202020204" pitchFamily="34" charset="0"/>
                        <a:cs typeface="Arial" panose="020B0604020202020204" pitchFamily="34" charset="0"/>
                      </a:endParaRP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0">
                <a:tc>
                  <a:txBody>
                    <a:bodyPr/>
                    <a:lstStyle/>
                    <a:p>
                      <a:pPr algn="l" fontAlgn="ctr"/>
                      <a:r>
                        <a:rPr lang="en-US" sz="700" b="0" i="0" u="none" strike="noStrike" dirty="0">
                          <a:solidFill>
                            <a:srgbClr val="000000"/>
                          </a:solidFill>
                          <a:effectLst/>
                          <a:latin typeface="Arial" panose="020B0604020202020204" pitchFamily="34" charset="0"/>
                          <a:cs typeface="Arial" panose="020B0604020202020204" pitchFamily="34" charset="0"/>
                        </a:rPr>
                        <a:t>% Total Transfers</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40%</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2">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algn="l" fontAlgn="ctr"/>
                      <a:endParaRPr lang="en-US" sz="700" b="0" i="0" u="none" strike="noStrike">
                        <a:solidFill>
                          <a:srgbClr val="000000"/>
                        </a:solidFill>
                        <a:effectLst/>
                        <a:latin typeface="Arial" panose="020B0604020202020204" pitchFamily="34" charset="0"/>
                        <a:cs typeface="Arial" panose="020B0604020202020204" pitchFamily="34" charset="0"/>
                      </a:endParaRPr>
                    </a:p>
                  </a:txBody>
                  <a:tcPr marL="5828" marR="5828" marT="5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60%</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2">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algn="ctr" fontAlgn="ctr"/>
                      <a:endParaRPr lang="en-US" sz="700" b="0" i="0" u="none" strike="noStrike">
                        <a:solidFill>
                          <a:srgbClr val="000000"/>
                        </a:solidFill>
                        <a:effectLst/>
                        <a:latin typeface="Arial" panose="020B0604020202020204" pitchFamily="34" charset="0"/>
                        <a:cs typeface="Arial" panose="020B0604020202020204" pitchFamily="34" charset="0"/>
                      </a:endParaRP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0">
                <a:tc>
                  <a:txBody>
                    <a:bodyPr/>
                    <a:lstStyle/>
                    <a:p>
                      <a:pPr algn="l" fontAlgn="ctr"/>
                      <a:r>
                        <a:rPr lang="en-US" sz="700" b="0" i="0" u="none" strike="noStrike">
                          <a:solidFill>
                            <a:srgbClr val="000000"/>
                          </a:solidFill>
                          <a:effectLst/>
                          <a:latin typeface="Arial" panose="020B0604020202020204" pitchFamily="34" charset="0"/>
                          <a:cs typeface="Arial" panose="020B0604020202020204" pitchFamily="34" charset="0"/>
                        </a:rPr>
                        <a:t># Residents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1" i="0" u="none" strike="noStrike">
                          <a:solidFill>
                            <a:srgbClr val="000000"/>
                          </a:solidFill>
                          <a:effectLst/>
                          <a:latin typeface="Arial" panose="020B0604020202020204" pitchFamily="34" charset="0"/>
                          <a:cs typeface="Arial" panose="020B0604020202020204" pitchFamily="34" charset="0"/>
                        </a:rPr>
                        <a:t>3</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1</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2">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algn="ctr" fontAlgn="ctr"/>
                      <a:endParaRPr lang="en-US" sz="700" b="0" i="0" u="none" strike="noStrike">
                        <a:solidFill>
                          <a:srgbClr val="000000"/>
                        </a:solidFill>
                        <a:effectLst/>
                        <a:latin typeface="Arial" panose="020B0604020202020204" pitchFamily="34" charset="0"/>
                        <a:cs typeface="Arial" panose="020B0604020202020204" pitchFamily="34" charset="0"/>
                      </a:endParaRPr>
                    </a:p>
                  </a:txBody>
                  <a:tcPr marL="5828" marR="5828" marT="5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2</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2">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algn="ctr" fontAlgn="ctr"/>
                      <a:endParaRPr lang="en-US" sz="700" b="0" i="0" u="none" strike="noStrike">
                        <a:solidFill>
                          <a:srgbClr val="000000"/>
                        </a:solidFill>
                        <a:effectLst/>
                        <a:latin typeface="Arial" panose="020B0604020202020204" pitchFamily="34" charset="0"/>
                        <a:cs typeface="Arial" panose="020B0604020202020204" pitchFamily="34" charset="0"/>
                      </a:endParaRP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dirty="0">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dirty="0">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0">
                <a:tc>
                  <a:txBody>
                    <a:bodyPr/>
                    <a:lstStyle/>
                    <a:p>
                      <a:pPr algn="l" fontAlgn="ctr"/>
                      <a:r>
                        <a:rPr lang="en-US" sz="700" b="0" i="0" u="none" strike="noStrike" dirty="0">
                          <a:solidFill>
                            <a:srgbClr val="000000"/>
                          </a:solidFill>
                          <a:effectLst/>
                          <a:latin typeface="Arial" panose="020B0604020202020204" pitchFamily="34" charset="0"/>
                          <a:cs typeface="Arial" panose="020B0604020202020204" pitchFamily="34" charset="0"/>
                        </a:rPr>
                        <a:t>Top 5 (Rank Order)</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2</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2">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algn="ctr" fontAlgn="ctr"/>
                      <a:endParaRPr lang="en-US" sz="700" b="0" i="0" u="none" strike="noStrike">
                        <a:solidFill>
                          <a:srgbClr val="000000"/>
                        </a:solidFill>
                        <a:effectLst/>
                        <a:latin typeface="Arial" panose="020B0604020202020204" pitchFamily="34" charset="0"/>
                        <a:cs typeface="Arial" panose="020B0604020202020204" pitchFamily="34" charset="0"/>
                      </a:endParaRPr>
                    </a:p>
                  </a:txBody>
                  <a:tcPr marL="5828" marR="5828" marT="5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1</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2">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algn="ctr" fontAlgn="ctr"/>
                      <a:endParaRPr lang="en-US" sz="700" b="0" i="0" u="none" strike="noStrike">
                        <a:solidFill>
                          <a:srgbClr val="000000"/>
                        </a:solidFill>
                        <a:effectLst/>
                        <a:latin typeface="Arial" panose="020B0604020202020204" pitchFamily="34" charset="0"/>
                        <a:cs typeface="Arial" panose="020B0604020202020204" pitchFamily="34" charset="0"/>
                      </a:endParaRP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0">
                <a:tc>
                  <a:txBody>
                    <a:bodyPr/>
                    <a:lstStyle/>
                    <a:p>
                      <a:pPr algn="l" fontAlgn="ctr"/>
                      <a:r>
                        <a:rPr lang="en-US" sz="700" b="1" i="0" u="none" strike="noStrike" dirty="0">
                          <a:solidFill>
                            <a:srgbClr val="000000"/>
                          </a:solidFill>
                          <a:effectLst/>
                          <a:latin typeface="Arial" panose="020B0604020202020204" pitchFamily="34" charset="0"/>
                          <a:cs typeface="Arial" panose="020B0604020202020204" pitchFamily="34" charset="0"/>
                        </a:rPr>
                        <a:t>Unit Totals </a:t>
                      </a:r>
                    </a:p>
                  </a:txBody>
                  <a:tcPr marL="9144" marR="9144" marT="9144" marB="9144" anchor="ct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dirty="0">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dirty="0">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dirty="0">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2">
                  <a:txBody>
                    <a:bodyPr/>
                    <a:lstStyle/>
                    <a:p>
                      <a:pPr algn="ctr" fontAlgn="ctr"/>
                      <a:r>
                        <a:rPr lang="en-US" sz="700" b="0" i="0" u="none" strike="noStrike" dirty="0">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algn="ctr" fontAlgn="ctr"/>
                      <a:endParaRPr lang="en-US" sz="700" b="0" i="0" u="none" strike="noStrike">
                        <a:solidFill>
                          <a:srgbClr val="000000"/>
                        </a:solidFill>
                        <a:effectLst/>
                        <a:latin typeface="Arial" panose="020B0604020202020204" pitchFamily="34" charset="0"/>
                        <a:cs typeface="Arial" panose="020B0604020202020204" pitchFamily="34" charset="0"/>
                      </a:endParaRPr>
                    </a:p>
                  </a:txBody>
                  <a:tcPr marL="5828" marR="5828" marT="5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700" b="0" i="0" u="none" strike="noStrike" dirty="0">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dirty="0">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dirty="0">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dirty="0">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dirty="0">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dirty="0">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dirty="0">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dirty="0">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dirty="0">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dirty="0">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dirty="0">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dirty="0">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dirty="0">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dirty="0">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dirty="0">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dirty="0">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dirty="0">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dirty="0">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dirty="0">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dirty="0">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2">
                  <a:txBody>
                    <a:bodyPr/>
                    <a:lstStyle/>
                    <a:p>
                      <a:pPr algn="ctr" fontAlgn="ctr"/>
                      <a:r>
                        <a:rPr lang="en-US" sz="700" b="0" i="0" u="none" strike="noStrike" dirty="0">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algn="ctr" fontAlgn="ctr"/>
                      <a:endParaRPr lang="en-US" sz="700" b="0" i="0" u="none" strike="noStrike">
                        <a:solidFill>
                          <a:srgbClr val="000000"/>
                        </a:solidFill>
                        <a:effectLst/>
                        <a:latin typeface="Arial" panose="020B0604020202020204" pitchFamily="34" charset="0"/>
                        <a:cs typeface="Arial" panose="020B0604020202020204" pitchFamily="34" charset="0"/>
                      </a:endParaRP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dirty="0">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dirty="0">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dirty="0">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dirty="0">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dirty="0">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dirty="0">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dirty="0">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dirty="0">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 </a:t>
                      </a:r>
                    </a:p>
                  </a:txBody>
                  <a:tcPr marL="9144" marR="9144" marT="9144" marB="9144" anchor="ctr">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0">
                <a:tc>
                  <a:txBody>
                    <a:bodyPr/>
                    <a:lstStyle/>
                    <a:p>
                      <a:pPr algn="l" fontAlgn="ctr"/>
                      <a:r>
                        <a:rPr lang="en-US" sz="700" b="0" i="0" u="none" strike="noStrike" dirty="0">
                          <a:solidFill>
                            <a:srgbClr val="000000"/>
                          </a:solidFill>
                          <a:effectLst/>
                          <a:latin typeface="Arial" panose="020B0604020202020204" pitchFamily="34" charset="0"/>
                          <a:cs typeface="Arial" panose="020B0604020202020204" pitchFamily="34" charset="0"/>
                        </a:rPr>
                        <a:t>TOTAL Transfers </a:t>
                      </a:r>
                      <a:r>
                        <a:rPr lang="en-US" sz="700" b="0" i="0" u="none" strike="noStrike" dirty="0" smtClean="0">
                          <a:solidFill>
                            <a:srgbClr val="000000"/>
                          </a:solidFill>
                          <a:effectLst/>
                          <a:latin typeface="Arial" panose="020B0604020202020204" pitchFamily="34" charset="0"/>
                          <a:cs typeface="Arial" panose="020B0604020202020204" pitchFamily="34" charset="0"/>
                        </a:rPr>
                        <a:t>(In/Out, No Returns)</a:t>
                      </a:r>
                      <a:endParaRPr lang="en-US" sz="700" b="0" i="0" u="none" strike="noStrike" dirty="0">
                        <a:solidFill>
                          <a:srgbClr val="000000"/>
                        </a:solidFill>
                        <a:effectLst/>
                        <a:latin typeface="Arial" panose="020B0604020202020204" pitchFamily="34" charset="0"/>
                        <a:cs typeface="Arial" panose="020B0604020202020204" pitchFamily="34" charset="0"/>
                      </a:endParaRP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dirty="0">
                          <a:solidFill>
                            <a:srgbClr val="000000"/>
                          </a:solidFill>
                          <a:effectLst/>
                          <a:latin typeface="Arial" panose="020B0604020202020204" pitchFamily="34" charset="0"/>
                          <a:cs typeface="Arial" panose="020B0604020202020204" pitchFamily="34" charset="0"/>
                        </a:rPr>
                        <a:t>23</a:t>
                      </a:r>
                    </a:p>
                  </a:txBody>
                  <a:tcPr marL="9144" marR="9144" marT="9144" marB="91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dirty="0">
                          <a:solidFill>
                            <a:srgbClr val="000000"/>
                          </a:solidFill>
                          <a:effectLst/>
                          <a:latin typeface="Arial" panose="020B0604020202020204" pitchFamily="34" charset="0"/>
                          <a:cs typeface="Arial" panose="020B0604020202020204" pitchFamily="34" charset="0"/>
                        </a:rPr>
                        <a:t>0</a:t>
                      </a:r>
                    </a:p>
                  </a:txBody>
                  <a:tcPr marL="9144" marR="9144" marT="9144" marB="91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dirty="0">
                          <a:solidFill>
                            <a:srgbClr val="000000"/>
                          </a:solidFill>
                          <a:effectLst/>
                          <a:latin typeface="Arial" panose="020B0604020202020204" pitchFamily="34" charset="0"/>
                          <a:cs typeface="Arial" panose="020B0604020202020204" pitchFamily="34" charset="0"/>
                        </a:rPr>
                        <a:t>5</a:t>
                      </a:r>
                    </a:p>
                  </a:txBody>
                  <a:tcPr marL="9144" marR="9144" marT="9144" marB="91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2">
                  <a:txBody>
                    <a:bodyPr/>
                    <a:lstStyle/>
                    <a:p>
                      <a:pPr algn="ctr" fontAlgn="ctr"/>
                      <a:r>
                        <a:rPr lang="en-US" sz="700" b="0" i="0" u="none" strike="noStrike" dirty="0">
                          <a:solidFill>
                            <a:srgbClr val="000000"/>
                          </a:solidFill>
                          <a:effectLst/>
                          <a:latin typeface="Arial" panose="020B0604020202020204" pitchFamily="34" charset="0"/>
                          <a:cs typeface="Arial" panose="020B0604020202020204" pitchFamily="34" charset="0"/>
                        </a:rPr>
                        <a:t>3</a:t>
                      </a:r>
                    </a:p>
                  </a:txBody>
                  <a:tcPr marL="9144" marR="9144" marT="9144" marB="91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algn="ctr" fontAlgn="ctr"/>
                      <a:endParaRPr lang="en-US" sz="700" b="0" i="0" u="none" strike="noStrike">
                        <a:solidFill>
                          <a:srgbClr val="000000"/>
                        </a:solidFill>
                        <a:effectLst/>
                        <a:latin typeface="Arial" panose="020B0604020202020204" pitchFamily="34" charset="0"/>
                        <a:cs typeface="Arial" panose="020B0604020202020204" pitchFamily="34" charset="0"/>
                      </a:endParaRPr>
                    </a:p>
                  </a:txBody>
                  <a:tcPr marL="5828" marR="5828" marT="5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Arial" panose="020B0604020202020204" pitchFamily="34" charset="0"/>
                          <a:cs typeface="Arial" panose="020B0604020202020204" pitchFamily="34" charset="0"/>
                        </a:rPr>
                        <a:t>3</a:t>
                      </a:r>
                    </a:p>
                  </a:txBody>
                  <a:tcPr marL="9144" marR="9144" marT="9144" marB="91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dirty="0">
                          <a:solidFill>
                            <a:srgbClr val="000000"/>
                          </a:solidFill>
                          <a:effectLst/>
                          <a:latin typeface="Arial" panose="020B0604020202020204" pitchFamily="34" charset="0"/>
                          <a:cs typeface="Arial" panose="020B0604020202020204" pitchFamily="34" charset="0"/>
                        </a:rPr>
                        <a:t>0</a:t>
                      </a:r>
                    </a:p>
                  </a:txBody>
                  <a:tcPr marL="9144" marR="9144" marT="9144" marB="91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dirty="0">
                          <a:solidFill>
                            <a:srgbClr val="000000"/>
                          </a:solidFill>
                          <a:effectLst/>
                          <a:latin typeface="Arial" panose="020B0604020202020204" pitchFamily="34" charset="0"/>
                          <a:cs typeface="Arial" panose="020B0604020202020204" pitchFamily="34" charset="0"/>
                        </a:rPr>
                        <a:t>0</a:t>
                      </a:r>
                    </a:p>
                  </a:txBody>
                  <a:tcPr marL="9144" marR="9144" marT="9144" marB="91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dirty="0">
                          <a:solidFill>
                            <a:srgbClr val="000000"/>
                          </a:solidFill>
                          <a:effectLst/>
                          <a:latin typeface="Arial" panose="020B0604020202020204" pitchFamily="34" charset="0"/>
                          <a:cs typeface="Arial" panose="020B0604020202020204" pitchFamily="34" charset="0"/>
                        </a:rPr>
                        <a:t>3</a:t>
                      </a:r>
                    </a:p>
                  </a:txBody>
                  <a:tcPr marL="9144" marR="9144" marT="9144" marB="91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dirty="0">
                          <a:solidFill>
                            <a:srgbClr val="000000"/>
                          </a:solidFill>
                          <a:effectLst/>
                          <a:latin typeface="Arial" panose="020B0604020202020204" pitchFamily="34" charset="0"/>
                          <a:cs typeface="Arial" panose="020B0604020202020204" pitchFamily="34" charset="0"/>
                        </a:rPr>
                        <a:t>2</a:t>
                      </a:r>
                    </a:p>
                  </a:txBody>
                  <a:tcPr marL="9144" marR="9144" marT="9144" marB="91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1</a:t>
                      </a:r>
                    </a:p>
                  </a:txBody>
                  <a:tcPr marL="9144" marR="9144" marT="9144" marB="91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dirty="0">
                          <a:solidFill>
                            <a:srgbClr val="000000"/>
                          </a:solidFill>
                          <a:effectLst/>
                          <a:latin typeface="Arial" panose="020B0604020202020204" pitchFamily="34" charset="0"/>
                          <a:cs typeface="Arial" panose="020B0604020202020204" pitchFamily="34" charset="0"/>
                        </a:rPr>
                        <a:t>4</a:t>
                      </a:r>
                    </a:p>
                  </a:txBody>
                  <a:tcPr marL="9144" marR="9144" marT="9144" marB="91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dirty="0">
                          <a:solidFill>
                            <a:srgbClr val="000000"/>
                          </a:solidFill>
                          <a:effectLst/>
                          <a:latin typeface="Arial" panose="020B0604020202020204" pitchFamily="34" charset="0"/>
                          <a:cs typeface="Arial" panose="020B0604020202020204" pitchFamily="34" charset="0"/>
                        </a:rPr>
                        <a:t>1</a:t>
                      </a:r>
                    </a:p>
                  </a:txBody>
                  <a:tcPr marL="9144" marR="9144" marT="9144" marB="91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0</a:t>
                      </a:r>
                    </a:p>
                  </a:txBody>
                  <a:tcPr marL="9144" marR="9144" marT="9144" marB="91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dirty="0">
                          <a:solidFill>
                            <a:srgbClr val="000000"/>
                          </a:solidFill>
                          <a:effectLst/>
                          <a:latin typeface="Arial" panose="020B0604020202020204" pitchFamily="34" charset="0"/>
                          <a:cs typeface="Arial" panose="020B0604020202020204" pitchFamily="34" charset="0"/>
                        </a:rPr>
                        <a:t>0</a:t>
                      </a:r>
                    </a:p>
                  </a:txBody>
                  <a:tcPr marL="9144" marR="9144" marT="9144" marB="91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1</a:t>
                      </a:r>
                    </a:p>
                  </a:txBody>
                  <a:tcPr marL="9144" marR="9144" marT="9144" marB="91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2</a:t>
                      </a:r>
                    </a:p>
                  </a:txBody>
                  <a:tcPr marL="9144" marR="9144" marT="9144" marB="91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dirty="0">
                          <a:solidFill>
                            <a:srgbClr val="000000"/>
                          </a:solidFill>
                          <a:effectLst/>
                          <a:latin typeface="Arial" panose="020B0604020202020204" pitchFamily="34" charset="0"/>
                          <a:cs typeface="Arial" panose="020B0604020202020204" pitchFamily="34" charset="0"/>
                        </a:rPr>
                        <a:t>1</a:t>
                      </a:r>
                    </a:p>
                  </a:txBody>
                  <a:tcPr marL="9144" marR="9144" marT="9144" marB="91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1</a:t>
                      </a:r>
                    </a:p>
                  </a:txBody>
                  <a:tcPr marL="9144" marR="9144" marT="9144" marB="91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2</a:t>
                      </a:r>
                    </a:p>
                  </a:txBody>
                  <a:tcPr marL="9144" marR="9144" marT="9144" marB="91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dirty="0">
                          <a:solidFill>
                            <a:srgbClr val="000000"/>
                          </a:solidFill>
                          <a:effectLst/>
                          <a:latin typeface="Arial" panose="020B0604020202020204" pitchFamily="34" charset="0"/>
                          <a:cs typeface="Arial" panose="020B0604020202020204" pitchFamily="34" charset="0"/>
                        </a:rPr>
                        <a:t>0</a:t>
                      </a:r>
                    </a:p>
                  </a:txBody>
                  <a:tcPr marL="9144" marR="9144" marT="9144" marB="91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3</a:t>
                      </a:r>
                    </a:p>
                  </a:txBody>
                  <a:tcPr marL="9144" marR="9144" marT="9144" marB="91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0</a:t>
                      </a:r>
                    </a:p>
                  </a:txBody>
                  <a:tcPr marL="9144" marR="9144" marT="9144" marB="91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dirty="0">
                          <a:solidFill>
                            <a:srgbClr val="000000"/>
                          </a:solidFill>
                          <a:effectLst/>
                          <a:latin typeface="Arial" panose="020B0604020202020204" pitchFamily="34" charset="0"/>
                          <a:cs typeface="Arial" panose="020B0604020202020204" pitchFamily="34" charset="0"/>
                        </a:rPr>
                        <a:t>2</a:t>
                      </a:r>
                    </a:p>
                  </a:txBody>
                  <a:tcPr marL="9144" marR="9144" marT="9144" marB="91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0</a:t>
                      </a:r>
                    </a:p>
                  </a:txBody>
                  <a:tcPr marL="9144" marR="9144" marT="9144" marB="91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2">
                  <a:txBody>
                    <a:bodyPr/>
                    <a:lstStyle/>
                    <a:p>
                      <a:pPr algn="ctr" fontAlgn="ctr"/>
                      <a:r>
                        <a:rPr lang="en-US" sz="700" b="0" i="0" u="none" strike="noStrike" dirty="0">
                          <a:solidFill>
                            <a:srgbClr val="000000"/>
                          </a:solidFill>
                          <a:effectLst/>
                          <a:latin typeface="Arial" panose="020B0604020202020204" pitchFamily="34" charset="0"/>
                          <a:cs typeface="Arial" panose="020B0604020202020204" pitchFamily="34" charset="0"/>
                        </a:rPr>
                        <a:t>0</a:t>
                      </a:r>
                    </a:p>
                  </a:txBody>
                  <a:tcPr marL="9144" marR="9144" marT="9144" marB="91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algn="ctr" fontAlgn="ctr"/>
                      <a:endParaRPr lang="en-US" sz="700" b="0" i="0" u="none" strike="noStrike">
                        <a:solidFill>
                          <a:srgbClr val="000000"/>
                        </a:solidFill>
                        <a:effectLst/>
                        <a:latin typeface="Arial" panose="020B0604020202020204" pitchFamily="34" charset="0"/>
                        <a:cs typeface="Arial" panose="020B0604020202020204" pitchFamily="34" charset="0"/>
                      </a:endParaRP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1</a:t>
                      </a:r>
                    </a:p>
                  </a:txBody>
                  <a:tcPr marL="9144" marR="9144" marT="9144" marB="91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dirty="0">
                          <a:solidFill>
                            <a:srgbClr val="000000"/>
                          </a:solidFill>
                          <a:effectLst/>
                          <a:latin typeface="Arial" panose="020B0604020202020204" pitchFamily="34" charset="0"/>
                          <a:cs typeface="Arial" panose="020B0604020202020204" pitchFamily="34" charset="0"/>
                        </a:rPr>
                        <a:t>0</a:t>
                      </a:r>
                    </a:p>
                  </a:txBody>
                  <a:tcPr marL="9144" marR="9144" marT="9144" marB="91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dirty="0">
                          <a:solidFill>
                            <a:srgbClr val="000000"/>
                          </a:solidFill>
                          <a:effectLst/>
                          <a:latin typeface="Arial" panose="020B0604020202020204" pitchFamily="34" charset="0"/>
                          <a:cs typeface="Arial" panose="020B0604020202020204" pitchFamily="34" charset="0"/>
                        </a:rPr>
                        <a:t>2</a:t>
                      </a:r>
                    </a:p>
                  </a:txBody>
                  <a:tcPr marL="9144" marR="9144" marT="9144" marB="91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dirty="0">
                          <a:solidFill>
                            <a:srgbClr val="000000"/>
                          </a:solidFill>
                          <a:effectLst/>
                          <a:latin typeface="Arial" panose="020B0604020202020204" pitchFamily="34" charset="0"/>
                          <a:cs typeface="Arial" panose="020B0604020202020204" pitchFamily="34" charset="0"/>
                        </a:rPr>
                        <a:t>1</a:t>
                      </a:r>
                    </a:p>
                  </a:txBody>
                  <a:tcPr marL="9144" marR="9144" marT="9144" marB="91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dirty="0">
                          <a:solidFill>
                            <a:srgbClr val="000000"/>
                          </a:solidFill>
                          <a:effectLst/>
                          <a:latin typeface="Arial" panose="020B0604020202020204" pitchFamily="34" charset="0"/>
                          <a:cs typeface="Arial" panose="020B0604020202020204" pitchFamily="34" charset="0"/>
                        </a:rPr>
                        <a:t>1</a:t>
                      </a:r>
                    </a:p>
                  </a:txBody>
                  <a:tcPr marL="9144" marR="9144" marT="9144" marB="91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dirty="0">
                          <a:solidFill>
                            <a:srgbClr val="000000"/>
                          </a:solidFill>
                          <a:effectLst/>
                          <a:latin typeface="Arial" panose="020B0604020202020204" pitchFamily="34" charset="0"/>
                          <a:cs typeface="Arial" panose="020B0604020202020204" pitchFamily="34" charset="0"/>
                        </a:rPr>
                        <a:t>0</a:t>
                      </a:r>
                    </a:p>
                  </a:txBody>
                  <a:tcPr marL="9144" marR="9144" marT="9144" marB="91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dirty="0">
                          <a:solidFill>
                            <a:srgbClr val="000000"/>
                          </a:solidFill>
                          <a:effectLst/>
                          <a:latin typeface="Arial" panose="020B0604020202020204" pitchFamily="34" charset="0"/>
                          <a:cs typeface="Arial" panose="020B0604020202020204" pitchFamily="34" charset="0"/>
                        </a:rPr>
                        <a:t>0</a:t>
                      </a:r>
                    </a:p>
                  </a:txBody>
                  <a:tcPr marL="9144" marR="9144" marT="9144" marB="91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dirty="0">
                          <a:solidFill>
                            <a:srgbClr val="000000"/>
                          </a:solidFill>
                          <a:effectLst/>
                          <a:latin typeface="Arial" panose="020B0604020202020204" pitchFamily="34" charset="0"/>
                          <a:cs typeface="Arial" panose="020B0604020202020204" pitchFamily="34" charset="0"/>
                        </a:rPr>
                        <a:t>0</a:t>
                      </a:r>
                    </a:p>
                  </a:txBody>
                  <a:tcPr marL="9144" marR="9144" marT="9144" marB="91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dirty="0">
                          <a:solidFill>
                            <a:srgbClr val="000000"/>
                          </a:solidFill>
                          <a:effectLst/>
                          <a:latin typeface="Arial" panose="020B0604020202020204" pitchFamily="34" charset="0"/>
                          <a:cs typeface="Arial" panose="020B0604020202020204" pitchFamily="34" charset="0"/>
                        </a:rPr>
                        <a:t>0</a:t>
                      </a:r>
                    </a:p>
                  </a:txBody>
                  <a:tcPr marL="9144" marR="9144" marT="9144" marB="91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0">
                <a:tc>
                  <a:txBody>
                    <a:bodyPr/>
                    <a:lstStyle/>
                    <a:p>
                      <a:pPr algn="l" fontAlgn="ctr"/>
                      <a:r>
                        <a:rPr lang="en-US" sz="700" b="0" i="0" u="none" strike="noStrike" dirty="0">
                          <a:solidFill>
                            <a:srgbClr val="000000"/>
                          </a:solidFill>
                          <a:effectLst/>
                          <a:latin typeface="Arial" panose="020B0604020202020204" pitchFamily="34" charset="0"/>
                          <a:cs typeface="Arial" panose="020B0604020202020204" pitchFamily="34" charset="0"/>
                        </a:rPr>
                        <a:t>Total Residents</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20</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0</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4</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2">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3</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algn="ctr" fontAlgn="ctr"/>
                      <a:endParaRPr lang="en-US" sz="700" b="0" i="0" u="none" strike="noStrike">
                        <a:solidFill>
                          <a:srgbClr val="000000"/>
                        </a:solidFill>
                        <a:effectLst/>
                        <a:latin typeface="Arial" panose="020B0604020202020204" pitchFamily="34" charset="0"/>
                        <a:cs typeface="Arial" panose="020B0604020202020204" pitchFamily="34" charset="0"/>
                      </a:endParaRPr>
                    </a:p>
                  </a:txBody>
                  <a:tcPr marL="5828" marR="5828" marT="5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3</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0</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0</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2</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2</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1</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3</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1</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0</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0</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1</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2</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1</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1</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2</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0</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2</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0</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2</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0</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2">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0</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algn="ctr" fontAlgn="ctr"/>
                      <a:endParaRPr lang="en-US" sz="700" b="0" i="0" u="none" strike="noStrike">
                        <a:solidFill>
                          <a:srgbClr val="000000"/>
                        </a:solidFill>
                        <a:effectLst/>
                        <a:latin typeface="Arial" panose="020B0604020202020204" pitchFamily="34" charset="0"/>
                        <a:cs typeface="Arial" panose="020B0604020202020204" pitchFamily="34" charset="0"/>
                      </a:endParaRP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1</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0</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2</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1</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a:solidFill>
                            <a:srgbClr val="000000"/>
                          </a:solidFill>
                          <a:effectLst/>
                          <a:latin typeface="Arial" panose="020B0604020202020204" pitchFamily="34" charset="0"/>
                          <a:cs typeface="Arial" panose="020B0604020202020204" pitchFamily="34" charset="0"/>
                        </a:rPr>
                        <a:t>1</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dirty="0">
                          <a:solidFill>
                            <a:srgbClr val="000000"/>
                          </a:solidFill>
                          <a:effectLst/>
                          <a:latin typeface="Arial" panose="020B0604020202020204" pitchFamily="34" charset="0"/>
                          <a:cs typeface="Arial" panose="020B0604020202020204" pitchFamily="34" charset="0"/>
                        </a:rPr>
                        <a:t>0</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dirty="0">
                          <a:solidFill>
                            <a:srgbClr val="000000"/>
                          </a:solidFill>
                          <a:effectLst/>
                          <a:latin typeface="Arial" panose="020B0604020202020204" pitchFamily="34" charset="0"/>
                          <a:cs typeface="Arial" panose="020B0604020202020204" pitchFamily="34" charset="0"/>
                        </a:rPr>
                        <a:t>0</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dirty="0">
                          <a:solidFill>
                            <a:srgbClr val="000000"/>
                          </a:solidFill>
                          <a:effectLst/>
                          <a:latin typeface="Arial" panose="020B0604020202020204" pitchFamily="34" charset="0"/>
                          <a:cs typeface="Arial" panose="020B0604020202020204" pitchFamily="34" charset="0"/>
                        </a:rPr>
                        <a:t>0</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700" b="0" i="0" u="none" strike="noStrike" dirty="0">
                          <a:solidFill>
                            <a:srgbClr val="000000"/>
                          </a:solidFill>
                          <a:effectLst/>
                          <a:latin typeface="Arial" panose="020B0604020202020204" pitchFamily="34" charset="0"/>
                          <a:cs typeface="Arial" panose="020B0604020202020204" pitchFamily="34" charset="0"/>
                        </a:rPr>
                        <a:t>0</a:t>
                      </a:r>
                    </a:p>
                  </a:txBody>
                  <a:tcPr marL="9144" marR="9144" marT="9144" marB="914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10449829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71600" y="274638"/>
            <a:ext cx="7315200" cy="1143000"/>
          </a:xfrm>
        </p:spPr>
        <p:txBody>
          <a:bodyPr>
            <a:normAutofit fontScale="90000"/>
          </a:bodyPr>
          <a:lstStyle/>
          <a:p>
            <a:r>
              <a:rPr lang="en-US" sz="3200" dirty="0" smtClean="0"/>
              <a:t>Calculation Details for the Monthly Summary by Facility or Nursing Unit Report</a:t>
            </a:r>
            <a:endParaRPr lang="en-US" sz="3200" dirty="0"/>
          </a:p>
        </p:txBody>
      </p:sp>
      <p:sp>
        <p:nvSpPr>
          <p:cNvPr id="5" name="Content Placeholder 4"/>
          <p:cNvSpPr>
            <a:spLocks noGrp="1"/>
          </p:cNvSpPr>
          <p:nvPr>
            <p:ph idx="1"/>
          </p:nvPr>
        </p:nvSpPr>
        <p:spPr/>
        <p:txBody>
          <a:bodyPr/>
          <a:lstStyle/>
          <a:p>
            <a:r>
              <a:rPr lang="en-US" sz="1800" dirty="0" smtClean="0"/>
              <a:t>Average Daily Census</a:t>
            </a:r>
          </a:p>
          <a:p>
            <a:r>
              <a:rPr lang="en-US" sz="1800" dirty="0" smtClean="0"/>
              <a:t>Resident Days (Including Bed Hold)</a:t>
            </a:r>
          </a:p>
          <a:p>
            <a:r>
              <a:rPr lang="en-US" sz="1800" dirty="0" smtClean="0"/>
              <a:t>Total Transfers</a:t>
            </a:r>
          </a:p>
          <a:p>
            <a:r>
              <a:rPr lang="en-US" sz="1800" dirty="0" smtClean="0"/>
              <a:t>Total Residents Transferred</a:t>
            </a:r>
          </a:p>
          <a:p>
            <a:r>
              <a:rPr lang="en-US" sz="1800" dirty="0" smtClean="0"/>
              <a:t>Total Observation Stays/# Residents</a:t>
            </a:r>
          </a:p>
          <a:p>
            <a:r>
              <a:rPr lang="en-US" sz="1800" dirty="0" smtClean="0"/>
              <a:t>Total ED Visits/# Residents</a:t>
            </a:r>
          </a:p>
          <a:p>
            <a:r>
              <a:rPr lang="en-US" sz="1800" dirty="0" smtClean="0"/>
              <a:t>Total Hospital Admissions/# Residents</a:t>
            </a:r>
          </a:p>
          <a:p>
            <a:r>
              <a:rPr lang="en-US" sz="1800" dirty="0" smtClean="0"/>
              <a:t>Observation Stays - Reason for Transfer</a:t>
            </a:r>
          </a:p>
          <a:p>
            <a:r>
              <a:rPr lang="en-US" sz="1800" dirty="0" smtClean="0"/>
              <a:t>Observation Stays - # Residents</a:t>
            </a:r>
          </a:p>
          <a:p>
            <a:r>
              <a:rPr lang="en-US" sz="1800" dirty="0" smtClean="0"/>
              <a:t>ED Visits - # Residents</a:t>
            </a:r>
          </a:p>
          <a:p>
            <a:r>
              <a:rPr lang="en-US" sz="1800" dirty="0" smtClean="0"/>
              <a:t>ED Visits - Percent Total Transfers</a:t>
            </a:r>
          </a:p>
          <a:p>
            <a:r>
              <a:rPr lang="en-US" sz="1800" dirty="0" smtClean="0"/>
              <a:t>ED Visits Top 5 (Rank Order)</a:t>
            </a:r>
          </a:p>
          <a:p>
            <a:r>
              <a:rPr lang="en-US" sz="1800" dirty="0" smtClean="0"/>
              <a:t>Hospital Visits - Reason for Transfer</a:t>
            </a:r>
          </a:p>
          <a:p>
            <a:r>
              <a:rPr lang="en-US" sz="1800" dirty="0" smtClean="0"/>
              <a:t>Hospital Visits - # Residents</a:t>
            </a:r>
          </a:p>
          <a:p>
            <a:r>
              <a:rPr lang="en-US" sz="1800" dirty="0" smtClean="0"/>
              <a:t>Hospital Visits - Percent Total Hospital Visits</a:t>
            </a:r>
          </a:p>
          <a:p>
            <a:r>
              <a:rPr lang="en-US" sz="1800" dirty="0" smtClean="0"/>
              <a:t>Hospital Visits - Top 5 (Rank Order)</a:t>
            </a:r>
          </a:p>
          <a:p>
            <a:r>
              <a:rPr lang="en-US" sz="1800" dirty="0" smtClean="0"/>
              <a:t>Facility/Unit Totals</a:t>
            </a:r>
          </a:p>
          <a:p>
            <a:pPr lvl="1"/>
            <a:endParaRPr lang="en-US" sz="1800" dirty="0" smtClean="0"/>
          </a:p>
          <a:p>
            <a:endParaRPr lang="en-US" sz="1800" dirty="0"/>
          </a:p>
        </p:txBody>
      </p:sp>
    </p:spTree>
    <p:extLst>
      <p:ext uri="{BB962C8B-B14F-4D97-AF65-F5344CB8AC3E}">
        <p14:creationId xmlns:p14="http://schemas.microsoft.com/office/powerpoint/2010/main" val="300324677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71600" y="274638"/>
            <a:ext cx="7315200" cy="1143000"/>
          </a:xfrm>
        </p:spPr>
        <p:txBody>
          <a:bodyPr>
            <a:normAutofit fontScale="90000"/>
          </a:bodyPr>
          <a:lstStyle/>
          <a:p>
            <a:r>
              <a:rPr lang="en-US" sz="3200" smtClean="0"/>
              <a:t>Check Your Understanding: Monthly Summary by Facility or Nursing Unit Report Quiz</a:t>
            </a:r>
            <a:endParaRPr lang="en-US" sz="3200" dirty="0"/>
          </a:p>
        </p:txBody>
      </p:sp>
      <p:sp>
        <p:nvSpPr>
          <p:cNvPr id="5" name="Content Placeholder 4"/>
          <p:cNvSpPr>
            <a:spLocks noGrp="1"/>
          </p:cNvSpPr>
          <p:nvPr>
            <p:ph idx="1"/>
          </p:nvPr>
        </p:nvSpPr>
        <p:spPr>
          <a:xfrm>
            <a:off x="1295400" y="1600200"/>
            <a:ext cx="7391400" cy="4800600"/>
          </a:xfrm>
        </p:spPr>
        <p:txBody>
          <a:bodyPr/>
          <a:lstStyle/>
          <a:p>
            <a:pPr marL="461963" lvl="0" indent="-461963">
              <a:buSzPct val="100000"/>
              <a:buFont typeface="+mj-lt"/>
              <a:buAutoNum type="arabicPeriod"/>
              <a:tabLst>
                <a:tab pos="461963" algn="l"/>
              </a:tabLst>
            </a:pPr>
            <a:r>
              <a:rPr lang="en-US" b="1" dirty="0" smtClean="0"/>
              <a:t>A resident who has never been at the nursing home is admitted from the hospital. This resident would not be listed on the Monthly Summary Report. </a:t>
            </a:r>
          </a:p>
          <a:p>
            <a:pPr marL="914400" lvl="1" indent="-452438">
              <a:buSzPct val="100000"/>
              <a:buFont typeface="+mj-lt"/>
              <a:buAutoNum type="alphaLcPeriod"/>
            </a:pPr>
            <a:r>
              <a:rPr lang="en-US" dirty="0" smtClean="0"/>
              <a:t>True</a:t>
            </a:r>
          </a:p>
          <a:p>
            <a:pPr marL="914400" lvl="1" indent="-452438">
              <a:buSzPct val="100000"/>
              <a:buFont typeface="+mj-lt"/>
              <a:buAutoNum type="alphaLcPeriod"/>
            </a:pPr>
            <a:r>
              <a:rPr lang="en-US" dirty="0" smtClean="0"/>
              <a:t>False </a:t>
            </a:r>
            <a:endParaRPr lang="en-US" dirty="0"/>
          </a:p>
        </p:txBody>
      </p:sp>
    </p:spTree>
    <p:extLst>
      <p:ext uri="{BB962C8B-B14F-4D97-AF65-F5344CB8AC3E}">
        <p14:creationId xmlns:p14="http://schemas.microsoft.com/office/powerpoint/2010/main" val="373786651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71600" y="274638"/>
            <a:ext cx="7315200" cy="1143000"/>
          </a:xfrm>
        </p:spPr>
        <p:txBody>
          <a:bodyPr>
            <a:normAutofit fontScale="90000"/>
          </a:bodyPr>
          <a:lstStyle/>
          <a:p>
            <a:r>
              <a:rPr lang="en-US" sz="3200" smtClean="0"/>
              <a:t>Check Your Understanding: Monthly Summary by Facility or Nursing Unit Report Quiz</a:t>
            </a:r>
            <a:endParaRPr lang="en-US" sz="3200" dirty="0"/>
          </a:p>
        </p:txBody>
      </p:sp>
      <p:sp>
        <p:nvSpPr>
          <p:cNvPr id="5" name="Content Placeholder 4"/>
          <p:cNvSpPr>
            <a:spLocks noGrp="1"/>
          </p:cNvSpPr>
          <p:nvPr>
            <p:ph idx="1"/>
          </p:nvPr>
        </p:nvSpPr>
        <p:spPr>
          <a:xfrm>
            <a:off x="1295400" y="1600200"/>
            <a:ext cx="7391400" cy="4800600"/>
          </a:xfrm>
        </p:spPr>
        <p:txBody>
          <a:bodyPr/>
          <a:lstStyle/>
          <a:p>
            <a:pPr marL="461963" lvl="0" indent="-461963">
              <a:buSzPct val="100000"/>
              <a:buFont typeface="+mj-lt"/>
              <a:buAutoNum type="arabicPeriod" startAt="2"/>
            </a:pPr>
            <a:r>
              <a:rPr lang="en-US" sz="2800" b="1" dirty="0" smtClean="0"/>
              <a:t>A resident who had an ED visit and a hospital stay in the previous 30 days would be counted in ED Visits - # Residents but not in Hospitalizations - # Residents because the ED visit occurred earlier in the month. </a:t>
            </a:r>
          </a:p>
          <a:p>
            <a:pPr marL="914400" lvl="1" indent="-452438">
              <a:buSzPct val="100000"/>
              <a:buFont typeface="+mj-lt"/>
              <a:buAutoNum type="alphaLcPeriod"/>
            </a:pPr>
            <a:r>
              <a:rPr lang="en-US" dirty="0" smtClean="0"/>
              <a:t>True</a:t>
            </a:r>
          </a:p>
          <a:p>
            <a:pPr marL="914400" lvl="1" indent="-452438">
              <a:buSzPct val="100000"/>
              <a:buFont typeface="+mj-lt"/>
              <a:buAutoNum type="alphaLcPeriod"/>
            </a:pPr>
            <a:r>
              <a:rPr lang="en-US" dirty="0" smtClean="0"/>
              <a:t>False</a:t>
            </a:r>
            <a:endParaRPr lang="en-US" dirty="0"/>
          </a:p>
        </p:txBody>
      </p:sp>
    </p:spTree>
    <p:extLst>
      <p:ext uri="{BB962C8B-B14F-4D97-AF65-F5344CB8AC3E}">
        <p14:creationId xmlns:p14="http://schemas.microsoft.com/office/powerpoint/2010/main" val="111269386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71600" y="274638"/>
            <a:ext cx="7315200" cy="1143000"/>
          </a:xfrm>
        </p:spPr>
        <p:txBody>
          <a:bodyPr>
            <a:noAutofit/>
          </a:bodyPr>
          <a:lstStyle/>
          <a:p>
            <a:r>
              <a:rPr lang="en-US" sz="2900" dirty="0" smtClean="0"/>
              <a:t>Check Your Understanding: Monthly Summary by Facility or Nursing Unit Report Quiz</a:t>
            </a:r>
            <a:endParaRPr lang="en-US" sz="2900" dirty="0"/>
          </a:p>
        </p:txBody>
      </p:sp>
      <p:sp>
        <p:nvSpPr>
          <p:cNvPr id="5" name="Content Placeholder 4"/>
          <p:cNvSpPr>
            <a:spLocks noGrp="1"/>
          </p:cNvSpPr>
          <p:nvPr>
            <p:ph idx="1"/>
          </p:nvPr>
        </p:nvSpPr>
        <p:spPr/>
        <p:txBody>
          <a:bodyPr/>
          <a:lstStyle/>
          <a:p>
            <a:pPr marL="461963" lvl="0" indent="-461963">
              <a:buSzPct val="100000"/>
              <a:buFont typeface="+mj-lt"/>
              <a:buAutoNum type="arabicPeriod" startAt="3"/>
            </a:pPr>
            <a:r>
              <a:rPr lang="en-US" b="1" dirty="0" smtClean="0"/>
              <a:t>The Monthly Summary Report displays the count of observations, ED, and hospital visits for which time period?</a:t>
            </a:r>
          </a:p>
          <a:p>
            <a:pPr marL="914400" lvl="1" indent="-452438">
              <a:buSzPct val="100000"/>
              <a:buFont typeface="+mj-lt"/>
              <a:buAutoNum type="alphaLcPeriod"/>
            </a:pPr>
            <a:r>
              <a:rPr lang="en-US" dirty="0" smtClean="0"/>
              <a:t>For the 30 days prior to the day the report is run</a:t>
            </a:r>
          </a:p>
          <a:p>
            <a:pPr marL="914400" lvl="1" indent="-452438">
              <a:buSzPct val="100000"/>
              <a:buFont typeface="+mj-lt"/>
              <a:buAutoNum type="alphaLcPeriod"/>
            </a:pPr>
            <a:r>
              <a:rPr lang="en-US" dirty="0" smtClean="0"/>
              <a:t>For the calendar month that the user requests</a:t>
            </a:r>
          </a:p>
          <a:p>
            <a:pPr marL="914400" lvl="1" indent="-452438">
              <a:buSzPct val="100000"/>
              <a:buFont typeface="+mj-lt"/>
              <a:buAutoNum type="alphaLcPeriod"/>
            </a:pPr>
            <a:r>
              <a:rPr lang="en-US" dirty="0" smtClean="0"/>
              <a:t>For the prior 7 days</a:t>
            </a:r>
          </a:p>
          <a:p>
            <a:pPr marL="914400" lvl="1" indent="-452438">
              <a:buSzPct val="100000"/>
              <a:buFont typeface="+mj-lt"/>
              <a:buAutoNum type="alphaLcPeriod"/>
            </a:pPr>
            <a:r>
              <a:rPr lang="en-US" dirty="0" smtClean="0"/>
              <a:t>For the prior 14 days</a:t>
            </a:r>
            <a:endParaRPr lang="en-US" dirty="0"/>
          </a:p>
        </p:txBody>
      </p:sp>
    </p:spTree>
    <p:extLst>
      <p:ext uri="{BB962C8B-B14F-4D97-AF65-F5344CB8AC3E}">
        <p14:creationId xmlns:p14="http://schemas.microsoft.com/office/powerpoint/2010/main" val="19124467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Transfer and Intake Notes</a:t>
            </a:r>
            <a:endParaRPr lang="en-US" dirty="0"/>
          </a:p>
        </p:txBody>
      </p:sp>
      <p:sp>
        <p:nvSpPr>
          <p:cNvPr id="5" name="Content Placeholder 4"/>
          <p:cNvSpPr>
            <a:spLocks noGrp="1"/>
          </p:cNvSpPr>
          <p:nvPr>
            <p:ph idx="1"/>
          </p:nvPr>
        </p:nvSpPr>
        <p:spPr/>
        <p:txBody>
          <a:bodyPr/>
          <a:lstStyle/>
          <a:p>
            <a:r>
              <a:rPr lang="en-US" smtClean="0"/>
              <a:t>Provide documentation of a patient’s transfer from and readmission to the nursing home</a:t>
            </a:r>
          </a:p>
          <a:p>
            <a:endParaRPr lang="en-US" smtClean="0"/>
          </a:p>
          <a:p>
            <a:endParaRPr lang="en-US" dirty="0"/>
          </a:p>
        </p:txBody>
      </p:sp>
    </p:spTree>
    <p:extLst>
      <p:ext uri="{BB962C8B-B14F-4D97-AF65-F5344CB8AC3E}">
        <p14:creationId xmlns:p14="http://schemas.microsoft.com/office/powerpoint/2010/main" val="327575267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71600" y="274638"/>
            <a:ext cx="7315200" cy="1143000"/>
          </a:xfrm>
        </p:spPr>
        <p:txBody>
          <a:bodyPr>
            <a:normAutofit fontScale="90000"/>
          </a:bodyPr>
          <a:lstStyle/>
          <a:p>
            <a:r>
              <a:rPr lang="en-US" sz="3200" dirty="0" smtClean="0"/>
              <a:t>Check Your Understanding: Monthly </a:t>
            </a:r>
            <a:r>
              <a:rPr lang="en-US" sz="3200" dirty="0"/>
              <a:t>Summary by Facility or Nursing Unit Report Quiz</a:t>
            </a:r>
          </a:p>
        </p:txBody>
      </p:sp>
      <p:sp>
        <p:nvSpPr>
          <p:cNvPr id="5" name="Content Placeholder 4"/>
          <p:cNvSpPr>
            <a:spLocks noGrp="1"/>
          </p:cNvSpPr>
          <p:nvPr>
            <p:ph idx="1"/>
          </p:nvPr>
        </p:nvSpPr>
        <p:spPr>
          <a:xfrm>
            <a:off x="1295400" y="1600200"/>
            <a:ext cx="7162800" cy="4800600"/>
          </a:xfrm>
        </p:spPr>
        <p:txBody>
          <a:bodyPr/>
          <a:lstStyle/>
          <a:p>
            <a:pPr marL="461963" lvl="0" indent="-461963">
              <a:buSzPct val="100000"/>
              <a:buFont typeface="+mj-lt"/>
              <a:buAutoNum type="arabicPeriod" startAt="4"/>
            </a:pPr>
            <a:r>
              <a:rPr lang="en-US" b="1" dirty="0"/>
              <a:t>The Monthly Summary would be useful for:</a:t>
            </a:r>
          </a:p>
          <a:p>
            <a:pPr marL="914400" lvl="1" indent="-452438">
              <a:buSzPct val="100000"/>
              <a:buFont typeface="+mj-lt"/>
              <a:buAutoNum type="alphaLcPeriod"/>
            </a:pPr>
            <a:r>
              <a:rPr lang="en-US" sz="2800" dirty="0"/>
              <a:t>Detecting any trends in reasons for transfer across nursing </a:t>
            </a:r>
            <a:r>
              <a:rPr lang="en-US" sz="2800" dirty="0" smtClean="0"/>
              <a:t>units. </a:t>
            </a:r>
            <a:endParaRPr lang="en-US" sz="2800" dirty="0"/>
          </a:p>
          <a:p>
            <a:pPr marL="914400" lvl="1" indent="-452438">
              <a:buSzPct val="100000"/>
              <a:buFont typeface="+mj-lt"/>
              <a:buAutoNum type="alphaLcPeriod"/>
            </a:pPr>
            <a:r>
              <a:rPr lang="en-US" sz="2800" dirty="0"/>
              <a:t>Understanding the most frequent discharge diagnosis on each nursing </a:t>
            </a:r>
            <a:r>
              <a:rPr lang="en-US" sz="2800" dirty="0" smtClean="0"/>
              <a:t>unit.</a:t>
            </a:r>
            <a:endParaRPr lang="en-US" sz="2800" dirty="0"/>
          </a:p>
          <a:p>
            <a:pPr marL="914400" lvl="1" indent="-452438">
              <a:buSzPct val="100000"/>
              <a:buFont typeface="+mj-lt"/>
              <a:buAutoNum type="alphaLcPeriod"/>
            </a:pPr>
            <a:r>
              <a:rPr lang="en-US" sz="2800" dirty="0"/>
              <a:t>Investigating root cause analysis of potentially </a:t>
            </a:r>
            <a:r>
              <a:rPr lang="en-US" sz="2800" dirty="0" smtClean="0"/>
              <a:t>preventable hospital </a:t>
            </a:r>
            <a:r>
              <a:rPr lang="en-US" sz="2800" dirty="0"/>
              <a:t>and ED </a:t>
            </a:r>
            <a:r>
              <a:rPr lang="en-US" sz="2800" dirty="0" smtClean="0"/>
              <a:t>visits.</a:t>
            </a:r>
            <a:endParaRPr lang="en-US" sz="2800" dirty="0"/>
          </a:p>
          <a:p>
            <a:pPr marL="914400" lvl="1" indent="-452438">
              <a:buSzPct val="100000"/>
              <a:buFont typeface="+mj-lt"/>
              <a:buAutoNum type="alphaLcPeriod"/>
            </a:pPr>
            <a:r>
              <a:rPr lang="en-US" sz="2800" dirty="0"/>
              <a:t>All of the </a:t>
            </a:r>
            <a:r>
              <a:rPr lang="en-US" sz="2800" dirty="0" smtClean="0"/>
              <a:t>above.</a:t>
            </a:r>
            <a:endParaRPr lang="en-US" sz="2800" dirty="0"/>
          </a:p>
        </p:txBody>
      </p:sp>
    </p:spTree>
    <p:extLst>
      <p:ext uri="{BB962C8B-B14F-4D97-AF65-F5344CB8AC3E}">
        <p14:creationId xmlns:p14="http://schemas.microsoft.com/office/powerpoint/2010/main" val="351398368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MONTHLY SUMMARY </a:t>
            </a:r>
            <a:br>
              <a:rPr lang="en-US" dirty="0"/>
            </a:br>
            <a:r>
              <a:rPr lang="en-US" dirty="0"/>
              <a:t>BY PROVIDER </a:t>
            </a:r>
            <a:r>
              <a:rPr lang="en-US" dirty="0" smtClean="0"/>
              <a:t>REPORT</a:t>
            </a:r>
            <a:endParaRPr lang="en-US" dirty="0"/>
          </a:p>
        </p:txBody>
      </p:sp>
    </p:spTree>
    <p:extLst>
      <p:ext uri="{BB962C8B-B14F-4D97-AF65-F5344CB8AC3E}">
        <p14:creationId xmlns:p14="http://schemas.microsoft.com/office/powerpoint/2010/main" val="15573209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Monthly Summary by </a:t>
            </a:r>
            <a:br>
              <a:rPr lang="en-US" dirty="0" smtClean="0"/>
            </a:br>
            <a:r>
              <a:rPr lang="en-US" dirty="0" smtClean="0"/>
              <a:t>Provider Report </a:t>
            </a:r>
            <a:endParaRPr lang="en-US" dirty="0"/>
          </a:p>
        </p:txBody>
      </p:sp>
      <p:sp>
        <p:nvSpPr>
          <p:cNvPr id="5" name="Content Placeholder 4"/>
          <p:cNvSpPr>
            <a:spLocks noGrp="1"/>
          </p:cNvSpPr>
          <p:nvPr>
            <p:ph idx="1"/>
          </p:nvPr>
        </p:nvSpPr>
        <p:spPr/>
        <p:txBody>
          <a:bodyPr/>
          <a:lstStyle/>
          <a:p>
            <a:r>
              <a:rPr lang="en-US" smtClean="0"/>
              <a:t>This report provides counts of ED visits, observation stays, and hospitalizations for the month by provider.</a:t>
            </a:r>
          </a:p>
          <a:p>
            <a:r>
              <a:rPr lang="en-US" smtClean="0"/>
              <a:t>Further investigation can determine if these transfers were for potentially preventable conditions.</a:t>
            </a:r>
          </a:p>
          <a:p>
            <a:r>
              <a:rPr lang="en-US" smtClean="0"/>
              <a:t>Each transfer is counted only once at the highest level of care provided.</a:t>
            </a:r>
          </a:p>
          <a:p>
            <a:endParaRPr lang="en-US" dirty="0" smtClean="0"/>
          </a:p>
        </p:txBody>
      </p:sp>
    </p:spTree>
    <p:extLst>
      <p:ext uri="{BB962C8B-B14F-4D97-AF65-F5344CB8AC3E}">
        <p14:creationId xmlns:p14="http://schemas.microsoft.com/office/powerpoint/2010/main" val="399343255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mtClean="0"/>
              <a:t>Sample Monthly Summary </a:t>
            </a:r>
            <a:br>
              <a:rPr lang="en-US" smtClean="0"/>
            </a:br>
            <a:r>
              <a:rPr lang="en-US" smtClean="0"/>
              <a:t>by Provider Report</a:t>
            </a:r>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609078763"/>
              </p:ext>
            </p:extLst>
          </p:nvPr>
        </p:nvGraphicFramePr>
        <p:xfrm>
          <a:off x="1524000" y="1676400"/>
          <a:ext cx="7315200" cy="3291840"/>
        </p:xfrm>
        <a:graphic>
          <a:graphicData uri="http://schemas.openxmlformats.org/drawingml/2006/table">
            <a:tbl>
              <a:tblPr firstRow="1">
                <a:tableStyleId>{93296810-A885-4BE3-A3E7-6D5BEEA58F35}</a:tableStyleId>
              </a:tblPr>
              <a:tblGrid>
                <a:gridCol w="1219200"/>
                <a:gridCol w="1219200"/>
                <a:gridCol w="1219200"/>
                <a:gridCol w="1219200"/>
                <a:gridCol w="1447800"/>
                <a:gridCol w="990600"/>
              </a:tblGrid>
              <a:tr h="365760">
                <a:tc>
                  <a:txBody>
                    <a:bodyPr/>
                    <a:lstStyle/>
                    <a:p>
                      <a:pPr algn="ctr"/>
                      <a:r>
                        <a:rPr lang="en-US" sz="1200" dirty="0" smtClean="0">
                          <a:solidFill>
                            <a:schemeClr val="tx1"/>
                          </a:solidFill>
                          <a:latin typeface="Arial" panose="020B0604020202020204" pitchFamily="34" charset="0"/>
                          <a:cs typeface="Arial" panose="020B0604020202020204" pitchFamily="34" charset="0"/>
                        </a:rPr>
                        <a:t>Primary Care Provider</a:t>
                      </a:r>
                      <a:endParaRPr lang="en-US" sz="1200" dirty="0">
                        <a:solidFill>
                          <a:schemeClr val="tx1"/>
                        </a:solidFill>
                        <a:latin typeface="Arial" panose="020B0604020202020204" pitchFamily="34" charset="0"/>
                        <a:cs typeface="Arial" panose="020B0604020202020204" pitchFamily="34" charset="0"/>
                      </a:endParaRP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alpha val="20000"/>
                      </a:srgbClr>
                    </a:solidFill>
                  </a:tcPr>
                </a:tc>
                <a:tc>
                  <a:txBody>
                    <a:bodyPr/>
                    <a:lstStyle/>
                    <a:p>
                      <a:pPr algn="ctr"/>
                      <a:r>
                        <a:rPr lang="en-US" sz="1200" dirty="0" smtClean="0">
                          <a:solidFill>
                            <a:schemeClr val="tx1"/>
                          </a:solidFill>
                          <a:latin typeface="Arial" panose="020B0604020202020204" pitchFamily="34" charset="0"/>
                          <a:cs typeface="Arial" panose="020B0604020202020204" pitchFamily="34" charset="0"/>
                        </a:rPr>
                        <a:t>Authorizing Provider</a:t>
                      </a:r>
                      <a:endParaRPr lang="en-US" sz="1200" dirty="0">
                        <a:solidFill>
                          <a:schemeClr val="tx1"/>
                        </a:solidFill>
                        <a:latin typeface="Arial" panose="020B0604020202020204" pitchFamily="34" charset="0"/>
                        <a:cs typeface="Arial" panose="020B0604020202020204" pitchFamily="34" charset="0"/>
                      </a:endParaRP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alpha val="20000"/>
                      </a:srgbClr>
                    </a:solidFill>
                  </a:tcPr>
                </a:tc>
                <a:tc>
                  <a:txBody>
                    <a:bodyPr/>
                    <a:lstStyle/>
                    <a:p>
                      <a:pPr algn="ctr"/>
                      <a:r>
                        <a:rPr lang="en-US" sz="1200" dirty="0" smtClean="0">
                          <a:solidFill>
                            <a:schemeClr val="tx1"/>
                          </a:solidFill>
                          <a:latin typeface="Arial" panose="020B0604020202020204" pitchFamily="34" charset="0"/>
                          <a:cs typeface="Arial" panose="020B0604020202020204" pitchFamily="34" charset="0"/>
                        </a:rPr>
                        <a:t>ED Visits</a:t>
                      </a:r>
                      <a:endParaRPr lang="en-US" sz="1200" dirty="0">
                        <a:solidFill>
                          <a:schemeClr val="tx1"/>
                        </a:solidFill>
                        <a:latin typeface="Arial" panose="020B0604020202020204" pitchFamily="34" charset="0"/>
                        <a:cs typeface="Arial" panose="020B0604020202020204" pitchFamily="34" charset="0"/>
                      </a:endParaRP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alpha val="20000"/>
                      </a:srgbClr>
                    </a:solidFill>
                  </a:tcPr>
                </a:tc>
                <a:tc>
                  <a:txBody>
                    <a:bodyPr/>
                    <a:lstStyle/>
                    <a:p>
                      <a:pPr algn="ctr"/>
                      <a:r>
                        <a:rPr lang="en-US" sz="1200" dirty="0" smtClean="0">
                          <a:solidFill>
                            <a:schemeClr val="tx1"/>
                          </a:solidFill>
                          <a:latin typeface="Arial" panose="020B0604020202020204" pitchFamily="34" charset="0"/>
                          <a:cs typeface="Arial" panose="020B0604020202020204" pitchFamily="34" charset="0"/>
                        </a:rPr>
                        <a:t>Observation Stays</a:t>
                      </a:r>
                      <a:endParaRPr lang="en-US" sz="1200" dirty="0">
                        <a:solidFill>
                          <a:schemeClr val="tx1"/>
                        </a:solidFill>
                        <a:latin typeface="Arial" panose="020B0604020202020204" pitchFamily="34" charset="0"/>
                        <a:cs typeface="Arial" panose="020B0604020202020204" pitchFamily="34" charset="0"/>
                      </a:endParaRP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alpha val="20000"/>
                      </a:srgbClr>
                    </a:solidFill>
                  </a:tcPr>
                </a:tc>
                <a:tc>
                  <a:txBody>
                    <a:bodyPr/>
                    <a:lstStyle/>
                    <a:p>
                      <a:pPr algn="ctr"/>
                      <a:r>
                        <a:rPr lang="en-US" sz="1200" dirty="0" smtClean="0">
                          <a:solidFill>
                            <a:schemeClr val="tx1"/>
                          </a:solidFill>
                          <a:latin typeface="Arial" panose="020B0604020202020204" pitchFamily="34" charset="0"/>
                          <a:cs typeface="Arial" panose="020B0604020202020204" pitchFamily="34" charset="0"/>
                        </a:rPr>
                        <a:t>Hospitalizations</a:t>
                      </a:r>
                      <a:endParaRPr lang="en-US" sz="1200" dirty="0">
                        <a:solidFill>
                          <a:schemeClr val="tx1"/>
                        </a:solidFill>
                        <a:latin typeface="Arial" panose="020B0604020202020204" pitchFamily="34" charset="0"/>
                        <a:cs typeface="Arial" panose="020B0604020202020204" pitchFamily="34" charset="0"/>
                      </a:endParaRP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alpha val="20000"/>
                      </a:srgbClr>
                    </a:solidFill>
                  </a:tcPr>
                </a:tc>
                <a:tc>
                  <a:txBody>
                    <a:bodyPr/>
                    <a:lstStyle/>
                    <a:p>
                      <a:pPr algn="ctr"/>
                      <a:r>
                        <a:rPr lang="en-US" sz="1200" dirty="0" smtClean="0">
                          <a:solidFill>
                            <a:schemeClr val="tx1"/>
                          </a:solidFill>
                          <a:latin typeface="Arial" panose="020B0604020202020204" pitchFamily="34" charset="0"/>
                          <a:cs typeface="Arial" panose="020B0604020202020204" pitchFamily="34" charset="0"/>
                        </a:rPr>
                        <a:t>Total Transfers</a:t>
                      </a:r>
                      <a:endParaRPr lang="en-US" sz="1200" dirty="0">
                        <a:solidFill>
                          <a:schemeClr val="tx1"/>
                        </a:solidFill>
                        <a:latin typeface="Arial" panose="020B0604020202020204" pitchFamily="34" charset="0"/>
                        <a:cs typeface="Arial" panose="020B0604020202020204" pitchFamily="34" charset="0"/>
                      </a:endParaRP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alpha val="20000"/>
                      </a:srgbClr>
                    </a:solidFill>
                  </a:tcPr>
                </a:tc>
              </a:tr>
              <a:tr h="274320">
                <a:tc>
                  <a:txBody>
                    <a:bodyPr/>
                    <a:lstStyle/>
                    <a:p>
                      <a:r>
                        <a:rPr lang="en-US" sz="1200" dirty="0" smtClean="0">
                          <a:latin typeface="Arial" panose="020B0604020202020204" pitchFamily="34" charset="0"/>
                          <a:cs typeface="Arial" panose="020B0604020202020204" pitchFamily="34" charset="0"/>
                        </a:rPr>
                        <a:t>Brown, B.</a:t>
                      </a:r>
                      <a:endParaRPr lang="en-US" sz="1200" dirty="0">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en-US" sz="1200" dirty="0" smtClean="0">
                          <a:latin typeface="Arial" panose="020B0604020202020204" pitchFamily="34" charset="0"/>
                          <a:cs typeface="Arial" panose="020B0604020202020204" pitchFamily="34" charset="0"/>
                        </a:rPr>
                        <a:t>PCP</a:t>
                      </a:r>
                      <a:endParaRPr lang="en-US" sz="1200" dirty="0">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200" dirty="0" smtClean="0">
                          <a:latin typeface="Arial" panose="020B0604020202020204" pitchFamily="34" charset="0"/>
                          <a:cs typeface="Arial" panose="020B0604020202020204" pitchFamily="34" charset="0"/>
                        </a:rPr>
                        <a:t>2</a:t>
                      </a:r>
                      <a:endParaRPr lang="en-US" sz="1200" dirty="0">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200" dirty="0" smtClean="0">
                          <a:latin typeface="Arial" panose="020B0604020202020204" pitchFamily="34" charset="0"/>
                          <a:cs typeface="Arial" panose="020B0604020202020204" pitchFamily="34" charset="0"/>
                        </a:rPr>
                        <a:t>0</a:t>
                      </a:r>
                      <a:endParaRPr lang="en-US" sz="1200" dirty="0">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200" dirty="0" smtClean="0">
                          <a:latin typeface="Arial" panose="020B0604020202020204" pitchFamily="34" charset="0"/>
                          <a:cs typeface="Arial" panose="020B0604020202020204" pitchFamily="34" charset="0"/>
                        </a:rPr>
                        <a:t>1</a:t>
                      </a:r>
                      <a:endParaRPr lang="en-US" sz="1200" dirty="0">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endParaRPr lang="en-US" sz="1200" dirty="0">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74320">
                <a:tc>
                  <a:txBody>
                    <a:bodyPr/>
                    <a:lstStyle/>
                    <a:p>
                      <a:r>
                        <a:rPr lang="en-US" sz="1200" dirty="0" smtClean="0">
                          <a:latin typeface="Arial" panose="020B0604020202020204" pitchFamily="34" charset="0"/>
                          <a:cs typeface="Arial" panose="020B0604020202020204" pitchFamily="34" charset="0"/>
                        </a:rPr>
                        <a:t>Brown, B.</a:t>
                      </a:r>
                      <a:endParaRPr lang="en-US" sz="1200" dirty="0">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en-US" sz="1200" dirty="0" smtClean="0">
                          <a:latin typeface="Arial" panose="020B0604020202020204" pitchFamily="34" charset="0"/>
                          <a:cs typeface="Arial" panose="020B0604020202020204" pitchFamily="34" charset="0"/>
                        </a:rPr>
                        <a:t>Covering MD</a:t>
                      </a:r>
                      <a:endParaRPr lang="en-US" sz="1200" dirty="0">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200" dirty="0" smtClean="0">
                          <a:latin typeface="Arial" panose="020B0604020202020204" pitchFamily="34" charset="0"/>
                          <a:cs typeface="Arial" panose="020B0604020202020204" pitchFamily="34" charset="0"/>
                        </a:rPr>
                        <a:t>4</a:t>
                      </a:r>
                      <a:endParaRPr lang="en-US" sz="1200" dirty="0">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200" dirty="0" smtClean="0">
                          <a:latin typeface="Arial" panose="020B0604020202020204" pitchFamily="34" charset="0"/>
                          <a:cs typeface="Arial" panose="020B0604020202020204" pitchFamily="34" charset="0"/>
                        </a:rPr>
                        <a:t>1</a:t>
                      </a:r>
                      <a:endParaRPr lang="en-US" sz="1200" dirty="0">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200" dirty="0" smtClean="0">
                          <a:latin typeface="Arial" panose="020B0604020202020204" pitchFamily="34" charset="0"/>
                          <a:cs typeface="Arial" panose="020B0604020202020204" pitchFamily="34" charset="0"/>
                        </a:rPr>
                        <a:t>0</a:t>
                      </a:r>
                      <a:endParaRPr lang="en-US" sz="1200" dirty="0">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endParaRPr lang="en-US" sz="1200" dirty="0">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74320">
                <a:tc>
                  <a:txBody>
                    <a:bodyPr/>
                    <a:lstStyle/>
                    <a:p>
                      <a:pPr algn="r"/>
                      <a:r>
                        <a:rPr lang="en-US" sz="1200" b="1" dirty="0" smtClean="0">
                          <a:latin typeface="Arial" panose="020B0604020202020204" pitchFamily="34" charset="0"/>
                          <a:cs typeface="Arial" panose="020B0604020202020204" pitchFamily="34" charset="0"/>
                        </a:rPr>
                        <a:t>Total</a:t>
                      </a:r>
                      <a:endParaRPr lang="en-US" sz="1200" b="1" dirty="0">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endParaRPr lang="en-US" sz="1200" dirty="0">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endParaRPr lang="en-US" sz="1200" dirty="0">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endParaRPr lang="en-US" sz="1200" dirty="0">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endParaRPr lang="en-US" sz="1200" dirty="0">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200" dirty="0" smtClean="0">
                          <a:latin typeface="Arial" panose="020B0604020202020204" pitchFamily="34" charset="0"/>
                          <a:cs typeface="Arial" panose="020B0604020202020204" pitchFamily="34" charset="0"/>
                        </a:rPr>
                        <a:t>8</a:t>
                      </a:r>
                      <a:endParaRPr lang="en-US" sz="1200" dirty="0">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74320">
                <a:tc>
                  <a:txBody>
                    <a:bodyPr/>
                    <a:lstStyle/>
                    <a:p>
                      <a:r>
                        <a:rPr lang="en-US" sz="1200" dirty="0" smtClean="0">
                          <a:latin typeface="Arial" panose="020B0604020202020204" pitchFamily="34" charset="0"/>
                          <a:cs typeface="Arial" panose="020B0604020202020204" pitchFamily="34" charset="0"/>
                        </a:rPr>
                        <a:t>White,</a:t>
                      </a:r>
                      <a:r>
                        <a:rPr lang="en-US" sz="1200" baseline="0" dirty="0" smtClean="0">
                          <a:latin typeface="Arial" panose="020B0604020202020204" pitchFamily="34" charset="0"/>
                          <a:cs typeface="Arial" panose="020B0604020202020204" pitchFamily="34" charset="0"/>
                        </a:rPr>
                        <a:t> W.</a:t>
                      </a:r>
                      <a:endParaRPr lang="en-US" sz="1200" dirty="0">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en-US" sz="1200" dirty="0" smtClean="0">
                          <a:latin typeface="Arial" panose="020B0604020202020204" pitchFamily="34" charset="0"/>
                          <a:cs typeface="Arial" panose="020B0604020202020204" pitchFamily="34" charset="0"/>
                        </a:rPr>
                        <a:t>PCP</a:t>
                      </a:r>
                      <a:endParaRPr lang="en-US" sz="1200" dirty="0">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200" dirty="0" smtClean="0">
                          <a:latin typeface="Arial" panose="020B0604020202020204" pitchFamily="34" charset="0"/>
                          <a:cs typeface="Arial" panose="020B0604020202020204" pitchFamily="34" charset="0"/>
                        </a:rPr>
                        <a:t>1</a:t>
                      </a:r>
                      <a:endParaRPr lang="en-US" sz="1200" dirty="0">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200" dirty="0" smtClean="0">
                          <a:latin typeface="Arial" panose="020B0604020202020204" pitchFamily="34" charset="0"/>
                          <a:cs typeface="Arial" panose="020B0604020202020204" pitchFamily="34" charset="0"/>
                        </a:rPr>
                        <a:t>0</a:t>
                      </a:r>
                      <a:endParaRPr lang="en-US" sz="1200" dirty="0">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200" dirty="0" smtClean="0">
                          <a:latin typeface="Arial" panose="020B0604020202020204" pitchFamily="34" charset="0"/>
                          <a:cs typeface="Arial" panose="020B0604020202020204" pitchFamily="34" charset="0"/>
                        </a:rPr>
                        <a:t>1</a:t>
                      </a:r>
                      <a:endParaRPr lang="en-US" sz="1200" dirty="0">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endParaRPr lang="en-US" sz="1200" dirty="0">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74320">
                <a:tc>
                  <a:txBody>
                    <a:bodyPr/>
                    <a:lstStyle/>
                    <a:p>
                      <a:pPr algn="r"/>
                      <a:r>
                        <a:rPr lang="en-US" sz="1200" b="1" dirty="0" smtClean="0">
                          <a:latin typeface="Arial" panose="020B0604020202020204" pitchFamily="34" charset="0"/>
                          <a:cs typeface="Arial" panose="020B0604020202020204" pitchFamily="34" charset="0"/>
                        </a:rPr>
                        <a:t>Total</a:t>
                      </a:r>
                      <a:endParaRPr lang="en-US" sz="1200" b="1" dirty="0">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endParaRPr lang="en-US" sz="1200" dirty="0">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endParaRPr lang="en-US" sz="1200" dirty="0">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endParaRPr lang="en-US" sz="1200" dirty="0">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endParaRPr lang="en-US" sz="1200" dirty="0">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200" dirty="0" smtClean="0">
                          <a:latin typeface="Arial" panose="020B0604020202020204" pitchFamily="34" charset="0"/>
                          <a:cs typeface="Arial" panose="020B0604020202020204" pitchFamily="34" charset="0"/>
                        </a:rPr>
                        <a:t>2</a:t>
                      </a:r>
                      <a:endParaRPr lang="en-US" sz="1200" dirty="0">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74320">
                <a:tc>
                  <a:txBody>
                    <a:bodyPr/>
                    <a:lstStyle/>
                    <a:p>
                      <a:r>
                        <a:rPr lang="en-US" sz="1200" dirty="0" smtClean="0">
                          <a:latin typeface="Arial" panose="020B0604020202020204" pitchFamily="34" charset="0"/>
                          <a:cs typeface="Arial" panose="020B0604020202020204" pitchFamily="34" charset="0"/>
                        </a:rPr>
                        <a:t>Franklin,</a:t>
                      </a:r>
                      <a:r>
                        <a:rPr lang="en-US" sz="1200" baseline="0" dirty="0" smtClean="0">
                          <a:latin typeface="Arial" panose="020B0604020202020204" pitchFamily="34" charset="0"/>
                          <a:cs typeface="Arial" panose="020B0604020202020204" pitchFamily="34" charset="0"/>
                        </a:rPr>
                        <a:t> B.</a:t>
                      </a:r>
                      <a:endParaRPr lang="en-US" sz="1200" dirty="0">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en-US" sz="1200" dirty="0" smtClean="0">
                          <a:latin typeface="Arial" panose="020B0604020202020204" pitchFamily="34" charset="0"/>
                          <a:cs typeface="Arial" panose="020B0604020202020204" pitchFamily="34" charset="0"/>
                        </a:rPr>
                        <a:t>PCP</a:t>
                      </a:r>
                      <a:endParaRPr lang="en-US" sz="1200" dirty="0">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200" dirty="0" smtClean="0">
                          <a:latin typeface="Arial" panose="020B0604020202020204" pitchFamily="34" charset="0"/>
                          <a:cs typeface="Arial" panose="020B0604020202020204" pitchFamily="34" charset="0"/>
                        </a:rPr>
                        <a:t>2</a:t>
                      </a:r>
                      <a:endParaRPr lang="en-US" sz="1200" dirty="0">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200" dirty="0" smtClean="0">
                          <a:latin typeface="Arial" panose="020B0604020202020204" pitchFamily="34" charset="0"/>
                          <a:cs typeface="Arial" panose="020B0604020202020204" pitchFamily="34" charset="0"/>
                        </a:rPr>
                        <a:t>1</a:t>
                      </a:r>
                      <a:endParaRPr lang="en-US" sz="1200" dirty="0">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200" dirty="0" smtClean="0">
                          <a:latin typeface="Arial" panose="020B0604020202020204" pitchFamily="34" charset="0"/>
                          <a:cs typeface="Arial" panose="020B0604020202020204" pitchFamily="34" charset="0"/>
                        </a:rPr>
                        <a:t>1</a:t>
                      </a:r>
                      <a:endParaRPr lang="en-US" sz="1200" dirty="0">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endParaRPr lang="en-US" sz="1200" dirty="0">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74320">
                <a:tc>
                  <a:txBody>
                    <a:bodyPr/>
                    <a:lstStyle/>
                    <a:p>
                      <a:r>
                        <a:rPr lang="en-US" sz="1200" dirty="0" smtClean="0">
                          <a:latin typeface="Arial" panose="020B0604020202020204" pitchFamily="34" charset="0"/>
                          <a:cs typeface="Arial" panose="020B0604020202020204" pitchFamily="34" charset="0"/>
                        </a:rPr>
                        <a:t>Franklin, B.</a:t>
                      </a:r>
                      <a:endParaRPr lang="en-US" sz="1200" dirty="0">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en-US" sz="1200" dirty="0" smtClean="0">
                          <a:latin typeface="Arial" panose="020B0604020202020204" pitchFamily="34" charset="0"/>
                          <a:cs typeface="Arial" panose="020B0604020202020204" pitchFamily="34" charset="0"/>
                        </a:rPr>
                        <a:t>Medical Director</a:t>
                      </a:r>
                      <a:endParaRPr lang="en-US" sz="1200" dirty="0">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200" dirty="0" smtClean="0">
                          <a:latin typeface="Arial" panose="020B0604020202020204" pitchFamily="34" charset="0"/>
                          <a:cs typeface="Arial" panose="020B0604020202020204" pitchFamily="34" charset="0"/>
                        </a:rPr>
                        <a:t>1</a:t>
                      </a:r>
                      <a:endParaRPr lang="en-US" sz="1200" dirty="0">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200" dirty="0" smtClean="0">
                          <a:latin typeface="Arial" panose="020B0604020202020204" pitchFamily="34" charset="0"/>
                          <a:cs typeface="Arial" panose="020B0604020202020204" pitchFamily="34" charset="0"/>
                        </a:rPr>
                        <a:t>0</a:t>
                      </a:r>
                      <a:endParaRPr lang="en-US" sz="1200" dirty="0">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200" dirty="0" smtClean="0">
                          <a:latin typeface="Arial" panose="020B0604020202020204" pitchFamily="34" charset="0"/>
                          <a:cs typeface="Arial" panose="020B0604020202020204" pitchFamily="34" charset="0"/>
                        </a:rPr>
                        <a:t>0</a:t>
                      </a:r>
                      <a:endParaRPr lang="en-US" sz="1200" dirty="0">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endParaRPr lang="en-US" sz="1200" dirty="0">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74320">
                <a:tc>
                  <a:txBody>
                    <a:bodyPr/>
                    <a:lstStyle/>
                    <a:p>
                      <a:r>
                        <a:rPr lang="en-US" sz="1200" dirty="0" smtClean="0">
                          <a:latin typeface="Arial" panose="020B0604020202020204" pitchFamily="34" charset="0"/>
                          <a:cs typeface="Arial" panose="020B0604020202020204" pitchFamily="34" charset="0"/>
                        </a:rPr>
                        <a:t>Franklin, B.</a:t>
                      </a:r>
                      <a:endParaRPr lang="en-US" sz="1200" dirty="0">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en-US" sz="1200" dirty="0" smtClean="0">
                          <a:latin typeface="Arial" panose="020B0604020202020204" pitchFamily="34" charset="0"/>
                          <a:cs typeface="Arial" panose="020B0604020202020204" pitchFamily="34" charset="0"/>
                        </a:rPr>
                        <a:t>Managed Care Case Manager</a:t>
                      </a:r>
                      <a:endParaRPr lang="en-US" sz="1200" dirty="0">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200" dirty="0" smtClean="0">
                          <a:latin typeface="Arial" panose="020B0604020202020204" pitchFamily="34" charset="0"/>
                          <a:cs typeface="Arial" panose="020B0604020202020204" pitchFamily="34" charset="0"/>
                        </a:rPr>
                        <a:t>1</a:t>
                      </a:r>
                      <a:endParaRPr lang="en-US" sz="1200" dirty="0">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200" dirty="0" smtClean="0">
                          <a:latin typeface="Arial" panose="020B0604020202020204" pitchFamily="34" charset="0"/>
                          <a:cs typeface="Arial" panose="020B0604020202020204" pitchFamily="34" charset="0"/>
                        </a:rPr>
                        <a:t>0</a:t>
                      </a:r>
                      <a:endParaRPr lang="en-US" sz="1200" dirty="0">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200" dirty="0" smtClean="0">
                          <a:latin typeface="Arial" panose="020B0604020202020204" pitchFamily="34" charset="0"/>
                          <a:cs typeface="Arial" panose="020B0604020202020204" pitchFamily="34" charset="0"/>
                        </a:rPr>
                        <a:t>0</a:t>
                      </a:r>
                      <a:endParaRPr lang="en-US" sz="1200" dirty="0">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endParaRPr lang="en-US" sz="1200" dirty="0">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74320">
                <a:tc>
                  <a:txBody>
                    <a:bodyPr/>
                    <a:lstStyle/>
                    <a:p>
                      <a:pPr algn="r"/>
                      <a:r>
                        <a:rPr lang="en-US" sz="1200" b="1" dirty="0" smtClean="0">
                          <a:latin typeface="Arial" panose="020B0604020202020204" pitchFamily="34" charset="0"/>
                          <a:cs typeface="Arial" panose="020B0604020202020204" pitchFamily="34" charset="0"/>
                        </a:rPr>
                        <a:t>Total</a:t>
                      </a:r>
                      <a:endParaRPr lang="en-US" sz="1200" b="1" dirty="0">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endParaRPr lang="en-US" sz="1200">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endParaRPr lang="en-US" sz="1200">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endParaRPr lang="en-US" sz="1200">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endParaRPr lang="en-US" sz="1200">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200" dirty="0" smtClean="0">
                          <a:latin typeface="Arial" panose="020B0604020202020204" pitchFamily="34" charset="0"/>
                          <a:cs typeface="Arial" panose="020B0604020202020204" pitchFamily="34" charset="0"/>
                        </a:rPr>
                        <a:t>6</a:t>
                      </a:r>
                      <a:endParaRPr lang="en-US" sz="1200" dirty="0">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25391878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Calculation Details for the Monthly Summary by Provider Report</a:t>
            </a:r>
            <a:endParaRPr lang="en-US" dirty="0"/>
          </a:p>
        </p:txBody>
      </p:sp>
      <p:sp>
        <p:nvSpPr>
          <p:cNvPr id="5" name="Content Placeholder 4"/>
          <p:cNvSpPr>
            <a:spLocks noGrp="1"/>
          </p:cNvSpPr>
          <p:nvPr>
            <p:ph idx="1"/>
          </p:nvPr>
        </p:nvSpPr>
        <p:spPr/>
        <p:txBody>
          <a:bodyPr/>
          <a:lstStyle/>
          <a:p>
            <a:r>
              <a:rPr lang="en-US" dirty="0" smtClean="0"/>
              <a:t>Displays the following data:</a:t>
            </a:r>
          </a:p>
          <a:p>
            <a:pPr lvl="1"/>
            <a:r>
              <a:rPr lang="en-US" dirty="0" smtClean="0"/>
              <a:t>Primary Care Provider</a:t>
            </a:r>
          </a:p>
          <a:p>
            <a:pPr lvl="1"/>
            <a:r>
              <a:rPr lang="en-US" dirty="0" smtClean="0"/>
              <a:t>Authorizing Provider</a:t>
            </a:r>
          </a:p>
          <a:p>
            <a:pPr lvl="1"/>
            <a:r>
              <a:rPr lang="en-US" dirty="0" smtClean="0"/>
              <a:t>ED Visits</a:t>
            </a:r>
          </a:p>
          <a:p>
            <a:pPr lvl="1"/>
            <a:r>
              <a:rPr lang="en-US" dirty="0" smtClean="0"/>
              <a:t>Observation Stays</a:t>
            </a:r>
          </a:p>
          <a:p>
            <a:pPr lvl="1"/>
            <a:r>
              <a:rPr lang="en-US" dirty="0" smtClean="0"/>
              <a:t>Hospital Visits</a:t>
            </a:r>
          </a:p>
          <a:p>
            <a:pPr lvl="1"/>
            <a:r>
              <a:rPr lang="en-US" dirty="0" smtClean="0"/>
              <a:t>Total Transfers</a:t>
            </a:r>
          </a:p>
          <a:p>
            <a:pPr lvl="1"/>
            <a:endParaRPr lang="en-US" dirty="0" smtClean="0"/>
          </a:p>
          <a:p>
            <a:endParaRPr lang="en-US" dirty="0"/>
          </a:p>
        </p:txBody>
      </p:sp>
    </p:spTree>
    <p:extLst>
      <p:ext uri="{BB962C8B-B14F-4D97-AF65-F5344CB8AC3E}">
        <p14:creationId xmlns:p14="http://schemas.microsoft.com/office/powerpoint/2010/main" val="91331144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71600" y="274638"/>
            <a:ext cx="7315200" cy="1143000"/>
          </a:xfrm>
        </p:spPr>
        <p:txBody>
          <a:bodyPr>
            <a:normAutofit/>
          </a:bodyPr>
          <a:lstStyle/>
          <a:p>
            <a:r>
              <a:rPr lang="en-US" sz="3200" dirty="0" smtClean="0"/>
              <a:t>Check Your Understanding: Monthly </a:t>
            </a:r>
            <a:r>
              <a:rPr lang="en-US" sz="3200" dirty="0"/>
              <a:t>Summary by </a:t>
            </a:r>
            <a:r>
              <a:rPr lang="en-US" sz="3200" dirty="0" smtClean="0"/>
              <a:t>Provider Report </a:t>
            </a:r>
            <a:r>
              <a:rPr lang="en-US" sz="3200" dirty="0"/>
              <a:t>Quiz</a:t>
            </a:r>
          </a:p>
        </p:txBody>
      </p:sp>
      <p:sp>
        <p:nvSpPr>
          <p:cNvPr id="5" name="Content Placeholder 4"/>
          <p:cNvSpPr>
            <a:spLocks noGrp="1"/>
          </p:cNvSpPr>
          <p:nvPr>
            <p:ph idx="1"/>
          </p:nvPr>
        </p:nvSpPr>
        <p:spPr>
          <a:xfrm>
            <a:off x="1295400" y="1600200"/>
            <a:ext cx="7391400" cy="4800600"/>
          </a:xfrm>
        </p:spPr>
        <p:txBody>
          <a:bodyPr/>
          <a:lstStyle/>
          <a:p>
            <a:pPr marL="461963" lvl="0" indent="-461963">
              <a:buSzPct val="100000"/>
              <a:buFont typeface="+mj-lt"/>
              <a:buAutoNum type="arabicPeriod"/>
            </a:pPr>
            <a:r>
              <a:rPr lang="en-US" sz="2800" b="1" dirty="0" smtClean="0"/>
              <a:t>Each primary care provider whose residents are transferred during the month displays on the </a:t>
            </a:r>
            <a:r>
              <a:rPr lang="en-US" sz="2800" b="1" i="1" dirty="0" smtClean="0"/>
              <a:t>Monthly Summary by Provider Report</a:t>
            </a:r>
            <a:r>
              <a:rPr lang="en-US" sz="2800" b="1" dirty="0" smtClean="0"/>
              <a:t>, even if he/she did not personally authorize the transfers. </a:t>
            </a:r>
            <a:endParaRPr lang="en-US" sz="2800" b="1" dirty="0"/>
          </a:p>
          <a:p>
            <a:pPr marL="914400" lvl="2" indent="-452438">
              <a:buSzPct val="100000"/>
              <a:buFont typeface="+mj-lt"/>
              <a:buAutoNum type="alphaLcPeriod"/>
            </a:pPr>
            <a:r>
              <a:rPr lang="en-US" sz="2800" dirty="0"/>
              <a:t>True</a:t>
            </a:r>
          </a:p>
          <a:p>
            <a:pPr marL="914400" lvl="2" indent="-452438">
              <a:buSzPct val="100000"/>
              <a:buFont typeface="+mj-lt"/>
              <a:buAutoNum type="alphaLcPeriod"/>
            </a:pPr>
            <a:r>
              <a:rPr lang="en-US" sz="2800" dirty="0"/>
              <a:t>False</a:t>
            </a:r>
          </a:p>
        </p:txBody>
      </p:sp>
    </p:spTree>
    <p:extLst>
      <p:ext uri="{BB962C8B-B14F-4D97-AF65-F5344CB8AC3E}">
        <p14:creationId xmlns:p14="http://schemas.microsoft.com/office/powerpoint/2010/main" val="323717055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71600" y="274638"/>
            <a:ext cx="7315200" cy="1143000"/>
          </a:xfrm>
        </p:spPr>
        <p:txBody>
          <a:bodyPr>
            <a:normAutofit/>
          </a:bodyPr>
          <a:lstStyle/>
          <a:p>
            <a:r>
              <a:rPr lang="en-US" sz="3200" dirty="0" smtClean="0"/>
              <a:t>Check Your Understanding: Monthly Summary by Provider Report Quiz</a:t>
            </a:r>
            <a:endParaRPr lang="en-US" sz="3200" dirty="0"/>
          </a:p>
        </p:txBody>
      </p:sp>
      <p:sp>
        <p:nvSpPr>
          <p:cNvPr id="5" name="Content Placeholder 4"/>
          <p:cNvSpPr>
            <a:spLocks noGrp="1"/>
          </p:cNvSpPr>
          <p:nvPr>
            <p:ph idx="1"/>
          </p:nvPr>
        </p:nvSpPr>
        <p:spPr>
          <a:xfrm>
            <a:off x="1295400" y="1600200"/>
            <a:ext cx="7391400" cy="4800600"/>
          </a:xfrm>
        </p:spPr>
        <p:txBody>
          <a:bodyPr/>
          <a:lstStyle/>
          <a:p>
            <a:pPr marL="461963" lvl="0" indent="-461963">
              <a:buSzPct val="100000"/>
              <a:buFont typeface="+mj-lt"/>
              <a:buAutoNum type="arabicPeriod" startAt="2"/>
            </a:pPr>
            <a:r>
              <a:rPr lang="en-US" sz="2800" b="1" dirty="0" smtClean="0"/>
              <a:t>For a hospital admission to be counted on the </a:t>
            </a:r>
            <a:r>
              <a:rPr lang="en-US" sz="2800" b="1" i="1" dirty="0" smtClean="0"/>
              <a:t>Monthly Summary by Provider Report</a:t>
            </a:r>
            <a:r>
              <a:rPr lang="en-US" sz="2800" b="1" dirty="0" smtClean="0"/>
              <a:t>, there has to be a prior transfer associated with the admission. </a:t>
            </a:r>
          </a:p>
          <a:p>
            <a:pPr marL="914400" lvl="1" indent="-452438">
              <a:buSzPct val="100000"/>
              <a:buFont typeface="+mj-lt"/>
              <a:buAutoNum type="alphaLcPeriod"/>
            </a:pPr>
            <a:r>
              <a:rPr lang="en-US" sz="2800" dirty="0" smtClean="0"/>
              <a:t>True</a:t>
            </a:r>
          </a:p>
          <a:p>
            <a:pPr marL="914400" lvl="1" indent="-452438">
              <a:buSzPct val="100000"/>
              <a:buFont typeface="+mj-lt"/>
              <a:buAutoNum type="alphaLcPeriod"/>
            </a:pPr>
            <a:r>
              <a:rPr lang="en-US" sz="2800" dirty="0" smtClean="0"/>
              <a:t>False</a:t>
            </a:r>
            <a:endParaRPr lang="en-US" sz="2800" dirty="0"/>
          </a:p>
        </p:txBody>
      </p:sp>
    </p:spTree>
    <p:extLst>
      <p:ext uri="{BB962C8B-B14F-4D97-AF65-F5344CB8AC3E}">
        <p14:creationId xmlns:p14="http://schemas.microsoft.com/office/powerpoint/2010/main" val="23591646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KEY METRICS </a:t>
            </a:r>
            <a:r>
              <a:rPr lang="en-US" dirty="0" smtClean="0"/>
              <a:t>REPORT</a:t>
            </a:r>
            <a:endParaRPr lang="en-US" dirty="0"/>
          </a:p>
        </p:txBody>
      </p:sp>
    </p:spTree>
    <p:extLst>
      <p:ext uri="{BB962C8B-B14F-4D97-AF65-F5344CB8AC3E}">
        <p14:creationId xmlns:p14="http://schemas.microsoft.com/office/powerpoint/2010/main" val="407840050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Key Metrics Report </a:t>
            </a:r>
            <a:endParaRPr lang="en-US" dirty="0"/>
          </a:p>
        </p:txBody>
      </p:sp>
      <p:sp>
        <p:nvSpPr>
          <p:cNvPr id="5" name="Content Placeholder 4"/>
          <p:cNvSpPr>
            <a:spLocks noGrp="1"/>
          </p:cNvSpPr>
          <p:nvPr>
            <p:ph idx="1"/>
          </p:nvPr>
        </p:nvSpPr>
        <p:spPr/>
        <p:txBody>
          <a:bodyPr/>
          <a:lstStyle/>
          <a:p>
            <a:r>
              <a:rPr lang="en-US" sz="2800" dirty="0" smtClean="0"/>
              <a:t>Summarizes and trends key metrics related to rates of transfer to ED and hospital</a:t>
            </a:r>
          </a:p>
          <a:p>
            <a:r>
              <a:rPr lang="en-US" sz="2800" dirty="0" smtClean="0"/>
              <a:t>Calculates key rates each month and presents trends over time (e.g., 30-day hospital readmission rate)</a:t>
            </a:r>
          </a:p>
          <a:p>
            <a:r>
              <a:rPr lang="en-US" sz="2800" dirty="0" smtClean="0"/>
              <a:t>Enables clinicians to track patterns, follow up on areas of decline, and monitor progress of new prevention strategies and programs</a:t>
            </a:r>
          </a:p>
          <a:p>
            <a:r>
              <a:rPr lang="en-US" sz="2800" dirty="0" smtClean="0"/>
              <a:t>Can be used in discussions with hospital stakeholders or managed care organizations</a:t>
            </a:r>
          </a:p>
          <a:p>
            <a:endParaRPr lang="en-US" sz="2800" dirty="0"/>
          </a:p>
        </p:txBody>
      </p:sp>
    </p:spTree>
    <p:extLst>
      <p:ext uri="{BB962C8B-B14F-4D97-AF65-F5344CB8AC3E}">
        <p14:creationId xmlns:p14="http://schemas.microsoft.com/office/powerpoint/2010/main" val="266843548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Key Metrics Report </a:t>
            </a:r>
            <a:endParaRPr lang="en-US" dirty="0"/>
          </a:p>
        </p:txBody>
      </p:sp>
      <p:sp>
        <p:nvSpPr>
          <p:cNvPr id="5" name="Content Placeholder 4"/>
          <p:cNvSpPr>
            <a:spLocks noGrp="1"/>
          </p:cNvSpPr>
          <p:nvPr>
            <p:ph idx="1"/>
          </p:nvPr>
        </p:nvSpPr>
        <p:spPr/>
        <p:txBody>
          <a:bodyPr/>
          <a:lstStyle/>
          <a:p>
            <a:r>
              <a:rPr lang="en-US" sz="2800" dirty="0" smtClean="0"/>
              <a:t>Displays for observations stays and hospital and ED visits: </a:t>
            </a:r>
          </a:p>
          <a:p>
            <a:pPr lvl="1"/>
            <a:r>
              <a:rPr lang="en-US" sz="2800" dirty="0" smtClean="0"/>
              <a:t>Number and rate of transfers</a:t>
            </a:r>
          </a:p>
          <a:p>
            <a:pPr lvl="1"/>
            <a:r>
              <a:rPr lang="en-US" sz="2800" dirty="0" smtClean="0"/>
              <a:t>Number and percentage of residents </a:t>
            </a:r>
          </a:p>
          <a:p>
            <a:r>
              <a:rPr lang="en-US" sz="2800" dirty="0" smtClean="0"/>
              <a:t>Number and percentage of hospitalizations with preventable diagnoses </a:t>
            </a:r>
          </a:p>
          <a:p>
            <a:pPr lvl="1"/>
            <a:r>
              <a:rPr lang="en-US" sz="2800" dirty="0" smtClean="0"/>
              <a:t>Number of residents </a:t>
            </a:r>
            <a:r>
              <a:rPr lang="en-US" sz="2800" dirty="0" err="1" smtClean="0"/>
              <a:t>rehospitalized</a:t>
            </a:r>
            <a:r>
              <a:rPr lang="en-US" sz="2800" dirty="0" smtClean="0"/>
              <a:t> within 3, 7, 30, 90, or 180 days of a prior hospitalization</a:t>
            </a:r>
          </a:p>
          <a:p>
            <a:endParaRPr lang="en-US" sz="2800" dirty="0" smtClean="0"/>
          </a:p>
          <a:p>
            <a:endParaRPr lang="en-US" sz="2800" dirty="0"/>
          </a:p>
        </p:txBody>
      </p:sp>
    </p:spTree>
    <p:extLst>
      <p:ext uri="{BB962C8B-B14F-4D97-AF65-F5344CB8AC3E}">
        <p14:creationId xmlns:p14="http://schemas.microsoft.com/office/powerpoint/2010/main" val="9106591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Transfer Note</a:t>
            </a:r>
            <a:endParaRPr lang="en-US" dirty="0"/>
          </a:p>
        </p:txBody>
      </p:sp>
      <p:sp>
        <p:nvSpPr>
          <p:cNvPr id="5" name="Content Placeholder 4"/>
          <p:cNvSpPr>
            <a:spLocks noGrp="1"/>
          </p:cNvSpPr>
          <p:nvPr>
            <p:ph idx="1"/>
          </p:nvPr>
        </p:nvSpPr>
        <p:spPr/>
        <p:txBody>
          <a:bodyPr/>
          <a:lstStyle/>
          <a:p>
            <a:r>
              <a:rPr lang="en-US" dirty="0" smtClean="0"/>
              <a:t>A transfer note provides a high-level summary of the reasons for transfer and what treatments (if any) were provided before transfer.</a:t>
            </a:r>
          </a:p>
          <a:p>
            <a:r>
              <a:rPr lang="en-US" dirty="0" smtClean="0"/>
              <a:t>A standard set of data elements must be documented in the electronic medical record (EMR); however, use of transfer or intake notes is not required.</a:t>
            </a:r>
          </a:p>
          <a:p>
            <a:endParaRPr lang="en-US" dirty="0"/>
          </a:p>
        </p:txBody>
      </p:sp>
    </p:spTree>
    <p:extLst>
      <p:ext uri="{BB962C8B-B14F-4D97-AF65-F5344CB8AC3E}">
        <p14:creationId xmlns:p14="http://schemas.microsoft.com/office/powerpoint/2010/main" val="59897790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457200" y="274638"/>
            <a:ext cx="8229600" cy="868362"/>
          </a:xfrm>
        </p:spPr>
        <p:txBody>
          <a:bodyPr>
            <a:normAutofit fontScale="90000"/>
          </a:bodyPr>
          <a:lstStyle/>
          <a:p>
            <a:r>
              <a:rPr lang="en-US" dirty="0" smtClean="0"/>
              <a:t>Sample Key Metrics Report (page 1 of 2)</a:t>
            </a:r>
            <a:endParaRPr lang="en-US" dirty="0">
              <a:solidFill>
                <a:srgbClr val="0000FF"/>
              </a:solidFill>
            </a:endParaRPr>
          </a:p>
        </p:txBody>
      </p:sp>
      <p:sp>
        <p:nvSpPr>
          <p:cNvPr id="5" name="Content Placeholder 4"/>
          <p:cNvSpPr>
            <a:spLocks noGrp="1"/>
          </p:cNvSpPr>
          <p:nvPr>
            <p:ph idx="4294967295"/>
          </p:nvPr>
        </p:nvSpPr>
        <p:spPr>
          <a:xfrm>
            <a:off x="1752600" y="1600200"/>
            <a:ext cx="7391400" cy="4800600"/>
          </a:xfrm>
          <a:prstGeom prst="rect">
            <a:avLst/>
          </a:prstGeom>
        </p:spPr>
        <p:txBody>
          <a:bodyPr/>
          <a:lstStyle/>
          <a:p>
            <a:pPr marL="0" lvl="1" indent="0" algn="ctr">
              <a:spcAft>
                <a:spcPts val="1200"/>
              </a:spcAft>
              <a:buNone/>
            </a:pPr>
            <a:endParaRPr lang="en-US" sz="2600" dirty="0"/>
          </a:p>
          <a:p>
            <a:pPr marL="0" indent="0">
              <a:spcAft>
                <a:spcPts val="1200"/>
              </a:spcAft>
              <a:buNone/>
            </a:pPr>
            <a:endParaRPr lang="en-US" sz="2800" dirty="0"/>
          </a:p>
        </p:txBody>
      </p:sp>
      <p:graphicFrame>
        <p:nvGraphicFramePr>
          <p:cNvPr id="2" name="Table 1"/>
          <p:cNvGraphicFramePr>
            <a:graphicFrameLocks noGrp="1"/>
          </p:cNvGraphicFramePr>
          <p:nvPr>
            <p:extLst>
              <p:ext uri="{D42A27DB-BD31-4B8C-83A1-F6EECF244321}">
                <p14:modId xmlns:p14="http://schemas.microsoft.com/office/powerpoint/2010/main" val="2138248783"/>
              </p:ext>
            </p:extLst>
          </p:nvPr>
        </p:nvGraphicFramePr>
        <p:xfrm>
          <a:off x="365762" y="1219200"/>
          <a:ext cx="8412476" cy="4681728"/>
        </p:xfrm>
        <a:graphic>
          <a:graphicData uri="http://schemas.openxmlformats.org/drawingml/2006/table">
            <a:tbl>
              <a:tblPr firstRow="1">
                <a:tableStyleId>{5940675A-B579-460E-94D1-54222C63F5DA}</a:tableStyleId>
              </a:tblPr>
              <a:tblGrid>
                <a:gridCol w="2868856"/>
                <a:gridCol w="447066"/>
                <a:gridCol w="447066"/>
                <a:gridCol w="447066"/>
                <a:gridCol w="536480"/>
                <a:gridCol w="447066"/>
                <a:gridCol w="447066"/>
                <a:gridCol w="447066"/>
                <a:gridCol w="447066"/>
                <a:gridCol w="447066"/>
                <a:gridCol w="447066"/>
                <a:gridCol w="447066"/>
                <a:gridCol w="536480"/>
              </a:tblGrid>
              <a:tr h="0">
                <a:tc>
                  <a:txBody>
                    <a:bodyPr/>
                    <a:lstStyle/>
                    <a:p>
                      <a:r>
                        <a:rPr lang="en-US" sz="1100" b="1" dirty="0" smtClean="0">
                          <a:solidFill>
                            <a:srgbClr val="000000"/>
                          </a:solidFill>
                          <a:latin typeface="Arial" panose="020B0604020202020204" pitchFamily="34" charset="0"/>
                          <a:cs typeface="Arial" panose="020B0604020202020204" pitchFamily="34" charset="0"/>
                        </a:rPr>
                        <a:t>Transfer to Hospital and ED Key Metrics Trend Report</a:t>
                      </a:r>
                      <a:endParaRPr lang="en-US" sz="1100" b="1" dirty="0">
                        <a:solidFill>
                          <a:srgbClr val="000000"/>
                        </a:solidFill>
                        <a:latin typeface="Arial" panose="020B0604020202020204" pitchFamily="34" charset="0"/>
                        <a:cs typeface="Arial" panose="020B0604020202020204" pitchFamily="34" charset="0"/>
                      </a:endParaRPr>
                    </a:p>
                  </a:txBody>
                  <a:tcPr marL="36576" marR="36576" marT="18288" marB="182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A04F">
                        <a:alpha val="20000"/>
                      </a:srgbClr>
                    </a:solidFill>
                  </a:tcPr>
                </a:tc>
                <a:tc>
                  <a:txBody>
                    <a:bodyPr/>
                    <a:lstStyle/>
                    <a:p>
                      <a:pPr algn="ctr"/>
                      <a:r>
                        <a:rPr lang="en-US" sz="1100" b="1" dirty="0" smtClean="0">
                          <a:solidFill>
                            <a:srgbClr val="000000"/>
                          </a:solidFill>
                          <a:latin typeface="Arial" panose="020B0604020202020204" pitchFamily="34" charset="0"/>
                          <a:cs typeface="Arial" panose="020B0604020202020204" pitchFamily="34" charset="0"/>
                        </a:rPr>
                        <a:t>Jan</a:t>
                      </a:r>
                      <a:endParaRPr lang="en-US" sz="1100" b="1" dirty="0">
                        <a:solidFill>
                          <a:srgbClr val="000000"/>
                        </a:solidFill>
                        <a:latin typeface="Arial" panose="020B0604020202020204" pitchFamily="34" charset="0"/>
                        <a:cs typeface="Arial" panose="020B0604020202020204" pitchFamily="34" charset="0"/>
                      </a:endParaRPr>
                    </a:p>
                  </a:txBody>
                  <a:tcPr marL="36576" marR="36576" marT="18288" marB="1828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A04F">
                        <a:alpha val="20000"/>
                      </a:srgbClr>
                    </a:solidFill>
                  </a:tcPr>
                </a:tc>
                <a:tc>
                  <a:txBody>
                    <a:bodyPr/>
                    <a:lstStyle/>
                    <a:p>
                      <a:pPr algn="ctr"/>
                      <a:r>
                        <a:rPr lang="en-US" sz="1100" b="1" dirty="0" smtClean="0">
                          <a:solidFill>
                            <a:srgbClr val="000000"/>
                          </a:solidFill>
                          <a:latin typeface="Arial" panose="020B0604020202020204" pitchFamily="34" charset="0"/>
                          <a:cs typeface="Arial" panose="020B0604020202020204" pitchFamily="34" charset="0"/>
                        </a:rPr>
                        <a:t>Feb</a:t>
                      </a:r>
                      <a:endParaRPr lang="en-US" sz="1100" b="1" dirty="0">
                        <a:solidFill>
                          <a:srgbClr val="000000"/>
                        </a:solidFill>
                        <a:latin typeface="Arial" panose="020B0604020202020204" pitchFamily="34" charset="0"/>
                        <a:cs typeface="Arial" panose="020B0604020202020204" pitchFamily="34" charset="0"/>
                      </a:endParaRPr>
                    </a:p>
                  </a:txBody>
                  <a:tcPr marL="36576" marR="36576" marT="18288" marB="1828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A04F">
                        <a:alpha val="20000"/>
                      </a:srgbClr>
                    </a:solidFill>
                  </a:tcPr>
                </a:tc>
                <a:tc>
                  <a:txBody>
                    <a:bodyPr/>
                    <a:lstStyle/>
                    <a:p>
                      <a:pPr algn="ctr"/>
                      <a:r>
                        <a:rPr lang="en-US" sz="1100" b="1" dirty="0" smtClean="0">
                          <a:solidFill>
                            <a:srgbClr val="000000"/>
                          </a:solidFill>
                          <a:latin typeface="Arial" panose="020B0604020202020204" pitchFamily="34" charset="0"/>
                          <a:cs typeface="Arial" panose="020B0604020202020204" pitchFamily="34" charset="0"/>
                        </a:rPr>
                        <a:t>Mar</a:t>
                      </a:r>
                      <a:endParaRPr lang="en-US" sz="1100" b="1" dirty="0">
                        <a:solidFill>
                          <a:srgbClr val="000000"/>
                        </a:solidFill>
                        <a:latin typeface="Arial" panose="020B0604020202020204" pitchFamily="34" charset="0"/>
                        <a:cs typeface="Arial" panose="020B0604020202020204" pitchFamily="34" charset="0"/>
                      </a:endParaRPr>
                    </a:p>
                  </a:txBody>
                  <a:tcPr marL="36576" marR="36576" marT="18288" marB="1828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A04F">
                        <a:alpha val="20000"/>
                      </a:srgbClr>
                    </a:solidFill>
                  </a:tcPr>
                </a:tc>
                <a:tc>
                  <a:txBody>
                    <a:bodyPr/>
                    <a:lstStyle/>
                    <a:p>
                      <a:pPr algn="ctr"/>
                      <a:r>
                        <a:rPr lang="en-US" sz="1100" b="1" dirty="0" smtClean="0">
                          <a:solidFill>
                            <a:srgbClr val="000000"/>
                          </a:solidFill>
                          <a:latin typeface="Arial" panose="020B0604020202020204" pitchFamily="34" charset="0"/>
                          <a:cs typeface="Arial" panose="020B0604020202020204" pitchFamily="34" charset="0"/>
                        </a:rPr>
                        <a:t>Apr</a:t>
                      </a:r>
                      <a:endParaRPr lang="en-US" sz="1100" b="1" dirty="0">
                        <a:solidFill>
                          <a:srgbClr val="000000"/>
                        </a:solidFill>
                        <a:latin typeface="Arial" panose="020B0604020202020204" pitchFamily="34" charset="0"/>
                        <a:cs typeface="Arial" panose="020B0604020202020204" pitchFamily="34" charset="0"/>
                      </a:endParaRPr>
                    </a:p>
                  </a:txBody>
                  <a:tcPr marL="36576" marR="36576" marT="18288" marB="1828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A04F">
                        <a:alpha val="20000"/>
                      </a:srgbClr>
                    </a:solidFill>
                  </a:tcPr>
                </a:tc>
                <a:tc>
                  <a:txBody>
                    <a:bodyPr/>
                    <a:lstStyle/>
                    <a:p>
                      <a:pPr algn="ctr"/>
                      <a:r>
                        <a:rPr lang="en-US" sz="1100" b="1" dirty="0" smtClean="0">
                          <a:solidFill>
                            <a:srgbClr val="000000"/>
                          </a:solidFill>
                          <a:latin typeface="Arial" panose="020B0604020202020204" pitchFamily="34" charset="0"/>
                          <a:cs typeface="Arial" panose="020B0604020202020204" pitchFamily="34" charset="0"/>
                        </a:rPr>
                        <a:t>May</a:t>
                      </a:r>
                      <a:endParaRPr lang="en-US" sz="1100" b="1" dirty="0">
                        <a:solidFill>
                          <a:srgbClr val="000000"/>
                        </a:solidFill>
                        <a:latin typeface="Arial" panose="020B0604020202020204" pitchFamily="34" charset="0"/>
                        <a:cs typeface="Arial" panose="020B0604020202020204" pitchFamily="34" charset="0"/>
                      </a:endParaRPr>
                    </a:p>
                  </a:txBody>
                  <a:tcPr marL="36576" marR="36576" marT="18288" marB="1828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A04F">
                        <a:alpha val="20000"/>
                      </a:srgbClr>
                    </a:solidFill>
                  </a:tcPr>
                </a:tc>
                <a:tc>
                  <a:txBody>
                    <a:bodyPr/>
                    <a:lstStyle/>
                    <a:p>
                      <a:pPr algn="ctr"/>
                      <a:r>
                        <a:rPr lang="en-US" sz="1100" b="1" dirty="0" smtClean="0">
                          <a:solidFill>
                            <a:srgbClr val="000000"/>
                          </a:solidFill>
                          <a:latin typeface="Arial" panose="020B0604020202020204" pitchFamily="34" charset="0"/>
                          <a:cs typeface="Arial" panose="020B0604020202020204" pitchFamily="34" charset="0"/>
                        </a:rPr>
                        <a:t>Jun</a:t>
                      </a:r>
                      <a:endParaRPr lang="en-US" sz="1100" b="1" dirty="0">
                        <a:solidFill>
                          <a:srgbClr val="000000"/>
                        </a:solidFill>
                        <a:latin typeface="Arial" panose="020B0604020202020204" pitchFamily="34" charset="0"/>
                        <a:cs typeface="Arial" panose="020B0604020202020204" pitchFamily="34" charset="0"/>
                      </a:endParaRPr>
                    </a:p>
                  </a:txBody>
                  <a:tcPr marL="36576" marR="36576" marT="18288" marB="1828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A04F">
                        <a:alpha val="20000"/>
                      </a:srgbClr>
                    </a:solidFill>
                  </a:tcPr>
                </a:tc>
                <a:tc>
                  <a:txBody>
                    <a:bodyPr/>
                    <a:lstStyle/>
                    <a:p>
                      <a:pPr algn="ctr"/>
                      <a:r>
                        <a:rPr lang="en-US" sz="1100" b="1" dirty="0" smtClean="0">
                          <a:solidFill>
                            <a:srgbClr val="000000"/>
                          </a:solidFill>
                          <a:latin typeface="Arial" panose="020B0604020202020204" pitchFamily="34" charset="0"/>
                          <a:cs typeface="Arial" panose="020B0604020202020204" pitchFamily="34" charset="0"/>
                        </a:rPr>
                        <a:t>Jul</a:t>
                      </a:r>
                      <a:endParaRPr lang="en-US" sz="1100" b="1" dirty="0">
                        <a:solidFill>
                          <a:srgbClr val="000000"/>
                        </a:solidFill>
                        <a:latin typeface="Arial" panose="020B0604020202020204" pitchFamily="34" charset="0"/>
                        <a:cs typeface="Arial" panose="020B0604020202020204" pitchFamily="34" charset="0"/>
                      </a:endParaRPr>
                    </a:p>
                  </a:txBody>
                  <a:tcPr marL="36576" marR="36576" marT="18288" marB="1828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A04F">
                        <a:alpha val="20000"/>
                      </a:srgbClr>
                    </a:solidFill>
                  </a:tcPr>
                </a:tc>
                <a:tc>
                  <a:txBody>
                    <a:bodyPr/>
                    <a:lstStyle/>
                    <a:p>
                      <a:pPr algn="ctr"/>
                      <a:r>
                        <a:rPr lang="en-US" sz="1100" b="1" dirty="0" smtClean="0">
                          <a:solidFill>
                            <a:srgbClr val="000000"/>
                          </a:solidFill>
                          <a:latin typeface="Arial" panose="020B0604020202020204" pitchFamily="34" charset="0"/>
                          <a:cs typeface="Arial" panose="020B0604020202020204" pitchFamily="34" charset="0"/>
                        </a:rPr>
                        <a:t>Aug</a:t>
                      </a:r>
                      <a:endParaRPr lang="en-US" sz="1100" b="1" dirty="0">
                        <a:solidFill>
                          <a:srgbClr val="000000"/>
                        </a:solidFill>
                        <a:latin typeface="Arial" panose="020B0604020202020204" pitchFamily="34" charset="0"/>
                        <a:cs typeface="Arial" panose="020B0604020202020204" pitchFamily="34" charset="0"/>
                      </a:endParaRPr>
                    </a:p>
                  </a:txBody>
                  <a:tcPr marL="36576" marR="36576" marT="18288" marB="1828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A04F">
                        <a:alpha val="20000"/>
                      </a:srgbClr>
                    </a:solidFill>
                  </a:tcPr>
                </a:tc>
                <a:tc>
                  <a:txBody>
                    <a:bodyPr/>
                    <a:lstStyle/>
                    <a:p>
                      <a:pPr algn="ctr"/>
                      <a:r>
                        <a:rPr lang="en-US" sz="1100" b="1" dirty="0" smtClean="0">
                          <a:solidFill>
                            <a:srgbClr val="000000"/>
                          </a:solidFill>
                          <a:latin typeface="Arial" panose="020B0604020202020204" pitchFamily="34" charset="0"/>
                          <a:cs typeface="Arial" panose="020B0604020202020204" pitchFamily="34" charset="0"/>
                        </a:rPr>
                        <a:t>Sept</a:t>
                      </a:r>
                      <a:endParaRPr lang="en-US" sz="1100" b="1" dirty="0">
                        <a:solidFill>
                          <a:srgbClr val="000000"/>
                        </a:solidFill>
                        <a:latin typeface="Arial" panose="020B0604020202020204" pitchFamily="34" charset="0"/>
                        <a:cs typeface="Arial" panose="020B0604020202020204" pitchFamily="34" charset="0"/>
                      </a:endParaRPr>
                    </a:p>
                  </a:txBody>
                  <a:tcPr marL="36576" marR="36576" marT="18288" marB="1828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A04F">
                        <a:alpha val="20000"/>
                      </a:srgbClr>
                    </a:solidFill>
                  </a:tcPr>
                </a:tc>
                <a:tc>
                  <a:txBody>
                    <a:bodyPr/>
                    <a:lstStyle/>
                    <a:p>
                      <a:pPr algn="ctr"/>
                      <a:r>
                        <a:rPr lang="en-US" sz="1100" b="1" dirty="0" smtClean="0">
                          <a:solidFill>
                            <a:srgbClr val="000000"/>
                          </a:solidFill>
                          <a:latin typeface="Arial" panose="020B0604020202020204" pitchFamily="34" charset="0"/>
                          <a:cs typeface="Arial" panose="020B0604020202020204" pitchFamily="34" charset="0"/>
                        </a:rPr>
                        <a:t>Oct</a:t>
                      </a:r>
                      <a:endParaRPr lang="en-US" sz="1100" b="1" dirty="0">
                        <a:solidFill>
                          <a:srgbClr val="000000"/>
                        </a:solidFill>
                        <a:latin typeface="Arial" panose="020B0604020202020204" pitchFamily="34" charset="0"/>
                        <a:cs typeface="Arial" panose="020B0604020202020204" pitchFamily="34" charset="0"/>
                      </a:endParaRPr>
                    </a:p>
                  </a:txBody>
                  <a:tcPr marL="36576" marR="36576" marT="18288" marB="1828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A04F">
                        <a:alpha val="20000"/>
                      </a:srgbClr>
                    </a:solidFill>
                  </a:tcPr>
                </a:tc>
                <a:tc>
                  <a:txBody>
                    <a:bodyPr/>
                    <a:lstStyle/>
                    <a:p>
                      <a:pPr algn="ctr"/>
                      <a:r>
                        <a:rPr lang="en-US" sz="1100" b="1" dirty="0" smtClean="0">
                          <a:solidFill>
                            <a:srgbClr val="000000"/>
                          </a:solidFill>
                          <a:latin typeface="Arial" panose="020B0604020202020204" pitchFamily="34" charset="0"/>
                          <a:cs typeface="Arial" panose="020B0604020202020204" pitchFamily="34" charset="0"/>
                        </a:rPr>
                        <a:t>Nov </a:t>
                      </a:r>
                      <a:endParaRPr lang="en-US" sz="1100" b="1" dirty="0">
                        <a:solidFill>
                          <a:srgbClr val="000000"/>
                        </a:solidFill>
                        <a:latin typeface="Arial" panose="020B0604020202020204" pitchFamily="34" charset="0"/>
                        <a:cs typeface="Arial" panose="020B0604020202020204" pitchFamily="34" charset="0"/>
                      </a:endParaRPr>
                    </a:p>
                  </a:txBody>
                  <a:tcPr marL="36576" marR="36576" marT="18288" marB="1828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A04F">
                        <a:alpha val="20000"/>
                      </a:srgbClr>
                    </a:solidFill>
                  </a:tcPr>
                </a:tc>
                <a:tc>
                  <a:txBody>
                    <a:bodyPr/>
                    <a:lstStyle/>
                    <a:p>
                      <a:pPr algn="ctr"/>
                      <a:r>
                        <a:rPr lang="en-US" sz="1100" b="1" dirty="0" smtClean="0">
                          <a:solidFill>
                            <a:srgbClr val="000000"/>
                          </a:solidFill>
                          <a:latin typeface="Arial" panose="020B0604020202020204" pitchFamily="34" charset="0"/>
                          <a:cs typeface="Arial" panose="020B0604020202020204" pitchFamily="34" charset="0"/>
                        </a:rPr>
                        <a:t>Dec</a:t>
                      </a:r>
                      <a:endParaRPr lang="en-US" sz="1100" b="1" dirty="0">
                        <a:solidFill>
                          <a:srgbClr val="000000"/>
                        </a:solidFill>
                        <a:latin typeface="Arial" panose="020B0604020202020204" pitchFamily="34" charset="0"/>
                        <a:cs typeface="Arial" panose="020B0604020202020204" pitchFamily="34" charset="0"/>
                      </a:endParaRPr>
                    </a:p>
                  </a:txBody>
                  <a:tcPr marL="36576" marR="36576" marT="18288" marB="1828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A04F">
                        <a:alpha val="20000"/>
                      </a:srgbClr>
                    </a:solidFill>
                  </a:tcPr>
                </a:tc>
              </a:tr>
              <a:tr h="0">
                <a:tc gridSpan="13">
                  <a:txBody>
                    <a:bodyPr/>
                    <a:lstStyle/>
                    <a:p>
                      <a:r>
                        <a:rPr lang="en-US" sz="1100" b="1" dirty="0" smtClean="0">
                          <a:solidFill>
                            <a:srgbClr val="000000"/>
                          </a:solidFill>
                          <a:latin typeface="Arial" panose="020B0604020202020204" pitchFamily="34" charset="0"/>
                          <a:cs typeface="Arial" panose="020B0604020202020204" pitchFamily="34" charset="0"/>
                        </a:rPr>
                        <a:t>Unit Name:</a:t>
                      </a:r>
                      <a:endParaRPr lang="en-US" sz="1100" b="1" dirty="0">
                        <a:solidFill>
                          <a:srgbClr val="000000"/>
                        </a:solidFill>
                        <a:latin typeface="Arial" panose="020B0604020202020204" pitchFamily="34" charset="0"/>
                        <a:cs typeface="Arial" panose="020B0604020202020204" pitchFamily="34" charset="0"/>
                      </a:endParaRPr>
                    </a:p>
                  </a:txBody>
                  <a:tcPr marL="36576" marR="36576" marT="18288" marB="182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A04F">
                        <a:alpha val="0"/>
                      </a:srgb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sz="1100" dirty="0">
                        <a:solidFill>
                          <a:srgbClr val="000000"/>
                        </a:solidFill>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sz="1100" dirty="0">
                        <a:solidFill>
                          <a:srgbClr val="000000"/>
                        </a:solidFill>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sz="1100" dirty="0">
                        <a:solidFill>
                          <a:srgbClr val="000000"/>
                        </a:solidFill>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sz="1100" dirty="0">
                        <a:solidFill>
                          <a:srgbClr val="000000"/>
                        </a:solidFill>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sz="1100" dirty="0">
                        <a:solidFill>
                          <a:srgbClr val="000000"/>
                        </a:solidFill>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sz="1100" dirty="0">
                        <a:solidFill>
                          <a:srgbClr val="000000"/>
                        </a:solidFill>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sz="1100" dirty="0">
                        <a:solidFill>
                          <a:srgbClr val="000000"/>
                        </a:solidFill>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sz="1100" dirty="0">
                        <a:solidFill>
                          <a:srgbClr val="000000"/>
                        </a:solidFill>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sz="1100" dirty="0">
                        <a:solidFill>
                          <a:srgbClr val="000000"/>
                        </a:solidFill>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r"/>
                      <a:r>
                        <a:rPr lang="en-US" sz="1100" dirty="0" smtClean="0">
                          <a:solidFill>
                            <a:srgbClr val="000000"/>
                          </a:solidFill>
                          <a:latin typeface="Arial" panose="020B0604020202020204" pitchFamily="34" charset="0"/>
                          <a:cs typeface="Arial" panose="020B0604020202020204" pitchFamily="34" charset="0"/>
                        </a:rPr>
                        <a:t>Monthly</a:t>
                      </a:r>
                      <a:r>
                        <a:rPr lang="en-US" sz="1100" baseline="0" dirty="0" smtClean="0">
                          <a:solidFill>
                            <a:srgbClr val="000000"/>
                          </a:solidFill>
                          <a:latin typeface="Arial" panose="020B0604020202020204" pitchFamily="34" charset="0"/>
                          <a:cs typeface="Arial" panose="020B0604020202020204" pitchFamily="34" charset="0"/>
                        </a:rPr>
                        <a:t> census (ADC)</a:t>
                      </a:r>
                      <a:endParaRPr lang="en-US" sz="1100" dirty="0">
                        <a:solidFill>
                          <a:srgbClr val="000000"/>
                        </a:solidFill>
                        <a:latin typeface="Arial" panose="020B0604020202020204" pitchFamily="34" charset="0"/>
                        <a:cs typeface="Arial" panose="020B0604020202020204" pitchFamily="34" charset="0"/>
                      </a:endParaRPr>
                    </a:p>
                  </a:txBody>
                  <a:tcPr marL="36576" marR="36576" marT="18288" marB="182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A04F">
                        <a:alpha val="0"/>
                      </a:srgbClr>
                    </a:solidFill>
                  </a:tcPr>
                </a:tc>
                <a:tc>
                  <a:txBody>
                    <a:bodyPr/>
                    <a:lstStyle/>
                    <a:p>
                      <a:pPr algn="ctr"/>
                      <a:r>
                        <a:rPr lang="en-US" sz="1100" dirty="0" smtClean="0">
                          <a:solidFill>
                            <a:srgbClr val="000000"/>
                          </a:solidFill>
                          <a:latin typeface="Arial" panose="020B0604020202020204" pitchFamily="34" charset="0"/>
                          <a:cs typeface="Arial" panose="020B0604020202020204" pitchFamily="34" charset="0"/>
                        </a:rPr>
                        <a:t>30</a:t>
                      </a:r>
                      <a:endParaRPr lang="en-US" sz="1100" dirty="0">
                        <a:solidFill>
                          <a:srgbClr val="000000"/>
                        </a:solidFill>
                        <a:latin typeface="Arial" panose="020B0604020202020204" pitchFamily="34" charset="0"/>
                        <a:cs typeface="Arial" panose="020B0604020202020204" pitchFamily="34" charset="0"/>
                      </a:endParaRPr>
                    </a:p>
                  </a:txBody>
                  <a:tcPr marL="36576" marR="36576" marT="18288" marB="182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A04F">
                        <a:alpha val="0"/>
                      </a:srgbClr>
                    </a:solidFill>
                  </a:tcPr>
                </a:tc>
                <a:tc>
                  <a:txBody>
                    <a:bodyPr/>
                    <a:lstStyle/>
                    <a:p>
                      <a:pPr algn="ctr"/>
                      <a:r>
                        <a:rPr lang="en-US" sz="1100" dirty="0" smtClean="0">
                          <a:solidFill>
                            <a:srgbClr val="000000"/>
                          </a:solidFill>
                          <a:latin typeface="Arial" panose="020B0604020202020204" pitchFamily="34" charset="0"/>
                          <a:cs typeface="Arial" panose="020B0604020202020204" pitchFamily="34" charset="0"/>
                        </a:rPr>
                        <a:t>28</a:t>
                      </a:r>
                      <a:endParaRPr lang="en-US" sz="1100" dirty="0">
                        <a:solidFill>
                          <a:srgbClr val="000000"/>
                        </a:solidFill>
                        <a:latin typeface="Arial" panose="020B0604020202020204" pitchFamily="34" charset="0"/>
                        <a:cs typeface="Arial" panose="020B0604020202020204" pitchFamily="34" charset="0"/>
                      </a:endParaRPr>
                    </a:p>
                  </a:txBody>
                  <a:tcPr marL="36576" marR="36576" marT="18288" marB="182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A04F">
                        <a:alpha val="0"/>
                      </a:srgbClr>
                    </a:solidFill>
                  </a:tcPr>
                </a:tc>
                <a:tc>
                  <a:txBody>
                    <a:bodyPr/>
                    <a:lstStyle/>
                    <a:p>
                      <a:pPr algn="ctr"/>
                      <a:r>
                        <a:rPr lang="en-US" sz="1100" dirty="0" smtClean="0">
                          <a:solidFill>
                            <a:srgbClr val="000000"/>
                          </a:solidFill>
                          <a:latin typeface="Arial" panose="020B0604020202020204" pitchFamily="34" charset="0"/>
                          <a:cs typeface="Arial" panose="020B0604020202020204" pitchFamily="34" charset="0"/>
                        </a:rPr>
                        <a:t>35</a:t>
                      </a:r>
                      <a:endParaRPr lang="en-US" sz="1100" dirty="0">
                        <a:solidFill>
                          <a:srgbClr val="000000"/>
                        </a:solidFill>
                        <a:latin typeface="Arial" panose="020B0604020202020204" pitchFamily="34" charset="0"/>
                        <a:cs typeface="Arial" panose="020B0604020202020204" pitchFamily="34" charset="0"/>
                      </a:endParaRPr>
                    </a:p>
                  </a:txBody>
                  <a:tcPr marL="36576" marR="36576" marT="18288" marB="182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A04F">
                        <a:alpha val="0"/>
                      </a:srgbClr>
                    </a:solidFill>
                  </a:tcPr>
                </a:tc>
                <a:tc>
                  <a:txBody>
                    <a:bodyPr/>
                    <a:lstStyle/>
                    <a:p>
                      <a:pPr algn="ctr"/>
                      <a:r>
                        <a:rPr lang="en-US" sz="1100" dirty="0" smtClean="0">
                          <a:solidFill>
                            <a:srgbClr val="000000"/>
                          </a:solidFill>
                          <a:latin typeface="Arial" panose="020B0604020202020204" pitchFamily="34" charset="0"/>
                          <a:cs typeface="Arial" panose="020B0604020202020204" pitchFamily="34" charset="0"/>
                        </a:rPr>
                        <a:t>35</a:t>
                      </a:r>
                      <a:endParaRPr lang="en-US" sz="1100" dirty="0">
                        <a:solidFill>
                          <a:srgbClr val="000000"/>
                        </a:solidFill>
                        <a:latin typeface="Arial" panose="020B0604020202020204" pitchFamily="34" charset="0"/>
                        <a:cs typeface="Arial" panose="020B0604020202020204" pitchFamily="34" charset="0"/>
                      </a:endParaRPr>
                    </a:p>
                  </a:txBody>
                  <a:tcPr marL="36576" marR="36576" marT="18288" marB="182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A04F">
                        <a:alpha val="0"/>
                      </a:srgbClr>
                    </a:solidFill>
                  </a:tcPr>
                </a:tc>
                <a:tc>
                  <a:txBody>
                    <a:bodyPr/>
                    <a:lstStyle/>
                    <a:p>
                      <a:pPr algn="ctr"/>
                      <a:r>
                        <a:rPr lang="en-US" sz="1100" dirty="0" smtClean="0">
                          <a:solidFill>
                            <a:srgbClr val="000000"/>
                          </a:solidFill>
                          <a:latin typeface="Arial" panose="020B0604020202020204" pitchFamily="34" charset="0"/>
                          <a:cs typeface="Arial" panose="020B0604020202020204" pitchFamily="34" charset="0"/>
                        </a:rPr>
                        <a:t>31</a:t>
                      </a:r>
                      <a:endParaRPr lang="en-US" sz="1100" dirty="0">
                        <a:solidFill>
                          <a:srgbClr val="000000"/>
                        </a:solidFill>
                        <a:latin typeface="Arial" panose="020B0604020202020204" pitchFamily="34" charset="0"/>
                        <a:cs typeface="Arial" panose="020B0604020202020204" pitchFamily="34" charset="0"/>
                      </a:endParaRPr>
                    </a:p>
                  </a:txBody>
                  <a:tcPr marL="36576" marR="36576" marT="18288" marB="182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A04F">
                        <a:alpha val="0"/>
                      </a:srgbClr>
                    </a:solidFill>
                  </a:tcPr>
                </a:tc>
                <a:tc>
                  <a:txBody>
                    <a:bodyPr/>
                    <a:lstStyle/>
                    <a:p>
                      <a:pPr algn="ctr"/>
                      <a:r>
                        <a:rPr lang="en-US" sz="1100" dirty="0" smtClean="0">
                          <a:solidFill>
                            <a:srgbClr val="000000"/>
                          </a:solidFill>
                          <a:latin typeface="Arial" panose="020B0604020202020204" pitchFamily="34" charset="0"/>
                          <a:cs typeface="Arial" panose="020B0604020202020204" pitchFamily="34" charset="0"/>
                        </a:rPr>
                        <a:t>30</a:t>
                      </a:r>
                      <a:endParaRPr lang="en-US" sz="1100" dirty="0">
                        <a:solidFill>
                          <a:srgbClr val="000000"/>
                        </a:solidFill>
                        <a:latin typeface="Arial" panose="020B0604020202020204" pitchFamily="34" charset="0"/>
                        <a:cs typeface="Arial" panose="020B0604020202020204" pitchFamily="34" charset="0"/>
                      </a:endParaRPr>
                    </a:p>
                  </a:txBody>
                  <a:tcPr marL="36576" marR="36576" marT="18288" marB="182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A04F">
                        <a:alpha val="0"/>
                      </a:srgbClr>
                    </a:solidFill>
                  </a:tcPr>
                </a:tc>
                <a:tc>
                  <a:txBody>
                    <a:bodyPr/>
                    <a:lstStyle/>
                    <a:p>
                      <a:pPr algn="ctr"/>
                      <a:r>
                        <a:rPr lang="en-US" sz="1100" dirty="0" smtClean="0">
                          <a:solidFill>
                            <a:srgbClr val="000000"/>
                          </a:solidFill>
                          <a:latin typeface="Arial" panose="020B0604020202020204" pitchFamily="34" charset="0"/>
                          <a:cs typeface="Arial" panose="020B0604020202020204" pitchFamily="34" charset="0"/>
                        </a:rPr>
                        <a:t>30</a:t>
                      </a:r>
                      <a:endParaRPr lang="en-US" sz="1100" dirty="0">
                        <a:solidFill>
                          <a:srgbClr val="000000"/>
                        </a:solidFill>
                        <a:latin typeface="Arial" panose="020B0604020202020204" pitchFamily="34" charset="0"/>
                        <a:cs typeface="Arial" panose="020B0604020202020204" pitchFamily="34" charset="0"/>
                      </a:endParaRPr>
                    </a:p>
                  </a:txBody>
                  <a:tcPr marL="36576" marR="36576" marT="18288" marB="182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A04F">
                        <a:alpha val="0"/>
                      </a:srgbClr>
                    </a:solidFill>
                  </a:tcPr>
                </a:tc>
                <a:tc>
                  <a:txBody>
                    <a:bodyPr/>
                    <a:lstStyle/>
                    <a:p>
                      <a:pPr algn="ctr"/>
                      <a:r>
                        <a:rPr lang="en-US" sz="1100" dirty="0" smtClean="0">
                          <a:solidFill>
                            <a:srgbClr val="000000"/>
                          </a:solidFill>
                          <a:latin typeface="Arial" panose="020B0604020202020204" pitchFamily="34" charset="0"/>
                          <a:cs typeface="Arial" panose="020B0604020202020204" pitchFamily="34" charset="0"/>
                        </a:rPr>
                        <a:t>23</a:t>
                      </a:r>
                      <a:endParaRPr lang="en-US" sz="1100" dirty="0">
                        <a:solidFill>
                          <a:srgbClr val="000000"/>
                        </a:solidFill>
                        <a:latin typeface="Arial" panose="020B0604020202020204" pitchFamily="34" charset="0"/>
                        <a:cs typeface="Arial" panose="020B0604020202020204" pitchFamily="34" charset="0"/>
                      </a:endParaRPr>
                    </a:p>
                  </a:txBody>
                  <a:tcPr marL="36576" marR="36576" marT="18288" marB="182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A04F">
                        <a:alpha val="0"/>
                      </a:srgbClr>
                    </a:solidFill>
                  </a:tcPr>
                </a:tc>
                <a:tc>
                  <a:txBody>
                    <a:bodyPr/>
                    <a:lstStyle/>
                    <a:p>
                      <a:pPr algn="ctr"/>
                      <a:r>
                        <a:rPr lang="en-US" sz="1100" dirty="0" smtClean="0">
                          <a:solidFill>
                            <a:srgbClr val="000000"/>
                          </a:solidFill>
                          <a:latin typeface="Arial" panose="020B0604020202020204" pitchFamily="34" charset="0"/>
                          <a:cs typeface="Arial" panose="020B0604020202020204" pitchFamily="34" charset="0"/>
                        </a:rPr>
                        <a:t>24</a:t>
                      </a:r>
                      <a:endParaRPr lang="en-US" sz="1100" dirty="0">
                        <a:solidFill>
                          <a:srgbClr val="000000"/>
                        </a:solidFill>
                        <a:latin typeface="Arial" panose="020B0604020202020204" pitchFamily="34" charset="0"/>
                        <a:cs typeface="Arial" panose="020B0604020202020204" pitchFamily="34" charset="0"/>
                      </a:endParaRPr>
                    </a:p>
                  </a:txBody>
                  <a:tcPr marL="36576" marR="36576" marT="18288" marB="182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A04F">
                        <a:alpha val="0"/>
                      </a:srgbClr>
                    </a:solidFill>
                  </a:tcPr>
                </a:tc>
                <a:tc>
                  <a:txBody>
                    <a:bodyPr/>
                    <a:lstStyle/>
                    <a:p>
                      <a:pPr algn="ctr"/>
                      <a:r>
                        <a:rPr lang="en-US" sz="1100" dirty="0" smtClean="0">
                          <a:solidFill>
                            <a:srgbClr val="000000"/>
                          </a:solidFill>
                          <a:latin typeface="Arial" panose="020B0604020202020204" pitchFamily="34" charset="0"/>
                          <a:cs typeface="Arial" panose="020B0604020202020204" pitchFamily="34" charset="0"/>
                        </a:rPr>
                        <a:t>27</a:t>
                      </a:r>
                      <a:endParaRPr lang="en-US" sz="1100" dirty="0">
                        <a:solidFill>
                          <a:srgbClr val="000000"/>
                        </a:solidFill>
                        <a:latin typeface="Arial" panose="020B0604020202020204" pitchFamily="34" charset="0"/>
                        <a:cs typeface="Arial" panose="020B0604020202020204" pitchFamily="34" charset="0"/>
                      </a:endParaRPr>
                    </a:p>
                  </a:txBody>
                  <a:tcPr marL="36576" marR="36576" marT="18288" marB="182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A04F">
                        <a:alpha val="0"/>
                      </a:srgbClr>
                    </a:solidFill>
                  </a:tcPr>
                </a:tc>
                <a:tc>
                  <a:txBody>
                    <a:bodyPr/>
                    <a:lstStyle/>
                    <a:p>
                      <a:pPr algn="ctr"/>
                      <a:r>
                        <a:rPr lang="en-US" sz="1100" dirty="0" smtClean="0">
                          <a:solidFill>
                            <a:srgbClr val="000000"/>
                          </a:solidFill>
                          <a:latin typeface="Arial" panose="020B0604020202020204" pitchFamily="34" charset="0"/>
                          <a:cs typeface="Arial" panose="020B0604020202020204" pitchFamily="34" charset="0"/>
                        </a:rPr>
                        <a:t>32</a:t>
                      </a:r>
                      <a:endParaRPr lang="en-US" sz="1100" dirty="0">
                        <a:solidFill>
                          <a:srgbClr val="000000"/>
                        </a:solidFill>
                        <a:latin typeface="Arial" panose="020B0604020202020204" pitchFamily="34" charset="0"/>
                        <a:cs typeface="Arial" panose="020B0604020202020204" pitchFamily="34" charset="0"/>
                      </a:endParaRPr>
                    </a:p>
                  </a:txBody>
                  <a:tcPr marL="36576" marR="36576" marT="18288" marB="182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A04F">
                        <a:alpha val="0"/>
                      </a:srgbClr>
                    </a:solidFill>
                  </a:tcPr>
                </a:tc>
                <a:tc>
                  <a:txBody>
                    <a:bodyPr/>
                    <a:lstStyle/>
                    <a:p>
                      <a:pPr algn="ctr"/>
                      <a:r>
                        <a:rPr lang="en-US" sz="1100" dirty="0" smtClean="0">
                          <a:solidFill>
                            <a:srgbClr val="000000"/>
                          </a:solidFill>
                          <a:latin typeface="Arial" panose="020B0604020202020204" pitchFamily="34" charset="0"/>
                          <a:cs typeface="Arial" panose="020B0604020202020204" pitchFamily="34" charset="0"/>
                        </a:rPr>
                        <a:t>30</a:t>
                      </a:r>
                      <a:endParaRPr lang="en-US" sz="1100" dirty="0">
                        <a:solidFill>
                          <a:srgbClr val="000000"/>
                        </a:solidFill>
                        <a:latin typeface="Arial" panose="020B0604020202020204" pitchFamily="34" charset="0"/>
                        <a:cs typeface="Arial" panose="020B0604020202020204" pitchFamily="34" charset="0"/>
                      </a:endParaRPr>
                    </a:p>
                  </a:txBody>
                  <a:tcPr marL="36576" marR="36576" marT="18288" marB="182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A04F">
                        <a:alpha val="0"/>
                      </a:srgbClr>
                    </a:solidFill>
                  </a:tcPr>
                </a:tc>
              </a:tr>
              <a:tr h="0">
                <a:tc>
                  <a:txBody>
                    <a:bodyPr/>
                    <a:lstStyle/>
                    <a:p>
                      <a:pPr algn="r"/>
                      <a:r>
                        <a:rPr lang="en-US" sz="1100" dirty="0" smtClean="0">
                          <a:solidFill>
                            <a:srgbClr val="000000"/>
                          </a:solidFill>
                          <a:latin typeface="Arial" panose="020B0604020202020204" pitchFamily="34" charset="0"/>
                          <a:cs typeface="Arial" panose="020B0604020202020204" pitchFamily="34" charset="0"/>
                        </a:rPr>
                        <a:t>Resident</a:t>
                      </a:r>
                      <a:r>
                        <a:rPr lang="en-US" sz="1100" baseline="0" dirty="0" smtClean="0">
                          <a:solidFill>
                            <a:srgbClr val="000000"/>
                          </a:solidFill>
                          <a:latin typeface="Arial" panose="020B0604020202020204" pitchFamily="34" charset="0"/>
                          <a:cs typeface="Arial" panose="020B0604020202020204" pitchFamily="34" charset="0"/>
                        </a:rPr>
                        <a:t> days (including bed hold)</a:t>
                      </a:r>
                      <a:endParaRPr lang="en-US" sz="1100" dirty="0">
                        <a:solidFill>
                          <a:srgbClr val="000000"/>
                        </a:solidFill>
                        <a:latin typeface="Arial" panose="020B0604020202020204" pitchFamily="34" charset="0"/>
                        <a:cs typeface="Arial" panose="020B0604020202020204" pitchFamily="34" charset="0"/>
                      </a:endParaRPr>
                    </a:p>
                  </a:txBody>
                  <a:tcPr marL="36576" marR="36576" marT="18288" marB="182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A04F">
                        <a:alpha val="0"/>
                      </a:srgbClr>
                    </a:solidFill>
                  </a:tcPr>
                </a:tc>
                <a:tc>
                  <a:txBody>
                    <a:bodyPr/>
                    <a:lstStyle/>
                    <a:p>
                      <a:pPr algn="ctr"/>
                      <a:r>
                        <a:rPr lang="en-US" sz="1100" dirty="0" smtClean="0">
                          <a:solidFill>
                            <a:srgbClr val="000000"/>
                          </a:solidFill>
                          <a:latin typeface="Arial" panose="020B0604020202020204" pitchFamily="34" charset="0"/>
                          <a:cs typeface="Arial" panose="020B0604020202020204" pitchFamily="34" charset="0"/>
                        </a:rPr>
                        <a:t>900</a:t>
                      </a:r>
                      <a:endParaRPr lang="en-US" sz="1100" dirty="0">
                        <a:solidFill>
                          <a:srgbClr val="000000"/>
                        </a:solidFill>
                        <a:latin typeface="Arial" panose="020B0604020202020204" pitchFamily="34" charset="0"/>
                        <a:cs typeface="Arial" panose="020B0604020202020204" pitchFamily="34" charset="0"/>
                      </a:endParaRPr>
                    </a:p>
                  </a:txBody>
                  <a:tcPr marL="36576" marR="36576" marT="18288" marB="182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A04F">
                        <a:alpha val="0"/>
                      </a:srgbClr>
                    </a:solidFill>
                  </a:tcPr>
                </a:tc>
                <a:tc>
                  <a:txBody>
                    <a:bodyPr/>
                    <a:lstStyle/>
                    <a:p>
                      <a:pPr algn="ctr"/>
                      <a:r>
                        <a:rPr lang="en-US" sz="1100" dirty="0" smtClean="0">
                          <a:solidFill>
                            <a:srgbClr val="000000"/>
                          </a:solidFill>
                          <a:latin typeface="Arial" panose="020B0604020202020204" pitchFamily="34" charset="0"/>
                          <a:cs typeface="Arial" panose="020B0604020202020204" pitchFamily="34" charset="0"/>
                        </a:rPr>
                        <a:t>840</a:t>
                      </a:r>
                      <a:endParaRPr lang="en-US" sz="1100" dirty="0">
                        <a:solidFill>
                          <a:srgbClr val="000000"/>
                        </a:solidFill>
                        <a:latin typeface="Arial" panose="020B0604020202020204" pitchFamily="34" charset="0"/>
                        <a:cs typeface="Arial" panose="020B0604020202020204" pitchFamily="34" charset="0"/>
                      </a:endParaRPr>
                    </a:p>
                  </a:txBody>
                  <a:tcPr marL="36576" marR="36576" marT="18288" marB="182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A04F">
                        <a:alpha val="0"/>
                      </a:srgbClr>
                    </a:solidFill>
                  </a:tcPr>
                </a:tc>
                <a:tc>
                  <a:txBody>
                    <a:bodyPr/>
                    <a:lstStyle/>
                    <a:p>
                      <a:pPr algn="ctr"/>
                      <a:r>
                        <a:rPr lang="en-US" sz="1100" dirty="0" smtClean="0">
                          <a:solidFill>
                            <a:srgbClr val="000000"/>
                          </a:solidFill>
                          <a:latin typeface="Arial" panose="020B0604020202020204" pitchFamily="34" charset="0"/>
                          <a:cs typeface="Arial" panose="020B0604020202020204" pitchFamily="34" charset="0"/>
                        </a:rPr>
                        <a:t>1,050</a:t>
                      </a:r>
                      <a:endParaRPr lang="en-US" sz="1100" dirty="0">
                        <a:solidFill>
                          <a:srgbClr val="000000"/>
                        </a:solidFill>
                        <a:latin typeface="Arial" panose="020B0604020202020204" pitchFamily="34" charset="0"/>
                        <a:cs typeface="Arial" panose="020B0604020202020204" pitchFamily="34" charset="0"/>
                      </a:endParaRPr>
                    </a:p>
                  </a:txBody>
                  <a:tcPr marL="36576" marR="36576" marT="18288" marB="182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A04F">
                        <a:alpha val="0"/>
                      </a:srgbClr>
                    </a:solidFill>
                  </a:tcPr>
                </a:tc>
                <a:tc>
                  <a:txBody>
                    <a:bodyPr/>
                    <a:lstStyle/>
                    <a:p>
                      <a:pPr algn="ctr"/>
                      <a:r>
                        <a:rPr lang="en-US" sz="1100" dirty="0" smtClean="0">
                          <a:solidFill>
                            <a:srgbClr val="000000"/>
                          </a:solidFill>
                          <a:latin typeface="Arial" panose="020B0604020202020204" pitchFamily="34" charset="0"/>
                          <a:cs typeface="Arial" panose="020B0604020202020204" pitchFamily="34" charset="0"/>
                        </a:rPr>
                        <a:t>1,050</a:t>
                      </a:r>
                      <a:endParaRPr lang="en-US" sz="1100" dirty="0">
                        <a:solidFill>
                          <a:srgbClr val="000000"/>
                        </a:solidFill>
                        <a:latin typeface="Arial" panose="020B0604020202020204" pitchFamily="34" charset="0"/>
                        <a:cs typeface="Arial" panose="020B0604020202020204" pitchFamily="34" charset="0"/>
                      </a:endParaRPr>
                    </a:p>
                  </a:txBody>
                  <a:tcPr marL="36576" marR="36576" marT="18288" marB="182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A04F">
                        <a:alpha val="0"/>
                      </a:srgbClr>
                    </a:solidFill>
                  </a:tcPr>
                </a:tc>
                <a:tc>
                  <a:txBody>
                    <a:bodyPr/>
                    <a:lstStyle/>
                    <a:p>
                      <a:pPr algn="ctr"/>
                      <a:r>
                        <a:rPr lang="en-US" sz="1100" dirty="0" smtClean="0">
                          <a:solidFill>
                            <a:srgbClr val="000000"/>
                          </a:solidFill>
                          <a:latin typeface="Arial" panose="020B0604020202020204" pitchFamily="34" charset="0"/>
                          <a:cs typeface="Arial" panose="020B0604020202020204" pitchFamily="34" charset="0"/>
                        </a:rPr>
                        <a:t>930</a:t>
                      </a:r>
                      <a:endParaRPr lang="en-US" sz="1100" dirty="0">
                        <a:solidFill>
                          <a:srgbClr val="000000"/>
                        </a:solidFill>
                        <a:latin typeface="Arial" panose="020B0604020202020204" pitchFamily="34" charset="0"/>
                        <a:cs typeface="Arial" panose="020B0604020202020204" pitchFamily="34" charset="0"/>
                      </a:endParaRPr>
                    </a:p>
                  </a:txBody>
                  <a:tcPr marL="36576" marR="36576" marT="18288" marB="182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A04F">
                        <a:alpha val="0"/>
                      </a:srgbClr>
                    </a:solidFill>
                  </a:tcPr>
                </a:tc>
                <a:tc>
                  <a:txBody>
                    <a:bodyPr/>
                    <a:lstStyle/>
                    <a:p>
                      <a:pPr algn="ctr"/>
                      <a:r>
                        <a:rPr lang="en-US" sz="1100" dirty="0" smtClean="0">
                          <a:solidFill>
                            <a:srgbClr val="000000"/>
                          </a:solidFill>
                          <a:latin typeface="Arial" panose="020B0604020202020204" pitchFamily="34" charset="0"/>
                          <a:cs typeface="Arial" panose="020B0604020202020204" pitchFamily="34" charset="0"/>
                        </a:rPr>
                        <a:t>900</a:t>
                      </a:r>
                      <a:endParaRPr lang="en-US" sz="1100" dirty="0">
                        <a:solidFill>
                          <a:srgbClr val="000000"/>
                        </a:solidFill>
                        <a:latin typeface="Arial" panose="020B0604020202020204" pitchFamily="34" charset="0"/>
                        <a:cs typeface="Arial" panose="020B0604020202020204" pitchFamily="34" charset="0"/>
                      </a:endParaRPr>
                    </a:p>
                  </a:txBody>
                  <a:tcPr marL="36576" marR="36576" marT="18288" marB="182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A04F">
                        <a:alpha val="0"/>
                      </a:srgbClr>
                    </a:solidFill>
                  </a:tcPr>
                </a:tc>
                <a:tc>
                  <a:txBody>
                    <a:bodyPr/>
                    <a:lstStyle/>
                    <a:p>
                      <a:pPr algn="ctr"/>
                      <a:r>
                        <a:rPr lang="en-US" sz="1100" dirty="0" smtClean="0">
                          <a:solidFill>
                            <a:srgbClr val="000000"/>
                          </a:solidFill>
                          <a:latin typeface="Arial" panose="020B0604020202020204" pitchFamily="34" charset="0"/>
                          <a:cs typeface="Arial" panose="020B0604020202020204" pitchFamily="34" charset="0"/>
                        </a:rPr>
                        <a:t>900</a:t>
                      </a:r>
                      <a:endParaRPr lang="en-US" sz="1100" dirty="0">
                        <a:solidFill>
                          <a:srgbClr val="000000"/>
                        </a:solidFill>
                        <a:latin typeface="Arial" panose="020B0604020202020204" pitchFamily="34" charset="0"/>
                        <a:cs typeface="Arial" panose="020B0604020202020204" pitchFamily="34" charset="0"/>
                      </a:endParaRPr>
                    </a:p>
                  </a:txBody>
                  <a:tcPr marL="36576" marR="36576" marT="18288" marB="182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A04F">
                        <a:alpha val="0"/>
                      </a:srgbClr>
                    </a:solidFill>
                  </a:tcPr>
                </a:tc>
                <a:tc>
                  <a:txBody>
                    <a:bodyPr/>
                    <a:lstStyle/>
                    <a:p>
                      <a:pPr algn="ctr"/>
                      <a:r>
                        <a:rPr lang="en-US" sz="1100" dirty="0" smtClean="0">
                          <a:solidFill>
                            <a:srgbClr val="000000"/>
                          </a:solidFill>
                          <a:latin typeface="Arial" panose="020B0604020202020204" pitchFamily="34" charset="0"/>
                          <a:cs typeface="Arial" panose="020B0604020202020204" pitchFamily="34" charset="0"/>
                        </a:rPr>
                        <a:t>690</a:t>
                      </a:r>
                      <a:endParaRPr lang="en-US" sz="1100" dirty="0">
                        <a:solidFill>
                          <a:srgbClr val="000000"/>
                        </a:solidFill>
                        <a:latin typeface="Arial" panose="020B0604020202020204" pitchFamily="34" charset="0"/>
                        <a:cs typeface="Arial" panose="020B0604020202020204" pitchFamily="34" charset="0"/>
                      </a:endParaRPr>
                    </a:p>
                  </a:txBody>
                  <a:tcPr marL="36576" marR="36576" marT="18288" marB="182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A04F">
                        <a:alpha val="0"/>
                      </a:srgbClr>
                    </a:solidFill>
                  </a:tcPr>
                </a:tc>
                <a:tc>
                  <a:txBody>
                    <a:bodyPr/>
                    <a:lstStyle/>
                    <a:p>
                      <a:pPr algn="ctr"/>
                      <a:r>
                        <a:rPr lang="en-US" sz="1100" dirty="0" smtClean="0">
                          <a:solidFill>
                            <a:srgbClr val="000000"/>
                          </a:solidFill>
                          <a:latin typeface="Arial" panose="020B0604020202020204" pitchFamily="34" charset="0"/>
                          <a:cs typeface="Arial" panose="020B0604020202020204" pitchFamily="34" charset="0"/>
                        </a:rPr>
                        <a:t>720</a:t>
                      </a:r>
                      <a:endParaRPr lang="en-US" sz="1100" dirty="0">
                        <a:solidFill>
                          <a:srgbClr val="000000"/>
                        </a:solidFill>
                        <a:latin typeface="Arial" panose="020B0604020202020204" pitchFamily="34" charset="0"/>
                        <a:cs typeface="Arial" panose="020B0604020202020204" pitchFamily="34" charset="0"/>
                      </a:endParaRPr>
                    </a:p>
                  </a:txBody>
                  <a:tcPr marL="36576" marR="36576" marT="18288" marB="182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A04F">
                        <a:alpha val="0"/>
                      </a:srgbClr>
                    </a:solidFill>
                  </a:tcPr>
                </a:tc>
                <a:tc>
                  <a:txBody>
                    <a:bodyPr/>
                    <a:lstStyle/>
                    <a:p>
                      <a:pPr algn="ctr"/>
                      <a:r>
                        <a:rPr lang="en-US" sz="1100" dirty="0" smtClean="0">
                          <a:solidFill>
                            <a:srgbClr val="000000"/>
                          </a:solidFill>
                          <a:latin typeface="Arial" panose="020B0604020202020204" pitchFamily="34" charset="0"/>
                          <a:cs typeface="Arial" panose="020B0604020202020204" pitchFamily="34" charset="0"/>
                        </a:rPr>
                        <a:t>810</a:t>
                      </a:r>
                      <a:endParaRPr lang="en-US" sz="1100" dirty="0">
                        <a:solidFill>
                          <a:srgbClr val="000000"/>
                        </a:solidFill>
                        <a:latin typeface="Arial" panose="020B0604020202020204" pitchFamily="34" charset="0"/>
                        <a:cs typeface="Arial" panose="020B0604020202020204" pitchFamily="34" charset="0"/>
                      </a:endParaRPr>
                    </a:p>
                  </a:txBody>
                  <a:tcPr marL="36576" marR="36576" marT="18288" marB="182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A04F">
                        <a:alpha val="0"/>
                      </a:srgbClr>
                    </a:solidFill>
                  </a:tcPr>
                </a:tc>
                <a:tc>
                  <a:txBody>
                    <a:bodyPr/>
                    <a:lstStyle/>
                    <a:p>
                      <a:pPr algn="ctr"/>
                      <a:r>
                        <a:rPr lang="en-US" sz="1100" dirty="0" smtClean="0">
                          <a:solidFill>
                            <a:srgbClr val="000000"/>
                          </a:solidFill>
                          <a:latin typeface="Arial" panose="020B0604020202020204" pitchFamily="34" charset="0"/>
                          <a:cs typeface="Arial" panose="020B0604020202020204" pitchFamily="34" charset="0"/>
                        </a:rPr>
                        <a:t>960</a:t>
                      </a:r>
                      <a:endParaRPr lang="en-US" sz="1100" dirty="0">
                        <a:solidFill>
                          <a:srgbClr val="000000"/>
                        </a:solidFill>
                        <a:latin typeface="Arial" panose="020B0604020202020204" pitchFamily="34" charset="0"/>
                        <a:cs typeface="Arial" panose="020B0604020202020204" pitchFamily="34" charset="0"/>
                      </a:endParaRPr>
                    </a:p>
                  </a:txBody>
                  <a:tcPr marL="36576" marR="36576" marT="18288" marB="182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A04F">
                        <a:alpha val="0"/>
                      </a:srgbClr>
                    </a:solidFill>
                  </a:tcPr>
                </a:tc>
                <a:tc>
                  <a:txBody>
                    <a:bodyPr/>
                    <a:lstStyle/>
                    <a:p>
                      <a:pPr algn="ctr"/>
                      <a:r>
                        <a:rPr lang="en-US" sz="1100" dirty="0" smtClean="0">
                          <a:solidFill>
                            <a:srgbClr val="000000"/>
                          </a:solidFill>
                          <a:latin typeface="Arial" panose="020B0604020202020204" pitchFamily="34" charset="0"/>
                          <a:cs typeface="Arial" panose="020B0604020202020204" pitchFamily="34" charset="0"/>
                        </a:rPr>
                        <a:t>900</a:t>
                      </a:r>
                      <a:endParaRPr lang="en-US" sz="1100" dirty="0">
                        <a:solidFill>
                          <a:srgbClr val="000000"/>
                        </a:solidFill>
                        <a:latin typeface="Arial" panose="020B0604020202020204" pitchFamily="34" charset="0"/>
                        <a:cs typeface="Arial" panose="020B0604020202020204" pitchFamily="34" charset="0"/>
                      </a:endParaRPr>
                    </a:p>
                  </a:txBody>
                  <a:tcPr marL="36576" marR="36576" marT="18288" marB="182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A04F">
                        <a:alpha val="0"/>
                      </a:srgbClr>
                    </a:solidFill>
                  </a:tcPr>
                </a:tc>
              </a:tr>
              <a:tr h="0">
                <a:tc>
                  <a:txBody>
                    <a:bodyPr/>
                    <a:lstStyle/>
                    <a:p>
                      <a:r>
                        <a:rPr lang="en-US" sz="1100" dirty="0" smtClean="0">
                          <a:solidFill>
                            <a:srgbClr val="000000"/>
                          </a:solidFill>
                          <a:latin typeface="Arial" panose="020B0604020202020204" pitchFamily="34" charset="0"/>
                          <a:cs typeface="Arial" panose="020B0604020202020204" pitchFamily="34" charset="0"/>
                        </a:rPr>
                        <a:t>Total Transfers From Nursing Home to ED or Hospital</a:t>
                      </a:r>
                      <a:endParaRPr lang="en-US" sz="1100" dirty="0">
                        <a:solidFill>
                          <a:srgbClr val="000000"/>
                        </a:solidFill>
                        <a:latin typeface="Arial" panose="020B0604020202020204" pitchFamily="34" charset="0"/>
                        <a:cs typeface="Arial" panose="020B0604020202020204" pitchFamily="34" charset="0"/>
                      </a:endParaRPr>
                    </a:p>
                  </a:txBody>
                  <a:tcPr marL="36576" marR="36576" marT="18288" marB="182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100" dirty="0" smtClean="0">
                          <a:solidFill>
                            <a:srgbClr val="000000"/>
                          </a:solidFill>
                          <a:latin typeface="Arial" panose="020B0604020202020204" pitchFamily="34" charset="0"/>
                          <a:cs typeface="Arial" panose="020B0604020202020204" pitchFamily="34" charset="0"/>
                        </a:rPr>
                        <a:t>24</a:t>
                      </a:r>
                      <a:endParaRPr lang="en-US" sz="1100" dirty="0">
                        <a:solidFill>
                          <a:srgbClr val="000000"/>
                        </a:solidFill>
                        <a:latin typeface="Arial" panose="020B0604020202020204" pitchFamily="34" charset="0"/>
                        <a:cs typeface="Arial" panose="020B0604020202020204" pitchFamily="34" charset="0"/>
                      </a:endParaRPr>
                    </a:p>
                  </a:txBody>
                  <a:tcPr marL="36576" marR="36576" marT="18288" marB="182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100" dirty="0" smtClean="0">
                          <a:solidFill>
                            <a:srgbClr val="000000"/>
                          </a:solidFill>
                          <a:latin typeface="Arial" panose="020B0604020202020204" pitchFamily="34" charset="0"/>
                          <a:cs typeface="Arial" panose="020B0604020202020204" pitchFamily="34" charset="0"/>
                        </a:rPr>
                        <a:t>14</a:t>
                      </a:r>
                      <a:endParaRPr lang="en-US" sz="1100" dirty="0">
                        <a:solidFill>
                          <a:srgbClr val="000000"/>
                        </a:solidFill>
                        <a:latin typeface="Arial" panose="020B0604020202020204" pitchFamily="34" charset="0"/>
                        <a:cs typeface="Arial" panose="020B0604020202020204" pitchFamily="34" charset="0"/>
                      </a:endParaRPr>
                    </a:p>
                  </a:txBody>
                  <a:tcPr marL="36576" marR="36576" marT="18288" marB="182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100" dirty="0" smtClean="0">
                          <a:solidFill>
                            <a:srgbClr val="000000"/>
                          </a:solidFill>
                          <a:latin typeface="Arial" panose="020B0604020202020204" pitchFamily="34" charset="0"/>
                          <a:cs typeface="Arial" panose="020B0604020202020204" pitchFamily="34" charset="0"/>
                        </a:rPr>
                        <a:t>14</a:t>
                      </a:r>
                      <a:endParaRPr lang="en-US" sz="1100" dirty="0">
                        <a:solidFill>
                          <a:srgbClr val="000000"/>
                        </a:solidFill>
                        <a:latin typeface="Arial" panose="020B0604020202020204" pitchFamily="34" charset="0"/>
                        <a:cs typeface="Arial" panose="020B0604020202020204" pitchFamily="34" charset="0"/>
                      </a:endParaRPr>
                    </a:p>
                  </a:txBody>
                  <a:tcPr marL="36576" marR="36576" marT="18288" marB="182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100" dirty="0" smtClean="0">
                          <a:solidFill>
                            <a:srgbClr val="000000"/>
                          </a:solidFill>
                          <a:latin typeface="Arial" panose="020B0604020202020204" pitchFamily="34" charset="0"/>
                          <a:cs typeface="Arial" panose="020B0604020202020204" pitchFamily="34" charset="0"/>
                        </a:rPr>
                        <a:t>14</a:t>
                      </a:r>
                      <a:endParaRPr lang="en-US" sz="1100" dirty="0">
                        <a:solidFill>
                          <a:srgbClr val="000000"/>
                        </a:solidFill>
                        <a:latin typeface="Arial" panose="020B0604020202020204" pitchFamily="34" charset="0"/>
                        <a:cs typeface="Arial" panose="020B0604020202020204" pitchFamily="34" charset="0"/>
                      </a:endParaRPr>
                    </a:p>
                  </a:txBody>
                  <a:tcPr marL="36576" marR="36576" marT="18288" marB="182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100" dirty="0" smtClean="0">
                          <a:solidFill>
                            <a:srgbClr val="000000"/>
                          </a:solidFill>
                          <a:latin typeface="Arial" panose="020B0604020202020204" pitchFamily="34" charset="0"/>
                          <a:cs typeface="Arial" panose="020B0604020202020204" pitchFamily="34" charset="0"/>
                        </a:rPr>
                        <a:t>16</a:t>
                      </a:r>
                      <a:endParaRPr lang="en-US" sz="1100" dirty="0">
                        <a:solidFill>
                          <a:srgbClr val="000000"/>
                        </a:solidFill>
                        <a:latin typeface="Arial" panose="020B0604020202020204" pitchFamily="34" charset="0"/>
                        <a:cs typeface="Arial" panose="020B0604020202020204" pitchFamily="34" charset="0"/>
                      </a:endParaRPr>
                    </a:p>
                  </a:txBody>
                  <a:tcPr marL="36576" marR="36576" marT="18288" marB="182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100" dirty="0" smtClean="0">
                          <a:solidFill>
                            <a:srgbClr val="000000"/>
                          </a:solidFill>
                          <a:latin typeface="Arial" panose="020B0604020202020204" pitchFamily="34" charset="0"/>
                          <a:cs typeface="Arial" panose="020B0604020202020204" pitchFamily="34" charset="0"/>
                        </a:rPr>
                        <a:t>25</a:t>
                      </a:r>
                      <a:endParaRPr lang="en-US" sz="1100" dirty="0">
                        <a:solidFill>
                          <a:srgbClr val="000000"/>
                        </a:solidFill>
                        <a:latin typeface="Arial" panose="020B0604020202020204" pitchFamily="34" charset="0"/>
                        <a:cs typeface="Arial" panose="020B0604020202020204" pitchFamily="34" charset="0"/>
                      </a:endParaRPr>
                    </a:p>
                  </a:txBody>
                  <a:tcPr marL="36576" marR="36576" marT="18288" marB="182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100" dirty="0" smtClean="0">
                          <a:solidFill>
                            <a:srgbClr val="000000"/>
                          </a:solidFill>
                          <a:latin typeface="Arial" panose="020B0604020202020204" pitchFamily="34" charset="0"/>
                          <a:cs typeface="Arial" panose="020B0604020202020204" pitchFamily="34" charset="0"/>
                        </a:rPr>
                        <a:t>11</a:t>
                      </a:r>
                      <a:endParaRPr lang="en-US" sz="1100" dirty="0">
                        <a:solidFill>
                          <a:srgbClr val="000000"/>
                        </a:solidFill>
                        <a:latin typeface="Arial" panose="020B0604020202020204" pitchFamily="34" charset="0"/>
                        <a:cs typeface="Arial" panose="020B0604020202020204" pitchFamily="34" charset="0"/>
                      </a:endParaRPr>
                    </a:p>
                  </a:txBody>
                  <a:tcPr marL="36576" marR="36576" marT="18288" marB="182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100" dirty="0" smtClean="0">
                          <a:solidFill>
                            <a:srgbClr val="000000"/>
                          </a:solidFill>
                          <a:latin typeface="Arial" panose="020B0604020202020204" pitchFamily="34" charset="0"/>
                          <a:cs typeface="Arial" panose="020B0604020202020204" pitchFamily="34" charset="0"/>
                        </a:rPr>
                        <a:t>11</a:t>
                      </a:r>
                      <a:endParaRPr lang="en-US" sz="1100" dirty="0">
                        <a:solidFill>
                          <a:srgbClr val="000000"/>
                        </a:solidFill>
                        <a:latin typeface="Arial" panose="020B0604020202020204" pitchFamily="34" charset="0"/>
                        <a:cs typeface="Arial" panose="020B0604020202020204" pitchFamily="34" charset="0"/>
                      </a:endParaRPr>
                    </a:p>
                  </a:txBody>
                  <a:tcPr marL="36576" marR="36576" marT="18288" marB="182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100" dirty="0" smtClean="0">
                          <a:solidFill>
                            <a:srgbClr val="000000"/>
                          </a:solidFill>
                          <a:latin typeface="Arial" panose="020B0604020202020204" pitchFamily="34" charset="0"/>
                          <a:cs typeface="Arial" panose="020B0604020202020204" pitchFamily="34" charset="0"/>
                        </a:rPr>
                        <a:t>12</a:t>
                      </a:r>
                      <a:endParaRPr lang="en-US" sz="1100" dirty="0">
                        <a:solidFill>
                          <a:srgbClr val="000000"/>
                        </a:solidFill>
                        <a:latin typeface="Arial" panose="020B0604020202020204" pitchFamily="34" charset="0"/>
                        <a:cs typeface="Arial" panose="020B0604020202020204" pitchFamily="34" charset="0"/>
                      </a:endParaRPr>
                    </a:p>
                  </a:txBody>
                  <a:tcPr marL="36576" marR="36576" marT="18288" marB="182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100" dirty="0" smtClean="0">
                          <a:solidFill>
                            <a:srgbClr val="000000"/>
                          </a:solidFill>
                          <a:latin typeface="Arial" panose="020B0604020202020204" pitchFamily="34" charset="0"/>
                          <a:cs typeface="Arial" panose="020B0604020202020204" pitchFamily="34" charset="0"/>
                        </a:rPr>
                        <a:t>11</a:t>
                      </a:r>
                      <a:endParaRPr lang="en-US" sz="1100" dirty="0">
                        <a:solidFill>
                          <a:srgbClr val="000000"/>
                        </a:solidFill>
                        <a:latin typeface="Arial" panose="020B0604020202020204" pitchFamily="34" charset="0"/>
                        <a:cs typeface="Arial" panose="020B0604020202020204" pitchFamily="34" charset="0"/>
                      </a:endParaRPr>
                    </a:p>
                  </a:txBody>
                  <a:tcPr marL="36576" marR="36576" marT="18288" marB="182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100" dirty="0" smtClean="0">
                          <a:solidFill>
                            <a:srgbClr val="000000"/>
                          </a:solidFill>
                          <a:latin typeface="Arial" panose="020B0604020202020204" pitchFamily="34" charset="0"/>
                          <a:cs typeface="Arial" panose="020B0604020202020204" pitchFamily="34" charset="0"/>
                        </a:rPr>
                        <a:t>3</a:t>
                      </a:r>
                      <a:endParaRPr lang="en-US" sz="1100" dirty="0">
                        <a:solidFill>
                          <a:srgbClr val="000000"/>
                        </a:solidFill>
                        <a:latin typeface="Arial" panose="020B0604020202020204" pitchFamily="34" charset="0"/>
                        <a:cs typeface="Arial" panose="020B0604020202020204" pitchFamily="34" charset="0"/>
                      </a:endParaRPr>
                    </a:p>
                  </a:txBody>
                  <a:tcPr marL="36576" marR="36576" marT="18288" marB="182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100" dirty="0" smtClean="0">
                          <a:solidFill>
                            <a:srgbClr val="000000"/>
                          </a:solidFill>
                          <a:latin typeface="Arial" panose="020B0604020202020204" pitchFamily="34" charset="0"/>
                          <a:cs typeface="Arial" panose="020B0604020202020204" pitchFamily="34" charset="0"/>
                        </a:rPr>
                        <a:t>15</a:t>
                      </a:r>
                      <a:endParaRPr lang="en-US" sz="1100" dirty="0">
                        <a:solidFill>
                          <a:srgbClr val="000000"/>
                        </a:solidFill>
                        <a:latin typeface="Arial" panose="020B0604020202020204" pitchFamily="34" charset="0"/>
                        <a:cs typeface="Arial" panose="020B0604020202020204" pitchFamily="34" charset="0"/>
                      </a:endParaRPr>
                    </a:p>
                  </a:txBody>
                  <a:tcPr marL="36576" marR="36576" marT="18288" marB="182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0">
                <a:tc>
                  <a:txBody>
                    <a:bodyPr/>
                    <a:lstStyle/>
                    <a:p>
                      <a:r>
                        <a:rPr lang="en-US" sz="1100" dirty="0" smtClean="0">
                          <a:solidFill>
                            <a:srgbClr val="000000"/>
                          </a:solidFill>
                          <a:latin typeface="Arial" panose="020B0604020202020204" pitchFamily="34" charset="0"/>
                          <a:cs typeface="Arial" panose="020B0604020202020204" pitchFamily="34" charset="0"/>
                        </a:rPr>
                        <a:t>Total Residents Transferred From Nursing Home to ED or Hospital</a:t>
                      </a:r>
                      <a:endParaRPr lang="en-US" sz="1100" dirty="0">
                        <a:solidFill>
                          <a:srgbClr val="000000"/>
                        </a:solidFill>
                        <a:latin typeface="Arial" panose="020B0604020202020204" pitchFamily="34" charset="0"/>
                        <a:cs typeface="Arial" panose="020B0604020202020204" pitchFamily="34" charset="0"/>
                      </a:endParaRPr>
                    </a:p>
                  </a:txBody>
                  <a:tcPr marL="36576" marR="36576" marT="18288" marB="182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100" dirty="0" smtClean="0">
                          <a:solidFill>
                            <a:srgbClr val="000000"/>
                          </a:solidFill>
                          <a:latin typeface="Arial" panose="020B0604020202020204" pitchFamily="34" charset="0"/>
                          <a:cs typeface="Arial" panose="020B0604020202020204" pitchFamily="34" charset="0"/>
                        </a:rPr>
                        <a:t>19</a:t>
                      </a:r>
                      <a:endParaRPr lang="en-US" sz="1100" dirty="0">
                        <a:solidFill>
                          <a:srgbClr val="000000"/>
                        </a:solidFill>
                        <a:latin typeface="Arial" panose="020B0604020202020204" pitchFamily="34" charset="0"/>
                        <a:cs typeface="Arial" panose="020B0604020202020204" pitchFamily="34" charset="0"/>
                      </a:endParaRPr>
                    </a:p>
                  </a:txBody>
                  <a:tcPr marL="36576" marR="36576" marT="18288" marB="182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100" dirty="0" smtClean="0">
                          <a:solidFill>
                            <a:srgbClr val="000000"/>
                          </a:solidFill>
                          <a:latin typeface="Arial" panose="020B0604020202020204" pitchFamily="34" charset="0"/>
                          <a:cs typeface="Arial" panose="020B0604020202020204" pitchFamily="34" charset="0"/>
                        </a:rPr>
                        <a:t>10</a:t>
                      </a:r>
                      <a:endParaRPr lang="en-US" sz="1100" dirty="0">
                        <a:solidFill>
                          <a:srgbClr val="000000"/>
                        </a:solidFill>
                        <a:latin typeface="Arial" panose="020B0604020202020204" pitchFamily="34" charset="0"/>
                        <a:cs typeface="Arial" panose="020B0604020202020204" pitchFamily="34" charset="0"/>
                      </a:endParaRPr>
                    </a:p>
                  </a:txBody>
                  <a:tcPr marL="36576" marR="36576" marT="18288" marB="182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100" dirty="0" smtClean="0">
                          <a:solidFill>
                            <a:srgbClr val="000000"/>
                          </a:solidFill>
                          <a:latin typeface="Arial" panose="020B0604020202020204" pitchFamily="34" charset="0"/>
                          <a:cs typeface="Arial" panose="020B0604020202020204" pitchFamily="34" charset="0"/>
                        </a:rPr>
                        <a:t>14</a:t>
                      </a:r>
                      <a:endParaRPr lang="en-US" sz="1100" dirty="0">
                        <a:solidFill>
                          <a:srgbClr val="000000"/>
                        </a:solidFill>
                        <a:latin typeface="Arial" panose="020B0604020202020204" pitchFamily="34" charset="0"/>
                        <a:cs typeface="Arial" panose="020B0604020202020204" pitchFamily="34" charset="0"/>
                      </a:endParaRPr>
                    </a:p>
                  </a:txBody>
                  <a:tcPr marL="36576" marR="36576" marT="18288" marB="182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100" dirty="0" smtClean="0">
                          <a:solidFill>
                            <a:srgbClr val="000000"/>
                          </a:solidFill>
                          <a:latin typeface="Arial" panose="020B0604020202020204" pitchFamily="34" charset="0"/>
                          <a:cs typeface="Arial" panose="020B0604020202020204" pitchFamily="34" charset="0"/>
                        </a:rPr>
                        <a:t>9</a:t>
                      </a:r>
                      <a:endParaRPr lang="en-US" sz="1100" dirty="0">
                        <a:solidFill>
                          <a:srgbClr val="000000"/>
                        </a:solidFill>
                        <a:latin typeface="Arial" panose="020B0604020202020204" pitchFamily="34" charset="0"/>
                        <a:cs typeface="Arial" panose="020B0604020202020204" pitchFamily="34" charset="0"/>
                      </a:endParaRPr>
                    </a:p>
                  </a:txBody>
                  <a:tcPr marL="36576" marR="36576" marT="18288" marB="182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100" dirty="0" smtClean="0">
                          <a:solidFill>
                            <a:srgbClr val="000000"/>
                          </a:solidFill>
                          <a:latin typeface="Arial" panose="020B0604020202020204" pitchFamily="34" charset="0"/>
                          <a:cs typeface="Arial" panose="020B0604020202020204" pitchFamily="34" charset="0"/>
                        </a:rPr>
                        <a:t>20</a:t>
                      </a:r>
                      <a:endParaRPr lang="en-US" sz="1100" dirty="0">
                        <a:solidFill>
                          <a:srgbClr val="000000"/>
                        </a:solidFill>
                        <a:latin typeface="Arial" panose="020B0604020202020204" pitchFamily="34" charset="0"/>
                        <a:cs typeface="Arial" panose="020B0604020202020204" pitchFamily="34" charset="0"/>
                      </a:endParaRPr>
                    </a:p>
                  </a:txBody>
                  <a:tcPr marL="36576" marR="36576" marT="18288" marB="182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100" dirty="0" smtClean="0">
                          <a:solidFill>
                            <a:srgbClr val="000000"/>
                          </a:solidFill>
                          <a:latin typeface="Arial" panose="020B0604020202020204" pitchFamily="34" charset="0"/>
                          <a:cs typeface="Arial" panose="020B0604020202020204" pitchFamily="34" charset="0"/>
                        </a:rPr>
                        <a:t>14</a:t>
                      </a:r>
                      <a:endParaRPr lang="en-US" sz="1100" dirty="0">
                        <a:solidFill>
                          <a:srgbClr val="000000"/>
                        </a:solidFill>
                        <a:latin typeface="Arial" panose="020B0604020202020204" pitchFamily="34" charset="0"/>
                        <a:cs typeface="Arial" panose="020B0604020202020204" pitchFamily="34" charset="0"/>
                      </a:endParaRPr>
                    </a:p>
                  </a:txBody>
                  <a:tcPr marL="36576" marR="36576" marT="18288" marB="182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100" dirty="0" smtClean="0">
                          <a:solidFill>
                            <a:srgbClr val="000000"/>
                          </a:solidFill>
                          <a:latin typeface="Arial" panose="020B0604020202020204" pitchFamily="34" charset="0"/>
                          <a:cs typeface="Arial" panose="020B0604020202020204" pitchFamily="34" charset="0"/>
                        </a:rPr>
                        <a:t>14</a:t>
                      </a:r>
                      <a:endParaRPr lang="en-US" sz="1100" dirty="0">
                        <a:solidFill>
                          <a:srgbClr val="000000"/>
                        </a:solidFill>
                        <a:latin typeface="Arial" panose="020B0604020202020204" pitchFamily="34" charset="0"/>
                        <a:cs typeface="Arial" panose="020B0604020202020204" pitchFamily="34" charset="0"/>
                      </a:endParaRPr>
                    </a:p>
                  </a:txBody>
                  <a:tcPr marL="36576" marR="36576" marT="18288" marB="182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100" dirty="0" smtClean="0">
                          <a:solidFill>
                            <a:srgbClr val="000000"/>
                          </a:solidFill>
                          <a:latin typeface="Arial" panose="020B0604020202020204" pitchFamily="34" charset="0"/>
                          <a:cs typeface="Arial" panose="020B0604020202020204" pitchFamily="34" charset="0"/>
                        </a:rPr>
                        <a:t>10</a:t>
                      </a:r>
                      <a:endParaRPr lang="en-US" sz="1100" dirty="0">
                        <a:solidFill>
                          <a:srgbClr val="000000"/>
                        </a:solidFill>
                        <a:latin typeface="Arial" panose="020B0604020202020204" pitchFamily="34" charset="0"/>
                        <a:cs typeface="Arial" panose="020B0604020202020204" pitchFamily="34" charset="0"/>
                      </a:endParaRPr>
                    </a:p>
                  </a:txBody>
                  <a:tcPr marL="36576" marR="36576" marT="18288" marB="182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100" dirty="0" smtClean="0">
                          <a:solidFill>
                            <a:srgbClr val="000000"/>
                          </a:solidFill>
                          <a:latin typeface="Arial" panose="020B0604020202020204" pitchFamily="34" charset="0"/>
                          <a:cs typeface="Arial" panose="020B0604020202020204" pitchFamily="34" charset="0"/>
                        </a:rPr>
                        <a:t>10</a:t>
                      </a:r>
                      <a:endParaRPr lang="en-US" sz="1100" dirty="0">
                        <a:solidFill>
                          <a:srgbClr val="000000"/>
                        </a:solidFill>
                        <a:latin typeface="Arial" panose="020B0604020202020204" pitchFamily="34" charset="0"/>
                        <a:cs typeface="Arial" panose="020B0604020202020204" pitchFamily="34" charset="0"/>
                      </a:endParaRPr>
                    </a:p>
                  </a:txBody>
                  <a:tcPr marL="36576" marR="36576" marT="18288" marB="182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100" dirty="0" smtClean="0">
                          <a:solidFill>
                            <a:srgbClr val="000000"/>
                          </a:solidFill>
                          <a:latin typeface="Arial" panose="020B0604020202020204" pitchFamily="34" charset="0"/>
                          <a:cs typeface="Arial" panose="020B0604020202020204" pitchFamily="34" charset="0"/>
                        </a:rPr>
                        <a:t>10</a:t>
                      </a:r>
                      <a:endParaRPr lang="en-US" sz="1100" dirty="0">
                        <a:solidFill>
                          <a:srgbClr val="000000"/>
                        </a:solidFill>
                        <a:latin typeface="Arial" panose="020B0604020202020204" pitchFamily="34" charset="0"/>
                        <a:cs typeface="Arial" panose="020B0604020202020204" pitchFamily="34" charset="0"/>
                      </a:endParaRPr>
                    </a:p>
                  </a:txBody>
                  <a:tcPr marL="36576" marR="36576" marT="18288" marB="182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100" dirty="0" smtClean="0">
                          <a:solidFill>
                            <a:srgbClr val="000000"/>
                          </a:solidFill>
                          <a:latin typeface="Arial" panose="020B0604020202020204" pitchFamily="34" charset="0"/>
                          <a:cs typeface="Arial" panose="020B0604020202020204" pitchFamily="34" charset="0"/>
                        </a:rPr>
                        <a:t>3</a:t>
                      </a:r>
                      <a:endParaRPr lang="en-US" sz="1100" dirty="0">
                        <a:solidFill>
                          <a:srgbClr val="000000"/>
                        </a:solidFill>
                        <a:latin typeface="Arial" panose="020B0604020202020204" pitchFamily="34" charset="0"/>
                        <a:cs typeface="Arial" panose="020B0604020202020204" pitchFamily="34" charset="0"/>
                      </a:endParaRPr>
                    </a:p>
                  </a:txBody>
                  <a:tcPr marL="36576" marR="36576" marT="18288" marB="182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100" dirty="0" smtClean="0">
                          <a:solidFill>
                            <a:srgbClr val="000000"/>
                          </a:solidFill>
                          <a:latin typeface="Arial" panose="020B0604020202020204" pitchFamily="34" charset="0"/>
                          <a:cs typeface="Arial" panose="020B0604020202020204" pitchFamily="34" charset="0"/>
                        </a:rPr>
                        <a:t>17</a:t>
                      </a:r>
                      <a:endParaRPr lang="en-US" sz="1100" dirty="0">
                        <a:solidFill>
                          <a:srgbClr val="000000"/>
                        </a:solidFill>
                        <a:latin typeface="Arial" panose="020B0604020202020204" pitchFamily="34" charset="0"/>
                        <a:cs typeface="Arial" panose="020B0604020202020204" pitchFamily="34" charset="0"/>
                      </a:endParaRPr>
                    </a:p>
                  </a:txBody>
                  <a:tcPr marL="36576" marR="36576" marT="18288" marB="182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0">
                <a:tc gridSpan="13">
                  <a:txBody>
                    <a:bodyPr/>
                    <a:lstStyle/>
                    <a:p>
                      <a:r>
                        <a:rPr lang="en-US" sz="1100" b="1" dirty="0" smtClean="0">
                          <a:solidFill>
                            <a:srgbClr val="000000"/>
                          </a:solidFill>
                          <a:latin typeface="Arial" panose="020B0604020202020204" pitchFamily="34" charset="0"/>
                          <a:cs typeface="Arial" panose="020B0604020202020204" pitchFamily="34" charset="0"/>
                        </a:rPr>
                        <a:t>Following information based on returns to nursing home</a:t>
                      </a:r>
                      <a:endParaRPr lang="en-US" sz="1100" b="1" dirty="0">
                        <a:solidFill>
                          <a:srgbClr val="000000"/>
                        </a:solidFill>
                        <a:latin typeface="Arial" panose="020B0604020202020204" pitchFamily="34" charset="0"/>
                        <a:cs typeface="Arial" panose="020B0604020202020204" pitchFamily="34" charset="0"/>
                      </a:endParaRPr>
                    </a:p>
                  </a:txBody>
                  <a:tcPr marL="36576" marR="36576" marT="18288" marB="182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A04F">
                        <a:alpha val="0"/>
                      </a:srgb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sz="1100" dirty="0">
                        <a:solidFill>
                          <a:srgbClr val="000000"/>
                        </a:solidFill>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sz="1100" dirty="0">
                        <a:solidFill>
                          <a:srgbClr val="000000"/>
                        </a:solidFill>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sz="1100" dirty="0">
                        <a:solidFill>
                          <a:srgbClr val="000000"/>
                        </a:solidFill>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sz="1100" dirty="0">
                        <a:solidFill>
                          <a:srgbClr val="000000"/>
                        </a:solidFill>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sz="1100" dirty="0">
                        <a:solidFill>
                          <a:srgbClr val="000000"/>
                        </a:solidFill>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sz="1100" dirty="0">
                        <a:solidFill>
                          <a:srgbClr val="000000"/>
                        </a:solidFill>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sz="1100" dirty="0">
                        <a:solidFill>
                          <a:srgbClr val="000000"/>
                        </a:solidFill>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sz="1100" dirty="0">
                        <a:solidFill>
                          <a:srgbClr val="000000"/>
                        </a:solidFill>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sz="1100" dirty="0">
                        <a:solidFill>
                          <a:srgbClr val="000000"/>
                        </a:solidFill>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gridSpan="13">
                  <a:txBody>
                    <a:bodyPr/>
                    <a:lstStyle/>
                    <a:p>
                      <a:r>
                        <a:rPr lang="en-US" sz="1100" dirty="0" smtClean="0">
                          <a:solidFill>
                            <a:srgbClr val="000000"/>
                          </a:solidFill>
                          <a:latin typeface="Arial" panose="020B0604020202020204" pitchFamily="34" charset="0"/>
                          <a:cs typeface="Arial" panose="020B0604020202020204" pitchFamily="34" charset="0"/>
                        </a:rPr>
                        <a:t>Observation Stays</a:t>
                      </a:r>
                      <a:endParaRPr lang="en-US" sz="1100" dirty="0">
                        <a:solidFill>
                          <a:srgbClr val="000000"/>
                        </a:solidFill>
                        <a:latin typeface="Arial" panose="020B0604020202020204" pitchFamily="34" charset="0"/>
                        <a:cs typeface="Arial" panose="020B0604020202020204" pitchFamily="34" charset="0"/>
                      </a:endParaRPr>
                    </a:p>
                  </a:txBody>
                  <a:tcPr marL="36576" marR="36576" marT="18288" marB="182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A04F">
                        <a:alpha val="0"/>
                      </a:srgb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sz="1100" dirty="0">
                        <a:solidFill>
                          <a:srgbClr val="000000"/>
                        </a:solidFill>
                        <a:latin typeface="Arial" panose="020B0604020202020204" pitchFamily="34" charset="0"/>
                        <a:cs typeface="Arial" panose="020B0604020202020204" pitchFamily="34" charset="0"/>
                      </a:endParaRPr>
                    </a:p>
                  </a:txBody>
                  <a:tcPr marL="36576" marR="36576" marT="18288" marB="182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sz="1100" dirty="0">
                        <a:solidFill>
                          <a:srgbClr val="000000"/>
                        </a:solidFill>
                        <a:latin typeface="Arial" panose="020B0604020202020204" pitchFamily="34" charset="0"/>
                        <a:cs typeface="Arial" panose="020B0604020202020204" pitchFamily="34" charset="0"/>
                      </a:endParaRPr>
                    </a:p>
                  </a:txBody>
                  <a:tcPr marL="36576" marR="36576" marT="18288" marB="182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sz="1100" dirty="0">
                        <a:solidFill>
                          <a:srgbClr val="000000"/>
                        </a:solidFill>
                        <a:latin typeface="Arial" panose="020B0604020202020204" pitchFamily="34" charset="0"/>
                        <a:cs typeface="Arial" panose="020B0604020202020204" pitchFamily="34" charset="0"/>
                      </a:endParaRPr>
                    </a:p>
                  </a:txBody>
                  <a:tcPr marL="36576" marR="36576" marT="18288" marB="182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sz="1100" dirty="0">
                        <a:solidFill>
                          <a:srgbClr val="000000"/>
                        </a:solidFill>
                        <a:latin typeface="Arial" panose="020B0604020202020204" pitchFamily="34" charset="0"/>
                        <a:cs typeface="Arial" panose="020B0604020202020204" pitchFamily="34" charset="0"/>
                      </a:endParaRPr>
                    </a:p>
                  </a:txBody>
                  <a:tcPr marL="36576" marR="36576" marT="18288" marB="182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sz="1100" dirty="0">
                        <a:solidFill>
                          <a:srgbClr val="000000"/>
                        </a:solidFill>
                        <a:latin typeface="Arial" panose="020B0604020202020204" pitchFamily="34" charset="0"/>
                        <a:cs typeface="Arial" panose="020B0604020202020204" pitchFamily="34" charset="0"/>
                      </a:endParaRPr>
                    </a:p>
                  </a:txBody>
                  <a:tcPr marL="36576" marR="36576" marT="18288" marB="182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sz="1100" dirty="0">
                        <a:solidFill>
                          <a:srgbClr val="000000"/>
                        </a:solidFill>
                        <a:latin typeface="Arial" panose="020B0604020202020204" pitchFamily="34" charset="0"/>
                        <a:cs typeface="Arial" panose="020B0604020202020204" pitchFamily="34" charset="0"/>
                      </a:endParaRPr>
                    </a:p>
                  </a:txBody>
                  <a:tcPr marL="36576" marR="36576" marT="18288" marB="182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sz="1100" dirty="0">
                        <a:solidFill>
                          <a:srgbClr val="000000"/>
                        </a:solidFill>
                        <a:latin typeface="Arial" panose="020B0604020202020204" pitchFamily="34" charset="0"/>
                        <a:cs typeface="Arial" panose="020B0604020202020204" pitchFamily="34" charset="0"/>
                      </a:endParaRPr>
                    </a:p>
                  </a:txBody>
                  <a:tcPr marL="36576" marR="36576" marT="18288" marB="182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sz="1100" dirty="0">
                        <a:solidFill>
                          <a:srgbClr val="000000"/>
                        </a:solidFill>
                        <a:latin typeface="Arial" panose="020B0604020202020204" pitchFamily="34" charset="0"/>
                        <a:cs typeface="Arial" panose="020B0604020202020204" pitchFamily="34" charset="0"/>
                      </a:endParaRPr>
                    </a:p>
                  </a:txBody>
                  <a:tcPr marL="36576" marR="36576" marT="18288" marB="182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sz="1100" dirty="0">
                        <a:solidFill>
                          <a:srgbClr val="000000"/>
                        </a:solidFill>
                        <a:latin typeface="Arial" panose="020B0604020202020204" pitchFamily="34" charset="0"/>
                        <a:cs typeface="Arial" panose="020B0604020202020204" pitchFamily="34" charset="0"/>
                      </a:endParaRPr>
                    </a:p>
                  </a:txBody>
                  <a:tcPr marL="36576" marR="36576" marT="18288" marB="182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0">
                <a:tc>
                  <a:txBody>
                    <a:bodyPr/>
                    <a:lstStyle/>
                    <a:p>
                      <a:r>
                        <a:rPr lang="en-US" sz="1100" dirty="0" smtClean="0">
                          <a:solidFill>
                            <a:srgbClr val="000000"/>
                          </a:solidFill>
                          <a:latin typeface="Arial" panose="020B0604020202020204" pitchFamily="34" charset="0"/>
                          <a:cs typeface="Arial" panose="020B0604020202020204" pitchFamily="34" charset="0"/>
                        </a:rPr>
                        <a:t># Observation Stays</a:t>
                      </a:r>
                      <a:endParaRPr lang="en-US" sz="1100" dirty="0">
                        <a:solidFill>
                          <a:srgbClr val="000000"/>
                        </a:solidFill>
                        <a:latin typeface="Arial" panose="020B0604020202020204" pitchFamily="34" charset="0"/>
                        <a:cs typeface="Arial" panose="020B0604020202020204" pitchFamily="34" charset="0"/>
                      </a:endParaRPr>
                    </a:p>
                  </a:txBody>
                  <a:tcPr marL="36576" marR="36576" marT="18288" marB="182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100" dirty="0" smtClean="0">
                          <a:solidFill>
                            <a:srgbClr val="000000"/>
                          </a:solidFill>
                          <a:latin typeface="Arial" panose="020B0604020202020204" pitchFamily="34" charset="0"/>
                          <a:cs typeface="Arial" panose="020B0604020202020204" pitchFamily="34" charset="0"/>
                        </a:rPr>
                        <a:t>2</a:t>
                      </a:r>
                      <a:endParaRPr lang="en-US" sz="1100" dirty="0">
                        <a:solidFill>
                          <a:srgbClr val="000000"/>
                        </a:solidFill>
                        <a:latin typeface="Arial" panose="020B0604020202020204" pitchFamily="34" charset="0"/>
                        <a:cs typeface="Arial" panose="020B0604020202020204" pitchFamily="34" charset="0"/>
                      </a:endParaRPr>
                    </a:p>
                  </a:txBody>
                  <a:tcPr marL="36576" marR="36576" marT="18288" marB="182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100" dirty="0" smtClean="0">
                          <a:solidFill>
                            <a:srgbClr val="000000"/>
                          </a:solidFill>
                          <a:latin typeface="Arial" panose="020B0604020202020204" pitchFamily="34" charset="0"/>
                          <a:cs typeface="Arial" panose="020B0604020202020204" pitchFamily="34" charset="0"/>
                        </a:rPr>
                        <a:t>3</a:t>
                      </a:r>
                      <a:endParaRPr lang="en-US" sz="1100" dirty="0">
                        <a:solidFill>
                          <a:srgbClr val="000000"/>
                        </a:solidFill>
                        <a:latin typeface="Arial" panose="020B0604020202020204" pitchFamily="34" charset="0"/>
                        <a:cs typeface="Arial" panose="020B0604020202020204" pitchFamily="34" charset="0"/>
                      </a:endParaRPr>
                    </a:p>
                  </a:txBody>
                  <a:tcPr marL="36576" marR="36576" marT="18288" marB="182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100" dirty="0" smtClean="0">
                          <a:solidFill>
                            <a:srgbClr val="000000"/>
                          </a:solidFill>
                          <a:latin typeface="Arial" panose="020B0604020202020204" pitchFamily="34" charset="0"/>
                          <a:cs typeface="Arial" panose="020B0604020202020204" pitchFamily="34" charset="0"/>
                        </a:rPr>
                        <a:t>1</a:t>
                      </a:r>
                      <a:endParaRPr lang="en-US" sz="1100" dirty="0">
                        <a:solidFill>
                          <a:srgbClr val="000000"/>
                        </a:solidFill>
                        <a:latin typeface="Arial" panose="020B0604020202020204" pitchFamily="34" charset="0"/>
                        <a:cs typeface="Arial" panose="020B0604020202020204" pitchFamily="34" charset="0"/>
                      </a:endParaRPr>
                    </a:p>
                  </a:txBody>
                  <a:tcPr marL="36576" marR="36576" marT="18288" marB="182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100" dirty="0" smtClean="0">
                          <a:solidFill>
                            <a:srgbClr val="000000"/>
                          </a:solidFill>
                          <a:latin typeface="Arial" panose="020B0604020202020204" pitchFamily="34" charset="0"/>
                          <a:cs typeface="Arial" panose="020B0604020202020204" pitchFamily="34" charset="0"/>
                        </a:rPr>
                        <a:t>0</a:t>
                      </a:r>
                      <a:endParaRPr lang="en-US" sz="1100" dirty="0">
                        <a:solidFill>
                          <a:srgbClr val="000000"/>
                        </a:solidFill>
                        <a:latin typeface="Arial" panose="020B0604020202020204" pitchFamily="34" charset="0"/>
                        <a:cs typeface="Arial" panose="020B0604020202020204" pitchFamily="34" charset="0"/>
                      </a:endParaRPr>
                    </a:p>
                  </a:txBody>
                  <a:tcPr marL="36576" marR="36576" marT="18288" marB="182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100" dirty="0" smtClean="0">
                          <a:solidFill>
                            <a:srgbClr val="000000"/>
                          </a:solidFill>
                          <a:latin typeface="Arial" panose="020B0604020202020204" pitchFamily="34" charset="0"/>
                          <a:cs typeface="Arial" panose="020B0604020202020204" pitchFamily="34" charset="0"/>
                        </a:rPr>
                        <a:t>3</a:t>
                      </a:r>
                      <a:endParaRPr lang="en-US" sz="1100" dirty="0">
                        <a:solidFill>
                          <a:srgbClr val="000000"/>
                        </a:solidFill>
                        <a:latin typeface="Arial" panose="020B0604020202020204" pitchFamily="34" charset="0"/>
                        <a:cs typeface="Arial" panose="020B0604020202020204" pitchFamily="34" charset="0"/>
                      </a:endParaRPr>
                    </a:p>
                  </a:txBody>
                  <a:tcPr marL="36576" marR="36576" marT="18288" marB="182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100" dirty="0" smtClean="0">
                          <a:solidFill>
                            <a:srgbClr val="000000"/>
                          </a:solidFill>
                          <a:latin typeface="Arial" panose="020B0604020202020204" pitchFamily="34" charset="0"/>
                          <a:cs typeface="Arial" panose="020B0604020202020204" pitchFamily="34" charset="0"/>
                        </a:rPr>
                        <a:t>5</a:t>
                      </a:r>
                      <a:endParaRPr lang="en-US" sz="1100" dirty="0">
                        <a:solidFill>
                          <a:srgbClr val="000000"/>
                        </a:solidFill>
                        <a:latin typeface="Arial" panose="020B0604020202020204" pitchFamily="34" charset="0"/>
                        <a:cs typeface="Arial" panose="020B0604020202020204" pitchFamily="34" charset="0"/>
                      </a:endParaRPr>
                    </a:p>
                  </a:txBody>
                  <a:tcPr marL="36576" marR="36576" marT="18288" marB="182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100" dirty="0" smtClean="0">
                          <a:solidFill>
                            <a:srgbClr val="000000"/>
                          </a:solidFill>
                          <a:latin typeface="Arial" panose="020B0604020202020204" pitchFamily="34" charset="0"/>
                          <a:cs typeface="Arial" panose="020B0604020202020204" pitchFamily="34" charset="0"/>
                        </a:rPr>
                        <a:t>5</a:t>
                      </a:r>
                      <a:endParaRPr lang="en-US" sz="1100" dirty="0">
                        <a:solidFill>
                          <a:srgbClr val="000000"/>
                        </a:solidFill>
                        <a:latin typeface="Arial" panose="020B0604020202020204" pitchFamily="34" charset="0"/>
                        <a:cs typeface="Arial" panose="020B0604020202020204" pitchFamily="34" charset="0"/>
                      </a:endParaRPr>
                    </a:p>
                  </a:txBody>
                  <a:tcPr marL="36576" marR="36576" marT="18288" marB="182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100" dirty="0" smtClean="0">
                          <a:solidFill>
                            <a:srgbClr val="000000"/>
                          </a:solidFill>
                          <a:latin typeface="Arial" panose="020B0604020202020204" pitchFamily="34" charset="0"/>
                          <a:cs typeface="Arial" panose="020B0604020202020204" pitchFamily="34" charset="0"/>
                        </a:rPr>
                        <a:t>2</a:t>
                      </a:r>
                      <a:endParaRPr lang="en-US" sz="1100" dirty="0">
                        <a:solidFill>
                          <a:srgbClr val="000000"/>
                        </a:solidFill>
                        <a:latin typeface="Arial" panose="020B0604020202020204" pitchFamily="34" charset="0"/>
                        <a:cs typeface="Arial" panose="020B0604020202020204" pitchFamily="34" charset="0"/>
                      </a:endParaRPr>
                    </a:p>
                  </a:txBody>
                  <a:tcPr marL="36576" marR="36576" marT="18288" marB="182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100" dirty="0" smtClean="0">
                          <a:solidFill>
                            <a:srgbClr val="000000"/>
                          </a:solidFill>
                          <a:latin typeface="Arial" panose="020B0604020202020204" pitchFamily="34" charset="0"/>
                          <a:cs typeface="Arial" panose="020B0604020202020204" pitchFamily="34" charset="0"/>
                        </a:rPr>
                        <a:t>1</a:t>
                      </a:r>
                      <a:endParaRPr lang="en-US" sz="1100" dirty="0">
                        <a:solidFill>
                          <a:srgbClr val="000000"/>
                        </a:solidFill>
                        <a:latin typeface="Arial" panose="020B0604020202020204" pitchFamily="34" charset="0"/>
                        <a:cs typeface="Arial" panose="020B0604020202020204" pitchFamily="34" charset="0"/>
                      </a:endParaRPr>
                    </a:p>
                  </a:txBody>
                  <a:tcPr marL="36576" marR="36576" marT="18288" marB="182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100" dirty="0" smtClean="0">
                          <a:solidFill>
                            <a:srgbClr val="000000"/>
                          </a:solidFill>
                          <a:latin typeface="Arial" panose="020B0604020202020204" pitchFamily="34" charset="0"/>
                          <a:cs typeface="Arial" panose="020B0604020202020204" pitchFamily="34" charset="0"/>
                        </a:rPr>
                        <a:t>0</a:t>
                      </a:r>
                      <a:endParaRPr lang="en-US" sz="1100" dirty="0">
                        <a:solidFill>
                          <a:srgbClr val="000000"/>
                        </a:solidFill>
                        <a:latin typeface="Arial" panose="020B0604020202020204" pitchFamily="34" charset="0"/>
                        <a:cs typeface="Arial" panose="020B0604020202020204" pitchFamily="34" charset="0"/>
                      </a:endParaRPr>
                    </a:p>
                  </a:txBody>
                  <a:tcPr marL="36576" marR="36576" marT="18288" marB="182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100" dirty="0" smtClean="0">
                          <a:solidFill>
                            <a:srgbClr val="000000"/>
                          </a:solidFill>
                          <a:latin typeface="Arial" panose="020B0604020202020204" pitchFamily="34" charset="0"/>
                          <a:cs typeface="Arial" panose="020B0604020202020204" pitchFamily="34" charset="0"/>
                        </a:rPr>
                        <a:t>0</a:t>
                      </a:r>
                      <a:endParaRPr lang="en-US" sz="1100" dirty="0">
                        <a:solidFill>
                          <a:srgbClr val="000000"/>
                        </a:solidFill>
                        <a:latin typeface="Arial" panose="020B0604020202020204" pitchFamily="34" charset="0"/>
                        <a:cs typeface="Arial" panose="020B0604020202020204" pitchFamily="34" charset="0"/>
                      </a:endParaRPr>
                    </a:p>
                  </a:txBody>
                  <a:tcPr marL="36576" marR="36576" marT="18288" marB="182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100" dirty="0" smtClean="0">
                          <a:solidFill>
                            <a:srgbClr val="000000"/>
                          </a:solidFill>
                          <a:latin typeface="Arial" panose="020B0604020202020204" pitchFamily="34" charset="0"/>
                          <a:cs typeface="Arial" panose="020B0604020202020204" pitchFamily="34" charset="0"/>
                        </a:rPr>
                        <a:t>3</a:t>
                      </a:r>
                      <a:endParaRPr lang="en-US" sz="1100" dirty="0">
                        <a:solidFill>
                          <a:srgbClr val="000000"/>
                        </a:solidFill>
                        <a:latin typeface="Arial" panose="020B0604020202020204" pitchFamily="34" charset="0"/>
                        <a:cs typeface="Arial" panose="020B0604020202020204" pitchFamily="34" charset="0"/>
                      </a:endParaRPr>
                    </a:p>
                  </a:txBody>
                  <a:tcPr marL="36576" marR="36576" marT="18288" marB="182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0">
                <a:tc>
                  <a:txBody>
                    <a:bodyPr/>
                    <a:lstStyle/>
                    <a:p>
                      <a:r>
                        <a:rPr lang="en-US" sz="1100" dirty="0" smtClean="0">
                          <a:solidFill>
                            <a:srgbClr val="000000"/>
                          </a:solidFill>
                          <a:latin typeface="Arial" panose="020B0604020202020204" pitchFamily="34" charset="0"/>
                          <a:cs typeface="Arial" panose="020B0604020202020204" pitchFamily="34" charset="0"/>
                        </a:rPr>
                        <a:t>Observation</a:t>
                      </a:r>
                      <a:r>
                        <a:rPr lang="en-US" sz="1100" baseline="0" dirty="0" smtClean="0">
                          <a:solidFill>
                            <a:srgbClr val="000000"/>
                          </a:solidFill>
                          <a:latin typeface="Arial" panose="020B0604020202020204" pitchFamily="34" charset="0"/>
                          <a:cs typeface="Arial" panose="020B0604020202020204" pitchFamily="34" charset="0"/>
                        </a:rPr>
                        <a:t> Stay Rate: # Observation Stays/1,000 Resident Days</a:t>
                      </a:r>
                      <a:endParaRPr lang="en-US" sz="1100" dirty="0">
                        <a:solidFill>
                          <a:srgbClr val="000000"/>
                        </a:solidFill>
                        <a:latin typeface="Arial" panose="020B0604020202020204" pitchFamily="34" charset="0"/>
                        <a:cs typeface="Arial" panose="020B0604020202020204" pitchFamily="34" charset="0"/>
                      </a:endParaRPr>
                    </a:p>
                  </a:txBody>
                  <a:tcPr marL="36576" marR="36576" marT="18288" marB="182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100" dirty="0" smtClean="0">
                          <a:solidFill>
                            <a:srgbClr val="000000"/>
                          </a:solidFill>
                          <a:latin typeface="Arial" panose="020B0604020202020204" pitchFamily="34" charset="0"/>
                          <a:cs typeface="Arial" panose="020B0604020202020204" pitchFamily="34" charset="0"/>
                        </a:rPr>
                        <a:t>2.2</a:t>
                      </a:r>
                      <a:endParaRPr lang="en-US" sz="1100" dirty="0">
                        <a:solidFill>
                          <a:srgbClr val="000000"/>
                        </a:solidFill>
                        <a:latin typeface="Arial" panose="020B0604020202020204" pitchFamily="34" charset="0"/>
                        <a:cs typeface="Arial" panose="020B0604020202020204" pitchFamily="34" charset="0"/>
                      </a:endParaRPr>
                    </a:p>
                  </a:txBody>
                  <a:tcPr marL="36576" marR="36576" marT="18288" marB="182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100" dirty="0" smtClean="0">
                          <a:solidFill>
                            <a:srgbClr val="000000"/>
                          </a:solidFill>
                          <a:latin typeface="Arial" panose="020B0604020202020204" pitchFamily="34" charset="0"/>
                          <a:cs typeface="Arial" panose="020B0604020202020204" pitchFamily="34" charset="0"/>
                        </a:rPr>
                        <a:t>3.6</a:t>
                      </a:r>
                      <a:endParaRPr lang="en-US" sz="1100" dirty="0">
                        <a:solidFill>
                          <a:srgbClr val="000000"/>
                        </a:solidFill>
                        <a:latin typeface="Arial" panose="020B0604020202020204" pitchFamily="34" charset="0"/>
                        <a:cs typeface="Arial" panose="020B0604020202020204" pitchFamily="34" charset="0"/>
                      </a:endParaRPr>
                    </a:p>
                  </a:txBody>
                  <a:tcPr marL="36576" marR="36576" marT="18288" marB="182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100" dirty="0" smtClean="0">
                          <a:solidFill>
                            <a:srgbClr val="000000"/>
                          </a:solidFill>
                          <a:latin typeface="Arial" panose="020B0604020202020204" pitchFamily="34" charset="0"/>
                          <a:cs typeface="Arial" panose="020B0604020202020204" pitchFamily="34" charset="0"/>
                        </a:rPr>
                        <a:t>1.0</a:t>
                      </a:r>
                      <a:endParaRPr lang="en-US" sz="1100" dirty="0">
                        <a:solidFill>
                          <a:srgbClr val="000000"/>
                        </a:solidFill>
                        <a:latin typeface="Arial" panose="020B0604020202020204" pitchFamily="34" charset="0"/>
                        <a:cs typeface="Arial" panose="020B0604020202020204" pitchFamily="34" charset="0"/>
                      </a:endParaRPr>
                    </a:p>
                  </a:txBody>
                  <a:tcPr marL="36576" marR="36576" marT="18288" marB="182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100" dirty="0" smtClean="0">
                          <a:solidFill>
                            <a:srgbClr val="000000"/>
                          </a:solidFill>
                          <a:latin typeface="Arial" panose="020B0604020202020204" pitchFamily="34" charset="0"/>
                          <a:cs typeface="Arial" panose="020B0604020202020204" pitchFamily="34" charset="0"/>
                        </a:rPr>
                        <a:t>0.0</a:t>
                      </a:r>
                      <a:endParaRPr lang="en-US" sz="1100" dirty="0">
                        <a:solidFill>
                          <a:srgbClr val="000000"/>
                        </a:solidFill>
                        <a:latin typeface="Arial" panose="020B0604020202020204" pitchFamily="34" charset="0"/>
                        <a:cs typeface="Arial" panose="020B0604020202020204" pitchFamily="34" charset="0"/>
                      </a:endParaRPr>
                    </a:p>
                  </a:txBody>
                  <a:tcPr marL="36576" marR="36576" marT="18288" marB="182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100" dirty="0" smtClean="0">
                          <a:solidFill>
                            <a:srgbClr val="000000"/>
                          </a:solidFill>
                          <a:latin typeface="Arial" panose="020B0604020202020204" pitchFamily="34" charset="0"/>
                          <a:cs typeface="Arial" panose="020B0604020202020204" pitchFamily="34" charset="0"/>
                        </a:rPr>
                        <a:t>3.2</a:t>
                      </a:r>
                      <a:endParaRPr lang="en-US" sz="1100" dirty="0">
                        <a:solidFill>
                          <a:srgbClr val="000000"/>
                        </a:solidFill>
                        <a:latin typeface="Arial" panose="020B0604020202020204" pitchFamily="34" charset="0"/>
                        <a:cs typeface="Arial" panose="020B0604020202020204" pitchFamily="34" charset="0"/>
                      </a:endParaRPr>
                    </a:p>
                  </a:txBody>
                  <a:tcPr marL="36576" marR="36576" marT="18288" marB="182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100" dirty="0" smtClean="0">
                          <a:solidFill>
                            <a:srgbClr val="000000"/>
                          </a:solidFill>
                          <a:latin typeface="Arial" panose="020B0604020202020204" pitchFamily="34" charset="0"/>
                          <a:cs typeface="Arial" panose="020B0604020202020204" pitchFamily="34" charset="0"/>
                        </a:rPr>
                        <a:t>5.6</a:t>
                      </a:r>
                      <a:endParaRPr lang="en-US" sz="1100" dirty="0">
                        <a:solidFill>
                          <a:srgbClr val="000000"/>
                        </a:solidFill>
                        <a:latin typeface="Arial" panose="020B0604020202020204" pitchFamily="34" charset="0"/>
                        <a:cs typeface="Arial" panose="020B0604020202020204" pitchFamily="34" charset="0"/>
                      </a:endParaRPr>
                    </a:p>
                  </a:txBody>
                  <a:tcPr marL="36576" marR="36576" marT="18288" marB="182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100" dirty="0" smtClean="0">
                          <a:solidFill>
                            <a:srgbClr val="000000"/>
                          </a:solidFill>
                          <a:latin typeface="Arial" panose="020B0604020202020204" pitchFamily="34" charset="0"/>
                          <a:cs typeface="Arial" panose="020B0604020202020204" pitchFamily="34" charset="0"/>
                        </a:rPr>
                        <a:t>5.6</a:t>
                      </a:r>
                      <a:endParaRPr lang="en-US" sz="1100" dirty="0">
                        <a:solidFill>
                          <a:srgbClr val="000000"/>
                        </a:solidFill>
                        <a:latin typeface="Arial" panose="020B0604020202020204" pitchFamily="34" charset="0"/>
                        <a:cs typeface="Arial" panose="020B0604020202020204" pitchFamily="34" charset="0"/>
                      </a:endParaRPr>
                    </a:p>
                  </a:txBody>
                  <a:tcPr marL="36576" marR="36576" marT="18288" marB="182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100" dirty="0" smtClean="0">
                          <a:solidFill>
                            <a:srgbClr val="000000"/>
                          </a:solidFill>
                          <a:latin typeface="Arial" panose="020B0604020202020204" pitchFamily="34" charset="0"/>
                          <a:cs typeface="Arial" panose="020B0604020202020204" pitchFamily="34" charset="0"/>
                        </a:rPr>
                        <a:t>2.9</a:t>
                      </a:r>
                      <a:endParaRPr lang="en-US" sz="1100" dirty="0">
                        <a:solidFill>
                          <a:srgbClr val="000000"/>
                        </a:solidFill>
                        <a:latin typeface="Arial" panose="020B0604020202020204" pitchFamily="34" charset="0"/>
                        <a:cs typeface="Arial" panose="020B0604020202020204" pitchFamily="34" charset="0"/>
                      </a:endParaRPr>
                    </a:p>
                  </a:txBody>
                  <a:tcPr marL="36576" marR="36576" marT="18288" marB="182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100" dirty="0" smtClean="0">
                          <a:solidFill>
                            <a:srgbClr val="000000"/>
                          </a:solidFill>
                          <a:latin typeface="Arial" panose="020B0604020202020204" pitchFamily="34" charset="0"/>
                          <a:cs typeface="Arial" panose="020B0604020202020204" pitchFamily="34" charset="0"/>
                        </a:rPr>
                        <a:t>1.4</a:t>
                      </a:r>
                      <a:endParaRPr lang="en-US" sz="1100" dirty="0">
                        <a:solidFill>
                          <a:srgbClr val="000000"/>
                        </a:solidFill>
                        <a:latin typeface="Arial" panose="020B0604020202020204" pitchFamily="34" charset="0"/>
                        <a:cs typeface="Arial" panose="020B0604020202020204" pitchFamily="34" charset="0"/>
                      </a:endParaRPr>
                    </a:p>
                  </a:txBody>
                  <a:tcPr marL="36576" marR="36576" marT="18288" marB="182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100" dirty="0" smtClean="0">
                          <a:solidFill>
                            <a:srgbClr val="000000"/>
                          </a:solidFill>
                          <a:latin typeface="Arial" panose="020B0604020202020204" pitchFamily="34" charset="0"/>
                          <a:cs typeface="Arial" panose="020B0604020202020204" pitchFamily="34" charset="0"/>
                        </a:rPr>
                        <a:t>0.0</a:t>
                      </a:r>
                      <a:endParaRPr lang="en-US" sz="1100" dirty="0">
                        <a:solidFill>
                          <a:srgbClr val="000000"/>
                        </a:solidFill>
                        <a:latin typeface="Arial" panose="020B0604020202020204" pitchFamily="34" charset="0"/>
                        <a:cs typeface="Arial" panose="020B0604020202020204" pitchFamily="34" charset="0"/>
                      </a:endParaRPr>
                    </a:p>
                  </a:txBody>
                  <a:tcPr marL="36576" marR="36576" marT="18288" marB="182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100" dirty="0" smtClean="0">
                          <a:solidFill>
                            <a:srgbClr val="000000"/>
                          </a:solidFill>
                          <a:latin typeface="Arial" panose="020B0604020202020204" pitchFamily="34" charset="0"/>
                          <a:cs typeface="Arial" panose="020B0604020202020204" pitchFamily="34" charset="0"/>
                        </a:rPr>
                        <a:t>0.0</a:t>
                      </a:r>
                      <a:endParaRPr lang="en-US" sz="1100" dirty="0">
                        <a:solidFill>
                          <a:srgbClr val="000000"/>
                        </a:solidFill>
                        <a:latin typeface="Arial" panose="020B0604020202020204" pitchFamily="34" charset="0"/>
                        <a:cs typeface="Arial" panose="020B0604020202020204" pitchFamily="34" charset="0"/>
                      </a:endParaRPr>
                    </a:p>
                  </a:txBody>
                  <a:tcPr marL="36576" marR="36576" marT="18288" marB="182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100" dirty="0" smtClean="0">
                          <a:solidFill>
                            <a:srgbClr val="000000"/>
                          </a:solidFill>
                          <a:latin typeface="Arial" panose="020B0604020202020204" pitchFamily="34" charset="0"/>
                          <a:cs typeface="Arial" panose="020B0604020202020204" pitchFamily="34" charset="0"/>
                        </a:rPr>
                        <a:t>3.3</a:t>
                      </a:r>
                      <a:endParaRPr lang="en-US" sz="1100" dirty="0">
                        <a:solidFill>
                          <a:srgbClr val="000000"/>
                        </a:solidFill>
                        <a:latin typeface="Arial" panose="020B0604020202020204" pitchFamily="34" charset="0"/>
                        <a:cs typeface="Arial" panose="020B0604020202020204" pitchFamily="34" charset="0"/>
                      </a:endParaRPr>
                    </a:p>
                  </a:txBody>
                  <a:tcPr marL="36576" marR="36576" marT="18288" marB="182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0">
                <a:tc>
                  <a:txBody>
                    <a:bodyPr/>
                    <a:lstStyle/>
                    <a:p>
                      <a:r>
                        <a:rPr lang="en-US" sz="1100" dirty="0" smtClean="0">
                          <a:solidFill>
                            <a:srgbClr val="000000"/>
                          </a:solidFill>
                          <a:latin typeface="Arial" panose="020B0604020202020204" pitchFamily="34" charset="0"/>
                          <a:cs typeface="Arial" panose="020B0604020202020204" pitchFamily="34" charset="0"/>
                        </a:rPr>
                        <a:t># Residents</a:t>
                      </a:r>
                      <a:r>
                        <a:rPr lang="en-US" sz="1100" baseline="0" dirty="0" smtClean="0">
                          <a:solidFill>
                            <a:srgbClr val="000000"/>
                          </a:solidFill>
                          <a:latin typeface="Arial" panose="020B0604020202020204" pitchFamily="34" charset="0"/>
                          <a:cs typeface="Arial" panose="020B0604020202020204" pitchFamily="34" charset="0"/>
                        </a:rPr>
                        <a:t> in Observation Stays</a:t>
                      </a:r>
                      <a:endParaRPr lang="en-US" sz="1100" dirty="0">
                        <a:solidFill>
                          <a:srgbClr val="000000"/>
                        </a:solidFill>
                        <a:latin typeface="Arial" panose="020B0604020202020204" pitchFamily="34" charset="0"/>
                        <a:cs typeface="Arial" panose="020B0604020202020204" pitchFamily="34" charset="0"/>
                      </a:endParaRPr>
                    </a:p>
                  </a:txBody>
                  <a:tcPr marL="36576" marR="36576" marT="18288" marB="182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100" dirty="0" smtClean="0">
                          <a:solidFill>
                            <a:srgbClr val="000000"/>
                          </a:solidFill>
                          <a:latin typeface="Arial" panose="020B0604020202020204" pitchFamily="34" charset="0"/>
                          <a:cs typeface="Arial" panose="020B0604020202020204" pitchFamily="34" charset="0"/>
                        </a:rPr>
                        <a:t>2</a:t>
                      </a:r>
                      <a:endParaRPr lang="en-US" sz="1100" dirty="0">
                        <a:solidFill>
                          <a:srgbClr val="000000"/>
                        </a:solidFill>
                        <a:latin typeface="Arial" panose="020B0604020202020204" pitchFamily="34" charset="0"/>
                        <a:cs typeface="Arial" panose="020B0604020202020204" pitchFamily="34" charset="0"/>
                      </a:endParaRPr>
                    </a:p>
                  </a:txBody>
                  <a:tcPr marL="36576" marR="36576" marT="18288" marB="182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100" dirty="0" smtClean="0">
                          <a:solidFill>
                            <a:srgbClr val="000000"/>
                          </a:solidFill>
                          <a:latin typeface="Arial" panose="020B0604020202020204" pitchFamily="34" charset="0"/>
                          <a:cs typeface="Arial" panose="020B0604020202020204" pitchFamily="34" charset="0"/>
                        </a:rPr>
                        <a:t>3</a:t>
                      </a:r>
                      <a:endParaRPr lang="en-US" sz="1100" dirty="0">
                        <a:solidFill>
                          <a:srgbClr val="000000"/>
                        </a:solidFill>
                        <a:latin typeface="Arial" panose="020B0604020202020204" pitchFamily="34" charset="0"/>
                        <a:cs typeface="Arial" panose="020B0604020202020204" pitchFamily="34" charset="0"/>
                      </a:endParaRPr>
                    </a:p>
                  </a:txBody>
                  <a:tcPr marL="36576" marR="36576" marT="18288" marB="182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100" dirty="0" smtClean="0">
                          <a:solidFill>
                            <a:srgbClr val="000000"/>
                          </a:solidFill>
                          <a:latin typeface="Arial" panose="020B0604020202020204" pitchFamily="34" charset="0"/>
                          <a:cs typeface="Arial" panose="020B0604020202020204" pitchFamily="34" charset="0"/>
                        </a:rPr>
                        <a:t>1</a:t>
                      </a:r>
                      <a:endParaRPr lang="en-US" sz="1100" dirty="0">
                        <a:solidFill>
                          <a:srgbClr val="000000"/>
                        </a:solidFill>
                        <a:latin typeface="Arial" panose="020B0604020202020204" pitchFamily="34" charset="0"/>
                        <a:cs typeface="Arial" panose="020B0604020202020204" pitchFamily="34" charset="0"/>
                      </a:endParaRPr>
                    </a:p>
                  </a:txBody>
                  <a:tcPr marL="36576" marR="36576" marT="18288" marB="182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100" dirty="0" smtClean="0">
                          <a:solidFill>
                            <a:srgbClr val="000000"/>
                          </a:solidFill>
                          <a:latin typeface="Arial" panose="020B0604020202020204" pitchFamily="34" charset="0"/>
                          <a:cs typeface="Arial" panose="020B0604020202020204" pitchFamily="34" charset="0"/>
                        </a:rPr>
                        <a:t>0</a:t>
                      </a:r>
                      <a:endParaRPr lang="en-US" sz="1100" dirty="0">
                        <a:solidFill>
                          <a:srgbClr val="000000"/>
                        </a:solidFill>
                        <a:latin typeface="Arial" panose="020B0604020202020204" pitchFamily="34" charset="0"/>
                        <a:cs typeface="Arial" panose="020B0604020202020204" pitchFamily="34" charset="0"/>
                      </a:endParaRPr>
                    </a:p>
                  </a:txBody>
                  <a:tcPr marL="36576" marR="36576" marT="18288" marB="182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100" dirty="0" smtClean="0">
                          <a:solidFill>
                            <a:srgbClr val="000000"/>
                          </a:solidFill>
                          <a:latin typeface="Arial" panose="020B0604020202020204" pitchFamily="34" charset="0"/>
                          <a:cs typeface="Arial" panose="020B0604020202020204" pitchFamily="34" charset="0"/>
                        </a:rPr>
                        <a:t>1</a:t>
                      </a:r>
                      <a:endParaRPr lang="en-US" sz="1100" dirty="0">
                        <a:solidFill>
                          <a:srgbClr val="000000"/>
                        </a:solidFill>
                        <a:latin typeface="Arial" panose="020B0604020202020204" pitchFamily="34" charset="0"/>
                        <a:cs typeface="Arial" panose="020B0604020202020204" pitchFamily="34" charset="0"/>
                      </a:endParaRPr>
                    </a:p>
                  </a:txBody>
                  <a:tcPr marL="36576" marR="36576" marT="18288" marB="182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100" dirty="0" smtClean="0">
                          <a:solidFill>
                            <a:srgbClr val="000000"/>
                          </a:solidFill>
                          <a:latin typeface="Arial" panose="020B0604020202020204" pitchFamily="34" charset="0"/>
                          <a:cs typeface="Arial" panose="020B0604020202020204" pitchFamily="34" charset="0"/>
                        </a:rPr>
                        <a:t>3</a:t>
                      </a:r>
                      <a:endParaRPr lang="en-US" sz="1100" dirty="0">
                        <a:solidFill>
                          <a:srgbClr val="000000"/>
                        </a:solidFill>
                        <a:latin typeface="Arial" panose="020B0604020202020204" pitchFamily="34" charset="0"/>
                        <a:cs typeface="Arial" panose="020B0604020202020204" pitchFamily="34" charset="0"/>
                      </a:endParaRPr>
                    </a:p>
                  </a:txBody>
                  <a:tcPr marL="36576" marR="36576" marT="18288" marB="182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100" dirty="0" smtClean="0">
                          <a:solidFill>
                            <a:srgbClr val="000000"/>
                          </a:solidFill>
                          <a:latin typeface="Arial" panose="020B0604020202020204" pitchFamily="34" charset="0"/>
                          <a:cs typeface="Arial" panose="020B0604020202020204" pitchFamily="34" charset="0"/>
                        </a:rPr>
                        <a:t>4</a:t>
                      </a:r>
                      <a:endParaRPr lang="en-US" sz="1100" dirty="0">
                        <a:solidFill>
                          <a:srgbClr val="000000"/>
                        </a:solidFill>
                        <a:latin typeface="Arial" panose="020B0604020202020204" pitchFamily="34" charset="0"/>
                        <a:cs typeface="Arial" panose="020B0604020202020204" pitchFamily="34" charset="0"/>
                      </a:endParaRPr>
                    </a:p>
                  </a:txBody>
                  <a:tcPr marL="36576" marR="36576" marT="18288" marB="182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100" dirty="0" smtClean="0">
                          <a:solidFill>
                            <a:srgbClr val="000000"/>
                          </a:solidFill>
                          <a:latin typeface="Arial" panose="020B0604020202020204" pitchFamily="34" charset="0"/>
                          <a:cs typeface="Arial" panose="020B0604020202020204" pitchFamily="34" charset="0"/>
                        </a:rPr>
                        <a:t>2</a:t>
                      </a:r>
                      <a:endParaRPr lang="en-US" sz="1100" dirty="0">
                        <a:solidFill>
                          <a:srgbClr val="000000"/>
                        </a:solidFill>
                        <a:latin typeface="Arial" panose="020B0604020202020204" pitchFamily="34" charset="0"/>
                        <a:cs typeface="Arial" panose="020B0604020202020204" pitchFamily="34" charset="0"/>
                      </a:endParaRPr>
                    </a:p>
                  </a:txBody>
                  <a:tcPr marL="36576" marR="36576" marT="18288" marB="182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100" dirty="0" smtClean="0">
                          <a:solidFill>
                            <a:srgbClr val="000000"/>
                          </a:solidFill>
                          <a:latin typeface="Arial" panose="020B0604020202020204" pitchFamily="34" charset="0"/>
                          <a:cs typeface="Arial" panose="020B0604020202020204" pitchFamily="34" charset="0"/>
                        </a:rPr>
                        <a:t>1</a:t>
                      </a:r>
                      <a:endParaRPr lang="en-US" sz="1100" dirty="0">
                        <a:solidFill>
                          <a:srgbClr val="000000"/>
                        </a:solidFill>
                        <a:latin typeface="Arial" panose="020B0604020202020204" pitchFamily="34" charset="0"/>
                        <a:cs typeface="Arial" panose="020B0604020202020204" pitchFamily="34" charset="0"/>
                      </a:endParaRPr>
                    </a:p>
                  </a:txBody>
                  <a:tcPr marL="36576" marR="36576" marT="18288" marB="182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100" dirty="0" smtClean="0">
                          <a:solidFill>
                            <a:srgbClr val="000000"/>
                          </a:solidFill>
                          <a:latin typeface="Arial" panose="020B0604020202020204" pitchFamily="34" charset="0"/>
                          <a:cs typeface="Arial" panose="020B0604020202020204" pitchFamily="34" charset="0"/>
                        </a:rPr>
                        <a:t>0</a:t>
                      </a:r>
                      <a:endParaRPr lang="en-US" sz="1100" dirty="0">
                        <a:solidFill>
                          <a:srgbClr val="000000"/>
                        </a:solidFill>
                        <a:latin typeface="Arial" panose="020B0604020202020204" pitchFamily="34" charset="0"/>
                        <a:cs typeface="Arial" panose="020B0604020202020204" pitchFamily="34" charset="0"/>
                      </a:endParaRPr>
                    </a:p>
                  </a:txBody>
                  <a:tcPr marL="36576" marR="36576" marT="18288" marB="182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100" dirty="0" smtClean="0">
                          <a:solidFill>
                            <a:srgbClr val="000000"/>
                          </a:solidFill>
                          <a:latin typeface="Arial" panose="020B0604020202020204" pitchFamily="34" charset="0"/>
                          <a:cs typeface="Arial" panose="020B0604020202020204" pitchFamily="34" charset="0"/>
                        </a:rPr>
                        <a:t>0</a:t>
                      </a:r>
                      <a:endParaRPr lang="en-US" sz="1100" dirty="0">
                        <a:solidFill>
                          <a:srgbClr val="000000"/>
                        </a:solidFill>
                        <a:latin typeface="Arial" panose="020B0604020202020204" pitchFamily="34" charset="0"/>
                        <a:cs typeface="Arial" panose="020B0604020202020204" pitchFamily="34" charset="0"/>
                      </a:endParaRPr>
                    </a:p>
                  </a:txBody>
                  <a:tcPr marL="36576" marR="36576" marT="18288" marB="182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100" dirty="0" smtClean="0">
                          <a:solidFill>
                            <a:srgbClr val="000000"/>
                          </a:solidFill>
                          <a:latin typeface="Arial" panose="020B0604020202020204" pitchFamily="34" charset="0"/>
                          <a:cs typeface="Arial" panose="020B0604020202020204" pitchFamily="34" charset="0"/>
                        </a:rPr>
                        <a:t>2</a:t>
                      </a:r>
                      <a:endParaRPr lang="en-US" sz="1100" dirty="0">
                        <a:solidFill>
                          <a:srgbClr val="000000"/>
                        </a:solidFill>
                        <a:latin typeface="Arial" panose="020B0604020202020204" pitchFamily="34" charset="0"/>
                        <a:cs typeface="Arial" panose="020B0604020202020204" pitchFamily="34" charset="0"/>
                      </a:endParaRPr>
                    </a:p>
                  </a:txBody>
                  <a:tcPr marL="36576" marR="36576" marT="18288" marB="182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0">
                <a:tc>
                  <a:txBody>
                    <a:bodyPr/>
                    <a:lstStyle/>
                    <a:p>
                      <a:pPr algn="l"/>
                      <a:r>
                        <a:rPr lang="en-US" sz="1100" dirty="0" smtClean="0">
                          <a:solidFill>
                            <a:srgbClr val="000000"/>
                          </a:solidFill>
                          <a:latin typeface="Arial" panose="020B0604020202020204" pitchFamily="34" charset="0"/>
                          <a:cs typeface="Arial" panose="020B0604020202020204" pitchFamily="34" charset="0"/>
                        </a:rPr>
                        <a:t>Residents</a:t>
                      </a:r>
                      <a:r>
                        <a:rPr lang="en-US" sz="1100" baseline="0" dirty="0" smtClean="0">
                          <a:solidFill>
                            <a:srgbClr val="000000"/>
                          </a:solidFill>
                          <a:latin typeface="Arial" panose="020B0604020202020204" pitchFamily="34" charset="0"/>
                          <a:cs typeface="Arial" panose="020B0604020202020204" pitchFamily="34" charset="0"/>
                        </a:rPr>
                        <a:t> in Observation Stays/Monthly Census (ADC) (%)</a:t>
                      </a:r>
                      <a:endParaRPr lang="en-US" sz="1100" dirty="0">
                        <a:solidFill>
                          <a:srgbClr val="000000"/>
                        </a:solidFill>
                        <a:latin typeface="Arial" panose="020B0604020202020204" pitchFamily="34" charset="0"/>
                        <a:cs typeface="Arial" panose="020B0604020202020204" pitchFamily="34" charset="0"/>
                      </a:endParaRPr>
                    </a:p>
                  </a:txBody>
                  <a:tcPr marL="36576" marR="36576" marT="18288" marB="182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100" dirty="0" smtClean="0">
                          <a:solidFill>
                            <a:srgbClr val="000000"/>
                          </a:solidFill>
                          <a:latin typeface="Arial" panose="020B0604020202020204" pitchFamily="34" charset="0"/>
                          <a:cs typeface="Arial" panose="020B0604020202020204" pitchFamily="34" charset="0"/>
                        </a:rPr>
                        <a:t>7%</a:t>
                      </a:r>
                      <a:endParaRPr lang="en-US" sz="1100" dirty="0">
                        <a:solidFill>
                          <a:srgbClr val="000000"/>
                        </a:solidFill>
                        <a:latin typeface="Arial" panose="020B0604020202020204" pitchFamily="34" charset="0"/>
                        <a:cs typeface="Arial" panose="020B0604020202020204" pitchFamily="34" charset="0"/>
                      </a:endParaRPr>
                    </a:p>
                  </a:txBody>
                  <a:tcPr marL="36576" marR="36576" marT="18288" marB="182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100" dirty="0" smtClean="0">
                          <a:solidFill>
                            <a:srgbClr val="000000"/>
                          </a:solidFill>
                          <a:latin typeface="Arial" panose="020B0604020202020204" pitchFamily="34" charset="0"/>
                          <a:cs typeface="Arial" panose="020B0604020202020204" pitchFamily="34" charset="0"/>
                        </a:rPr>
                        <a:t>11%</a:t>
                      </a:r>
                      <a:endParaRPr lang="en-US" sz="1100" dirty="0">
                        <a:solidFill>
                          <a:srgbClr val="000000"/>
                        </a:solidFill>
                        <a:latin typeface="Arial" panose="020B0604020202020204" pitchFamily="34" charset="0"/>
                        <a:cs typeface="Arial" panose="020B0604020202020204" pitchFamily="34" charset="0"/>
                      </a:endParaRPr>
                    </a:p>
                  </a:txBody>
                  <a:tcPr marL="36576" marR="36576" marT="18288" marB="182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100" dirty="0" smtClean="0">
                          <a:solidFill>
                            <a:srgbClr val="000000"/>
                          </a:solidFill>
                          <a:latin typeface="Arial" panose="020B0604020202020204" pitchFamily="34" charset="0"/>
                          <a:cs typeface="Arial" panose="020B0604020202020204" pitchFamily="34" charset="0"/>
                        </a:rPr>
                        <a:t>3%</a:t>
                      </a:r>
                      <a:endParaRPr lang="en-US" sz="1100" dirty="0">
                        <a:solidFill>
                          <a:srgbClr val="000000"/>
                        </a:solidFill>
                        <a:latin typeface="Arial" panose="020B0604020202020204" pitchFamily="34" charset="0"/>
                        <a:cs typeface="Arial" panose="020B0604020202020204" pitchFamily="34" charset="0"/>
                      </a:endParaRPr>
                    </a:p>
                  </a:txBody>
                  <a:tcPr marL="36576" marR="36576" marT="18288" marB="182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100" dirty="0" smtClean="0">
                          <a:solidFill>
                            <a:srgbClr val="000000"/>
                          </a:solidFill>
                          <a:latin typeface="Arial" panose="020B0604020202020204" pitchFamily="34" charset="0"/>
                          <a:cs typeface="Arial" panose="020B0604020202020204" pitchFamily="34" charset="0"/>
                        </a:rPr>
                        <a:t>0%</a:t>
                      </a:r>
                      <a:endParaRPr lang="en-US" sz="1100" dirty="0">
                        <a:solidFill>
                          <a:srgbClr val="000000"/>
                        </a:solidFill>
                        <a:latin typeface="Arial" panose="020B0604020202020204" pitchFamily="34" charset="0"/>
                        <a:cs typeface="Arial" panose="020B0604020202020204" pitchFamily="34" charset="0"/>
                      </a:endParaRPr>
                    </a:p>
                  </a:txBody>
                  <a:tcPr marL="36576" marR="36576" marT="18288" marB="182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100" dirty="0" smtClean="0">
                          <a:solidFill>
                            <a:srgbClr val="000000"/>
                          </a:solidFill>
                          <a:latin typeface="Arial" panose="020B0604020202020204" pitchFamily="34" charset="0"/>
                          <a:cs typeface="Arial" panose="020B0604020202020204" pitchFamily="34" charset="0"/>
                        </a:rPr>
                        <a:t>3%</a:t>
                      </a:r>
                      <a:endParaRPr lang="en-US" sz="1100" dirty="0">
                        <a:solidFill>
                          <a:srgbClr val="000000"/>
                        </a:solidFill>
                        <a:latin typeface="Arial" panose="020B0604020202020204" pitchFamily="34" charset="0"/>
                        <a:cs typeface="Arial" panose="020B0604020202020204" pitchFamily="34" charset="0"/>
                      </a:endParaRPr>
                    </a:p>
                  </a:txBody>
                  <a:tcPr marL="36576" marR="36576" marT="18288" marB="182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100" dirty="0" smtClean="0">
                          <a:solidFill>
                            <a:srgbClr val="000000"/>
                          </a:solidFill>
                          <a:latin typeface="Arial" panose="020B0604020202020204" pitchFamily="34" charset="0"/>
                          <a:cs typeface="Arial" panose="020B0604020202020204" pitchFamily="34" charset="0"/>
                        </a:rPr>
                        <a:t>10%</a:t>
                      </a:r>
                      <a:endParaRPr lang="en-US" sz="1100" dirty="0">
                        <a:solidFill>
                          <a:srgbClr val="000000"/>
                        </a:solidFill>
                        <a:latin typeface="Arial" panose="020B0604020202020204" pitchFamily="34" charset="0"/>
                        <a:cs typeface="Arial" panose="020B0604020202020204" pitchFamily="34" charset="0"/>
                      </a:endParaRPr>
                    </a:p>
                  </a:txBody>
                  <a:tcPr marL="36576" marR="36576" marT="18288" marB="182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100" dirty="0" smtClean="0">
                          <a:solidFill>
                            <a:srgbClr val="000000"/>
                          </a:solidFill>
                          <a:latin typeface="Arial" panose="020B0604020202020204" pitchFamily="34" charset="0"/>
                          <a:cs typeface="Arial" panose="020B0604020202020204" pitchFamily="34" charset="0"/>
                        </a:rPr>
                        <a:t>13%</a:t>
                      </a:r>
                      <a:endParaRPr lang="en-US" sz="1100" dirty="0">
                        <a:solidFill>
                          <a:srgbClr val="000000"/>
                        </a:solidFill>
                        <a:latin typeface="Arial" panose="020B0604020202020204" pitchFamily="34" charset="0"/>
                        <a:cs typeface="Arial" panose="020B0604020202020204" pitchFamily="34" charset="0"/>
                      </a:endParaRPr>
                    </a:p>
                  </a:txBody>
                  <a:tcPr marL="36576" marR="36576" marT="18288" marB="182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100" dirty="0" smtClean="0">
                          <a:solidFill>
                            <a:srgbClr val="000000"/>
                          </a:solidFill>
                          <a:latin typeface="Arial" panose="020B0604020202020204" pitchFamily="34" charset="0"/>
                          <a:cs typeface="Arial" panose="020B0604020202020204" pitchFamily="34" charset="0"/>
                        </a:rPr>
                        <a:t>9%</a:t>
                      </a:r>
                      <a:endParaRPr lang="en-US" sz="1100" dirty="0">
                        <a:solidFill>
                          <a:srgbClr val="000000"/>
                        </a:solidFill>
                        <a:latin typeface="Arial" panose="020B0604020202020204" pitchFamily="34" charset="0"/>
                        <a:cs typeface="Arial" panose="020B0604020202020204" pitchFamily="34" charset="0"/>
                      </a:endParaRPr>
                    </a:p>
                  </a:txBody>
                  <a:tcPr marL="36576" marR="36576" marT="18288" marB="182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100" dirty="0" smtClean="0">
                          <a:solidFill>
                            <a:srgbClr val="000000"/>
                          </a:solidFill>
                          <a:latin typeface="Arial" panose="020B0604020202020204" pitchFamily="34" charset="0"/>
                          <a:cs typeface="Arial" panose="020B0604020202020204" pitchFamily="34" charset="0"/>
                        </a:rPr>
                        <a:t>4%</a:t>
                      </a:r>
                      <a:endParaRPr lang="en-US" sz="1100" dirty="0">
                        <a:solidFill>
                          <a:srgbClr val="000000"/>
                        </a:solidFill>
                        <a:latin typeface="Arial" panose="020B0604020202020204" pitchFamily="34" charset="0"/>
                        <a:cs typeface="Arial" panose="020B0604020202020204" pitchFamily="34" charset="0"/>
                      </a:endParaRPr>
                    </a:p>
                  </a:txBody>
                  <a:tcPr marL="36576" marR="36576" marT="18288" marB="182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100" dirty="0" smtClean="0">
                          <a:solidFill>
                            <a:srgbClr val="000000"/>
                          </a:solidFill>
                          <a:latin typeface="Arial" panose="020B0604020202020204" pitchFamily="34" charset="0"/>
                          <a:cs typeface="Arial" panose="020B0604020202020204" pitchFamily="34" charset="0"/>
                        </a:rPr>
                        <a:t>0%</a:t>
                      </a:r>
                      <a:endParaRPr lang="en-US" sz="1100" dirty="0">
                        <a:solidFill>
                          <a:srgbClr val="000000"/>
                        </a:solidFill>
                        <a:latin typeface="Arial" panose="020B0604020202020204" pitchFamily="34" charset="0"/>
                        <a:cs typeface="Arial" panose="020B0604020202020204" pitchFamily="34" charset="0"/>
                      </a:endParaRPr>
                    </a:p>
                  </a:txBody>
                  <a:tcPr marL="36576" marR="36576" marT="18288" marB="182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100" dirty="0" smtClean="0">
                          <a:solidFill>
                            <a:srgbClr val="000000"/>
                          </a:solidFill>
                          <a:latin typeface="Arial" panose="020B0604020202020204" pitchFamily="34" charset="0"/>
                          <a:cs typeface="Arial" panose="020B0604020202020204" pitchFamily="34" charset="0"/>
                        </a:rPr>
                        <a:t>0%</a:t>
                      </a:r>
                      <a:endParaRPr lang="en-US" sz="1100" dirty="0">
                        <a:solidFill>
                          <a:srgbClr val="000000"/>
                        </a:solidFill>
                        <a:latin typeface="Arial" panose="020B0604020202020204" pitchFamily="34" charset="0"/>
                        <a:cs typeface="Arial" panose="020B0604020202020204" pitchFamily="34" charset="0"/>
                      </a:endParaRPr>
                    </a:p>
                  </a:txBody>
                  <a:tcPr marL="36576" marR="36576" marT="18288" marB="182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100" dirty="0" smtClean="0">
                          <a:solidFill>
                            <a:srgbClr val="000000"/>
                          </a:solidFill>
                          <a:latin typeface="Arial" panose="020B0604020202020204" pitchFamily="34" charset="0"/>
                          <a:cs typeface="Arial" panose="020B0604020202020204" pitchFamily="34" charset="0"/>
                        </a:rPr>
                        <a:t>7%</a:t>
                      </a:r>
                      <a:endParaRPr lang="en-US" sz="1100" dirty="0">
                        <a:solidFill>
                          <a:srgbClr val="000000"/>
                        </a:solidFill>
                        <a:latin typeface="Arial" panose="020B0604020202020204" pitchFamily="34" charset="0"/>
                        <a:cs typeface="Arial" panose="020B0604020202020204" pitchFamily="34" charset="0"/>
                      </a:endParaRPr>
                    </a:p>
                  </a:txBody>
                  <a:tcPr marL="36576" marR="36576" marT="18288" marB="182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0">
                <a:tc gridSpan="13">
                  <a:txBody>
                    <a:bodyPr/>
                    <a:lstStyle/>
                    <a:p>
                      <a:r>
                        <a:rPr lang="en-US" sz="1100" dirty="0" smtClean="0">
                          <a:solidFill>
                            <a:srgbClr val="000000"/>
                          </a:solidFill>
                          <a:latin typeface="Arial" panose="020B0604020202020204" pitchFamily="34" charset="0"/>
                          <a:cs typeface="Arial" panose="020B0604020202020204" pitchFamily="34" charset="0"/>
                        </a:rPr>
                        <a:t>ED Visits (Treat and Return to Nursing Home)</a:t>
                      </a:r>
                      <a:endParaRPr lang="en-US" sz="1100" dirty="0">
                        <a:solidFill>
                          <a:srgbClr val="000000"/>
                        </a:solidFill>
                        <a:latin typeface="Arial" panose="020B0604020202020204" pitchFamily="34" charset="0"/>
                        <a:cs typeface="Arial" panose="020B0604020202020204" pitchFamily="34" charset="0"/>
                      </a:endParaRPr>
                    </a:p>
                  </a:txBody>
                  <a:tcPr marL="36576" marR="36576" marT="18288" marB="182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A04F">
                        <a:alpha val="0"/>
                      </a:srgb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sz="1100" dirty="0">
                        <a:solidFill>
                          <a:srgbClr val="000000"/>
                        </a:solidFill>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sz="1100" dirty="0">
                        <a:solidFill>
                          <a:srgbClr val="000000"/>
                        </a:solidFill>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sz="1100" dirty="0">
                        <a:solidFill>
                          <a:srgbClr val="000000"/>
                        </a:solidFill>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sz="1100" dirty="0">
                        <a:solidFill>
                          <a:srgbClr val="000000"/>
                        </a:solidFill>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sz="1100" dirty="0">
                        <a:solidFill>
                          <a:srgbClr val="000000"/>
                        </a:solidFill>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sz="1100" dirty="0">
                        <a:solidFill>
                          <a:srgbClr val="000000"/>
                        </a:solidFill>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sz="1100" dirty="0">
                        <a:solidFill>
                          <a:srgbClr val="000000"/>
                        </a:solidFill>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sz="1100" dirty="0">
                        <a:solidFill>
                          <a:srgbClr val="000000"/>
                        </a:solidFill>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sz="1100" dirty="0">
                        <a:solidFill>
                          <a:srgbClr val="000000"/>
                        </a:solidFill>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r>
                        <a:rPr lang="en-US" sz="1100" dirty="0" smtClean="0">
                          <a:solidFill>
                            <a:srgbClr val="000000"/>
                          </a:solidFill>
                          <a:latin typeface="Arial" panose="020B0604020202020204" pitchFamily="34" charset="0"/>
                          <a:cs typeface="Arial" panose="020B0604020202020204" pitchFamily="34" charset="0"/>
                        </a:rPr>
                        <a:t># ED Visits</a:t>
                      </a:r>
                      <a:endParaRPr lang="en-US" sz="1100" dirty="0">
                        <a:solidFill>
                          <a:srgbClr val="000000"/>
                        </a:solidFill>
                        <a:latin typeface="Arial" panose="020B0604020202020204" pitchFamily="34" charset="0"/>
                        <a:cs typeface="Arial" panose="020B0604020202020204" pitchFamily="34" charset="0"/>
                      </a:endParaRPr>
                    </a:p>
                  </a:txBody>
                  <a:tcPr marL="36576" marR="36576" marT="18288" marB="182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100" dirty="0" smtClean="0">
                          <a:solidFill>
                            <a:srgbClr val="000000"/>
                          </a:solidFill>
                          <a:latin typeface="Arial" panose="020B0604020202020204" pitchFamily="34" charset="0"/>
                          <a:cs typeface="Arial" panose="020B0604020202020204" pitchFamily="34" charset="0"/>
                        </a:rPr>
                        <a:t>10</a:t>
                      </a:r>
                      <a:endParaRPr lang="en-US" sz="1100" dirty="0">
                        <a:solidFill>
                          <a:srgbClr val="000000"/>
                        </a:solidFill>
                        <a:latin typeface="Arial" panose="020B0604020202020204" pitchFamily="34" charset="0"/>
                        <a:cs typeface="Arial" panose="020B0604020202020204" pitchFamily="34" charset="0"/>
                      </a:endParaRPr>
                    </a:p>
                  </a:txBody>
                  <a:tcPr marL="36576" marR="36576" marT="18288" marB="182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100" dirty="0" smtClean="0">
                          <a:solidFill>
                            <a:srgbClr val="000000"/>
                          </a:solidFill>
                          <a:latin typeface="Arial" panose="020B0604020202020204" pitchFamily="34" charset="0"/>
                          <a:cs typeface="Arial" panose="020B0604020202020204" pitchFamily="34" charset="0"/>
                        </a:rPr>
                        <a:t>8</a:t>
                      </a:r>
                      <a:endParaRPr lang="en-US" sz="1100" dirty="0">
                        <a:solidFill>
                          <a:srgbClr val="000000"/>
                        </a:solidFill>
                        <a:latin typeface="Arial" panose="020B0604020202020204" pitchFamily="34" charset="0"/>
                        <a:cs typeface="Arial" panose="020B0604020202020204" pitchFamily="34" charset="0"/>
                      </a:endParaRPr>
                    </a:p>
                  </a:txBody>
                  <a:tcPr marL="36576" marR="36576" marT="18288" marB="182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100" dirty="0" smtClean="0">
                          <a:solidFill>
                            <a:srgbClr val="000000"/>
                          </a:solidFill>
                          <a:latin typeface="Arial" panose="020B0604020202020204" pitchFamily="34" charset="0"/>
                          <a:cs typeface="Arial" panose="020B0604020202020204" pitchFamily="34" charset="0"/>
                        </a:rPr>
                        <a:t>3</a:t>
                      </a:r>
                      <a:endParaRPr lang="en-US" sz="1100" dirty="0">
                        <a:solidFill>
                          <a:srgbClr val="000000"/>
                        </a:solidFill>
                        <a:latin typeface="Arial" panose="020B0604020202020204" pitchFamily="34" charset="0"/>
                        <a:cs typeface="Arial" panose="020B0604020202020204" pitchFamily="34" charset="0"/>
                      </a:endParaRPr>
                    </a:p>
                  </a:txBody>
                  <a:tcPr marL="36576" marR="36576" marT="18288" marB="182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100" dirty="0" smtClean="0">
                          <a:solidFill>
                            <a:srgbClr val="000000"/>
                          </a:solidFill>
                          <a:latin typeface="Arial" panose="020B0604020202020204" pitchFamily="34" charset="0"/>
                          <a:cs typeface="Arial" panose="020B0604020202020204" pitchFamily="34" charset="0"/>
                        </a:rPr>
                        <a:t>10</a:t>
                      </a:r>
                      <a:endParaRPr lang="en-US" sz="1100" dirty="0">
                        <a:solidFill>
                          <a:srgbClr val="000000"/>
                        </a:solidFill>
                        <a:latin typeface="Arial" panose="020B0604020202020204" pitchFamily="34" charset="0"/>
                        <a:cs typeface="Arial" panose="020B0604020202020204" pitchFamily="34" charset="0"/>
                      </a:endParaRPr>
                    </a:p>
                  </a:txBody>
                  <a:tcPr marL="36576" marR="36576" marT="18288" marB="182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100" dirty="0" smtClean="0">
                          <a:solidFill>
                            <a:srgbClr val="000000"/>
                          </a:solidFill>
                          <a:latin typeface="Arial" panose="020B0604020202020204" pitchFamily="34" charset="0"/>
                          <a:cs typeface="Arial" panose="020B0604020202020204" pitchFamily="34" charset="0"/>
                        </a:rPr>
                        <a:t>11</a:t>
                      </a:r>
                      <a:endParaRPr lang="en-US" sz="1100" dirty="0">
                        <a:solidFill>
                          <a:srgbClr val="000000"/>
                        </a:solidFill>
                        <a:latin typeface="Arial" panose="020B0604020202020204" pitchFamily="34" charset="0"/>
                        <a:cs typeface="Arial" panose="020B0604020202020204" pitchFamily="34" charset="0"/>
                      </a:endParaRPr>
                    </a:p>
                  </a:txBody>
                  <a:tcPr marL="36576" marR="36576" marT="18288" marB="182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100" dirty="0" smtClean="0">
                          <a:solidFill>
                            <a:srgbClr val="000000"/>
                          </a:solidFill>
                          <a:latin typeface="Arial" panose="020B0604020202020204" pitchFamily="34" charset="0"/>
                          <a:cs typeface="Arial" panose="020B0604020202020204" pitchFamily="34" charset="0"/>
                        </a:rPr>
                        <a:t>5</a:t>
                      </a:r>
                      <a:endParaRPr lang="en-US" sz="1100" dirty="0">
                        <a:solidFill>
                          <a:srgbClr val="000000"/>
                        </a:solidFill>
                        <a:latin typeface="Arial" panose="020B0604020202020204" pitchFamily="34" charset="0"/>
                        <a:cs typeface="Arial" panose="020B0604020202020204" pitchFamily="34" charset="0"/>
                      </a:endParaRPr>
                    </a:p>
                  </a:txBody>
                  <a:tcPr marL="36576" marR="36576" marT="18288" marB="182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100" dirty="0" smtClean="0">
                          <a:solidFill>
                            <a:srgbClr val="000000"/>
                          </a:solidFill>
                          <a:latin typeface="Arial" panose="020B0604020202020204" pitchFamily="34" charset="0"/>
                          <a:cs typeface="Arial" panose="020B0604020202020204" pitchFamily="34" charset="0"/>
                        </a:rPr>
                        <a:t>3</a:t>
                      </a:r>
                      <a:endParaRPr lang="en-US" sz="1100" dirty="0">
                        <a:solidFill>
                          <a:srgbClr val="000000"/>
                        </a:solidFill>
                        <a:latin typeface="Arial" panose="020B0604020202020204" pitchFamily="34" charset="0"/>
                        <a:cs typeface="Arial" panose="020B0604020202020204" pitchFamily="34" charset="0"/>
                      </a:endParaRPr>
                    </a:p>
                  </a:txBody>
                  <a:tcPr marL="36576" marR="36576" marT="18288" marB="182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100" dirty="0" smtClean="0">
                          <a:solidFill>
                            <a:srgbClr val="000000"/>
                          </a:solidFill>
                          <a:latin typeface="Arial" panose="020B0604020202020204" pitchFamily="34" charset="0"/>
                          <a:cs typeface="Arial" panose="020B0604020202020204" pitchFamily="34" charset="0"/>
                        </a:rPr>
                        <a:t>4</a:t>
                      </a:r>
                      <a:endParaRPr lang="en-US" sz="1100" dirty="0">
                        <a:solidFill>
                          <a:srgbClr val="000000"/>
                        </a:solidFill>
                        <a:latin typeface="Arial" panose="020B0604020202020204" pitchFamily="34" charset="0"/>
                        <a:cs typeface="Arial" panose="020B0604020202020204" pitchFamily="34" charset="0"/>
                      </a:endParaRPr>
                    </a:p>
                  </a:txBody>
                  <a:tcPr marL="36576" marR="36576" marT="18288" marB="182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100" dirty="0" smtClean="0">
                          <a:solidFill>
                            <a:srgbClr val="000000"/>
                          </a:solidFill>
                          <a:latin typeface="Arial" panose="020B0604020202020204" pitchFamily="34" charset="0"/>
                          <a:cs typeface="Arial" panose="020B0604020202020204" pitchFamily="34" charset="0"/>
                        </a:rPr>
                        <a:t>3</a:t>
                      </a:r>
                      <a:endParaRPr lang="en-US" sz="1100" dirty="0">
                        <a:solidFill>
                          <a:srgbClr val="000000"/>
                        </a:solidFill>
                        <a:latin typeface="Arial" panose="020B0604020202020204" pitchFamily="34" charset="0"/>
                        <a:cs typeface="Arial" panose="020B0604020202020204" pitchFamily="34" charset="0"/>
                      </a:endParaRPr>
                    </a:p>
                  </a:txBody>
                  <a:tcPr marL="36576" marR="36576" marT="18288" marB="182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100" dirty="0" smtClean="0">
                          <a:solidFill>
                            <a:srgbClr val="000000"/>
                          </a:solidFill>
                          <a:latin typeface="Arial" panose="020B0604020202020204" pitchFamily="34" charset="0"/>
                          <a:cs typeface="Arial" panose="020B0604020202020204" pitchFamily="34" charset="0"/>
                        </a:rPr>
                        <a:t>5</a:t>
                      </a:r>
                      <a:endParaRPr lang="en-US" sz="1100" dirty="0">
                        <a:solidFill>
                          <a:srgbClr val="000000"/>
                        </a:solidFill>
                        <a:latin typeface="Arial" panose="020B0604020202020204" pitchFamily="34" charset="0"/>
                        <a:cs typeface="Arial" panose="020B0604020202020204" pitchFamily="34" charset="0"/>
                      </a:endParaRPr>
                    </a:p>
                  </a:txBody>
                  <a:tcPr marL="36576" marR="36576" marT="18288" marB="182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100" dirty="0" smtClean="0">
                          <a:solidFill>
                            <a:srgbClr val="000000"/>
                          </a:solidFill>
                          <a:latin typeface="Arial" panose="020B0604020202020204" pitchFamily="34" charset="0"/>
                          <a:cs typeface="Arial" panose="020B0604020202020204" pitchFamily="34" charset="0"/>
                        </a:rPr>
                        <a:t>0</a:t>
                      </a:r>
                      <a:endParaRPr lang="en-US" sz="1100" dirty="0">
                        <a:solidFill>
                          <a:srgbClr val="000000"/>
                        </a:solidFill>
                        <a:latin typeface="Arial" panose="020B0604020202020204" pitchFamily="34" charset="0"/>
                        <a:cs typeface="Arial" panose="020B0604020202020204" pitchFamily="34" charset="0"/>
                      </a:endParaRPr>
                    </a:p>
                  </a:txBody>
                  <a:tcPr marL="36576" marR="36576" marT="18288" marB="182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100" dirty="0" smtClean="0">
                          <a:solidFill>
                            <a:srgbClr val="000000"/>
                          </a:solidFill>
                          <a:latin typeface="Arial" panose="020B0604020202020204" pitchFamily="34" charset="0"/>
                          <a:cs typeface="Arial" panose="020B0604020202020204" pitchFamily="34" charset="0"/>
                        </a:rPr>
                        <a:t>10</a:t>
                      </a:r>
                      <a:endParaRPr lang="en-US" sz="1100" dirty="0">
                        <a:solidFill>
                          <a:srgbClr val="000000"/>
                        </a:solidFill>
                        <a:latin typeface="Arial" panose="020B0604020202020204" pitchFamily="34" charset="0"/>
                        <a:cs typeface="Arial" panose="020B0604020202020204" pitchFamily="34" charset="0"/>
                      </a:endParaRPr>
                    </a:p>
                  </a:txBody>
                  <a:tcPr marL="36576" marR="36576" marT="18288" marB="182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0">
                <a:tc>
                  <a:txBody>
                    <a:bodyPr/>
                    <a:lstStyle/>
                    <a:p>
                      <a:r>
                        <a:rPr lang="en-US" sz="1100" dirty="0" smtClean="0">
                          <a:solidFill>
                            <a:srgbClr val="000000"/>
                          </a:solidFill>
                          <a:latin typeface="Arial" panose="020B0604020202020204" pitchFamily="34" charset="0"/>
                          <a:cs typeface="Arial" panose="020B0604020202020204" pitchFamily="34" charset="0"/>
                        </a:rPr>
                        <a:t>ED Visit Rate: # ED Visits/1,000  Resident Days</a:t>
                      </a:r>
                      <a:endParaRPr lang="en-US" sz="1100" dirty="0">
                        <a:solidFill>
                          <a:srgbClr val="000000"/>
                        </a:solidFill>
                        <a:latin typeface="Arial" panose="020B0604020202020204" pitchFamily="34" charset="0"/>
                        <a:cs typeface="Arial" panose="020B0604020202020204" pitchFamily="34" charset="0"/>
                      </a:endParaRPr>
                    </a:p>
                  </a:txBody>
                  <a:tcPr marL="36576" marR="36576" marT="18288" marB="182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100" dirty="0" smtClean="0">
                          <a:solidFill>
                            <a:srgbClr val="000000"/>
                          </a:solidFill>
                          <a:latin typeface="Arial" panose="020B0604020202020204" pitchFamily="34" charset="0"/>
                          <a:cs typeface="Arial" panose="020B0604020202020204" pitchFamily="34" charset="0"/>
                        </a:rPr>
                        <a:t>11.1</a:t>
                      </a:r>
                      <a:endParaRPr lang="en-US" sz="1100" dirty="0">
                        <a:solidFill>
                          <a:srgbClr val="000000"/>
                        </a:solidFill>
                        <a:latin typeface="Arial" panose="020B0604020202020204" pitchFamily="34" charset="0"/>
                        <a:cs typeface="Arial" panose="020B0604020202020204" pitchFamily="34" charset="0"/>
                      </a:endParaRPr>
                    </a:p>
                  </a:txBody>
                  <a:tcPr marL="36576" marR="36576" marT="18288" marB="182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100" dirty="0" smtClean="0">
                          <a:solidFill>
                            <a:srgbClr val="000000"/>
                          </a:solidFill>
                          <a:latin typeface="Arial" panose="020B0604020202020204" pitchFamily="34" charset="0"/>
                          <a:cs typeface="Arial" panose="020B0604020202020204" pitchFamily="34" charset="0"/>
                        </a:rPr>
                        <a:t>9.5</a:t>
                      </a:r>
                      <a:endParaRPr lang="en-US" sz="1100" dirty="0">
                        <a:solidFill>
                          <a:srgbClr val="000000"/>
                        </a:solidFill>
                        <a:latin typeface="Arial" panose="020B0604020202020204" pitchFamily="34" charset="0"/>
                        <a:cs typeface="Arial" panose="020B0604020202020204" pitchFamily="34" charset="0"/>
                      </a:endParaRPr>
                    </a:p>
                  </a:txBody>
                  <a:tcPr marL="36576" marR="36576" marT="18288" marB="182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100" dirty="0" smtClean="0">
                          <a:solidFill>
                            <a:srgbClr val="000000"/>
                          </a:solidFill>
                          <a:latin typeface="Arial" panose="020B0604020202020204" pitchFamily="34" charset="0"/>
                          <a:cs typeface="Arial" panose="020B0604020202020204" pitchFamily="34" charset="0"/>
                        </a:rPr>
                        <a:t>2.9</a:t>
                      </a:r>
                      <a:endParaRPr lang="en-US" sz="1100" dirty="0">
                        <a:solidFill>
                          <a:srgbClr val="000000"/>
                        </a:solidFill>
                        <a:latin typeface="Arial" panose="020B0604020202020204" pitchFamily="34" charset="0"/>
                        <a:cs typeface="Arial" panose="020B0604020202020204" pitchFamily="34" charset="0"/>
                      </a:endParaRPr>
                    </a:p>
                  </a:txBody>
                  <a:tcPr marL="36576" marR="36576" marT="18288" marB="182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100" dirty="0" smtClean="0">
                          <a:solidFill>
                            <a:srgbClr val="000000"/>
                          </a:solidFill>
                          <a:latin typeface="Arial" panose="020B0604020202020204" pitchFamily="34" charset="0"/>
                          <a:cs typeface="Arial" panose="020B0604020202020204" pitchFamily="34" charset="0"/>
                        </a:rPr>
                        <a:t>9.5</a:t>
                      </a:r>
                      <a:endParaRPr lang="en-US" sz="1100" dirty="0">
                        <a:solidFill>
                          <a:srgbClr val="000000"/>
                        </a:solidFill>
                        <a:latin typeface="Arial" panose="020B0604020202020204" pitchFamily="34" charset="0"/>
                        <a:cs typeface="Arial" panose="020B0604020202020204" pitchFamily="34" charset="0"/>
                      </a:endParaRPr>
                    </a:p>
                  </a:txBody>
                  <a:tcPr marL="36576" marR="36576" marT="18288" marB="182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100" dirty="0" smtClean="0">
                          <a:solidFill>
                            <a:srgbClr val="000000"/>
                          </a:solidFill>
                          <a:latin typeface="Arial" panose="020B0604020202020204" pitchFamily="34" charset="0"/>
                          <a:cs typeface="Arial" panose="020B0604020202020204" pitchFamily="34" charset="0"/>
                        </a:rPr>
                        <a:t>11.8</a:t>
                      </a:r>
                      <a:endParaRPr lang="en-US" sz="1100" dirty="0">
                        <a:solidFill>
                          <a:srgbClr val="000000"/>
                        </a:solidFill>
                        <a:latin typeface="Arial" panose="020B0604020202020204" pitchFamily="34" charset="0"/>
                        <a:cs typeface="Arial" panose="020B0604020202020204" pitchFamily="34" charset="0"/>
                      </a:endParaRPr>
                    </a:p>
                  </a:txBody>
                  <a:tcPr marL="36576" marR="36576" marT="18288" marB="182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100" dirty="0" smtClean="0">
                          <a:solidFill>
                            <a:srgbClr val="000000"/>
                          </a:solidFill>
                          <a:latin typeface="Arial" panose="020B0604020202020204" pitchFamily="34" charset="0"/>
                          <a:cs typeface="Arial" panose="020B0604020202020204" pitchFamily="34" charset="0"/>
                        </a:rPr>
                        <a:t>5.6</a:t>
                      </a:r>
                      <a:endParaRPr lang="en-US" sz="1100" dirty="0">
                        <a:solidFill>
                          <a:srgbClr val="000000"/>
                        </a:solidFill>
                        <a:latin typeface="Arial" panose="020B0604020202020204" pitchFamily="34" charset="0"/>
                        <a:cs typeface="Arial" panose="020B0604020202020204" pitchFamily="34" charset="0"/>
                      </a:endParaRPr>
                    </a:p>
                  </a:txBody>
                  <a:tcPr marL="36576" marR="36576" marT="18288" marB="182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100" dirty="0" smtClean="0">
                          <a:solidFill>
                            <a:srgbClr val="000000"/>
                          </a:solidFill>
                          <a:latin typeface="Arial" panose="020B0604020202020204" pitchFamily="34" charset="0"/>
                          <a:cs typeface="Arial" panose="020B0604020202020204" pitchFamily="34" charset="0"/>
                        </a:rPr>
                        <a:t>3.3</a:t>
                      </a:r>
                      <a:endParaRPr lang="en-US" sz="1100" dirty="0">
                        <a:solidFill>
                          <a:srgbClr val="000000"/>
                        </a:solidFill>
                        <a:latin typeface="Arial" panose="020B0604020202020204" pitchFamily="34" charset="0"/>
                        <a:cs typeface="Arial" panose="020B0604020202020204" pitchFamily="34" charset="0"/>
                      </a:endParaRPr>
                    </a:p>
                  </a:txBody>
                  <a:tcPr marL="36576" marR="36576" marT="18288" marB="182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100" dirty="0" smtClean="0">
                          <a:solidFill>
                            <a:srgbClr val="000000"/>
                          </a:solidFill>
                          <a:latin typeface="Arial" panose="020B0604020202020204" pitchFamily="34" charset="0"/>
                          <a:cs typeface="Arial" panose="020B0604020202020204" pitchFamily="34" charset="0"/>
                        </a:rPr>
                        <a:t>5.8</a:t>
                      </a:r>
                      <a:endParaRPr lang="en-US" sz="1100" dirty="0">
                        <a:solidFill>
                          <a:srgbClr val="000000"/>
                        </a:solidFill>
                        <a:latin typeface="Arial" panose="020B0604020202020204" pitchFamily="34" charset="0"/>
                        <a:cs typeface="Arial" panose="020B0604020202020204" pitchFamily="34" charset="0"/>
                      </a:endParaRPr>
                    </a:p>
                  </a:txBody>
                  <a:tcPr marL="36576" marR="36576" marT="18288" marB="182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100" dirty="0" smtClean="0">
                          <a:solidFill>
                            <a:srgbClr val="000000"/>
                          </a:solidFill>
                          <a:latin typeface="Arial" panose="020B0604020202020204" pitchFamily="34" charset="0"/>
                          <a:cs typeface="Arial" panose="020B0604020202020204" pitchFamily="34" charset="0"/>
                        </a:rPr>
                        <a:t>4.2</a:t>
                      </a:r>
                      <a:endParaRPr lang="en-US" sz="1100" dirty="0">
                        <a:solidFill>
                          <a:srgbClr val="000000"/>
                        </a:solidFill>
                        <a:latin typeface="Arial" panose="020B0604020202020204" pitchFamily="34" charset="0"/>
                        <a:cs typeface="Arial" panose="020B0604020202020204" pitchFamily="34" charset="0"/>
                      </a:endParaRPr>
                    </a:p>
                  </a:txBody>
                  <a:tcPr marL="36576" marR="36576" marT="18288" marB="182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100" dirty="0" smtClean="0">
                          <a:solidFill>
                            <a:srgbClr val="000000"/>
                          </a:solidFill>
                          <a:latin typeface="Arial" panose="020B0604020202020204" pitchFamily="34" charset="0"/>
                          <a:cs typeface="Arial" panose="020B0604020202020204" pitchFamily="34" charset="0"/>
                        </a:rPr>
                        <a:t>6.2</a:t>
                      </a:r>
                      <a:endParaRPr lang="en-US" sz="1100" dirty="0">
                        <a:solidFill>
                          <a:srgbClr val="000000"/>
                        </a:solidFill>
                        <a:latin typeface="Arial" panose="020B0604020202020204" pitchFamily="34" charset="0"/>
                        <a:cs typeface="Arial" panose="020B0604020202020204" pitchFamily="34" charset="0"/>
                      </a:endParaRPr>
                    </a:p>
                  </a:txBody>
                  <a:tcPr marL="36576" marR="36576" marT="18288" marB="182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100" dirty="0" smtClean="0">
                          <a:solidFill>
                            <a:srgbClr val="000000"/>
                          </a:solidFill>
                          <a:latin typeface="Arial" panose="020B0604020202020204" pitchFamily="34" charset="0"/>
                          <a:cs typeface="Arial" panose="020B0604020202020204" pitchFamily="34" charset="0"/>
                        </a:rPr>
                        <a:t>0.0</a:t>
                      </a:r>
                      <a:endParaRPr lang="en-US" sz="1100" dirty="0">
                        <a:solidFill>
                          <a:srgbClr val="000000"/>
                        </a:solidFill>
                        <a:latin typeface="Arial" panose="020B0604020202020204" pitchFamily="34" charset="0"/>
                        <a:cs typeface="Arial" panose="020B0604020202020204" pitchFamily="34" charset="0"/>
                      </a:endParaRPr>
                    </a:p>
                  </a:txBody>
                  <a:tcPr marL="36576" marR="36576" marT="18288" marB="182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100" dirty="0" smtClean="0">
                          <a:solidFill>
                            <a:srgbClr val="000000"/>
                          </a:solidFill>
                          <a:latin typeface="Arial" panose="020B0604020202020204" pitchFamily="34" charset="0"/>
                          <a:cs typeface="Arial" panose="020B0604020202020204" pitchFamily="34" charset="0"/>
                        </a:rPr>
                        <a:t>11.1</a:t>
                      </a:r>
                      <a:endParaRPr lang="en-US" sz="1100" dirty="0">
                        <a:solidFill>
                          <a:srgbClr val="000000"/>
                        </a:solidFill>
                        <a:latin typeface="Arial" panose="020B0604020202020204" pitchFamily="34" charset="0"/>
                        <a:cs typeface="Arial" panose="020B0604020202020204" pitchFamily="34" charset="0"/>
                      </a:endParaRPr>
                    </a:p>
                  </a:txBody>
                  <a:tcPr marL="36576" marR="36576" marT="18288" marB="182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0">
                <a:tc>
                  <a:txBody>
                    <a:bodyPr/>
                    <a:lstStyle/>
                    <a:p>
                      <a:r>
                        <a:rPr lang="en-US" sz="1100" dirty="0" smtClean="0">
                          <a:solidFill>
                            <a:srgbClr val="000000"/>
                          </a:solidFill>
                          <a:latin typeface="Arial" panose="020B0604020202020204" pitchFamily="34" charset="0"/>
                          <a:cs typeface="Arial" panose="020B0604020202020204" pitchFamily="34" charset="0"/>
                        </a:rPr>
                        <a:t># Residents</a:t>
                      </a:r>
                      <a:r>
                        <a:rPr lang="en-US" sz="1100" baseline="0" dirty="0" smtClean="0">
                          <a:solidFill>
                            <a:srgbClr val="000000"/>
                          </a:solidFill>
                          <a:latin typeface="Arial" panose="020B0604020202020204" pitchFamily="34" charset="0"/>
                          <a:cs typeface="Arial" panose="020B0604020202020204" pitchFamily="34" charset="0"/>
                        </a:rPr>
                        <a:t> to ED</a:t>
                      </a:r>
                      <a:endParaRPr lang="en-US" sz="1100" dirty="0">
                        <a:solidFill>
                          <a:srgbClr val="000000"/>
                        </a:solidFill>
                        <a:latin typeface="Arial" panose="020B0604020202020204" pitchFamily="34" charset="0"/>
                        <a:cs typeface="Arial" panose="020B0604020202020204" pitchFamily="34" charset="0"/>
                      </a:endParaRPr>
                    </a:p>
                  </a:txBody>
                  <a:tcPr marL="36576" marR="36576" marT="18288" marB="182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100" dirty="0" smtClean="0">
                          <a:solidFill>
                            <a:srgbClr val="000000"/>
                          </a:solidFill>
                          <a:latin typeface="Arial" panose="020B0604020202020204" pitchFamily="34" charset="0"/>
                          <a:cs typeface="Arial" panose="020B0604020202020204" pitchFamily="34" charset="0"/>
                        </a:rPr>
                        <a:t>9</a:t>
                      </a:r>
                      <a:endParaRPr lang="en-US" sz="1100" dirty="0">
                        <a:solidFill>
                          <a:srgbClr val="000000"/>
                        </a:solidFill>
                        <a:latin typeface="Arial" panose="020B0604020202020204" pitchFamily="34" charset="0"/>
                        <a:cs typeface="Arial" panose="020B0604020202020204" pitchFamily="34" charset="0"/>
                      </a:endParaRPr>
                    </a:p>
                  </a:txBody>
                  <a:tcPr marL="36576" marR="36576" marT="18288" marB="182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100" dirty="0" smtClean="0">
                          <a:solidFill>
                            <a:srgbClr val="000000"/>
                          </a:solidFill>
                          <a:latin typeface="Arial" panose="020B0604020202020204" pitchFamily="34" charset="0"/>
                          <a:cs typeface="Arial" panose="020B0604020202020204" pitchFamily="34" charset="0"/>
                        </a:rPr>
                        <a:t>4</a:t>
                      </a:r>
                      <a:endParaRPr lang="en-US" sz="1100" dirty="0">
                        <a:solidFill>
                          <a:srgbClr val="000000"/>
                        </a:solidFill>
                        <a:latin typeface="Arial" panose="020B0604020202020204" pitchFamily="34" charset="0"/>
                        <a:cs typeface="Arial" panose="020B0604020202020204" pitchFamily="34" charset="0"/>
                      </a:endParaRPr>
                    </a:p>
                  </a:txBody>
                  <a:tcPr marL="36576" marR="36576" marT="18288" marB="182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100" dirty="0" smtClean="0">
                          <a:solidFill>
                            <a:srgbClr val="000000"/>
                          </a:solidFill>
                          <a:latin typeface="Arial" panose="020B0604020202020204" pitchFamily="34" charset="0"/>
                          <a:cs typeface="Arial" panose="020B0604020202020204" pitchFamily="34" charset="0"/>
                        </a:rPr>
                        <a:t>3</a:t>
                      </a:r>
                      <a:endParaRPr lang="en-US" sz="1100" dirty="0">
                        <a:solidFill>
                          <a:srgbClr val="000000"/>
                        </a:solidFill>
                        <a:latin typeface="Arial" panose="020B0604020202020204" pitchFamily="34" charset="0"/>
                        <a:cs typeface="Arial" panose="020B0604020202020204" pitchFamily="34" charset="0"/>
                      </a:endParaRPr>
                    </a:p>
                  </a:txBody>
                  <a:tcPr marL="36576" marR="36576" marT="18288" marB="182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100" dirty="0" smtClean="0">
                          <a:solidFill>
                            <a:srgbClr val="000000"/>
                          </a:solidFill>
                          <a:latin typeface="Arial" panose="020B0604020202020204" pitchFamily="34" charset="0"/>
                          <a:cs typeface="Arial" panose="020B0604020202020204" pitchFamily="34" charset="0"/>
                        </a:rPr>
                        <a:t>8</a:t>
                      </a:r>
                      <a:endParaRPr lang="en-US" sz="1100" dirty="0">
                        <a:solidFill>
                          <a:srgbClr val="000000"/>
                        </a:solidFill>
                        <a:latin typeface="Arial" panose="020B0604020202020204" pitchFamily="34" charset="0"/>
                        <a:cs typeface="Arial" panose="020B0604020202020204" pitchFamily="34" charset="0"/>
                      </a:endParaRPr>
                    </a:p>
                  </a:txBody>
                  <a:tcPr marL="36576" marR="36576" marT="18288" marB="182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100" dirty="0" smtClean="0">
                          <a:solidFill>
                            <a:srgbClr val="000000"/>
                          </a:solidFill>
                          <a:latin typeface="Arial" panose="020B0604020202020204" pitchFamily="34" charset="0"/>
                          <a:cs typeface="Arial" panose="020B0604020202020204" pitchFamily="34" charset="0"/>
                        </a:rPr>
                        <a:t>10</a:t>
                      </a:r>
                      <a:endParaRPr lang="en-US" sz="1100" dirty="0">
                        <a:solidFill>
                          <a:srgbClr val="000000"/>
                        </a:solidFill>
                        <a:latin typeface="Arial" panose="020B0604020202020204" pitchFamily="34" charset="0"/>
                        <a:cs typeface="Arial" panose="020B0604020202020204" pitchFamily="34" charset="0"/>
                      </a:endParaRPr>
                    </a:p>
                  </a:txBody>
                  <a:tcPr marL="36576" marR="36576" marT="18288" marB="182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100" dirty="0" smtClean="0">
                          <a:solidFill>
                            <a:srgbClr val="000000"/>
                          </a:solidFill>
                          <a:latin typeface="Arial" panose="020B0604020202020204" pitchFamily="34" charset="0"/>
                          <a:cs typeface="Arial" panose="020B0604020202020204" pitchFamily="34" charset="0"/>
                        </a:rPr>
                        <a:t>3</a:t>
                      </a:r>
                      <a:endParaRPr lang="en-US" sz="1100" dirty="0">
                        <a:solidFill>
                          <a:srgbClr val="000000"/>
                        </a:solidFill>
                        <a:latin typeface="Arial" panose="020B0604020202020204" pitchFamily="34" charset="0"/>
                        <a:cs typeface="Arial" panose="020B0604020202020204" pitchFamily="34" charset="0"/>
                      </a:endParaRPr>
                    </a:p>
                  </a:txBody>
                  <a:tcPr marL="36576" marR="36576" marT="18288" marB="182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100" dirty="0" smtClean="0">
                          <a:solidFill>
                            <a:srgbClr val="000000"/>
                          </a:solidFill>
                          <a:latin typeface="Arial" panose="020B0604020202020204" pitchFamily="34" charset="0"/>
                          <a:cs typeface="Arial" panose="020B0604020202020204" pitchFamily="34" charset="0"/>
                        </a:rPr>
                        <a:t>2</a:t>
                      </a:r>
                      <a:endParaRPr lang="en-US" sz="1100" dirty="0">
                        <a:solidFill>
                          <a:srgbClr val="000000"/>
                        </a:solidFill>
                        <a:latin typeface="Arial" panose="020B0604020202020204" pitchFamily="34" charset="0"/>
                        <a:cs typeface="Arial" panose="020B0604020202020204" pitchFamily="34" charset="0"/>
                      </a:endParaRPr>
                    </a:p>
                  </a:txBody>
                  <a:tcPr marL="36576" marR="36576" marT="18288" marB="182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100" dirty="0" smtClean="0">
                          <a:solidFill>
                            <a:srgbClr val="000000"/>
                          </a:solidFill>
                          <a:latin typeface="Arial" panose="020B0604020202020204" pitchFamily="34" charset="0"/>
                          <a:cs typeface="Arial" panose="020B0604020202020204" pitchFamily="34" charset="0"/>
                        </a:rPr>
                        <a:t>3</a:t>
                      </a:r>
                      <a:endParaRPr lang="en-US" sz="1100" dirty="0">
                        <a:solidFill>
                          <a:srgbClr val="000000"/>
                        </a:solidFill>
                        <a:latin typeface="Arial" panose="020B0604020202020204" pitchFamily="34" charset="0"/>
                        <a:cs typeface="Arial" panose="020B0604020202020204" pitchFamily="34" charset="0"/>
                      </a:endParaRPr>
                    </a:p>
                  </a:txBody>
                  <a:tcPr marL="36576" marR="36576" marT="18288" marB="182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100" dirty="0" smtClean="0">
                          <a:solidFill>
                            <a:srgbClr val="000000"/>
                          </a:solidFill>
                          <a:latin typeface="Arial" panose="020B0604020202020204" pitchFamily="34" charset="0"/>
                          <a:cs typeface="Arial" panose="020B0604020202020204" pitchFamily="34" charset="0"/>
                        </a:rPr>
                        <a:t>2</a:t>
                      </a:r>
                      <a:endParaRPr lang="en-US" sz="1100" dirty="0">
                        <a:solidFill>
                          <a:srgbClr val="000000"/>
                        </a:solidFill>
                        <a:latin typeface="Arial" panose="020B0604020202020204" pitchFamily="34" charset="0"/>
                        <a:cs typeface="Arial" panose="020B0604020202020204" pitchFamily="34" charset="0"/>
                      </a:endParaRPr>
                    </a:p>
                  </a:txBody>
                  <a:tcPr marL="36576" marR="36576" marT="18288" marB="182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100" dirty="0" smtClean="0">
                          <a:solidFill>
                            <a:srgbClr val="000000"/>
                          </a:solidFill>
                          <a:latin typeface="Arial" panose="020B0604020202020204" pitchFamily="34" charset="0"/>
                          <a:cs typeface="Arial" panose="020B0604020202020204" pitchFamily="34" charset="0"/>
                        </a:rPr>
                        <a:t>3</a:t>
                      </a:r>
                      <a:endParaRPr lang="en-US" sz="1100" dirty="0">
                        <a:solidFill>
                          <a:srgbClr val="000000"/>
                        </a:solidFill>
                        <a:latin typeface="Arial" panose="020B0604020202020204" pitchFamily="34" charset="0"/>
                        <a:cs typeface="Arial" panose="020B0604020202020204" pitchFamily="34" charset="0"/>
                      </a:endParaRPr>
                    </a:p>
                  </a:txBody>
                  <a:tcPr marL="36576" marR="36576" marT="18288" marB="182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100" dirty="0" smtClean="0">
                          <a:solidFill>
                            <a:srgbClr val="000000"/>
                          </a:solidFill>
                          <a:latin typeface="Arial" panose="020B0604020202020204" pitchFamily="34" charset="0"/>
                          <a:cs typeface="Arial" panose="020B0604020202020204" pitchFamily="34" charset="0"/>
                        </a:rPr>
                        <a:t>0</a:t>
                      </a:r>
                      <a:endParaRPr lang="en-US" sz="1100" dirty="0">
                        <a:solidFill>
                          <a:srgbClr val="000000"/>
                        </a:solidFill>
                        <a:latin typeface="Arial" panose="020B0604020202020204" pitchFamily="34" charset="0"/>
                        <a:cs typeface="Arial" panose="020B0604020202020204" pitchFamily="34" charset="0"/>
                      </a:endParaRPr>
                    </a:p>
                  </a:txBody>
                  <a:tcPr marL="36576" marR="36576" marT="18288" marB="182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100" dirty="0" smtClean="0">
                          <a:solidFill>
                            <a:srgbClr val="000000"/>
                          </a:solidFill>
                          <a:latin typeface="Arial" panose="020B0604020202020204" pitchFamily="34" charset="0"/>
                          <a:cs typeface="Arial" panose="020B0604020202020204" pitchFamily="34" charset="0"/>
                        </a:rPr>
                        <a:t>10</a:t>
                      </a:r>
                      <a:endParaRPr lang="en-US" sz="1100" dirty="0">
                        <a:solidFill>
                          <a:srgbClr val="000000"/>
                        </a:solidFill>
                        <a:latin typeface="Arial" panose="020B0604020202020204" pitchFamily="34" charset="0"/>
                        <a:cs typeface="Arial" panose="020B0604020202020204" pitchFamily="34" charset="0"/>
                      </a:endParaRPr>
                    </a:p>
                  </a:txBody>
                  <a:tcPr marL="36576" marR="36576" marT="18288" marB="182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7010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solidFill>
                            <a:srgbClr val="000000"/>
                          </a:solidFill>
                          <a:latin typeface="Arial" panose="020B0604020202020204" pitchFamily="34" charset="0"/>
                          <a:cs typeface="Arial" panose="020B0604020202020204" pitchFamily="34" charset="0"/>
                        </a:rPr>
                        <a:t>Residents to ED/Monthly Census (ADC) </a:t>
                      </a:r>
                      <a:r>
                        <a:rPr lang="en-US" sz="1100" baseline="0" dirty="0" smtClean="0">
                          <a:solidFill>
                            <a:srgbClr val="000000"/>
                          </a:solidFill>
                          <a:latin typeface="Arial" panose="020B0604020202020204" pitchFamily="34" charset="0"/>
                          <a:cs typeface="Arial" panose="020B0604020202020204" pitchFamily="34" charset="0"/>
                        </a:rPr>
                        <a:t>(%)</a:t>
                      </a:r>
                      <a:endParaRPr lang="en-US" sz="1100" dirty="0">
                        <a:solidFill>
                          <a:srgbClr val="000000"/>
                        </a:solidFill>
                        <a:latin typeface="Arial" panose="020B0604020202020204" pitchFamily="34" charset="0"/>
                        <a:cs typeface="Arial" panose="020B0604020202020204" pitchFamily="34" charset="0"/>
                      </a:endParaRPr>
                    </a:p>
                  </a:txBody>
                  <a:tcPr marL="36576" marR="36576" marT="18288" marB="182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100" dirty="0" smtClean="0">
                          <a:solidFill>
                            <a:srgbClr val="000000"/>
                          </a:solidFill>
                          <a:latin typeface="Arial" panose="020B0604020202020204" pitchFamily="34" charset="0"/>
                          <a:cs typeface="Arial" panose="020B0604020202020204" pitchFamily="34" charset="0"/>
                        </a:rPr>
                        <a:t>30%</a:t>
                      </a:r>
                      <a:endParaRPr lang="en-US" sz="1100" dirty="0">
                        <a:solidFill>
                          <a:srgbClr val="000000"/>
                        </a:solidFill>
                        <a:latin typeface="Arial" panose="020B0604020202020204" pitchFamily="34" charset="0"/>
                        <a:cs typeface="Arial" panose="020B0604020202020204" pitchFamily="34" charset="0"/>
                      </a:endParaRPr>
                    </a:p>
                  </a:txBody>
                  <a:tcPr marL="36576" marR="36576" marT="18288" marB="182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100" dirty="0" smtClean="0">
                          <a:solidFill>
                            <a:srgbClr val="000000"/>
                          </a:solidFill>
                          <a:latin typeface="Arial" panose="020B0604020202020204" pitchFamily="34" charset="0"/>
                          <a:cs typeface="Arial" panose="020B0604020202020204" pitchFamily="34" charset="0"/>
                        </a:rPr>
                        <a:t>14%</a:t>
                      </a:r>
                      <a:endParaRPr lang="en-US" sz="1100" dirty="0">
                        <a:solidFill>
                          <a:srgbClr val="000000"/>
                        </a:solidFill>
                        <a:latin typeface="Arial" panose="020B0604020202020204" pitchFamily="34" charset="0"/>
                        <a:cs typeface="Arial" panose="020B0604020202020204" pitchFamily="34" charset="0"/>
                      </a:endParaRPr>
                    </a:p>
                  </a:txBody>
                  <a:tcPr marL="36576" marR="36576" marT="18288" marB="182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100" dirty="0" smtClean="0">
                          <a:solidFill>
                            <a:srgbClr val="000000"/>
                          </a:solidFill>
                          <a:latin typeface="Arial" panose="020B0604020202020204" pitchFamily="34" charset="0"/>
                          <a:cs typeface="Arial" panose="020B0604020202020204" pitchFamily="34" charset="0"/>
                        </a:rPr>
                        <a:t>9%</a:t>
                      </a:r>
                      <a:endParaRPr lang="en-US" sz="1100" dirty="0">
                        <a:solidFill>
                          <a:srgbClr val="000000"/>
                        </a:solidFill>
                        <a:latin typeface="Arial" panose="020B0604020202020204" pitchFamily="34" charset="0"/>
                        <a:cs typeface="Arial" panose="020B0604020202020204" pitchFamily="34" charset="0"/>
                      </a:endParaRPr>
                    </a:p>
                  </a:txBody>
                  <a:tcPr marL="36576" marR="36576" marT="18288" marB="182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100" dirty="0" smtClean="0">
                          <a:solidFill>
                            <a:srgbClr val="000000"/>
                          </a:solidFill>
                          <a:latin typeface="Arial" panose="020B0604020202020204" pitchFamily="34" charset="0"/>
                          <a:cs typeface="Arial" panose="020B0604020202020204" pitchFamily="34" charset="0"/>
                        </a:rPr>
                        <a:t>23%</a:t>
                      </a:r>
                      <a:endParaRPr lang="en-US" sz="1100" dirty="0">
                        <a:solidFill>
                          <a:srgbClr val="000000"/>
                        </a:solidFill>
                        <a:latin typeface="Arial" panose="020B0604020202020204" pitchFamily="34" charset="0"/>
                        <a:cs typeface="Arial" panose="020B0604020202020204" pitchFamily="34" charset="0"/>
                      </a:endParaRPr>
                    </a:p>
                  </a:txBody>
                  <a:tcPr marL="36576" marR="36576" marT="18288" marB="182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100" dirty="0" smtClean="0">
                          <a:solidFill>
                            <a:srgbClr val="000000"/>
                          </a:solidFill>
                          <a:latin typeface="Arial" panose="020B0604020202020204" pitchFamily="34" charset="0"/>
                          <a:cs typeface="Arial" panose="020B0604020202020204" pitchFamily="34" charset="0"/>
                        </a:rPr>
                        <a:t>32%</a:t>
                      </a:r>
                      <a:endParaRPr lang="en-US" sz="1100" dirty="0">
                        <a:solidFill>
                          <a:srgbClr val="000000"/>
                        </a:solidFill>
                        <a:latin typeface="Arial" panose="020B0604020202020204" pitchFamily="34" charset="0"/>
                        <a:cs typeface="Arial" panose="020B0604020202020204" pitchFamily="34" charset="0"/>
                      </a:endParaRPr>
                    </a:p>
                  </a:txBody>
                  <a:tcPr marL="36576" marR="36576" marT="18288" marB="182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100" dirty="0" smtClean="0">
                          <a:solidFill>
                            <a:srgbClr val="000000"/>
                          </a:solidFill>
                          <a:latin typeface="Arial" panose="020B0604020202020204" pitchFamily="34" charset="0"/>
                          <a:cs typeface="Arial" panose="020B0604020202020204" pitchFamily="34" charset="0"/>
                        </a:rPr>
                        <a:t>10%</a:t>
                      </a:r>
                      <a:endParaRPr lang="en-US" sz="1100" dirty="0">
                        <a:solidFill>
                          <a:srgbClr val="000000"/>
                        </a:solidFill>
                        <a:latin typeface="Arial" panose="020B0604020202020204" pitchFamily="34" charset="0"/>
                        <a:cs typeface="Arial" panose="020B0604020202020204" pitchFamily="34" charset="0"/>
                      </a:endParaRPr>
                    </a:p>
                  </a:txBody>
                  <a:tcPr marL="36576" marR="36576" marT="18288" marB="182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100" dirty="0" smtClean="0">
                          <a:solidFill>
                            <a:srgbClr val="000000"/>
                          </a:solidFill>
                          <a:latin typeface="Arial" panose="020B0604020202020204" pitchFamily="34" charset="0"/>
                          <a:cs typeface="Arial" panose="020B0604020202020204" pitchFamily="34" charset="0"/>
                        </a:rPr>
                        <a:t>7%</a:t>
                      </a:r>
                      <a:endParaRPr lang="en-US" sz="1100" dirty="0">
                        <a:solidFill>
                          <a:srgbClr val="000000"/>
                        </a:solidFill>
                        <a:latin typeface="Arial" panose="020B0604020202020204" pitchFamily="34" charset="0"/>
                        <a:cs typeface="Arial" panose="020B0604020202020204" pitchFamily="34" charset="0"/>
                      </a:endParaRPr>
                    </a:p>
                  </a:txBody>
                  <a:tcPr marL="36576" marR="36576" marT="18288" marB="182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100" dirty="0" smtClean="0">
                          <a:solidFill>
                            <a:srgbClr val="000000"/>
                          </a:solidFill>
                          <a:latin typeface="Arial" panose="020B0604020202020204" pitchFamily="34" charset="0"/>
                          <a:cs typeface="Arial" panose="020B0604020202020204" pitchFamily="34" charset="0"/>
                        </a:rPr>
                        <a:t>13%</a:t>
                      </a:r>
                      <a:endParaRPr lang="en-US" sz="1100" dirty="0">
                        <a:solidFill>
                          <a:srgbClr val="000000"/>
                        </a:solidFill>
                        <a:latin typeface="Arial" panose="020B0604020202020204" pitchFamily="34" charset="0"/>
                        <a:cs typeface="Arial" panose="020B0604020202020204" pitchFamily="34" charset="0"/>
                      </a:endParaRPr>
                    </a:p>
                  </a:txBody>
                  <a:tcPr marL="36576" marR="36576" marT="18288" marB="182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100" dirty="0" smtClean="0">
                          <a:solidFill>
                            <a:srgbClr val="000000"/>
                          </a:solidFill>
                          <a:latin typeface="Arial" panose="020B0604020202020204" pitchFamily="34" charset="0"/>
                          <a:cs typeface="Arial" panose="020B0604020202020204" pitchFamily="34" charset="0"/>
                        </a:rPr>
                        <a:t>8%</a:t>
                      </a:r>
                      <a:endParaRPr lang="en-US" sz="1100" dirty="0">
                        <a:solidFill>
                          <a:srgbClr val="000000"/>
                        </a:solidFill>
                        <a:latin typeface="Arial" panose="020B0604020202020204" pitchFamily="34" charset="0"/>
                        <a:cs typeface="Arial" panose="020B0604020202020204" pitchFamily="34" charset="0"/>
                      </a:endParaRPr>
                    </a:p>
                  </a:txBody>
                  <a:tcPr marL="36576" marR="36576" marT="18288" marB="182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100" dirty="0" smtClean="0">
                          <a:solidFill>
                            <a:srgbClr val="000000"/>
                          </a:solidFill>
                          <a:latin typeface="Arial" panose="020B0604020202020204" pitchFamily="34" charset="0"/>
                          <a:cs typeface="Arial" panose="020B0604020202020204" pitchFamily="34" charset="0"/>
                        </a:rPr>
                        <a:t>11%</a:t>
                      </a:r>
                      <a:endParaRPr lang="en-US" sz="1100" dirty="0">
                        <a:solidFill>
                          <a:srgbClr val="000000"/>
                        </a:solidFill>
                        <a:latin typeface="Arial" panose="020B0604020202020204" pitchFamily="34" charset="0"/>
                        <a:cs typeface="Arial" panose="020B0604020202020204" pitchFamily="34" charset="0"/>
                      </a:endParaRPr>
                    </a:p>
                  </a:txBody>
                  <a:tcPr marL="36576" marR="36576" marT="18288" marB="182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100" dirty="0" smtClean="0">
                          <a:solidFill>
                            <a:srgbClr val="000000"/>
                          </a:solidFill>
                          <a:latin typeface="Arial" panose="020B0604020202020204" pitchFamily="34" charset="0"/>
                          <a:cs typeface="Arial" panose="020B0604020202020204" pitchFamily="34" charset="0"/>
                        </a:rPr>
                        <a:t>0%</a:t>
                      </a:r>
                      <a:endParaRPr lang="en-US" sz="1100" dirty="0">
                        <a:solidFill>
                          <a:srgbClr val="000000"/>
                        </a:solidFill>
                        <a:latin typeface="Arial" panose="020B0604020202020204" pitchFamily="34" charset="0"/>
                        <a:cs typeface="Arial" panose="020B0604020202020204" pitchFamily="34" charset="0"/>
                      </a:endParaRPr>
                    </a:p>
                  </a:txBody>
                  <a:tcPr marL="36576" marR="36576" marT="18288" marB="182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100" dirty="0" smtClean="0">
                          <a:solidFill>
                            <a:srgbClr val="000000"/>
                          </a:solidFill>
                          <a:latin typeface="Arial" panose="020B0604020202020204" pitchFamily="34" charset="0"/>
                          <a:cs typeface="Arial" panose="020B0604020202020204" pitchFamily="34" charset="0"/>
                        </a:rPr>
                        <a:t>33%</a:t>
                      </a:r>
                      <a:endParaRPr lang="en-US" sz="1100" dirty="0">
                        <a:solidFill>
                          <a:srgbClr val="000000"/>
                        </a:solidFill>
                        <a:latin typeface="Arial" panose="020B0604020202020204" pitchFamily="34" charset="0"/>
                        <a:cs typeface="Arial" panose="020B0604020202020204" pitchFamily="34" charset="0"/>
                      </a:endParaRPr>
                    </a:p>
                  </a:txBody>
                  <a:tcPr marL="36576" marR="36576" marT="18288" marB="182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0">
                <a:tc>
                  <a:txBody>
                    <a:bodyPr/>
                    <a:lstStyle/>
                    <a:p>
                      <a:r>
                        <a:rPr lang="en-US" sz="1100" dirty="0" smtClean="0">
                          <a:solidFill>
                            <a:srgbClr val="000000"/>
                          </a:solidFill>
                          <a:latin typeface="Arial" panose="020B0604020202020204" pitchFamily="34" charset="0"/>
                          <a:cs typeface="Arial" panose="020B0604020202020204" pitchFamily="34" charset="0"/>
                        </a:rPr>
                        <a:t># Residents</a:t>
                      </a:r>
                      <a:r>
                        <a:rPr lang="en-US" sz="1100" baseline="0" dirty="0" smtClean="0">
                          <a:solidFill>
                            <a:srgbClr val="000000"/>
                          </a:solidFill>
                          <a:latin typeface="Arial" panose="020B0604020202020204" pitchFamily="34" charset="0"/>
                          <a:cs typeface="Arial" panose="020B0604020202020204" pitchFamily="34" charset="0"/>
                        </a:rPr>
                        <a:t> With &gt;1 ED Visit in Last 30 Days</a:t>
                      </a:r>
                      <a:endParaRPr lang="en-US" sz="1100" dirty="0">
                        <a:solidFill>
                          <a:srgbClr val="000000"/>
                        </a:solidFill>
                        <a:latin typeface="Arial" panose="020B0604020202020204" pitchFamily="34" charset="0"/>
                        <a:cs typeface="Arial" panose="020B0604020202020204" pitchFamily="34" charset="0"/>
                      </a:endParaRPr>
                    </a:p>
                  </a:txBody>
                  <a:tcPr marL="36576" marR="36576" marT="18288" marB="182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100" dirty="0" smtClean="0">
                          <a:solidFill>
                            <a:srgbClr val="000000"/>
                          </a:solidFill>
                          <a:latin typeface="Arial" panose="020B0604020202020204" pitchFamily="34" charset="0"/>
                          <a:cs typeface="Arial" panose="020B0604020202020204" pitchFamily="34" charset="0"/>
                        </a:rPr>
                        <a:t>1</a:t>
                      </a:r>
                      <a:endParaRPr lang="en-US" sz="1100" dirty="0">
                        <a:solidFill>
                          <a:srgbClr val="000000"/>
                        </a:solidFill>
                        <a:latin typeface="Arial" panose="020B0604020202020204" pitchFamily="34" charset="0"/>
                        <a:cs typeface="Arial" panose="020B0604020202020204" pitchFamily="34" charset="0"/>
                      </a:endParaRPr>
                    </a:p>
                  </a:txBody>
                  <a:tcPr marL="36576" marR="36576" marT="18288" marB="182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100" dirty="0" smtClean="0">
                          <a:solidFill>
                            <a:srgbClr val="000000"/>
                          </a:solidFill>
                          <a:latin typeface="Arial" panose="020B0604020202020204" pitchFamily="34" charset="0"/>
                          <a:cs typeface="Arial" panose="020B0604020202020204" pitchFamily="34" charset="0"/>
                        </a:rPr>
                        <a:t>1</a:t>
                      </a:r>
                      <a:endParaRPr lang="en-US" sz="1100" dirty="0">
                        <a:solidFill>
                          <a:srgbClr val="000000"/>
                        </a:solidFill>
                        <a:latin typeface="Arial" panose="020B0604020202020204" pitchFamily="34" charset="0"/>
                        <a:cs typeface="Arial" panose="020B0604020202020204" pitchFamily="34" charset="0"/>
                      </a:endParaRPr>
                    </a:p>
                  </a:txBody>
                  <a:tcPr marL="36576" marR="36576" marT="18288" marB="182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100" dirty="0" smtClean="0">
                          <a:solidFill>
                            <a:srgbClr val="000000"/>
                          </a:solidFill>
                          <a:latin typeface="Arial" panose="020B0604020202020204" pitchFamily="34" charset="0"/>
                          <a:cs typeface="Arial" panose="020B0604020202020204" pitchFamily="34" charset="0"/>
                        </a:rPr>
                        <a:t>1</a:t>
                      </a:r>
                      <a:endParaRPr lang="en-US" sz="1100" dirty="0">
                        <a:solidFill>
                          <a:srgbClr val="000000"/>
                        </a:solidFill>
                        <a:latin typeface="Arial" panose="020B0604020202020204" pitchFamily="34" charset="0"/>
                        <a:cs typeface="Arial" panose="020B0604020202020204" pitchFamily="34" charset="0"/>
                      </a:endParaRPr>
                    </a:p>
                  </a:txBody>
                  <a:tcPr marL="36576" marR="36576" marT="18288" marB="182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100" dirty="0" smtClean="0">
                          <a:solidFill>
                            <a:srgbClr val="000000"/>
                          </a:solidFill>
                          <a:latin typeface="Arial" panose="020B0604020202020204" pitchFamily="34" charset="0"/>
                          <a:cs typeface="Arial" panose="020B0604020202020204" pitchFamily="34" charset="0"/>
                        </a:rPr>
                        <a:t>1</a:t>
                      </a:r>
                      <a:endParaRPr lang="en-US" sz="1100" dirty="0">
                        <a:solidFill>
                          <a:srgbClr val="000000"/>
                        </a:solidFill>
                        <a:latin typeface="Arial" panose="020B0604020202020204" pitchFamily="34" charset="0"/>
                        <a:cs typeface="Arial" panose="020B0604020202020204" pitchFamily="34" charset="0"/>
                      </a:endParaRPr>
                    </a:p>
                  </a:txBody>
                  <a:tcPr marL="36576" marR="36576" marT="18288" marB="182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100" dirty="0" smtClean="0">
                          <a:solidFill>
                            <a:srgbClr val="000000"/>
                          </a:solidFill>
                          <a:latin typeface="Arial" panose="020B0604020202020204" pitchFamily="34" charset="0"/>
                          <a:cs typeface="Arial" panose="020B0604020202020204" pitchFamily="34" charset="0"/>
                        </a:rPr>
                        <a:t>1</a:t>
                      </a:r>
                      <a:endParaRPr lang="en-US" sz="1100" dirty="0">
                        <a:solidFill>
                          <a:srgbClr val="000000"/>
                        </a:solidFill>
                        <a:latin typeface="Arial" panose="020B0604020202020204" pitchFamily="34" charset="0"/>
                        <a:cs typeface="Arial" panose="020B0604020202020204" pitchFamily="34" charset="0"/>
                      </a:endParaRPr>
                    </a:p>
                  </a:txBody>
                  <a:tcPr marL="36576" marR="36576" marT="18288" marB="182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100" dirty="0" smtClean="0">
                          <a:solidFill>
                            <a:srgbClr val="000000"/>
                          </a:solidFill>
                          <a:latin typeface="Arial" panose="020B0604020202020204" pitchFamily="34" charset="0"/>
                          <a:cs typeface="Arial" panose="020B0604020202020204" pitchFamily="34" charset="0"/>
                        </a:rPr>
                        <a:t>1</a:t>
                      </a:r>
                      <a:endParaRPr lang="en-US" sz="1100" dirty="0">
                        <a:solidFill>
                          <a:srgbClr val="000000"/>
                        </a:solidFill>
                        <a:latin typeface="Arial" panose="020B0604020202020204" pitchFamily="34" charset="0"/>
                        <a:cs typeface="Arial" panose="020B0604020202020204" pitchFamily="34" charset="0"/>
                      </a:endParaRPr>
                    </a:p>
                  </a:txBody>
                  <a:tcPr marL="36576" marR="36576" marT="18288" marB="182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100" dirty="0" smtClean="0">
                          <a:solidFill>
                            <a:srgbClr val="000000"/>
                          </a:solidFill>
                          <a:latin typeface="Arial" panose="020B0604020202020204" pitchFamily="34" charset="0"/>
                          <a:cs typeface="Arial" panose="020B0604020202020204" pitchFamily="34" charset="0"/>
                        </a:rPr>
                        <a:t>1</a:t>
                      </a:r>
                      <a:endParaRPr lang="en-US" sz="1100" dirty="0">
                        <a:solidFill>
                          <a:srgbClr val="000000"/>
                        </a:solidFill>
                        <a:latin typeface="Arial" panose="020B0604020202020204" pitchFamily="34" charset="0"/>
                        <a:cs typeface="Arial" panose="020B0604020202020204" pitchFamily="34" charset="0"/>
                      </a:endParaRPr>
                    </a:p>
                  </a:txBody>
                  <a:tcPr marL="36576" marR="36576" marT="18288" marB="182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100" dirty="0" smtClean="0">
                          <a:solidFill>
                            <a:srgbClr val="000000"/>
                          </a:solidFill>
                          <a:latin typeface="Arial" panose="020B0604020202020204" pitchFamily="34" charset="0"/>
                          <a:cs typeface="Arial" panose="020B0604020202020204" pitchFamily="34" charset="0"/>
                        </a:rPr>
                        <a:t>1</a:t>
                      </a:r>
                      <a:endParaRPr lang="en-US" sz="1100" dirty="0">
                        <a:solidFill>
                          <a:srgbClr val="000000"/>
                        </a:solidFill>
                        <a:latin typeface="Arial" panose="020B0604020202020204" pitchFamily="34" charset="0"/>
                        <a:cs typeface="Arial" panose="020B0604020202020204" pitchFamily="34" charset="0"/>
                      </a:endParaRPr>
                    </a:p>
                  </a:txBody>
                  <a:tcPr marL="36576" marR="36576" marT="18288" marB="182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100" dirty="0" smtClean="0">
                          <a:solidFill>
                            <a:srgbClr val="000000"/>
                          </a:solidFill>
                          <a:latin typeface="Arial" panose="020B0604020202020204" pitchFamily="34" charset="0"/>
                          <a:cs typeface="Arial" panose="020B0604020202020204" pitchFamily="34" charset="0"/>
                        </a:rPr>
                        <a:t>1</a:t>
                      </a:r>
                      <a:endParaRPr lang="en-US" sz="1100" dirty="0">
                        <a:solidFill>
                          <a:srgbClr val="000000"/>
                        </a:solidFill>
                        <a:latin typeface="Arial" panose="020B0604020202020204" pitchFamily="34" charset="0"/>
                        <a:cs typeface="Arial" panose="020B0604020202020204" pitchFamily="34" charset="0"/>
                      </a:endParaRPr>
                    </a:p>
                  </a:txBody>
                  <a:tcPr marL="36576" marR="36576" marT="18288" marB="182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100" dirty="0" smtClean="0">
                          <a:solidFill>
                            <a:srgbClr val="000000"/>
                          </a:solidFill>
                          <a:latin typeface="Arial" panose="020B0604020202020204" pitchFamily="34" charset="0"/>
                          <a:cs typeface="Arial" panose="020B0604020202020204" pitchFamily="34" charset="0"/>
                        </a:rPr>
                        <a:t>1</a:t>
                      </a:r>
                      <a:endParaRPr lang="en-US" sz="1100" dirty="0">
                        <a:solidFill>
                          <a:srgbClr val="000000"/>
                        </a:solidFill>
                        <a:latin typeface="Arial" panose="020B0604020202020204" pitchFamily="34" charset="0"/>
                        <a:cs typeface="Arial" panose="020B0604020202020204" pitchFamily="34" charset="0"/>
                      </a:endParaRPr>
                    </a:p>
                  </a:txBody>
                  <a:tcPr marL="36576" marR="36576" marT="18288" marB="182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100" dirty="0" smtClean="0">
                          <a:solidFill>
                            <a:srgbClr val="000000"/>
                          </a:solidFill>
                          <a:latin typeface="Arial" panose="020B0604020202020204" pitchFamily="34" charset="0"/>
                          <a:cs typeface="Arial" panose="020B0604020202020204" pitchFamily="34" charset="0"/>
                        </a:rPr>
                        <a:t>1</a:t>
                      </a:r>
                      <a:endParaRPr lang="en-US" sz="1100" dirty="0">
                        <a:solidFill>
                          <a:srgbClr val="000000"/>
                        </a:solidFill>
                        <a:latin typeface="Arial" panose="020B0604020202020204" pitchFamily="34" charset="0"/>
                        <a:cs typeface="Arial" panose="020B0604020202020204" pitchFamily="34" charset="0"/>
                      </a:endParaRPr>
                    </a:p>
                  </a:txBody>
                  <a:tcPr marL="36576" marR="36576" marT="18288" marB="182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100" dirty="0" smtClean="0">
                          <a:solidFill>
                            <a:srgbClr val="000000"/>
                          </a:solidFill>
                          <a:latin typeface="Arial" panose="020B0604020202020204" pitchFamily="34" charset="0"/>
                          <a:cs typeface="Arial" panose="020B0604020202020204" pitchFamily="34" charset="0"/>
                        </a:rPr>
                        <a:t>1</a:t>
                      </a:r>
                      <a:endParaRPr lang="en-US" sz="1100" dirty="0">
                        <a:solidFill>
                          <a:srgbClr val="000000"/>
                        </a:solidFill>
                        <a:latin typeface="Arial" panose="020B0604020202020204" pitchFamily="34" charset="0"/>
                        <a:cs typeface="Arial" panose="020B0604020202020204" pitchFamily="34" charset="0"/>
                      </a:endParaRPr>
                    </a:p>
                  </a:txBody>
                  <a:tcPr marL="36576" marR="36576" marT="18288" marB="182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206459552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457200" y="274638"/>
            <a:ext cx="8229600" cy="794543"/>
          </a:xfrm>
        </p:spPr>
        <p:txBody>
          <a:bodyPr>
            <a:normAutofit fontScale="90000"/>
          </a:bodyPr>
          <a:lstStyle/>
          <a:p>
            <a:r>
              <a:rPr lang="en-US" dirty="0" smtClean="0"/>
              <a:t>Sample Key Metrics Report (page 2 of 2)</a:t>
            </a:r>
            <a:endParaRPr lang="en-US" dirty="0"/>
          </a:p>
        </p:txBody>
      </p:sp>
      <p:graphicFrame>
        <p:nvGraphicFramePr>
          <p:cNvPr id="221" name="Table 220"/>
          <p:cNvGraphicFramePr>
            <a:graphicFrameLocks noGrp="1"/>
          </p:cNvGraphicFramePr>
          <p:nvPr>
            <p:extLst>
              <p:ext uri="{D42A27DB-BD31-4B8C-83A1-F6EECF244321}">
                <p14:modId xmlns:p14="http://schemas.microsoft.com/office/powerpoint/2010/main" val="3621894419"/>
              </p:ext>
            </p:extLst>
          </p:nvPr>
        </p:nvGraphicFramePr>
        <p:xfrm>
          <a:off x="365760" y="1143000"/>
          <a:ext cx="8452307" cy="4870704"/>
        </p:xfrm>
        <a:graphic>
          <a:graphicData uri="http://schemas.openxmlformats.org/drawingml/2006/table">
            <a:tbl>
              <a:tblPr firstRow="1">
                <a:tableStyleId>{5940675A-B579-460E-94D1-54222C63F5DA}</a:tableStyleId>
              </a:tblPr>
              <a:tblGrid>
                <a:gridCol w="2871216"/>
                <a:gridCol w="450347"/>
                <a:gridCol w="450347"/>
                <a:gridCol w="448056"/>
                <a:gridCol w="540416"/>
                <a:gridCol w="450347"/>
                <a:gridCol w="450347"/>
                <a:gridCol w="450347"/>
                <a:gridCol w="450347"/>
                <a:gridCol w="450347"/>
                <a:gridCol w="450347"/>
                <a:gridCol w="450347"/>
                <a:gridCol w="539496"/>
              </a:tblGrid>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smtClean="0">
                          <a:solidFill>
                            <a:srgbClr val="000000"/>
                          </a:solidFill>
                          <a:latin typeface="Arial" panose="020B0604020202020204" pitchFamily="34" charset="0"/>
                          <a:cs typeface="Arial" panose="020B0604020202020204" pitchFamily="34" charset="0"/>
                        </a:rPr>
                        <a:t>Transfer to Hospital and ED Key Metrics Trend Report</a:t>
                      </a:r>
                      <a:endParaRPr lang="en-US" sz="1100" b="1" dirty="0">
                        <a:solidFill>
                          <a:srgbClr val="000000"/>
                        </a:solidFill>
                        <a:latin typeface="Arial" panose="020B0604020202020204" pitchFamily="34" charset="0"/>
                        <a:cs typeface="Arial" panose="020B0604020202020204" pitchFamily="34" charset="0"/>
                      </a:endParaRPr>
                    </a:p>
                  </a:txBody>
                  <a:tcPr marL="36576" marR="36576" marT="18288" marB="182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A04F">
                        <a:alpha val="20000"/>
                      </a:srgbClr>
                    </a:solidFill>
                  </a:tcPr>
                </a:tc>
                <a:tc>
                  <a:txBody>
                    <a:bodyPr/>
                    <a:lstStyle/>
                    <a:p>
                      <a:pPr algn="ctr"/>
                      <a:r>
                        <a:rPr lang="en-US" sz="1100" b="1" dirty="0" smtClean="0">
                          <a:solidFill>
                            <a:srgbClr val="000000"/>
                          </a:solidFill>
                          <a:latin typeface="Arial" panose="020B0604020202020204" pitchFamily="34" charset="0"/>
                          <a:cs typeface="Arial" panose="020B0604020202020204" pitchFamily="34" charset="0"/>
                        </a:rPr>
                        <a:t>Jan</a:t>
                      </a:r>
                      <a:endParaRPr lang="en-US" sz="1100" b="1" dirty="0">
                        <a:solidFill>
                          <a:srgbClr val="000000"/>
                        </a:solidFill>
                        <a:latin typeface="Arial" panose="020B0604020202020204" pitchFamily="34" charset="0"/>
                        <a:cs typeface="Arial" panose="020B0604020202020204" pitchFamily="34" charset="0"/>
                      </a:endParaRPr>
                    </a:p>
                  </a:txBody>
                  <a:tcPr marL="36576" marR="36576" marT="18288" marB="1828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A04F">
                        <a:alpha val="20000"/>
                      </a:srgbClr>
                    </a:solidFill>
                  </a:tcPr>
                </a:tc>
                <a:tc>
                  <a:txBody>
                    <a:bodyPr/>
                    <a:lstStyle/>
                    <a:p>
                      <a:pPr algn="ctr"/>
                      <a:r>
                        <a:rPr lang="en-US" sz="1100" b="1" dirty="0" smtClean="0">
                          <a:solidFill>
                            <a:srgbClr val="000000"/>
                          </a:solidFill>
                          <a:latin typeface="Arial" panose="020B0604020202020204" pitchFamily="34" charset="0"/>
                          <a:cs typeface="Arial" panose="020B0604020202020204" pitchFamily="34" charset="0"/>
                        </a:rPr>
                        <a:t>Feb</a:t>
                      </a:r>
                      <a:endParaRPr lang="en-US" sz="1100" b="1" dirty="0">
                        <a:solidFill>
                          <a:srgbClr val="000000"/>
                        </a:solidFill>
                        <a:latin typeface="Arial" panose="020B0604020202020204" pitchFamily="34" charset="0"/>
                        <a:cs typeface="Arial" panose="020B0604020202020204" pitchFamily="34" charset="0"/>
                      </a:endParaRPr>
                    </a:p>
                  </a:txBody>
                  <a:tcPr marL="36576" marR="36576" marT="18288" marB="1828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A04F">
                        <a:alpha val="20000"/>
                      </a:srgbClr>
                    </a:solidFill>
                  </a:tcPr>
                </a:tc>
                <a:tc>
                  <a:txBody>
                    <a:bodyPr/>
                    <a:lstStyle/>
                    <a:p>
                      <a:pPr algn="ctr"/>
                      <a:r>
                        <a:rPr lang="en-US" sz="1100" b="1" dirty="0" smtClean="0">
                          <a:solidFill>
                            <a:srgbClr val="000000"/>
                          </a:solidFill>
                          <a:latin typeface="Arial" panose="020B0604020202020204" pitchFamily="34" charset="0"/>
                          <a:cs typeface="Arial" panose="020B0604020202020204" pitchFamily="34" charset="0"/>
                        </a:rPr>
                        <a:t>Mar</a:t>
                      </a:r>
                      <a:endParaRPr lang="en-US" sz="1100" b="1" dirty="0">
                        <a:solidFill>
                          <a:srgbClr val="000000"/>
                        </a:solidFill>
                        <a:latin typeface="Arial" panose="020B0604020202020204" pitchFamily="34" charset="0"/>
                        <a:cs typeface="Arial" panose="020B0604020202020204" pitchFamily="34" charset="0"/>
                      </a:endParaRPr>
                    </a:p>
                  </a:txBody>
                  <a:tcPr marL="36576" marR="36576" marT="18288" marB="1828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A04F">
                        <a:alpha val="20000"/>
                      </a:srgbClr>
                    </a:solidFill>
                  </a:tcPr>
                </a:tc>
                <a:tc>
                  <a:txBody>
                    <a:bodyPr/>
                    <a:lstStyle/>
                    <a:p>
                      <a:pPr algn="ctr"/>
                      <a:r>
                        <a:rPr lang="en-US" sz="1100" b="1" dirty="0" smtClean="0">
                          <a:solidFill>
                            <a:srgbClr val="000000"/>
                          </a:solidFill>
                          <a:latin typeface="Arial" panose="020B0604020202020204" pitchFamily="34" charset="0"/>
                          <a:cs typeface="Arial" panose="020B0604020202020204" pitchFamily="34" charset="0"/>
                        </a:rPr>
                        <a:t>Apr</a:t>
                      </a:r>
                      <a:endParaRPr lang="en-US" sz="1100" b="1" dirty="0">
                        <a:solidFill>
                          <a:srgbClr val="000000"/>
                        </a:solidFill>
                        <a:latin typeface="Arial" panose="020B0604020202020204" pitchFamily="34" charset="0"/>
                        <a:cs typeface="Arial" panose="020B0604020202020204" pitchFamily="34" charset="0"/>
                      </a:endParaRPr>
                    </a:p>
                  </a:txBody>
                  <a:tcPr marL="36576" marR="36576" marT="18288" marB="1828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A04F">
                        <a:alpha val="20000"/>
                      </a:srgbClr>
                    </a:solidFill>
                  </a:tcPr>
                </a:tc>
                <a:tc>
                  <a:txBody>
                    <a:bodyPr/>
                    <a:lstStyle/>
                    <a:p>
                      <a:pPr algn="ctr"/>
                      <a:r>
                        <a:rPr lang="en-US" sz="1100" b="1" dirty="0" smtClean="0">
                          <a:solidFill>
                            <a:srgbClr val="000000"/>
                          </a:solidFill>
                          <a:latin typeface="Arial" panose="020B0604020202020204" pitchFamily="34" charset="0"/>
                          <a:cs typeface="Arial" panose="020B0604020202020204" pitchFamily="34" charset="0"/>
                        </a:rPr>
                        <a:t>May</a:t>
                      </a:r>
                      <a:endParaRPr lang="en-US" sz="1100" b="1" dirty="0">
                        <a:solidFill>
                          <a:srgbClr val="000000"/>
                        </a:solidFill>
                        <a:latin typeface="Arial" panose="020B0604020202020204" pitchFamily="34" charset="0"/>
                        <a:cs typeface="Arial" panose="020B0604020202020204" pitchFamily="34" charset="0"/>
                      </a:endParaRPr>
                    </a:p>
                  </a:txBody>
                  <a:tcPr marL="36576" marR="36576" marT="18288" marB="1828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A04F">
                        <a:alpha val="20000"/>
                      </a:srgbClr>
                    </a:solidFill>
                  </a:tcPr>
                </a:tc>
                <a:tc>
                  <a:txBody>
                    <a:bodyPr/>
                    <a:lstStyle/>
                    <a:p>
                      <a:pPr algn="ctr"/>
                      <a:r>
                        <a:rPr lang="en-US" sz="1100" b="1" dirty="0" smtClean="0">
                          <a:solidFill>
                            <a:srgbClr val="000000"/>
                          </a:solidFill>
                          <a:latin typeface="Arial" panose="020B0604020202020204" pitchFamily="34" charset="0"/>
                          <a:cs typeface="Arial" panose="020B0604020202020204" pitchFamily="34" charset="0"/>
                        </a:rPr>
                        <a:t>Jun</a:t>
                      </a:r>
                      <a:endParaRPr lang="en-US" sz="1100" b="1" dirty="0">
                        <a:solidFill>
                          <a:srgbClr val="000000"/>
                        </a:solidFill>
                        <a:latin typeface="Arial" panose="020B0604020202020204" pitchFamily="34" charset="0"/>
                        <a:cs typeface="Arial" panose="020B0604020202020204" pitchFamily="34" charset="0"/>
                      </a:endParaRPr>
                    </a:p>
                  </a:txBody>
                  <a:tcPr marL="36576" marR="36576" marT="18288" marB="1828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A04F">
                        <a:alpha val="20000"/>
                      </a:srgbClr>
                    </a:solidFill>
                  </a:tcPr>
                </a:tc>
                <a:tc>
                  <a:txBody>
                    <a:bodyPr/>
                    <a:lstStyle/>
                    <a:p>
                      <a:pPr algn="ctr"/>
                      <a:r>
                        <a:rPr lang="en-US" sz="1100" b="1" dirty="0" smtClean="0">
                          <a:solidFill>
                            <a:srgbClr val="000000"/>
                          </a:solidFill>
                          <a:latin typeface="Arial" panose="020B0604020202020204" pitchFamily="34" charset="0"/>
                          <a:cs typeface="Arial" panose="020B0604020202020204" pitchFamily="34" charset="0"/>
                        </a:rPr>
                        <a:t>Jul</a:t>
                      </a:r>
                      <a:endParaRPr lang="en-US" sz="1100" b="1" dirty="0">
                        <a:solidFill>
                          <a:srgbClr val="000000"/>
                        </a:solidFill>
                        <a:latin typeface="Arial" panose="020B0604020202020204" pitchFamily="34" charset="0"/>
                        <a:cs typeface="Arial" panose="020B0604020202020204" pitchFamily="34" charset="0"/>
                      </a:endParaRPr>
                    </a:p>
                  </a:txBody>
                  <a:tcPr marL="36576" marR="36576" marT="18288" marB="1828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A04F">
                        <a:alpha val="20000"/>
                      </a:srgbClr>
                    </a:solidFill>
                  </a:tcPr>
                </a:tc>
                <a:tc>
                  <a:txBody>
                    <a:bodyPr/>
                    <a:lstStyle/>
                    <a:p>
                      <a:pPr algn="ctr"/>
                      <a:r>
                        <a:rPr lang="en-US" sz="1100" b="1" dirty="0" smtClean="0">
                          <a:solidFill>
                            <a:srgbClr val="000000"/>
                          </a:solidFill>
                          <a:latin typeface="Arial" panose="020B0604020202020204" pitchFamily="34" charset="0"/>
                          <a:cs typeface="Arial" panose="020B0604020202020204" pitchFamily="34" charset="0"/>
                        </a:rPr>
                        <a:t>Aug</a:t>
                      </a:r>
                      <a:endParaRPr lang="en-US" sz="1100" b="1" dirty="0">
                        <a:solidFill>
                          <a:srgbClr val="000000"/>
                        </a:solidFill>
                        <a:latin typeface="Arial" panose="020B0604020202020204" pitchFamily="34" charset="0"/>
                        <a:cs typeface="Arial" panose="020B0604020202020204" pitchFamily="34" charset="0"/>
                      </a:endParaRPr>
                    </a:p>
                  </a:txBody>
                  <a:tcPr marL="36576" marR="36576" marT="18288" marB="1828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A04F">
                        <a:alpha val="20000"/>
                      </a:srgbClr>
                    </a:solidFill>
                  </a:tcPr>
                </a:tc>
                <a:tc>
                  <a:txBody>
                    <a:bodyPr/>
                    <a:lstStyle/>
                    <a:p>
                      <a:pPr algn="ctr"/>
                      <a:r>
                        <a:rPr lang="en-US" sz="1100" b="1" dirty="0" smtClean="0">
                          <a:solidFill>
                            <a:srgbClr val="000000"/>
                          </a:solidFill>
                          <a:latin typeface="Arial" panose="020B0604020202020204" pitchFamily="34" charset="0"/>
                          <a:cs typeface="Arial" panose="020B0604020202020204" pitchFamily="34" charset="0"/>
                        </a:rPr>
                        <a:t>Sept</a:t>
                      </a:r>
                      <a:endParaRPr lang="en-US" sz="1100" b="1" dirty="0">
                        <a:solidFill>
                          <a:srgbClr val="000000"/>
                        </a:solidFill>
                        <a:latin typeface="Arial" panose="020B0604020202020204" pitchFamily="34" charset="0"/>
                        <a:cs typeface="Arial" panose="020B0604020202020204" pitchFamily="34" charset="0"/>
                      </a:endParaRPr>
                    </a:p>
                  </a:txBody>
                  <a:tcPr marL="36576" marR="36576" marT="18288" marB="1828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A04F">
                        <a:alpha val="20000"/>
                      </a:srgbClr>
                    </a:solidFill>
                  </a:tcPr>
                </a:tc>
                <a:tc>
                  <a:txBody>
                    <a:bodyPr/>
                    <a:lstStyle/>
                    <a:p>
                      <a:pPr algn="ctr"/>
                      <a:r>
                        <a:rPr lang="en-US" sz="1100" b="1" dirty="0" smtClean="0">
                          <a:solidFill>
                            <a:srgbClr val="000000"/>
                          </a:solidFill>
                          <a:latin typeface="Arial" panose="020B0604020202020204" pitchFamily="34" charset="0"/>
                          <a:cs typeface="Arial" panose="020B0604020202020204" pitchFamily="34" charset="0"/>
                        </a:rPr>
                        <a:t>Oct</a:t>
                      </a:r>
                      <a:endParaRPr lang="en-US" sz="1100" b="1" dirty="0">
                        <a:solidFill>
                          <a:srgbClr val="000000"/>
                        </a:solidFill>
                        <a:latin typeface="Arial" panose="020B0604020202020204" pitchFamily="34" charset="0"/>
                        <a:cs typeface="Arial" panose="020B0604020202020204" pitchFamily="34" charset="0"/>
                      </a:endParaRPr>
                    </a:p>
                  </a:txBody>
                  <a:tcPr marL="36576" marR="36576" marT="18288" marB="1828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A04F">
                        <a:alpha val="20000"/>
                      </a:srgbClr>
                    </a:solidFill>
                  </a:tcPr>
                </a:tc>
                <a:tc>
                  <a:txBody>
                    <a:bodyPr/>
                    <a:lstStyle/>
                    <a:p>
                      <a:pPr algn="ctr"/>
                      <a:r>
                        <a:rPr lang="en-US" sz="1100" b="1" dirty="0" smtClean="0">
                          <a:solidFill>
                            <a:srgbClr val="000000"/>
                          </a:solidFill>
                          <a:latin typeface="Arial" panose="020B0604020202020204" pitchFamily="34" charset="0"/>
                          <a:cs typeface="Arial" panose="020B0604020202020204" pitchFamily="34" charset="0"/>
                        </a:rPr>
                        <a:t>Nov </a:t>
                      </a:r>
                      <a:endParaRPr lang="en-US" sz="1100" b="1" dirty="0">
                        <a:solidFill>
                          <a:srgbClr val="000000"/>
                        </a:solidFill>
                        <a:latin typeface="Arial" panose="020B0604020202020204" pitchFamily="34" charset="0"/>
                        <a:cs typeface="Arial" panose="020B0604020202020204" pitchFamily="34" charset="0"/>
                      </a:endParaRPr>
                    </a:p>
                  </a:txBody>
                  <a:tcPr marL="36576" marR="36576" marT="18288" marB="1828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A04F">
                        <a:alpha val="20000"/>
                      </a:srgbClr>
                    </a:solidFill>
                  </a:tcPr>
                </a:tc>
                <a:tc>
                  <a:txBody>
                    <a:bodyPr/>
                    <a:lstStyle/>
                    <a:p>
                      <a:pPr algn="ctr"/>
                      <a:r>
                        <a:rPr lang="en-US" sz="1100" b="1" dirty="0" smtClean="0">
                          <a:solidFill>
                            <a:srgbClr val="000000"/>
                          </a:solidFill>
                          <a:latin typeface="Arial" panose="020B0604020202020204" pitchFamily="34" charset="0"/>
                          <a:cs typeface="Arial" panose="020B0604020202020204" pitchFamily="34" charset="0"/>
                        </a:rPr>
                        <a:t>Dec</a:t>
                      </a:r>
                      <a:endParaRPr lang="en-US" sz="1100" b="1" dirty="0">
                        <a:solidFill>
                          <a:srgbClr val="000000"/>
                        </a:solidFill>
                        <a:latin typeface="Arial" panose="020B0604020202020204" pitchFamily="34" charset="0"/>
                        <a:cs typeface="Arial" panose="020B0604020202020204" pitchFamily="34" charset="0"/>
                      </a:endParaRPr>
                    </a:p>
                  </a:txBody>
                  <a:tcPr marL="36576" marR="36576" marT="18288" marB="1828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A04F">
                        <a:alpha val="20000"/>
                      </a:srgbClr>
                    </a:solidFill>
                  </a:tcPr>
                </a:tc>
              </a:tr>
              <a:tr h="0">
                <a:tc gridSpan="13">
                  <a:txBody>
                    <a:bodyPr/>
                    <a:lstStyle/>
                    <a:p>
                      <a:r>
                        <a:rPr lang="en-US" sz="1100" b="0" dirty="0" smtClean="0">
                          <a:solidFill>
                            <a:srgbClr val="000000"/>
                          </a:solidFill>
                          <a:latin typeface="Arial" panose="020B0604020202020204" pitchFamily="34" charset="0"/>
                          <a:cs typeface="Arial" panose="020B0604020202020204" pitchFamily="34" charset="0"/>
                        </a:rPr>
                        <a:t>Hospital Visits</a:t>
                      </a:r>
                      <a:endParaRPr lang="en-US" sz="1100" b="0" dirty="0">
                        <a:solidFill>
                          <a:srgbClr val="000000"/>
                        </a:solidFill>
                        <a:latin typeface="Arial" panose="020B0604020202020204" pitchFamily="34" charset="0"/>
                        <a:cs typeface="Arial" panose="020B0604020202020204" pitchFamily="34" charset="0"/>
                      </a:endParaRPr>
                    </a:p>
                  </a:txBody>
                  <a:tcPr marL="36576" marR="36576" marT="18288" marB="182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A04F">
                        <a:alpha val="0"/>
                      </a:srgbClr>
                    </a:solidFill>
                  </a:tcPr>
                </a:tc>
                <a:tc hMerge="1">
                  <a:txBody>
                    <a:bodyPr/>
                    <a:lstStyle/>
                    <a:p>
                      <a:endParaRPr lang="en-US" sz="1100" dirty="0">
                        <a:solidFill>
                          <a:srgbClr val="000000"/>
                        </a:solidFill>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sz="1100" dirty="0">
                        <a:solidFill>
                          <a:srgbClr val="000000"/>
                        </a:solidFill>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sz="1100" dirty="0">
                        <a:solidFill>
                          <a:srgbClr val="000000"/>
                        </a:solidFill>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sz="1100" dirty="0">
                        <a:solidFill>
                          <a:srgbClr val="000000"/>
                        </a:solidFill>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sz="1100" dirty="0">
                        <a:solidFill>
                          <a:srgbClr val="000000"/>
                        </a:solidFill>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sz="1100" dirty="0">
                        <a:solidFill>
                          <a:srgbClr val="000000"/>
                        </a:solidFill>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sz="1100" dirty="0">
                        <a:solidFill>
                          <a:srgbClr val="000000"/>
                        </a:solidFill>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sz="1100" dirty="0">
                        <a:solidFill>
                          <a:srgbClr val="000000"/>
                        </a:solidFill>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sz="1100" dirty="0">
                        <a:solidFill>
                          <a:srgbClr val="000000"/>
                        </a:solidFill>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sz="1100" dirty="0">
                        <a:solidFill>
                          <a:srgbClr val="000000"/>
                        </a:solidFill>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sz="1100" dirty="0">
                        <a:solidFill>
                          <a:srgbClr val="000000"/>
                        </a:solidFill>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sz="1100" dirty="0">
                        <a:solidFill>
                          <a:srgbClr val="000000"/>
                        </a:solidFill>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l"/>
                      <a:r>
                        <a:rPr lang="en-US" sz="1100" dirty="0" smtClean="0">
                          <a:solidFill>
                            <a:srgbClr val="000000"/>
                          </a:solidFill>
                          <a:latin typeface="Arial" panose="020B0604020202020204" pitchFamily="34" charset="0"/>
                          <a:cs typeface="Arial" panose="020B0604020202020204" pitchFamily="34" charset="0"/>
                        </a:rPr>
                        <a:t># Hospital Visits (Admissions to Nursing Home</a:t>
                      </a:r>
                      <a:r>
                        <a:rPr lang="en-US" sz="1100" baseline="0" dirty="0" smtClean="0">
                          <a:solidFill>
                            <a:srgbClr val="000000"/>
                          </a:solidFill>
                          <a:latin typeface="Arial" panose="020B0604020202020204" pitchFamily="34" charset="0"/>
                          <a:cs typeface="Arial" panose="020B0604020202020204" pitchFamily="34" charset="0"/>
                        </a:rPr>
                        <a:t> From Hospital)</a:t>
                      </a:r>
                      <a:endParaRPr lang="en-US" sz="1100" dirty="0">
                        <a:solidFill>
                          <a:srgbClr val="000000"/>
                        </a:solidFill>
                        <a:latin typeface="Arial" panose="020B0604020202020204" pitchFamily="34" charset="0"/>
                        <a:cs typeface="Arial" panose="020B0604020202020204" pitchFamily="34" charset="0"/>
                      </a:endParaRPr>
                    </a:p>
                  </a:txBody>
                  <a:tcPr marL="36576" marR="36576" marT="18288" marB="182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1100" dirty="0" smtClean="0">
                          <a:solidFill>
                            <a:srgbClr val="000000"/>
                          </a:solidFill>
                          <a:latin typeface="Arial" panose="020B0604020202020204" pitchFamily="34" charset="0"/>
                          <a:cs typeface="Arial" panose="020B0604020202020204" pitchFamily="34" charset="0"/>
                        </a:rPr>
                        <a:t>12</a:t>
                      </a:r>
                      <a:endParaRPr lang="en-US" sz="1100" dirty="0">
                        <a:solidFill>
                          <a:srgbClr val="000000"/>
                        </a:solidFill>
                        <a:latin typeface="Arial" panose="020B0604020202020204" pitchFamily="34" charset="0"/>
                        <a:cs typeface="Arial" panose="020B0604020202020204" pitchFamily="34" charset="0"/>
                      </a:endParaRPr>
                    </a:p>
                  </a:txBody>
                  <a:tcPr marL="36576" marR="36576" marT="18288" marB="182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1100" dirty="0" smtClean="0">
                          <a:solidFill>
                            <a:srgbClr val="000000"/>
                          </a:solidFill>
                          <a:latin typeface="Arial" panose="020B0604020202020204" pitchFamily="34" charset="0"/>
                          <a:cs typeface="Arial" panose="020B0604020202020204" pitchFamily="34" charset="0"/>
                        </a:rPr>
                        <a:t>3</a:t>
                      </a:r>
                      <a:endParaRPr lang="en-US" sz="1100" dirty="0">
                        <a:solidFill>
                          <a:srgbClr val="000000"/>
                        </a:solidFill>
                        <a:latin typeface="Arial" panose="020B0604020202020204" pitchFamily="34" charset="0"/>
                        <a:cs typeface="Arial" panose="020B0604020202020204" pitchFamily="34" charset="0"/>
                      </a:endParaRPr>
                    </a:p>
                  </a:txBody>
                  <a:tcPr marL="36576" marR="36576" marT="18288" marB="182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1100" dirty="0" smtClean="0">
                          <a:solidFill>
                            <a:srgbClr val="000000"/>
                          </a:solidFill>
                          <a:latin typeface="Arial" panose="020B0604020202020204" pitchFamily="34" charset="0"/>
                          <a:cs typeface="Arial" panose="020B0604020202020204" pitchFamily="34" charset="0"/>
                        </a:rPr>
                        <a:t>10</a:t>
                      </a:r>
                      <a:endParaRPr lang="en-US" sz="1100" dirty="0">
                        <a:solidFill>
                          <a:srgbClr val="000000"/>
                        </a:solidFill>
                        <a:latin typeface="Arial" panose="020B0604020202020204" pitchFamily="34" charset="0"/>
                        <a:cs typeface="Arial" panose="020B0604020202020204" pitchFamily="34" charset="0"/>
                      </a:endParaRPr>
                    </a:p>
                  </a:txBody>
                  <a:tcPr marL="36576" marR="36576" marT="18288" marB="182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1100" dirty="0" smtClean="0">
                          <a:solidFill>
                            <a:srgbClr val="000000"/>
                          </a:solidFill>
                          <a:latin typeface="Arial" panose="020B0604020202020204" pitchFamily="34" charset="0"/>
                          <a:cs typeface="Arial" panose="020B0604020202020204" pitchFamily="34" charset="0"/>
                        </a:rPr>
                        <a:t>4</a:t>
                      </a:r>
                      <a:endParaRPr lang="en-US" sz="1100" dirty="0">
                        <a:solidFill>
                          <a:srgbClr val="000000"/>
                        </a:solidFill>
                        <a:latin typeface="Arial" panose="020B0604020202020204" pitchFamily="34" charset="0"/>
                        <a:cs typeface="Arial" panose="020B0604020202020204" pitchFamily="34" charset="0"/>
                      </a:endParaRPr>
                    </a:p>
                  </a:txBody>
                  <a:tcPr marL="36576" marR="36576" marT="18288" marB="182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1100" dirty="0" smtClean="0">
                          <a:solidFill>
                            <a:srgbClr val="000000"/>
                          </a:solidFill>
                          <a:latin typeface="Arial" panose="020B0604020202020204" pitchFamily="34" charset="0"/>
                          <a:cs typeface="Arial" panose="020B0604020202020204" pitchFamily="34" charset="0"/>
                        </a:rPr>
                        <a:t>2</a:t>
                      </a:r>
                      <a:endParaRPr lang="en-US" sz="1100" dirty="0">
                        <a:solidFill>
                          <a:srgbClr val="000000"/>
                        </a:solidFill>
                        <a:latin typeface="Arial" panose="020B0604020202020204" pitchFamily="34" charset="0"/>
                        <a:cs typeface="Arial" panose="020B0604020202020204" pitchFamily="34" charset="0"/>
                      </a:endParaRPr>
                    </a:p>
                  </a:txBody>
                  <a:tcPr marL="36576" marR="36576" marT="18288" marB="182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1100" dirty="0" smtClean="0">
                          <a:solidFill>
                            <a:srgbClr val="000000"/>
                          </a:solidFill>
                          <a:latin typeface="Arial" panose="020B0604020202020204" pitchFamily="34" charset="0"/>
                          <a:cs typeface="Arial" panose="020B0604020202020204" pitchFamily="34" charset="0"/>
                        </a:rPr>
                        <a:t>15</a:t>
                      </a:r>
                      <a:endParaRPr lang="en-US" sz="1100" dirty="0">
                        <a:solidFill>
                          <a:srgbClr val="000000"/>
                        </a:solidFill>
                        <a:latin typeface="Arial" panose="020B0604020202020204" pitchFamily="34" charset="0"/>
                        <a:cs typeface="Arial" panose="020B0604020202020204" pitchFamily="34" charset="0"/>
                      </a:endParaRPr>
                    </a:p>
                  </a:txBody>
                  <a:tcPr marL="36576" marR="36576" marT="18288" marB="182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1100" dirty="0" smtClean="0">
                          <a:solidFill>
                            <a:srgbClr val="000000"/>
                          </a:solidFill>
                          <a:latin typeface="Arial" panose="020B0604020202020204" pitchFamily="34" charset="0"/>
                          <a:cs typeface="Arial" panose="020B0604020202020204" pitchFamily="34" charset="0"/>
                        </a:rPr>
                        <a:t>3</a:t>
                      </a:r>
                      <a:endParaRPr lang="en-US" sz="1100" dirty="0">
                        <a:solidFill>
                          <a:srgbClr val="000000"/>
                        </a:solidFill>
                        <a:latin typeface="Arial" panose="020B0604020202020204" pitchFamily="34" charset="0"/>
                        <a:cs typeface="Arial" panose="020B0604020202020204" pitchFamily="34" charset="0"/>
                      </a:endParaRPr>
                    </a:p>
                  </a:txBody>
                  <a:tcPr marL="36576" marR="36576" marT="18288" marB="182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1100" dirty="0" smtClean="0">
                          <a:solidFill>
                            <a:srgbClr val="000000"/>
                          </a:solidFill>
                          <a:latin typeface="Arial" panose="020B0604020202020204" pitchFamily="34" charset="0"/>
                          <a:cs typeface="Arial" panose="020B0604020202020204" pitchFamily="34" charset="0"/>
                        </a:rPr>
                        <a:t>5</a:t>
                      </a:r>
                      <a:endParaRPr lang="en-US" sz="1100" dirty="0">
                        <a:solidFill>
                          <a:srgbClr val="000000"/>
                        </a:solidFill>
                        <a:latin typeface="Arial" panose="020B0604020202020204" pitchFamily="34" charset="0"/>
                        <a:cs typeface="Arial" panose="020B0604020202020204" pitchFamily="34" charset="0"/>
                      </a:endParaRPr>
                    </a:p>
                  </a:txBody>
                  <a:tcPr marL="36576" marR="36576" marT="18288" marB="182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1100" dirty="0" smtClean="0">
                          <a:solidFill>
                            <a:srgbClr val="000000"/>
                          </a:solidFill>
                          <a:latin typeface="Arial" panose="020B0604020202020204" pitchFamily="34" charset="0"/>
                          <a:cs typeface="Arial" panose="020B0604020202020204" pitchFamily="34" charset="0"/>
                        </a:rPr>
                        <a:t>8</a:t>
                      </a:r>
                      <a:endParaRPr lang="en-US" sz="1100" dirty="0">
                        <a:solidFill>
                          <a:srgbClr val="000000"/>
                        </a:solidFill>
                        <a:latin typeface="Arial" panose="020B0604020202020204" pitchFamily="34" charset="0"/>
                        <a:cs typeface="Arial" panose="020B0604020202020204" pitchFamily="34" charset="0"/>
                      </a:endParaRPr>
                    </a:p>
                  </a:txBody>
                  <a:tcPr marL="36576" marR="36576" marT="18288" marB="182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1100" dirty="0" smtClean="0">
                          <a:solidFill>
                            <a:srgbClr val="000000"/>
                          </a:solidFill>
                          <a:latin typeface="Arial" panose="020B0604020202020204" pitchFamily="34" charset="0"/>
                          <a:cs typeface="Arial" panose="020B0604020202020204" pitchFamily="34" charset="0"/>
                        </a:rPr>
                        <a:t>6</a:t>
                      </a:r>
                      <a:endParaRPr lang="en-US" sz="1100" dirty="0">
                        <a:solidFill>
                          <a:srgbClr val="000000"/>
                        </a:solidFill>
                        <a:latin typeface="Arial" panose="020B0604020202020204" pitchFamily="34" charset="0"/>
                        <a:cs typeface="Arial" panose="020B0604020202020204" pitchFamily="34" charset="0"/>
                      </a:endParaRPr>
                    </a:p>
                  </a:txBody>
                  <a:tcPr marL="36576" marR="36576" marT="18288" marB="182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1100" dirty="0" smtClean="0">
                          <a:solidFill>
                            <a:srgbClr val="000000"/>
                          </a:solidFill>
                          <a:latin typeface="Arial" panose="020B0604020202020204" pitchFamily="34" charset="0"/>
                          <a:cs typeface="Arial" panose="020B0604020202020204" pitchFamily="34" charset="0"/>
                        </a:rPr>
                        <a:t>3</a:t>
                      </a:r>
                      <a:endParaRPr lang="en-US" sz="1100" dirty="0">
                        <a:solidFill>
                          <a:srgbClr val="000000"/>
                        </a:solidFill>
                        <a:latin typeface="Arial" panose="020B0604020202020204" pitchFamily="34" charset="0"/>
                        <a:cs typeface="Arial" panose="020B0604020202020204" pitchFamily="34" charset="0"/>
                      </a:endParaRPr>
                    </a:p>
                  </a:txBody>
                  <a:tcPr marL="36576" marR="36576" marT="18288" marB="182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1100" dirty="0" smtClean="0">
                          <a:solidFill>
                            <a:srgbClr val="000000"/>
                          </a:solidFill>
                          <a:latin typeface="Arial" panose="020B0604020202020204" pitchFamily="34" charset="0"/>
                          <a:cs typeface="Arial" panose="020B0604020202020204" pitchFamily="34" charset="0"/>
                        </a:rPr>
                        <a:t>2</a:t>
                      </a:r>
                      <a:endParaRPr lang="en-US" sz="1100" dirty="0">
                        <a:solidFill>
                          <a:srgbClr val="000000"/>
                        </a:solidFill>
                        <a:latin typeface="Arial" panose="020B0604020202020204" pitchFamily="34" charset="0"/>
                        <a:cs typeface="Arial" panose="020B0604020202020204" pitchFamily="34" charset="0"/>
                      </a:endParaRPr>
                    </a:p>
                  </a:txBody>
                  <a:tcPr marL="36576" marR="36576" marT="18288" marB="182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0">
                <a:tc>
                  <a:txBody>
                    <a:bodyPr/>
                    <a:lstStyle/>
                    <a:p>
                      <a:pPr algn="l"/>
                      <a:r>
                        <a:rPr lang="en-US" sz="1100" dirty="0" smtClean="0">
                          <a:solidFill>
                            <a:srgbClr val="000000"/>
                          </a:solidFill>
                          <a:latin typeface="Arial" panose="020B0604020202020204" pitchFamily="34" charset="0"/>
                          <a:cs typeface="Arial" panose="020B0604020202020204" pitchFamily="34" charset="0"/>
                        </a:rPr>
                        <a:t>#</a:t>
                      </a:r>
                      <a:r>
                        <a:rPr lang="en-US" sz="1100" baseline="0" dirty="0" smtClean="0">
                          <a:solidFill>
                            <a:srgbClr val="000000"/>
                          </a:solidFill>
                          <a:latin typeface="Arial" panose="020B0604020202020204" pitchFamily="34" charset="0"/>
                          <a:cs typeface="Arial" panose="020B0604020202020204" pitchFamily="34" charset="0"/>
                        </a:rPr>
                        <a:t> Hospital Visits With Preventable Discharge Diagnosis</a:t>
                      </a:r>
                      <a:endParaRPr lang="en-US" sz="1100" dirty="0">
                        <a:solidFill>
                          <a:srgbClr val="000000"/>
                        </a:solidFill>
                        <a:latin typeface="Arial" panose="020B0604020202020204" pitchFamily="34" charset="0"/>
                        <a:cs typeface="Arial" panose="020B0604020202020204" pitchFamily="34" charset="0"/>
                      </a:endParaRPr>
                    </a:p>
                  </a:txBody>
                  <a:tcPr marL="36576" marR="36576" marT="18288" marB="182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1100" dirty="0" smtClean="0">
                          <a:solidFill>
                            <a:srgbClr val="000000"/>
                          </a:solidFill>
                          <a:latin typeface="Arial" panose="020B0604020202020204" pitchFamily="34" charset="0"/>
                          <a:cs typeface="Arial" panose="020B0604020202020204" pitchFamily="34" charset="0"/>
                        </a:rPr>
                        <a:t>4</a:t>
                      </a:r>
                      <a:endParaRPr lang="en-US" sz="1100" dirty="0">
                        <a:solidFill>
                          <a:srgbClr val="000000"/>
                        </a:solidFill>
                        <a:latin typeface="Arial" panose="020B0604020202020204" pitchFamily="34" charset="0"/>
                        <a:cs typeface="Arial" panose="020B0604020202020204" pitchFamily="34" charset="0"/>
                      </a:endParaRPr>
                    </a:p>
                  </a:txBody>
                  <a:tcPr marL="36576" marR="36576" marT="18288" marB="182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1100" dirty="0" smtClean="0">
                          <a:solidFill>
                            <a:srgbClr val="000000"/>
                          </a:solidFill>
                          <a:latin typeface="Arial" panose="020B0604020202020204" pitchFamily="34" charset="0"/>
                          <a:cs typeface="Arial" panose="020B0604020202020204" pitchFamily="34" charset="0"/>
                        </a:rPr>
                        <a:t>0</a:t>
                      </a:r>
                      <a:endParaRPr lang="en-US" sz="1100" dirty="0">
                        <a:solidFill>
                          <a:srgbClr val="000000"/>
                        </a:solidFill>
                        <a:latin typeface="Arial" panose="020B0604020202020204" pitchFamily="34" charset="0"/>
                        <a:cs typeface="Arial" panose="020B0604020202020204" pitchFamily="34" charset="0"/>
                      </a:endParaRPr>
                    </a:p>
                  </a:txBody>
                  <a:tcPr marL="36576" marR="36576" marT="18288" marB="182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1100" dirty="0" smtClean="0">
                          <a:solidFill>
                            <a:srgbClr val="000000"/>
                          </a:solidFill>
                          <a:latin typeface="Arial" panose="020B0604020202020204" pitchFamily="34" charset="0"/>
                          <a:cs typeface="Arial" panose="020B0604020202020204" pitchFamily="34" charset="0"/>
                        </a:rPr>
                        <a:t>8</a:t>
                      </a:r>
                      <a:endParaRPr lang="en-US" sz="1100" dirty="0">
                        <a:solidFill>
                          <a:srgbClr val="000000"/>
                        </a:solidFill>
                        <a:latin typeface="Arial" panose="020B0604020202020204" pitchFamily="34" charset="0"/>
                        <a:cs typeface="Arial" panose="020B0604020202020204" pitchFamily="34" charset="0"/>
                      </a:endParaRPr>
                    </a:p>
                  </a:txBody>
                  <a:tcPr marL="36576" marR="36576" marT="18288" marB="182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1100" dirty="0" smtClean="0">
                          <a:solidFill>
                            <a:srgbClr val="000000"/>
                          </a:solidFill>
                          <a:latin typeface="Arial" panose="020B0604020202020204" pitchFamily="34" charset="0"/>
                          <a:cs typeface="Arial" panose="020B0604020202020204" pitchFamily="34" charset="0"/>
                        </a:rPr>
                        <a:t>4</a:t>
                      </a:r>
                      <a:endParaRPr lang="en-US" sz="1100" dirty="0">
                        <a:solidFill>
                          <a:srgbClr val="000000"/>
                        </a:solidFill>
                        <a:latin typeface="Arial" panose="020B0604020202020204" pitchFamily="34" charset="0"/>
                        <a:cs typeface="Arial" panose="020B0604020202020204" pitchFamily="34" charset="0"/>
                      </a:endParaRPr>
                    </a:p>
                  </a:txBody>
                  <a:tcPr marL="36576" marR="36576" marT="18288" marB="182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1100" dirty="0" smtClean="0">
                          <a:solidFill>
                            <a:srgbClr val="000000"/>
                          </a:solidFill>
                          <a:latin typeface="Arial" panose="020B0604020202020204" pitchFamily="34" charset="0"/>
                          <a:cs typeface="Arial" panose="020B0604020202020204" pitchFamily="34" charset="0"/>
                        </a:rPr>
                        <a:t>2</a:t>
                      </a:r>
                      <a:endParaRPr lang="en-US" sz="1100" dirty="0">
                        <a:solidFill>
                          <a:srgbClr val="000000"/>
                        </a:solidFill>
                        <a:latin typeface="Arial" panose="020B0604020202020204" pitchFamily="34" charset="0"/>
                        <a:cs typeface="Arial" panose="020B0604020202020204" pitchFamily="34" charset="0"/>
                      </a:endParaRPr>
                    </a:p>
                  </a:txBody>
                  <a:tcPr marL="36576" marR="36576" marT="18288" marB="182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1100" dirty="0" smtClean="0">
                          <a:solidFill>
                            <a:srgbClr val="000000"/>
                          </a:solidFill>
                          <a:latin typeface="Arial" panose="020B0604020202020204" pitchFamily="34" charset="0"/>
                          <a:cs typeface="Arial" panose="020B0604020202020204" pitchFamily="34" charset="0"/>
                        </a:rPr>
                        <a:t>1</a:t>
                      </a:r>
                      <a:endParaRPr lang="en-US" sz="1100" dirty="0">
                        <a:solidFill>
                          <a:srgbClr val="000000"/>
                        </a:solidFill>
                        <a:latin typeface="Arial" panose="020B0604020202020204" pitchFamily="34" charset="0"/>
                        <a:cs typeface="Arial" panose="020B0604020202020204" pitchFamily="34" charset="0"/>
                      </a:endParaRPr>
                    </a:p>
                  </a:txBody>
                  <a:tcPr marL="36576" marR="36576" marT="18288" marB="182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1100" dirty="0" smtClean="0">
                          <a:solidFill>
                            <a:srgbClr val="000000"/>
                          </a:solidFill>
                          <a:latin typeface="Arial" panose="020B0604020202020204" pitchFamily="34" charset="0"/>
                          <a:cs typeface="Arial" panose="020B0604020202020204" pitchFamily="34" charset="0"/>
                        </a:rPr>
                        <a:t>1</a:t>
                      </a:r>
                      <a:endParaRPr lang="en-US" sz="1100" dirty="0">
                        <a:solidFill>
                          <a:srgbClr val="000000"/>
                        </a:solidFill>
                        <a:latin typeface="Arial" panose="020B0604020202020204" pitchFamily="34" charset="0"/>
                        <a:cs typeface="Arial" panose="020B0604020202020204" pitchFamily="34" charset="0"/>
                      </a:endParaRPr>
                    </a:p>
                  </a:txBody>
                  <a:tcPr marL="36576" marR="36576" marT="18288" marB="182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1100" dirty="0" smtClean="0">
                          <a:solidFill>
                            <a:srgbClr val="000000"/>
                          </a:solidFill>
                          <a:latin typeface="Arial" panose="020B0604020202020204" pitchFamily="34" charset="0"/>
                          <a:cs typeface="Arial" panose="020B0604020202020204" pitchFamily="34" charset="0"/>
                        </a:rPr>
                        <a:t>1</a:t>
                      </a:r>
                      <a:endParaRPr lang="en-US" sz="1100" dirty="0">
                        <a:solidFill>
                          <a:srgbClr val="000000"/>
                        </a:solidFill>
                        <a:latin typeface="Arial" panose="020B0604020202020204" pitchFamily="34" charset="0"/>
                        <a:cs typeface="Arial" panose="020B0604020202020204" pitchFamily="34" charset="0"/>
                      </a:endParaRPr>
                    </a:p>
                  </a:txBody>
                  <a:tcPr marL="36576" marR="36576" marT="18288" marB="182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1100" dirty="0" smtClean="0">
                          <a:solidFill>
                            <a:srgbClr val="000000"/>
                          </a:solidFill>
                          <a:latin typeface="Arial" panose="020B0604020202020204" pitchFamily="34" charset="0"/>
                          <a:cs typeface="Arial" panose="020B0604020202020204" pitchFamily="34" charset="0"/>
                        </a:rPr>
                        <a:t>3</a:t>
                      </a:r>
                      <a:endParaRPr lang="en-US" sz="1100" dirty="0">
                        <a:solidFill>
                          <a:srgbClr val="000000"/>
                        </a:solidFill>
                        <a:latin typeface="Arial" panose="020B0604020202020204" pitchFamily="34" charset="0"/>
                        <a:cs typeface="Arial" panose="020B0604020202020204" pitchFamily="34" charset="0"/>
                      </a:endParaRPr>
                    </a:p>
                  </a:txBody>
                  <a:tcPr marL="36576" marR="36576" marT="18288" marB="182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1100" dirty="0" smtClean="0">
                          <a:solidFill>
                            <a:srgbClr val="000000"/>
                          </a:solidFill>
                          <a:latin typeface="Arial" panose="020B0604020202020204" pitchFamily="34" charset="0"/>
                          <a:cs typeface="Arial" panose="020B0604020202020204" pitchFamily="34" charset="0"/>
                        </a:rPr>
                        <a:t>4</a:t>
                      </a:r>
                      <a:endParaRPr lang="en-US" sz="1100" dirty="0">
                        <a:solidFill>
                          <a:srgbClr val="000000"/>
                        </a:solidFill>
                        <a:latin typeface="Arial" panose="020B0604020202020204" pitchFamily="34" charset="0"/>
                        <a:cs typeface="Arial" panose="020B0604020202020204" pitchFamily="34" charset="0"/>
                      </a:endParaRPr>
                    </a:p>
                  </a:txBody>
                  <a:tcPr marL="36576" marR="36576" marT="18288" marB="182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1100" dirty="0" smtClean="0">
                          <a:solidFill>
                            <a:srgbClr val="000000"/>
                          </a:solidFill>
                          <a:latin typeface="Arial" panose="020B0604020202020204" pitchFamily="34" charset="0"/>
                          <a:cs typeface="Arial" panose="020B0604020202020204" pitchFamily="34" charset="0"/>
                        </a:rPr>
                        <a:t>2</a:t>
                      </a:r>
                      <a:endParaRPr lang="en-US" sz="1100" dirty="0">
                        <a:solidFill>
                          <a:srgbClr val="000000"/>
                        </a:solidFill>
                        <a:latin typeface="Arial" panose="020B0604020202020204" pitchFamily="34" charset="0"/>
                        <a:cs typeface="Arial" panose="020B0604020202020204" pitchFamily="34" charset="0"/>
                      </a:endParaRPr>
                    </a:p>
                  </a:txBody>
                  <a:tcPr marL="36576" marR="36576" marT="18288" marB="182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1100" dirty="0" smtClean="0">
                          <a:solidFill>
                            <a:srgbClr val="000000"/>
                          </a:solidFill>
                          <a:latin typeface="Arial" panose="020B0604020202020204" pitchFamily="34" charset="0"/>
                          <a:cs typeface="Arial" panose="020B0604020202020204" pitchFamily="34" charset="0"/>
                        </a:rPr>
                        <a:t>1</a:t>
                      </a:r>
                      <a:endParaRPr lang="en-US" sz="1100" dirty="0">
                        <a:solidFill>
                          <a:srgbClr val="000000"/>
                        </a:solidFill>
                        <a:latin typeface="Arial" panose="020B0604020202020204" pitchFamily="34" charset="0"/>
                        <a:cs typeface="Arial" panose="020B0604020202020204" pitchFamily="34" charset="0"/>
                      </a:endParaRPr>
                    </a:p>
                  </a:txBody>
                  <a:tcPr marL="36576" marR="36576" marT="18288" marB="182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0">
                <a:tc>
                  <a:txBody>
                    <a:bodyPr/>
                    <a:lstStyle/>
                    <a:p>
                      <a:r>
                        <a:rPr lang="en-US" sz="1100" dirty="0" smtClean="0">
                          <a:solidFill>
                            <a:srgbClr val="000000"/>
                          </a:solidFill>
                          <a:latin typeface="Arial" panose="020B0604020202020204" pitchFamily="34" charset="0"/>
                          <a:cs typeface="Arial" panose="020B0604020202020204" pitchFamily="34" charset="0"/>
                        </a:rPr>
                        <a:t>Hospital</a:t>
                      </a:r>
                      <a:r>
                        <a:rPr lang="en-US" sz="1100" baseline="0" dirty="0" smtClean="0">
                          <a:solidFill>
                            <a:srgbClr val="000000"/>
                          </a:solidFill>
                          <a:latin typeface="Arial" panose="020B0604020202020204" pitchFamily="34" charset="0"/>
                          <a:cs typeface="Arial" panose="020B0604020202020204" pitchFamily="34" charset="0"/>
                        </a:rPr>
                        <a:t> Visits With Preventable Discharge Diagnosis/Total Hospital Visits (%)</a:t>
                      </a:r>
                      <a:endParaRPr lang="en-US" sz="1100" dirty="0">
                        <a:solidFill>
                          <a:srgbClr val="000000"/>
                        </a:solidFill>
                        <a:latin typeface="Arial" panose="020B0604020202020204" pitchFamily="34" charset="0"/>
                        <a:cs typeface="Arial" panose="020B0604020202020204" pitchFamily="34" charset="0"/>
                      </a:endParaRPr>
                    </a:p>
                  </a:txBody>
                  <a:tcPr marL="36576" marR="36576" marT="18288" marB="182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100" dirty="0" smtClean="0">
                          <a:solidFill>
                            <a:srgbClr val="000000"/>
                          </a:solidFill>
                          <a:latin typeface="Arial" panose="020B0604020202020204" pitchFamily="34" charset="0"/>
                          <a:cs typeface="Arial" panose="020B0604020202020204" pitchFamily="34" charset="0"/>
                        </a:rPr>
                        <a:t>33%</a:t>
                      </a:r>
                      <a:endParaRPr lang="en-US" sz="1100" dirty="0">
                        <a:solidFill>
                          <a:srgbClr val="000000"/>
                        </a:solidFill>
                        <a:latin typeface="Arial" panose="020B0604020202020204" pitchFamily="34" charset="0"/>
                        <a:cs typeface="Arial" panose="020B0604020202020204" pitchFamily="34" charset="0"/>
                      </a:endParaRPr>
                    </a:p>
                  </a:txBody>
                  <a:tcPr marL="36576" marR="36576" marT="18288" marB="182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100" dirty="0" smtClean="0">
                          <a:solidFill>
                            <a:srgbClr val="000000"/>
                          </a:solidFill>
                          <a:latin typeface="Arial" panose="020B0604020202020204" pitchFamily="34" charset="0"/>
                          <a:cs typeface="Arial" panose="020B0604020202020204" pitchFamily="34" charset="0"/>
                        </a:rPr>
                        <a:t>0%</a:t>
                      </a:r>
                      <a:endParaRPr lang="en-US" sz="1100" dirty="0">
                        <a:solidFill>
                          <a:srgbClr val="000000"/>
                        </a:solidFill>
                        <a:latin typeface="Arial" panose="020B0604020202020204" pitchFamily="34" charset="0"/>
                        <a:cs typeface="Arial" panose="020B0604020202020204" pitchFamily="34" charset="0"/>
                      </a:endParaRPr>
                    </a:p>
                  </a:txBody>
                  <a:tcPr marL="36576" marR="36576" marT="18288" marB="182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100" dirty="0" smtClean="0">
                          <a:solidFill>
                            <a:srgbClr val="000000"/>
                          </a:solidFill>
                          <a:latin typeface="Arial" panose="020B0604020202020204" pitchFamily="34" charset="0"/>
                          <a:cs typeface="Arial" panose="020B0604020202020204" pitchFamily="34" charset="0"/>
                        </a:rPr>
                        <a:t>80%</a:t>
                      </a:r>
                      <a:endParaRPr lang="en-US" sz="1100" dirty="0">
                        <a:solidFill>
                          <a:srgbClr val="000000"/>
                        </a:solidFill>
                        <a:latin typeface="Arial" panose="020B0604020202020204" pitchFamily="34" charset="0"/>
                        <a:cs typeface="Arial" panose="020B0604020202020204" pitchFamily="34" charset="0"/>
                      </a:endParaRPr>
                    </a:p>
                  </a:txBody>
                  <a:tcPr marL="36576" marR="36576" marT="18288" marB="182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100" dirty="0" smtClean="0">
                          <a:solidFill>
                            <a:srgbClr val="000000"/>
                          </a:solidFill>
                          <a:latin typeface="Arial" panose="020B0604020202020204" pitchFamily="34" charset="0"/>
                          <a:cs typeface="Arial" panose="020B0604020202020204" pitchFamily="34" charset="0"/>
                        </a:rPr>
                        <a:t>100%</a:t>
                      </a:r>
                      <a:endParaRPr lang="en-US" sz="1100" dirty="0">
                        <a:solidFill>
                          <a:srgbClr val="000000"/>
                        </a:solidFill>
                        <a:latin typeface="Arial" panose="020B0604020202020204" pitchFamily="34" charset="0"/>
                        <a:cs typeface="Arial" panose="020B0604020202020204" pitchFamily="34" charset="0"/>
                      </a:endParaRPr>
                    </a:p>
                  </a:txBody>
                  <a:tcPr marL="36576" marR="36576" marT="18288" marB="182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100" dirty="0" smtClean="0">
                          <a:solidFill>
                            <a:srgbClr val="000000"/>
                          </a:solidFill>
                          <a:latin typeface="Arial" panose="020B0604020202020204" pitchFamily="34" charset="0"/>
                          <a:cs typeface="Arial" panose="020B0604020202020204" pitchFamily="34" charset="0"/>
                        </a:rPr>
                        <a:t>100%</a:t>
                      </a:r>
                      <a:endParaRPr lang="en-US" sz="1100" dirty="0">
                        <a:solidFill>
                          <a:srgbClr val="000000"/>
                        </a:solidFill>
                        <a:latin typeface="Arial" panose="020B0604020202020204" pitchFamily="34" charset="0"/>
                        <a:cs typeface="Arial" panose="020B0604020202020204" pitchFamily="34" charset="0"/>
                      </a:endParaRPr>
                    </a:p>
                  </a:txBody>
                  <a:tcPr marL="36576" marR="36576" marT="18288" marB="182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100" dirty="0" smtClean="0">
                          <a:solidFill>
                            <a:srgbClr val="000000"/>
                          </a:solidFill>
                          <a:latin typeface="Arial" panose="020B0604020202020204" pitchFamily="34" charset="0"/>
                          <a:cs typeface="Arial" panose="020B0604020202020204" pitchFamily="34" charset="0"/>
                        </a:rPr>
                        <a:t>7%</a:t>
                      </a:r>
                      <a:endParaRPr lang="en-US" sz="1100" dirty="0">
                        <a:solidFill>
                          <a:srgbClr val="000000"/>
                        </a:solidFill>
                        <a:latin typeface="Arial" panose="020B0604020202020204" pitchFamily="34" charset="0"/>
                        <a:cs typeface="Arial" panose="020B0604020202020204" pitchFamily="34" charset="0"/>
                      </a:endParaRPr>
                    </a:p>
                  </a:txBody>
                  <a:tcPr marL="36576" marR="36576" marT="18288" marB="182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100" dirty="0" smtClean="0">
                          <a:solidFill>
                            <a:srgbClr val="000000"/>
                          </a:solidFill>
                          <a:latin typeface="Arial" panose="020B0604020202020204" pitchFamily="34" charset="0"/>
                          <a:cs typeface="Arial" panose="020B0604020202020204" pitchFamily="34" charset="0"/>
                        </a:rPr>
                        <a:t>33%</a:t>
                      </a:r>
                      <a:endParaRPr lang="en-US" sz="1100" dirty="0">
                        <a:solidFill>
                          <a:srgbClr val="000000"/>
                        </a:solidFill>
                        <a:latin typeface="Arial" panose="020B0604020202020204" pitchFamily="34" charset="0"/>
                        <a:cs typeface="Arial" panose="020B0604020202020204" pitchFamily="34" charset="0"/>
                      </a:endParaRPr>
                    </a:p>
                  </a:txBody>
                  <a:tcPr marL="36576" marR="36576" marT="18288" marB="182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100" dirty="0" smtClean="0">
                          <a:solidFill>
                            <a:srgbClr val="000000"/>
                          </a:solidFill>
                          <a:latin typeface="Arial" panose="020B0604020202020204" pitchFamily="34" charset="0"/>
                          <a:cs typeface="Arial" panose="020B0604020202020204" pitchFamily="34" charset="0"/>
                        </a:rPr>
                        <a:t>20%</a:t>
                      </a:r>
                      <a:endParaRPr lang="en-US" sz="1100" dirty="0">
                        <a:solidFill>
                          <a:srgbClr val="000000"/>
                        </a:solidFill>
                        <a:latin typeface="Arial" panose="020B0604020202020204" pitchFamily="34" charset="0"/>
                        <a:cs typeface="Arial" panose="020B0604020202020204" pitchFamily="34" charset="0"/>
                      </a:endParaRPr>
                    </a:p>
                  </a:txBody>
                  <a:tcPr marL="36576" marR="36576" marT="18288" marB="182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100" dirty="0" smtClean="0">
                          <a:solidFill>
                            <a:srgbClr val="000000"/>
                          </a:solidFill>
                          <a:latin typeface="Arial" panose="020B0604020202020204" pitchFamily="34" charset="0"/>
                          <a:cs typeface="Arial" panose="020B0604020202020204" pitchFamily="34" charset="0"/>
                        </a:rPr>
                        <a:t>38%</a:t>
                      </a:r>
                      <a:endParaRPr lang="en-US" sz="1100" dirty="0">
                        <a:solidFill>
                          <a:srgbClr val="000000"/>
                        </a:solidFill>
                        <a:latin typeface="Arial" panose="020B0604020202020204" pitchFamily="34" charset="0"/>
                        <a:cs typeface="Arial" panose="020B0604020202020204" pitchFamily="34" charset="0"/>
                      </a:endParaRPr>
                    </a:p>
                  </a:txBody>
                  <a:tcPr marL="36576" marR="36576" marT="18288" marB="182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100" dirty="0" smtClean="0">
                          <a:solidFill>
                            <a:srgbClr val="000000"/>
                          </a:solidFill>
                          <a:latin typeface="Arial" panose="020B0604020202020204" pitchFamily="34" charset="0"/>
                          <a:cs typeface="Arial" panose="020B0604020202020204" pitchFamily="34" charset="0"/>
                        </a:rPr>
                        <a:t>67%</a:t>
                      </a:r>
                      <a:endParaRPr lang="en-US" sz="1100" dirty="0">
                        <a:solidFill>
                          <a:srgbClr val="000000"/>
                        </a:solidFill>
                        <a:latin typeface="Arial" panose="020B0604020202020204" pitchFamily="34" charset="0"/>
                        <a:cs typeface="Arial" panose="020B0604020202020204" pitchFamily="34" charset="0"/>
                      </a:endParaRPr>
                    </a:p>
                  </a:txBody>
                  <a:tcPr marL="36576" marR="36576" marT="18288" marB="182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100" dirty="0" smtClean="0">
                          <a:solidFill>
                            <a:srgbClr val="000000"/>
                          </a:solidFill>
                          <a:latin typeface="Arial" panose="020B0604020202020204" pitchFamily="34" charset="0"/>
                          <a:cs typeface="Arial" panose="020B0604020202020204" pitchFamily="34" charset="0"/>
                        </a:rPr>
                        <a:t>67%</a:t>
                      </a:r>
                      <a:endParaRPr lang="en-US" sz="1100" dirty="0">
                        <a:solidFill>
                          <a:srgbClr val="000000"/>
                        </a:solidFill>
                        <a:latin typeface="Arial" panose="020B0604020202020204" pitchFamily="34" charset="0"/>
                        <a:cs typeface="Arial" panose="020B0604020202020204" pitchFamily="34" charset="0"/>
                      </a:endParaRPr>
                    </a:p>
                  </a:txBody>
                  <a:tcPr marL="36576" marR="36576" marT="18288" marB="182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100" dirty="0" smtClean="0">
                          <a:solidFill>
                            <a:srgbClr val="000000"/>
                          </a:solidFill>
                          <a:latin typeface="Arial" panose="020B0604020202020204" pitchFamily="34" charset="0"/>
                          <a:cs typeface="Arial" panose="020B0604020202020204" pitchFamily="34" charset="0"/>
                        </a:rPr>
                        <a:t>50%</a:t>
                      </a:r>
                      <a:endParaRPr lang="en-US" sz="1100" dirty="0">
                        <a:solidFill>
                          <a:srgbClr val="000000"/>
                        </a:solidFill>
                        <a:latin typeface="Arial" panose="020B0604020202020204" pitchFamily="34" charset="0"/>
                        <a:cs typeface="Arial" panose="020B0604020202020204" pitchFamily="34" charset="0"/>
                      </a:endParaRPr>
                    </a:p>
                  </a:txBody>
                  <a:tcPr marL="36576" marR="36576" marT="18288" marB="182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0">
                <a:tc>
                  <a:txBody>
                    <a:bodyPr/>
                    <a:lstStyle/>
                    <a:p>
                      <a:r>
                        <a:rPr lang="en-US" sz="1100" dirty="0" smtClean="0">
                          <a:solidFill>
                            <a:srgbClr val="000000"/>
                          </a:solidFill>
                          <a:latin typeface="Arial" panose="020B0604020202020204" pitchFamily="34" charset="0"/>
                          <a:cs typeface="Arial" panose="020B0604020202020204" pitchFamily="34" charset="0"/>
                        </a:rPr>
                        <a:t>Hospital Visit Rate: # Hospital</a:t>
                      </a:r>
                      <a:r>
                        <a:rPr lang="en-US" sz="1100" baseline="0" dirty="0" smtClean="0">
                          <a:solidFill>
                            <a:srgbClr val="000000"/>
                          </a:solidFill>
                          <a:latin typeface="Arial" panose="020B0604020202020204" pitchFamily="34" charset="0"/>
                          <a:cs typeface="Arial" panose="020B0604020202020204" pitchFamily="34" charset="0"/>
                        </a:rPr>
                        <a:t> Visits/1,000 Resident Days</a:t>
                      </a:r>
                      <a:endParaRPr lang="en-US" sz="1100" dirty="0">
                        <a:solidFill>
                          <a:srgbClr val="000000"/>
                        </a:solidFill>
                        <a:latin typeface="Arial" panose="020B0604020202020204" pitchFamily="34" charset="0"/>
                        <a:cs typeface="Arial" panose="020B0604020202020204" pitchFamily="34" charset="0"/>
                      </a:endParaRPr>
                    </a:p>
                  </a:txBody>
                  <a:tcPr marL="36576" marR="36576" marT="18288" marB="182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100" dirty="0" smtClean="0">
                          <a:solidFill>
                            <a:srgbClr val="000000"/>
                          </a:solidFill>
                          <a:latin typeface="Arial" panose="020B0604020202020204" pitchFamily="34" charset="0"/>
                          <a:cs typeface="Arial" panose="020B0604020202020204" pitchFamily="34" charset="0"/>
                        </a:rPr>
                        <a:t>13.3</a:t>
                      </a:r>
                      <a:endParaRPr lang="en-US" sz="1100" dirty="0">
                        <a:solidFill>
                          <a:srgbClr val="000000"/>
                        </a:solidFill>
                        <a:latin typeface="Arial" panose="020B0604020202020204" pitchFamily="34" charset="0"/>
                        <a:cs typeface="Arial" panose="020B0604020202020204" pitchFamily="34" charset="0"/>
                      </a:endParaRPr>
                    </a:p>
                  </a:txBody>
                  <a:tcPr marL="36576" marR="36576" marT="18288" marB="182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100" dirty="0" smtClean="0">
                          <a:solidFill>
                            <a:srgbClr val="000000"/>
                          </a:solidFill>
                          <a:latin typeface="Arial" panose="020B0604020202020204" pitchFamily="34" charset="0"/>
                          <a:cs typeface="Arial" panose="020B0604020202020204" pitchFamily="34" charset="0"/>
                        </a:rPr>
                        <a:t>3.6</a:t>
                      </a:r>
                      <a:endParaRPr lang="en-US" sz="1100" dirty="0">
                        <a:solidFill>
                          <a:srgbClr val="000000"/>
                        </a:solidFill>
                        <a:latin typeface="Arial" panose="020B0604020202020204" pitchFamily="34" charset="0"/>
                        <a:cs typeface="Arial" panose="020B0604020202020204" pitchFamily="34" charset="0"/>
                      </a:endParaRPr>
                    </a:p>
                  </a:txBody>
                  <a:tcPr marL="36576" marR="36576" marT="18288" marB="182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100" dirty="0" smtClean="0">
                          <a:solidFill>
                            <a:srgbClr val="000000"/>
                          </a:solidFill>
                          <a:latin typeface="Arial" panose="020B0604020202020204" pitchFamily="34" charset="0"/>
                          <a:cs typeface="Arial" panose="020B0604020202020204" pitchFamily="34" charset="0"/>
                        </a:rPr>
                        <a:t>9.5</a:t>
                      </a:r>
                      <a:endParaRPr lang="en-US" sz="1100" dirty="0">
                        <a:solidFill>
                          <a:srgbClr val="000000"/>
                        </a:solidFill>
                        <a:latin typeface="Arial" panose="020B0604020202020204" pitchFamily="34" charset="0"/>
                        <a:cs typeface="Arial" panose="020B0604020202020204" pitchFamily="34" charset="0"/>
                      </a:endParaRPr>
                    </a:p>
                  </a:txBody>
                  <a:tcPr marL="36576" marR="36576" marT="18288" marB="182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100" dirty="0" smtClean="0">
                          <a:solidFill>
                            <a:srgbClr val="000000"/>
                          </a:solidFill>
                          <a:latin typeface="Arial" panose="020B0604020202020204" pitchFamily="34" charset="0"/>
                          <a:cs typeface="Arial" panose="020B0604020202020204" pitchFamily="34" charset="0"/>
                        </a:rPr>
                        <a:t>3.8</a:t>
                      </a:r>
                      <a:endParaRPr lang="en-US" sz="1100" dirty="0">
                        <a:solidFill>
                          <a:srgbClr val="000000"/>
                        </a:solidFill>
                        <a:latin typeface="Arial" panose="020B0604020202020204" pitchFamily="34" charset="0"/>
                        <a:cs typeface="Arial" panose="020B0604020202020204" pitchFamily="34" charset="0"/>
                      </a:endParaRPr>
                    </a:p>
                  </a:txBody>
                  <a:tcPr marL="36576" marR="36576" marT="18288" marB="182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100" dirty="0" smtClean="0">
                          <a:solidFill>
                            <a:srgbClr val="000000"/>
                          </a:solidFill>
                          <a:latin typeface="Arial" panose="020B0604020202020204" pitchFamily="34" charset="0"/>
                          <a:cs typeface="Arial" panose="020B0604020202020204" pitchFamily="34" charset="0"/>
                        </a:rPr>
                        <a:t>2.2</a:t>
                      </a:r>
                      <a:endParaRPr lang="en-US" sz="1100" dirty="0">
                        <a:solidFill>
                          <a:srgbClr val="000000"/>
                        </a:solidFill>
                        <a:latin typeface="Arial" panose="020B0604020202020204" pitchFamily="34" charset="0"/>
                        <a:cs typeface="Arial" panose="020B0604020202020204" pitchFamily="34" charset="0"/>
                      </a:endParaRPr>
                    </a:p>
                  </a:txBody>
                  <a:tcPr marL="36576" marR="36576" marT="18288" marB="182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100" dirty="0" smtClean="0">
                          <a:solidFill>
                            <a:srgbClr val="000000"/>
                          </a:solidFill>
                          <a:latin typeface="Arial" panose="020B0604020202020204" pitchFamily="34" charset="0"/>
                          <a:cs typeface="Arial" panose="020B0604020202020204" pitchFamily="34" charset="0"/>
                        </a:rPr>
                        <a:t>16.7</a:t>
                      </a:r>
                      <a:endParaRPr lang="en-US" sz="1100" dirty="0">
                        <a:solidFill>
                          <a:srgbClr val="000000"/>
                        </a:solidFill>
                        <a:latin typeface="Arial" panose="020B0604020202020204" pitchFamily="34" charset="0"/>
                        <a:cs typeface="Arial" panose="020B0604020202020204" pitchFamily="34" charset="0"/>
                      </a:endParaRPr>
                    </a:p>
                  </a:txBody>
                  <a:tcPr marL="36576" marR="36576" marT="18288" marB="182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100" dirty="0" smtClean="0">
                          <a:solidFill>
                            <a:srgbClr val="000000"/>
                          </a:solidFill>
                          <a:latin typeface="Arial" panose="020B0604020202020204" pitchFamily="34" charset="0"/>
                          <a:cs typeface="Arial" panose="020B0604020202020204" pitchFamily="34" charset="0"/>
                        </a:rPr>
                        <a:t>3.3</a:t>
                      </a:r>
                      <a:endParaRPr lang="en-US" sz="1100" dirty="0">
                        <a:solidFill>
                          <a:srgbClr val="000000"/>
                        </a:solidFill>
                        <a:latin typeface="Arial" panose="020B0604020202020204" pitchFamily="34" charset="0"/>
                        <a:cs typeface="Arial" panose="020B0604020202020204" pitchFamily="34" charset="0"/>
                      </a:endParaRPr>
                    </a:p>
                  </a:txBody>
                  <a:tcPr marL="36576" marR="36576" marT="18288" marB="182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100" dirty="0" smtClean="0">
                          <a:solidFill>
                            <a:srgbClr val="000000"/>
                          </a:solidFill>
                          <a:latin typeface="Arial" panose="020B0604020202020204" pitchFamily="34" charset="0"/>
                          <a:cs typeface="Arial" panose="020B0604020202020204" pitchFamily="34" charset="0"/>
                        </a:rPr>
                        <a:t>7.2</a:t>
                      </a:r>
                      <a:endParaRPr lang="en-US" sz="1100" dirty="0">
                        <a:solidFill>
                          <a:srgbClr val="000000"/>
                        </a:solidFill>
                        <a:latin typeface="Arial" panose="020B0604020202020204" pitchFamily="34" charset="0"/>
                        <a:cs typeface="Arial" panose="020B0604020202020204" pitchFamily="34" charset="0"/>
                      </a:endParaRPr>
                    </a:p>
                  </a:txBody>
                  <a:tcPr marL="36576" marR="36576" marT="18288" marB="182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100" dirty="0" smtClean="0">
                          <a:solidFill>
                            <a:srgbClr val="000000"/>
                          </a:solidFill>
                          <a:latin typeface="Arial" panose="020B0604020202020204" pitchFamily="34" charset="0"/>
                          <a:cs typeface="Arial" panose="020B0604020202020204" pitchFamily="34" charset="0"/>
                        </a:rPr>
                        <a:t>11.1</a:t>
                      </a:r>
                      <a:endParaRPr lang="en-US" sz="1100" dirty="0">
                        <a:solidFill>
                          <a:srgbClr val="000000"/>
                        </a:solidFill>
                        <a:latin typeface="Arial" panose="020B0604020202020204" pitchFamily="34" charset="0"/>
                        <a:cs typeface="Arial" panose="020B0604020202020204" pitchFamily="34" charset="0"/>
                      </a:endParaRPr>
                    </a:p>
                  </a:txBody>
                  <a:tcPr marL="36576" marR="36576" marT="18288" marB="182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100" dirty="0" smtClean="0">
                          <a:solidFill>
                            <a:srgbClr val="000000"/>
                          </a:solidFill>
                          <a:latin typeface="Arial" panose="020B0604020202020204" pitchFamily="34" charset="0"/>
                          <a:cs typeface="Arial" panose="020B0604020202020204" pitchFamily="34" charset="0"/>
                        </a:rPr>
                        <a:t>7.4</a:t>
                      </a:r>
                      <a:endParaRPr lang="en-US" sz="1100" dirty="0">
                        <a:solidFill>
                          <a:srgbClr val="000000"/>
                        </a:solidFill>
                        <a:latin typeface="Arial" panose="020B0604020202020204" pitchFamily="34" charset="0"/>
                        <a:cs typeface="Arial" panose="020B0604020202020204" pitchFamily="34" charset="0"/>
                      </a:endParaRPr>
                    </a:p>
                  </a:txBody>
                  <a:tcPr marL="36576" marR="36576" marT="18288" marB="182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100" dirty="0" smtClean="0">
                          <a:solidFill>
                            <a:srgbClr val="000000"/>
                          </a:solidFill>
                          <a:latin typeface="Arial" panose="020B0604020202020204" pitchFamily="34" charset="0"/>
                          <a:cs typeface="Arial" panose="020B0604020202020204" pitchFamily="34" charset="0"/>
                        </a:rPr>
                        <a:t>3.1</a:t>
                      </a:r>
                      <a:endParaRPr lang="en-US" sz="1100" dirty="0">
                        <a:solidFill>
                          <a:srgbClr val="000000"/>
                        </a:solidFill>
                        <a:latin typeface="Arial" panose="020B0604020202020204" pitchFamily="34" charset="0"/>
                        <a:cs typeface="Arial" panose="020B0604020202020204" pitchFamily="34" charset="0"/>
                      </a:endParaRPr>
                    </a:p>
                  </a:txBody>
                  <a:tcPr marL="36576" marR="36576" marT="18288" marB="182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100" dirty="0" smtClean="0">
                          <a:solidFill>
                            <a:srgbClr val="000000"/>
                          </a:solidFill>
                          <a:latin typeface="Arial" panose="020B0604020202020204" pitchFamily="34" charset="0"/>
                          <a:cs typeface="Arial" panose="020B0604020202020204" pitchFamily="34" charset="0"/>
                        </a:rPr>
                        <a:t>2.2</a:t>
                      </a:r>
                      <a:endParaRPr lang="en-US" sz="1100" dirty="0">
                        <a:solidFill>
                          <a:srgbClr val="000000"/>
                        </a:solidFill>
                        <a:latin typeface="Arial" panose="020B0604020202020204" pitchFamily="34" charset="0"/>
                        <a:cs typeface="Arial" panose="020B0604020202020204" pitchFamily="34" charset="0"/>
                      </a:endParaRPr>
                    </a:p>
                  </a:txBody>
                  <a:tcPr marL="36576" marR="36576" marT="18288" marB="182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0">
                <a:tc>
                  <a:txBody>
                    <a:bodyPr/>
                    <a:lstStyle/>
                    <a:p>
                      <a:r>
                        <a:rPr lang="en-US" sz="1100" dirty="0" smtClean="0">
                          <a:solidFill>
                            <a:srgbClr val="000000"/>
                          </a:solidFill>
                          <a:latin typeface="Arial" panose="020B0604020202020204" pitchFamily="34" charset="0"/>
                          <a:cs typeface="Arial" panose="020B0604020202020204" pitchFamily="34" charset="0"/>
                        </a:rPr>
                        <a:t># Residents Hospitalized (Residents Readmitted to Nursing Home From</a:t>
                      </a:r>
                      <a:r>
                        <a:rPr lang="en-US" sz="1100" baseline="0" dirty="0" smtClean="0">
                          <a:solidFill>
                            <a:srgbClr val="000000"/>
                          </a:solidFill>
                          <a:latin typeface="Arial" panose="020B0604020202020204" pitchFamily="34" charset="0"/>
                          <a:cs typeface="Arial" panose="020B0604020202020204" pitchFamily="34" charset="0"/>
                        </a:rPr>
                        <a:t> Hospital)</a:t>
                      </a:r>
                      <a:endParaRPr lang="en-US" sz="1100" dirty="0">
                        <a:solidFill>
                          <a:srgbClr val="000000"/>
                        </a:solidFill>
                        <a:latin typeface="Arial" panose="020B0604020202020204" pitchFamily="34" charset="0"/>
                        <a:cs typeface="Arial" panose="020B0604020202020204" pitchFamily="34" charset="0"/>
                      </a:endParaRPr>
                    </a:p>
                  </a:txBody>
                  <a:tcPr marL="36576" marR="36576" marT="18288" marB="182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100" dirty="0" smtClean="0">
                          <a:solidFill>
                            <a:srgbClr val="000000"/>
                          </a:solidFill>
                          <a:latin typeface="Arial" panose="020B0604020202020204" pitchFamily="34" charset="0"/>
                          <a:cs typeface="Arial" panose="020B0604020202020204" pitchFamily="34" charset="0"/>
                        </a:rPr>
                        <a:t>8</a:t>
                      </a:r>
                      <a:endParaRPr lang="en-US" sz="1100" dirty="0">
                        <a:solidFill>
                          <a:srgbClr val="000000"/>
                        </a:solidFill>
                        <a:latin typeface="Arial" panose="020B0604020202020204" pitchFamily="34" charset="0"/>
                        <a:cs typeface="Arial" panose="020B0604020202020204" pitchFamily="34" charset="0"/>
                      </a:endParaRPr>
                    </a:p>
                  </a:txBody>
                  <a:tcPr marL="36576" marR="36576" marT="18288" marB="182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100" dirty="0" smtClean="0">
                          <a:solidFill>
                            <a:srgbClr val="000000"/>
                          </a:solidFill>
                          <a:latin typeface="Arial" panose="020B0604020202020204" pitchFamily="34" charset="0"/>
                          <a:cs typeface="Arial" panose="020B0604020202020204" pitchFamily="34" charset="0"/>
                        </a:rPr>
                        <a:t>3</a:t>
                      </a:r>
                      <a:endParaRPr lang="en-US" sz="1100" dirty="0">
                        <a:solidFill>
                          <a:srgbClr val="000000"/>
                        </a:solidFill>
                        <a:latin typeface="Arial" panose="020B0604020202020204" pitchFamily="34" charset="0"/>
                        <a:cs typeface="Arial" panose="020B0604020202020204" pitchFamily="34" charset="0"/>
                      </a:endParaRPr>
                    </a:p>
                  </a:txBody>
                  <a:tcPr marL="36576" marR="36576" marT="18288" marB="182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100" dirty="0" smtClean="0">
                          <a:solidFill>
                            <a:srgbClr val="000000"/>
                          </a:solidFill>
                          <a:latin typeface="Arial" panose="020B0604020202020204" pitchFamily="34" charset="0"/>
                          <a:cs typeface="Arial" panose="020B0604020202020204" pitchFamily="34" charset="0"/>
                        </a:rPr>
                        <a:t>10</a:t>
                      </a:r>
                      <a:endParaRPr lang="en-US" sz="1100" dirty="0">
                        <a:solidFill>
                          <a:srgbClr val="000000"/>
                        </a:solidFill>
                        <a:latin typeface="Arial" panose="020B0604020202020204" pitchFamily="34" charset="0"/>
                        <a:cs typeface="Arial" panose="020B0604020202020204" pitchFamily="34" charset="0"/>
                      </a:endParaRPr>
                    </a:p>
                  </a:txBody>
                  <a:tcPr marL="36576" marR="36576" marT="18288" marB="182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100" dirty="0" smtClean="0">
                          <a:solidFill>
                            <a:srgbClr val="000000"/>
                          </a:solidFill>
                          <a:latin typeface="Arial" panose="020B0604020202020204" pitchFamily="34" charset="0"/>
                          <a:cs typeface="Arial" panose="020B0604020202020204" pitchFamily="34" charset="0"/>
                        </a:rPr>
                        <a:t>1</a:t>
                      </a:r>
                      <a:endParaRPr lang="en-US" sz="1100" dirty="0">
                        <a:solidFill>
                          <a:srgbClr val="000000"/>
                        </a:solidFill>
                        <a:latin typeface="Arial" panose="020B0604020202020204" pitchFamily="34" charset="0"/>
                        <a:cs typeface="Arial" panose="020B0604020202020204" pitchFamily="34" charset="0"/>
                      </a:endParaRPr>
                    </a:p>
                  </a:txBody>
                  <a:tcPr marL="36576" marR="36576" marT="18288" marB="182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100" dirty="0" smtClean="0">
                          <a:solidFill>
                            <a:srgbClr val="000000"/>
                          </a:solidFill>
                          <a:latin typeface="Arial" panose="020B0604020202020204" pitchFamily="34" charset="0"/>
                          <a:cs typeface="Arial" panose="020B0604020202020204" pitchFamily="34" charset="0"/>
                        </a:rPr>
                        <a:t>9</a:t>
                      </a:r>
                      <a:endParaRPr lang="en-US" sz="1100" dirty="0">
                        <a:solidFill>
                          <a:srgbClr val="000000"/>
                        </a:solidFill>
                        <a:latin typeface="Arial" panose="020B0604020202020204" pitchFamily="34" charset="0"/>
                        <a:cs typeface="Arial" panose="020B0604020202020204" pitchFamily="34" charset="0"/>
                      </a:endParaRPr>
                    </a:p>
                  </a:txBody>
                  <a:tcPr marL="36576" marR="36576" marT="18288" marB="182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100" dirty="0" smtClean="0">
                          <a:solidFill>
                            <a:srgbClr val="000000"/>
                          </a:solidFill>
                          <a:latin typeface="Arial" panose="020B0604020202020204" pitchFamily="34" charset="0"/>
                          <a:cs typeface="Arial" panose="020B0604020202020204" pitchFamily="34" charset="0"/>
                        </a:rPr>
                        <a:t>8</a:t>
                      </a:r>
                      <a:endParaRPr lang="en-US" sz="1100" dirty="0">
                        <a:solidFill>
                          <a:srgbClr val="000000"/>
                        </a:solidFill>
                        <a:latin typeface="Arial" panose="020B0604020202020204" pitchFamily="34" charset="0"/>
                        <a:cs typeface="Arial" panose="020B0604020202020204" pitchFamily="34" charset="0"/>
                      </a:endParaRPr>
                    </a:p>
                  </a:txBody>
                  <a:tcPr marL="36576" marR="36576" marT="18288" marB="182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100" dirty="0" smtClean="0">
                          <a:solidFill>
                            <a:srgbClr val="000000"/>
                          </a:solidFill>
                          <a:latin typeface="Arial" panose="020B0604020202020204" pitchFamily="34" charset="0"/>
                          <a:cs typeface="Arial" panose="020B0604020202020204" pitchFamily="34" charset="0"/>
                        </a:rPr>
                        <a:t>8</a:t>
                      </a:r>
                      <a:endParaRPr lang="en-US" sz="1100" dirty="0">
                        <a:solidFill>
                          <a:srgbClr val="000000"/>
                        </a:solidFill>
                        <a:latin typeface="Arial" panose="020B0604020202020204" pitchFamily="34" charset="0"/>
                        <a:cs typeface="Arial" panose="020B0604020202020204" pitchFamily="34" charset="0"/>
                      </a:endParaRPr>
                    </a:p>
                  </a:txBody>
                  <a:tcPr marL="36576" marR="36576" marT="18288" marB="182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100" dirty="0" smtClean="0">
                          <a:solidFill>
                            <a:srgbClr val="000000"/>
                          </a:solidFill>
                          <a:latin typeface="Arial" panose="020B0604020202020204" pitchFamily="34" charset="0"/>
                          <a:cs typeface="Arial" panose="020B0604020202020204" pitchFamily="34" charset="0"/>
                        </a:rPr>
                        <a:t>5</a:t>
                      </a:r>
                      <a:endParaRPr lang="en-US" sz="1100" dirty="0">
                        <a:solidFill>
                          <a:srgbClr val="000000"/>
                        </a:solidFill>
                        <a:latin typeface="Arial" panose="020B0604020202020204" pitchFamily="34" charset="0"/>
                        <a:cs typeface="Arial" panose="020B0604020202020204" pitchFamily="34" charset="0"/>
                      </a:endParaRPr>
                    </a:p>
                  </a:txBody>
                  <a:tcPr marL="36576" marR="36576" marT="18288" marB="182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100" dirty="0" smtClean="0">
                          <a:solidFill>
                            <a:srgbClr val="000000"/>
                          </a:solidFill>
                          <a:latin typeface="Arial" panose="020B0604020202020204" pitchFamily="34" charset="0"/>
                          <a:cs typeface="Arial" panose="020B0604020202020204" pitchFamily="34" charset="0"/>
                        </a:rPr>
                        <a:t>7</a:t>
                      </a:r>
                      <a:endParaRPr lang="en-US" sz="1100" dirty="0">
                        <a:solidFill>
                          <a:srgbClr val="000000"/>
                        </a:solidFill>
                        <a:latin typeface="Arial" panose="020B0604020202020204" pitchFamily="34" charset="0"/>
                        <a:cs typeface="Arial" panose="020B0604020202020204" pitchFamily="34" charset="0"/>
                      </a:endParaRPr>
                    </a:p>
                  </a:txBody>
                  <a:tcPr marL="36576" marR="36576" marT="18288" marB="182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100" dirty="0" smtClean="0">
                          <a:solidFill>
                            <a:srgbClr val="000000"/>
                          </a:solidFill>
                          <a:latin typeface="Arial" panose="020B0604020202020204" pitchFamily="34" charset="0"/>
                          <a:cs typeface="Arial" panose="020B0604020202020204" pitchFamily="34" charset="0"/>
                        </a:rPr>
                        <a:t>7</a:t>
                      </a:r>
                      <a:endParaRPr lang="en-US" sz="1100" dirty="0">
                        <a:solidFill>
                          <a:srgbClr val="000000"/>
                        </a:solidFill>
                        <a:latin typeface="Arial" panose="020B0604020202020204" pitchFamily="34" charset="0"/>
                        <a:cs typeface="Arial" panose="020B0604020202020204" pitchFamily="34" charset="0"/>
                      </a:endParaRPr>
                    </a:p>
                  </a:txBody>
                  <a:tcPr marL="36576" marR="36576" marT="18288" marB="182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100" dirty="0" smtClean="0">
                          <a:solidFill>
                            <a:srgbClr val="000000"/>
                          </a:solidFill>
                          <a:latin typeface="Arial" panose="020B0604020202020204" pitchFamily="34" charset="0"/>
                          <a:cs typeface="Arial" panose="020B0604020202020204" pitchFamily="34" charset="0"/>
                        </a:rPr>
                        <a:t>3</a:t>
                      </a:r>
                      <a:endParaRPr lang="en-US" sz="1100" dirty="0">
                        <a:solidFill>
                          <a:srgbClr val="000000"/>
                        </a:solidFill>
                        <a:latin typeface="Arial" panose="020B0604020202020204" pitchFamily="34" charset="0"/>
                        <a:cs typeface="Arial" panose="020B0604020202020204" pitchFamily="34" charset="0"/>
                      </a:endParaRPr>
                    </a:p>
                  </a:txBody>
                  <a:tcPr marL="36576" marR="36576" marT="18288" marB="182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100" dirty="0" smtClean="0">
                          <a:solidFill>
                            <a:srgbClr val="000000"/>
                          </a:solidFill>
                          <a:latin typeface="Arial" panose="020B0604020202020204" pitchFamily="34" charset="0"/>
                          <a:cs typeface="Arial" panose="020B0604020202020204" pitchFamily="34" charset="0"/>
                        </a:rPr>
                        <a:t>5</a:t>
                      </a:r>
                      <a:endParaRPr lang="en-US" sz="1100" dirty="0">
                        <a:solidFill>
                          <a:srgbClr val="000000"/>
                        </a:solidFill>
                        <a:latin typeface="Arial" panose="020B0604020202020204" pitchFamily="34" charset="0"/>
                        <a:cs typeface="Arial" panose="020B0604020202020204" pitchFamily="34" charset="0"/>
                      </a:endParaRPr>
                    </a:p>
                  </a:txBody>
                  <a:tcPr marL="36576" marR="36576" marT="18288" marB="182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0">
                <a:tc>
                  <a:txBody>
                    <a:bodyPr/>
                    <a:lstStyle/>
                    <a:p>
                      <a:r>
                        <a:rPr lang="en-US" sz="1100" dirty="0" smtClean="0">
                          <a:solidFill>
                            <a:srgbClr val="000000"/>
                          </a:solidFill>
                          <a:latin typeface="Arial" panose="020B0604020202020204" pitchFamily="34" charset="0"/>
                          <a:cs typeface="Arial" panose="020B0604020202020204" pitchFamily="34" charset="0"/>
                        </a:rPr>
                        <a:t>Residents Hospitalized/Monthly Census (ADC) (%)</a:t>
                      </a:r>
                      <a:endParaRPr lang="en-US" sz="1100" dirty="0">
                        <a:solidFill>
                          <a:srgbClr val="000000"/>
                        </a:solidFill>
                        <a:latin typeface="Arial" panose="020B0604020202020204" pitchFamily="34" charset="0"/>
                        <a:cs typeface="Arial" panose="020B0604020202020204" pitchFamily="34" charset="0"/>
                      </a:endParaRPr>
                    </a:p>
                  </a:txBody>
                  <a:tcPr marL="36576" marR="36576" marT="18288" marB="182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100" dirty="0" smtClean="0">
                          <a:solidFill>
                            <a:srgbClr val="000000"/>
                          </a:solidFill>
                          <a:latin typeface="Arial" panose="020B0604020202020204" pitchFamily="34" charset="0"/>
                          <a:cs typeface="Arial" panose="020B0604020202020204" pitchFamily="34" charset="0"/>
                        </a:rPr>
                        <a:t>27%</a:t>
                      </a:r>
                      <a:endParaRPr lang="en-US" sz="1100" dirty="0">
                        <a:solidFill>
                          <a:srgbClr val="000000"/>
                        </a:solidFill>
                        <a:latin typeface="Arial" panose="020B0604020202020204" pitchFamily="34" charset="0"/>
                        <a:cs typeface="Arial" panose="020B0604020202020204" pitchFamily="34" charset="0"/>
                      </a:endParaRPr>
                    </a:p>
                  </a:txBody>
                  <a:tcPr marL="36576" marR="36576" marT="18288" marB="182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100" dirty="0" smtClean="0">
                          <a:solidFill>
                            <a:srgbClr val="000000"/>
                          </a:solidFill>
                          <a:latin typeface="Arial" panose="020B0604020202020204" pitchFamily="34" charset="0"/>
                          <a:cs typeface="Arial" panose="020B0604020202020204" pitchFamily="34" charset="0"/>
                        </a:rPr>
                        <a:t>11%</a:t>
                      </a:r>
                      <a:endParaRPr lang="en-US" sz="1100" dirty="0">
                        <a:solidFill>
                          <a:srgbClr val="000000"/>
                        </a:solidFill>
                        <a:latin typeface="Arial" panose="020B0604020202020204" pitchFamily="34" charset="0"/>
                        <a:cs typeface="Arial" panose="020B0604020202020204" pitchFamily="34" charset="0"/>
                      </a:endParaRPr>
                    </a:p>
                  </a:txBody>
                  <a:tcPr marL="36576" marR="36576" marT="18288" marB="182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100" dirty="0" smtClean="0">
                          <a:solidFill>
                            <a:srgbClr val="000000"/>
                          </a:solidFill>
                          <a:latin typeface="Arial" panose="020B0604020202020204" pitchFamily="34" charset="0"/>
                          <a:cs typeface="Arial" panose="020B0604020202020204" pitchFamily="34" charset="0"/>
                        </a:rPr>
                        <a:t>29%</a:t>
                      </a:r>
                      <a:endParaRPr lang="en-US" sz="1100" dirty="0">
                        <a:solidFill>
                          <a:srgbClr val="000000"/>
                        </a:solidFill>
                        <a:latin typeface="Arial" panose="020B0604020202020204" pitchFamily="34" charset="0"/>
                        <a:cs typeface="Arial" panose="020B0604020202020204" pitchFamily="34" charset="0"/>
                      </a:endParaRPr>
                    </a:p>
                  </a:txBody>
                  <a:tcPr marL="36576" marR="36576" marT="18288" marB="182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100" dirty="0" smtClean="0">
                          <a:solidFill>
                            <a:srgbClr val="000000"/>
                          </a:solidFill>
                          <a:latin typeface="Arial" panose="020B0604020202020204" pitchFamily="34" charset="0"/>
                          <a:cs typeface="Arial" panose="020B0604020202020204" pitchFamily="34" charset="0"/>
                        </a:rPr>
                        <a:t>3%</a:t>
                      </a:r>
                      <a:endParaRPr lang="en-US" sz="1100" dirty="0">
                        <a:solidFill>
                          <a:srgbClr val="000000"/>
                        </a:solidFill>
                        <a:latin typeface="Arial" panose="020B0604020202020204" pitchFamily="34" charset="0"/>
                        <a:cs typeface="Arial" panose="020B0604020202020204" pitchFamily="34" charset="0"/>
                      </a:endParaRPr>
                    </a:p>
                  </a:txBody>
                  <a:tcPr marL="36576" marR="36576" marT="18288" marB="182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100" dirty="0" smtClean="0">
                          <a:solidFill>
                            <a:srgbClr val="000000"/>
                          </a:solidFill>
                          <a:latin typeface="Arial" panose="020B0604020202020204" pitchFamily="34" charset="0"/>
                          <a:cs typeface="Arial" panose="020B0604020202020204" pitchFamily="34" charset="0"/>
                        </a:rPr>
                        <a:t>29%</a:t>
                      </a:r>
                      <a:endParaRPr lang="en-US" sz="1100" dirty="0">
                        <a:solidFill>
                          <a:srgbClr val="000000"/>
                        </a:solidFill>
                        <a:latin typeface="Arial" panose="020B0604020202020204" pitchFamily="34" charset="0"/>
                        <a:cs typeface="Arial" panose="020B0604020202020204" pitchFamily="34" charset="0"/>
                      </a:endParaRPr>
                    </a:p>
                  </a:txBody>
                  <a:tcPr marL="36576" marR="36576" marT="18288" marB="182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100" dirty="0" smtClean="0">
                          <a:solidFill>
                            <a:srgbClr val="000000"/>
                          </a:solidFill>
                          <a:latin typeface="Arial" panose="020B0604020202020204" pitchFamily="34" charset="0"/>
                          <a:cs typeface="Arial" panose="020B0604020202020204" pitchFamily="34" charset="0"/>
                        </a:rPr>
                        <a:t>27%</a:t>
                      </a:r>
                      <a:endParaRPr lang="en-US" sz="1100" dirty="0">
                        <a:solidFill>
                          <a:srgbClr val="000000"/>
                        </a:solidFill>
                        <a:latin typeface="Arial" panose="020B0604020202020204" pitchFamily="34" charset="0"/>
                        <a:cs typeface="Arial" panose="020B0604020202020204" pitchFamily="34" charset="0"/>
                      </a:endParaRPr>
                    </a:p>
                  </a:txBody>
                  <a:tcPr marL="36576" marR="36576" marT="18288" marB="182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100" dirty="0" smtClean="0">
                          <a:solidFill>
                            <a:srgbClr val="000000"/>
                          </a:solidFill>
                          <a:latin typeface="Arial" panose="020B0604020202020204" pitchFamily="34" charset="0"/>
                          <a:cs typeface="Arial" panose="020B0604020202020204" pitchFamily="34" charset="0"/>
                        </a:rPr>
                        <a:t>27%</a:t>
                      </a:r>
                      <a:endParaRPr lang="en-US" sz="1100" dirty="0">
                        <a:solidFill>
                          <a:srgbClr val="000000"/>
                        </a:solidFill>
                        <a:latin typeface="Arial" panose="020B0604020202020204" pitchFamily="34" charset="0"/>
                        <a:cs typeface="Arial" panose="020B0604020202020204" pitchFamily="34" charset="0"/>
                      </a:endParaRPr>
                    </a:p>
                  </a:txBody>
                  <a:tcPr marL="36576" marR="36576" marT="18288" marB="182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100" dirty="0" smtClean="0">
                          <a:solidFill>
                            <a:srgbClr val="000000"/>
                          </a:solidFill>
                          <a:latin typeface="Arial" panose="020B0604020202020204" pitchFamily="34" charset="0"/>
                          <a:cs typeface="Arial" panose="020B0604020202020204" pitchFamily="34" charset="0"/>
                        </a:rPr>
                        <a:t>22%</a:t>
                      </a:r>
                      <a:endParaRPr lang="en-US" sz="1100" dirty="0">
                        <a:solidFill>
                          <a:srgbClr val="000000"/>
                        </a:solidFill>
                        <a:latin typeface="Arial" panose="020B0604020202020204" pitchFamily="34" charset="0"/>
                        <a:cs typeface="Arial" panose="020B0604020202020204" pitchFamily="34" charset="0"/>
                      </a:endParaRPr>
                    </a:p>
                  </a:txBody>
                  <a:tcPr marL="36576" marR="36576" marT="18288" marB="182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100" dirty="0" smtClean="0">
                          <a:solidFill>
                            <a:srgbClr val="000000"/>
                          </a:solidFill>
                          <a:latin typeface="Arial" panose="020B0604020202020204" pitchFamily="34" charset="0"/>
                          <a:cs typeface="Arial" panose="020B0604020202020204" pitchFamily="34" charset="0"/>
                        </a:rPr>
                        <a:t>29%</a:t>
                      </a:r>
                      <a:endParaRPr lang="en-US" sz="1100" dirty="0">
                        <a:solidFill>
                          <a:srgbClr val="000000"/>
                        </a:solidFill>
                        <a:latin typeface="Arial" panose="020B0604020202020204" pitchFamily="34" charset="0"/>
                        <a:cs typeface="Arial" panose="020B0604020202020204" pitchFamily="34" charset="0"/>
                      </a:endParaRPr>
                    </a:p>
                  </a:txBody>
                  <a:tcPr marL="36576" marR="36576" marT="18288" marB="182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100" dirty="0" smtClean="0">
                          <a:solidFill>
                            <a:srgbClr val="000000"/>
                          </a:solidFill>
                          <a:latin typeface="Arial" panose="020B0604020202020204" pitchFamily="34" charset="0"/>
                          <a:cs typeface="Arial" panose="020B0604020202020204" pitchFamily="34" charset="0"/>
                        </a:rPr>
                        <a:t>26%</a:t>
                      </a:r>
                      <a:endParaRPr lang="en-US" sz="1100" dirty="0">
                        <a:solidFill>
                          <a:srgbClr val="000000"/>
                        </a:solidFill>
                        <a:latin typeface="Arial" panose="020B0604020202020204" pitchFamily="34" charset="0"/>
                        <a:cs typeface="Arial" panose="020B0604020202020204" pitchFamily="34" charset="0"/>
                      </a:endParaRPr>
                    </a:p>
                  </a:txBody>
                  <a:tcPr marL="36576" marR="36576" marT="18288" marB="182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100" dirty="0" smtClean="0">
                          <a:solidFill>
                            <a:srgbClr val="000000"/>
                          </a:solidFill>
                          <a:latin typeface="Arial" panose="020B0604020202020204" pitchFamily="34" charset="0"/>
                          <a:cs typeface="Arial" panose="020B0604020202020204" pitchFamily="34" charset="0"/>
                        </a:rPr>
                        <a:t>9%</a:t>
                      </a:r>
                      <a:endParaRPr lang="en-US" sz="1100" dirty="0">
                        <a:solidFill>
                          <a:srgbClr val="000000"/>
                        </a:solidFill>
                        <a:latin typeface="Arial" panose="020B0604020202020204" pitchFamily="34" charset="0"/>
                        <a:cs typeface="Arial" panose="020B0604020202020204" pitchFamily="34" charset="0"/>
                      </a:endParaRPr>
                    </a:p>
                  </a:txBody>
                  <a:tcPr marL="36576" marR="36576" marT="18288" marB="182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100" dirty="0" smtClean="0">
                          <a:solidFill>
                            <a:srgbClr val="000000"/>
                          </a:solidFill>
                          <a:latin typeface="Arial" panose="020B0604020202020204" pitchFamily="34" charset="0"/>
                          <a:cs typeface="Arial" panose="020B0604020202020204" pitchFamily="34" charset="0"/>
                        </a:rPr>
                        <a:t>17%</a:t>
                      </a:r>
                      <a:endParaRPr lang="en-US" sz="1100" dirty="0">
                        <a:solidFill>
                          <a:srgbClr val="000000"/>
                        </a:solidFill>
                        <a:latin typeface="Arial" panose="020B0604020202020204" pitchFamily="34" charset="0"/>
                        <a:cs typeface="Arial" panose="020B0604020202020204" pitchFamily="34" charset="0"/>
                      </a:endParaRPr>
                    </a:p>
                  </a:txBody>
                  <a:tcPr marL="36576" marR="36576" marT="18288" marB="182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0">
                <a:tc gridSpan="13">
                  <a:txBody>
                    <a:bodyPr/>
                    <a:lstStyle/>
                    <a:p>
                      <a:r>
                        <a:rPr lang="en-US" sz="1100" b="0" dirty="0" smtClean="0">
                          <a:solidFill>
                            <a:srgbClr val="000000"/>
                          </a:solidFill>
                          <a:latin typeface="Arial" panose="020B0604020202020204" pitchFamily="34" charset="0"/>
                          <a:cs typeface="Arial" panose="020B0604020202020204" pitchFamily="34" charset="0"/>
                        </a:rPr>
                        <a:t>Hospital Readmissions</a:t>
                      </a:r>
                      <a:r>
                        <a:rPr lang="en-US" sz="1100" b="0" baseline="0" dirty="0" smtClean="0">
                          <a:solidFill>
                            <a:srgbClr val="000000"/>
                          </a:solidFill>
                          <a:latin typeface="Arial" panose="020B0604020202020204" pitchFamily="34" charset="0"/>
                          <a:cs typeface="Arial" panose="020B0604020202020204" pitchFamily="34" charset="0"/>
                        </a:rPr>
                        <a:t> (All Cause)</a:t>
                      </a:r>
                      <a:endParaRPr lang="en-US" sz="1100" b="0" dirty="0">
                        <a:solidFill>
                          <a:srgbClr val="000000"/>
                        </a:solidFill>
                        <a:latin typeface="Arial" panose="020B0604020202020204" pitchFamily="34" charset="0"/>
                        <a:cs typeface="Arial" panose="020B0604020202020204" pitchFamily="34" charset="0"/>
                      </a:endParaRPr>
                    </a:p>
                  </a:txBody>
                  <a:tcPr marL="36576" marR="36576" marT="18288" marB="182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A04F">
                        <a:alpha val="0"/>
                      </a:srgbClr>
                    </a:solidFill>
                  </a:tcPr>
                </a:tc>
                <a:tc hMerge="1">
                  <a:txBody>
                    <a:bodyPr/>
                    <a:lstStyle/>
                    <a:p>
                      <a:endParaRPr lang="en-US" sz="1100" dirty="0">
                        <a:solidFill>
                          <a:srgbClr val="000000"/>
                        </a:solidFill>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sz="1100" dirty="0">
                        <a:solidFill>
                          <a:srgbClr val="000000"/>
                        </a:solidFill>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sz="1100" dirty="0">
                        <a:solidFill>
                          <a:srgbClr val="000000"/>
                        </a:solidFill>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sz="1100" dirty="0">
                        <a:solidFill>
                          <a:srgbClr val="000000"/>
                        </a:solidFill>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sz="1100" dirty="0">
                        <a:solidFill>
                          <a:srgbClr val="000000"/>
                        </a:solidFill>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sz="1100" dirty="0">
                        <a:solidFill>
                          <a:srgbClr val="000000"/>
                        </a:solidFill>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sz="1100" dirty="0">
                        <a:solidFill>
                          <a:srgbClr val="000000"/>
                        </a:solidFill>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sz="1100" dirty="0">
                        <a:solidFill>
                          <a:srgbClr val="000000"/>
                        </a:solidFill>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sz="1100" dirty="0">
                        <a:solidFill>
                          <a:srgbClr val="000000"/>
                        </a:solidFill>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sz="1100" dirty="0">
                        <a:solidFill>
                          <a:srgbClr val="000000"/>
                        </a:solidFill>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sz="1100" dirty="0">
                        <a:solidFill>
                          <a:srgbClr val="000000"/>
                        </a:solidFill>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sz="1100" dirty="0">
                        <a:solidFill>
                          <a:srgbClr val="000000"/>
                        </a:solidFill>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r>
                        <a:rPr lang="en-US" sz="1100" dirty="0" smtClean="0">
                          <a:solidFill>
                            <a:srgbClr val="000000"/>
                          </a:solidFill>
                          <a:latin typeface="Arial" panose="020B0604020202020204" pitchFamily="34" charset="0"/>
                          <a:cs typeface="Arial" panose="020B0604020202020204" pitchFamily="34" charset="0"/>
                        </a:rPr>
                        <a:t># Residents Readmitted</a:t>
                      </a:r>
                      <a:r>
                        <a:rPr lang="en-US" sz="1100" baseline="0" dirty="0" smtClean="0">
                          <a:solidFill>
                            <a:srgbClr val="000000"/>
                          </a:solidFill>
                          <a:latin typeface="Arial" panose="020B0604020202020204" pitchFamily="34" charset="0"/>
                          <a:cs typeface="Arial" panose="020B0604020202020204" pitchFamily="34" charset="0"/>
                        </a:rPr>
                        <a:t> With Previous Hospital Discharge in Last 3 Days</a:t>
                      </a:r>
                      <a:endParaRPr lang="en-US" sz="1100" dirty="0">
                        <a:solidFill>
                          <a:srgbClr val="000000"/>
                        </a:solidFill>
                        <a:latin typeface="Arial" panose="020B0604020202020204" pitchFamily="34" charset="0"/>
                        <a:cs typeface="Arial" panose="020B0604020202020204" pitchFamily="34" charset="0"/>
                      </a:endParaRPr>
                    </a:p>
                  </a:txBody>
                  <a:tcPr marL="36576" marR="36576" marT="18288" marB="182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100" dirty="0" smtClean="0">
                          <a:solidFill>
                            <a:srgbClr val="000000"/>
                          </a:solidFill>
                          <a:latin typeface="Arial" panose="020B0604020202020204" pitchFamily="34" charset="0"/>
                          <a:cs typeface="Arial" panose="020B0604020202020204" pitchFamily="34" charset="0"/>
                        </a:rPr>
                        <a:t>1</a:t>
                      </a:r>
                      <a:endParaRPr lang="en-US" sz="1100" dirty="0">
                        <a:solidFill>
                          <a:srgbClr val="000000"/>
                        </a:solidFill>
                        <a:latin typeface="Arial" panose="020B0604020202020204" pitchFamily="34" charset="0"/>
                        <a:cs typeface="Arial" panose="020B0604020202020204" pitchFamily="34" charset="0"/>
                      </a:endParaRPr>
                    </a:p>
                  </a:txBody>
                  <a:tcPr marL="36576" marR="36576" marT="18288" marB="182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100" dirty="0" smtClean="0">
                          <a:solidFill>
                            <a:srgbClr val="000000"/>
                          </a:solidFill>
                          <a:latin typeface="Arial" panose="020B0604020202020204" pitchFamily="34" charset="0"/>
                          <a:cs typeface="Arial" panose="020B0604020202020204" pitchFamily="34" charset="0"/>
                        </a:rPr>
                        <a:t>1</a:t>
                      </a:r>
                      <a:endParaRPr lang="en-US" sz="1100" dirty="0">
                        <a:solidFill>
                          <a:srgbClr val="000000"/>
                        </a:solidFill>
                        <a:latin typeface="Arial" panose="020B0604020202020204" pitchFamily="34" charset="0"/>
                        <a:cs typeface="Arial" panose="020B0604020202020204" pitchFamily="34" charset="0"/>
                      </a:endParaRPr>
                    </a:p>
                  </a:txBody>
                  <a:tcPr marL="36576" marR="36576" marT="18288" marB="182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100" dirty="0" smtClean="0">
                          <a:solidFill>
                            <a:srgbClr val="000000"/>
                          </a:solidFill>
                          <a:latin typeface="Arial" panose="020B0604020202020204" pitchFamily="34" charset="0"/>
                          <a:cs typeface="Arial" panose="020B0604020202020204" pitchFamily="34" charset="0"/>
                        </a:rPr>
                        <a:t>3</a:t>
                      </a:r>
                      <a:endParaRPr lang="en-US" sz="1100" dirty="0">
                        <a:solidFill>
                          <a:srgbClr val="000000"/>
                        </a:solidFill>
                        <a:latin typeface="Arial" panose="020B0604020202020204" pitchFamily="34" charset="0"/>
                        <a:cs typeface="Arial" panose="020B0604020202020204" pitchFamily="34" charset="0"/>
                      </a:endParaRPr>
                    </a:p>
                  </a:txBody>
                  <a:tcPr marL="36576" marR="36576" marT="18288" marB="182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100" dirty="0" smtClean="0">
                          <a:solidFill>
                            <a:srgbClr val="000000"/>
                          </a:solidFill>
                          <a:latin typeface="Arial" panose="020B0604020202020204" pitchFamily="34" charset="0"/>
                          <a:cs typeface="Arial" panose="020B0604020202020204" pitchFamily="34" charset="0"/>
                        </a:rPr>
                        <a:t>0</a:t>
                      </a:r>
                      <a:endParaRPr lang="en-US" sz="1100" dirty="0">
                        <a:solidFill>
                          <a:srgbClr val="000000"/>
                        </a:solidFill>
                        <a:latin typeface="Arial" panose="020B0604020202020204" pitchFamily="34" charset="0"/>
                        <a:cs typeface="Arial" panose="020B0604020202020204" pitchFamily="34" charset="0"/>
                      </a:endParaRPr>
                    </a:p>
                  </a:txBody>
                  <a:tcPr marL="36576" marR="36576" marT="18288" marB="182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100" dirty="0" smtClean="0">
                          <a:solidFill>
                            <a:srgbClr val="000000"/>
                          </a:solidFill>
                          <a:latin typeface="Arial" panose="020B0604020202020204" pitchFamily="34" charset="0"/>
                          <a:cs typeface="Arial" panose="020B0604020202020204" pitchFamily="34" charset="0"/>
                        </a:rPr>
                        <a:t>3</a:t>
                      </a:r>
                      <a:endParaRPr lang="en-US" sz="1100" dirty="0">
                        <a:solidFill>
                          <a:srgbClr val="000000"/>
                        </a:solidFill>
                        <a:latin typeface="Arial" panose="020B0604020202020204" pitchFamily="34" charset="0"/>
                        <a:cs typeface="Arial" panose="020B0604020202020204" pitchFamily="34" charset="0"/>
                      </a:endParaRPr>
                    </a:p>
                  </a:txBody>
                  <a:tcPr marL="36576" marR="36576" marT="18288" marB="182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100" dirty="0" smtClean="0">
                          <a:solidFill>
                            <a:srgbClr val="000000"/>
                          </a:solidFill>
                          <a:latin typeface="Arial" panose="020B0604020202020204" pitchFamily="34" charset="0"/>
                          <a:cs typeface="Arial" panose="020B0604020202020204" pitchFamily="34" charset="0"/>
                        </a:rPr>
                        <a:t>0</a:t>
                      </a:r>
                      <a:endParaRPr lang="en-US" sz="1100" dirty="0">
                        <a:solidFill>
                          <a:srgbClr val="000000"/>
                        </a:solidFill>
                        <a:latin typeface="Arial" panose="020B0604020202020204" pitchFamily="34" charset="0"/>
                        <a:cs typeface="Arial" panose="020B0604020202020204" pitchFamily="34" charset="0"/>
                      </a:endParaRPr>
                    </a:p>
                  </a:txBody>
                  <a:tcPr marL="36576" marR="36576" marT="18288" marB="182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100" dirty="0" smtClean="0">
                          <a:solidFill>
                            <a:srgbClr val="000000"/>
                          </a:solidFill>
                          <a:latin typeface="Arial" panose="020B0604020202020204" pitchFamily="34" charset="0"/>
                          <a:cs typeface="Arial" panose="020B0604020202020204" pitchFamily="34" charset="0"/>
                        </a:rPr>
                        <a:t>0</a:t>
                      </a:r>
                      <a:endParaRPr lang="en-US" sz="1100" dirty="0">
                        <a:solidFill>
                          <a:srgbClr val="000000"/>
                        </a:solidFill>
                        <a:latin typeface="Arial" panose="020B0604020202020204" pitchFamily="34" charset="0"/>
                        <a:cs typeface="Arial" panose="020B0604020202020204" pitchFamily="34" charset="0"/>
                      </a:endParaRPr>
                    </a:p>
                  </a:txBody>
                  <a:tcPr marL="36576" marR="36576" marT="18288" marB="182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100" dirty="0" smtClean="0">
                          <a:solidFill>
                            <a:srgbClr val="000000"/>
                          </a:solidFill>
                          <a:latin typeface="Arial" panose="020B0604020202020204" pitchFamily="34" charset="0"/>
                          <a:cs typeface="Arial" panose="020B0604020202020204" pitchFamily="34" charset="0"/>
                        </a:rPr>
                        <a:t>0</a:t>
                      </a:r>
                      <a:endParaRPr lang="en-US" sz="1100" dirty="0">
                        <a:solidFill>
                          <a:srgbClr val="000000"/>
                        </a:solidFill>
                        <a:latin typeface="Arial" panose="020B0604020202020204" pitchFamily="34" charset="0"/>
                        <a:cs typeface="Arial" panose="020B0604020202020204" pitchFamily="34" charset="0"/>
                      </a:endParaRPr>
                    </a:p>
                  </a:txBody>
                  <a:tcPr marL="36576" marR="36576" marT="18288" marB="182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100" dirty="0" smtClean="0">
                          <a:solidFill>
                            <a:srgbClr val="000000"/>
                          </a:solidFill>
                          <a:latin typeface="Arial" panose="020B0604020202020204" pitchFamily="34" charset="0"/>
                          <a:cs typeface="Arial" panose="020B0604020202020204" pitchFamily="34" charset="0"/>
                        </a:rPr>
                        <a:t>0</a:t>
                      </a:r>
                      <a:endParaRPr lang="en-US" sz="1100" dirty="0">
                        <a:solidFill>
                          <a:srgbClr val="000000"/>
                        </a:solidFill>
                        <a:latin typeface="Arial" panose="020B0604020202020204" pitchFamily="34" charset="0"/>
                        <a:cs typeface="Arial" panose="020B0604020202020204" pitchFamily="34" charset="0"/>
                      </a:endParaRPr>
                    </a:p>
                  </a:txBody>
                  <a:tcPr marL="36576" marR="36576" marT="18288" marB="182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100" dirty="0" smtClean="0">
                          <a:solidFill>
                            <a:srgbClr val="000000"/>
                          </a:solidFill>
                          <a:latin typeface="Arial" panose="020B0604020202020204" pitchFamily="34" charset="0"/>
                          <a:cs typeface="Arial" panose="020B0604020202020204" pitchFamily="34" charset="0"/>
                        </a:rPr>
                        <a:t>1</a:t>
                      </a:r>
                      <a:endParaRPr lang="en-US" sz="1100" dirty="0">
                        <a:solidFill>
                          <a:srgbClr val="000000"/>
                        </a:solidFill>
                        <a:latin typeface="Arial" panose="020B0604020202020204" pitchFamily="34" charset="0"/>
                        <a:cs typeface="Arial" panose="020B0604020202020204" pitchFamily="34" charset="0"/>
                      </a:endParaRPr>
                    </a:p>
                  </a:txBody>
                  <a:tcPr marL="36576" marR="36576" marT="18288" marB="182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100" dirty="0" smtClean="0">
                          <a:solidFill>
                            <a:srgbClr val="000000"/>
                          </a:solidFill>
                          <a:latin typeface="Arial" panose="020B0604020202020204" pitchFamily="34" charset="0"/>
                          <a:cs typeface="Arial" panose="020B0604020202020204" pitchFamily="34" charset="0"/>
                        </a:rPr>
                        <a:t>0</a:t>
                      </a:r>
                      <a:endParaRPr lang="en-US" sz="1100" dirty="0">
                        <a:solidFill>
                          <a:srgbClr val="000000"/>
                        </a:solidFill>
                        <a:latin typeface="Arial" panose="020B0604020202020204" pitchFamily="34" charset="0"/>
                        <a:cs typeface="Arial" panose="020B0604020202020204" pitchFamily="34" charset="0"/>
                      </a:endParaRPr>
                    </a:p>
                  </a:txBody>
                  <a:tcPr marL="36576" marR="36576" marT="18288" marB="182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100" dirty="0" smtClean="0">
                          <a:solidFill>
                            <a:srgbClr val="000000"/>
                          </a:solidFill>
                          <a:latin typeface="Arial" panose="020B0604020202020204" pitchFamily="34" charset="0"/>
                          <a:cs typeface="Arial" panose="020B0604020202020204" pitchFamily="34" charset="0"/>
                        </a:rPr>
                        <a:t>0</a:t>
                      </a:r>
                      <a:endParaRPr lang="en-US" sz="1100" dirty="0">
                        <a:solidFill>
                          <a:srgbClr val="000000"/>
                        </a:solidFill>
                        <a:latin typeface="Arial" panose="020B0604020202020204" pitchFamily="34" charset="0"/>
                        <a:cs typeface="Arial" panose="020B0604020202020204" pitchFamily="34" charset="0"/>
                      </a:endParaRPr>
                    </a:p>
                  </a:txBody>
                  <a:tcPr marL="36576" marR="36576" marT="18288" marB="182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0">
                <a:tc>
                  <a:txBody>
                    <a:bodyPr/>
                    <a:lstStyle/>
                    <a:p>
                      <a:r>
                        <a:rPr lang="en-US" sz="1100" dirty="0" smtClean="0">
                          <a:solidFill>
                            <a:srgbClr val="000000"/>
                          </a:solidFill>
                          <a:latin typeface="Arial" panose="020B0604020202020204" pitchFamily="34" charset="0"/>
                          <a:cs typeface="Arial" panose="020B0604020202020204" pitchFamily="34" charset="0"/>
                        </a:rPr>
                        <a:t># Residents Readmitted With Previous Hospital Discharge in Last 7 Days</a:t>
                      </a:r>
                      <a:endParaRPr lang="en-US" sz="1100" dirty="0">
                        <a:solidFill>
                          <a:srgbClr val="000000"/>
                        </a:solidFill>
                        <a:latin typeface="Arial" panose="020B0604020202020204" pitchFamily="34" charset="0"/>
                        <a:cs typeface="Arial" panose="020B0604020202020204" pitchFamily="34" charset="0"/>
                      </a:endParaRPr>
                    </a:p>
                  </a:txBody>
                  <a:tcPr marL="36576" marR="36576" marT="18288" marB="182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100" dirty="0" smtClean="0">
                          <a:solidFill>
                            <a:srgbClr val="000000"/>
                          </a:solidFill>
                          <a:latin typeface="Arial" panose="020B0604020202020204" pitchFamily="34" charset="0"/>
                          <a:cs typeface="Arial" panose="020B0604020202020204" pitchFamily="34" charset="0"/>
                        </a:rPr>
                        <a:t>1</a:t>
                      </a:r>
                      <a:endParaRPr lang="en-US" sz="1100" dirty="0">
                        <a:solidFill>
                          <a:srgbClr val="000000"/>
                        </a:solidFill>
                        <a:latin typeface="Arial" panose="020B0604020202020204" pitchFamily="34" charset="0"/>
                        <a:cs typeface="Arial" panose="020B0604020202020204" pitchFamily="34" charset="0"/>
                      </a:endParaRPr>
                    </a:p>
                  </a:txBody>
                  <a:tcPr marL="36576" marR="36576" marT="18288" marB="182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100" dirty="0" smtClean="0">
                          <a:solidFill>
                            <a:srgbClr val="000000"/>
                          </a:solidFill>
                          <a:latin typeface="Arial" panose="020B0604020202020204" pitchFamily="34" charset="0"/>
                          <a:cs typeface="Arial" panose="020B0604020202020204" pitchFamily="34" charset="0"/>
                        </a:rPr>
                        <a:t>1</a:t>
                      </a:r>
                      <a:endParaRPr lang="en-US" sz="1100" dirty="0">
                        <a:solidFill>
                          <a:srgbClr val="000000"/>
                        </a:solidFill>
                        <a:latin typeface="Arial" panose="020B0604020202020204" pitchFamily="34" charset="0"/>
                        <a:cs typeface="Arial" panose="020B0604020202020204" pitchFamily="34" charset="0"/>
                      </a:endParaRPr>
                    </a:p>
                  </a:txBody>
                  <a:tcPr marL="36576" marR="36576" marT="18288" marB="182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100" dirty="0" smtClean="0">
                          <a:solidFill>
                            <a:srgbClr val="000000"/>
                          </a:solidFill>
                          <a:latin typeface="Arial" panose="020B0604020202020204" pitchFamily="34" charset="0"/>
                          <a:cs typeface="Arial" panose="020B0604020202020204" pitchFamily="34" charset="0"/>
                        </a:rPr>
                        <a:t>3</a:t>
                      </a:r>
                      <a:endParaRPr lang="en-US" sz="1100" dirty="0">
                        <a:solidFill>
                          <a:srgbClr val="000000"/>
                        </a:solidFill>
                        <a:latin typeface="Arial" panose="020B0604020202020204" pitchFamily="34" charset="0"/>
                        <a:cs typeface="Arial" panose="020B0604020202020204" pitchFamily="34" charset="0"/>
                      </a:endParaRPr>
                    </a:p>
                  </a:txBody>
                  <a:tcPr marL="36576" marR="36576" marT="18288" marB="182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100" dirty="0" smtClean="0">
                          <a:solidFill>
                            <a:srgbClr val="000000"/>
                          </a:solidFill>
                          <a:latin typeface="Arial" panose="020B0604020202020204" pitchFamily="34" charset="0"/>
                          <a:cs typeface="Arial" panose="020B0604020202020204" pitchFamily="34" charset="0"/>
                        </a:rPr>
                        <a:t>0</a:t>
                      </a:r>
                      <a:endParaRPr lang="en-US" sz="1100" dirty="0">
                        <a:solidFill>
                          <a:srgbClr val="000000"/>
                        </a:solidFill>
                        <a:latin typeface="Arial" panose="020B0604020202020204" pitchFamily="34" charset="0"/>
                        <a:cs typeface="Arial" panose="020B0604020202020204" pitchFamily="34" charset="0"/>
                      </a:endParaRPr>
                    </a:p>
                  </a:txBody>
                  <a:tcPr marL="36576" marR="36576" marT="18288" marB="182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100" dirty="0" smtClean="0">
                          <a:solidFill>
                            <a:srgbClr val="000000"/>
                          </a:solidFill>
                          <a:latin typeface="Arial" panose="020B0604020202020204" pitchFamily="34" charset="0"/>
                          <a:cs typeface="Arial" panose="020B0604020202020204" pitchFamily="34" charset="0"/>
                        </a:rPr>
                        <a:t>4</a:t>
                      </a:r>
                      <a:endParaRPr lang="en-US" sz="1100" dirty="0">
                        <a:solidFill>
                          <a:srgbClr val="000000"/>
                        </a:solidFill>
                        <a:latin typeface="Arial" panose="020B0604020202020204" pitchFamily="34" charset="0"/>
                        <a:cs typeface="Arial" panose="020B0604020202020204" pitchFamily="34" charset="0"/>
                      </a:endParaRPr>
                    </a:p>
                  </a:txBody>
                  <a:tcPr marL="36576" marR="36576" marT="18288" marB="182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100" dirty="0" smtClean="0">
                          <a:solidFill>
                            <a:srgbClr val="000000"/>
                          </a:solidFill>
                          <a:latin typeface="Arial" panose="020B0604020202020204" pitchFamily="34" charset="0"/>
                          <a:cs typeface="Arial" panose="020B0604020202020204" pitchFamily="34" charset="0"/>
                        </a:rPr>
                        <a:t>0</a:t>
                      </a:r>
                      <a:endParaRPr lang="en-US" sz="1100" dirty="0">
                        <a:solidFill>
                          <a:srgbClr val="000000"/>
                        </a:solidFill>
                        <a:latin typeface="Arial" panose="020B0604020202020204" pitchFamily="34" charset="0"/>
                        <a:cs typeface="Arial" panose="020B0604020202020204" pitchFamily="34" charset="0"/>
                      </a:endParaRPr>
                    </a:p>
                  </a:txBody>
                  <a:tcPr marL="36576" marR="36576" marT="18288" marB="182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100" dirty="0" smtClean="0">
                          <a:solidFill>
                            <a:srgbClr val="000000"/>
                          </a:solidFill>
                          <a:latin typeface="Arial" panose="020B0604020202020204" pitchFamily="34" charset="0"/>
                          <a:cs typeface="Arial" panose="020B0604020202020204" pitchFamily="34" charset="0"/>
                        </a:rPr>
                        <a:t>0</a:t>
                      </a:r>
                      <a:endParaRPr lang="en-US" sz="1100" dirty="0">
                        <a:solidFill>
                          <a:srgbClr val="000000"/>
                        </a:solidFill>
                        <a:latin typeface="Arial" panose="020B0604020202020204" pitchFamily="34" charset="0"/>
                        <a:cs typeface="Arial" panose="020B0604020202020204" pitchFamily="34" charset="0"/>
                      </a:endParaRPr>
                    </a:p>
                  </a:txBody>
                  <a:tcPr marL="36576" marR="36576" marT="18288" marB="182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100" dirty="0" smtClean="0">
                          <a:solidFill>
                            <a:srgbClr val="000000"/>
                          </a:solidFill>
                          <a:latin typeface="Arial" panose="020B0604020202020204" pitchFamily="34" charset="0"/>
                          <a:cs typeface="Arial" panose="020B0604020202020204" pitchFamily="34" charset="0"/>
                        </a:rPr>
                        <a:t>0</a:t>
                      </a:r>
                      <a:endParaRPr lang="en-US" sz="1100" dirty="0">
                        <a:solidFill>
                          <a:srgbClr val="000000"/>
                        </a:solidFill>
                        <a:latin typeface="Arial" panose="020B0604020202020204" pitchFamily="34" charset="0"/>
                        <a:cs typeface="Arial" panose="020B0604020202020204" pitchFamily="34" charset="0"/>
                      </a:endParaRPr>
                    </a:p>
                  </a:txBody>
                  <a:tcPr marL="36576" marR="36576" marT="18288" marB="182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100" dirty="0" smtClean="0">
                          <a:solidFill>
                            <a:srgbClr val="000000"/>
                          </a:solidFill>
                          <a:latin typeface="Arial" panose="020B0604020202020204" pitchFamily="34" charset="0"/>
                          <a:cs typeface="Arial" panose="020B0604020202020204" pitchFamily="34" charset="0"/>
                        </a:rPr>
                        <a:t>3</a:t>
                      </a:r>
                      <a:endParaRPr lang="en-US" sz="1100" dirty="0">
                        <a:solidFill>
                          <a:srgbClr val="000000"/>
                        </a:solidFill>
                        <a:latin typeface="Arial" panose="020B0604020202020204" pitchFamily="34" charset="0"/>
                        <a:cs typeface="Arial" panose="020B0604020202020204" pitchFamily="34" charset="0"/>
                      </a:endParaRPr>
                    </a:p>
                  </a:txBody>
                  <a:tcPr marL="36576" marR="36576" marT="18288" marB="182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100" dirty="0" smtClean="0">
                          <a:solidFill>
                            <a:srgbClr val="000000"/>
                          </a:solidFill>
                          <a:latin typeface="Arial" panose="020B0604020202020204" pitchFamily="34" charset="0"/>
                          <a:cs typeface="Arial" panose="020B0604020202020204" pitchFamily="34" charset="0"/>
                        </a:rPr>
                        <a:t>1</a:t>
                      </a:r>
                      <a:endParaRPr lang="en-US" sz="1100" dirty="0">
                        <a:solidFill>
                          <a:srgbClr val="000000"/>
                        </a:solidFill>
                        <a:latin typeface="Arial" panose="020B0604020202020204" pitchFamily="34" charset="0"/>
                        <a:cs typeface="Arial" panose="020B0604020202020204" pitchFamily="34" charset="0"/>
                      </a:endParaRPr>
                    </a:p>
                  </a:txBody>
                  <a:tcPr marL="36576" marR="36576" marT="18288" marB="182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100" dirty="0" smtClean="0">
                          <a:solidFill>
                            <a:srgbClr val="000000"/>
                          </a:solidFill>
                          <a:latin typeface="Arial" panose="020B0604020202020204" pitchFamily="34" charset="0"/>
                          <a:cs typeface="Arial" panose="020B0604020202020204" pitchFamily="34" charset="0"/>
                        </a:rPr>
                        <a:t>0</a:t>
                      </a:r>
                      <a:endParaRPr lang="en-US" sz="1100" dirty="0">
                        <a:solidFill>
                          <a:srgbClr val="000000"/>
                        </a:solidFill>
                        <a:latin typeface="Arial" panose="020B0604020202020204" pitchFamily="34" charset="0"/>
                        <a:cs typeface="Arial" panose="020B0604020202020204" pitchFamily="34" charset="0"/>
                      </a:endParaRPr>
                    </a:p>
                  </a:txBody>
                  <a:tcPr marL="36576" marR="36576" marT="18288" marB="182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100" dirty="0" smtClean="0">
                          <a:solidFill>
                            <a:srgbClr val="000000"/>
                          </a:solidFill>
                          <a:latin typeface="Arial" panose="020B0604020202020204" pitchFamily="34" charset="0"/>
                          <a:cs typeface="Arial" panose="020B0604020202020204" pitchFamily="34" charset="0"/>
                        </a:rPr>
                        <a:t>0</a:t>
                      </a:r>
                      <a:endParaRPr lang="en-US" sz="1100" dirty="0">
                        <a:solidFill>
                          <a:srgbClr val="000000"/>
                        </a:solidFill>
                        <a:latin typeface="Arial" panose="020B0604020202020204" pitchFamily="34" charset="0"/>
                        <a:cs typeface="Arial" panose="020B0604020202020204" pitchFamily="34" charset="0"/>
                      </a:endParaRPr>
                    </a:p>
                  </a:txBody>
                  <a:tcPr marL="36576" marR="36576" marT="18288" marB="182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solidFill>
                            <a:srgbClr val="000000"/>
                          </a:solidFill>
                          <a:latin typeface="Arial" panose="020B0604020202020204" pitchFamily="34" charset="0"/>
                          <a:cs typeface="Arial" panose="020B0604020202020204" pitchFamily="34" charset="0"/>
                        </a:rPr>
                        <a:t># Residents Readmitted With Previous Hospital Discharge in Last 30 Days</a:t>
                      </a:r>
                      <a:endParaRPr lang="en-US" sz="1100" dirty="0">
                        <a:solidFill>
                          <a:srgbClr val="000000"/>
                        </a:solidFill>
                        <a:latin typeface="Arial" panose="020B0604020202020204" pitchFamily="34" charset="0"/>
                        <a:cs typeface="Arial" panose="020B0604020202020204" pitchFamily="34" charset="0"/>
                      </a:endParaRPr>
                    </a:p>
                  </a:txBody>
                  <a:tcPr marL="36576" marR="36576" marT="18288" marB="182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100" dirty="0" smtClean="0">
                          <a:solidFill>
                            <a:srgbClr val="000000"/>
                          </a:solidFill>
                          <a:latin typeface="Arial" panose="020B0604020202020204" pitchFamily="34" charset="0"/>
                          <a:cs typeface="Arial" panose="020B0604020202020204" pitchFamily="34" charset="0"/>
                        </a:rPr>
                        <a:t>3</a:t>
                      </a:r>
                      <a:endParaRPr lang="en-US" sz="1100" dirty="0">
                        <a:solidFill>
                          <a:srgbClr val="000000"/>
                        </a:solidFill>
                        <a:latin typeface="Arial" panose="020B0604020202020204" pitchFamily="34" charset="0"/>
                        <a:cs typeface="Arial" panose="020B0604020202020204" pitchFamily="34" charset="0"/>
                      </a:endParaRPr>
                    </a:p>
                  </a:txBody>
                  <a:tcPr marL="36576" marR="36576" marT="18288" marB="182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100" dirty="0" smtClean="0">
                          <a:solidFill>
                            <a:srgbClr val="000000"/>
                          </a:solidFill>
                          <a:latin typeface="Arial" panose="020B0604020202020204" pitchFamily="34" charset="0"/>
                          <a:cs typeface="Arial" panose="020B0604020202020204" pitchFamily="34" charset="0"/>
                        </a:rPr>
                        <a:t>1</a:t>
                      </a:r>
                      <a:endParaRPr lang="en-US" sz="1100" dirty="0">
                        <a:solidFill>
                          <a:srgbClr val="000000"/>
                        </a:solidFill>
                        <a:latin typeface="Arial" panose="020B0604020202020204" pitchFamily="34" charset="0"/>
                        <a:cs typeface="Arial" panose="020B0604020202020204" pitchFamily="34" charset="0"/>
                      </a:endParaRPr>
                    </a:p>
                  </a:txBody>
                  <a:tcPr marL="36576" marR="36576" marT="18288" marB="182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100" dirty="0" smtClean="0">
                          <a:solidFill>
                            <a:srgbClr val="000000"/>
                          </a:solidFill>
                          <a:latin typeface="Arial" panose="020B0604020202020204" pitchFamily="34" charset="0"/>
                          <a:cs typeface="Arial" panose="020B0604020202020204" pitchFamily="34" charset="0"/>
                        </a:rPr>
                        <a:t>5</a:t>
                      </a:r>
                      <a:endParaRPr lang="en-US" sz="1100" dirty="0">
                        <a:solidFill>
                          <a:srgbClr val="000000"/>
                        </a:solidFill>
                        <a:latin typeface="Arial" panose="020B0604020202020204" pitchFamily="34" charset="0"/>
                        <a:cs typeface="Arial" panose="020B0604020202020204" pitchFamily="34" charset="0"/>
                      </a:endParaRPr>
                    </a:p>
                  </a:txBody>
                  <a:tcPr marL="36576" marR="36576" marT="18288" marB="182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100" dirty="0" smtClean="0">
                          <a:solidFill>
                            <a:srgbClr val="000000"/>
                          </a:solidFill>
                          <a:latin typeface="Arial" panose="020B0604020202020204" pitchFamily="34" charset="0"/>
                          <a:cs typeface="Arial" panose="020B0604020202020204" pitchFamily="34" charset="0"/>
                        </a:rPr>
                        <a:t>0</a:t>
                      </a:r>
                      <a:endParaRPr lang="en-US" sz="1100" dirty="0">
                        <a:solidFill>
                          <a:srgbClr val="000000"/>
                        </a:solidFill>
                        <a:latin typeface="Arial" panose="020B0604020202020204" pitchFamily="34" charset="0"/>
                        <a:cs typeface="Arial" panose="020B0604020202020204" pitchFamily="34" charset="0"/>
                      </a:endParaRPr>
                    </a:p>
                  </a:txBody>
                  <a:tcPr marL="36576" marR="36576" marT="18288" marB="182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100" dirty="0" smtClean="0">
                          <a:solidFill>
                            <a:srgbClr val="000000"/>
                          </a:solidFill>
                          <a:latin typeface="Arial" panose="020B0604020202020204" pitchFamily="34" charset="0"/>
                          <a:cs typeface="Arial" panose="020B0604020202020204" pitchFamily="34" charset="0"/>
                        </a:rPr>
                        <a:t>4</a:t>
                      </a:r>
                      <a:endParaRPr lang="en-US" sz="1100" dirty="0">
                        <a:solidFill>
                          <a:srgbClr val="000000"/>
                        </a:solidFill>
                        <a:latin typeface="Arial" panose="020B0604020202020204" pitchFamily="34" charset="0"/>
                        <a:cs typeface="Arial" panose="020B0604020202020204" pitchFamily="34" charset="0"/>
                      </a:endParaRPr>
                    </a:p>
                  </a:txBody>
                  <a:tcPr marL="36576" marR="36576" marT="18288" marB="182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100" dirty="0" smtClean="0">
                          <a:solidFill>
                            <a:srgbClr val="000000"/>
                          </a:solidFill>
                          <a:latin typeface="Arial" panose="020B0604020202020204" pitchFamily="34" charset="0"/>
                          <a:cs typeface="Arial" panose="020B0604020202020204" pitchFamily="34" charset="0"/>
                        </a:rPr>
                        <a:t>0</a:t>
                      </a:r>
                      <a:endParaRPr lang="en-US" sz="1100" dirty="0">
                        <a:solidFill>
                          <a:srgbClr val="000000"/>
                        </a:solidFill>
                        <a:latin typeface="Arial" panose="020B0604020202020204" pitchFamily="34" charset="0"/>
                        <a:cs typeface="Arial" panose="020B0604020202020204" pitchFamily="34" charset="0"/>
                      </a:endParaRPr>
                    </a:p>
                  </a:txBody>
                  <a:tcPr marL="36576" marR="36576" marT="18288" marB="182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100" dirty="0" smtClean="0">
                          <a:solidFill>
                            <a:srgbClr val="000000"/>
                          </a:solidFill>
                          <a:latin typeface="Arial" panose="020B0604020202020204" pitchFamily="34" charset="0"/>
                          <a:cs typeface="Arial" panose="020B0604020202020204" pitchFamily="34" charset="0"/>
                        </a:rPr>
                        <a:t>2</a:t>
                      </a:r>
                      <a:endParaRPr lang="en-US" sz="1100" dirty="0">
                        <a:solidFill>
                          <a:srgbClr val="000000"/>
                        </a:solidFill>
                        <a:latin typeface="Arial" panose="020B0604020202020204" pitchFamily="34" charset="0"/>
                        <a:cs typeface="Arial" panose="020B0604020202020204" pitchFamily="34" charset="0"/>
                      </a:endParaRPr>
                    </a:p>
                  </a:txBody>
                  <a:tcPr marL="36576" marR="36576" marT="18288" marB="182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100" dirty="0" smtClean="0">
                          <a:solidFill>
                            <a:srgbClr val="000000"/>
                          </a:solidFill>
                          <a:latin typeface="Arial" panose="020B0604020202020204" pitchFamily="34" charset="0"/>
                          <a:cs typeface="Arial" panose="020B0604020202020204" pitchFamily="34" charset="0"/>
                        </a:rPr>
                        <a:t>1</a:t>
                      </a:r>
                      <a:endParaRPr lang="en-US" sz="1100" dirty="0">
                        <a:solidFill>
                          <a:srgbClr val="000000"/>
                        </a:solidFill>
                        <a:latin typeface="Arial" panose="020B0604020202020204" pitchFamily="34" charset="0"/>
                        <a:cs typeface="Arial" panose="020B0604020202020204" pitchFamily="34" charset="0"/>
                      </a:endParaRPr>
                    </a:p>
                  </a:txBody>
                  <a:tcPr marL="36576" marR="36576" marT="18288" marB="182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100" dirty="0" smtClean="0">
                          <a:solidFill>
                            <a:srgbClr val="000000"/>
                          </a:solidFill>
                          <a:latin typeface="Arial" panose="020B0604020202020204" pitchFamily="34" charset="0"/>
                          <a:cs typeface="Arial" panose="020B0604020202020204" pitchFamily="34" charset="0"/>
                        </a:rPr>
                        <a:t>4</a:t>
                      </a:r>
                      <a:endParaRPr lang="en-US" sz="1100" dirty="0">
                        <a:solidFill>
                          <a:srgbClr val="000000"/>
                        </a:solidFill>
                        <a:latin typeface="Arial" panose="020B0604020202020204" pitchFamily="34" charset="0"/>
                        <a:cs typeface="Arial" panose="020B0604020202020204" pitchFamily="34" charset="0"/>
                      </a:endParaRPr>
                    </a:p>
                  </a:txBody>
                  <a:tcPr marL="36576" marR="36576" marT="18288" marB="182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100" dirty="0" smtClean="0">
                          <a:solidFill>
                            <a:srgbClr val="000000"/>
                          </a:solidFill>
                          <a:latin typeface="Arial" panose="020B0604020202020204" pitchFamily="34" charset="0"/>
                          <a:cs typeface="Arial" panose="020B0604020202020204" pitchFamily="34" charset="0"/>
                        </a:rPr>
                        <a:t>1</a:t>
                      </a:r>
                      <a:endParaRPr lang="en-US" sz="1100" dirty="0">
                        <a:solidFill>
                          <a:srgbClr val="000000"/>
                        </a:solidFill>
                        <a:latin typeface="Arial" panose="020B0604020202020204" pitchFamily="34" charset="0"/>
                        <a:cs typeface="Arial" panose="020B0604020202020204" pitchFamily="34" charset="0"/>
                      </a:endParaRPr>
                    </a:p>
                  </a:txBody>
                  <a:tcPr marL="36576" marR="36576" marT="18288" marB="182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100" dirty="0" smtClean="0">
                          <a:solidFill>
                            <a:srgbClr val="000000"/>
                          </a:solidFill>
                          <a:latin typeface="Arial" panose="020B0604020202020204" pitchFamily="34" charset="0"/>
                          <a:cs typeface="Arial" panose="020B0604020202020204" pitchFamily="34" charset="0"/>
                        </a:rPr>
                        <a:t>0</a:t>
                      </a:r>
                      <a:endParaRPr lang="en-US" sz="1100" dirty="0">
                        <a:solidFill>
                          <a:srgbClr val="000000"/>
                        </a:solidFill>
                        <a:latin typeface="Arial" panose="020B0604020202020204" pitchFamily="34" charset="0"/>
                        <a:cs typeface="Arial" panose="020B0604020202020204" pitchFamily="34" charset="0"/>
                      </a:endParaRPr>
                    </a:p>
                  </a:txBody>
                  <a:tcPr marL="36576" marR="36576" marT="18288" marB="182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100" dirty="0" smtClean="0">
                          <a:solidFill>
                            <a:srgbClr val="000000"/>
                          </a:solidFill>
                          <a:latin typeface="Arial" panose="020B0604020202020204" pitchFamily="34" charset="0"/>
                          <a:cs typeface="Arial" panose="020B0604020202020204" pitchFamily="34" charset="0"/>
                        </a:rPr>
                        <a:t>0</a:t>
                      </a:r>
                      <a:endParaRPr lang="en-US" sz="1100" dirty="0">
                        <a:solidFill>
                          <a:srgbClr val="000000"/>
                        </a:solidFill>
                        <a:latin typeface="Arial" panose="020B0604020202020204" pitchFamily="34" charset="0"/>
                        <a:cs typeface="Arial" panose="020B0604020202020204" pitchFamily="34" charset="0"/>
                      </a:endParaRPr>
                    </a:p>
                  </a:txBody>
                  <a:tcPr marL="36576" marR="36576" marT="18288" marB="182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solidFill>
                            <a:srgbClr val="000000"/>
                          </a:solidFill>
                          <a:latin typeface="Arial" panose="020B0604020202020204" pitchFamily="34" charset="0"/>
                          <a:cs typeface="Arial" panose="020B0604020202020204" pitchFamily="34" charset="0"/>
                        </a:rPr>
                        <a:t># Residents Readmitted With Previous Hospital Discharge in Last 90 Days</a:t>
                      </a:r>
                      <a:endParaRPr lang="en-US" sz="1100" dirty="0">
                        <a:solidFill>
                          <a:srgbClr val="0000FF"/>
                        </a:solidFill>
                        <a:latin typeface="Arial" panose="020B0604020202020204" pitchFamily="34" charset="0"/>
                        <a:cs typeface="Arial" panose="020B0604020202020204" pitchFamily="34" charset="0"/>
                      </a:endParaRPr>
                    </a:p>
                  </a:txBody>
                  <a:tcPr marL="36576" marR="36576" marT="18288" marB="182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100" dirty="0" smtClean="0">
                          <a:solidFill>
                            <a:srgbClr val="000000"/>
                          </a:solidFill>
                          <a:latin typeface="Arial" panose="020B0604020202020204" pitchFamily="34" charset="0"/>
                          <a:cs typeface="Arial" panose="020B0604020202020204" pitchFamily="34" charset="0"/>
                        </a:rPr>
                        <a:t>4</a:t>
                      </a:r>
                      <a:endParaRPr lang="en-US" sz="1100" dirty="0">
                        <a:solidFill>
                          <a:srgbClr val="000000"/>
                        </a:solidFill>
                        <a:latin typeface="Arial" panose="020B0604020202020204" pitchFamily="34" charset="0"/>
                        <a:cs typeface="Arial" panose="020B0604020202020204" pitchFamily="34" charset="0"/>
                      </a:endParaRPr>
                    </a:p>
                  </a:txBody>
                  <a:tcPr marL="36576" marR="36576" marT="18288" marB="182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100" dirty="0" smtClean="0">
                          <a:solidFill>
                            <a:srgbClr val="000000"/>
                          </a:solidFill>
                          <a:latin typeface="Arial" panose="020B0604020202020204" pitchFamily="34" charset="0"/>
                          <a:cs typeface="Arial" panose="020B0604020202020204" pitchFamily="34" charset="0"/>
                        </a:rPr>
                        <a:t>1</a:t>
                      </a:r>
                      <a:endParaRPr lang="en-US" sz="1100" dirty="0">
                        <a:solidFill>
                          <a:srgbClr val="000000"/>
                        </a:solidFill>
                        <a:latin typeface="Arial" panose="020B0604020202020204" pitchFamily="34" charset="0"/>
                        <a:cs typeface="Arial" panose="020B0604020202020204" pitchFamily="34" charset="0"/>
                      </a:endParaRPr>
                    </a:p>
                  </a:txBody>
                  <a:tcPr marL="36576" marR="36576" marT="18288" marB="182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100" dirty="0" smtClean="0">
                          <a:solidFill>
                            <a:srgbClr val="000000"/>
                          </a:solidFill>
                          <a:latin typeface="Arial" panose="020B0604020202020204" pitchFamily="34" charset="0"/>
                          <a:cs typeface="Arial" panose="020B0604020202020204" pitchFamily="34" charset="0"/>
                        </a:rPr>
                        <a:t>5</a:t>
                      </a:r>
                      <a:endParaRPr lang="en-US" sz="1100" dirty="0">
                        <a:solidFill>
                          <a:srgbClr val="000000"/>
                        </a:solidFill>
                        <a:latin typeface="Arial" panose="020B0604020202020204" pitchFamily="34" charset="0"/>
                        <a:cs typeface="Arial" panose="020B0604020202020204" pitchFamily="34" charset="0"/>
                      </a:endParaRPr>
                    </a:p>
                  </a:txBody>
                  <a:tcPr marL="36576" marR="36576" marT="18288" marB="182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100" dirty="0" smtClean="0">
                          <a:solidFill>
                            <a:srgbClr val="000000"/>
                          </a:solidFill>
                          <a:latin typeface="Arial" panose="020B0604020202020204" pitchFamily="34" charset="0"/>
                          <a:cs typeface="Arial" panose="020B0604020202020204" pitchFamily="34" charset="0"/>
                        </a:rPr>
                        <a:t>0</a:t>
                      </a:r>
                      <a:endParaRPr lang="en-US" sz="1100" dirty="0">
                        <a:solidFill>
                          <a:srgbClr val="000000"/>
                        </a:solidFill>
                        <a:latin typeface="Arial" panose="020B0604020202020204" pitchFamily="34" charset="0"/>
                        <a:cs typeface="Arial" panose="020B0604020202020204" pitchFamily="34" charset="0"/>
                      </a:endParaRPr>
                    </a:p>
                  </a:txBody>
                  <a:tcPr marL="36576" marR="36576" marT="18288" marB="182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100" dirty="0" smtClean="0">
                          <a:solidFill>
                            <a:srgbClr val="000000"/>
                          </a:solidFill>
                          <a:latin typeface="Arial" panose="020B0604020202020204" pitchFamily="34" charset="0"/>
                          <a:cs typeface="Arial" panose="020B0604020202020204" pitchFamily="34" charset="0"/>
                        </a:rPr>
                        <a:t>4</a:t>
                      </a:r>
                      <a:endParaRPr lang="en-US" sz="1100" dirty="0">
                        <a:solidFill>
                          <a:srgbClr val="000000"/>
                        </a:solidFill>
                        <a:latin typeface="Arial" panose="020B0604020202020204" pitchFamily="34" charset="0"/>
                        <a:cs typeface="Arial" panose="020B0604020202020204" pitchFamily="34" charset="0"/>
                      </a:endParaRPr>
                    </a:p>
                  </a:txBody>
                  <a:tcPr marL="36576" marR="36576" marT="18288" marB="182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100" dirty="0" smtClean="0">
                          <a:solidFill>
                            <a:srgbClr val="000000"/>
                          </a:solidFill>
                          <a:latin typeface="Arial" panose="020B0604020202020204" pitchFamily="34" charset="0"/>
                          <a:cs typeface="Arial" panose="020B0604020202020204" pitchFamily="34" charset="0"/>
                        </a:rPr>
                        <a:t>0</a:t>
                      </a:r>
                      <a:endParaRPr lang="en-US" sz="1100" dirty="0">
                        <a:solidFill>
                          <a:srgbClr val="000000"/>
                        </a:solidFill>
                        <a:latin typeface="Arial" panose="020B0604020202020204" pitchFamily="34" charset="0"/>
                        <a:cs typeface="Arial" panose="020B0604020202020204" pitchFamily="34" charset="0"/>
                      </a:endParaRPr>
                    </a:p>
                  </a:txBody>
                  <a:tcPr marL="36576" marR="36576" marT="18288" marB="182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100" dirty="0" smtClean="0">
                          <a:solidFill>
                            <a:srgbClr val="000000"/>
                          </a:solidFill>
                          <a:latin typeface="Arial" panose="020B0604020202020204" pitchFamily="34" charset="0"/>
                          <a:cs typeface="Arial" panose="020B0604020202020204" pitchFamily="34" charset="0"/>
                        </a:rPr>
                        <a:t>2</a:t>
                      </a:r>
                      <a:endParaRPr lang="en-US" sz="1100" dirty="0">
                        <a:solidFill>
                          <a:srgbClr val="000000"/>
                        </a:solidFill>
                        <a:latin typeface="Arial" panose="020B0604020202020204" pitchFamily="34" charset="0"/>
                        <a:cs typeface="Arial" panose="020B0604020202020204" pitchFamily="34" charset="0"/>
                      </a:endParaRPr>
                    </a:p>
                  </a:txBody>
                  <a:tcPr marL="36576" marR="36576" marT="18288" marB="182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100" dirty="0" smtClean="0">
                          <a:solidFill>
                            <a:srgbClr val="000000"/>
                          </a:solidFill>
                          <a:latin typeface="Arial" panose="020B0604020202020204" pitchFamily="34" charset="0"/>
                          <a:cs typeface="Arial" panose="020B0604020202020204" pitchFamily="34" charset="0"/>
                        </a:rPr>
                        <a:t>1</a:t>
                      </a:r>
                      <a:endParaRPr lang="en-US" sz="1100" dirty="0">
                        <a:solidFill>
                          <a:srgbClr val="000000"/>
                        </a:solidFill>
                        <a:latin typeface="Arial" panose="020B0604020202020204" pitchFamily="34" charset="0"/>
                        <a:cs typeface="Arial" panose="020B0604020202020204" pitchFamily="34" charset="0"/>
                      </a:endParaRPr>
                    </a:p>
                  </a:txBody>
                  <a:tcPr marL="36576" marR="36576" marT="18288" marB="182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100" dirty="0" smtClean="0">
                          <a:solidFill>
                            <a:srgbClr val="000000"/>
                          </a:solidFill>
                          <a:latin typeface="Arial" panose="020B0604020202020204" pitchFamily="34" charset="0"/>
                          <a:cs typeface="Arial" panose="020B0604020202020204" pitchFamily="34" charset="0"/>
                        </a:rPr>
                        <a:t>7</a:t>
                      </a:r>
                      <a:endParaRPr lang="en-US" sz="1100" dirty="0">
                        <a:solidFill>
                          <a:srgbClr val="000000"/>
                        </a:solidFill>
                        <a:latin typeface="Arial" panose="020B0604020202020204" pitchFamily="34" charset="0"/>
                        <a:cs typeface="Arial" panose="020B0604020202020204" pitchFamily="34" charset="0"/>
                      </a:endParaRPr>
                    </a:p>
                  </a:txBody>
                  <a:tcPr marL="36576" marR="36576" marT="18288" marB="182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100" dirty="0" smtClean="0">
                          <a:solidFill>
                            <a:srgbClr val="000000"/>
                          </a:solidFill>
                          <a:latin typeface="Arial" panose="020B0604020202020204" pitchFamily="34" charset="0"/>
                          <a:cs typeface="Arial" panose="020B0604020202020204" pitchFamily="34" charset="0"/>
                        </a:rPr>
                        <a:t>3</a:t>
                      </a:r>
                      <a:endParaRPr lang="en-US" sz="1100" dirty="0">
                        <a:solidFill>
                          <a:srgbClr val="000000"/>
                        </a:solidFill>
                        <a:latin typeface="Arial" panose="020B0604020202020204" pitchFamily="34" charset="0"/>
                        <a:cs typeface="Arial" panose="020B0604020202020204" pitchFamily="34" charset="0"/>
                      </a:endParaRPr>
                    </a:p>
                  </a:txBody>
                  <a:tcPr marL="36576" marR="36576" marT="18288" marB="182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100" dirty="0" smtClean="0">
                          <a:solidFill>
                            <a:srgbClr val="000000"/>
                          </a:solidFill>
                          <a:latin typeface="Arial" panose="020B0604020202020204" pitchFamily="34" charset="0"/>
                          <a:cs typeface="Arial" panose="020B0604020202020204" pitchFamily="34" charset="0"/>
                        </a:rPr>
                        <a:t>0</a:t>
                      </a:r>
                      <a:endParaRPr lang="en-US" sz="1100" dirty="0">
                        <a:solidFill>
                          <a:srgbClr val="000000"/>
                        </a:solidFill>
                        <a:latin typeface="Arial" panose="020B0604020202020204" pitchFamily="34" charset="0"/>
                        <a:cs typeface="Arial" panose="020B0604020202020204" pitchFamily="34" charset="0"/>
                      </a:endParaRPr>
                    </a:p>
                  </a:txBody>
                  <a:tcPr marL="36576" marR="36576" marT="18288" marB="182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100" dirty="0" smtClean="0">
                          <a:solidFill>
                            <a:srgbClr val="000000"/>
                          </a:solidFill>
                          <a:latin typeface="Arial" panose="020B0604020202020204" pitchFamily="34" charset="0"/>
                          <a:cs typeface="Arial" panose="020B0604020202020204" pitchFamily="34" charset="0"/>
                        </a:rPr>
                        <a:t>0</a:t>
                      </a:r>
                      <a:endParaRPr lang="en-US" sz="1100" dirty="0">
                        <a:solidFill>
                          <a:srgbClr val="000000"/>
                        </a:solidFill>
                        <a:latin typeface="Arial" panose="020B0604020202020204" pitchFamily="34" charset="0"/>
                        <a:cs typeface="Arial" panose="020B0604020202020204" pitchFamily="34" charset="0"/>
                      </a:endParaRPr>
                    </a:p>
                  </a:txBody>
                  <a:tcPr marL="36576" marR="36576" marT="18288" marB="182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solidFill>
                            <a:srgbClr val="000000"/>
                          </a:solidFill>
                          <a:latin typeface="Arial" panose="020B0604020202020204" pitchFamily="34" charset="0"/>
                          <a:cs typeface="Arial" panose="020B0604020202020204" pitchFamily="34" charset="0"/>
                        </a:rPr>
                        <a:t># Residents Readmitted With Previous Hospital Discharge in Last 180 Days</a:t>
                      </a:r>
                      <a:endParaRPr lang="en-US" sz="1100" dirty="0">
                        <a:solidFill>
                          <a:srgbClr val="000000"/>
                        </a:solidFill>
                        <a:latin typeface="Arial" panose="020B0604020202020204" pitchFamily="34" charset="0"/>
                        <a:cs typeface="Arial" panose="020B0604020202020204" pitchFamily="34" charset="0"/>
                      </a:endParaRPr>
                    </a:p>
                  </a:txBody>
                  <a:tcPr marL="36576" marR="36576" marT="18288" marB="182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100" dirty="0" smtClean="0">
                          <a:solidFill>
                            <a:srgbClr val="000000"/>
                          </a:solidFill>
                          <a:latin typeface="Arial" panose="020B0604020202020204" pitchFamily="34" charset="0"/>
                          <a:cs typeface="Arial" panose="020B0604020202020204" pitchFamily="34" charset="0"/>
                        </a:rPr>
                        <a:t>5</a:t>
                      </a:r>
                      <a:endParaRPr lang="en-US" sz="1100" dirty="0">
                        <a:solidFill>
                          <a:srgbClr val="000000"/>
                        </a:solidFill>
                        <a:latin typeface="Arial" panose="020B0604020202020204" pitchFamily="34" charset="0"/>
                        <a:cs typeface="Arial" panose="020B0604020202020204" pitchFamily="34" charset="0"/>
                      </a:endParaRPr>
                    </a:p>
                  </a:txBody>
                  <a:tcPr marL="36576" marR="36576" marT="18288" marB="182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100" dirty="0" smtClean="0">
                          <a:solidFill>
                            <a:srgbClr val="000000"/>
                          </a:solidFill>
                          <a:latin typeface="Arial" panose="020B0604020202020204" pitchFamily="34" charset="0"/>
                          <a:cs typeface="Arial" panose="020B0604020202020204" pitchFamily="34" charset="0"/>
                        </a:rPr>
                        <a:t>1</a:t>
                      </a:r>
                      <a:endParaRPr lang="en-US" sz="1100" dirty="0">
                        <a:solidFill>
                          <a:srgbClr val="000000"/>
                        </a:solidFill>
                        <a:latin typeface="Arial" panose="020B0604020202020204" pitchFamily="34" charset="0"/>
                        <a:cs typeface="Arial" panose="020B0604020202020204" pitchFamily="34" charset="0"/>
                      </a:endParaRPr>
                    </a:p>
                  </a:txBody>
                  <a:tcPr marL="36576" marR="36576" marT="18288" marB="182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100" dirty="0" smtClean="0">
                          <a:solidFill>
                            <a:srgbClr val="000000"/>
                          </a:solidFill>
                          <a:latin typeface="Arial" panose="020B0604020202020204" pitchFamily="34" charset="0"/>
                          <a:cs typeface="Arial" panose="020B0604020202020204" pitchFamily="34" charset="0"/>
                        </a:rPr>
                        <a:t>6</a:t>
                      </a:r>
                      <a:endParaRPr lang="en-US" sz="1100" dirty="0">
                        <a:solidFill>
                          <a:srgbClr val="000000"/>
                        </a:solidFill>
                        <a:latin typeface="Arial" panose="020B0604020202020204" pitchFamily="34" charset="0"/>
                        <a:cs typeface="Arial" panose="020B0604020202020204" pitchFamily="34" charset="0"/>
                      </a:endParaRPr>
                    </a:p>
                  </a:txBody>
                  <a:tcPr marL="36576" marR="36576" marT="18288" marB="182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100" dirty="0" smtClean="0">
                          <a:solidFill>
                            <a:srgbClr val="000000"/>
                          </a:solidFill>
                          <a:latin typeface="Arial" panose="020B0604020202020204" pitchFamily="34" charset="0"/>
                          <a:cs typeface="Arial" panose="020B0604020202020204" pitchFamily="34" charset="0"/>
                        </a:rPr>
                        <a:t>1</a:t>
                      </a:r>
                      <a:endParaRPr lang="en-US" sz="1100" dirty="0">
                        <a:solidFill>
                          <a:srgbClr val="000000"/>
                        </a:solidFill>
                        <a:latin typeface="Arial" panose="020B0604020202020204" pitchFamily="34" charset="0"/>
                        <a:cs typeface="Arial" panose="020B0604020202020204" pitchFamily="34" charset="0"/>
                      </a:endParaRPr>
                    </a:p>
                  </a:txBody>
                  <a:tcPr marL="36576" marR="36576" marT="18288" marB="182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100" dirty="0" smtClean="0">
                          <a:solidFill>
                            <a:srgbClr val="000000"/>
                          </a:solidFill>
                          <a:latin typeface="Arial" panose="020B0604020202020204" pitchFamily="34" charset="0"/>
                          <a:cs typeface="Arial" panose="020B0604020202020204" pitchFamily="34" charset="0"/>
                        </a:rPr>
                        <a:t>5</a:t>
                      </a:r>
                      <a:endParaRPr lang="en-US" sz="1100" dirty="0">
                        <a:solidFill>
                          <a:srgbClr val="000000"/>
                        </a:solidFill>
                        <a:latin typeface="Arial" panose="020B0604020202020204" pitchFamily="34" charset="0"/>
                        <a:cs typeface="Arial" panose="020B0604020202020204" pitchFamily="34" charset="0"/>
                      </a:endParaRPr>
                    </a:p>
                  </a:txBody>
                  <a:tcPr marL="36576" marR="36576" marT="18288" marB="182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100" dirty="0" smtClean="0">
                          <a:solidFill>
                            <a:srgbClr val="000000"/>
                          </a:solidFill>
                          <a:latin typeface="Arial" panose="020B0604020202020204" pitchFamily="34" charset="0"/>
                          <a:cs typeface="Arial" panose="020B0604020202020204" pitchFamily="34" charset="0"/>
                        </a:rPr>
                        <a:t>0</a:t>
                      </a:r>
                      <a:endParaRPr lang="en-US" sz="1100" dirty="0">
                        <a:solidFill>
                          <a:srgbClr val="000000"/>
                        </a:solidFill>
                        <a:latin typeface="Arial" panose="020B0604020202020204" pitchFamily="34" charset="0"/>
                        <a:cs typeface="Arial" panose="020B0604020202020204" pitchFamily="34" charset="0"/>
                      </a:endParaRPr>
                    </a:p>
                  </a:txBody>
                  <a:tcPr marL="36576" marR="36576" marT="18288" marB="182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100" dirty="0" smtClean="0">
                          <a:solidFill>
                            <a:srgbClr val="000000"/>
                          </a:solidFill>
                          <a:latin typeface="Arial" panose="020B0604020202020204" pitchFamily="34" charset="0"/>
                          <a:cs typeface="Arial" panose="020B0604020202020204" pitchFamily="34" charset="0"/>
                        </a:rPr>
                        <a:t>5</a:t>
                      </a:r>
                      <a:endParaRPr lang="en-US" sz="1100" dirty="0">
                        <a:solidFill>
                          <a:srgbClr val="000000"/>
                        </a:solidFill>
                        <a:latin typeface="Arial" panose="020B0604020202020204" pitchFamily="34" charset="0"/>
                        <a:cs typeface="Arial" panose="020B0604020202020204" pitchFamily="34" charset="0"/>
                      </a:endParaRPr>
                    </a:p>
                  </a:txBody>
                  <a:tcPr marL="36576" marR="36576" marT="18288" marB="182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100" dirty="0" smtClean="0">
                          <a:solidFill>
                            <a:srgbClr val="000000"/>
                          </a:solidFill>
                          <a:latin typeface="Arial" panose="020B0604020202020204" pitchFamily="34" charset="0"/>
                          <a:cs typeface="Arial" panose="020B0604020202020204" pitchFamily="34" charset="0"/>
                        </a:rPr>
                        <a:t>1</a:t>
                      </a:r>
                      <a:endParaRPr lang="en-US" sz="1100" dirty="0">
                        <a:solidFill>
                          <a:srgbClr val="000000"/>
                        </a:solidFill>
                        <a:latin typeface="Arial" panose="020B0604020202020204" pitchFamily="34" charset="0"/>
                        <a:cs typeface="Arial" panose="020B0604020202020204" pitchFamily="34" charset="0"/>
                      </a:endParaRPr>
                    </a:p>
                  </a:txBody>
                  <a:tcPr marL="36576" marR="36576" marT="18288" marB="182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100" dirty="0" smtClean="0">
                          <a:solidFill>
                            <a:srgbClr val="000000"/>
                          </a:solidFill>
                          <a:latin typeface="Arial" panose="020B0604020202020204" pitchFamily="34" charset="0"/>
                          <a:cs typeface="Arial" panose="020B0604020202020204" pitchFamily="34" charset="0"/>
                        </a:rPr>
                        <a:t>7</a:t>
                      </a:r>
                      <a:endParaRPr lang="en-US" sz="1100" dirty="0">
                        <a:solidFill>
                          <a:srgbClr val="000000"/>
                        </a:solidFill>
                        <a:latin typeface="Arial" panose="020B0604020202020204" pitchFamily="34" charset="0"/>
                        <a:cs typeface="Arial" panose="020B0604020202020204" pitchFamily="34" charset="0"/>
                      </a:endParaRPr>
                    </a:p>
                  </a:txBody>
                  <a:tcPr marL="36576" marR="36576" marT="18288" marB="182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100" dirty="0" smtClean="0">
                          <a:solidFill>
                            <a:srgbClr val="000000"/>
                          </a:solidFill>
                          <a:latin typeface="Arial" panose="020B0604020202020204" pitchFamily="34" charset="0"/>
                          <a:cs typeface="Arial" panose="020B0604020202020204" pitchFamily="34" charset="0"/>
                        </a:rPr>
                        <a:t>5</a:t>
                      </a:r>
                      <a:endParaRPr lang="en-US" sz="1100" dirty="0">
                        <a:solidFill>
                          <a:srgbClr val="000000"/>
                        </a:solidFill>
                        <a:latin typeface="Arial" panose="020B0604020202020204" pitchFamily="34" charset="0"/>
                        <a:cs typeface="Arial" panose="020B0604020202020204" pitchFamily="34" charset="0"/>
                      </a:endParaRPr>
                    </a:p>
                  </a:txBody>
                  <a:tcPr marL="36576" marR="36576" marT="18288" marB="182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100" dirty="0" smtClean="0">
                          <a:solidFill>
                            <a:srgbClr val="000000"/>
                          </a:solidFill>
                          <a:latin typeface="Arial" panose="020B0604020202020204" pitchFamily="34" charset="0"/>
                          <a:cs typeface="Arial" panose="020B0604020202020204" pitchFamily="34" charset="0"/>
                        </a:rPr>
                        <a:t>0</a:t>
                      </a:r>
                      <a:endParaRPr lang="en-US" sz="1100" dirty="0">
                        <a:solidFill>
                          <a:srgbClr val="000000"/>
                        </a:solidFill>
                        <a:latin typeface="Arial" panose="020B0604020202020204" pitchFamily="34" charset="0"/>
                        <a:cs typeface="Arial" panose="020B0604020202020204" pitchFamily="34" charset="0"/>
                      </a:endParaRPr>
                    </a:p>
                  </a:txBody>
                  <a:tcPr marL="36576" marR="36576" marT="18288" marB="182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100" dirty="0" smtClean="0">
                          <a:solidFill>
                            <a:srgbClr val="000000"/>
                          </a:solidFill>
                          <a:latin typeface="Arial" panose="020B0604020202020204" pitchFamily="34" charset="0"/>
                          <a:cs typeface="Arial" panose="020B0604020202020204" pitchFamily="34" charset="0"/>
                        </a:rPr>
                        <a:t>0</a:t>
                      </a:r>
                      <a:endParaRPr lang="en-US" sz="1100" dirty="0">
                        <a:solidFill>
                          <a:srgbClr val="000000"/>
                        </a:solidFill>
                        <a:latin typeface="Arial" panose="020B0604020202020204" pitchFamily="34" charset="0"/>
                        <a:cs typeface="Arial" panose="020B0604020202020204" pitchFamily="34" charset="0"/>
                      </a:endParaRPr>
                    </a:p>
                  </a:txBody>
                  <a:tcPr marL="36576" marR="36576" marT="18288" marB="182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133319071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Calculation Details for the </a:t>
            </a:r>
            <a:br>
              <a:rPr lang="en-US" dirty="0" smtClean="0"/>
            </a:br>
            <a:r>
              <a:rPr lang="en-US" dirty="0" smtClean="0"/>
              <a:t>Key Metrics Report</a:t>
            </a:r>
            <a:endParaRPr lang="en-US" dirty="0"/>
          </a:p>
        </p:txBody>
      </p:sp>
      <p:sp>
        <p:nvSpPr>
          <p:cNvPr id="5" name="Content Placeholder 4"/>
          <p:cNvSpPr>
            <a:spLocks noGrp="1"/>
          </p:cNvSpPr>
          <p:nvPr>
            <p:ph idx="1"/>
          </p:nvPr>
        </p:nvSpPr>
        <p:spPr/>
        <p:txBody>
          <a:bodyPr/>
          <a:lstStyle/>
          <a:p>
            <a:r>
              <a:rPr lang="en-US" dirty="0" smtClean="0"/>
              <a:t>Monthly Census</a:t>
            </a:r>
          </a:p>
          <a:p>
            <a:r>
              <a:rPr lang="en-US" dirty="0" smtClean="0"/>
              <a:t>Resident Days (including bed hold)</a:t>
            </a:r>
          </a:p>
          <a:p>
            <a:r>
              <a:rPr lang="en-US" dirty="0" smtClean="0"/>
              <a:t>Total Transfers to ED or Hospital</a:t>
            </a:r>
          </a:p>
          <a:p>
            <a:r>
              <a:rPr lang="en-US" dirty="0" smtClean="0"/>
              <a:t>Total Residents Transferred to ED or Hospital</a:t>
            </a:r>
          </a:p>
          <a:p>
            <a:r>
              <a:rPr lang="en-US" dirty="0" smtClean="0"/>
              <a:t>Observation Stays</a:t>
            </a:r>
          </a:p>
          <a:p>
            <a:r>
              <a:rPr lang="en-US" dirty="0" smtClean="0"/>
              <a:t>ED Visits</a:t>
            </a:r>
          </a:p>
          <a:p>
            <a:r>
              <a:rPr lang="en-US" dirty="0" smtClean="0"/>
              <a:t>Hospital Visits </a:t>
            </a:r>
          </a:p>
          <a:p>
            <a:r>
              <a:rPr lang="en-US" dirty="0" smtClean="0"/>
              <a:t>Hospital Readmissions</a:t>
            </a:r>
          </a:p>
          <a:p>
            <a:pPr lvl="1"/>
            <a:endParaRPr lang="en-US" dirty="0" smtClean="0"/>
          </a:p>
          <a:p>
            <a:endParaRPr lang="en-US" dirty="0"/>
          </a:p>
        </p:txBody>
      </p:sp>
    </p:spTree>
    <p:extLst>
      <p:ext uri="{BB962C8B-B14F-4D97-AF65-F5344CB8AC3E}">
        <p14:creationId xmlns:p14="http://schemas.microsoft.com/office/powerpoint/2010/main" val="65969532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71600" y="274638"/>
            <a:ext cx="7315200" cy="1143000"/>
          </a:xfrm>
        </p:spPr>
        <p:txBody>
          <a:bodyPr>
            <a:normAutofit fontScale="90000"/>
          </a:bodyPr>
          <a:lstStyle/>
          <a:p>
            <a:r>
              <a:rPr lang="en-US" dirty="0" smtClean="0"/>
              <a:t>Check Your Understanding: Key Metrics Report Quiz</a:t>
            </a:r>
            <a:endParaRPr lang="en-US" dirty="0"/>
          </a:p>
        </p:txBody>
      </p:sp>
      <p:sp>
        <p:nvSpPr>
          <p:cNvPr id="5" name="Content Placeholder 4"/>
          <p:cNvSpPr>
            <a:spLocks noGrp="1"/>
          </p:cNvSpPr>
          <p:nvPr>
            <p:ph idx="1"/>
          </p:nvPr>
        </p:nvSpPr>
        <p:spPr/>
        <p:txBody>
          <a:bodyPr/>
          <a:lstStyle/>
          <a:p>
            <a:pPr marL="457200" lvl="0" indent="-457200">
              <a:buSzPct val="100000"/>
              <a:buFont typeface="+mj-lt"/>
              <a:buAutoNum type="arabicPeriod"/>
            </a:pPr>
            <a:r>
              <a:rPr lang="en-US" sz="2400" b="1" dirty="0" smtClean="0"/>
              <a:t>The Key Metrics report is run for the previous 12 months. One resident has had two hospitalizations – one 3 weeks ago and one 4 months ago. This resident will be counted as having a previous hospitalization in the last: </a:t>
            </a:r>
          </a:p>
          <a:p>
            <a:pPr marL="914400" lvl="1" indent="-452438">
              <a:buSzPct val="100000"/>
              <a:buFont typeface="+mj-lt"/>
              <a:buAutoNum type="alphaLcPeriod"/>
            </a:pPr>
            <a:r>
              <a:rPr lang="en-US" sz="2400" dirty="0" smtClean="0"/>
              <a:t>3 days</a:t>
            </a:r>
          </a:p>
          <a:p>
            <a:pPr marL="914400" lvl="1" indent="-452438">
              <a:buSzPct val="100000"/>
              <a:buFont typeface="+mj-lt"/>
              <a:buAutoNum type="alphaLcPeriod"/>
            </a:pPr>
            <a:r>
              <a:rPr lang="en-US" sz="2400" dirty="0" smtClean="0"/>
              <a:t>7 days</a:t>
            </a:r>
          </a:p>
          <a:p>
            <a:pPr marL="914400" lvl="1" indent="-452438">
              <a:buSzPct val="100000"/>
              <a:buFont typeface="+mj-lt"/>
              <a:buAutoNum type="alphaLcPeriod"/>
            </a:pPr>
            <a:r>
              <a:rPr lang="en-US" sz="2400" dirty="0" smtClean="0"/>
              <a:t>30 days</a:t>
            </a:r>
          </a:p>
          <a:p>
            <a:pPr marL="914400" lvl="1" indent="-452438">
              <a:buSzPct val="100000"/>
              <a:buFont typeface="+mj-lt"/>
              <a:buAutoNum type="alphaLcPeriod"/>
            </a:pPr>
            <a:r>
              <a:rPr lang="en-US" sz="2400" dirty="0" smtClean="0"/>
              <a:t>90 days</a:t>
            </a:r>
          </a:p>
          <a:p>
            <a:pPr marL="914400" lvl="1" indent="-452438">
              <a:buSzPct val="100000"/>
              <a:buFont typeface="+mj-lt"/>
              <a:buAutoNum type="alphaLcPeriod"/>
            </a:pPr>
            <a:r>
              <a:rPr lang="en-US" sz="2400" dirty="0" smtClean="0"/>
              <a:t>180 days</a:t>
            </a:r>
          </a:p>
          <a:p>
            <a:pPr marL="914400" lvl="1" indent="-452438">
              <a:buSzPct val="100000"/>
              <a:buFont typeface="+mj-lt"/>
              <a:buAutoNum type="alphaLcPeriod"/>
            </a:pPr>
            <a:r>
              <a:rPr lang="en-US" sz="2400" dirty="0" smtClean="0"/>
              <a:t>None of the above</a:t>
            </a:r>
          </a:p>
          <a:p>
            <a:pPr marL="914400" lvl="1" indent="-452438">
              <a:buSzPct val="100000"/>
              <a:buFont typeface="+mj-lt"/>
              <a:buAutoNum type="alphaLcPeriod"/>
            </a:pPr>
            <a:r>
              <a:rPr lang="en-US" sz="2400" dirty="0" smtClean="0"/>
              <a:t>All of the above</a:t>
            </a:r>
            <a:endParaRPr lang="en-US" sz="2400" dirty="0"/>
          </a:p>
        </p:txBody>
      </p:sp>
    </p:spTree>
    <p:extLst>
      <p:ext uri="{BB962C8B-B14F-4D97-AF65-F5344CB8AC3E}">
        <p14:creationId xmlns:p14="http://schemas.microsoft.com/office/powerpoint/2010/main" val="201892365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71600" y="274638"/>
            <a:ext cx="7315200" cy="1143000"/>
          </a:xfrm>
        </p:spPr>
        <p:txBody>
          <a:bodyPr>
            <a:normAutofit fontScale="90000"/>
          </a:bodyPr>
          <a:lstStyle/>
          <a:p>
            <a:r>
              <a:rPr lang="en-US" dirty="0" smtClean="0"/>
              <a:t>Check Your Understanding: Key Metrics Report Quiz</a:t>
            </a:r>
            <a:endParaRPr lang="en-US" dirty="0"/>
          </a:p>
        </p:txBody>
      </p:sp>
      <p:sp>
        <p:nvSpPr>
          <p:cNvPr id="5" name="Content Placeholder 4"/>
          <p:cNvSpPr>
            <a:spLocks noGrp="1"/>
          </p:cNvSpPr>
          <p:nvPr>
            <p:ph idx="1"/>
          </p:nvPr>
        </p:nvSpPr>
        <p:spPr/>
        <p:txBody>
          <a:bodyPr/>
          <a:lstStyle/>
          <a:p>
            <a:pPr marL="514350" lvl="0" indent="-514350">
              <a:buSzPct val="100000"/>
              <a:buFont typeface="+mj-lt"/>
              <a:buAutoNum type="arabicPeriod" startAt="2"/>
            </a:pPr>
            <a:r>
              <a:rPr lang="en-US" b="1" dirty="0" smtClean="0"/>
              <a:t>The total number of transfers will always equal the number of residents transferred.</a:t>
            </a:r>
          </a:p>
          <a:p>
            <a:pPr marL="914400" lvl="1" indent="-452438">
              <a:buSzPct val="100000"/>
              <a:buFont typeface="+mj-lt"/>
              <a:buAutoNum type="alphaLcPeriod"/>
            </a:pPr>
            <a:r>
              <a:rPr lang="en-US" dirty="0" smtClean="0"/>
              <a:t>True</a:t>
            </a:r>
          </a:p>
          <a:p>
            <a:pPr marL="914400" lvl="1" indent="-452438">
              <a:buSzPct val="100000"/>
              <a:buFont typeface="+mj-lt"/>
              <a:buAutoNum type="alphaLcPeriod"/>
            </a:pPr>
            <a:r>
              <a:rPr lang="en-US" dirty="0" smtClean="0"/>
              <a:t>False</a:t>
            </a:r>
            <a:endParaRPr lang="en-US" dirty="0"/>
          </a:p>
        </p:txBody>
      </p:sp>
    </p:spTree>
    <p:extLst>
      <p:ext uri="{BB962C8B-B14F-4D97-AF65-F5344CB8AC3E}">
        <p14:creationId xmlns:p14="http://schemas.microsoft.com/office/powerpoint/2010/main" val="8448586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71600" y="274638"/>
            <a:ext cx="7315200" cy="1143000"/>
          </a:xfrm>
        </p:spPr>
        <p:txBody>
          <a:bodyPr>
            <a:normAutofit fontScale="90000"/>
          </a:bodyPr>
          <a:lstStyle/>
          <a:p>
            <a:r>
              <a:rPr lang="en-US" dirty="0" smtClean="0"/>
              <a:t>Check Your Understanding: Key Metrics Report Quiz</a:t>
            </a:r>
            <a:endParaRPr lang="en-US" dirty="0"/>
          </a:p>
        </p:txBody>
      </p:sp>
      <p:sp>
        <p:nvSpPr>
          <p:cNvPr id="5" name="Content Placeholder 4"/>
          <p:cNvSpPr>
            <a:spLocks noGrp="1"/>
          </p:cNvSpPr>
          <p:nvPr>
            <p:ph idx="1"/>
          </p:nvPr>
        </p:nvSpPr>
        <p:spPr/>
        <p:txBody>
          <a:bodyPr/>
          <a:lstStyle/>
          <a:p>
            <a:pPr marL="514350" lvl="0" indent="-514350">
              <a:buSzPct val="100000"/>
              <a:buFont typeface="+mj-lt"/>
              <a:buAutoNum type="arabicPeriod" startAt="3"/>
            </a:pPr>
            <a:r>
              <a:rPr lang="en-US" b="1" dirty="0" smtClean="0"/>
              <a:t>A resident goes to the hospital and is admitted in March. He returns in April. The number of hospitalizations for the month of March will include this resident. </a:t>
            </a:r>
          </a:p>
          <a:p>
            <a:pPr marL="1085850" lvl="2" indent="-514350">
              <a:buSzPct val="100000"/>
              <a:buFont typeface="+mj-lt"/>
              <a:buAutoNum type="alphaLcPeriod"/>
            </a:pPr>
            <a:r>
              <a:rPr lang="en-US" dirty="0" smtClean="0"/>
              <a:t>True</a:t>
            </a:r>
          </a:p>
          <a:p>
            <a:pPr marL="1085850" lvl="2" indent="-514350">
              <a:buSzPct val="100000"/>
              <a:buFont typeface="+mj-lt"/>
              <a:buAutoNum type="alphaLcPeriod"/>
            </a:pPr>
            <a:r>
              <a:rPr lang="en-US" dirty="0" smtClean="0"/>
              <a:t>False</a:t>
            </a:r>
            <a:endParaRPr lang="en-US" dirty="0"/>
          </a:p>
        </p:txBody>
      </p:sp>
    </p:spTree>
    <p:extLst>
      <p:ext uri="{BB962C8B-B14F-4D97-AF65-F5344CB8AC3E}">
        <p14:creationId xmlns:p14="http://schemas.microsoft.com/office/powerpoint/2010/main" val="250383517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71600" y="274638"/>
            <a:ext cx="7315200" cy="1143000"/>
          </a:xfrm>
        </p:spPr>
        <p:txBody>
          <a:bodyPr>
            <a:normAutofit fontScale="90000"/>
          </a:bodyPr>
          <a:lstStyle/>
          <a:p>
            <a:r>
              <a:rPr lang="en-US" dirty="0" smtClean="0"/>
              <a:t>Check Your Understanding: Key Metrics Report Quiz</a:t>
            </a:r>
            <a:endParaRPr lang="en-US" dirty="0"/>
          </a:p>
        </p:txBody>
      </p:sp>
      <p:sp>
        <p:nvSpPr>
          <p:cNvPr id="5" name="Content Placeholder 4"/>
          <p:cNvSpPr>
            <a:spLocks noGrp="1"/>
          </p:cNvSpPr>
          <p:nvPr>
            <p:ph idx="1"/>
          </p:nvPr>
        </p:nvSpPr>
        <p:spPr/>
        <p:txBody>
          <a:bodyPr/>
          <a:lstStyle/>
          <a:p>
            <a:pPr marL="461963" lvl="0" indent="-461963">
              <a:buSzPct val="100000"/>
              <a:buFont typeface="+mj-lt"/>
              <a:buAutoNum type="arabicPeriod" startAt="4"/>
            </a:pPr>
            <a:r>
              <a:rPr lang="en-US" b="1" dirty="0" smtClean="0"/>
              <a:t>A resident goes to the hospital and is admitted in March. He returns in April. The number of hospitalizations with preventable diagnoses for the month of March will include this resident. </a:t>
            </a:r>
          </a:p>
          <a:p>
            <a:pPr marL="914400" lvl="2" indent="-452438">
              <a:buSzPct val="100000"/>
              <a:buFont typeface="+mj-lt"/>
              <a:buAutoNum type="alphaLcPeriod"/>
              <a:tabLst>
                <a:tab pos="1082675" algn="l"/>
              </a:tabLst>
            </a:pPr>
            <a:r>
              <a:rPr lang="en-US" dirty="0" smtClean="0"/>
              <a:t>True</a:t>
            </a:r>
          </a:p>
          <a:p>
            <a:pPr marL="914400" lvl="2" indent="-452438">
              <a:buSzPct val="100000"/>
              <a:buFont typeface="+mj-lt"/>
              <a:buAutoNum type="alphaLcPeriod"/>
              <a:tabLst>
                <a:tab pos="1082675" algn="l"/>
              </a:tabLst>
            </a:pPr>
            <a:r>
              <a:rPr lang="en-US" dirty="0" smtClean="0"/>
              <a:t>False</a:t>
            </a:r>
            <a:endParaRPr lang="en-US" dirty="0"/>
          </a:p>
        </p:txBody>
      </p:sp>
    </p:spTree>
    <p:extLst>
      <p:ext uri="{BB962C8B-B14F-4D97-AF65-F5344CB8AC3E}">
        <p14:creationId xmlns:p14="http://schemas.microsoft.com/office/powerpoint/2010/main" val="38336180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Transfer Note</a:t>
            </a:r>
            <a:endParaRPr lang="en-US" dirty="0"/>
          </a:p>
        </p:txBody>
      </p:sp>
      <p:sp>
        <p:nvSpPr>
          <p:cNvPr id="5" name="Content Placeholder 4"/>
          <p:cNvSpPr>
            <a:spLocks noGrp="1"/>
          </p:cNvSpPr>
          <p:nvPr>
            <p:ph idx="1"/>
          </p:nvPr>
        </p:nvSpPr>
        <p:spPr/>
        <p:txBody>
          <a:bodyPr/>
          <a:lstStyle/>
          <a:p>
            <a:r>
              <a:rPr lang="en-US" sz="2400" dirty="0" smtClean="0"/>
              <a:t>Displays the following:</a:t>
            </a:r>
          </a:p>
          <a:p>
            <a:pPr lvl="1"/>
            <a:r>
              <a:rPr lang="en-US" sz="2400" dirty="0" smtClean="0"/>
              <a:t>Transfer date and time</a:t>
            </a:r>
          </a:p>
          <a:p>
            <a:pPr lvl="1"/>
            <a:r>
              <a:rPr lang="en-US" sz="2400" dirty="0" smtClean="0"/>
              <a:t>Transfer to location (hospital or ED)</a:t>
            </a:r>
          </a:p>
          <a:p>
            <a:pPr lvl="1"/>
            <a:r>
              <a:rPr lang="en-US" sz="2400" dirty="0" smtClean="0"/>
              <a:t>Reason for transfer (grouped according to symptom or condition, or treatment not available at transferring facility)</a:t>
            </a:r>
          </a:p>
          <a:p>
            <a:pPr lvl="1"/>
            <a:r>
              <a:rPr lang="en-US" sz="2400" dirty="0" smtClean="0"/>
              <a:t>Treatments provided in the nursing home before transfer</a:t>
            </a:r>
          </a:p>
          <a:p>
            <a:pPr lvl="1"/>
            <a:r>
              <a:rPr lang="en-US" sz="2400" dirty="0" smtClean="0"/>
              <a:t>Providers who saw the resident within 24 hours of transfer</a:t>
            </a:r>
          </a:p>
          <a:p>
            <a:pPr lvl="1"/>
            <a:r>
              <a:rPr lang="en-US" sz="2400" dirty="0" smtClean="0"/>
              <a:t>Person authorizing the transfer to hospital or ED</a:t>
            </a:r>
          </a:p>
          <a:p>
            <a:pPr lvl="1"/>
            <a:endParaRPr lang="en-US" sz="2400" dirty="0"/>
          </a:p>
        </p:txBody>
      </p:sp>
    </p:spTree>
    <p:extLst>
      <p:ext uri="{BB962C8B-B14F-4D97-AF65-F5344CB8AC3E}">
        <p14:creationId xmlns:p14="http://schemas.microsoft.com/office/powerpoint/2010/main" val="32647601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mtClean="0"/>
              <a:t>Sample Transfer Note (page 1 of 2)</a:t>
            </a:r>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1686782339"/>
              </p:ext>
            </p:extLst>
          </p:nvPr>
        </p:nvGraphicFramePr>
        <p:xfrm>
          <a:off x="1447800" y="1524000"/>
          <a:ext cx="7315200" cy="4866651"/>
        </p:xfrm>
        <a:graphic>
          <a:graphicData uri="http://schemas.openxmlformats.org/drawingml/2006/table">
            <a:tbl>
              <a:tblPr>
                <a:tableStyleId>{5940675A-B579-460E-94D1-54222C63F5DA}</a:tableStyleId>
              </a:tblPr>
              <a:tblGrid>
                <a:gridCol w="1006581"/>
                <a:gridCol w="2456946"/>
                <a:gridCol w="1876049"/>
                <a:gridCol w="1975624"/>
              </a:tblGrid>
              <a:tr h="561351">
                <a:tc>
                  <a:txBody>
                    <a:bodyPr/>
                    <a:lstStyle/>
                    <a:p>
                      <a:pPr marL="0" marR="45720">
                        <a:lnSpc>
                          <a:spcPts val="1300"/>
                        </a:lnSpc>
                        <a:spcBef>
                          <a:spcPts val="0"/>
                        </a:spcBef>
                        <a:spcAft>
                          <a:spcPts val="300"/>
                        </a:spcAft>
                      </a:pPr>
                      <a:r>
                        <a:rPr lang="en-US" sz="1000" dirty="0">
                          <a:effectLst/>
                          <a:latin typeface="Arial" panose="020B0604020202020204" pitchFamily="34" charset="0"/>
                          <a:cs typeface="Arial" panose="020B0604020202020204" pitchFamily="34" charset="0"/>
                        </a:rPr>
                        <a:t>Resident Name:</a:t>
                      </a:r>
                    </a:p>
                    <a:p>
                      <a:pPr marL="0" marR="0" algn="r">
                        <a:lnSpc>
                          <a:spcPts val="1300"/>
                        </a:lnSpc>
                        <a:spcBef>
                          <a:spcPts val="0"/>
                        </a:spcBef>
                        <a:spcAft>
                          <a:spcPts val="300"/>
                        </a:spcAft>
                      </a:pPr>
                      <a:r>
                        <a:rPr lang="en-US" sz="1000" dirty="0">
                          <a:effectLst/>
                          <a:latin typeface="Arial" panose="020B0604020202020204" pitchFamily="34" charset="0"/>
                          <a:cs typeface="Arial" panose="020B0604020202020204" pitchFamily="34" charset="0"/>
                        </a:rPr>
                        <a:t> </a:t>
                      </a:r>
                      <a:endParaRPr lang="en-US" sz="1000" dirty="0">
                        <a:effectLst/>
                        <a:latin typeface="Arial" panose="020B0604020202020204" pitchFamily="34" charset="0"/>
                        <a:ea typeface="Calibri"/>
                        <a:cs typeface="Arial" panose="020B0604020202020204" pitchFamily="34" charset="0"/>
                      </a:endParaRPr>
                    </a:p>
                  </a:txBody>
                  <a:tcPr marL="32457" marR="32457" marT="0" marB="0">
                    <a:solidFill>
                      <a:schemeClr val="bg1"/>
                    </a:solidFill>
                  </a:tcPr>
                </a:tc>
                <a:tc gridSpan="2">
                  <a:txBody>
                    <a:bodyPr/>
                    <a:lstStyle/>
                    <a:p>
                      <a:pPr marL="0" marR="45720">
                        <a:lnSpc>
                          <a:spcPts val="1300"/>
                        </a:lnSpc>
                        <a:spcBef>
                          <a:spcPts val="0"/>
                        </a:spcBef>
                        <a:spcAft>
                          <a:spcPts val="300"/>
                        </a:spcAft>
                      </a:pPr>
                      <a:r>
                        <a:rPr lang="en-US" sz="1000" dirty="0">
                          <a:effectLst/>
                          <a:latin typeface="Arial" panose="020B0604020202020204" pitchFamily="34" charset="0"/>
                          <a:cs typeface="Arial" panose="020B0604020202020204" pitchFamily="34" charset="0"/>
                        </a:rPr>
                        <a:t>Transfer Date:</a:t>
                      </a:r>
                    </a:p>
                    <a:p>
                      <a:pPr marL="0" marR="45720">
                        <a:lnSpc>
                          <a:spcPts val="1300"/>
                        </a:lnSpc>
                        <a:spcBef>
                          <a:spcPts val="0"/>
                        </a:spcBef>
                        <a:spcAft>
                          <a:spcPts val="300"/>
                        </a:spcAft>
                      </a:pPr>
                      <a:r>
                        <a:rPr lang="en-US" sz="1000" dirty="0">
                          <a:effectLst/>
                          <a:latin typeface="Arial" panose="020B0604020202020204" pitchFamily="34" charset="0"/>
                          <a:cs typeface="Arial" panose="020B0604020202020204" pitchFamily="34" charset="0"/>
                        </a:rPr>
                        <a:t>Transfer Time:</a:t>
                      </a:r>
                      <a:endParaRPr lang="en-US" sz="1000" dirty="0">
                        <a:effectLst/>
                        <a:latin typeface="Arial" panose="020B0604020202020204" pitchFamily="34" charset="0"/>
                        <a:ea typeface="Calibri"/>
                        <a:cs typeface="Arial" panose="020B0604020202020204" pitchFamily="34" charset="0"/>
                      </a:endParaRPr>
                    </a:p>
                  </a:txBody>
                  <a:tcPr marL="32457" marR="32457" marT="0" marB="0">
                    <a:solidFill>
                      <a:schemeClr val="bg1"/>
                    </a:solidFill>
                  </a:tcPr>
                </a:tc>
                <a:tc hMerge="1">
                  <a:txBody>
                    <a:bodyPr/>
                    <a:lstStyle/>
                    <a:p>
                      <a:endParaRPr lang="en-US"/>
                    </a:p>
                  </a:txBody>
                  <a:tcPr/>
                </a:tc>
                <a:tc>
                  <a:txBody>
                    <a:bodyPr/>
                    <a:lstStyle/>
                    <a:p>
                      <a:pPr marL="0" marR="45720">
                        <a:lnSpc>
                          <a:spcPts val="1300"/>
                        </a:lnSpc>
                        <a:spcBef>
                          <a:spcPts val="0"/>
                        </a:spcBef>
                        <a:spcAft>
                          <a:spcPts val="300"/>
                        </a:spcAft>
                      </a:pPr>
                      <a:r>
                        <a:rPr lang="en-US" sz="1000" dirty="0">
                          <a:effectLst/>
                          <a:latin typeface="Arial" panose="020B0604020202020204" pitchFamily="34" charset="0"/>
                          <a:cs typeface="Arial" panose="020B0604020202020204" pitchFamily="34" charset="0"/>
                        </a:rPr>
                        <a:t>Transfer to:</a:t>
                      </a:r>
                    </a:p>
                    <a:p>
                      <a:pPr marL="342900" marR="0" lvl="0" indent="-342900">
                        <a:lnSpc>
                          <a:spcPts val="1300"/>
                        </a:lnSpc>
                        <a:spcBef>
                          <a:spcPts val="0"/>
                        </a:spcBef>
                        <a:spcAft>
                          <a:spcPts val="0"/>
                        </a:spcAft>
                        <a:buFont typeface="Wingdings"/>
                        <a:buChar char=""/>
                        <a:tabLst>
                          <a:tab pos="4343400" algn="l"/>
                        </a:tabLst>
                      </a:pPr>
                      <a:r>
                        <a:rPr lang="en-US" sz="1000" dirty="0">
                          <a:effectLst/>
                          <a:latin typeface="Arial" panose="020B0604020202020204" pitchFamily="34" charset="0"/>
                          <a:cs typeface="Arial" panose="020B0604020202020204" pitchFamily="34" charset="0"/>
                        </a:rPr>
                        <a:t>Emergency Department</a:t>
                      </a:r>
                    </a:p>
                    <a:p>
                      <a:pPr marL="342900" marR="0" lvl="0" indent="-342900">
                        <a:lnSpc>
                          <a:spcPts val="1300"/>
                        </a:lnSpc>
                        <a:spcBef>
                          <a:spcPts val="0"/>
                        </a:spcBef>
                        <a:spcAft>
                          <a:spcPts val="600"/>
                        </a:spcAft>
                        <a:buFont typeface="Wingdings"/>
                        <a:buChar char=""/>
                        <a:tabLst>
                          <a:tab pos="4343400" algn="l"/>
                        </a:tabLst>
                      </a:pPr>
                      <a:r>
                        <a:rPr lang="en-US" sz="1000" dirty="0">
                          <a:effectLst/>
                          <a:latin typeface="Arial" panose="020B0604020202020204" pitchFamily="34" charset="0"/>
                          <a:cs typeface="Arial" panose="020B0604020202020204" pitchFamily="34" charset="0"/>
                        </a:rPr>
                        <a:t>Hospital</a:t>
                      </a:r>
                      <a:endParaRPr lang="en-US" sz="1000" dirty="0">
                        <a:effectLst/>
                        <a:latin typeface="Arial" panose="020B0604020202020204" pitchFamily="34" charset="0"/>
                        <a:ea typeface="Times New Roman"/>
                        <a:cs typeface="Arial" panose="020B0604020202020204" pitchFamily="34" charset="0"/>
                      </a:endParaRPr>
                    </a:p>
                  </a:txBody>
                  <a:tcPr marL="32457" marR="32457" marT="0" marB="0">
                    <a:solidFill>
                      <a:schemeClr val="bg1"/>
                    </a:solidFill>
                  </a:tcPr>
                </a:tc>
              </a:tr>
              <a:tr h="4284969">
                <a:tc gridSpan="2">
                  <a:txBody>
                    <a:bodyPr/>
                    <a:lstStyle/>
                    <a:p>
                      <a:pPr marL="0" marR="0">
                        <a:lnSpc>
                          <a:spcPts val="1300"/>
                        </a:lnSpc>
                        <a:spcBef>
                          <a:spcPts val="0"/>
                        </a:spcBef>
                        <a:spcAft>
                          <a:spcPts val="600"/>
                        </a:spcAft>
                      </a:pPr>
                      <a:r>
                        <a:rPr lang="en-US" sz="1000" b="1" u="none" dirty="0">
                          <a:effectLst/>
                          <a:latin typeface="Arial" panose="020B0604020202020204" pitchFamily="34" charset="0"/>
                          <a:cs typeface="Arial" panose="020B0604020202020204" pitchFamily="34" charset="0"/>
                        </a:rPr>
                        <a:t>Reason for Transfer Out of Facility</a:t>
                      </a:r>
                    </a:p>
                    <a:p>
                      <a:pPr marL="0" marR="0">
                        <a:lnSpc>
                          <a:spcPts val="1300"/>
                        </a:lnSpc>
                        <a:spcBef>
                          <a:spcPts val="0"/>
                        </a:spcBef>
                        <a:spcAft>
                          <a:spcPts val="300"/>
                        </a:spcAft>
                      </a:pPr>
                      <a:r>
                        <a:rPr lang="en-US" sz="1000" u="none" dirty="0" smtClean="0">
                          <a:effectLst/>
                          <a:latin typeface="Arial" panose="020B0604020202020204" pitchFamily="34" charset="0"/>
                          <a:cs typeface="Arial" panose="020B0604020202020204" pitchFamily="34" charset="0"/>
                        </a:rPr>
                        <a:t>Cardiac/Circulatory</a:t>
                      </a:r>
                      <a:endParaRPr lang="en-US" sz="1000" u="none" dirty="0">
                        <a:effectLst/>
                        <a:latin typeface="Arial" panose="020B0604020202020204" pitchFamily="34" charset="0"/>
                        <a:cs typeface="Arial" panose="020B0604020202020204" pitchFamily="34" charset="0"/>
                      </a:endParaRPr>
                    </a:p>
                    <a:p>
                      <a:pPr marL="342900" marR="0" lvl="0" indent="-342900">
                        <a:lnSpc>
                          <a:spcPts val="1300"/>
                        </a:lnSpc>
                        <a:spcBef>
                          <a:spcPts val="0"/>
                        </a:spcBef>
                        <a:spcAft>
                          <a:spcPts val="0"/>
                        </a:spcAft>
                        <a:buFont typeface="Wingdings"/>
                        <a:buChar char=""/>
                        <a:tabLst>
                          <a:tab pos="4343400" algn="l"/>
                        </a:tabLst>
                      </a:pPr>
                      <a:r>
                        <a:rPr lang="en-US" sz="1000" u="none" dirty="0">
                          <a:effectLst/>
                          <a:latin typeface="Arial" panose="020B0604020202020204" pitchFamily="34" charset="0"/>
                          <a:cs typeface="Arial" panose="020B0604020202020204" pitchFamily="34" charset="0"/>
                        </a:rPr>
                        <a:t>Anemia</a:t>
                      </a:r>
                    </a:p>
                    <a:p>
                      <a:pPr marL="342900" marR="0" lvl="0" indent="-342900">
                        <a:lnSpc>
                          <a:spcPts val="1300"/>
                        </a:lnSpc>
                        <a:spcBef>
                          <a:spcPts val="0"/>
                        </a:spcBef>
                        <a:spcAft>
                          <a:spcPts val="0"/>
                        </a:spcAft>
                        <a:buFont typeface="Wingdings"/>
                        <a:buChar char=""/>
                        <a:tabLst>
                          <a:tab pos="4343400" algn="l"/>
                        </a:tabLst>
                      </a:pPr>
                      <a:r>
                        <a:rPr lang="en-US" sz="1000" u="none" dirty="0">
                          <a:effectLst/>
                          <a:latin typeface="Arial" panose="020B0604020202020204" pitchFamily="34" charset="0"/>
                          <a:cs typeface="Arial" panose="020B0604020202020204" pitchFamily="34" charset="0"/>
                        </a:rPr>
                        <a:t>Cardiac arrest</a:t>
                      </a:r>
                    </a:p>
                    <a:p>
                      <a:pPr marL="342900" marR="0" lvl="0" indent="-342900">
                        <a:lnSpc>
                          <a:spcPts val="1300"/>
                        </a:lnSpc>
                        <a:spcBef>
                          <a:spcPts val="0"/>
                        </a:spcBef>
                        <a:spcAft>
                          <a:spcPts val="0"/>
                        </a:spcAft>
                        <a:buFont typeface="Wingdings"/>
                        <a:buChar char=""/>
                        <a:tabLst>
                          <a:tab pos="4343400" algn="l"/>
                        </a:tabLst>
                      </a:pPr>
                      <a:r>
                        <a:rPr lang="en-US" sz="1000" u="none" dirty="0">
                          <a:effectLst/>
                          <a:latin typeface="Arial" panose="020B0604020202020204" pitchFamily="34" charset="0"/>
                          <a:cs typeface="Arial" panose="020B0604020202020204" pitchFamily="34" charset="0"/>
                        </a:rPr>
                        <a:t>Coagulation defect</a:t>
                      </a:r>
                    </a:p>
                    <a:p>
                      <a:pPr marL="342900" marR="0" lvl="0" indent="-342900">
                        <a:lnSpc>
                          <a:spcPts val="1300"/>
                        </a:lnSpc>
                        <a:spcBef>
                          <a:spcPts val="0"/>
                        </a:spcBef>
                        <a:spcAft>
                          <a:spcPts val="0"/>
                        </a:spcAft>
                        <a:buFont typeface="Wingdings"/>
                        <a:buChar char=""/>
                        <a:tabLst>
                          <a:tab pos="4343400" algn="l"/>
                        </a:tabLst>
                      </a:pPr>
                      <a:r>
                        <a:rPr lang="en-US" sz="1000" u="none" dirty="0">
                          <a:effectLst/>
                          <a:latin typeface="Arial" panose="020B0604020202020204" pitchFamily="34" charset="0"/>
                          <a:cs typeface="Arial" panose="020B0604020202020204" pitchFamily="34" charset="0"/>
                        </a:rPr>
                        <a:t>Chest </a:t>
                      </a:r>
                      <a:r>
                        <a:rPr lang="en-US" sz="1000" u="none" dirty="0" smtClean="0">
                          <a:effectLst/>
                          <a:latin typeface="Arial" panose="020B0604020202020204" pitchFamily="34" charset="0"/>
                          <a:cs typeface="Arial" panose="020B0604020202020204" pitchFamily="34" charset="0"/>
                        </a:rPr>
                        <a:t>pain/angina </a:t>
                      </a:r>
                      <a:r>
                        <a:rPr lang="en-US" sz="1000" u="none" dirty="0">
                          <a:effectLst/>
                          <a:latin typeface="Arial" panose="020B0604020202020204" pitchFamily="34" charset="0"/>
                          <a:cs typeface="Arial" panose="020B0604020202020204" pitchFamily="34" charset="0"/>
                        </a:rPr>
                        <a:t>pectoris </a:t>
                      </a:r>
                    </a:p>
                    <a:p>
                      <a:pPr marL="342900" marR="0" lvl="0" indent="-342900">
                        <a:lnSpc>
                          <a:spcPts val="1300"/>
                        </a:lnSpc>
                        <a:spcBef>
                          <a:spcPts val="0"/>
                        </a:spcBef>
                        <a:spcAft>
                          <a:spcPts val="0"/>
                        </a:spcAft>
                        <a:buFont typeface="Wingdings"/>
                        <a:buChar char=""/>
                        <a:tabLst>
                          <a:tab pos="4343400" algn="l"/>
                        </a:tabLst>
                      </a:pPr>
                      <a:r>
                        <a:rPr lang="en-US" sz="1000" u="none" dirty="0">
                          <a:effectLst/>
                          <a:latin typeface="Arial" panose="020B0604020202020204" pitchFamily="34" charset="0"/>
                          <a:cs typeface="Arial" panose="020B0604020202020204" pitchFamily="34" charset="0"/>
                        </a:rPr>
                        <a:t>Dizzy/lightheaded</a:t>
                      </a:r>
                    </a:p>
                    <a:p>
                      <a:pPr marL="342900" marR="0" lvl="0" indent="-342900">
                        <a:lnSpc>
                          <a:spcPts val="1300"/>
                        </a:lnSpc>
                        <a:spcBef>
                          <a:spcPts val="0"/>
                        </a:spcBef>
                        <a:spcAft>
                          <a:spcPts val="0"/>
                        </a:spcAft>
                        <a:buFont typeface="Wingdings"/>
                        <a:buChar char=""/>
                        <a:tabLst>
                          <a:tab pos="4343400" algn="l"/>
                        </a:tabLst>
                      </a:pPr>
                      <a:r>
                        <a:rPr lang="en-US" sz="1000" u="none" dirty="0" smtClean="0">
                          <a:effectLst/>
                          <a:latin typeface="Arial" panose="020B0604020202020204" pitchFamily="34" charset="0"/>
                          <a:cs typeface="Arial" panose="020B0604020202020204" pitchFamily="34" charset="0"/>
                        </a:rPr>
                        <a:t>Hypertension/uncontrolled </a:t>
                      </a:r>
                      <a:r>
                        <a:rPr lang="en-US" sz="1000" u="none" dirty="0">
                          <a:effectLst/>
                          <a:latin typeface="Arial" panose="020B0604020202020204" pitchFamily="34" charset="0"/>
                          <a:cs typeface="Arial" panose="020B0604020202020204" pitchFamily="34" charset="0"/>
                        </a:rPr>
                        <a:t>HTN</a:t>
                      </a:r>
                    </a:p>
                    <a:p>
                      <a:pPr marL="342900" marR="0" lvl="0" indent="-342900">
                        <a:lnSpc>
                          <a:spcPts val="1300"/>
                        </a:lnSpc>
                        <a:spcBef>
                          <a:spcPts val="0"/>
                        </a:spcBef>
                        <a:spcAft>
                          <a:spcPts val="0"/>
                        </a:spcAft>
                        <a:buFont typeface="Wingdings"/>
                        <a:buChar char=""/>
                        <a:tabLst>
                          <a:tab pos="4343400" algn="l"/>
                        </a:tabLst>
                      </a:pPr>
                      <a:r>
                        <a:rPr lang="en-US" sz="1000" u="none" dirty="0">
                          <a:effectLst/>
                          <a:latin typeface="Arial" panose="020B0604020202020204" pitchFamily="34" charset="0"/>
                          <a:cs typeface="Arial" panose="020B0604020202020204" pitchFamily="34" charset="0"/>
                        </a:rPr>
                        <a:t>Hypotension</a:t>
                      </a:r>
                    </a:p>
                    <a:p>
                      <a:pPr marL="342900" marR="0" lvl="0" indent="-342900">
                        <a:lnSpc>
                          <a:spcPts val="1300"/>
                        </a:lnSpc>
                        <a:spcBef>
                          <a:spcPts val="0"/>
                        </a:spcBef>
                        <a:spcAft>
                          <a:spcPts val="0"/>
                        </a:spcAft>
                        <a:buFont typeface="Wingdings"/>
                        <a:buChar char=""/>
                        <a:tabLst>
                          <a:tab pos="4343400" algn="l"/>
                        </a:tabLst>
                      </a:pPr>
                      <a:r>
                        <a:rPr lang="en-US" sz="1000" u="none" dirty="0">
                          <a:effectLst/>
                          <a:latin typeface="Arial" panose="020B0604020202020204" pitchFamily="34" charset="0"/>
                          <a:cs typeface="Arial" panose="020B0604020202020204" pitchFamily="34" charset="0"/>
                        </a:rPr>
                        <a:t>Rule out congestive heart failure</a:t>
                      </a:r>
                    </a:p>
                    <a:p>
                      <a:pPr marL="342900" marR="0" lvl="0" indent="-342900">
                        <a:lnSpc>
                          <a:spcPts val="1300"/>
                        </a:lnSpc>
                        <a:spcBef>
                          <a:spcPts val="0"/>
                        </a:spcBef>
                        <a:spcAft>
                          <a:spcPts val="600"/>
                        </a:spcAft>
                        <a:buFont typeface="Wingdings"/>
                        <a:buChar char=""/>
                        <a:tabLst>
                          <a:tab pos="4343400" algn="l"/>
                        </a:tabLst>
                      </a:pPr>
                      <a:r>
                        <a:rPr lang="en-US" sz="1000" u="none" dirty="0">
                          <a:effectLst/>
                          <a:latin typeface="Arial" panose="020B0604020202020204" pitchFamily="34" charset="0"/>
                          <a:cs typeface="Arial" panose="020B0604020202020204" pitchFamily="34" charset="0"/>
                        </a:rPr>
                        <a:t>Rule out DVT</a:t>
                      </a:r>
                    </a:p>
                    <a:p>
                      <a:pPr marL="0" marR="0">
                        <a:lnSpc>
                          <a:spcPts val="1300"/>
                        </a:lnSpc>
                        <a:spcBef>
                          <a:spcPts val="0"/>
                        </a:spcBef>
                        <a:spcAft>
                          <a:spcPts val="300"/>
                        </a:spcAft>
                      </a:pPr>
                      <a:r>
                        <a:rPr lang="en-US" sz="1000" u="none" dirty="0">
                          <a:effectLst/>
                          <a:latin typeface="Arial" panose="020B0604020202020204" pitchFamily="34" charset="0"/>
                          <a:cs typeface="Arial" panose="020B0604020202020204" pitchFamily="34" charset="0"/>
                        </a:rPr>
                        <a:t>Respiratory </a:t>
                      </a:r>
                    </a:p>
                    <a:p>
                      <a:pPr marL="342900" marR="0" lvl="0" indent="-342900">
                        <a:lnSpc>
                          <a:spcPts val="1300"/>
                        </a:lnSpc>
                        <a:spcBef>
                          <a:spcPts val="0"/>
                        </a:spcBef>
                        <a:spcAft>
                          <a:spcPts val="0"/>
                        </a:spcAft>
                        <a:buFont typeface="Wingdings"/>
                        <a:buChar char=""/>
                        <a:tabLst>
                          <a:tab pos="4343400" algn="l"/>
                        </a:tabLst>
                      </a:pPr>
                      <a:r>
                        <a:rPr lang="en-US" sz="1000" u="none" dirty="0">
                          <a:effectLst/>
                          <a:latin typeface="Arial" panose="020B0604020202020204" pitchFamily="34" charset="0"/>
                          <a:cs typeface="Arial" panose="020B0604020202020204" pitchFamily="34" charset="0"/>
                        </a:rPr>
                        <a:t>Abnormalities of breathing</a:t>
                      </a:r>
                    </a:p>
                    <a:p>
                      <a:pPr marL="342900" marR="0" lvl="0" indent="-342900">
                        <a:lnSpc>
                          <a:spcPts val="1300"/>
                        </a:lnSpc>
                        <a:spcBef>
                          <a:spcPts val="0"/>
                        </a:spcBef>
                        <a:spcAft>
                          <a:spcPts val="0"/>
                        </a:spcAft>
                        <a:buFont typeface="Wingdings"/>
                        <a:buChar char=""/>
                        <a:tabLst>
                          <a:tab pos="4343400" algn="l"/>
                        </a:tabLst>
                      </a:pPr>
                      <a:r>
                        <a:rPr lang="en-US" sz="1000" u="none" dirty="0">
                          <a:effectLst/>
                          <a:latin typeface="Arial" panose="020B0604020202020204" pitchFamily="34" charset="0"/>
                          <a:cs typeface="Arial" panose="020B0604020202020204" pitchFamily="34" charset="0"/>
                        </a:rPr>
                        <a:t>COPD</a:t>
                      </a:r>
                    </a:p>
                    <a:p>
                      <a:pPr marL="342900" marR="0" lvl="0" indent="-342900">
                        <a:lnSpc>
                          <a:spcPts val="1300"/>
                        </a:lnSpc>
                        <a:spcBef>
                          <a:spcPts val="0"/>
                        </a:spcBef>
                        <a:spcAft>
                          <a:spcPts val="0"/>
                        </a:spcAft>
                        <a:buFont typeface="Wingdings"/>
                        <a:buChar char=""/>
                        <a:tabLst>
                          <a:tab pos="4343400" algn="l"/>
                        </a:tabLst>
                      </a:pPr>
                      <a:r>
                        <a:rPr lang="en-US" sz="1000" u="none" dirty="0">
                          <a:effectLst/>
                          <a:latin typeface="Arial" panose="020B0604020202020204" pitchFamily="34" charset="0"/>
                          <a:cs typeface="Arial" panose="020B0604020202020204" pitchFamily="34" charset="0"/>
                        </a:rPr>
                        <a:t>Cough or wheezing</a:t>
                      </a:r>
                    </a:p>
                    <a:p>
                      <a:pPr marL="342900" marR="0" lvl="0" indent="-342900">
                        <a:lnSpc>
                          <a:spcPts val="1300"/>
                        </a:lnSpc>
                        <a:spcBef>
                          <a:spcPts val="0"/>
                        </a:spcBef>
                        <a:spcAft>
                          <a:spcPts val="0"/>
                        </a:spcAft>
                        <a:buFont typeface="Wingdings"/>
                        <a:buChar char=""/>
                        <a:tabLst>
                          <a:tab pos="4343400" algn="l"/>
                        </a:tabLst>
                      </a:pPr>
                      <a:r>
                        <a:rPr lang="en-US" sz="1000" u="none" dirty="0">
                          <a:effectLst/>
                          <a:latin typeface="Arial" panose="020B0604020202020204" pitchFamily="34" charset="0"/>
                          <a:cs typeface="Arial" panose="020B0604020202020204" pitchFamily="34" charset="0"/>
                        </a:rPr>
                        <a:t>Hypoxia</a:t>
                      </a:r>
                    </a:p>
                    <a:p>
                      <a:pPr marL="342900" marR="0" lvl="0" indent="-342900">
                        <a:lnSpc>
                          <a:spcPts val="1300"/>
                        </a:lnSpc>
                        <a:spcBef>
                          <a:spcPts val="0"/>
                        </a:spcBef>
                        <a:spcAft>
                          <a:spcPts val="0"/>
                        </a:spcAft>
                        <a:buFont typeface="Wingdings"/>
                        <a:buChar char=""/>
                        <a:tabLst>
                          <a:tab pos="4343400" algn="l"/>
                        </a:tabLst>
                      </a:pPr>
                      <a:r>
                        <a:rPr lang="en-US" sz="1000" u="none" dirty="0">
                          <a:effectLst/>
                          <a:latin typeface="Arial" panose="020B0604020202020204" pitchFamily="34" charset="0"/>
                          <a:cs typeface="Arial" panose="020B0604020202020204" pitchFamily="34" charset="0"/>
                        </a:rPr>
                        <a:t>Shortness of breath</a:t>
                      </a:r>
                    </a:p>
                    <a:p>
                      <a:pPr marL="342900" marR="0" lvl="0" indent="-342900">
                        <a:lnSpc>
                          <a:spcPts val="1300"/>
                        </a:lnSpc>
                        <a:spcBef>
                          <a:spcPts val="0"/>
                        </a:spcBef>
                        <a:spcAft>
                          <a:spcPts val="600"/>
                        </a:spcAft>
                        <a:buFont typeface="Wingdings"/>
                        <a:buChar char=""/>
                        <a:tabLst>
                          <a:tab pos="4343400" algn="l"/>
                        </a:tabLst>
                      </a:pPr>
                      <a:r>
                        <a:rPr lang="en-US" sz="1000" u="none" dirty="0">
                          <a:effectLst/>
                          <a:latin typeface="Arial" panose="020B0604020202020204" pitchFamily="34" charset="0"/>
                          <a:cs typeface="Arial" panose="020B0604020202020204" pitchFamily="34" charset="0"/>
                        </a:rPr>
                        <a:t>Rule out pneumonia</a:t>
                      </a:r>
                    </a:p>
                    <a:p>
                      <a:pPr marL="0" marR="0">
                        <a:lnSpc>
                          <a:spcPts val="1300"/>
                        </a:lnSpc>
                        <a:spcBef>
                          <a:spcPts val="0"/>
                        </a:spcBef>
                        <a:spcAft>
                          <a:spcPts val="300"/>
                        </a:spcAft>
                      </a:pPr>
                      <a:r>
                        <a:rPr lang="en-US" sz="1000" u="none" dirty="0">
                          <a:effectLst/>
                          <a:latin typeface="Arial" panose="020B0604020202020204" pitchFamily="34" charset="0"/>
                          <a:cs typeface="Arial" panose="020B0604020202020204" pitchFamily="34" charset="0"/>
                        </a:rPr>
                        <a:t>Mental </a:t>
                      </a:r>
                      <a:r>
                        <a:rPr lang="en-US" sz="1000" u="none" dirty="0" smtClean="0">
                          <a:effectLst/>
                          <a:latin typeface="Arial" panose="020B0604020202020204" pitchFamily="34" charset="0"/>
                          <a:cs typeface="Arial" panose="020B0604020202020204" pitchFamily="34" charset="0"/>
                        </a:rPr>
                        <a:t>Disorders/Neurological/Psych</a:t>
                      </a:r>
                      <a:endParaRPr lang="en-US" sz="1000" u="none" dirty="0">
                        <a:effectLst/>
                        <a:latin typeface="Arial" panose="020B0604020202020204" pitchFamily="34" charset="0"/>
                        <a:cs typeface="Arial" panose="020B0604020202020204" pitchFamily="34" charset="0"/>
                      </a:endParaRPr>
                    </a:p>
                    <a:p>
                      <a:pPr marL="342900" marR="0" lvl="0" indent="-342900">
                        <a:lnSpc>
                          <a:spcPts val="1300"/>
                        </a:lnSpc>
                        <a:spcBef>
                          <a:spcPts val="0"/>
                        </a:spcBef>
                        <a:spcAft>
                          <a:spcPts val="0"/>
                        </a:spcAft>
                        <a:buFont typeface="Wingdings"/>
                        <a:buChar char=""/>
                        <a:tabLst>
                          <a:tab pos="4343400" algn="l"/>
                        </a:tabLst>
                      </a:pPr>
                      <a:r>
                        <a:rPr lang="en-US" sz="1000" u="none" dirty="0">
                          <a:effectLst/>
                          <a:latin typeface="Arial" panose="020B0604020202020204" pitchFamily="34" charset="0"/>
                          <a:cs typeface="Arial" panose="020B0604020202020204" pitchFamily="34" charset="0"/>
                        </a:rPr>
                        <a:t>Change in mental status (e.g. agitation, anxiety, confusion)</a:t>
                      </a:r>
                    </a:p>
                    <a:p>
                      <a:pPr marL="342900" marR="0" lvl="0" indent="-342900">
                        <a:lnSpc>
                          <a:spcPts val="1300"/>
                        </a:lnSpc>
                        <a:spcBef>
                          <a:spcPts val="0"/>
                        </a:spcBef>
                        <a:spcAft>
                          <a:spcPts val="0"/>
                        </a:spcAft>
                        <a:buFont typeface="Wingdings"/>
                        <a:buChar char=""/>
                        <a:tabLst>
                          <a:tab pos="4343400" algn="l"/>
                        </a:tabLst>
                      </a:pPr>
                      <a:r>
                        <a:rPr lang="en-US" sz="1000" u="none" dirty="0">
                          <a:effectLst/>
                          <a:latin typeface="Arial" panose="020B0604020202020204" pitchFamily="34" charset="0"/>
                          <a:cs typeface="Arial" panose="020B0604020202020204" pitchFamily="34" charset="0"/>
                        </a:rPr>
                        <a:t>Delirium</a:t>
                      </a:r>
                    </a:p>
                    <a:p>
                      <a:pPr marL="342900" marR="0" lvl="0" indent="-342900">
                        <a:lnSpc>
                          <a:spcPts val="1300"/>
                        </a:lnSpc>
                        <a:spcBef>
                          <a:spcPts val="0"/>
                        </a:spcBef>
                        <a:spcAft>
                          <a:spcPts val="0"/>
                        </a:spcAft>
                        <a:buFont typeface="Wingdings"/>
                        <a:buChar char=""/>
                        <a:tabLst>
                          <a:tab pos="4343400" algn="l"/>
                        </a:tabLst>
                      </a:pPr>
                      <a:r>
                        <a:rPr lang="en-US" sz="1000" u="none" dirty="0">
                          <a:effectLst/>
                          <a:latin typeface="Arial" panose="020B0604020202020204" pitchFamily="34" charset="0"/>
                          <a:cs typeface="Arial" panose="020B0604020202020204" pitchFamily="34" charset="0"/>
                        </a:rPr>
                        <a:t>Depression</a:t>
                      </a:r>
                    </a:p>
                    <a:p>
                      <a:pPr marL="342900" marR="0" lvl="0" indent="-342900">
                        <a:lnSpc>
                          <a:spcPts val="1300"/>
                        </a:lnSpc>
                        <a:spcBef>
                          <a:spcPts val="0"/>
                        </a:spcBef>
                        <a:spcAft>
                          <a:spcPts val="0"/>
                        </a:spcAft>
                        <a:buFont typeface="Wingdings"/>
                        <a:buChar char=""/>
                        <a:tabLst>
                          <a:tab pos="4343400" algn="l"/>
                        </a:tabLst>
                      </a:pPr>
                      <a:r>
                        <a:rPr lang="en-US" sz="1000" u="none" dirty="0">
                          <a:effectLst/>
                          <a:latin typeface="Arial" panose="020B0604020202020204" pitchFamily="34" charset="0"/>
                          <a:cs typeface="Arial" panose="020B0604020202020204" pitchFamily="34" charset="0"/>
                        </a:rPr>
                        <a:t>Dementia</a:t>
                      </a:r>
                      <a:endParaRPr lang="en-US" sz="1000" u="none" dirty="0">
                        <a:effectLst/>
                        <a:latin typeface="Arial" panose="020B0604020202020204" pitchFamily="34" charset="0"/>
                        <a:ea typeface="Times New Roman"/>
                        <a:cs typeface="Arial" panose="020B0604020202020204" pitchFamily="34" charset="0"/>
                      </a:endParaRPr>
                    </a:p>
                  </a:txBody>
                  <a:tcPr marL="32457" marR="32457" marT="0" marB="0">
                    <a:solidFill>
                      <a:schemeClr val="bg1"/>
                    </a:solidFill>
                  </a:tcPr>
                </a:tc>
                <a:tc hMerge="1">
                  <a:txBody>
                    <a:bodyPr/>
                    <a:lstStyle/>
                    <a:p>
                      <a:endParaRPr lang="en-US"/>
                    </a:p>
                  </a:txBody>
                  <a:tcPr/>
                </a:tc>
                <a:tc gridSpan="2">
                  <a:txBody>
                    <a:bodyPr/>
                    <a:lstStyle/>
                    <a:p>
                      <a:pPr marL="342900" marR="0" lvl="0" indent="-342900">
                        <a:lnSpc>
                          <a:spcPts val="1300"/>
                        </a:lnSpc>
                        <a:spcBef>
                          <a:spcPts val="0"/>
                        </a:spcBef>
                        <a:spcAft>
                          <a:spcPts val="0"/>
                        </a:spcAft>
                        <a:buFont typeface="Wingdings"/>
                        <a:buChar char=""/>
                        <a:tabLst>
                          <a:tab pos="4343400" algn="l"/>
                        </a:tabLst>
                      </a:pPr>
                      <a:r>
                        <a:rPr lang="en-US" sz="1000" u="none" dirty="0">
                          <a:effectLst/>
                          <a:latin typeface="Arial" panose="020B0604020202020204" pitchFamily="34" charset="0"/>
                          <a:cs typeface="Arial" panose="020B0604020202020204" pitchFamily="34" charset="0"/>
                        </a:rPr>
                        <a:t>Rule out CVA</a:t>
                      </a:r>
                    </a:p>
                    <a:p>
                      <a:pPr marL="342900" marR="0" lvl="0" indent="-342900">
                        <a:lnSpc>
                          <a:spcPts val="1300"/>
                        </a:lnSpc>
                        <a:spcBef>
                          <a:spcPts val="0"/>
                        </a:spcBef>
                        <a:spcAft>
                          <a:spcPts val="0"/>
                        </a:spcAft>
                        <a:buFont typeface="Wingdings"/>
                        <a:buChar char=""/>
                        <a:tabLst>
                          <a:tab pos="4343400" algn="l"/>
                        </a:tabLst>
                      </a:pPr>
                      <a:r>
                        <a:rPr lang="en-US" sz="1000" u="none" dirty="0">
                          <a:effectLst/>
                          <a:latin typeface="Arial" panose="020B0604020202020204" pitchFamily="34" charset="0"/>
                          <a:cs typeface="Arial" panose="020B0604020202020204" pitchFamily="34" charset="0"/>
                        </a:rPr>
                        <a:t>Seizure/epilepsy/convulsion</a:t>
                      </a:r>
                    </a:p>
                    <a:p>
                      <a:pPr marL="342900" marR="0" lvl="0" indent="-342900">
                        <a:lnSpc>
                          <a:spcPts val="1300"/>
                        </a:lnSpc>
                        <a:spcBef>
                          <a:spcPts val="0"/>
                        </a:spcBef>
                        <a:spcAft>
                          <a:spcPts val="0"/>
                        </a:spcAft>
                        <a:buFont typeface="Wingdings"/>
                        <a:buChar char=""/>
                        <a:tabLst>
                          <a:tab pos="4343400" algn="l"/>
                        </a:tabLst>
                      </a:pPr>
                      <a:r>
                        <a:rPr lang="en-US" sz="1000" u="none" dirty="0">
                          <a:effectLst/>
                          <a:latin typeface="Arial" panose="020B0604020202020204" pitchFamily="34" charset="0"/>
                          <a:cs typeface="Arial" panose="020B0604020202020204" pitchFamily="34" charset="0"/>
                        </a:rPr>
                        <a:t>Symptoms of </a:t>
                      </a:r>
                      <a:r>
                        <a:rPr lang="en-US" sz="1000" u="none" dirty="0" smtClean="0">
                          <a:effectLst/>
                          <a:latin typeface="Arial" panose="020B0604020202020204" pitchFamily="34" charset="0"/>
                          <a:cs typeface="Arial" panose="020B0604020202020204" pitchFamily="34" charset="0"/>
                        </a:rPr>
                        <a:t>decline in cognitive function </a:t>
                      </a:r>
                      <a:r>
                        <a:rPr lang="en-US" sz="1000" u="none" dirty="0">
                          <a:effectLst/>
                          <a:latin typeface="Arial" panose="020B0604020202020204" pitchFamily="34" charset="0"/>
                          <a:cs typeface="Arial" panose="020B0604020202020204" pitchFamily="34" charset="0"/>
                        </a:rPr>
                        <a:t>and awareness</a:t>
                      </a:r>
                    </a:p>
                    <a:p>
                      <a:pPr marL="342900" marR="0" lvl="0" indent="-342900">
                        <a:lnSpc>
                          <a:spcPts val="1300"/>
                        </a:lnSpc>
                        <a:spcBef>
                          <a:spcPts val="0"/>
                        </a:spcBef>
                        <a:spcAft>
                          <a:spcPts val="600"/>
                        </a:spcAft>
                        <a:buFont typeface="Wingdings"/>
                        <a:buChar char=""/>
                        <a:tabLst>
                          <a:tab pos="4343400" algn="l"/>
                        </a:tabLst>
                      </a:pPr>
                      <a:r>
                        <a:rPr lang="en-US" sz="1000" u="none" dirty="0">
                          <a:effectLst/>
                          <a:latin typeface="Arial" panose="020B0604020202020204" pitchFamily="34" charset="0"/>
                          <a:cs typeface="Arial" panose="020B0604020202020204" pitchFamily="34" charset="0"/>
                        </a:rPr>
                        <a:t>Psychiatric (psychosis, suicidal)</a:t>
                      </a:r>
                    </a:p>
                    <a:p>
                      <a:pPr marL="0" marR="0">
                        <a:lnSpc>
                          <a:spcPts val="1300"/>
                        </a:lnSpc>
                        <a:spcBef>
                          <a:spcPts val="0"/>
                        </a:spcBef>
                        <a:spcAft>
                          <a:spcPts val="300"/>
                        </a:spcAft>
                      </a:pPr>
                      <a:r>
                        <a:rPr lang="en-US" sz="1000" u="none" dirty="0" smtClean="0">
                          <a:effectLst/>
                          <a:latin typeface="Arial" panose="020B0604020202020204" pitchFamily="34" charset="0"/>
                          <a:cs typeface="Arial" panose="020B0604020202020204" pitchFamily="34" charset="0"/>
                        </a:rPr>
                        <a:t>Fall-Related </a:t>
                      </a:r>
                      <a:r>
                        <a:rPr lang="en-US" sz="1000" u="none" dirty="0">
                          <a:effectLst/>
                          <a:latin typeface="Arial" panose="020B0604020202020204" pitchFamily="34" charset="0"/>
                          <a:cs typeface="Arial" panose="020B0604020202020204" pitchFamily="34" charset="0"/>
                        </a:rPr>
                        <a:t>Injury</a:t>
                      </a:r>
                    </a:p>
                    <a:p>
                      <a:pPr marL="342900" marR="0" lvl="0" indent="-342900">
                        <a:lnSpc>
                          <a:spcPts val="1300"/>
                        </a:lnSpc>
                        <a:spcBef>
                          <a:spcPts val="0"/>
                        </a:spcBef>
                        <a:spcAft>
                          <a:spcPts val="0"/>
                        </a:spcAft>
                        <a:buFont typeface="Wingdings"/>
                        <a:buChar char=""/>
                        <a:tabLst>
                          <a:tab pos="4343400" algn="l"/>
                        </a:tabLst>
                      </a:pPr>
                      <a:r>
                        <a:rPr lang="en-US" sz="1000" u="none" dirty="0">
                          <a:effectLst/>
                          <a:latin typeface="Arial" panose="020B0604020202020204" pitchFamily="34" charset="0"/>
                          <a:cs typeface="Arial" panose="020B0604020202020204" pitchFamily="34" charset="0"/>
                        </a:rPr>
                        <a:t>Major injury</a:t>
                      </a:r>
                    </a:p>
                    <a:p>
                      <a:pPr marL="342900" marR="0" lvl="0" indent="-342900">
                        <a:lnSpc>
                          <a:spcPts val="1300"/>
                        </a:lnSpc>
                        <a:spcBef>
                          <a:spcPts val="0"/>
                        </a:spcBef>
                        <a:spcAft>
                          <a:spcPts val="600"/>
                        </a:spcAft>
                        <a:buFont typeface="Wingdings"/>
                        <a:buChar char=""/>
                        <a:tabLst>
                          <a:tab pos="4343400" algn="l"/>
                        </a:tabLst>
                      </a:pPr>
                      <a:r>
                        <a:rPr lang="en-US" sz="1000" u="none" dirty="0">
                          <a:effectLst/>
                          <a:latin typeface="Arial" panose="020B0604020202020204" pitchFamily="34" charset="0"/>
                          <a:cs typeface="Arial" panose="020B0604020202020204" pitchFamily="34" charset="0"/>
                        </a:rPr>
                        <a:t>Minor injury</a:t>
                      </a:r>
                    </a:p>
                    <a:p>
                      <a:pPr marL="0" marR="0">
                        <a:lnSpc>
                          <a:spcPts val="1300"/>
                        </a:lnSpc>
                        <a:spcBef>
                          <a:spcPts val="0"/>
                        </a:spcBef>
                        <a:spcAft>
                          <a:spcPts val="300"/>
                        </a:spcAft>
                      </a:pPr>
                      <a:r>
                        <a:rPr lang="en-US" sz="1000" u="none" dirty="0" smtClean="0">
                          <a:effectLst/>
                          <a:latin typeface="Arial" panose="020B0604020202020204" pitchFamily="34" charset="0"/>
                          <a:cs typeface="Arial" panose="020B0604020202020204" pitchFamily="34" charset="0"/>
                        </a:rPr>
                        <a:t>Non-Fall-Related </a:t>
                      </a:r>
                      <a:r>
                        <a:rPr lang="en-US" sz="1000" u="none" dirty="0">
                          <a:effectLst/>
                          <a:latin typeface="Arial" panose="020B0604020202020204" pitchFamily="34" charset="0"/>
                          <a:cs typeface="Arial" panose="020B0604020202020204" pitchFamily="34" charset="0"/>
                        </a:rPr>
                        <a:t>Injury</a:t>
                      </a:r>
                    </a:p>
                    <a:p>
                      <a:pPr marL="342900" marR="0" lvl="0" indent="-342900">
                        <a:lnSpc>
                          <a:spcPts val="1300"/>
                        </a:lnSpc>
                        <a:spcBef>
                          <a:spcPts val="0"/>
                        </a:spcBef>
                        <a:spcAft>
                          <a:spcPts val="0"/>
                        </a:spcAft>
                        <a:buFont typeface="Wingdings"/>
                        <a:buChar char=""/>
                        <a:tabLst>
                          <a:tab pos="4343400" algn="l"/>
                        </a:tabLst>
                      </a:pPr>
                      <a:r>
                        <a:rPr lang="en-US" sz="1000" u="none" dirty="0">
                          <a:effectLst/>
                          <a:latin typeface="Arial" panose="020B0604020202020204" pitchFamily="34" charset="0"/>
                          <a:cs typeface="Arial" panose="020B0604020202020204" pitchFamily="34" charset="0"/>
                        </a:rPr>
                        <a:t>Major injury</a:t>
                      </a:r>
                    </a:p>
                    <a:p>
                      <a:pPr marL="342900" marR="0" lvl="0" indent="-342900">
                        <a:lnSpc>
                          <a:spcPts val="1300"/>
                        </a:lnSpc>
                        <a:spcBef>
                          <a:spcPts val="0"/>
                        </a:spcBef>
                        <a:spcAft>
                          <a:spcPts val="600"/>
                        </a:spcAft>
                        <a:buFont typeface="Wingdings"/>
                        <a:buChar char=""/>
                        <a:tabLst>
                          <a:tab pos="4343400" algn="l"/>
                        </a:tabLst>
                      </a:pPr>
                      <a:r>
                        <a:rPr lang="en-US" sz="1000" u="none" dirty="0">
                          <a:effectLst/>
                          <a:latin typeface="Arial" panose="020B0604020202020204" pitchFamily="34" charset="0"/>
                          <a:cs typeface="Arial" panose="020B0604020202020204" pitchFamily="34" charset="0"/>
                        </a:rPr>
                        <a:t>Minor injury</a:t>
                      </a:r>
                    </a:p>
                    <a:p>
                      <a:pPr marL="0" marR="0">
                        <a:lnSpc>
                          <a:spcPts val="1300"/>
                        </a:lnSpc>
                        <a:spcBef>
                          <a:spcPts val="0"/>
                        </a:spcBef>
                        <a:spcAft>
                          <a:spcPts val="300"/>
                        </a:spcAft>
                      </a:pPr>
                      <a:r>
                        <a:rPr lang="en-US" sz="1000" u="none" dirty="0">
                          <a:effectLst/>
                          <a:latin typeface="Arial" panose="020B0604020202020204" pitchFamily="34" charset="0"/>
                          <a:cs typeface="Arial" panose="020B0604020202020204" pitchFamily="34" charset="0"/>
                        </a:rPr>
                        <a:t>Musculoskeletal</a:t>
                      </a:r>
                    </a:p>
                    <a:p>
                      <a:pPr marL="342900" marR="0" lvl="0" indent="-342900">
                        <a:lnSpc>
                          <a:spcPts val="1300"/>
                        </a:lnSpc>
                        <a:spcBef>
                          <a:spcPts val="0"/>
                        </a:spcBef>
                        <a:spcAft>
                          <a:spcPts val="0"/>
                        </a:spcAft>
                        <a:buFont typeface="Wingdings"/>
                        <a:buChar char=""/>
                        <a:tabLst>
                          <a:tab pos="4343400" algn="l"/>
                        </a:tabLst>
                      </a:pPr>
                      <a:r>
                        <a:rPr lang="en-US" sz="1000" u="none" dirty="0">
                          <a:effectLst/>
                          <a:latin typeface="Arial" panose="020B0604020202020204" pitchFamily="34" charset="0"/>
                          <a:cs typeface="Arial" panose="020B0604020202020204" pitchFamily="34" charset="0"/>
                        </a:rPr>
                        <a:t>Joint </a:t>
                      </a:r>
                      <a:r>
                        <a:rPr lang="en-US" sz="1000" u="none" dirty="0" smtClean="0">
                          <a:effectLst/>
                          <a:latin typeface="Arial" panose="020B0604020202020204" pitchFamily="34" charset="0"/>
                          <a:cs typeface="Arial" panose="020B0604020202020204" pitchFamily="34" charset="0"/>
                        </a:rPr>
                        <a:t>pain/joint </a:t>
                      </a:r>
                      <a:r>
                        <a:rPr lang="en-US" sz="1000" u="none" dirty="0">
                          <a:effectLst/>
                          <a:latin typeface="Arial" panose="020B0604020202020204" pitchFamily="34" charset="0"/>
                          <a:cs typeface="Arial" panose="020B0604020202020204" pitchFamily="34" charset="0"/>
                        </a:rPr>
                        <a:t>disorder</a:t>
                      </a:r>
                    </a:p>
                    <a:p>
                      <a:pPr marL="342900" marR="0" lvl="0" indent="-342900">
                        <a:lnSpc>
                          <a:spcPts val="1300"/>
                        </a:lnSpc>
                        <a:spcBef>
                          <a:spcPts val="0"/>
                        </a:spcBef>
                        <a:spcAft>
                          <a:spcPts val="600"/>
                        </a:spcAft>
                        <a:buFont typeface="Wingdings"/>
                        <a:buChar char=""/>
                        <a:tabLst>
                          <a:tab pos="4343400" algn="l"/>
                        </a:tabLst>
                      </a:pPr>
                      <a:r>
                        <a:rPr lang="en-US" sz="1000" u="none" dirty="0">
                          <a:effectLst/>
                          <a:latin typeface="Arial" panose="020B0604020202020204" pitchFamily="34" charset="0"/>
                          <a:cs typeface="Arial" panose="020B0604020202020204" pitchFamily="34" charset="0"/>
                        </a:rPr>
                        <a:t>Weakness</a:t>
                      </a:r>
                    </a:p>
                    <a:p>
                      <a:pPr marL="0" marR="0">
                        <a:lnSpc>
                          <a:spcPts val="1300"/>
                        </a:lnSpc>
                        <a:spcBef>
                          <a:spcPts val="0"/>
                        </a:spcBef>
                        <a:spcAft>
                          <a:spcPts val="300"/>
                        </a:spcAft>
                      </a:pPr>
                      <a:r>
                        <a:rPr lang="en-US" sz="1000" u="none" dirty="0">
                          <a:effectLst/>
                          <a:latin typeface="Arial" panose="020B0604020202020204" pitchFamily="34" charset="0"/>
                          <a:cs typeface="Arial" panose="020B0604020202020204" pitchFamily="34" charset="0"/>
                        </a:rPr>
                        <a:t>Other Changes in Condition, </a:t>
                      </a:r>
                      <a:r>
                        <a:rPr lang="en-US" sz="1000" u="none" dirty="0" smtClean="0">
                          <a:effectLst/>
                          <a:latin typeface="Arial" panose="020B0604020202020204" pitchFamily="34" charset="0"/>
                          <a:cs typeface="Arial" panose="020B0604020202020204" pitchFamily="34" charset="0"/>
                        </a:rPr>
                        <a:t>Not Specified Elsewhere</a:t>
                      </a:r>
                      <a:r>
                        <a:rPr lang="en-US" sz="1000" u="none" dirty="0">
                          <a:effectLst/>
                          <a:latin typeface="Arial" panose="020B0604020202020204" pitchFamily="34" charset="0"/>
                          <a:cs typeface="Arial" panose="020B0604020202020204" pitchFamily="34" charset="0"/>
                        </a:rPr>
                        <a:t>:</a:t>
                      </a:r>
                    </a:p>
                    <a:p>
                      <a:pPr marL="342900" marR="0" lvl="0" indent="-342900">
                        <a:lnSpc>
                          <a:spcPts val="1300"/>
                        </a:lnSpc>
                        <a:spcBef>
                          <a:spcPts val="0"/>
                        </a:spcBef>
                        <a:spcAft>
                          <a:spcPts val="0"/>
                        </a:spcAft>
                        <a:buFont typeface="Wingdings"/>
                        <a:buChar char=""/>
                        <a:tabLst>
                          <a:tab pos="4343400" algn="l"/>
                        </a:tabLst>
                      </a:pPr>
                      <a:r>
                        <a:rPr lang="en-US" sz="1000" u="none" dirty="0">
                          <a:effectLst/>
                          <a:latin typeface="Arial" panose="020B0604020202020204" pitchFamily="34" charset="0"/>
                          <a:cs typeface="Arial" panose="020B0604020202020204" pitchFamily="34" charset="0"/>
                        </a:rPr>
                        <a:t>Abnormal lab results</a:t>
                      </a:r>
                    </a:p>
                    <a:p>
                      <a:pPr marL="342900" marR="0" lvl="0" indent="-342900">
                        <a:lnSpc>
                          <a:spcPts val="1300"/>
                        </a:lnSpc>
                        <a:spcBef>
                          <a:spcPts val="0"/>
                        </a:spcBef>
                        <a:spcAft>
                          <a:spcPts val="0"/>
                        </a:spcAft>
                        <a:buFont typeface="Wingdings"/>
                        <a:buChar char=""/>
                        <a:tabLst>
                          <a:tab pos="4343400" algn="l"/>
                        </a:tabLst>
                      </a:pPr>
                      <a:r>
                        <a:rPr lang="en-US" sz="1000" u="none" dirty="0">
                          <a:effectLst/>
                          <a:latin typeface="Arial" panose="020B0604020202020204" pitchFamily="34" charset="0"/>
                          <a:cs typeface="Arial" panose="020B0604020202020204" pitchFamily="34" charset="0"/>
                        </a:rPr>
                        <a:t>Failure to thrive</a:t>
                      </a:r>
                    </a:p>
                    <a:p>
                      <a:pPr marL="342900" marR="0" lvl="0" indent="-342900">
                        <a:lnSpc>
                          <a:spcPts val="1300"/>
                        </a:lnSpc>
                        <a:spcBef>
                          <a:spcPts val="0"/>
                        </a:spcBef>
                        <a:spcAft>
                          <a:spcPts val="0"/>
                        </a:spcAft>
                        <a:buFont typeface="Wingdings"/>
                        <a:buChar char=""/>
                        <a:tabLst>
                          <a:tab pos="4343400" algn="l"/>
                        </a:tabLst>
                      </a:pPr>
                      <a:r>
                        <a:rPr lang="en-US" sz="1000" u="none" dirty="0">
                          <a:effectLst/>
                          <a:latin typeface="Arial" panose="020B0604020202020204" pitchFamily="34" charset="0"/>
                          <a:cs typeface="Arial" panose="020B0604020202020204" pitchFamily="34" charset="0"/>
                        </a:rPr>
                        <a:t>Fever/possible infection</a:t>
                      </a:r>
                    </a:p>
                    <a:p>
                      <a:pPr marL="342900" marR="0" lvl="0" indent="-342900">
                        <a:lnSpc>
                          <a:spcPts val="1300"/>
                        </a:lnSpc>
                        <a:spcBef>
                          <a:spcPts val="0"/>
                        </a:spcBef>
                        <a:spcAft>
                          <a:spcPts val="0"/>
                        </a:spcAft>
                        <a:buFont typeface="Wingdings"/>
                        <a:buChar char=""/>
                        <a:tabLst>
                          <a:tab pos="4343400" algn="l"/>
                        </a:tabLst>
                      </a:pPr>
                      <a:r>
                        <a:rPr lang="en-US" sz="1000" u="none" dirty="0">
                          <a:effectLst/>
                          <a:latin typeface="Arial" panose="020B0604020202020204" pitchFamily="34" charset="0"/>
                          <a:cs typeface="Arial" panose="020B0604020202020204" pitchFamily="34" charset="0"/>
                        </a:rPr>
                        <a:t>Functional decline</a:t>
                      </a:r>
                    </a:p>
                    <a:p>
                      <a:pPr marL="342900" marR="0" lvl="0" indent="-342900">
                        <a:lnSpc>
                          <a:spcPts val="1300"/>
                        </a:lnSpc>
                        <a:spcBef>
                          <a:spcPts val="0"/>
                        </a:spcBef>
                        <a:spcAft>
                          <a:spcPts val="0"/>
                        </a:spcAft>
                        <a:buFont typeface="Wingdings"/>
                        <a:buChar char=""/>
                        <a:tabLst>
                          <a:tab pos="4343400" algn="l"/>
                        </a:tabLst>
                      </a:pPr>
                      <a:r>
                        <a:rPr lang="en-US" sz="1000" u="none" dirty="0">
                          <a:effectLst/>
                          <a:latin typeface="Arial" panose="020B0604020202020204" pitchFamily="34" charset="0"/>
                          <a:cs typeface="Arial" panose="020B0604020202020204" pitchFamily="34" charset="0"/>
                        </a:rPr>
                        <a:t>Malaise/fatigue </a:t>
                      </a:r>
                    </a:p>
                    <a:p>
                      <a:pPr marL="342900" marR="0" lvl="0" indent="-342900">
                        <a:lnSpc>
                          <a:spcPts val="1300"/>
                        </a:lnSpc>
                        <a:spcBef>
                          <a:spcPts val="0"/>
                        </a:spcBef>
                        <a:spcAft>
                          <a:spcPts val="0"/>
                        </a:spcAft>
                        <a:buFont typeface="Wingdings"/>
                        <a:buChar char=""/>
                        <a:tabLst>
                          <a:tab pos="4343400" algn="l"/>
                        </a:tabLst>
                      </a:pPr>
                      <a:r>
                        <a:rPr lang="en-US" sz="1000" u="none" dirty="0">
                          <a:effectLst/>
                          <a:latin typeface="Arial" panose="020B0604020202020204" pitchFamily="34" charset="0"/>
                          <a:cs typeface="Arial" panose="020B0604020202020204" pitchFamily="34" charset="0"/>
                        </a:rPr>
                        <a:t>Potential surgical complication</a:t>
                      </a:r>
                    </a:p>
                    <a:p>
                      <a:pPr marL="342900" marR="0" lvl="0" indent="-342900">
                        <a:lnSpc>
                          <a:spcPts val="1300"/>
                        </a:lnSpc>
                        <a:spcBef>
                          <a:spcPts val="0"/>
                        </a:spcBef>
                        <a:spcAft>
                          <a:spcPts val="0"/>
                        </a:spcAft>
                        <a:buFont typeface="Wingdings"/>
                        <a:buChar char=""/>
                        <a:tabLst>
                          <a:tab pos="4343400" algn="l"/>
                        </a:tabLst>
                      </a:pPr>
                      <a:r>
                        <a:rPr lang="en-US" sz="1000" u="none" dirty="0">
                          <a:effectLst/>
                          <a:latin typeface="Arial" panose="020B0604020202020204" pitchFamily="34" charset="0"/>
                          <a:cs typeface="Arial" panose="020B0604020202020204" pitchFamily="34" charset="0"/>
                        </a:rPr>
                        <a:t>Poor intake or nutritional decline</a:t>
                      </a:r>
                    </a:p>
                    <a:p>
                      <a:pPr marL="342900" marR="0" lvl="0" indent="-342900">
                        <a:lnSpc>
                          <a:spcPts val="1300"/>
                        </a:lnSpc>
                        <a:spcBef>
                          <a:spcPts val="0"/>
                        </a:spcBef>
                        <a:spcAft>
                          <a:spcPts val="600"/>
                        </a:spcAft>
                        <a:buFont typeface="Wingdings"/>
                        <a:buChar char=""/>
                        <a:tabLst>
                          <a:tab pos="4343400" algn="l"/>
                        </a:tabLst>
                      </a:pPr>
                      <a:r>
                        <a:rPr lang="en-US" sz="1000" u="none" dirty="0">
                          <a:effectLst/>
                          <a:latin typeface="Arial" panose="020B0604020202020204" pitchFamily="34" charset="0"/>
                          <a:cs typeface="Arial" panose="020B0604020202020204" pitchFamily="34" charset="0"/>
                        </a:rPr>
                        <a:t>Weight loss</a:t>
                      </a:r>
                      <a:endParaRPr lang="en-US" sz="1000" u="none" dirty="0">
                        <a:effectLst/>
                        <a:latin typeface="Arial" panose="020B0604020202020204" pitchFamily="34" charset="0"/>
                        <a:ea typeface="Times New Roman"/>
                        <a:cs typeface="Arial" panose="020B0604020202020204" pitchFamily="34" charset="0"/>
                      </a:endParaRPr>
                    </a:p>
                  </a:txBody>
                  <a:tcPr marL="32457" marR="32457" marT="0" marB="0">
                    <a:solidFill>
                      <a:schemeClr val="bg1"/>
                    </a:solidFill>
                  </a:tcPr>
                </a:tc>
                <a:tc hMerge="1">
                  <a:txBody>
                    <a:bodyPr/>
                    <a:lstStyle/>
                    <a:p>
                      <a:endParaRPr lang="en-US"/>
                    </a:p>
                  </a:txBody>
                  <a:tcPr/>
                </a:tc>
              </a:tr>
            </a:tbl>
          </a:graphicData>
        </a:graphic>
      </p:graphicFrame>
    </p:spTree>
    <p:extLst>
      <p:ext uri="{BB962C8B-B14F-4D97-AF65-F5344CB8AC3E}">
        <p14:creationId xmlns:p14="http://schemas.microsoft.com/office/powerpoint/2010/main" val="26095187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mtClean="0"/>
              <a:t>Sample Transfer Note (page 2 of 2)</a:t>
            </a:r>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4290465133"/>
              </p:ext>
            </p:extLst>
          </p:nvPr>
        </p:nvGraphicFramePr>
        <p:xfrm>
          <a:off x="1447800" y="1524000"/>
          <a:ext cx="7315200" cy="4711700"/>
        </p:xfrm>
        <a:graphic>
          <a:graphicData uri="http://schemas.openxmlformats.org/drawingml/2006/table">
            <a:tbl>
              <a:tblPr>
                <a:tableStyleId>{5940675A-B579-460E-94D1-54222C63F5DA}</a:tableStyleId>
              </a:tblPr>
              <a:tblGrid>
                <a:gridCol w="3380466"/>
                <a:gridCol w="3934734"/>
              </a:tblGrid>
              <a:tr h="4525963">
                <a:tc>
                  <a:txBody>
                    <a:bodyPr/>
                    <a:lstStyle/>
                    <a:p>
                      <a:pPr marL="0" marR="0">
                        <a:lnSpc>
                          <a:spcPts val="1300"/>
                        </a:lnSpc>
                        <a:spcBef>
                          <a:spcPts val="0"/>
                        </a:spcBef>
                        <a:spcAft>
                          <a:spcPts val="300"/>
                        </a:spcAft>
                      </a:pPr>
                      <a:r>
                        <a:rPr lang="en-US" sz="1000" u="none" dirty="0" smtClean="0">
                          <a:effectLst/>
                          <a:latin typeface="Arial" panose="020B0604020202020204" pitchFamily="34" charset="0"/>
                          <a:cs typeface="Arial" panose="020B0604020202020204" pitchFamily="34" charset="0"/>
                        </a:rPr>
                        <a:t>Gastrointestinal/Genitourinary</a:t>
                      </a:r>
                    </a:p>
                    <a:p>
                      <a:pPr marL="342900" marR="0" lvl="0" indent="-342900">
                        <a:lnSpc>
                          <a:spcPts val="1300"/>
                        </a:lnSpc>
                        <a:spcBef>
                          <a:spcPts val="0"/>
                        </a:spcBef>
                        <a:spcAft>
                          <a:spcPts val="0"/>
                        </a:spcAft>
                        <a:buFont typeface="Wingdings"/>
                        <a:buChar char=""/>
                        <a:tabLst>
                          <a:tab pos="4343400" algn="l"/>
                        </a:tabLst>
                      </a:pPr>
                      <a:r>
                        <a:rPr lang="en-US" sz="1000" u="none" dirty="0" smtClean="0">
                          <a:effectLst/>
                          <a:latin typeface="Arial" panose="020B0604020202020204" pitchFamily="34" charset="0"/>
                          <a:cs typeface="Arial" panose="020B0604020202020204" pitchFamily="34" charset="0"/>
                        </a:rPr>
                        <a:t>Abdominal/pelvic pain</a:t>
                      </a:r>
                    </a:p>
                    <a:p>
                      <a:pPr marL="342900" marR="0" lvl="0" indent="-342900">
                        <a:lnSpc>
                          <a:spcPts val="1300"/>
                        </a:lnSpc>
                        <a:spcBef>
                          <a:spcPts val="0"/>
                        </a:spcBef>
                        <a:spcAft>
                          <a:spcPts val="0"/>
                        </a:spcAft>
                        <a:buFont typeface="Wingdings"/>
                        <a:buChar char=""/>
                        <a:tabLst>
                          <a:tab pos="4343400" algn="l"/>
                        </a:tabLst>
                      </a:pPr>
                      <a:r>
                        <a:rPr lang="en-US" sz="1000" u="none" dirty="0" smtClean="0">
                          <a:effectLst/>
                          <a:latin typeface="Arial" panose="020B0604020202020204" pitchFamily="34" charset="0"/>
                          <a:cs typeface="Arial" panose="020B0604020202020204" pitchFamily="34" charset="0"/>
                        </a:rPr>
                        <a:t>Diarrhea/gastroenteritis</a:t>
                      </a:r>
                      <a:endParaRPr lang="en-US" sz="1000" u="none" dirty="0">
                        <a:effectLst/>
                        <a:latin typeface="Arial" panose="020B0604020202020204" pitchFamily="34" charset="0"/>
                        <a:cs typeface="Arial" panose="020B0604020202020204" pitchFamily="34" charset="0"/>
                      </a:endParaRPr>
                    </a:p>
                    <a:p>
                      <a:pPr marL="342900" marR="0" lvl="0" indent="-342900">
                        <a:lnSpc>
                          <a:spcPts val="1300"/>
                        </a:lnSpc>
                        <a:spcBef>
                          <a:spcPts val="0"/>
                        </a:spcBef>
                        <a:spcAft>
                          <a:spcPts val="0"/>
                        </a:spcAft>
                        <a:buFont typeface="Wingdings"/>
                        <a:buChar char=""/>
                        <a:tabLst>
                          <a:tab pos="4343400" algn="l"/>
                        </a:tabLst>
                      </a:pPr>
                      <a:r>
                        <a:rPr lang="en-US" sz="1000" u="none" dirty="0">
                          <a:effectLst/>
                          <a:latin typeface="Arial" panose="020B0604020202020204" pitchFamily="34" charset="0"/>
                          <a:cs typeface="Arial" panose="020B0604020202020204" pitchFamily="34" charset="0"/>
                        </a:rPr>
                        <a:t>Dysphagia</a:t>
                      </a:r>
                    </a:p>
                    <a:p>
                      <a:pPr marL="342900" marR="0" lvl="0" indent="-342900">
                        <a:lnSpc>
                          <a:spcPts val="1300"/>
                        </a:lnSpc>
                        <a:spcBef>
                          <a:spcPts val="0"/>
                        </a:spcBef>
                        <a:spcAft>
                          <a:spcPts val="0"/>
                        </a:spcAft>
                        <a:buFont typeface="Wingdings"/>
                        <a:buChar char=""/>
                        <a:tabLst>
                          <a:tab pos="4343400" algn="l"/>
                        </a:tabLst>
                      </a:pPr>
                      <a:r>
                        <a:rPr lang="en-US" sz="1000" u="none" dirty="0">
                          <a:effectLst/>
                          <a:latin typeface="Arial" panose="020B0604020202020204" pitchFamily="34" charset="0"/>
                          <a:cs typeface="Arial" panose="020B0604020202020204" pitchFamily="34" charset="0"/>
                        </a:rPr>
                        <a:t>GI </a:t>
                      </a:r>
                      <a:r>
                        <a:rPr lang="en-US" sz="1000" u="none" dirty="0" smtClean="0">
                          <a:effectLst/>
                          <a:latin typeface="Arial" panose="020B0604020202020204" pitchFamily="34" charset="0"/>
                          <a:cs typeface="Arial" panose="020B0604020202020204" pitchFamily="34" charset="0"/>
                        </a:rPr>
                        <a:t>bleed</a:t>
                      </a:r>
                      <a:endParaRPr lang="en-US" sz="1000" u="none" dirty="0">
                        <a:effectLst/>
                        <a:latin typeface="Arial" panose="020B0604020202020204" pitchFamily="34" charset="0"/>
                        <a:cs typeface="Arial" panose="020B0604020202020204" pitchFamily="34" charset="0"/>
                      </a:endParaRPr>
                    </a:p>
                    <a:p>
                      <a:pPr marL="342900" marR="0" lvl="0" indent="-342900">
                        <a:lnSpc>
                          <a:spcPts val="1300"/>
                        </a:lnSpc>
                        <a:spcBef>
                          <a:spcPts val="0"/>
                        </a:spcBef>
                        <a:spcAft>
                          <a:spcPts val="0"/>
                        </a:spcAft>
                        <a:buFont typeface="Wingdings"/>
                        <a:buChar char=""/>
                        <a:tabLst>
                          <a:tab pos="4343400" algn="l"/>
                        </a:tabLst>
                      </a:pPr>
                      <a:r>
                        <a:rPr lang="en-US" sz="1000" u="none" dirty="0" smtClean="0">
                          <a:effectLst/>
                          <a:latin typeface="Arial" panose="020B0604020202020204" pitchFamily="34" charset="0"/>
                          <a:cs typeface="Arial" panose="020B0604020202020204" pitchFamily="34" charset="0"/>
                        </a:rPr>
                        <a:t>G tube</a:t>
                      </a:r>
                      <a:endParaRPr lang="en-US" sz="1000" u="none" dirty="0">
                        <a:effectLst/>
                        <a:latin typeface="Arial" panose="020B0604020202020204" pitchFamily="34" charset="0"/>
                        <a:cs typeface="Arial" panose="020B0604020202020204" pitchFamily="34" charset="0"/>
                      </a:endParaRPr>
                    </a:p>
                    <a:p>
                      <a:pPr marL="342900" marR="0" lvl="0" indent="-342900">
                        <a:lnSpc>
                          <a:spcPts val="1300"/>
                        </a:lnSpc>
                        <a:spcBef>
                          <a:spcPts val="0"/>
                        </a:spcBef>
                        <a:spcAft>
                          <a:spcPts val="0"/>
                        </a:spcAft>
                        <a:buFont typeface="Wingdings"/>
                        <a:buChar char=""/>
                        <a:tabLst>
                          <a:tab pos="4343400" algn="l"/>
                        </a:tabLst>
                      </a:pPr>
                      <a:r>
                        <a:rPr lang="en-US" sz="1000" u="none" dirty="0">
                          <a:effectLst/>
                          <a:latin typeface="Arial" panose="020B0604020202020204" pitchFamily="34" charset="0"/>
                          <a:cs typeface="Arial" panose="020B0604020202020204" pitchFamily="34" charset="0"/>
                        </a:rPr>
                        <a:t>Hematuria</a:t>
                      </a:r>
                    </a:p>
                    <a:p>
                      <a:pPr marL="342900" marR="0" lvl="0" indent="-342900">
                        <a:lnSpc>
                          <a:spcPts val="1300"/>
                        </a:lnSpc>
                        <a:spcBef>
                          <a:spcPts val="0"/>
                        </a:spcBef>
                        <a:spcAft>
                          <a:spcPts val="0"/>
                        </a:spcAft>
                        <a:buFont typeface="Wingdings"/>
                        <a:buChar char=""/>
                        <a:tabLst>
                          <a:tab pos="4343400" algn="l"/>
                        </a:tabLst>
                      </a:pPr>
                      <a:r>
                        <a:rPr lang="en-US" sz="1000" u="none" dirty="0">
                          <a:effectLst/>
                          <a:latin typeface="Arial" panose="020B0604020202020204" pitchFamily="34" charset="0"/>
                          <a:cs typeface="Arial" panose="020B0604020202020204" pitchFamily="34" charset="0"/>
                        </a:rPr>
                        <a:t>Nausea or vomiting</a:t>
                      </a:r>
                    </a:p>
                    <a:p>
                      <a:pPr marL="342900" marR="0" lvl="0" indent="-342900">
                        <a:lnSpc>
                          <a:spcPts val="1300"/>
                        </a:lnSpc>
                        <a:spcBef>
                          <a:spcPts val="0"/>
                        </a:spcBef>
                        <a:spcAft>
                          <a:spcPts val="0"/>
                        </a:spcAft>
                        <a:buFont typeface="Wingdings"/>
                        <a:buChar char=""/>
                        <a:tabLst>
                          <a:tab pos="4343400" algn="l"/>
                        </a:tabLst>
                      </a:pPr>
                      <a:r>
                        <a:rPr lang="en-US" sz="1000" u="none" dirty="0">
                          <a:effectLst/>
                          <a:latin typeface="Arial" panose="020B0604020202020204" pitchFamily="34" charset="0"/>
                          <a:cs typeface="Arial" panose="020B0604020202020204" pitchFamily="34" charset="0"/>
                        </a:rPr>
                        <a:t>Renal failure</a:t>
                      </a:r>
                    </a:p>
                    <a:p>
                      <a:pPr marL="342900" marR="0" lvl="0" indent="-342900">
                        <a:lnSpc>
                          <a:spcPts val="1300"/>
                        </a:lnSpc>
                        <a:spcBef>
                          <a:spcPts val="0"/>
                        </a:spcBef>
                        <a:spcAft>
                          <a:spcPts val="600"/>
                        </a:spcAft>
                        <a:buFont typeface="Wingdings"/>
                        <a:buChar char=""/>
                        <a:tabLst>
                          <a:tab pos="4343400" algn="l"/>
                        </a:tabLst>
                      </a:pPr>
                      <a:r>
                        <a:rPr lang="en-US" sz="1000" u="none" dirty="0">
                          <a:effectLst/>
                          <a:latin typeface="Arial" panose="020B0604020202020204" pitchFamily="34" charset="0"/>
                          <a:cs typeface="Arial" panose="020B0604020202020204" pitchFamily="34" charset="0"/>
                        </a:rPr>
                        <a:t>Rule out kidney or urinary tract infection</a:t>
                      </a:r>
                    </a:p>
                    <a:p>
                      <a:pPr marL="0" marR="0">
                        <a:lnSpc>
                          <a:spcPts val="1300"/>
                        </a:lnSpc>
                        <a:spcBef>
                          <a:spcPts val="0"/>
                        </a:spcBef>
                        <a:spcAft>
                          <a:spcPts val="300"/>
                        </a:spcAft>
                      </a:pPr>
                      <a:r>
                        <a:rPr lang="en-US" sz="1000" u="none" dirty="0">
                          <a:effectLst/>
                          <a:latin typeface="Arial" panose="020B0604020202020204" pitchFamily="34" charset="0"/>
                          <a:cs typeface="Arial" panose="020B0604020202020204" pitchFamily="34" charset="0"/>
                        </a:rPr>
                        <a:t>Endocrine/Nutritional/Metabolic</a:t>
                      </a:r>
                    </a:p>
                    <a:p>
                      <a:pPr marL="342900" marR="0" lvl="0" indent="-342900">
                        <a:lnSpc>
                          <a:spcPts val="1300"/>
                        </a:lnSpc>
                        <a:spcBef>
                          <a:spcPts val="0"/>
                        </a:spcBef>
                        <a:spcAft>
                          <a:spcPts val="0"/>
                        </a:spcAft>
                        <a:buFont typeface="Wingdings"/>
                        <a:buChar char=""/>
                        <a:tabLst>
                          <a:tab pos="4343400" algn="l"/>
                        </a:tabLst>
                      </a:pPr>
                      <a:r>
                        <a:rPr lang="en-US" sz="1000" u="none" dirty="0">
                          <a:effectLst/>
                          <a:latin typeface="Arial" panose="020B0604020202020204" pitchFamily="34" charset="0"/>
                          <a:cs typeface="Arial" panose="020B0604020202020204" pitchFamily="34" charset="0"/>
                        </a:rPr>
                        <a:t>Dehydration</a:t>
                      </a:r>
                    </a:p>
                    <a:p>
                      <a:pPr marL="342900" marR="0" lvl="0" indent="-342900">
                        <a:lnSpc>
                          <a:spcPts val="1300"/>
                        </a:lnSpc>
                        <a:spcBef>
                          <a:spcPts val="0"/>
                        </a:spcBef>
                        <a:spcAft>
                          <a:spcPts val="0"/>
                        </a:spcAft>
                        <a:buFont typeface="Wingdings"/>
                        <a:buChar char=""/>
                        <a:tabLst>
                          <a:tab pos="4343400" algn="l"/>
                        </a:tabLst>
                      </a:pPr>
                      <a:r>
                        <a:rPr lang="en-US" sz="1000" u="none" dirty="0">
                          <a:effectLst/>
                          <a:latin typeface="Arial" panose="020B0604020202020204" pitchFamily="34" charset="0"/>
                          <a:cs typeface="Arial" panose="020B0604020202020204" pitchFamily="34" charset="0"/>
                        </a:rPr>
                        <a:t>Malnutrition</a:t>
                      </a:r>
                    </a:p>
                    <a:p>
                      <a:pPr marL="342900" marR="0" lvl="0" indent="-342900">
                        <a:lnSpc>
                          <a:spcPts val="1300"/>
                        </a:lnSpc>
                        <a:spcBef>
                          <a:spcPts val="0"/>
                        </a:spcBef>
                        <a:spcAft>
                          <a:spcPts val="600"/>
                        </a:spcAft>
                        <a:buFont typeface="Wingdings"/>
                        <a:buChar char=""/>
                        <a:tabLst>
                          <a:tab pos="4343400" algn="l"/>
                        </a:tabLst>
                      </a:pPr>
                      <a:r>
                        <a:rPr lang="en-US" sz="1000" u="none" dirty="0">
                          <a:effectLst/>
                          <a:latin typeface="Arial" panose="020B0604020202020204" pitchFamily="34" charset="0"/>
                          <a:cs typeface="Arial" panose="020B0604020202020204" pitchFamily="34" charset="0"/>
                        </a:rPr>
                        <a:t>Uncontrolled </a:t>
                      </a:r>
                      <a:r>
                        <a:rPr lang="en-US" sz="1000" u="none" dirty="0" smtClean="0">
                          <a:effectLst/>
                          <a:latin typeface="Arial" panose="020B0604020202020204" pitchFamily="34" charset="0"/>
                          <a:cs typeface="Arial" panose="020B0604020202020204" pitchFamily="34" charset="0"/>
                        </a:rPr>
                        <a:t>diabetes</a:t>
                      </a:r>
                      <a:endParaRPr lang="en-US" sz="1000" u="none" dirty="0">
                        <a:effectLst/>
                        <a:latin typeface="Arial" panose="020B0604020202020204" pitchFamily="34" charset="0"/>
                        <a:cs typeface="Arial" panose="020B0604020202020204" pitchFamily="34" charset="0"/>
                      </a:endParaRPr>
                    </a:p>
                    <a:p>
                      <a:pPr marL="0" marR="0">
                        <a:lnSpc>
                          <a:spcPts val="1300"/>
                        </a:lnSpc>
                        <a:spcBef>
                          <a:spcPts val="0"/>
                        </a:spcBef>
                        <a:spcAft>
                          <a:spcPts val="300"/>
                        </a:spcAft>
                      </a:pPr>
                      <a:r>
                        <a:rPr lang="en-US" sz="1000" u="none" dirty="0">
                          <a:effectLst/>
                          <a:latin typeface="Arial" panose="020B0604020202020204" pitchFamily="34" charset="0"/>
                          <a:cs typeface="Arial" panose="020B0604020202020204" pitchFamily="34" charset="0"/>
                        </a:rPr>
                        <a:t>Wound &amp; Skin</a:t>
                      </a:r>
                    </a:p>
                    <a:p>
                      <a:pPr marL="342900" marR="0" lvl="0" indent="-342900">
                        <a:lnSpc>
                          <a:spcPts val="1300"/>
                        </a:lnSpc>
                        <a:spcBef>
                          <a:spcPts val="0"/>
                        </a:spcBef>
                        <a:spcAft>
                          <a:spcPts val="0"/>
                        </a:spcAft>
                        <a:buFont typeface="Wingdings"/>
                        <a:buChar char=""/>
                        <a:tabLst>
                          <a:tab pos="4343400" algn="l"/>
                        </a:tabLst>
                      </a:pPr>
                      <a:r>
                        <a:rPr lang="en-US" sz="1000" u="none" dirty="0">
                          <a:effectLst/>
                          <a:latin typeface="Arial" panose="020B0604020202020204" pitchFamily="34" charset="0"/>
                          <a:cs typeface="Arial" panose="020B0604020202020204" pitchFamily="34" charset="0"/>
                        </a:rPr>
                        <a:t>Cellulitis </a:t>
                      </a:r>
                    </a:p>
                    <a:p>
                      <a:pPr marL="342900" marR="0" lvl="0" indent="-342900">
                        <a:lnSpc>
                          <a:spcPts val="1300"/>
                        </a:lnSpc>
                        <a:spcBef>
                          <a:spcPts val="0"/>
                        </a:spcBef>
                        <a:spcAft>
                          <a:spcPts val="0"/>
                        </a:spcAft>
                        <a:buFont typeface="Wingdings"/>
                        <a:buChar char=""/>
                        <a:tabLst>
                          <a:tab pos="4343400" algn="l"/>
                        </a:tabLst>
                      </a:pPr>
                      <a:r>
                        <a:rPr lang="en-US" sz="1000" u="none" dirty="0">
                          <a:effectLst/>
                          <a:latin typeface="Arial" panose="020B0604020202020204" pitchFamily="34" charset="0"/>
                          <a:cs typeface="Arial" panose="020B0604020202020204" pitchFamily="34" charset="0"/>
                        </a:rPr>
                        <a:t>Edema</a:t>
                      </a:r>
                    </a:p>
                    <a:p>
                      <a:pPr marL="342900" marR="0" lvl="0" indent="-342900">
                        <a:lnSpc>
                          <a:spcPts val="1300"/>
                        </a:lnSpc>
                        <a:spcBef>
                          <a:spcPts val="0"/>
                        </a:spcBef>
                        <a:spcAft>
                          <a:spcPts val="0"/>
                        </a:spcAft>
                        <a:buFont typeface="Wingdings"/>
                        <a:buChar char=""/>
                        <a:tabLst>
                          <a:tab pos="4343400" algn="l"/>
                        </a:tabLst>
                      </a:pPr>
                      <a:r>
                        <a:rPr lang="en-US" sz="1000" u="none" dirty="0">
                          <a:effectLst/>
                          <a:latin typeface="Arial" panose="020B0604020202020204" pitchFamily="34" charset="0"/>
                          <a:cs typeface="Arial" panose="020B0604020202020204" pitchFamily="34" charset="0"/>
                        </a:rPr>
                        <a:t>Infected wound or decubitus</a:t>
                      </a:r>
                    </a:p>
                    <a:p>
                      <a:pPr marL="342900" marR="0" lvl="0" indent="-342900">
                        <a:lnSpc>
                          <a:spcPts val="1300"/>
                        </a:lnSpc>
                        <a:spcBef>
                          <a:spcPts val="0"/>
                        </a:spcBef>
                        <a:spcAft>
                          <a:spcPts val="0"/>
                        </a:spcAft>
                        <a:buFont typeface="Wingdings"/>
                        <a:buChar char=""/>
                        <a:tabLst>
                          <a:tab pos="4343400" algn="l"/>
                        </a:tabLst>
                      </a:pPr>
                      <a:r>
                        <a:rPr lang="en-US" sz="1000" u="none" dirty="0">
                          <a:effectLst/>
                          <a:latin typeface="Arial" panose="020B0604020202020204" pitchFamily="34" charset="0"/>
                          <a:cs typeface="Arial" panose="020B0604020202020204" pitchFamily="34" charset="0"/>
                        </a:rPr>
                        <a:t>Jaundice</a:t>
                      </a:r>
                    </a:p>
                    <a:p>
                      <a:pPr marL="342900" marR="0" lvl="0" indent="-342900">
                        <a:lnSpc>
                          <a:spcPts val="1300"/>
                        </a:lnSpc>
                        <a:spcBef>
                          <a:spcPts val="0"/>
                        </a:spcBef>
                        <a:spcAft>
                          <a:spcPts val="600"/>
                        </a:spcAft>
                        <a:buFont typeface="Wingdings"/>
                        <a:buChar char=""/>
                        <a:tabLst>
                          <a:tab pos="4343400" algn="l"/>
                        </a:tabLst>
                      </a:pPr>
                      <a:r>
                        <a:rPr lang="en-US" sz="1000" u="none" dirty="0">
                          <a:effectLst/>
                          <a:latin typeface="Arial" panose="020B0604020202020204" pitchFamily="34" charset="0"/>
                          <a:cs typeface="Arial" panose="020B0604020202020204" pitchFamily="34" charset="0"/>
                        </a:rPr>
                        <a:t>Rash</a:t>
                      </a:r>
                    </a:p>
                    <a:p>
                      <a:pPr marL="0" marR="0">
                        <a:lnSpc>
                          <a:spcPts val="1300"/>
                        </a:lnSpc>
                        <a:spcBef>
                          <a:spcPts val="0"/>
                        </a:spcBef>
                        <a:spcAft>
                          <a:spcPts val="300"/>
                        </a:spcAft>
                      </a:pPr>
                      <a:r>
                        <a:rPr lang="en-US" sz="1000" u="none" dirty="0">
                          <a:effectLst/>
                          <a:latin typeface="Arial" panose="020B0604020202020204" pitchFamily="34" charset="0"/>
                          <a:cs typeface="Arial" panose="020B0604020202020204" pitchFamily="34" charset="0"/>
                        </a:rPr>
                        <a:t>Treatment </a:t>
                      </a:r>
                      <a:r>
                        <a:rPr lang="en-US" sz="1000" u="none" dirty="0" smtClean="0">
                          <a:effectLst/>
                          <a:latin typeface="Arial" panose="020B0604020202020204" pitchFamily="34" charset="0"/>
                          <a:cs typeface="Arial" panose="020B0604020202020204" pitchFamily="34" charset="0"/>
                        </a:rPr>
                        <a:t>Unavailable </a:t>
                      </a:r>
                      <a:r>
                        <a:rPr lang="en-US" sz="1000" u="none" dirty="0">
                          <a:effectLst/>
                          <a:latin typeface="Arial" panose="020B0604020202020204" pitchFamily="34" charset="0"/>
                          <a:cs typeface="Arial" panose="020B0604020202020204" pitchFamily="34" charset="0"/>
                        </a:rPr>
                        <a:t>at </a:t>
                      </a:r>
                      <a:r>
                        <a:rPr lang="en-US" sz="1000" u="none" dirty="0" smtClean="0">
                          <a:effectLst/>
                          <a:latin typeface="Arial" panose="020B0604020202020204" pitchFamily="34" charset="0"/>
                          <a:cs typeface="Arial" panose="020B0604020202020204" pitchFamily="34" charset="0"/>
                        </a:rPr>
                        <a:t>Transferring Facility</a:t>
                      </a:r>
                      <a:endParaRPr lang="en-US" sz="1000" u="none" dirty="0">
                        <a:effectLst/>
                        <a:latin typeface="Arial" panose="020B0604020202020204" pitchFamily="34" charset="0"/>
                        <a:cs typeface="Arial" panose="020B0604020202020204" pitchFamily="34" charset="0"/>
                      </a:endParaRPr>
                    </a:p>
                    <a:p>
                      <a:pPr marL="342900" marR="0" lvl="0" indent="-342900">
                        <a:lnSpc>
                          <a:spcPts val="1300"/>
                        </a:lnSpc>
                        <a:spcBef>
                          <a:spcPts val="0"/>
                        </a:spcBef>
                        <a:spcAft>
                          <a:spcPts val="0"/>
                        </a:spcAft>
                        <a:buFont typeface="Wingdings"/>
                        <a:buChar char=""/>
                        <a:tabLst>
                          <a:tab pos="4343400" algn="l"/>
                        </a:tabLst>
                      </a:pPr>
                      <a:r>
                        <a:rPr lang="en-US" sz="1000" u="none" dirty="0">
                          <a:effectLst/>
                          <a:latin typeface="Arial" panose="020B0604020202020204" pitchFamily="34" charset="0"/>
                          <a:cs typeface="Arial" panose="020B0604020202020204" pitchFamily="34" charset="0"/>
                        </a:rPr>
                        <a:t>Diagnostics: </a:t>
                      </a:r>
                      <a:r>
                        <a:rPr lang="en-US" sz="1000" u="none" dirty="0" smtClean="0">
                          <a:effectLst/>
                          <a:latin typeface="Arial" panose="020B0604020202020204" pitchFamily="34" charset="0"/>
                          <a:cs typeface="Arial" panose="020B0604020202020204" pitchFamily="34" charset="0"/>
                        </a:rPr>
                        <a:t>Radiology</a:t>
                      </a:r>
                      <a:r>
                        <a:rPr lang="en-US" sz="1000" u="none" dirty="0">
                          <a:effectLst/>
                          <a:latin typeface="Arial" panose="020B0604020202020204" pitchFamily="34" charset="0"/>
                          <a:cs typeface="Arial" panose="020B0604020202020204" pitchFamily="34" charset="0"/>
                        </a:rPr>
                        <a:t>, imaging</a:t>
                      </a:r>
                    </a:p>
                    <a:p>
                      <a:pPr marL="342900" marR="0" lvl="0" indent="-342900">
                        <a:lnSpc>
                          <a:spcPts val="1300"/>
                        </a:lnSpc>
                        <a:spcBef>
                          <a:spcPts val="0"/>
                        </a:spcBef>
                        <a:spcAft>
                          <a:spcPts val="0"/>
                        </a:spcAft>
                        <a:buFont typeface="Wingdings"/>
                        <a:buChar char=""/>
                        <a:tabLst>
                          <a:tab pos="4343400" algn="l"/>
                        </a:tabLst>
                      </a:pPr>
                      <a:r>
                        <a:rPr lang="en-US" sz="1000" u="none" dirty="0">
                          <a:effectLst/>
                          <a:latin typeface="Arial" panose="020B0604020202020204" pitchFamily="34" charset="0"/>
                          <a:cs typeface="Arial" panose="020B0604020202020204" pitchFamily="34" charset="0"/>
                        </a:rPr>
                        <a:t>IV </a:t>
                      </a:r>
                      <a:r>
                        <a:rPr lang="en-US" sz="1000" u="none" dirty="0" smtClean="0">
                          <a:effectLst/>
                          <a:latin typeface="Arial" panose="020B0604020202020204" pitchFamily="34" charset="0"/>
                          <a:cs typeface="Arial" panose="020B0604020202020204" pitchFamily="34" charset="0"/>
                        </a:rPr>
                        <a:t>access: Meds or fluids </a:t>
                      </a:r>
                      <a:endParaRPr lang="en-US" sz="1000" u="none" dirty="0">
                        <a:effectLst/>
                        <a:latin typeface="Arial" panose="020B0604020202020204" pitchFamily="34" charset="0"/>
                        <a:cs typeface="Arial" panose="020B0604020202020204" pitchFamily="34" charset="0"/>
                      </a:endParaRPr>
                    </a:p>
                    <a:p>
                      <a:pPr marL="342900" marR="0" lvl="0" indent="-342900">
                        <a:lnSpc>
                          <a:spcPts val="1300"/>
                        </a:lnSpc>
                        <a:spcBef>
                          <a:spcPts val="0"/>
                        </a:spcBef>
                        <a:spcAft>
                          <a:spcPts val="0"/>
                        </a:spcAft>
                        <a:buFont typeface="Wingdings"/>
                        <a:buChar char=""/>
                        <a:tabLst>
                          <a:tab pos="4343400" algn="l"/>
                        </a:tabLst>
                      </a:pPr>
                      <a:r>
                        <a:rPr lang="en-US" sz="1000" u="none" dirty="0">
                          <a:effectLst/>
                          <a:latin typeface="Arial" panose="020B0604020202020204" pitchFamily="34" charset="0"/>
                          <a:cs typeface="Arial" panose="020B0604020202020204" pitchFamily="34" charset="0"/>
                        </a:rPr>
                        <a:t>Transfusion</a:t>
                      </a:r>
                    </a:p>
                    <a:p>
                      <a:pPr marL="342900" marR="0" lvl="0" indent="-342900">
                        <a:lnSpc>
                          <a:spcPts val="1300"/>
                        </a:lnSpc>
                        <a:spcBef>
                          <a:spcPts val="0"/>
                        </a:spcBef>
                        <a:spcAft>
                          <a:spcPts val="0"/>
                        </a:spcAft>
                        <a:buFont typeface="Wingdings"/>
                        <a:buChar char=""/>
                        <a:tabLst>
                          <a:tab pos="4343400" algn="l"/>
                        </a:tabLst>
                      </a:pPr>
                      <a:r>
                        <a:rPr lang="en-US" sz="1000" u="none" dirty="0">
                          <a:effectLst/>
                          <a:latin typeface="Arial" panose="020B0604020202020204" pitchFamily="34" charset="0"/>
                          <a:cs typeface="Arial" panose="020B0604020202020204" pitchFamily="34" charset="0"/>
                        </a:rPr>
                        <a:t>Catheter insertion/reinsertion</a:t>
                      </a:r>
                    </a:p>
                    <a:p>
                      <a:pPr marL="228600" marR="0" indent="0">
                        <a:lnSpc>
                          <a:spcPts val="1300"/>
                        </a:lnSpc>
                        <a:spcBef>
                          <a:spcPts val="0"/>
                        </a:spcBef>
                        <a:spcAft>
                          <a:spcPts val="300"/>
                        </a:spcAft>
                        <a:tabLst>
                          <a:tab pos="4343400" algn="l"/>
                        </a:tabLst>
                      </a:pPr>
                      <a:r>
                        <a:rPr lang="en-US" sz="1000" u="none" dirty="0">
                          <a:effectLst/>
                          <a:latin typeface="Arial" panose="020B0604020202020204" pitchFamily="34" charset="0"/>
                          <a:cs typeface="Arial" panose="020B0604020202020204" pitchFamily="34" charset="0"/>
                        </a:rPr>
                        <a:t> </a:t>
                      </a:r>
                    </a:p>
                  </a:txBody>
                  <a:tcPr marL="49574" marR="49574" marT="0" marB="0">
                    <a:solidFill>
                      <a:schemeClr val="bg1"/>
                    </a:solidFill>
                  </a:tcPr>
                </a:tc>
                <a:tc>
                  <a:txBody>
                    <a:bodyPr/>
                    <a:lstStyle/>
                    <a:p>
                      <a:pPr marL="0" marR="0">
                        <a:lnSpc>
                          <a:spcPts val="1300"/>
                        </a:lnSpc>
                        <a:spcBef>
                          <a:spcPts val="0"/>
                        </a:spcBef>
                        <a:spcAft>
                          <a:spcPts val="300"/>
                        </a:spcAft>
                      </a:pPr>
                      <a:r>
                        <a:rPr lang="en-US" sz="1000" b="1" u="none" dirty="0">
                          <a:effectLst/>
                          <a:latin typeface="Arial" panose="020B0604020202020204" pitchFamily="34" charset="0"/>
                          <a:cs typeface="Arial" panose="020B0604020202020204" pitchFamily="34" charset="0"/>
                        </a:rPr>
                        <a:t>Treatments Prior to Transfer</a:t>
                      </a:r>
                    </a:p>
                    <a:p>
                      <a:pPr marL="342900" marR="0" lvl="0" indent="-342900">
                        <a:lnSpc>
                          <a:spcPts val="1300"/>
                        </a:lnSpc>
                        <a:spcBef>
                          <a:spcPts val="0"/>
                        </a:spcBef>
                        <a:spcAft>
                          <a:spcPts val="0"/>
                        </a:spcAft>
                        <a:buFont typeface="Wingdings"/>
                        <a:buChar char=""/>
                        <a:tabLst>
                          <a:tab pos="4343400" algn="l"/>
                        </a:tabLst>
                      </a:pPr>
                      <a:r>
                        <a:rPr lang="en-US" sz="1000" u="none" dirty="0">
                          <a:effectLst/>
                          <a:latin typeface="Arial" panose="020B0604020202020204" pitchFamily="34" charset="0"/>
                          <a:cs typeface="Arial" panose="020B0604020202020204" pitchFamily="34" charset="0"/>
                        </a:rPr>
                        <a:t>Labs </a:t>
                      </a:r>
                    </a:p>
                    <a:p>
                      <a:pPr marL="342900" marR="0" lvl="0" indent="-342900">
                        <a:lnSpc>
                          <a:spcPts val="1300"/>
                        </a:lnSpc>
                        <a:spcBef>
                          <a:spcPts val="0"/>
                        </a:spcBef>
                        <a:spcAft>
                          <a:spcPts val="0"/>
                        </a:spcAft>
                        <a:buFont typeface="Wingdings"/>
                        <a:buChar char=""/>
                        <a:tabLst>
                          <a:tab pos="4343400" algn="l"/>
                        </a:tabLst>
                      </a:pPr>
                      <a:r>
                        <a:rPr lang="en-US" sz="1000" u="none" dirty="0" smtClean="0">
                          <a:effectLst/>
                          <a:latin typeface="Arial" panose="020B0604020202020204" pitchFamily="34" charset="0"/>
                          <a:cs typeface="Arial" panose="020B0604020202020204" pitchFamily="34" charset="0"/>
                        </a:rPr>
                        <a:t>X ray</a:t>
                      </a:r>
                      <a:endParaRPr lang="en-US" sz="1000" u="none" dirty="0">
                        <a:effectLst/>
                        <a:latin typeface="Arial" panose="020B0604020202020204" pitchFamily="34" charset="0"/>
                        <a:cs typeface="Arial" panose="020B0604020202020204" pitchFamily="34" charset="0"/>
                      </a:endParaRPr>
                    </a:p>
                    <a:p>
                      <a:pPr marL="342900" marR="0" lvl="0" indent="-342900">
                        <a:lnSpc>
                          <a:spcPts val="1300"/>
                        </a:lnSpc>
                        <a:spcBef>
                          <a:spcPts val="0"/>
                        </a:spcBef>
                        <a:spcAft>
                          <a:spcPts val="0"/>
                        </a:spcAft>
                        <a:buFont typeface="Wingdings"/>
                        <a:buChar char=""/>
                        <a:tabLst>
                          <a:tab pos="4343400" algn="l"/>
                        </a:tabLst>
                      </a:pPr>
                      <a:r>
                        <a:rPr lang="en-US" sz="1000" u="none" dirty="0">
                          <a:effectLst/>
                          <a:latin typeface="Arial" panose="020B0604020202020204" pitchFamily="34" charset="0"/>
                          <a:cs typeface="Arial" panose="020B0604020202020204" pitchFamily="34" charset="0"/>
                        </a:rPr>
                        <a:t>IV fluids</a:t>
                      </a:r>
                    </a:p>
                    <a:p>
                      <a:pPr marL="342900" marR="0" lvl="0" indent="-342900">
                        <a:lnSpc>
                          <a:spcPts val="1300"/>
                        </a:lnSpc>
                        <a:spcBef>
                          <a:spcPts val="0"/>
                        </a:spcBef>
                        <a:spcAft>
                          <a:spcPts val="0"/>
                        </a:spcAft>
                        <a:buFont typeface="Wingdings"/>
                        <a:buChar char=""/>
                        <a:tabLst>
                          <a:tab pos="4343400" algn="l"/>
                        </a:tabLst>
                      </a:pPr>
                      <a:r>
                        <a:rPr lang="en-US" sz="1000" u="none" dirty="0">
                          <a:effectLst/>
                          <a:latin typeface="Arial" panose="020B0604020202020204" pitchFamily="34" charset="0"/>
                          <a:cs typeface="Arial" panose="020B0604020202020204" pitchFamily="34" charset="0"/>
                        </a:rPr>
                        <a:t>Subcutaneous fluids</a:t>
                      </a:r>
                    </a:p>
                    <a:p>
                      <a:pPr marL="342900" marR="0" lvl="0" indent="-342900">
                        <a:lnSpc>
                          <a:spcPts val="1300"/>
                        </a:lnSpc>
                        <a:spcBef>
                          <a:spcPts val="0"/>
                        </a:spcBef>
                        <a:spcAft>
                          <a:spcPts val="0"/>
                        </a:spcAft>
                        <a:buFont typeface="Wingdings"/>
                        <a:buChar char=""/>
                        <a:tabLst>
                          <a:tab pos="4343400" algn="l"/>
                        </a:tabLst>
                      </a:pPr>
                      <a:r>
                        <a:rPr lang="en-US" sz="1000" u="none" dirty="0">
                          <a:effectLst/>
                          <a:latin typeface="Arial" panose="020B0604020202020204" pitchFamily="34" charset="0"/>
                          <a:cs typeface="Arial" panose="020B0604020202020204" pitchFamily="34" charset="0"/>
                        </a:rPr>
                        <a:t>NG </a:t>
                      </a:r>
                      <a:r>
                        <a:rPr lang="en-US" sz="1000" u="none" dirty="0" smtClean="0">
                          <a:effectLst/>
                          <a:latin typeface="Arial" panose="020B0604020202020204" pitchFamily="34" charset="0"/>
                          <a:cs typeface="Arial" panose="020B0604020202020204" pitchFamily="34" charset="0"/>
                        </a:rPr>
                        <a:t>tube </a:t>
                      </a:r>
                      <a:endParaRPr lang="en-US" sz="1000" u="none" dirty="0">
                        <a:effectLst/>
                        <a:latin typeface="Arial" panose="020B0604020202020204" pitchFamily="34" charset="0"/>
                        <a:cs typeface="Arial" panose="020B0604020202020204" pitchFamily="34" charset="0"/>
                      </a:endParaRPr>
                    </a:p>
                    <a:p>
                      <a:pPr marL="342900" marR="0" lvl="0" indent="-342900">
                        <a:lnSpc>
                          <a:spcPts val="1300"/>
                        </a:lnSpc>
                        <a:spcBef>
                          <a:spcPts val="0"/>
                        </a:spcBef>
                        <a:spcAft>
                          <a:spcPts val="0"/>
                        </a:spcAft>
                        <a:buFont typeface="Wingdings"/>
                        <a:buChar char=""/>
                        <a:tabLst>
                          <a:tab pos="4343400" algn="l"/>
                        </a:tabLst>
                      </a:pPr>
                      <a:r>
                        <a:rPr lang="en-US" sz="1000" u="none" dirty="0">
                          <a:effectLst/>
                          <a:latin typeface="Arial" panose="020B0604020202020204" pitchFamily="34" charset="0"/>
                          <a:cs typeface="Arial" panose="020B0604020202020204" pitchFamily="34" charset="0"/>
                        </a:rPr>
                        <a:t>Oxygen</a:t>
                      </a:r>
                    </a:p>
                    <a:p>
                      <a:pPr marL="342900" marR="0" lvl="0" indent="-342900">
                        <a:lnSpc>
                          <a:spcPts val="1300"/>
                        </a:lnSpc>
                        <a:spcBef>
                          <a:spcPts val="0"/>
                        </a:spcBef>
                        <a:spcAft>
                          <a:spcPts val="0"/>
                        </a:spcAft>
                        <a:buFont typeface="Wingdings"/>
                        <a:buChar char=""/>
                        <a:tabLst>
                          <a:tab pos="4343400" algn="l"/>
                        </a:tabLst>
                      </a:pPr>
                      <a:r>
                        <a:rPr lang="en-US" sz="1000" u="none" dirty="0">
                          <a:effectLst/>
                          <a:latin typeface="Arial" panose="020B0604020202020204" pitchFamily="34" charset="0"/>
                          <a:cs typeface="Arial" panose="020B0604020202020204" pitchFamily="34" charset="0"/>
                        </a:rPr>
                        <a:t>Respiratory treatment </a:t>
                      </a:r>
                    </a:p>
                    <a:p>
                      <a:pPr marL="342900" marR="0" lvl="0" indent="-342900">
                        <a:lnSpc>
                          <a:spcPts val="1300"/>
                        </a:lnSpc>
                        <a:spcBef>
                          <a:spcPts val="0"/>
                        </a:spcBef>
                        <a:spcAft>
                          <a:spcPts val="0"/>
                        </a:spcAft>
                        <a:buFont typeface="Wingdings"/>
                        <a:buChar char=""/>
                        <a:tabLst>
                          <a:tab pos="4343400" algn="l"/>
                        </a:tabLst>
                      </a:pPr>
                      <a:r>
                        <a:rPr lang="en-US" sz="1000" u="none" dirty="0">
                          <a:effectLst/>
                          <a:latin typeface="Arial" panose="020B0604020202020204" pitchFamily="34" charset="0"/>
                          <a:cs typeface="Arial" panose="020B0604020202020204" pitchFamily="34" charset="0"/>
                        </a:rPr>
                        <a:t>Respiratory suctioning</a:t>
                      </a:r>
                    </a:p>
                    <a:p>
                      <a:pPr marL="342900" marR="0" lvl="0" indent="-342900">
                        <a:lnSpc>
                          <a:spcPts val="1300"/>
                        </a:lnSpc>
                        <a:spcBef>
                          <a:spcPts val="0"/>
                        </a:spcBef>
                        <a:spcAft>
                          <a:spcPts val="0"/>
                        </a:spcAft>
                        <a:buFont typeface="Wingdings"/>
                        <a:buChar char=""/>
                        <a:tabLst>
                          <a:tab pos="4343400" algn="l"/>
                        </a:tabLst>
                      </a:pPr>
                      <a:r>
                        <a:rPr lang="en-US" sz="1000" u="none" dirty="0">
                          <a:effectLst/>
                          <a:latin typeface="Arial" panose="020B0604020202020204" pitchFamily="34" charset="0"/>
                          <a:cs typeface="Arial" panose="020B0604020202020204" pitchFamily="34" charset="0"/>
                        </a:rPr>
                        <a:t>Medication: IV</a:t>
                      </a:r>
                    </a:p>
                    <a:p>
                      <a:pPr marL="342900" marR="0" lvl="0" indent="-342900">
                        <a:lnSpc>
                          <a:spcPts val="1300"/>
                        </a:lnSpc>
                        <a:spcBef>
                          <a:spcPts val="0"/>
                        </a:spcBef>
                        <a:spcAft>
                          <a:spcPts val="0"/>
                        </a:spcAft>
                        <a:buFont typeface="Wingdings"/>
                        <a:buChar char=""/>
                        <a:tabLst>
                          <a:tab pos="4343400" algn="l"/>
                        </a:tabLst>
                      </a:pPr>
                      <a:r>
                        <a:rPr lang="en-US" sz="1000" u="none" dirty="0">
                          <a:effectLst/>
                          <a:latin typeface="Arial" panose="020B0604020202020204" pitchFamily="34" charset="0"/>
                          <a:cs typeface="Arial" panose="020B0604020202020204" pitchFamily="34" charset="0"/>
                        </a:rPr>
                        <a:t>Medications: IM or SQ</a:t>
                      </a:r>
                    </a:p>
                    <a:p>
                      <a:pPr marL="342900" marR="0" lvl="0" indent="-342900">
                        <a:lnSpc>
                          <a:spcPts val="1300"/>
                        </a:lnSpc>
                        <a:spcBef>
                          <a:spcPts val="0"/>
                        </a:spcBef>
                        <a:spcAft>
                          <a:spcPts val="600"/>
                        </a:spcAft>
                        <a:buFont typeface="Wingdings"/>
                        <a:buChar char=""/>
                        <a:tabLst>
                          <a:tab pos="4343400" algn="l"/>
                        </a:tabLst>
                      </a:pPr>
                      <a:r>
                        <a:rPr lang="en-US" sz="1000" u="none" dirty="0">
                          <a:effectLst/>
                          <a:latin typeface="Arial" panose="020B0604020202020204" pitchFamily="34" charset="0"/>
                          <a:cs typeface="Arial" panose="020B0604020202020204" pitchFamily="34" charset="0"/>
                        </a:rPr>
                        <a:t>Medications: PO</a:t>
                      </a:r>
                    </a:p>
                    <a:p>
                      <a:pPr marL="0" marR="0">
                        <a:lnSpc>
                          <a:spcPts val="1300"/>
                        </a:lnSpc>
                        <a:spcBef>
                          <a:spcPts val="0"/>
                        </a:spcBef>
                        <a:spcAft>
                          <a:spcPts val="300"/>
                        </a:spcAft>
                      </a:pPr>
                      <a:r>
                        <a:rPr lang="en-US" sz="1000" b="1" u="none" dirty="0" smtClean="0">
                          <a:effectLst/>
                          <a:latin typeface="Arial" panose="020B0604020202020204" pitchFamily="34" charset="0"/>
                          <a:cs typeface="Arial" panose="020B0604020202020204" pitchFamily="34" charset="0"/>
                        </a:rPr>
                        <a:t>Seen By (Within 24 Hours of Transfer)</a:t>
                      </a:r>
                    </a:p>
                    <a:p>
                      <a:pPr marL="342900" marR="0" lvl="0" indent="-342900">
                        <a:lnSpc>
                          <a:spcPts val="1300"/>
                        </a:lnSpc>
                        <a:spcBef>
                          <a:spcPts val="0"/>
                        </a:spcBef>
                        <a:spcAft>
                          <a:spcPts val="0"/>
                        </a:spcAft>
                        <a:buFont typeface="Wingdings"/>
                        <a:buChar char=""/>
                        <a:tabLst>
                          <a:tab pos="4343400" algn="l"/>
                        </a:tabLst>
                      </a:pPr>
                      <a:r>
                        <a:rPr lang="en-US" sz="1000" u="none" dirty="0" smtClean="0">
                          <a:effectLst/>
                          <a:latin typeface="Arial" panose="020B0604020202020204" pitchFamily="34" charset="0"/>
                          <a:cs typeface="Arial" panose="020B0604020202020204" pitchFamily="34" charset="0"/>
                        </a:rPr>
                        <a:t>Primary </a:t>
                      </a:r>
                      <a:r>
                        <a:rPr lang="en-US" sz="1000" u="none" dirty="0">
                          <a:effectLst/>
                          <a:latin typeface="Arial" panose="020B0604020202020204" pitchFamily="34" charset="0"/>
                          <a:cs typeface="Arial" panose="020B0604020202020204" pitchFamily="34" charset="0"/>
                        </a:rPr>
                        <a:t>Physician</a:t>
                      </a:r>
                    </a:p>
                    <a:p>
                      <a:pPr marL="342900" marR="0" lvl="0" indent="-342900">
                        <a:lnSpc>
                          <a:spcPts val="1300"/>
                        </a:lnSpc>
                        <a:spcBef>
                          <a:spcPts val="0"/>
                        </a:spcBef>
                        <a:spcAft>
                          <a:spcPts val="0"/>
                        </a:spcAft>
                        <a:buFont typeface="Wingdings"/>
                        <a:buChar char=""/>
                        <a:tabLst>
                          <a:tab pos="4343400" algn="l"/>
                        </a:tabLst>
                      </a:pPr>
                      <a:r>
                        <a:rPr lang="en-US" sz="1000" u="none" dirty="0">
                          <a:effectLst/>
                          <a:latin typeface="Arial" panose="020B0604020202020204" pitchFamily="34" charset="0"/>
                          <a:cs typeface="Arial" panose="020B0604020202020204" pitchFamily="34" charset="0"/>
                        </a:rPr>
                        <a:t>Covering Physician</a:t>
                      </a:r>
                    </a:p>
                    <a:p>
                      <a:pPr marL="342900" marR="0" lvl="0" indent="-342900">
                        <a:lnSpc>
                          <a:spcPts val="1300"/>
                        </a:lnSpc>
                        <a:spcBef>
                          <a:spcPts val="0"/>
                        </a:spcBef>
                        <a:spcAft>
                          <a:spcPts val="0"/>
                        </a:spcAft>
                        <a:buFont typeface="Wingdings"/>
                        <a:buChar char=""/>
                        <a:tabLst>
                          <a:tab pos="4343400" algn="l"/>
                        </a:tabLst>
                      </a:pPr>
                      <a:r>
                        <a:rPr lang="en-US" sz="1000" u="none" dirty="0">
                          <a:effectLst/>
                          <a:latin typeface="Arial" panose="020B0604020202020204" pitchFamily="34" charset="0"/>
                          <a:cs typeface="Arial" panose="020B0604020202020204" pitchFamily="34" charset="0"/>
                        </a:rPr>
                        <a:t>Consulting Physician</a:t>
                      </a:r>
                    </a:p>
                    <a:p>
                      <a:pPr marL="342900" marR="0" lvl="0" indent="-342900">
                        <a:lnSpc>
                          <a:spcPts val="1300"/>
                        </a:lnSpc>
                        <a:spcBef>
                          <a:spcPts val="0"/>
                        </a:spcBef>
                        <a:spcAft>
                          <a:spcPts val="0"/>
                        </a:spcAft>
                        <a:buFont typeface="Wingdings"/>
                        <a:buChar char=""/>
                        <a:tabLst>
                          <a:tab pos="4343400" algn="l"/>
                        </a:tabLst>
                      </a:pPr>
                      <a:r>
                        <a:rPr lang="en-US" sz="1000" u="none" dirty="0">
                          <a:effectLst/>
                          <a:latin typeface="Arial" panose="020B0604020202020204" pitchFamily="34" charset="0"/>
                          <a:cs typeface="Arial" panose="020B0604020202020204" pitchFamily="34" charset="0"/>
                        </a:rPr>
                        <a:t>Nurse Practitioner or PA</a:t>
                      </a:r>
                    </a:p>
                    <a:p>
                      <a:pPr marL="342900" marR="0" lvl="0" indent="-342900">
                        <a:lnSpc>
                          <a:spcPts val="1300"/>
                        </a:lnSpc>
                        <a:spcBef>
                          <a:spcPts val="0"/>
                        </a:spcBef>
                        <a:spcAft>
                          <a:spcPts val="0"/>
                        </a:spcAft>
                        <a:buFont typeface="Wingdings"/>
                        <a:buChar char=""/>
                        <a:tabLst>
                          <a:tab pos="4343400" algn="l"/>
                        </a:tabLst>
                      </a:pPr>
                      <a:r>
                        <a:rPr lang="en-US" sz="1000" u="none" dirty="0">
                          <a:effectLst/>
                          <a:latin typeface="Arial" panose="020B0604020202020204" pitchFamily="34" charset="0"/>
                          <a:cs typeface="Arial" panose="020B0604020202020204" pitchFamily="34" charset="0"/>
                        </a:rPr>
                        <a:t>Respiratory Therapist</a:t>
                      </a:r>
                    </a:p>
                    <a:p>
                      <a:pPr marL="342900" marR="0" lvl="0" indent="-342900">
                        <a:lnSpc>
                          <a:spcPts val="1300"/>
                        </a:lnSpc>
                        <a:spcBef>
                          <a:spcPts val="0"/>
                        </a:spcBef>
                        <a:spcAft>
                          <a:spcPts val="1200"/>
                        </a:spcAft>
                        <a:buFont typeface="Wingdings"/>
                        <a:buChar char=""/>
                        <a:tabLst>
                          <a:tab pos="4343400" algn="l"/>
                        </a:tabLst>
                      </a:pPr>
                      <a:r>
                        <a:rPr lang="en-US" sz="1000" u="none" dirty="0" smtClean="0">
                          <a:effectLst/>
                          <a:latin typeface="Arial" panose="020B0604020202020204" pitchFamily="34" charset="0"/>
                          <a:cs typeface="Arial" panose="020B0604020202020204" pitchFamily="34" charset="0"/>
                        </a:rPr>
                        <a:t>Other</a:t>
                      </a:r>
                    </a:p>
                    <a:p>
                      <a:pPr marL="342900" marR="0" lvl="0" indent="-342900" algn="l" defTabSz="914400" rtl="0" eaLnBrk="1" fontAlgn="auto" latinLnBrk="0" hangingPunct="1">
                        <a:lnSpc>
                          <a:spcPts val="1300"/>
                        </a:lnSpc>
                        <a:spcBef>
                          <a:spcPts val="0"/>
                        </a:spcBef>
                        <a:spcAft>
                          <a:spcPts val="600"/>
                        </a:spcAft>
                        <a:buClrTx/>
                        <a:buSzTx/>
                        <a:buFont typeface="Wingdings"/>
                        <a:buChar char=""/>
                        <a:tabLst>
                          <a:tab pos="4343400" algn="l"/>
                        </a:tabLst>
                        <a:defRPr/>
                      </a:pPr>
                      <a:r>
                        <a:rPr lang="en-US" sz="1000" u="none" dirty="0" smtClean="0">
                          <a:effectLst/>
                          <a:latin typeface="Arial" panose="020B0604020202020204" pitchFamily="34" charset="0"/>
                          <a:cs typeface="Arial" panose="020B0604020202020204" pitchFamily="34" charset="0"/>
                        </a:rPr>
                        <a:t>Transfer requested by resident/family</a:t>
                      </a:r>
                      <a:endParaRPr lang="en-US" sz="1000" u="none" dirty="0" smtClean="0">
                        <a:effectLst/>
                        <a:latin typeface="Arial" panose="020B0604020202020204" pitchFamily="34" charset="0"/>
                        <a:ea typeface="Times New Roman"/>
                        <a:cs typeface="Arial" panose="020B0604020202020204" pitchFamily="34" charset="0"/>
                      </a:endParaRPr>
                    </a:p>
                    <a:p>
                      <a:pPr marL="0" marR="0">
                        <a:lnSpc>
                          <a:spcPts val="1300"/>
                        </a:lnSpc>
                        <a:spcBef>
                          <a:spcPts val="0"/>
                        </a:spcBef>
                        <a:spcAft>
                          <a:spcPts val="300"/>
                        </a:spcAft>
                      </a:pPr>
                      <a:r>
                        <a:rPr lang="en-US" sz="1000" b="1" u="none" dirty="0" smtClean="0">
                          <a:effectLst/>
                          <a:latin typeface="Arial" panose="020B0604020202020204" pitchFamily="34" charset="0"/>
                          <a:cs typeface="Arial" panose="020B0604020202020204" pitchFamily="34" charset="0"/>
                        </a:rPr>
                        <a:t>Authorized </a:t>
                      </a:r>
                      <a:r>
                        <a:rPr lang="en-US" sz="1000" b="1" u="none" dirty="0">
                          <a:effectLst/>
                          <a:latin typeface="Arial" panose="020B0604020202020204" pitchFamily="34" charset="0"/>
                          <a:cs typeface="Arial" panose="020B0604020202020204" pitchFamily="34" charset="0"/>
                        </a:rPr>
                        <a:t>by:</a:t>
                      </a:r>
                    </a:p>
                    <a:p>
                      <a:pPr marL="342900" marR="0" lvl="0" indent="-342900">
                        <a:lnSpc>
                          <a:spcPts val="1300"/>
                        </a:lnSpc>
                        <a:spcBef>
                          <a:spcPts val="0"/>
                        </a:spcBef>
                        <a:spcAft>
                          <a:spcPts val="0"/>
                        </a:spcAft>
                        <a:buFont typeface="Wingdings"/>
                        <a:buChar char=""/>
                        <a:tabLst>
                          <a:tab pos="4343400" algn="l"/>
                        </a:tabLst>
                      </a:pPr>
                      <a:r>
                        <a:rPr lang="en-US" sz="1000" u="none" dirty="0">
                          <a:effectLst/>
                          <a:latin typeface="Arial" panose="020B0604020202020204" pitchFamily="34" charset="0"/>
                          <a:cs typeface="Arial" panose="020B0604020202020204" pitchFamily="34" charset="0"/>
                        </a:rPr>
                        <a:t>Resident’s Primary Physician/Name___________________</a:t>
                      </a:r>
                    </a:p>
                    <a:p>
                      <a:pPr marL="342900" marR="0" lvl="0" indent="-342900">
                        <a:lnSpc>
                          <a:spcPts val="1300"/>
                        </a:lnSpc>
                        <a:spcBef>
                          <a:spcPts val="0"/>
                        </a:spcBef>
                        <a:spcAft>
                          <a:spcPts val="0"/>
                        </a:spcAft>
                        <a:buFont typeface="Wingdings"/>
                        <a:buChar char=""/>
                        <a:tabLst>
                          <a:tab pos="4343400" algn="l"/>
                        </a:tabLst>
                      </a:pPr>
                      <a:r>
                        <a:rPr lang="en-US" sz="1000" u="none" dirty="0">
                          <a:effectLst/>
                          <a:latin typeface="Arial" panose="020B0604020202020204" pitchFamily="34" charset="0"/>
                          <a:cs typeface="Arial" panose="020B0604020202020204" pitchFamily="34" charset="0"/>
                        </a:rPr>
                        <a:t>Other Provider/Name____________________</a:t>
                      </a:r>
                    </a:p>
                    <a:p>
                      <a:pPr marL="342900" marR="0" lvl="0" indent="-342900">
                        <a:lnSpc>
                          <a:spcPts val="1300"/>
                        </a:lnSpc>
                        <a:spcBef>
                          <a:spcPts val="0"/>
                        </a:spcBef>
                        <a:spcAft>
                          <a:spcPts val="0"/>
                        </a:spcAft>
                        <a:buFont typeface="Wingdings"/>
                        <a:buChar char=""/>
                        <a:tabLst>
                          <a:tab pos="4343400" algn="l"/>
                        </a:tabLst>
                      </a:pPr>
                      <a:r>
                        <a:rPr lang="en-US" sz="1000" u="none" dirty="0">
                          <a:effectLst/>
                          <a:latin typeface="Arial" panose="020B0604020202020204" pitchFamily="34" charset="0"/>
                          <a:cs typeface="Arial" panose="020B0604020202020204" pitchFamily="34" charset="0"/>
                        </a:rPr>
                        <a:t>Medical Director/Name____________________</a:t>
                      </a:r>
                    </a:p>
                    <a:p>
                      <a:pPr marL="342900" marR="0" lvl="0" indent="-342900">
                        <a:lnSpc>
                          <a:spcPts val="1300"/>
                        </a:lnSpc>
                        <a:spcBef>
                          <a:spcPts val="0"/>
                        </a:spcBef>
                        <a:spcAft>
                          <a:spcPts val="0"/>
                        </a:spcAft>
                        <a:buFont typeface="Wingdings"/>
                        <a:buChar char=""/>
                        <a:tabLst>
                          <a:tab pos="4343400" algn="l"/>
                        </a:tabLst>
                      </a:pPr>
                      <a:r>
                        <a:rPr lang="en-US" sz="1000" u="none" dirty="0">
                          <a:effectLst/>
                          <a:latin typeface="Arial" panose="020B0604020202020204" pitchFamily="34" charset="0"/>
                          <a:cs typeface="Arial" panose="020B0604020202020204" pitchFamily="34" charset="0"/>
                        </a:rPr>
                        <a:t>Medicare Managed </a:t>
                      </a:r>
                      <a:r>
                        <a:rPr lang="en-US" sz="1000" u="none" dirty="0" smtClean="0">
                          <a:effectLst/>
                          <a:latin typeface="Arial" panose="020B0604020202020204" pitchFamily="34" charset="0"/>
                          <a:cs typeface="Arial" panose="020B0604020202020204" pitchFamily="34" charset="0"/>
                        </a:rPr>
                        <a:t>Care </a:t>
                      </a:r>
                      <a:r>
                        <a:rPr lang="en-US" sz="1000" u="none" dirty="0">
                          <a:effectLst/>
                          <a:latin typeface="Arial" panose="020B0604020202020204" pitchFamily="34" charset="0"/>
                          <a:cs typeface="Arial" panose="020B0604020202020204" pitchFamily="34" charset="0"/>
                        </a:rPr>
                        <a:t>Organization</a:t>
                      </a:r>
                    </a:p>
                    <a:p>
                      <a:pPr marL="342900" marR="0" lvl="0" indent="-342900">
                        <a:lnSpc>
                          <a:spcPts val="1300"/>
                        </a:lnSpc>
                        <a:spcBef>
                          <a:spcPts val="0"/>
                        </a:spcBef>
                        <a:spcAft>
                          <a:spcPts val="1200"/>
                        </a:spcAft>
                        <a:buFont typeface="Wingdings"/>
                        <a:buChar char=""/>
                        <a:tabLst>
                          <a:tab pos="4343400" algn="l"/>
                        </a:tabLst>
                      </a:pPr>
                      <a:r>
                        <a:rPr lang="en-US" sz="1000" u="none" dirty="0">
                          <a:effectLst/>
                          <a:latin typeface="Arial" panose="020B0604020202020204" pitchFamily="34" charset="0"/>
                          <a:cs typeface="Arial" panose="020B0604020202020204" pitchFamily="34" charset="0"/>
                        </a:rPr>
                        <a:t>Outside Clinic or Service</a:t>
                      </a:r>
                      <a:endParaRPr lang="en-US" sz="1000" u="none" dirty="0">
                        <a:effectLst/>
                        <a:latin typeface="Arial" panose="020B0604020202020204" pitchFamily="34" charset="0"/>
                        <a:ea typeface="Times New Roman"/>
                        <a:cs typeface="Arial" panose="020B0604020202020204" pitchFamily="34" charset="0"/>
                      </a:endParaRPr>
                    </a:p>
                  </a:txBody>
                  <a:tcPr marL="49574" marR="49574" marT="0" marB="0">
                    <a:solidFill>
                      <a:schemeClr val="bg1"/>
                    </a:solidFill>
                  </a:tcPr>
                </a:tc>
              </a:tr>
            </a:tbl>
          </a:graphicData>
        </a:graphic>
      </p:graphicFrame>
    </p:spTree>
    <p:extLst>
      <p:ext uri="{BB962C8B-B14F-4D97-AF65-F5344CB8AC3E}">
        <p14:creationId xmlns:p14="http://schemas.microsoft.com/office/powerpoint/2010/main" val="352774833"/>
      </p:ext>
    </p:extLst>
  </p:cSld>
  <p:clrMapOvr>
    <a:masterClrMapping/>
  </p:clrMapOvr>
</p:sld>
</file>

<file path=ppt/theme/theme1.xml><?xml version="1.0" encoding="utf-8"?>
<a:theme xmlns:a="http://schemas.openxmlformats.org/drawingml/2006/main" name="On Time Page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n Time Page 2+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Custom 1">
      <a:dk1>
        <a:srgbClr val="EDA04F"/>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13538</TotalTime>
  <Words>5067</Words>
  <Application>Microsoft Office PowerPoint</Application>
  <PresentationFormat>On-screen Show (4:3)</PresentationFormat>
  <Paragraphs>3314</Paragraphs>
  <Slides>66</Slides>
  <Notes>1</Notes>
  <HiddenSlides>0</HiddenSlides>
  <MMClips>0</MMClips>
  <ScaleCrop>false</ScaleCrop>
  <HeadingPairs>
    <vt:vector size="4" baseType="variant">
      <vt:variant>
        <vt:lpstr>Theme</vt:lpstr>
      </vt:variant>
      <vt:variant>
        <vt:i4>3</vt:i4>
      </vt:variant>
      <vt:variant>
        <vt:lpstr>Slide Titles</vt:lpstr>
      </vt:variant>
      <vt:variant>
        <vt:i4>66</vt:i4>
      </vt:variant>
    </vt:vector>
  </HeadingPairs>
  <TitlesOfParts>
    <vt:vector size="69" baseType="lpstr">
      <vt:lpstr>On Time Page 1</vt:lpstr>
      <vt:lpstr>On Time Page 2+ </vt:lpstr>
      <vt:lpstr>Custom Design</vt:lpstr>
      <vt:lpstr>AHRQ’s Safety Program  for Nursing Homes: On-Time Preventable Hospital  and ED Visits Training</vt:lpstr>
      <vt:lpstr>Preventable Hospital and ED Visits Electronic Reports</vt:lpstr>
      <vt:lpstr>Teaching the Preventable Hospital and ED Visits Electronic Reports</vt:lpstr>
      <vt:lpstr>Transfer and intake notes</vt:lpstr>
      <vt:lpstr>Transfer and Intake Notes</vt:lpstr>
      <vt:lpstr>Transfer Note</vt:lpstr>
      <vt:lpstr>Transfer Note</vt:lpstr>
      <vt:lpstr>Sample Transfer Note (page 1 of 2)</vt:lpstr>
      <vt:lpstr>Sample Transfer Note (page 2 of 2)</vt:lpstr>
      <vt:lpstr>Intake Note</vt:lpstr>
      <vt:lpstr>Intake Note</vt:lpstr>
      <vt:lpstr>Sample Intake Note</vt:lpstr>
      <vt:lpstr>Sample Intake Note (page 1 of 2)</vt:lpstr>
      <vt:lpstr>Sample Intake Note (page 2 of 2)</vt:lpstr>
      <vt:lpstr>Check Your Understanding: Transfer and Intake Notes Quiz</vt:lpstr>
      <vt:lpstr>Check Your Understanding: Transfer and Intake Notes Quiz</vt:lpstr>
      <vt:lpstr>TRANSFER RISK REPORTS</vt:lpstr>
      <vt:lpstr>Transfer Risk Reports: High Risk and Medium Risk</vt:lpstr>
      <vt:lpstr>Transfer Risk Reports: High Risk and Medium Risk</vt:lpstr>
      <vt:lpstr>TRANSFER RISK REPORT RULES</vt:lpstr>
      <vt:lpstr>Rules for High and Medium Transfer Risk</vt:lpstr>
      <vt:lpstr>Rules for Determining High Risk</vt:lpstr>
      <vt:lpstr>Rules for Determining High Risk</vt:lpstr>
      <vt:lpstr>Rules for Determining High Risk</vt:lpstr>
      <vt:lpstr>Rules for Determining Medium Risk</vt:lpstr>
      <vt:lpstr>Sample Transfer Risk Report</vt:lpstr>
      <vt:lpstr>Reviewing Calculation Details for the Transfer Risk Report</vt:lpstr>
      <vt:lpstr>Documentation Elements and High-Risk Change in Condition</vt:lpstr>
      <vt:lpstr>Documentation Elements and High-Risk Change in Condition</vt:lpstr>
      <vt:lpstr>Documentation Elements and High-Risk Change in Condition</vt:lpstr>
      <vt:lpstr>Check Your Understanding:  Transfer Risk Reports Quiz</vt:lpstr>
      <vt:lpstr>Check Your Understanding:  Transfer Risk Reports Quiz</vt:lpstr>
      <vt:lpstr>Check Your Understanding:  Transfer Risk Reports Quiz</vt:lpstr>
      <vt:lpstr>ED TREAT AND RELEASE REPORT</vt:lpstr>
      <vt:lpstr>ED Treat and Release Report</vt:lpstr>
      <vt:lpstr>ED Treat and Release Report</vt:lpstr>
      <vt:lpstr>Sample ED Treat and Release Report</vt:lpstr>
      <vt:lpstr>Calculation Details for the  ED Treat and Release Report</vt:lpstr>
      <vt:lpstr>Check Your Understanding:  ED Treat and Release Report Quiz</vt:lpstr>
      <vt:lpstr>Check Your Understanding:  ED Treat and Release Report Quiz</vt:lpstr>
      <vt:lpstr>Check Your Understanding:  ED Treat and Release Report Quiz</vt:lpstr>
      <vt:lpstr>MONTHLY SUMMARY BY FACILITY OR NURSING UNIT REPORT</vt:lpstr>
      <vt:lpstr>Monthly Summary  by Facility or Nursing Unit Report </vt:lpstr>
      <vt:lpstr>Monthly Summary  by Facility or Nursing Unit Report</vt:lpstr>
      <vt:lpstr>Sample Monthly Summary  by Facility or Nursing Unit Report</vt:lpstr>
      <vt:lpstr>Calculation Details for the Monthly Summary by Facility or Nursing Unit Report</vt:lpstr>
      <vt:lpstr>Check Your Understanding: Monthly Summary by Facility or Nursing Unit Report Quiz</vt:lpstr>
      <vt:lpstr>Check Your Understanding: Monthly Summary by Facility or Nursing Unit Report Quiz</vt:lpstr>
      <vt:lpstr>Check Your Understanding: Monthly Summary by Facility or Nursing Unit Report Quiz</vt:lpstr>
      <vt:lpstr>Check Your Understanding: Monthly Summary by Facility or Nursing Unit Report Quiz</vt:lpstr>
      <vt:lpstr>MONTHLY SUMMARY  BY PROVIDER REPORT</vt:lpstr>
      <vt:lpstr>Monthly Summary by  Provider Report </vt:lpstr>
      <vt:lpstr>Sample Monthly Summary  by Provider Report</vt:lpstr>
      <vt:lpstr>Calculation Details for the Monthly Summary by Provider Report</vt:lpstr>
      <vt:lpstr>Check Your Understanding: Monthly Summary by Provider Report Quiz</vt:lpstr>
      <vt:lpstr>Check Your Understanding: Monthly Summary by Provider Report Quiz</vt:lpstr>
      <vt:lpstr>KEY METRICS REPORT</vt:lpstr>
      <vt:lpstr>Key Metrics Report </vt:lpstr>
      <vt:lpstr>Key Metrics Report </vt:lpstr>
      <vt:lpstr>Sample Key Metrics Report (page 1 of 2)</vt:lpstr>
      <vt:lpstr>Sample Key Metrics Report (page 2 of 2)</vt:lpstr>
      <vt:lpstr>Calculation Details for the  Key Metrics Report</vt:lpstr>
      <vt:lpstr>Check Your Understanding: Key Metrics Report Quiz</vt:lpstr>
      <vt:lpstr>Check Your Understanding: Key Metrics Report Quiz</vt:lpstr>
      <vt:lpstr>Check Your Understanding: Key Metrics Report Quiz</vt:lpstr>
      <vt:lpstr>Check Your Understanding: Key Metrics Report Quiz</vt:lpstr>
    </vt:vector>
  </TitlesOfParts>
  <Company>DHHS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AHRQ</dc:creator>
  <cp:lastModifiedBy>Doreen Bonnett</cp:lastModifiedBy>
  <cp:revision>238</cp:revision>
  <cp:lastPrinted>2015-03-09T19:20:04Z</cp:lastPrinted>
  <dcterms:created xsi:type="dcterms:W3CDTF">2014-09-24T16:40:12Z</dcterms:created>
  <dcterms:modified xsi:type="dcterms:W3CDTF">2017-06-07T22:11:38Z</dcterms:modified>
</cp:coreProperties>
</file>