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6" r:id="rId1"/>
    <p:sldMasterId id="2147483676" r:id="rId2"/>
  </p:sldMasterIdLst>
  <p:notesMasterIdLst>
    <p:notesMasterId r:id="rId60"/>
  </p:notesMasterIdLst>
  <p:handoutMasterIdLst>
    <p:handoutMasterId r:id="rId61"/>
  </p:handoutMasterIdLst>
  <p:sldIdLst>
    <p:sldId id="387"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ghan Hunt" initials="MH" lastIdx="2" clrIdx="0"/>
  <p:cmAuthor id="1" name="DHHS" initials="D" lastIdx="27" clrIdx="1"/>
  <p:cmAuthor id="2" name="DHHS" initials="DM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C96"/>
    <a:srgbClr val="0000FF"/>
    <a:srgbClr val="4C145E"/>
    <a:srgbClr val="4F0A5E"/>
    <a:srgbClr val="CC0000"/>
    <a:srgbClr val="E7BD8E"/>
    <a:srgbClr val="C08E00"/>
    <a:srgbClr val="F6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641" autoAdjust="0"/>
    <p:restoredTop sz="94628" autoAdjust="0"/>
  </p:normalViewPr>
  <p:slideViewPr>
    <p:cSldViewPr>
      <p:cViewPr>
        <p:scale>
          <a:sx n="87" d="100"/>
          <a:sy n="87" d="100"/>
        </p:scale>
        <p:origin x="-162" y="-474"/>
      </p:cViewPr>
      <p:guideLst>
        <p:guide orient="horz" pos="2160"/>
        <p:guide pos="2880"/>
      </p:guideLst>
    </p:cSldViewPr>
  </p:slideViewPr>
  <p:notesTextViewPr>
    <p:cViewPr>
      <p:scale>
        <a:sx n="1" d="1"/>
        <a:sy n="1" d="1"/>
      </p:scale>
      <p:origin x="0" y="0"/>
    </p:cViewPr>
  </p:notesTextViewPr>
  <p:sorterViewPr>
    <p:cViewPr>
      <p:scale>
        <a:sx n="100" d="100"/>
        <a:sy n="100" d="100"/>
      </p:scale>
      <p:origin x="0" y="4848"/>
    </p:cViewPr>
  </p:sorterViewPr>
  <p:notesViewPr>
    <p:cSldViewPr>
      <p:cViewPr varScale="1">
        <p:scale>
          <a:sx n="63" d="100"/>
          <a:sy n="63" d="100"/>
        </p:scale>
        <p:origin x="-3115" y="-67"/>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535DA576-DB61-41C7-BFA1-EF0BC41F1E81}" type="datetimeFigureOut">
              <a:rPr lang="en-US" smtClean="0"/>
              <a:t>10/26/2016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DC762732-F72C-4808-83F5-B0CE3C479967}" type="slidenum">
              <a:rPr lang="en-US" smtClean="0"/>
              <a:t>‹#›</a:t>
            </a:fld>
            <a:endParaRPr lang="en-US"/>
          </a:p>
        </p:txBody>
      </p:sp>
    </p:spTree>
    <p:extLst>
      <p:ext uri="{BB962C8B-B14F-4D97-AF65-F5344CB8AC3E}">
        <p14:creationId xmlns:p14="http://schemas.microsoft.com/office/powerpoint/2010/main" val="4260392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0903D69F-23A4-48DC-8C6D-B5DFE524F4A6}" type="datetimeFigureOut">
              <a:rPr lang="en-US" smtClean="0"/>
              <a:t>10/26/2016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73D4F178-D165-4C51-856F-690E1E844D52}" type="slidenum">
              <a:rPr lang="en-US" smtClean="0"/>
              <a:t>‹#›</a:t>
            </a:fld>
            <a:endParaRPr lang="en-US" dirty="0"/>
          </a:p>
        </p:txBody>
      </p:sp>
    </p:spTree>
    <p:extLst>
      <p:ext uri="{BB962C8B-B14F-4D97-AF65-F5344CB8AC3E}">
        <p14:creationId xmlns:p14="http://schemas.microsoft.com/office/powerpoint/2010/main" val="241043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a:t>
            </a:fld>
            <a:endParaRPr lang="en-US" dirty="0"/>
          </a:p>
        </p:txBody>
      </p:sp>
    </p:spTree>
    <p:extLst>
      <p:ext uri="{BB962C8B-B14F-4D97-AF65-F5344CB8AC3E}">
        <p14:creationId xmlns:p14="http://schemas.microsoft.com/office/powerpoint/2010/main" val="67307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10</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11</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12</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13</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14</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15</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16</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17</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18</a:t>
            </a:fld>
            <a:endParaRPr lang="en-US" dirty="0"/>
          </a:p>
        </p:txBody>
      </p:sp>
    </p:spTree>
    <p:extLst>
      <p:ext uri="{BB962C8B-B14F-4D97-AF65-F5344CB8AC3E}">
        <p14:creationId xmlns:p14="http://schemas.microsoft.com/office/powerpoint/2010/main" val="3971564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19</a:t>
            </a:fld>
            <a:endParaRPr lang="en-US" dirty="0"/>
          </a:p>
        </p:txBody>
      </p:sp>
    </p:spTree>
    <p:extLst>
      <p:ext uri="{BB962C8B-B14F-4D97-AF65-F5344CB8AC3E}">
        <p14:creationId xmlns:p14="http://schemas.microsoft.com/office/powerpoint/2010/main" val="408919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20</a:t>
            </a:fld>
            <a:endParaRPr lang="en-US" dirty="0"/>
          </a:p>
        </p:txBody>
      </p:sp>
    </p:spTree>
    <p:extLst>
      <p:ext uri="{BB962C8B-B14F-4D97-AF65-F5344CB8AC3E}">
        <p14:creationId xmlns:p14="http://schemas.microsoft.com/office/powerpoint/2010/main" val="736238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21</a:t>
            </a:fld>
            <a:endParaRPr lang="en-US" dirty="0"/>
          </a:p>
        </p:txBody>
      </p:sp>
    </p:spTree>
    <p:extLst>
      <p:ext uri="{BB962C8B-B14F-4D97-AF65-F5344CB8AC3E}">
        <p14:creationId xmlns:p14="http://schemas.microsoft.com/office/powerpoint/2010/main" val="287020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22</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23</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24</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25</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26</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27</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28</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29</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3</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30</a:t>
            </a:fld>
            <a:endParaRPr lang="en-US" dirty="0"/>
          </a:p>
        </p:txBody>
      </p:sp>
    </p:spTree>
    <p:extLst>
      <p:ext uri="{BB962C8B-B14F-4D97-AF65-F5344CB8AC3E}">
        <p14:creationId xmlns:p14="http://schemas.microsoft.com/office/powerpoint/2010/main" val="2791110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31</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32</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33</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34</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35</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36</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37</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38</a:t>
            </a:fld>
            <a:endParaRPr lang="en-US" dirty="0"/>
          </a:p>
        </p:txBody>
      </p:sp>
    </p:spTree>
    <p:extLst>
      <p:ext uri="{BB962C8B-B14F-4D97-AF65-F5344CB8AC3E}">
        <p14:creationId xmlns:p14="http://schemas.microsoft.com/office/powerpoint/2010/main" val="2625735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39</a:t>
            </a:fld>
            <a:endParaRPr lang="en-US" dirty="0"/>
          </a:p>
        </p:txBody>
      </p:sp>
    </p:spTree>
    <p:extLst>
      <p:ext uri="{BB962C8B-B14F-4D97-AF65-F5344CB8AC3E}">
        <p14:creationId xmlns:p14="http://schemas.microsoft.com/office/powerpoint/2010/main" val="262573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4</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40</a:t>
            </a:fld>
            <a:endParaRPr lang="en-US" dirty="0"/>
          </a:p>
        </p:txBody>
      </p:sp>
    </p:spTree>
    <p:extLst>
      <p:ext uri="{BB962C8B-B14F-4D97-AF65-F5344CB8AC3E}">
        <p14:creationId xmlns:p14="http://schemas.microsoft.com/office/powerpoint/2010/main" val="1319089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41</a:t>
            </a:fld>
            <a:endParaRPr lang="en-US" dirty="0"/>
          </a:p>
        </p:txBody>
      </p:sp>
    </p:spTree>
    <p:extLst>
      <p:ext uri="{BB962C8B-B14F-4D97-AF65-F5344CB8AC3E}">
        <p14:creationId xmlns:p14="http://schemas.microsoft.com/office/powerpoint/2010/main" val="3077694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42</a:t>
            </a:fld>
            <a:endParaRPr lang="en-US" dirty="0"/>
          </a:p>
        </p:txBody>
      </p:sp>
    </p:spTree>
    <p:extLst>
      <p:ext uri="{BB962C8B-B14F-4D97-AF65-F5344CB8AC3E}">
        <p14:creationId xmlns:p14="http://schemas.microsoft.com/office/powerpoint/2010/main" val="4252016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43</a:t>
            </a:fld>
            <a:endParaRPr lang="en-US" dirty="0"/>
          </a:p>
        </p:txBody>
      </p:sp>
    </p:spTree>
    <p:extLst>
      <p:ext uri="{BB962C8B-B14F-4D97-AF65-F5344CB8AC3E}">
        <p14:creationId xmlns:p14="http://schemas.microsoft.com/office/powerpoint/2010/main" val="3820189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44</a:t>
            </a:fld>
            <a:endParaRPr lang="en-US" dirty="0"/>
          </a:p>
        </p:txBody>
      </p:sp>
    </p:spTree>
    <p:extLst>
      <p:ext uri="{BB962C8B-B14F-4D97-AF65-F5344CB8AC3E}">
        <p14:creationId xmlns:p14="http://schemas.microsoft.com/office/powerpoint/2010/main" val="3580458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45</a:t>
            </a:fld>
            <a:endParaRPr lang="en-US" dirty="0"/>
          </a:p>
        </p:txBody>
      </p:sp>
    </p:spTree>
    <p:extLst>
      <p:ext uri="{BB962C8B-B14F-4D97-AF65-F5344CB8AC3E}">
        <p14:creationId xmlns:p14="http://schemas.microsoft.com/office/powerpoint/2010/main" val="25925112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46</a:t>
            </a:fld>
            <a:endParaRPr lang="en-US" dirty="0"/>
          </a:p>
        </p:txBody>
      </p:sp>
    </p:spTree>
    <p:extLst>
      <p:ext uri="{BB962C8B-B14F-4D97-AF65-F5344CB8AC3E}">
        <p14:creationId xmlns:p14="http://schemas.microsoft.com/office/powerpoint/2010/main" val="164885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47</a:t>
            </a:fld>
            <a:endParaRPr lang="en-US" dirty="0"/>
          </a:p>
        </p:txBody>
      </p:sp>
    </p:spTree>
    <p:extLst>
      <p:ext uri="{BB962C8B-B14F-4D97-AF65-F5344CB8AC3E}">
        <p14:creationId xmlns:p14="http://schemas.microsoft.com/office/powerpoint/2010/main" val="2766773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48</a:t>
            </a:fld>
            <a:endParaRPr lang="en-US" dirty="0"/>
          </a:p>
        </p:txBody>
      </p:sp>
    </p:spTree>
    <p:extLst>
      <p:ext uri="{BB962C8B-B14F-4D97-AF65-F5344CB8AC3E}">
        <p14:creationId xmlns:p14="http://schemas.microsoft.com/office/powerpoint/2010/main" val="1930564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49</a:t>
            </a:fld>
            <a:endParaRPr lang="en-US" dirty="0"/>
          </a:p>
        </p:txBody>
      </p:sp>
    </p:spTree>
    <p:extLst>
      <p:ext uri="{BB962C8B-B14F-4D97-AF65-F5344CB8AC3E}">
        <p14:creationId xmlns:p14="http://schemas.microsoft.com/office/powerpoint/2010/main" val="418618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5</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50</a:t>
            </a:fld>
            <a:endParaRPr lang="en-US" dirty="0"/>
          </a:p>
        </p:txBody>
      </p:sp>
    </p:spTree>
    <p:extLst>
      <p:ext uri="{BB962C8B-B14F-4D97-AF65-F5344CB8AC3E}">
        <p14:creationId xmlns:p14="http://schemas.microsoft.com/office/powerpoint/2010/main" val="32041798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51</a:t>
            </a:fld>
            <a:endParaRPr lang="en-US" dirty="0"/>
          </a:p>
        </p:txBody>
      </p:sp>
    </p:spTree>
    <p:extLst>
      <p:ext uri="{BB962C8B-B14F-4D97-AF65-F5344CB8AC3E}">
        <p14:creationId xmlns:p14="http://schemas.microsoft.com/office/powerpoint/2010/main" val="1616490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52</a:t>
            </a:fld>
            <a:endParaRPr lang="en-US" dirty="0"/>
          </a:p>
        </p:txBody>
      </p:sp>
    </p:spTree>
    <p:extLst>
      <p:ext uri="{BB962C8B-B14F-4D97-AF65-F5344CB8AC3E}">
        <p14:creationId xmlns:p14="http://schemas.microsoft.com/office/powerpoint/2010/main" val="7337613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53</a:t>
            </a:fld>
            <a:endParaRPr lang="en-US" dirty="0"/>
          </a:p>
        </p:txBody>
      </p:sp>
    </p:spTree>
    <p:extLst>
      <p:ext uri="{BB962C8B-B14F-4D97-AF65-F5344CB8AC3E}">
        <p14:creationId xmlns:p14="http://schemas.microsoft.com/office/powerpoint/2010/main" val="35534603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54</a:t>
            </a:fld>
            <a:endParaRPr lang="en-US" dirty="0"/>
          </a:p>
        </p:txBody>
      </p:sp>
    </p:spTree>
    <p:extLst>
      <p:ext uri="{BB962C8B-B14F-4D97-AF65-F5344CB8AC3E}">
        <p14:creationId xmlns:p14="http://schemas.microsoft.com/office/powerpoint/2010/main" val="2154242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55</a:t>
            </a:fld>
            <a:endParaRPr lang="en-US" dirty="0"/>
          </a:p>
        </p:txBody>
      </p:sp>
    </p:spTree>
    <p:extLst>
      <p:ext uri="{BB962C8B-B14F-4D97-AF65-F5344CB8AC3E}">
        <p14:creationId xmlns:p14="http://schemas.microsoft.com/office/powerpoint/2010/main" val="39196621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56</a:t>
            </a:fld>
            <a:endParaRPr lang="en-US" dirty="0"/>
          </a:p>
        </p:txBody>
      </p:sp>
    </p:spTree>
    <p:extLst>
      <p:ext uri="{BB962C8B-B14F-4D97-AF65-F5344CB8AC3E}">
        <p14:creationId xmlns:p14="http://schemas.microsoft.com/office/powerpoint/2010/main" val="18151783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4F178-D165-4C51-856F-690E1E844D52}" type="slidenum">
              <a:rPr lang="en-US" smtClean="0"/>
              <a:t>57</a:t>
            </a:fld>
            <a:endParaRPr lang="en-US" dirty="0"/>
          </a:p>
        </p:txBody>
      </p:sp>
    </p:spTree>
    <p:extLst>
      <p:ext uri="{BB962C8B-B14F-4D97-AF65-F5344CB8AC3E}">
        <p14:creationId xmlns:p14="http://schemas.microsoft.com/office/powerpoint/2010/main" val="60929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6</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7</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8</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9</a:t>
            </a:fld>
            <a:endParaRPr lang="en-US" dirty="0"/>
          </a:p>
        </p:txBody>
      </p:sp>
    </p:spTree>
    <p:extLst>
      <p:ext uri="{BB962C8B-B14F-4D97-AF65-F5344CB8AC3E}">
        <p14:creationId xmlns:p14="http://schemas.microsoft.com/office/powerpoint/2010/main" val="293453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0425"/>
            <a:ext cx="6858000" cy="1470025"/>
          </a:xfrm>
        </p:spPr>
        <p:txBody>
          <a:bodyPr>
            <a:normAutofit/>
          </a:bodyPr>
          <a:lstStyle>
            <a:lvl1pPr>
              <a:defRPr sz="4000">
                <a:solidFill>
                  <a:srgbClr val="EDA04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6858000" cy="1752600"/>
          </a:xfrm>
        </p:spPr>
        <p:txBody>
          <a:bodyPr>
            <a:normAutofit/>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977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103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7800" y="228601"/>
            <a:ext cx="502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94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5095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defRPr sz="4000" b="1" cap="all"/>
            </a:lvl1pPr>
          </a:lstStyle>
          <a:p>
            <a:r>
              <a:rPr lang="en-US" dirty="0" smtClean="0"/>
              <a:t>Click to edit Master title style</a:t>
            </a:r>
            <a:endParaRPr lang="en-US" dirty="0"/>
          </a:p>
        </p:txBody>
      </p:sp>
      <p:sp>
        <p:nvSpPr>
          <p:cNvPr id="7" name="Date Placeholder 6"/>
          <p:cNvSpPr>
            <a:spLocks noGrp="1"/>
          </p:cNvSpPr>
          <p:nvPr>
            <p:ph type="dt" sz="half" idx="10"/>
          </p:nvPr>
        </p:nvSpPr>
        <p:spPr>
          <a:xfrm>
            <a:off x="914400" y="6356350"/>
            <a:ext cx="1676400" cy="365125"/>
          </a:xfrm>
          <a:prstGeom prst="rect">
            <a:avLst/>
          </a:prstGeom>
        </p:spPr>
        <p:txBody>
          <a:bodyPr/>
          <a:lstStyle/>
          <a:p>
            <a:r>
              <a:rPr lang="en-US" smtClean="0"/>
              <a:t>November 2016</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Pressure Ulcer Healing</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9469BD-FD75-43EB-A034-863B640B0C13}" type="slidenum">
              <a:rPr lang="en-US" smtClean="0"/>
              <a:pPr/>
              <a:t>‹#›</a:t>
            </a:fld>
            <a:endParaRPr lang="en-US" dirty="0"/>
          </a:p>
        </p:txBody>
      </p:sp>
    </p:spTree>
    <p:extLst>
      <p:ext uri="{BB962C8B-B14F-4D97-AF65-F5344CB8AC3E}">
        <p14:creationId xmlns:p14="http://schemas.microsoft.com/office/powerpoint/2010/main" val="5551182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defRPr sz="4000" b="1" cap="all"/>
            </a:lvl1pPr>
          </a:lstStyle>
          <a:p>
            <a:r>
              <a:rPr lang="en-US" dirty="0" smtClean="0"/>
              <a:t>Click to edit Master title style</a:t>
            </a:r>
            <a:endParaRPr lang="en-US" dirty="0"/>
          </a:p>
        </p:txBody>
      </p:sp>
      <p:sp>
        <p:nvSpPr>
          <p:cNvPr id="7" name="Date Placeholder 6"/>
          <p:cNvSpPr>
            <a:spLocks noGrp="1"/>
          </p:cNvSpPr>
          <p:nvPr>
            <p:ph type="dt" sz="half" idx="10"/>
          </p:nvPr>
        </p:nvSpPr>
        <p:spPr>
          <a:xfrm>
            <a:off x="914400" y="6356350"/>
            <a:ext cx="1676400" cy="365125"/>
          </a:xfrm>
          <a:prstGeom prst="rect">
            <a:avLst/>
          </a:prstGeom>
        </p:spPr>
        <p:txBody>
          <a:bodyPr/>
          <a:lstStyle/>
          <a:p>
            <a:r>
              <a:rPr lang="en-US" smtClean="0"/>
              <a:t>November 2016</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Pressure Ulcer Healing</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9469BD-FD75-43EB-A034-863B640B0C13}" type="slidenum">
              <a:rPr lang="en-US" smtClean="0"/>
              <a:pPr/>
              <a:t>‹#›</a:t>
            </a:fld>
            <a:endParaRPr lang="en-US" dirty="0"/>
          </a:p>
        </p:txBody>
      </p:sp>
    </p:spTree>
    <p:extLst>
      <p:ext uri="{BB962C8B-B14F-4D97-AF65-F5344CB8AC3E}">
        <p14:creationId xmlns:p14="http://schemas.microsoft.com/office/powerpoint/2010/main" val="5551182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defRPr sz="4000" b="1" cap="all"/>
            </a:lvl1pPr>
          </a:lstStyle>
          <a:p>
            <a:r>
              <a:rPr lang="en-US" dirty="0" smtClean="0"/>
              <a:t>Click to edit Master title style</a:t>
            </a:r>
            <a:endParaRPr lang="en-US" dirty="0"/>
          </a:p>
        </p:txBody>
      </p:sp>
      <p:sp>
        <p:nvSpPr>
          <p:cNvPr id="7" name="Date Placeholder 6"/>
          <p:cNvSpPr>
            <a:spLocks noGrp="1"/>
          </p:cNvSpPr>
          <p:nvPr>
            <p:ph type="dt" sz="half" idx="10"/>
          </p:nvPr>
        </p:nvSpPr>
        <p:spPr>
          <a:xfrm>
            <a:off x="914400" y="6356350"/>
            <a:ext cx="1676400" cy="365125"/>
          </a:xfrm>
          <a:prstGeom prst="rect">
            <a:avLst/>
          </a:prstGeom>
        </p:spPr>
        <p:txBody>
          <a:bodyPr/>
          <a:lstStyle/>
          <a:p>
            <a:r>
              <a:rPr lang="en-US" smtClean="0"/>
              <a:t>November 2016</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Pressure Ulcer Healing</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9469BD-FD75-43EB-A034-863B640B0C13}" type="slidenum">
              <a:rPr lang="en-US" smtClean="0"/>
              <a:pPr/>
              <a:t>‹#›</a:t>
            </a:fld>
            <a:endParaRPr lang="en-US" dirty="0"/>
          </a:p>
        </p:txBody>
      </p:sp>
    </p:spTree>
    <p:extLst>
      <p:ext uri="{BB962C8B-B14F-4D97-AF65-F5344CB8AC3E}">
        <p14:creationId xmlns:p14="http://schemas.microsoft.com/office/powerpoint/2010/main" val="5551182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defRPr sz="4000" b="1" cap="all"/>
            </a:lvl1pPr>
          </a:lstStyle>
          <a:p>
            <a:r>
              <a:rPr lang="en-US" dirty="0" smtClean="0"/>
              <a:t>Click to edit Master title style</a:t>
            </a:r>
            <a:endParaRPr lang="en-US" dirty="0"/>
          </a:p>
        </p:txBody>
      </p:sp>
      <p:sp>
        <p:nvSpPr>
          <p:cNvPr id="7" name="Date Placeholder 6"/>
          <p:cNvSpPr>
            <a:spLocks noGrp="1"/>
          </p:cNvSpPr>
          <p:nvPr>
            <p:ph type="dt" sz="half" idx="10"/>
          </p:nvPr>
        </p:nvSpPr>
        <p:spPr>
          <a:xfrm>
            <a:off x="914400" y="6356350"/>
            <a:ext cx="1676400" cy="365125"/>
          </a:xfrm>
          <a:prstGeom prst="rect">
            <a:avLst/>
          </a:prstGeom>
        </p:spPr>
        <p:txBody>
          <a:bodyPr/>
          <a:lstStyle/>
          <a:p>
            <a:r>
              <a:rPr lang="en-US" smtClean="0"/>
              <a:t>November 2016</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Pressure Ulcer Healing</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9469BD-FD75-43EB-A034-863B640B0C13}" type="slidenum">
              <a:rPr lang="en-US" smtClean="0"/>
              <a:pPr/>
              <a:t>‹#›</a:t>
            </a:fld>
            <a:endParaRPr lang="en-US" dirty="0"/>
          </a:p>
        </p:txBody>
      </p:sp>
    </p:spTree>
    <p:extLst>
      <p:ext uri="{BB962C8B-B14F-4D97-AF65-F5344CB8AC3E}">
        <p14:creationId xmlns:p14="http://schemas.microsoft.com/office/powerpoint/2010/main" val="5551182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defRPr sz="4000" b="1" cap="all"/>
            </a:lvl1pPr>
          </a:lstStyle>
          <a:p>
            <a:r>
              <a:rPr lang="en-US" dirty="0" smtClean="0"/>
              <a:t>Click to edit Master title style</a:t>
            </a:r>
            <a:endParaRPr lang="en-US" dirty="0"/>
          </a:p>
        </p:txBody>
      </p:sp>
      <p:sp>
        <p:nvSpPr>
          <p:cNvPr id="7" name="Date Placeholder 6"/>
          <p:cNvSpPr>
            <a:spLocks noGrp="1"/>
          </p:cNvSpPr>
          <p:nvPr>
            <p:ph type="dt" sz="half" idx="10"/>
          </p:nvPr>
        </p:nvSpPr>
        <p:spPr>
          <a:xfrm>
            <a:off x="914400" y="6356350"/>
            <a:ext cx="1676400" cy="365125"/>
          </a:xfrm>
          <a:prstGeom prst="rect">
            <a:avLst/>
          </a:prstGeom>
        </p:spPr>
        <p:txBody>
          <a:bodyPr/>
          <a:lstStyle/>
          <a:p>
            <a:r>
              <a:rPr lang="en-US" smtClean="0"/>
              <a:t>November 2016</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Pressure Ulcer Healing</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9469BD-FD75-43EB-A034-863B640B0C13}" type="slidenum">
              <a:rPr lang="en-US" smtClean="0"/>
              <a:pPr/>
              <a:t>‹#›</a:t>
            </a:fld>
            <a:endParaRPr lang="en-US" dirty="0"/>
          </a:p>
        </p:txBody>
      </p:sp>
    </p:spTree>
    <p:extLst>
      <p:ext uri="{BB962C8B-B14F-4D97-AF65-F5344CB8AC3E}">
        <p14:creationId xmlns:p14="http://schemas.microsoft.com/office/powerpoint/2010/main" val="5551182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defRPr sz="4000" b="1" cap="all"/>
            </a:lvl1pPr>
          </a:lstStyle>
          <a:p>
            <a:r>
              <a:rPr lang="en-US" dirty="0" smtClean="0"/>
              <a:t>Click to edit Master title style</a:t>
            </a:r>
            <a:endParaRPr lang="en-US" dirty="0"/>
          </a:p>
        </p:txBody>
      </p:sp>
      <p:sp>
        <p:nvSpPr>
          <p:cNvPr id="7" name="Date Placeholder 6"/>
          <p:cNvSpPr>
            <a:spLocks noGrp="1"/>
          </p:cNvSpPr>
          <p:nvPr>
            <p:ph type="dt" sz="half" idx="10"/>
          </p:nvPr>
        </p:nvSpPr>
        <p:spPr>
          <a:xfrm>
            <a:off x="914400" y="6356350"/>
            <a:ext cx="1676400" cy="365125"/>
          </a:xfrm>
          <a:prstGeom prst="rect">
            <a:avLst/>
          </a:prstGeom>
        </p:spPr>
        <p:txBody>
          <a:bodyPr/>
          <a:lstStyle/>
          <a:p>
            <a:r>
              <a:rPr lang="en-US" smtClean="0"/>
              <a:t>November 2016</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Pressure Ulcer Healing</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9469BD-FD75-43EB-A034-863B640B0C13}" type="slidenum">
              <a:rPr lang="en-US" smtClean="0"/>
              <a:pPr/>
              <a:t>‹#›</a:t>
            </a:fld>
            <a:endParaRPr lang="en-US" dirty="0"/>
          </a:p>
        </p:txBody>
      </p:sp>
    </p:spTree>
    <p:extLst>
      <p:ext uri="{BB962C8B-B14F-4D97-AF65-F5344CB8AC3E}">
        <p14:creationId xmlns:p14="http://schemas.microsoft.com/office/powerpoint/2010/main" val="5551182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defRPr sz="4000" b="1" cap="all"/>
            </a:lvl1pPr>
          </a:lstStyle>
          <a:p>
            <a:r>
              <a:rPr lang="en-US" dirty="0" smtClean="0"/>
              <a:t>Click to edit Master title style</a:t>
            </a:r>
            <a:endParaRPr lang="en-US" dirty="0"/>
          </a:p>
        </p:txBody>
      </p:sp>
      <p:sp>
        <p:nvSpPr>
          <p:cNvPr id="7" name="Date Placeholder 6"/>
          <p:cNvSpPr>
            <a:spLocks noGrp="1"/>
          </p:cNvSpPr>
          <p:nvPr>
            <p:ph type="dt" sz="half" idx="10"/>
          </p:nvPr>
        </p:nvSpPr>
        <p:spPr>
          <a:xfrm>
            <a:off x="914400" y="6356350"/>
            <a:ext cx="1676400" cy="365125"/>
          </a:xfrm>
          <a:prstGeom prst="rect">
            <a:avLst/>
          </a:prstGeom>
        </p:spPr>
        <p:txBody>
          <a:bodyPr/>
          <a:lstStyle/>
          <a:p>
            <a:r>
              <a:rPr lang="en-US" smtClean="0"/>
              <a:t>November 2016</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Pressure Ulcer Healing</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9469BD-FD75-43EB-A034-863B640B0C13}" type="slidenum">
              <a:rPr lang="en-US" smtClean="0"/>
              <a:pPr/>
              <a:t>‹#›</a:t>
            </a:fld>
            <a:endParaRPr lang="en-US" dirty="0"/>
          </a:p>
        </p:txBody>
      </p:sp>
    </p:spTree>
    <p:extLst>
      <p:ext uri="{BB962C8B-B14F-4D97-AF65-F5344CB8AC3E}">
        <p14:creationId xmlns:p14="http://schemas.microsoft.com/office/powerpoint/2010/main" val="555118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71500" indent="-228600">
              <a:buFont typeface="Arial" panose="020B0604020202020204" pitchFamily="34" charset="0"/>
              <a:buChar char="•"/>
              <a:defRPr/>
            </a:lvl2pPr>
            <a:lvl3pPr marL="800100" indent="-228600">
              <a:buFont typeface="Tw Cen MT" panose="020B0602020104020603" pitchFamily="34" charset="0"/>
              <a:buChar char="º"/>
              <a:defRPr/>
            </a:lvl3pPr>
            <a:lvl4pPr marL="1028700" indent="-228600">
              <a:tabLst/>
              <a:defRPr/>
            </a:lvl4pPr>
            <a:lvl5pPr marL="12573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3749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838200" y="1905000"/>
            <a:ext cx="7772400" cy="1447800"/>
          </a:xfrm>
        </p:spPr>
        <p:txBody>
          <a:bodyPr/>
          <a:lstStyle>
            <a:lvl1pPr algn="ctr">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914400" y="6356350"/>
            <a:ext cx="1676400" cy="365125"/>
          </a:xfrm>
          <a:prstGeom prst="rect">
            <a:avLst/>
          </a:prstGeom>
        </p:spPr>
        <p:txBody>
          <a:bodyPr/>
          <a:lstStyle/>
          <a:p>
            <a:r>
              <a:rPr lang="en-US" smtClean="0"/>
              <a:t>November 2016</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39469BD-FD75-43EB-A034-863B640B0C13}" type="slidenum">
              <a:rPr lang="en-US" smtClean="0"/>
              <a:pPr/>
              <a:t>‹#›</a:t>
            </a:fld>
            <a:endParaRPr lang="en-US" dirty="0"/>
          </a:p>
        </p:txBody>
      </p:sp>
    </p:spTree>
    <p:extLst>
      <p:ext uri="{BB962C8B-B14F-4D97-AF65-F5344CB8AC3E}">
        <p14:creationId xmlns:p14="http://schemas.microsoft.com/office/powerpoint/2010/main" val="4167984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239000" cy="1470025"/>
          </a:xfrm>
        </p:spPr>
        <p:txBody>
          <a:bodyPr>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7315200" cy="1752600"/>
          </a:xfrm>
        </p:spPr>
        <p:txBody>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7694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a:t>
            </a:fld>
            <a:endParaRPr lang="en-US" dirty="0"/>
          </a:p>
        </p:txBody>
      </p:sp>
    </p:spTree>
    <p:extLst>
      <p:ext uri="{BB962C8B-B14F-4D97-AF65-F5344CB8AC3E}">
        <p14:creationId xmlns:p14="http://schemas.microsoft.com/office/powerpoint/2010/main" val="3132008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2895600"/>
            <a:ext cx="7427913" cy="1362075"/>
          </a:xfrm>
        </p:spPr>
        <p:txBody>
          <a:bodyPr anchor="t"/>
          <a:lstStyle>
            <a:lvl1pPr algn="ctr">
              <a:defRPr sz="4000" b="1" cap="all"/>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a:t>
            </a:fld>
            <a:endParaRPr lang="en-US" dirty="0"/>
          </a:p>
        </p:txBody>
      </p:sp>
    </p:spTree>
    <p:extLst>
      <p:ext uri="{BB962C8B-B14F-4D97-AF65-F5344CB8AC3E}">
        <p14:creationId xmlns:p14="http://schemas.microsoft.com/office/powerpoint/2010/main" val="2120858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810000" cy="4525963"/>
          </a:xfrm>
        </p:spPr>
        <p:txBody>
          <a:bodyPr/>
          <a:lstStyle>
            <a:lvl1pPr marL="342900" indent="-342900">
              <a:tabLst/>
              <a:defRPr sz="3200">
                <a:latin typeface="Tw Cen MT" panose="020B0602020104020603" pitchFamily="34" charset="0"/>
              </a:defRPr>
            </a:lvl1pPr>
            <a:lvl2pPr>
              <a:defRPr sz="3200">
                <a:latin typeface="Tw Cen MT" panose="020B0602020104020603" pitchFamily="34" charset="0"/>
              </a:defRPr>
            </a:lvl2pPr>
            <a:lvl3pPr>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1600200"/>
            <a:ext cx="3733800" cy="4525963"/>
          </a:xfrm>
        </p:spPr>
        <p:txBody>
          <a:bodyPr/>
          <a:lstStyle>
            <a:lvl1pPr marL="342900" indent="-342900">
              <a:defRPr sz="3200">
                <a:latin typeface="Tw Cen MT" panose="020B0602020104020603" pitchFamily="34" charset="0"/>
              </a:defRPr>
            </a:lvl1pPr>
            <a:lvl2pPr marL="571500" indent="-228600">
              <a:defRPr sz="3200">
                <a:latin typeface="Tw Cen MT" panose="020B0602020104020603" pitchFamily="34" charset="0"/>
              </a:defRPr>
            </a:lvl2pPr>
            <a:lvl3pPr marL="800100" indent="-228600">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3815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66800" y="2174875"/>
            <a:ext cx="36576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81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a:t>
            </a:fld>
            <a:endParaRPr lang="en-US" dirty="0"/>
          </a:p>
        </p:txBody>
      </p:sp>
    </p:spTree>
    <p:extLst>
      <p:ext uri="{BB962C8B-B14F-4D97-AF65-F5344CB8AC3E}">
        <p14:creationId xmlns:p14="http://schemas.microsoft.com/office/powerpoint/2010/main" val="184799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498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30480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114800" y="273050"/>
            <a:ext cx="4572000" cy="5853113"/>
          </a:xfrm>
        </p:spPr>
        <p:txBody>
          <a:bodyPr/>
          <a:lstStyle>
            <a:lvl1pPr marL="342900" indent="-342900">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066800" y="1435100"/>
            <a:ext cx="3048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45760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31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7046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799" y="2906713"/>
            <a:ext cx="7046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4285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600200"/>
            <a:ext cx="7620000" cy="48768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5221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576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4000" y="1600201"/>
            <a:ext cx="35814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1600201"/>
            <a:ext cx="35052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82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800" y="2174875"/>
            <a:ext cx="37338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5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4290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195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0475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69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0177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7800" y="1435100"/>
            <a:ext cx="2017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596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530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1600201"/>
            <a:ext cx="6858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457200" y="1295400"/>
            <a:ext cx="8229600" cy="0"/>
          </a:xfrm>
          <a:prstGeom prst="line">
            <a:avLst/>
          </a:prstGeom>
          <a:ln w="28575">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 y="0"/>
            <a:ext cx="76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7857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49" r:id="rId20"/>
  </p:sldLayoutIdLst>
  <p:hf hdr="0"/>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228600" indent="-228600" algn="l" defTabSz="914400" rtl="0" eaLnBrk="1" latinLnBrk="0" hangingPunct="1">
        <a:spcBef>
          <a:spcPts val="0"/>
        </a:spcBef>
        <a:buClr>
          <a:srgbClr val="4C145E"/>
        </a:buClr>
        <a:buSzPct val="80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100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November 2016</a:t>
            </a:r>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Pressure Ulcer Healing</a:t>
            </a: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4AB8F467-525E-4050-B397-1634E25AB214}" type="slidenum">
              <a:rPr lang="en-US" smtClean="0"/>
              <a:pPr/>
              <a:t>‹#›</a:t>
            </a:fld>
            <a:endParaRPr lang="en-US" dirty="0"/>
          </a:p>
        </p:txBody>
      </p:sp>
    </p:spTree>
    <p:extLst>
      <p:ext uri="{BB962C8B-B14F-4D97-AF65-F5344CB8AC3E}">
        <p14:creationId xmlns:p14="http://schemas.microsoft.com/office/powerpoint/2010/main" val="40921822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342900" indent="-3429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6.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AHRQ’s Safety Program for Nursing Homes:</a:t>
            </a:r>
            <a:br>
              <a:rPr lang="en-US" dirty="0" smtClean="0"/>
            </a:br>
            <a:r>
              <a:rPr lang="en-US" dirty="0" smtClean="0"/>
              <a:t>On-Time Pressure Ulcer Healing</a:t>
            </a:r>
            <a:br>
              <a:rPr lang="en-US" dirty="0" smtClean="0"/>
            </a:br>
            <a:r>
              <a:rPr lang="en-US" dirty="0" smtClean="0"/>
              <a:t>Facilitator Training</a:t>
            </a:r>
            <a:endParaRPr lang="en-US" dirty="0"/>
          </a:p>
        </p:txBody>
      </p:sp>
      <p:sp>
        <p:nvSpPr>
          <p:cNvPr id="3" name="Subtitle 2"/>
          <p:cNvSpPr>
            <a:spLocks noGrp="1"/>
          </p:cNvSpPr>
          <p:nvPr>
            <p:ph type="subTitle" idx="1"/>
          </p:nvPr>
        </p:nvSpPr>
        <p:spPr/>
        <p:txBody>
          <a:bodyPr/>
          <a:lstStyle/>
          <a:p>
            <a:r>
              <a:rPr lang="en-US" dirty="0" smtClean="0"/>
              <a:t>Introduction to Pressure Ulcer Healing Reports</a:t>
            </a:r>
            <a:endParaRPr lang="en-US" dirty="0"/>
          </a:p>
        </p:txBody>
      </p:sp>
    </p:spTree>
    <p:extLst>
      <p:ext uri="{BB962C8B-B14F-4D97-AF65-F5344CB8AC3E}">
        <p14:creationId xmlns:p14="http://schemas.microsoft.com/office/powerpoint/2010/main" val="4221146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Sample On-Time Pressure Ulcer Assessment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10</a:t>
            </a:fld>
            <a:endParaRPr lang="en-US" dirty="0"/>
          </a:p>
        </p:txBody>
      </p:sp>
      <p:pic>
        <p:nvPicPr>
          <p:cNvPr id="8" name="Content Placeholder 6"/>
          <p:cNvPicPr>
            <a:picLocks noGrp="1" noChangeAspect="1"/>
          </p:cNvPicPr>
          <p:nvPr/>
        </p:nvPicPr>
        <p:blipFill rotWithShape="1">
          <a:blip r:embed="rId3" cstate="print">
            <a:extLst>
              <a:ext uri="{28A0092B-C50C-407E-A947-70E740481C1C}">
                <a14:useLocalDpi xmlns:a14="http://schemas.microsoft.com/office/drawing/2010/main" val="0"/>
              </a:ext>
            </a:extLst>
          </a:blip>
          <a:srcRect l="2482" t="3320" r="2228" b="19532"/>
          <a:stretch/>
        </p:blipFill>
        <p:spPr>
          <a:xfrm>
            <a:off x="2697480" y="1474694"/>
            <a:ext cx="4754880" cy="4981906"/>
          </a:xfrm>
          <a:prstGeom prst="rect">
            <a:avLst/>
          </a:prstGeom>
        </p:spPr>
      </p:pic>
    </p:spTree>
    <p:extLst>
      <p:ext uri="{BB962C8B-B14F-4D97-AF65-F5344CB8AC3E}">
        <p14:creationId xmlns:p14="http://schemas.microsoft.com/office/powerpoint/2010/main" val="155801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Sample On-Time Pressure Ulcer Assessment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11</a:t>
            </a:fld>
            <a:endParaRPr lang="en-US" dirty="0"/>
          </a:p>
        </p:txBody>
      </p:sp>
      <p:pic>
        <p:nvPicPr>
          <p:cNvPr id="8" name="Content Placeholder 6"/>
          <p:cNvPicPr>
            <a:picLocks noGrp="1" noChangeAspect="1"/>
          </p:cNvPicPr>
          <p:nvPr/>
        </p:nvPicPr>
        <p:blipFill rotWithShape="1">
          <a:blip r:embed="rId3" cstate="print">
            <a:extLst>
              <a:ext uri="{28A0092B-C50C-407E-A947-70E740481C1C}">
                <a14:useLocalDpi xmlns:a14="http://schemas.microsoft.com/office/drawing/2010/main" val="0"/>
              </a:ext>
            </a:extLst>
          </a:blip>
          <a:srcRect l="2481" t="3125" r="2229" b="9571"/>
          <a:stretch/>
        </p:blipFill>
        <p:spPr>
          <a:xfrm>
            <a:off x="3017520" y="1501588"/>
            <a:ext cx="4114800" cy="4878818"/>
          </a:xfrm>
          <a:prstGeom prst="rect">
            <a:avLst/>
          </a:prstGeom>
        </p:spPr>
      </p:pic>
    </p:spTree>
    <p:extLst>
      <p:ext uri="{BB962C8B-B14F-4D97-AF65-F5344CB8AC3E}">
        <p14:creationId xmlns:p14="http://schemas.microsoft.com/office/powerpoint/2010/main" val="4182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Sample On-Time Pressure Ulcer Assessment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12</a:t>
            </a:fld>
            <a:endParaRPr lang="en-US" dirty="0"/>
          </a:p>
        </p:txBody>
      </p:sp>
      <p:pic>
        <p:nvPicPr>
          <p:cNvPr id="8" name="Content Placeholder 6"/>
          <p:cNvPicPr>
            <a:picLocks noGrp="1" noChangeAspect="1"/>
          </p:cNvPicPr>
          <p:nvPr/>
        </p:nvPicPr>
        <p:blipFill rotWithShape="1">
          <a:blip r:embed="rId3" cstate="print">
            <a:extLst>
              <a:ext uri="{28A0092B-C50C-407E-A947-70E740481C1C}">
                <a14:useLocalDpi xmlns:a14="http://schemas.microsoft.com/office/drawing/2010/main" val="0"/>
              </a:ext>
            </a:extLst>
          </a:blip>
          <a:srcRect l="2737" t="3516" r="2229" b="11914"/>
          <a:stretch/>
        </p:blipFill>
        <p:spPr>
          <a:xfrm>
            <a:off x="2971800" y="1524001"/>
            <a:ext cx="4206240" cy="4843885"/>
          </a:xfrm>
          <a:prstGeom prst="rect">
            <a:avLst/>
          </a:prstGeom>
        </p:spPr>
      </p:pic>
    </p:spTree>
    <p:extLst>
      <p:ext uri="{BB962C8B-B14F-4D97-AF65-F5344CB8AC3E}">
        <p14:creationId xmlns:p14="http://schemas.microsoft.com/office/powerpoint/2010/main" val="3358854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Existing pressure ulcers report</a:t>
            </a:r>
            <a:endParaRPr lang="en-US" dirty="0"/>
          </a:p>
        </p:txBody>
      </p:sp>
      <p:sp>
        <p:nvSpPr>
          <p:cNvPr id="5" name="Date Placeholder 4"/>
          <p:cNvSpPr>
            <a:spLocks noGrp="1"/>
          </p:cNvSpPr>
          <p:nvPr>
            <p:ph type="dt" sz="half" idx="10"/>
          </p:nvPr>
        </p:nvSpPr>
        <p:spPr/>
        <p:txBody>
          <a:bodyPr/>
          <a:lstStyle/>
          <a:p>
            <a:r>
              <a:rPr lang="en-US" smtClean="0"/>
              <a:t>November 2016</a:t>
            </a:r>
            <a:endParaRPr lang="en-US" dirty="0"/>
          </a:p>
        </p:txBody>
      </p:sp>
      <p:sp>
        <p:nvSpPr>
          <p:cNvPr id="6" name="Footer Placeholder 5"/>
          <p:cNvSpPr>
            <a:spLocks noGrp="1"/>
          </p:cNvSpPr>
          <p:nvPr>
            <p:ph type="ftr" sz="quarter" idx="11"/>
          </p:nvPr>
        </p:nvSpPr>
        <p:spPr/>
        <p:txBody>
          <a:bodyPr/>
          <a:lstStyle/>
          <a:p>
            <a:r>
              <a:rPr lang="en-US" smtClean="0"/>
              <a:t>Pressure Ulcer Healing</a:t>
            </a:r>
            <a:endParaRPr lang="en-US" dirty="0"/>
          </a:p>
        </p:txBody>
      </p:sp>
      <p:sp>
        <p:nvSpPr>
          <p:cNvPr id="7" name="Slide Number Placeholder 6"/>
          <p:cNvSpPr>
            <a:spLocks noGrp="1"/>
          </p:cNvSpPr>
          <p:nvPr>
            <p:ph type="sldNum" sz="quarter" idx="12"/>
          </p:nvPr>
        </p:nvSpPr>
        <p:spPr/>
        <p:txBody>
          <a:bodyPr/>
          <a:lstStyle/>
          <a:p>
            <a:fld id="{4AB8F467-525E-4050-B397-1634E25AB214}" type="slidenum">
              <a:rPr lang="en-US" smtClean="0"/>
              <a:pPr/>
              <a:t>13</a:t>
            </a:fld>
            <a:endParaRPr lang="en-US" dirty="0"/>
          </a:p>
        </p:txBody>
      </p:sp>
    </p:spTree>
    <p:extLst>
      <p:ext uri="{BB962C8B-B14F-4D97-AF65-F5344CB8AC3E}">
        <p14:creationId xmlns:p14="http://schemas.microsoft.com/office/powerpoint/2010/main" val="3426221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sz="2600" dirty="0" smtClean="0"/>
              <a:t>Provides the clinician with a comprehensive </a:t>
            </a:r>
            <a:r>
              <a:rPr lang="en-US" sz="2600" b="1" dirty="0" smtClean="0"/>
              <a:t>list of all residents </a:t>
            </a:r>
            <a:r>
              <a:rPr lang="en-US" sz="2600" dirty="0" smtClean="0"/>
              <a:t>currently in the facility who have </a:t>
            </a:r>
            <a:r>
              <a:rPr lang="en-US" sz="2600" b="1" dirty="0" smtClean="0"/>
              <a:t>at least one existing pressure ulcer</a:t>
            </a:r>
            <a:r>
              <a:rPr lang="en-US" sz="2600" dirty="0" smtClean="0"/>
              <a:t> during the report week</a:t>
            </a:r>
          </a:p>
          <a:p>
            <a:r>
              <a:rPr lang="en-US" sz="2600" dirty="0" smtClean="0"/>
              <a:t>Displays the following:</a:t>
            </a:r>
          </a:p>
          <a:p>
            <a:pPr lvl="1"/>
            <a:r>
              <a:rPr lang="en-US" sz="2600" dirty="0" smtClean="0"/>
              <a:t>Resident name and room number</a:t>
            </a:r>
          </a:p>
          <a:p>
            <a:pPr lvl="1"/>
            <a:r>
              <a:rPr lang="en-US" sz="2600" dirty="0" smtClean="0"/>
              <a:t>Days from admission to ulcer onset and ulcer days</a:t>
            </a:r>
          </a:p>
          <a:p>
            <a:pPr lvl="1"/>
            <a:r>
              <a:rPr lang="en-US" sz="2600" dirty="0" smtClean="0"/>
              <a:t>Ulcer onset date, site, initial and most recent stage</a:t>
            </a:r>
          </a:p>
          <a:p>
            <a:pPr lvl="1"/>
            <a:r>
              <a:rPr lang="en-US" sz="2600" dirty="0" smtClean="0"/>
              <a:t>Ulcer status, number of treatments </a:t>
            </a:r>
          </a:p>
          <a:p>
            <a:pPr lvl="1"/>
            <a:r>
              <a:rPr lang="en-US" sz="2600" dirty="0" smtClean="0"/>
              <a:t>If an ulcer is considered “at risk for delayed healing”</a:t>
            </a:r>
          </a:p>
        </p:txBody>
      </p:sp>
      <p:sp>
        <p:nvSpPr>
          <p:cNvPr id="2" name="Title 1"/>
          <p:cNvSpPr>
            <a:spLocks noGrp="1"/>
          </p:cNvSpPr>
          <p:nvPr>
            <p:ph type="title"/>
          </p:nvPr>
        </p:nvSpPr>
        <p:spPr/>
        <p:txBody>
          <a:bodyPr/>
          <a:lstStyle/>
          <a:p>
            <a:r>
              <a:rPr lang="en-US" dirty="0" smtClean="0"/>
              <a:t>Existing Pressure Ulcers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14</a:t>
            </a:fld>
            <a:endParaRPr lang="en-US" dirty="0"/>
          </a:p>
        </p:txBody>
      </p:sp>
    </p:spTree>
    <p:extLst>
      <p:ext uri="{BB962C8B-B14F-4D97-AF65-F5344CB8AC3E}">
        <p14:creationId xmlns:p14="http://schemas.microsoft.com/office/powerpoint/2010/main" val="4024928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en-US" dirty="0" smtClean="0"/>
              <a:t>Existing </a:t>
            </a:r>
            <a:r>
              <a:rPr lang="en-US" dirty="0"/>
              <a:t>Pressure Ulcers Report</a:t>
            </a:r>
          </a:p>
        </p:txBody>
      </p:sp>
      <p:sp>
        <p:nvSpPr>
          <p:cNvPr id="7" name="Content Placeholder 2"/>
          <p:cNvSpPr>
            <a:spLocks noGrp="1"/>
          </p:cNvSpPr>
          <p:nvPr>
            <p:ph idx="1"/>
          </p:nvPr>
        </p:nvSpPr>
        <p:spPr/>
        <p:txBody>
          <a:bodyPr>
            <a:normAutofit lnSpcReduction="10000"/>
          </a:bodyPr>
          <a:lstStyle/>
          <a:p>
            <a:r>
              <a:rPr lang="en-US" sz="2800" dirty="0" smtClean="0">
                <a:cs typeface="Arial" panose="020B0604020202020204" pitchFamily="34" charset="0"/>
              </a:rPr>
              <a:t>Drawn from nurse documentation of weekly pressure ulcer assessments</a:t>
            </a:r>
          </a:p>
          <a:p>
            <a:r>
              <a:rPr lang="en-US" sz="2800" dirty="0" smtClean="0">
                <a:cs typeface="Arial" panose="020B0604020202020204" pitchFamily="34" charset="0"/>
              </a:rPr>
              <a:t>Displays each pressure ulcer separately (i.e., residents with &gt;1 ulcer will appear multiple times)</a:t>
            </a:r>
          </a:p>
          <a:p>
            <a:r>
              <a:rPr lang="en-US" sz="2800" dirty="0" smtClean="0">
                <a:cs typeface="Arial" panose="020B0604020202020204" pitchFamily="34" charset="0"/>
              </a:rPr>
              <a:t>Can be filtered to display residents at the unit</a:t>
            </a:r>
            <a:r>
              <a:rPr lang="en-US" sz="2800" dirty="0" smtClean="0">
                <a:solidFill>
                  <a:srgbClr val="FF0000"/>
                </a:solidFill>
                <a:cs typeface="Arial" panose="020B0604020202020204" pitchFamily="34" charset="0"/>
              </a:rPr>
              <a:t> </a:t>
            </a:r>
            <a:r>
              <a:rPr lang="en-US" sz="2800" dirty="0" smtClean="0">
                <a:cs typeface="Arial" panose="020B0604020202020204" pitchFamily="34" charset="0"/>
              </a:rPr>
              <a:t>and facility level</a:t>
            </a:r>
          </a:p>
          <a:p>
            <a:r>
              <a:rPr lang="en-US" sz="2800" b="1" dirty="0" smtClean="0">
                <a:cs typeface="Arial" panose="020B0604020202020204" pitchFamily="34" charset="0"/>
              </a:rPr>
              <a:t>Not</a:t>
            </a:r>
            <a:r>
              <a:rPr lang="en-US" sz="2800" dirty="0" smtClean="0">
                <a:cs typeface="Arial" panose="020B0604020202020204" pitchFamily="34" charset="0"/>
              </a:rPr>
              <a:t> intended to be used as a standalone report in care planning and clinical </a:t>
            </a:r>
            <a:r>
              <a:rPr lang="en-US" sz="2800" dirty="0" err="1" smtClean="0">
                <a:cs typeface="Arial" panose="020B0604020202020204" pitchFamily="34" charset="0"/>
              </a:rPr>
              <a:t>decisionmaking</a:t>
            </a:r>
            <a:r>
              <a:rPr lang="en-US" sz="2800" dirty="0" smtClean="0">
                <a:cs typeface="Arial" panose="020B0604020202020204" pitchFamily="34" charset="0"/>
              </a:rPr>
              <a:t> but can provide a summary of current pressure ulcers being monitored</a:t>
            </a:r>
            <a:endParaRPr lang="en-US" sz="2800" u="sng" dirty="0" smtClean="0">
              <a:cs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15</a:t>
            </a:fld>
            <a:endParaRPr lang="en-US" dirty="0"/>
          </a:p>
        </p:txBody>
      </p:sp>
    </p:spTree>
    <p:extLst>
      <p:ext uri="{BB962C8B-B14F-4D97-AF65-F5344CB8AC3E}">
        <p14:creationId xmlns:p14="http://schemas.microsoft.com/office/powerpoint/2010/main" val="1033341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sz="2800" b="1" dirty="0" smtClean="0"/>
              <a:t>Complete information displays for each ulcer </a:t>
            </a:r>
            <a:r>
              <a:rPr lang="en-US" sz="2800" dirty="0" smtClean="0"/>
              <a:t>if the pressure ulcer assessment date is </a:t>
            </a:r>
            <a:r>
              <a:rPr lang="en-US" sz="2800" b="1" dirty="0" smtClean="0"/>
              <a:t>within 10 days </a:t>
            </a:r>
            <a:r>
              <a:rPr lang="en-US" sz="2800" dirty="0" smtClean="0"/>
              <a:t>of the prior report date. </a:t>
            </a:r>
          </a:p>
          <a:p>
            <a:r>
              <a:rPr lang="en-US" sz="2800" dirty="0" smtClean="0"/>
              <a:t>If an ulcer has not healed and the last assessment date is &gt;10 days prior, the following values will be blank:</a:t>
            </a:r>
          </a:p>
          <a:p>
            <a:pPr lvl="1"/>
            <a:r>
              <a:rPr lang="en-US" sz="2800" dirty="0" smtClean="0"/>
              <a:t>Ulcer status</a:t>
            </a:r>
          </a:p>
          <a:p>
            <a:pPr lvl="1"/>
            <a:r>
              <a:rPr lang="en-US" sz="2800" dirty="0" smtClean="0"/>
              <a:t>Number of treatment changes</a:t>
            </a:r>
          </a:p>
          <a:p>
            <a:pPr lvl="1"/>
            <a:r>
              <a:rPr lang="en-US" sz="2800" dirty="0" smtClean="0"/>
              <a:t>At risk for delayed healing indicator</a:t>
            </a:r>
          </a:p>
          <a:p>
            <a:pPr lvl="1"/>
            <a:r>
              <a:rPr lang="en-US" sz="2800" dirty="0" smtClean="0"/>
              <a:t>Most recently assessed ulcer stage</a:t>
            </a:r>
          </a:p>
          <a:p>
            <a:pPr lvl="1"/>
            <a:r>
              <a:rPr lang="en-US" sz="2800" dirty="0" smtClean="0"/>
              <a:t>Ulcer days</a:t>
            </a:r>
          </a:p>
        </p:txBody>
      </p:sp>
      <p:sp>
        <p:nvSpPr>
          <p:cNvPr id="2" name="Title 1"/>
          <p:cNvSpPr>
            <a:spLocks noGrp="1"/>
          </p:cNvSpPr>
          <p:nvPr>
            <p:ph type="title"/>
          </p:nvPr>
        </p:nvSpPr>
        <p:spPr/>
        <p:txBody>
          <a:bodyPr/>
          <a:lstStyle/>
          <a:p>
            <a:r>
              <a:rPr lang="en-US" smtClean="0"/>
              <a:t>Existing Pressure Ulcers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16</a:t>
            </a:fld>
            <a:endParaRPr lang="en-US" dirty="0"/>
          </a:p>
        </p:txBody>
      </p:sp>
    </p:spTree>
    <p:extLst>
      <p:ext uri="{BB962C8B-B14F-4D97-AF65-F5344CB8AC3E}">
        <p14:creationId xmlns:p14="http://schemas.microsoft.com/office/powerpoint/2010/main" val="2740730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Existing Pressure Ulcers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17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29764726"/>
              </p:ext>
            </p:extLst>
          </p:nvPr>
        </p:nvGraphicFramePr>
        <p:xfrm>
          <a:off x="1371601" y="1600200"/>
          <a:ext cx="7315197" cy="3148588"/>
        </p:xfrm>
        <a:graphic>
          <a:graphicData uri="http://schemas.openxmlformats.org/drawingml/2006/table">
            <a:tbl>
              <a:tblPr firstRow="1" firstCol="1" bandRow="1"/>
              <a:tblGrid>
                <a:gridCol w="607920"/>
                <a:gridCol w="521617"/>
                <a:gridCol w="521617"/>
                <a:gridCol w="680062"/>
                <a:gridCol w="482321"/>
                <a:gridCol w="402471"/>
                <a:gridCol w="521617"/>
                <a:gridCol w="521617"/>
                <a:gridCol w="521617"/>
                <a:gridCol w="521617"/>
                <a:gridCol w="641123"/>
                <a:gridCol w="1371598"/>
              </a:tblGrid>
              <a:tr h="565150">
                <a:tc gridSpan="12">
                  <a:txBody>
                    <a:bodyPr/>
                    <a:lstStyle/>
                    <a:p>
                      <a:pPr marL="0" marR="0" algn="ctr">
                        <a:lnSpc>
                          <a:spcPts val="1300"/>
                        </a:lnSpc>
                        <a:spcBef>
                          <a:spcPts val="300"/>
                        </a:spcBef>
                        <a:spcAft>
                          <a:spcPts val="300"/>
                        </a:spcAft>
                      </a:pPr>
                      <a:r>
                        <a:rPr lang="en-US" sz="900" b="1" dirty="0">
                          <a:effectLst/>
                          <a:latin typeface="Verdana"/>
                          <a:ea typeface="Times New Roman"/>
                          <a:cs typeface="Arial"/>
                        </a:rPr>
                        <a:t>On-Time Existing Pressure Ulcers Report</a:t>
                      </a:r>
                      <a:endParaRPr lang="en-US" sz="900" dirty="0">
                        <a:effectLst/>
                        <a:latin typeface="Verdana"/>
                        <a:ea typeface="Times New Roman"/>
                        <a:cs typeface="Times New Roman"/>
                      </a:endParaRPr>
                    </a:p>
                    <a:p>
                      <a:pPr marL="0" marR="0" algn="ctr">
                        <a:lnSpc>
                          <a:spcPts val="1300"/>
                        </a:lnSpc>
                        <a:spcBef>
                          <a:spcPts val="300"/>
                        </a:spcBef>
                        <a:spcAft>
                          <a:spcPts val="300"/>
                        </a:spcAft>
                      </a:pPr>
                      <a:r>
                        <a:rPr lang="en-US" sz="900" b="1" dirty="0">
                          <a:effectLst/>
                          <a:latin typeface="Verdana"/>
                          <a:ea typeface="Times New Roman"/>
                          <a:cs typeface="Arial"/>
                        </a:rPr>
                        <a:t>Unit: A</a:t>
                      </a:r>
                      <a:endParaRPr lang="en-US" sz="900" dirty="0">
                        <a:effectLst/>
                        <a:latin typeface="Verdana"/>
                        <a:ea typeface="Times New Roman"/>
                        <a:cs typeface="Times New Roman"/>
                      </a:endParaRPr>
                    </a:p>
                    <a:p>
                      <a:pPr marL="0" marR="0" algn="ctr">
                        <a:lnSpc>
                          <a:spcPts val="1300"/>
                        </a:lnSpc>
                        <a:spcBef>
                          <a:spcPts val="300"/>
                        </a:spcBef>
                        <a:spcAft>
                          <a:spcPts val="300"/>
                        </a:spcAft>
                      </a:pPr>
                      <a:r>
                        <a:rPr lang="en-US" sz="900" b="1" dirty="0">
                          <a:effectLst/>
                          <a:latin typeface="Verdana"/>
                          <a:ea typeface="Times New Roman"/>
                          <a:cs typeface="Arial"/>
                        </a:rPr>
                        <a:t>Date: 02/10/14</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4BC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8505">
                <a:tc>
                  <a:txBody>
                    <a:bodyPr/>
                    <a:lstStyle/>
                    <a:p>
                      <a:pPr marL="0" marR="0" algn="ctr">
                        <a:lnSpc>
                          <a:spcPts val="1300"/>
                        </a:lnSpc>
                        <a:spcBef>
                          <a:spcPts val="300"/>
                        </a:spcBef>
                        <a:spcAft>
                          <a:spcPts val="300"/>
                        </a:spcAft>
                      </a:pPr>
                      <a:r>
                        <a:rPr lang="en-US" sz="900" b="1" dirty="0">
                          <a:effectLst/>
                          <a:latin typeface="Verdana"/>
                          <a:ea typeface="Times New Roman"/>
                          <a:cs typeface="Arial"/>
                        </a:rPr>
                        <a:t>Resident Name</a:t>
                      </a:r>
                      <a:br>
                        <a:rPr lang="en-US" sz="900" b="1" dirty="0">
                          <a:effectLst/>
                          <a:latin typeface="Verdana"/>
                          <a:ea typeface="Times New Roman"/>
                          <a:cs typeface="Arial"/>
                        </a:rPr>
                      </a:br>
                      <a:r>
                        <a:rPr lang="en-US" sz="900" b="1" dirty="0">
                          <a:effectLst/>
                          <a:latin typeface="Verdana"/>
                          <a:ea typeface="Times New Roman"/>
                          <a:cs typeface="Arial"/>
                        </a:rPr>
                        <a:t>(last, first)</a:t>
                      </a:r>
                      <a:endParaRPr lang="en-US" sz="900" dirty="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dirty="0">
                          <a:effectLst/>
                          <a:latin typeface="Verdana"/>
                          <a:ea typeface="Times New Roman"/>
                          <a:cs typeface="Arial"/>
                        </a:rPr>
                        <a:t>Room Number</a:t>
                      </a:r>
                      <a:endParaRPr lang="en-US" sz="900" dirty="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dirty="0">
                          <a:effectLst/>
                          <a:latin typeface="Verdana"/>
                          <a:ea typeface="Times New Roman"/>
                          <a:cs typeface="Arial"/>
                        </a:rPr>
                        <a:t>Days From Admit to Ulcer Onset</a:t>
                      </a:r>
                      <a:endParaRPr lang="en-US" sz="900" dirty="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a:effectLst/>
                          <a:latin typeface="Verdana"/>
                          <a:ea typeface="Times New Roman"/>
                          <a:cs typeface="Arial"/>
                        </a:rPr>
                        <a:t>Ulcer Onset Date</a:t>
                      </a:r>
                      <a:endParaRPr lang="en-US" sz="90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a:effectLst/>
                          <a:latin typeface="Verdana"/>
                          <a:ea typeface="Times New Roman"/>
                          <a:cs typeface="Arial"/>
                        </a:rPr>
                        <a:t>Ulcer</a:t>
                      </a:r>
                      <a:br>
                        <a:rPr lang="en-US" sz="900" b="1">
                          <a:effectLst/>
                          <a:latin typeface="Verdana"/>
                          <a:ea typeface="Times New Roman"/>
                          <a:cs typeface="Arial"/>
                        </a:rPr>
                      </a:br>
                      <a:r>
                        <a:rPr lang="en-US" sz="900" b="1">
                          <a:effectLst/>
                          <a:latin typeface="Verdana"/>
                          <a:ea typeface="Times New Roman"/>
                          <a:cs typeface="Arial"/>
                        </a:rPr>
                        <a:t>Site</a:t>
                      </a:r>
                      <a:endParaRPr lang="en-US" sz="90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a:effectLst/>
                          <a:latin typeface="Verdana"/>
                          <a:ea typeface="Times New Roman"/>
                          <a:cs typeface="Arial"/>
                        </a:rPr>
                        <a:t>Ulcer Days</a:t>
                      </a:r>
                      <a:endParaRPr lang="en-US" sz="90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a:effectLst/>
                          <a:latin typeface="Verdana"/>
                          <a:ea typeface="Times New Roman"/>
                          <a:cs typeface="Arial"/>
                        </a:rPr>
                        <a:t>Initial Ulcer Stage</a:t>
                      </a:r>
                      <a:endParaRPr lang="en-US" sz="90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a:effectLst/>
                          <a:latin typeface="Verdana"/>
                          <a:ea typeface="Times New Roman"/>
                          <a:cs typeface="Arial"/>
                        </a:rPr>
                        <a:t>Most Recent Assess Ulcer Stage</a:t>
                      </a:r>
                      <a:endParaRPr lang="en-US" sz="90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dirty="0">
                          <a:effectLst/>
                          <a:latin typeface="Verdana"/>
                          <a:ea typeface="Times New Roman"/>
                          <a:cs typeface="Arial"/>
                        </a:rPr>
                        <a:t>Ulcer Origin</a:t>
                      </a:r>
                      <a:endParaRPr lang="en-US" sz="900" dirty="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dirty="0">
                          <a:effectLst/>
                          <a:latin typeface="Verdana"/>
                          <a:ea typeface="Times New Roman"/>
                          <a:cs typeface="Arial"/>
                        </a:rPr>
                        <a:t>Ulcer Status</a:t>
                      </a:r>
                      <a:endParaRPr lang="en-US" sz="900" dirty="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a:effectLst/>
                          <a:latin typeface="Verdana"/>
                          <a:ea typeface="Times New Roman"/>
                          <a:cs typeface="Arial"/>
                        </a:rPr>
                        <a:t># TX Order Changes</a:t>
                      </a:r>
                      <a:endParaRPr lang="en-US" sz="90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c>
                  <a:txBody>
                    <a:bodyPr/>
                    <a:lstStyle/>
                    <a:p>
                      <a:pPr marL="0" marR="0" algn="ctr">
                        <a:lnSpc>
                          <a:spcPts val="1300"/>
                        </a:lnSpc>
                        <a:spcBef>
                          <a:spcPts val="300"/>
                        </a:spcBef>
                        <a:spcAft>
                          <a:spcPts val="300"/>
                        </a:spcAft>
                      </a:pPr>
                      <a:r>
                        <a:rPr lang="en-US" sz="900" b="1">
                          <a:effectLst/>
                          <a:latin typeface="Verdana"/>
                          <a:ea typeface="Times New Roman"/>
                          <a:cs typeface="Arial"/>
                        </a:rPr>
                        <a:t>At Risk for Delayed Healing</a:t>
                      </a:r>
                      <a:endParaRPr lang="en-US" sz="900">
                        <a:effectLst/>
                        <a:latin typeface="Verdana"/>
                        <a:ea typeface="Times New Roman"/>
                        <a:cs typeface="Times New Roman"/>
                      </a:endParaRPr>
                    </a:p>
                  </a:txBody>
                  <a:tcPr marL="0" marR="0"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DD9C3"/>
                    </a:solidFill>
                  </a:tcPr>
                </a:tc>
              </a:tr>
              <a:tr h="0">
                <a:tc>
                  <a:txBody>
                    <a:bodyPr/>
                    <a:lstStyle/>
                    <a:p>
                      <a:pPr marL="0" marR="0" algn="ctr">
                        <a:lnSpc>
                          <a:spcPts val="1300"/>
                        </a:lnSpc>
                        <a:spcBef>
                          <a:spcPts val="300"/>
                        </a:spcBef>
                        <a:spcAft>
                          <a:spcPts val="300"/>
                        </a:spcAft>
                      </a:pPr>
                      <a:r>
                        <a:rPr lang="en-US" sz="900" dirty="0">
                          <a:effectLst/>
                          <a:latin typeface="Verdana"/>
                          <a:ea typeface="Times New Roman"/>
                          <a:cs typeface="Arial"/>
                        </a:rPr>
                        <a:t>Resident A</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102</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0</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12/26/13</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COX</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47</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3</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4</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POA*</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IM</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3</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lnSpc>
                          <a:spcPts val="1300"/>
                        </a:lnSpc>
                        <a:spcBef>
                          <a:spcPts val="300"/>
                        </a:spcBef>
                        <a:spcAft>
                          <a:spcPts val="300"/>
                        </a:spcAft>
                      </a:pPr>
                      <a:r>
                        <a:rPr lang="en-US" sz="900">
                          <a:effectLst/>
                          <a:latin typeface="Verdana"/>
                          <a:ea typeface="Times New Roman"/>
                          <a:cs typeface="Arial"/>
                        </a:rPr>
                        <a:t>X</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0">
                <a:tc>
                  <a:txBody>
                    <a:bodyPr/>
                    <a:lstStyle/>
                    <a:p>
                      <a:pPr marL="0" marR="0" algn="ctr">
                        <a:lnSpc>
                          <a:spcPts val="1300"/>
                        </a:lnSpc>
                        <a:spcBef>
                          <a:spcPts val="300"/>
                        </a:spcBef>
                        <a:spcAft>
                          <a:spcPts val="300"/>
                        </a:spcAft>
                      </a:pPr>
                      <a:r>
                        <a:rPr lang="en-US" sz="900">
                          <a:effectLst/>
                          <a:latin typeface="Verdana"/>
                          <a:ea typeface="Times New Roman"/>
                          <a:cs typeface="Arial"/>
                        </a:rPr>
                        <a:t>Resident B</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111</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482</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12/23/13</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ILIAC L</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50</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3</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3</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IHA</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IM</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2</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 </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0">
                <a:tc>
                  <a:txBody>
                    <a:bodyPr/>
                    <a:lstStyle/>
                    <a:p>
                      <a:pPr marL="0" marR="0" algn="ctr">
                        <a:lnSpc>
                          <a:spcPts val="1300"/>
                        </a:lnSpc>
                        <a:spcBef>
                          <a:spcPts val="300"/>
                        </a:spcBef>
                        <a:spcAft>
                          <a:spcPts val="300"/>
                        </a:spcAft>
                      </a:pPr>
                      <a:r>
                        <a:rPr lang="en-US" sz="900">
                          <a:effectLst/>
                          <a:latin typeface="Verdana"/>
                          <a:ea typeface="Times New Roman"/>
                          <a:cs typeface="Arial"/>
                        </a:rPr>
                        <a:t>Resident D</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113</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49</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12/30/13</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HEEL R</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43</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4</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4</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IHA</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WO</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3</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X</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0">
                <a:tc>
                  <a:txBody>
                    <a:bodyPr/>
                    <a:lstStyle/>
                    <a:p>
                      <a:pPr marL="0" marR="0" algn="ctr">
                        <a:lnSpc>
                          <a:spcPts val="1300"/>
                        </a:lnSpc>
                        <a:spcBef>
                          <a:spcPts val="300"/>
                        </a:spcBef>
                        <a:spcAft>
                          <a:spcPts val="300"/>
                        </a:spcAft>
                      </a:pPr>
                      <a:r>
                        <a:rPr lang="en-US" sz="900">
                          <a:effectLst/>
                          <a:latin typeface="Verdana"/>
                          <a:ea typeface="Times New Roman"/>
                          <a:cs typeface="Arial"/>
                        </a:rPr>
                        <a:t>Resident D</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113</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0</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11/12/13</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TROCH R</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91</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4</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4</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POA</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WO</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1</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X</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0">
                <a:tc>
                  <a:txBody>
                    <a:bodyPr/>
                    <a:lstStyle/>
                    <a:p>
                      <a:pPr marL="0" marR="0" algn="ctr">
                        <a:lnSpc>
                          <a:spcPts val="1300"/>
                        </a:lnSpc>
                        <a:spcBef>
                          <a:spcPts val="300"/>
                        </a:spcBef>
                        <a:spcAft>
                          <a:spcPts val="300"/>
                        </a:spcAft>
                      </a:pPr>
                      <a:r>
                        <a:rPr lang="en-US" sz="900">
                          <a:effectLst/>
                          <a:latin typeface="Verdana"/>
                          <a:ea typeface="Times New Roman"/>
                          <a:cs typeface="Arial"/>
                        </a:rPr>
                        <a:t>Resident H</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121</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0</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12/14/13</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ANKO R</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59</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1</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3</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POA*</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NC</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1</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X</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0">
                <a:tc>
                  <a:txBody>
                    <a:bodyPr/>
                    <a:lstStyle/>
                    <a:p>
                      <a:pPr marL="0" marR="0" algn="ctr">
                        <a:lnSpc>
                          <a:spcPts val="1300"/>
                        </a:lnSpc>
                        <a:spcBef>
                          <a:spcPts val="300"/>
                        </a:spcBef>
                        <a:spcAft>
                          <a:spcPts val="300"/>
                        </a:spcAft>
                      </a:pPr>
                      <a:r>
                        <a:rPr lang="en-US" sz="900">
                          <a:effectLst/>
                          <a:latin typeface="Verdana"/>
                          <a:ea typeface="Times New Roman"/>
                          <a:cs typeface="Arial"/>
                        </a:rPr>
                        <a:t>Resident J</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101</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a:effectLst/>
                          <a:latin typeface="Verdana"/>
                          <a:ea typeface="Times New Roman"/>
                          <a:cs typeface="Arial"/>
                        </a:rPr>
                        <a:t>35</a:t>
                      </a:r>
                      <a:endParaRPr lang="en-US" sz="90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01/20/14</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EAR L</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 </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1</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 </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IHA</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 </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 </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900" dirty="0">
                          <a:effectLst/>
                          <a:latin typeface="Verdana"/>
                          <a:ea typeface="Times New Roman"/>
                          <a:cs typeface="Arial"/>
                        </a:rPr>
                        <a:t> </a:t>
                      </a:r>
                      <a:endParaRPr lang="en-US" sz="900" dirty="0">
                        <a:effectLst/>
                        <a:latin typeface="Verdana"/>
                        <a:ea typeface="Times New Roman"/>
                        <a:cs typeface="Times New Roman"/>
                      </a:endParaRPr>
                    </a:p>
                  </a:txBody>
                  <a:tcPr marL="0" marR="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1295400" y="5315635"/>
            <a:ext cx="739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Note:</a:t>
            </a:r>
            <a:r>
              <a:rPr kumimoji="0" lang="en-US" altLang="en-US" sz="9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POA* indicates that the pressure ulcer was present on admission but has gotten worse (increased in ulcer stage since admission).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0579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Days From Admit to Ulcer Onset</a:t>
            </a:r>
          </a:p>
          <a:p>
            <a:r>
              <a:rPr lang="en-US" sz="2800" dirty="0" smtClean="0"/>
              <a:t>Ulcer Onset Date</a:t>
            </a:r>
          </a:p>
          <a:p>
            <a:r>
              <a:rPr lang="en-US" sz="2800" dirty="0" smtClean="0"/>
              <a:t>Ulcer Location</a:t>
            </a:r>
          </a:p>
          <a:p>
            <a:r>
              <a:rPr lang="en-US" sz="2800" dirty="0" smtClean="0"/>
              <a:t>Ulcer Days</a:t>
            </a:r>
          </a:p>
          <a:p>
            <a:r>
              <a:rPr lang="en-US" sz="2800" dirty="0" smtClean="0"/>
              <a:t>Initial Ulcer Stage</a:t>
            </a:r>
          </a:p>
          <a:p>
            <a:r>
              <a:rPr lang="en-US" sz="2800" dirty="0" smtClean="0"/>
              <a:t>Most Recent Assessed Ulcer Stage</a:t>
            </a:r>
          </a:p>
          <a:p>
            <a:r>
              <a:rPr lang="en-US" sz="2800" dirty="0" smtClean="0"/>
              <a:t>Ulcer Origin</a:t>
            </a:r>
          </a:p>
          <a:p>
            <a:r>
              <a:rPr lang="en-US" sz="2800" dirty="0" smtClean="0"/>
              <a:t>Ulcer Status</a:t>
            </a:r>
          </a:p>
          <a:p>
            <a:r>
              <a:rPr lang="en-US" sz="2800" dirty="0" smtClean="0"/>
              <a:t>Number of Treatment Order Changes</a:t>
            </a:r>
          </a:p>
          <a:p>
            <a:r>
              <a:rPr lang="en-US" sz="2800" dirty="0" smtClean="0"/>
              <a:t>At Risk for Delayed Healing</a:t>
            </a:r>
            <a:endParaRPr lang="en-US" sz="2800" dirty="0"/>
          </a:p>
        </p:txBody>
      </p:sp>
      <p:sp>
        <p:nvSpPr>
          <p:cNvPr id="2" name="Title 1"/>
          <p:cNvSpPr>
            <a:spLocks noGrp="1"/>
          </p:cNvSpPr>
          <p:nvPr>
            <p:ph type="title"/>
          </p:nvPr>
        </p:nvSpPr>
        <p:spPr/>
        <p:txBody>
          <a:bodyPr>
            <a:normAutofit fontScale="90000"/>
          </a:bodyPr>
          <a:lstStyle/>
          <a:p>
            <a:r>
              <a:rPr lang="en-US" smtClean="0"/>
              <a:t>Reviewing Existing Pressure Ulcers Report Calculation Details </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18</a:t>
            </a:fld>
            <a:endParaRPr lang="en-US" dirty="0"/>
          </a:p>
        </p:txBody>
      </p:sp>
    </p:spTree>
    <p:extLst>
      <p:ext uri="{BB962C8B-B14F-4D97-AF65-F5344CB8AC3E}">
        <p14:creationId xmlns:p14="http://schemas.microsoft.com/office/powerpoint/2010/main" val="4159493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SzPct val="100000"/>
              <a:buFont typeface="+mj-lt"/>
              <a:buAutoNum type="arabicPeriod"/>
            </a:pPr>
            <a:r>
              <a:rPr lang="en-US" sz="2800" dirty="0" smtClean="0"/>
              <a:t>Residents with multiple pressure ulcers will appear multiple times on the Existing Pressure Ulcers Report.</a:t>
            </a:r>
          </a:p>
          <a:p>
            <a:pPr marL="914400" lvl="1" indent="-457200">
              <a:buSzPct val="100000"/>
              <a:buFont typeface="+mj-lt"/>
              <a:buAutoNum type="alphaLcPeriod"/>
            </a:pPr>
            <a:r>
              <a:rPr lang="en-US" sz="2800" dirty="0" smtClean="0"/>
              <a:t>True</a:t>
            </a:r>
          </a:p>
          <a:p>
            <a:pPr marL="914400" lvl="1" indent="-457200">
              <a:buSzPct val="100000"/>
              <a:buFont typeface="+mj-lt"/>
              <a:buAutoNum type="alphaLcPeriod"/>
            </a:pPr>
            <a:r>
              <a:rPr lang="en-US" sz="2800" dirty="0" smtClean="0"/>
              <a:t>False</a:t>
            </a:r>
          </a:p>
          <a:p>
            <a:pPr marL="457200" indent="-457200">
              <a:buSzPct val="100000"/>
              <a:buFont typeface="+mj-lt"/>
              <a:buAutoNum type="arabicPeriod"/>
            </a:pPr>
            <a:r>
              <a:rPr lang="en-US" sz="2800" dirty="0" smtClean="0"/>
              <a:t>The Existing Pressure Ulcers Report may be used as a </a:t>
            </a:r>
            <a:r>
              <a:rPr lang="en-US" sz="2800" smtClean="0"/>
              <a:t>“standalone</a:t>
            </a:r>
            <a:r>
              <a:rPr lang="en-US" sz="2800" dirty="0" smtClean="0"/>
              <a:t>” report when making care planning decisions.</a:t>
            </a:r>
          </a:p>
          <a:p>
            <a:pPr marL="914400" indent="-457200">
              <a:buSzPct val="100000"/>
              <a:buFont typeface="+mj-lt"/>
              <a:buAutoNum type="alphaLcPeriod"/>
            </a:pPr>
            <a:r>
              <a:rPr lang="en-US" sz="2800" dirty="0" smtClean="0"/>
              <a:t>True</a:t>
            </a:r>
          </a:p>
          <a:p>
            <a:pPr marL="914400" indent="-457200">
              <a:buSzPct val="100000"/>
              <a:buFont typeface="+mj-lt"/>
              <a:buAutoNum type="alphaLcPeriod"/>
            </a:pPr>
            <a:r>
              <a:rPr lang="en-US" sz="2800" dirty="0" smtClean="0"/>
              <a:t>False</a:t>
            </a:r>
          </a:p>
          <a:p>
            <a:endParaRPr lang="en-US" dirty="0"/>
          </a:p>
        </p:txBody>
      </p:sp>
      <p:sp>
        <p:nvSpPr>
          <p:cNvPr id="2" name="Title 1"/>
          <p:cNvSpPr>
            <a:spLocks noGrp="1"/>
          </p:cNvSpPr>
          <p:nvPr>
            <p:ph type="title"/>
          </p:nvPr>
        </p:nvSpPr>
        <p:spPr/>
        <p:txBody>
          <a:bodyPr>
            <a:normAutofit fontScale="90000"/>
          </a:bodyPr>
          <a:lstStyle/>
          <a:p>
            <a:r>
              <a:rPr lang="en-US" smtClean="0"/>
              <a:t>Check Your Understanding: Existing Pressure Ulcers Report Quiz</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19</a:t>
            </a:fld>
            <a:endParaRPr lang="en-US" dirty="0"/>
          </a:p>
        </p:txBody>
      </p:sp>
    </p:spTree>
    <p:extLst>
      <p:ext uri="{BB962C8B-B14F-4D97-AF65-F5344CB8AC3E}">
        <p14:creationId xmlns:p14="http://schemas.microsoft.com/office/powerpoint/2010/main" val="2762758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Electronic Reports</a:t>
            </a:r>
            <a:endParaRPr lang="en-US" b="1" strike="sngStrike" dirty="0" smtClean="0">
              <a:solidFill>
                <a:srgbClr val="FF0000"/>
              </a:solidFill>
            </a:endParaRPr>
          </a:p>
          <a:p>
            <a:r>
              <a:rPr lang="en-US" dirty="0" smtClean="0"/>
              <a:t>Existing Pressure Ulcers Report</a:t>
            </a:r>
          </a:p>
          <a:p>
            <a:r>
              <a:rPr lang="en-US" dirty="0" smtClean="0"/>
              <a:t>Pressure Ulcers at Risk for Delayed Healing</a:t>
            </a:r>
          </a:p>
          <a:p>
            <a:r>
              <a:rPr lang="en-US" dirty="0" smtClean="0"/>
              <a:t>Weekly Wound Rounds Report</a:t>
            </a:r>
          </a:p>
          <a:p>
            <a:r>
              <a:rPr lang="en-US" dirty="0" smtClean="0"/>
              <a:t>Weekly Pressure Ulcer Treatment Summary Report</a:t>
            </a:r>
          </a:p>
          <a:p>
            <a:r>
              <a:rPr lang="en-US" dirty="0" smtClean="0"/>
              <a:t>Pressure Ulcer Counts by Month Report</a:t>
            </a:r>
            <a:endParaRPr lang="en-US" dirty="0"/>
          </a:p>
        </p:txBody>
      </p:sp>
      <p:sp>
        <p:nvSpPr>
          <p:cNvPr id="2" name="Title 1"/>
          <p:cNvSpPr>
            <a:spLocks noGrp="1"/>
          </p:cNvSpPr>
          <p:nvPr>
            <p:ph type="title"/>
          </p:nvPr>
        </p:nvSpPr>
        <p:spPr/>
        <p:txBody>
          <a:bodyPr>
            <a:normAutofit fontScale="90000"/>
          </a:bodyPr>
          <a:lstStyle/>
          <a:p>
            <a:r>
              <a:rPr lang="en-US" dirty="0" smtClean="0"/>
              <a:t>Pressure Ulcer Healing</a:t>
            </a:r>
            <a:br>
              <a:rPr lang="en-US" dirty="0" smtClean="0"/>
            </a:br>
            <a:r>
              <a:rPr lang="en-US" dirty="0" smtClean="0"/>
              <a:t>Electronic Reports</a:t>
            </a:r>
            <a:endParaRPr lang="en-US" dirty="0"/>
          </a:p>
        </p:txBody>
      </p:sp>
      <p:sp>
        <p:nvSpPr>
          <p:cNvPr id="6" name="Date Placeholder 5"/>
          <p:cNvSpPr>
            <a:spLocks noGrp="1"/>
          </p:cNvSpPr>
          <p:nvPr>
            <p:ph type="dt" sz="half" idx="10"/>
          </p:nvPr>
        </p:nvSpPr>
        <p:spPr/>
        <p:txBody>
          <a:bodyPr/>
          <a:lstStyle/>
          <a:p>
            <a:r>
              <a:rPr lang="en-US" smtClean="0"/>
              <a:t>November 2016</a:t>
            </a:r>
            <a:endParaRPr lang="en-US" dirty="0"/>
          </a:p>
        </p:txBody>
      </p:sp>
      <p:sp>
        <p:nvSpPr>
          <p:cNvPr id="7" name="Footer Placeholder 6"/>
          <p:cNvSpPr>
            <a:spLocks noGrp="1"/>
          </p:cNvSpPr>
          <p:nvPr>
            <p:ph type="ftr" sz="quarter" idx="11"/>
          </p:nvPr>
        </p:nvSpPr>
        <p:spPr/>
        <p:txBody>
          <a:bodyPr/>
          <a:lstStyle/>
          <a:p>
            <a:r>
              <a:rPr lang="en-US" smtClean="0"/>
              <a:t>Pressure Ulcer Healing</a:t>
            </a:r>
            <a:endParaRPr lang="en-US" dirty="0"/>
          </a:p>
        </p:txBody>
      </p:sp>
      <p:sp>
        <p:nvSpPr>
          <p:cNvPr id="8" name="Slide Number Placeholder 7"/>
          <p:cNvSpPr>
            <a:spLocks noGrp="1"/>
          </p:cNvSpPr>
          <p:nvPr>
            <p:ph type="sldNum" sz="quarter" idx="12"/>
          </p:nvPr>
        </p:nvSpPr>
        <p:spPr/>
        <p:txBody>
          <a:bodyPr/>
          <a:lstStyle/>
          <a:p>
            <a:fld id="{4AB8F467-525E-4050-B397-1634E25AB214}" type="slidenum">
              <a:rPr lang="en-US" smtClean="0"/>
              <a:pPr/>
              <a:t>2</a:t>
            </a:fld>
            <a:endParaRPr lang="en-US" dirty="0"/>
          </a:p>
        </p:txBody>
      </p:sp>
    </p:spTree>
    <p:extLst>
      <p:ext uri="{BB962C8B-B14F-4D97-AF65-F5344CB8AC3E}">
        <p14:creationId xmlns:p14="http://schemas.microsoft.com/office/powerpoint/2010/main" val="1218674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SzPct val="100000"/>
              <a:buFont typeface="+mj-lt"/>
              <a:buAutoNum type="arabicPeriod" startAt="3"/>
            </a:pPr>
            <a:r>
              <a:rPr lang="en-US" dirty="0" smtClean="0"/>
              <a:t>Complete information will not display for each ulcer if an assessment has been done:</a:t>
            </a:r>
          </a:p>
          <a:p>
            <a:pPr marL="914400" lvl="1" indent="-457200">
              <a:buSzPct val="100000"/>
              <a:buFont typeface="+mj-lt"/>
              <a:buAutoNum type="alphaLcPeriod"/>
            </a:pPr>
            <a:r>
              <a:rPr lang="en-US" dirty="0" smtClean="0"/>
              <a:t>1 day before the report date</a:t>
            </a:r>
          </a:p>
          <a:p>
            <a:pPr marL="914400" lvl="1" indent="-457200">
              <a:buSzPct val="100000"/>
              <a:buFont typeface="+mj-lt"/>
              <a:buAutoNum type="alphaLcPeriod"/>
            </a:pPr>
            <a:r>
              <a:rPr lang="en-US" dirty="0" smtClean="0"/>
              <a:t>5 days before the report date</a:t>
            </a:r>
          </a:p>
          <a:p>
            <a:pPr marL="914400" lvl="1" indent="-457200">
              <a:buSzPct val="100000"/>
              <a:buFont typeface="+mj-lt"/>
              <a:buAutoNum type="alphaLcPeriod"/>
            </a:pPr>
            <a:r>
              <a:rPr lang="en-US" dirty="0" smtClean="0"/>
              <a:t>7 days before the report date</a:t>
            </a:r>
          </a:p>
          <a:p>
            <a:pPr marL="914400" lvl="1" indent="-457200">
              <a:buSzPct val="100000"/>
              <a:buFont typeface="+mj-lt"/>
              <a:buAutoNum type="alphaLcPeriod"/>
            </a:pPr>
            <a:r>
              <a:rPr lang="en-US" dirty="0" smtClean="0"/>
              <a:t>11 days before the report date</a:t>
            </a:r>
          </a:p>
          <a:p>
            <a:pPr marL="914400" lvl="1" indent="-457200">
              <a:buSzPct val="100000"/>
              <a:buFont typeface="+mj-lt"/>
              <a:buAutoNum type="alphaLcPeriod"/>
            </a:pPr>
            <a:r>
              <a:rPr lang="en-US" dirty="0" smtClean="0"/>
              <a:t>None of the above</a:t>
            </a:r>
            <a:endParaRPr lang="en-US" dirty="0"/>
          </a:p>
        </p:txBody>
      </p:sp>
      <p:sp>
        <p:nvSpPr>
          <p:cNvPr id="2" name="Title 1"/>
          <p:cNvSpPr>
            <a:spLocks noGrp="1"/>
          </p:cNvSpPr>
          <p:nvPr>
            <p:ph type="title"/>
          </p:nvPr>
        </p:nvSpPr>
        <p:spPr/>
        <p:txBody>
          <a:bodyPr>
            <a:normAutofit fontScale="90000"/>
          </a:bodyPr>
          <a:lstStyle/>
          <a:p>
            <a:r>
              <a:rPr lang="en-US" smtClean="0"/>
              <a:t>Check Your Understanding: Existing Pressure Ulcers Report Quiz</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20</a:t>
            </a:fld>
            <a:endParaRPr lang="en-US" dirty="0"/>
          </a:p>
        </p:txBody>
      </p:sp>
    </p:spTree>
    <p:extLst>
      <p:ext uri="{BB962C8B-B14F-4D97-AF65-F5344CB8AC3E}">
        <p14:creationId xmlns:p14="http://schemas.microsoft.com/office/powerpoint/2010/main" val="808686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t>PRESSURE ULCERS AT RISK FOR </a:t>
            </a:r>
            <a:br>
              <a:rPr lang="en-US" dirty="0"/>
            </a:br>
            <a:r>
              <a:rPr lang="en-US" dirty="0"/>
              <a:t>DELAYED HEALING </a:t>
            </a:r>
            <a:r>
              <a:rPr lang="en-US" dirty="0" smtClean="0"/>
              <a:t>REPORT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21</a:t>
            </a:fld>
            <a:endParaRPr lang="en-US" dirty="0"/>
          </a:p>
        </p:txBody>
      </p:sp>
    </p:spTree>
    <p:extLst>
      <p:ext uri="{BB962C8B-B14F-4D97-AF65-F5344CB8AC3E}">
        <p14:creationId xmlns:p14="http://schemas.microsoft.com/office/powerpoint/2010/main" val="1701048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sz="2600" dirty="0" smtClean="0"/>
              <a:t>Alerts staff to residents with pressure ulcers showing signs of potential delayed healing</a:t>
            </a:r>
          </a:p>
          <a:p>
            <a:r>
              <a:rPr lang="en-US" sz="2600" dirty="0" smtClean="0"/>
              <a:t>Promotes earlier identification so that interventions can be modified to </a:t>
            </a:r>
            <a:r>
              <a:rPr lang="en-US" sz="2600" dirty="0" smtClean="0"/>
              <a:t>hasten </a:t>
            </a:r>
            <a:r>
              <a:rPr lang="en-US" sz="2600" dirty="0" smtClean="0"/>
              <a:t>healing</a:t>
            </a:r>
          </a:p>
          <a:p>
            <a:r>
              <a:rPr lang="en-US" sz="2600" dirty="0" smtClean="0"/>
              <a:t>Displays the following:</a:t>
            </a:r>
          </a:p>
          <a:p>
            <a:pPr lvl="1"/>
            <a:r>
              <a:rPr lang="en-US" sz="2600" dirty="0" smtClean="0"/>
              <a:t>Pressure ulcer details (onset date, location, initial stage, origin, current stage, number of treatment changes</a:t>
            </a:r>
          </a:p>
          <a:p>
            <a:pPr lvl="1"/>
            <a:r>
              <a:rPr lang="en-US" sz="2600" dirty="0" smtClean="0"/>
              <a:t>Surface area (initial and 3 most recent measures)</a:t>
            </a:r>
          </a:p>
          <a:p>
            <a:pPr lvl="1"/>
            <a:r>
              <a:rPr lang="en-US" sz="2600" dirty="0" smtClean="0"/>
              <a:t>BWAT  (initial and 2 most recent scores)</a:t>
            </a:r>
          </a:p>
          <a:p>
            <a:pPr lvl="1"/>
            <a:r>
              <a:rPr lang="en-US" sz="2600" dirty="0" smtClean="0"/>
              <a:t>Delayed healing criteria </a:t>
            </a:r>
          </a:p>
          <a:p>
            <a:endParaRPr lang="en-US" dirty="0" smtClean="0"/>
          </a:p>
        </p:txBody>
      </p:sp>
      <p:sp>
        <p:nvSpPr>
          <p:cNvPr id="2" name="Title 1"/>
          <p:cNvSpPr>
            <a:spLocks noGrp="1"/>
          </p:cNvSpPr>
          <p:nvPr>
            <p:ph type="title"/>
          </p:nvPr>
        </p:nvSpPr>
        <p:spPr/>
        <p:txBody>
          <a:bodyPr>
            <a:normAutofit fontScale="90000"/>
          </a:bodyPr>
          <a:lstStyle/>
          <a:p>
            <a:r>
              <a:rPr lang="en-US" dirty="0" smtClean="0"/>
              <a:t>Pressure Ulcers at Risk for Delayed Healing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22</a:t>
            </a:fld>
            <a:endParaRPr lang="en-US" dirty="0"/>
          </a:p>
        </p:txBody>
      </p:sp>
    </p:spTree>
    <p:extLst>
      <p:ext uri="{BB962C8B-B14F-4D97-AF65-F5344CB8AC3E}">
        <p14:creationId xmlns:p14="http://schemas.microsoft.com/office/powerpoint/2010/main" val="988107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dirty="0" smtClean="0"/>
              <a:t>Delayed healing criteria developed with consideration of the current International Pressure Ulcer Prevention and Treatment Guideline and input from clinical experts in pressure ulcer </a:t>
            </a:r>
            <a:r>
              <a:rPr lang="en-US" dirty="0" smtClean="0"/>
              <a:t>and long-term </a:t>
            </a:r>
            <a:r>
              <a:rPr lang="en-US" dirty="0" smtClean="0"/>
              <a:t>care.</a:t>
            </a:r>
          </a:p>
        </p:txBody>
      </p:sp>
      <p:sp>
        <p:nvSpPr>
          <p:cNvPr id="2" name="Title 1"/>
          <p:cNvSpPr>
            <a:spLocks noGrp="1"/>
          </p:cNvSpPr>
          <p:nvPr>
            <p:ph type="title"/>
          </p:nvPr>
        </p:nvSpPr>
        <p:spPr/>
        <p:txBody>
          <a:bodyPr>
            <a:normAutofit fontScale="90000"/>
          </a:bodyPr>
          <a:lstStyle/>
          <a:p>
            <a:r>
              <a:rPr lang="en-US" dirty="0" smtClean="0"/>
              <a:t>Pressure Ulcers at Risk for Delayed Healing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23</a:t>
            </a:fld>
            <a:endParaRPr lang="en-US" dirty="0"/>
          </a:p>
        </p:txBody>
      </p:sp>
    </p:spTree>
    <p:extLst>
      <p:ext uri="{BB962C8B-B14F-4D97-AF65-F5344CB8AC3E}">
        <p14:creationId xmlns:p14="http://schemas.microsoft.com/office/powerpoint/2010/main" val="1444415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dirty="0" smtClean="0"/>
              <a:t>Delayed healing criteria:</a:t>
            </a:r>
          </a:p>
          <a:p>
            <a:pPr lvl="1"/>
            <a:r>
              <a:rPr lang="en-US" dirty="0" smtClean="0"/>
              <a:t>No reduction in surface area in past </a:t>
            </a:r>
            <a:r>
              <a:rPr lang="en-US" dirty="0" smtClean="0"/>
              <a:t>2 weeks</a:t>
            </a:r>
            <a:endParaRPr lang="en-US" dirty="0" smtClean="0"/>
          </a:p>
          <a:p>
            <a:pPr lvl="1"/>
            <a:r>
              <a:rPr lang="en-US" dirty="0" smtClean="0"/>
              <a:t>Increase in pressure ulcer stage</a:t>
            </a:r>
          </a:p>
          <a:p>
            <a:pPr lvl="1"/>
            <a:r>
              <a:rPr lang="en-US" dirty="0" smtClean="0"/>
              <a:t>Decline in tissue characteristics: </a:t>
            </a:r>
          </a:p>
          <a:p>
            <a:pPr lvl="2"/>
            <a:r>
              <a:rPr lang="en-US" dirty="0" smtClean="0"/>
              <a:t>Decline in quality of granulation tissue </a:t>
            </a:r>
          </a:p>
          <a:p>
            <a:pPr lvl="2"/>
            <a:r>
              <a:rPr lang="en-US" dirty="0" smtClean="0"/>
              <a:t>Appearance of necrotic tissue when there was none on prior assessment</a:t>
            </a:r>
          </a:p>
          <a:p>
            <a:pPr lvl="2"/>
            <a:r>
              <a:rPr lang="en-US" dirty="0" smtClean="0"/>
              <a:t>Increase in necrotic tissue in wound bed</a:t>
            </a:r>
          </a:p>
        </p:txBody>
      </p:sp>
      <p:sp>
        <p:nvSpPr>
          <p:cNvPr id="2" name="Title 1"/>
          <p:cNvSpPr>
            <a:spLocks noGrp="1"/>
          </p:cNvSpPr>
          <p:nvPr>
            <p:ph type="title"/>
          </p:nvPr>
        </p:nvSpPr>
        <p:spPr/>
        <p:txBody>
          <a:bodyPr>
            <a:normAutofit fontScale="90000"/>
          </a:bodyPr>
          <a:lstStyle/>
          <a:p>
            <a:r>
              <a:rPr lang="en-US" dirty="0" smtClean="0"/>
              <a:t>Pressure Ulcers at Risk for Delayed Healing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24</a:t>
            </a:fld>
            <a:endParaRPr lang="en-US" dirty="0"/>
          </a:p>
        </p:txBody>
      </p:sp>
    </p:spTree>
    <p:extLst>
      <p:ext uri="{BB962C8B-B14F-4D97-AF65-F5344CB8AC3E}">
        <p14:creationId xmlns:p14="http://schemas.microsoft.com/office/powerpoint/2010/main" val="1490929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sz="2600" dirty="0" smtClean="0"/>
              <a:t>Delayed healing </a:t>
            </a:r>
            <a:r>
              <a:rPr lang="en-US" sz="2600" dirty="0" smtClean="0"/>
              <a:t>criteria:</a:t>
            </a:r>
            <a:endParaRPr lang="en-US" sz="2600" dirty="0" smtClean="0"/>
          </a:p>
          <a:p>
            <a:pPr lvl="1"/>
            <a:r>
              <a:rPr lang="en-US" sz="2600" dirty="0" smtClean="0"/>
              <a:t>Drainage characteristics:</a:t>
            </a:r>
          </a:p>
          <a:p>
            <a:pPr lvl="2"/>
            <a:r>
              <a:rPr lang="en-US" sz="2600" dirty="0" smtClean="0"/>
              <a:t>Presence of foul odor </a:t>
            </a:r>
          </a:p>
          <a:p>
            <a:pPr lvl="2"/>
            <a:r>
              <a:rPr lang="en-US" sz="2600" dirty="0" smtClean="0"/>
              <a:t>Increase in </a:t>
            </a:r>
            <a:r>
              <a:rPr lang="en-US" sz="2600" dirty="0" smtClean="0"/>
              <a:t>amount </a:t>
            </a:r>
            <a:r>
              <a:rPr lang="en-US" sz="2600" dirty="0" smtClean="0"/>
              <a:t>of drainage</a:t>
            </a:r>
          </a:p>
          <a:p>
            <a:pPr lvl="2"/>
            <a:r>
              <a:rPr lang="en-US" sz="2600" dirty="0" smtClean="0"/>
              <a:t>Worsening in the nature of the drainage (e.g., new onset of bloody or purulent </a:t>
            </a:r>
            <a:r>
              <a:rPr lang="en-US" sz="2600" dirty="0" smtClean="0"/>
              <a:t>drainage)</a:t>
            </a:r>
            <a:endParaRPr lang="en-US" sz="2600" dirty="0" smtClean="0"/>
          </a:p>
          <a:p>
            <a:pPr lvl="1"/>
            <a:r>
              <a:rPr lang="en-US" sz="2600" dirty="0" err="1" smtClean="0"/>
              <a:t>Periwound</a:t>
            </a:r>
            <a:r>
              <a:rPr lang="en-US" sz="2600" dirty="0" smtClean="0"/>
              <a:t> characteristics:</a:t>
            </a:r>
          </a:p>
          <a:p>
            <a:pPr lvl="2"/>
            <a:r>
              <a:rPr lang="en-US" sz="2600" dirty="0" smtClean="0"/>
              <a:t>Increased heat in the skin around the ulcer</a:t>
            </a:r>
          </a:p>
          <a:p>
            <a:pPr lvl="2"/>
            <a:r>
              <a:rPr lang="en-US" sz="2600" dirty="0" smtClean="0"/>
              <a:t>Increased induration in the skin around the ulcer</a:t>
            </a:r>
          </a:p>
          <a:p>
            <a:pPr lvl="1"/>
            <a:r>
              <a:rPr lang="en-US" sz="2600" dirty="0" smtClean="0"/>
              <a:t>Increase in pressure ulcer pain</a:t>
            </a:r>
          </a:p>
        </p:txBody>
      </p:sp>
      <p:sp>
        <p:nvSpPr>
          <p:cNvPr id="2" name="Title 1"/>
          <p:cNvSpPr>
            <a:spLocks noGrp="1"/>
          </p:cNvSpPr>
          <p:nvPr>
            <p:ph type="title"/>
          </p:nvPr>
        </p:nvSpPr>
        <p:spPr/>
        <p:txBody>
          <a:bodyPr>
            <a:normAutofit fontScale="90000"/>
          </a:bodyPr>
          <a:lstStyle/>
          <a:p>
            <a:r>
              <a:rPr lang="en-US" dirty="0" smtClean="0"/>
              <a:t>Pressure Ulcers at Risk for Delayed Healing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25</a:t>
            </a:fld>
            <a:endParaRPr lang="en-US" dirty="0"/>
          </a:p>
        </p:txBody>
      </p:sp>
    </p:spTree>
    <p:extLst>
      <p:ext uri="{BB962C8B-B14F-4D97-AF65-F5344CB8AC3E}">
        <p14:creationId xmlns:p14="http://schemas.microsoft.com/office/powerpoint/2010/main" val="1183564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Pressure </a:t>
            </a:r>
            <a:r>
              <a:rPr lang="en-US" dirty="0" smtClean="0"/>
              <a:t>Ulcers at Risk for Delayed Healing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96739524"/>
              </p:ext>
            </p:extLst>
          </p:nvPr>
        </p:nvGraphicFramePr>
        <p:xfrm>
          <a:off x="1371599" y="1630775"/>
          <a:ext cx="7391402" cy="4154781"/>
        </p:xfrm>
        <a:graphic>
          <a:graphicData uri="http://schemas.openxmlformats.org/drawingml/2006/table">
            <a:tbl>
              <a:tblPr firstRow="1" firstCol="1" bandRow="1">
                <a:tableStyleId>{93296810-A885-4BE3-A3E7-6D5BEEA58F35}</a:tableStyleId>
              </a:tblPr>
              <a:tblGrid>
                <a:gridCol w="762001"/>
                <a:gridCol w="381000"/>
                <a:gridCol w="609600"/>
                <a:gridCol w="609600"/>
                <a:gridCol w="228600"/>
                <a:gridCol w="152400"/>
                <a:gridCol w="457200"/>
                <a:gridCol w="152400"/>
                <a:gridCol w="246915"/>
                <a:gridCol w="284364"/>
                <a:gridCol w="284364"/>
                <a:gridCol w="331586"/>
                <a:gridCol w="285903"/>
                <a:gridCol w="284364"/>
                <a:gridCol w="284364"/>
                <a:gridCol w="284140"/>
                <a:gridCol w="274321"/>
                <a:gridCol w="369570"/>
                <a:gridCol w="369570"/>
                <a:gridCol w="230981"/>
                <a:gridCol w="216096"/>
                <a:gridCol w="292063"/>
              </a:tblGrid>
              <a:tr h="441023">
                <a:tc gridSpan="22">
                  <a:txBody>
                    <a:bodyPr/>
                    <a:lstStyle/>
                    <a:p>
                      <a:pPr marL="0" marR="0" algn="ctr">
                        <a:lnSpc>
                          <a:spcPct val="100000"/>
                        </a:lnSpc>
                        <a:spcBef>
                          <a:spcPts val="0"/>
                        </a:spcBef>
                        <a:spcAft>
                          <a:spcPts val="0"/>
                        </a:spcAft>
                      </a:pPr>
                      <a:r>
                        <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On-Time Pressure Ulcers at Risk for Delayed Healing Report</a:t>
                      </a:r>
                    </a:p>
                    <a:p>
                      <a:pPr marL="0" marR="0" algn="ctr">
                        <a:lnSpc>
                          <a:spcPct val="100000"/>
                        </a:lnSpc>
                        <a:spcBef>
                          <a:spcPts val="0"/>
                        </a:spcBef>
                        <a:spcAft>
                          <a:spcPts val="0"/>
                        </a:spcAft>
                      </a:pPr>
                      <a:r>
                        <a:rPr lang="en-US" sz="8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All Units</a:t>
                      </a:r>
                      <a:endPar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0000"/>
                        </a:lnSpc>
                        <a:spcBef>
                          <a:spcPts val="0"/>
                        </a:spcBef>
                        <a:spcAft>
                          <a:spcPts val="0"/>
                        </a:spcAft>
                      </a:pPr>
                      <a:r>
                        <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Date: 02/10/14</a:t>
                      </a:r>
                    </a:p>
                  </a:txBody>
                  <a:tcPr marL="29771" marR="29771" marT="7186" marB="718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5654">
                <a:tc rowSpan="2">
                  <a:txBody>
                    <a:bodyPr/>
                    <a:lstStyle/>
                    <a:p>
                      <a:pPr marL="71755" marR="71755">
                        <a:lnSpc>
                          <a:spcPct val="100000"/>
                        </a:lnSpc>
                        <a:spcBef>
                          <a:spcPts val="0"/>
                        </a:spcBef>
                        <a:spcAft>
                          <a:spcPts val="0"/>
                        </a:spcAft>
                      </a:pPr>
                      <a:r>
                        <a:rPr lang="en-US" sz="8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Resident Name</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rowSpan="2">
                  <a:txBody>
                    <a:bodyPr/>
                    <a:lstStyle/>
                    <a:p>
                      <a:pPr marL="71755" marR="71755">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Room </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71755" marR="71755">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Ulcer Onset Date</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71755" marR="71755">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Ulcer Location</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71755" marR="71755">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Ulcer Days</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71755" marR="71755">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Initial Ulcer Stage</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71755" marR="71755">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Ulcer Origin</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71755" marR="71755">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Current Stage</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71755" marR="71755">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 </a:t>
                      </a:r>
                      <a:r>
                        <a:rPr lang="en-US" sz="800" b="0" dirty="0" err="1">
                          <a:effectLst/>
                          <a:latin typeface="Verdana" panose="020B0604030504040204" pitchFamily="34" charset="0"/>
                          <a:ea typeface="Verdana" panose="020B0604030504040204" pitchFamily="34" charset="0"/>
                          <a:cs typeface="Verdana" panose="020B0604030504040204" pitchFamily="34" charset="0"/>
                        </a:rPr>
                        <a:t>Tx</a:t>
                      </a:r>
                      <a:r>
                        <a:rPr lang="en-US" sz="800" b="0" dirty="0">
                          <a:effectLst/>
                          <a:latin typeface="Verdana" panose="020B0604030504040204" pitchFamily="34" charset="0"/>
                          <a:ea typeface="Verdana" panose="020B0604030504040204" pitchFamily="34" charset="0"/>
                          <a:cs typeface="Verdana" panose="020B0604030504040204" pitchFamily="34" charset="0"/>
                        </a:rPr>
                        <a:t> Order Changes</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4">
                  <a:txBody>
                    <a:bodyPr/>
                    <a:lstStyle/>
                    <a:p>
                      <a:pPr marL="0" marR="0" algn="ctr">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Surface Area</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BWAT</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rowSpan="2" gridSpan="6">
                  <a:txBody>
                    <a:bodyPr/>
                    <a:lstStyle/>
                    <a:p>
                      <a:pPr marL="0" marR="0" algn="ctr">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At Risk for</a:t>
                      </a:r>
                      <a:br>
                        <a:rPr lang="en-US" sz="800" b="0" dirty="0">
                          <a:effectLst/>
                          <a:latin typeface="Verdana" panose="020B0604030504040204" pitchFamily="34" charset="0"/>
                          <a:ea typeface="Verdana" panose="020B0604030504040204" pitchFamily="34" charset="0"/>
                          <a:cs typeface="Verdana" panose="020B0604030504040204" pitchFamily="34" charset="0"/>
                        </a:rPr>
                      </a:br>
                      <a:r>
                        <a:rPr lang="en-US" sz="800" b="0" dirty="0">
                          <a:effectLst/>
                          <a:latin typeface="Verdana" panose="020B0604030504040204" pitchFamily="34" charset="0"/>
                          <a:ea typeface="Verdana" panose="020B0604030504040204" pitchFamily="34" charset="0"/>
                          <a:cs typeface="Verdana" panose="020B0604030504040204" pitchFamily="34" charset="0"/>
                        </a:rPr>
                        <a:t>Delayed Healing Reasons</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36391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marL="0" marR="0" algn="ctr">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Initial and 3 </a:t>
                      </a:r>
                      <a:br>
                        <a:rPr lang="en-US" sz="800" b="0" dirty="0">
                          <a:effectLst/>
                          <a:latin typeface="Verdana" panose="020B0604030504040204" pitchFamily="34" charset="0"/>
                          <a:ea typeface="Verdana" panose="020B0604030504040204" pitchFamily="34" charset="0"/>
                          <a:cs typeface="Verdana" panose="020B0604030504040204" pitchFamily="34" charset="0"/>
                        </a:rPr>
                      </a:br>
                      <a:r>
                        <a:rPr lang="en-US" sz="800" b="0" dirty="0">
                          <a:effectLst/>
                          <a:latin typeface="Verdana" panose="020B0604030504040204" pitchFamily="34" charset="0"/>
                          <a:ea typeface="Verdana" panose="020B0604030504040204" pitchFamily="34" charset="0"/>
                          <a:cs typeface="Verdana" panose="020B0604030504040204" pitchFamily="34" charset="0"/>
                        </a:rPr>
                        <a:t>Most Recent</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Initial and 2 </a:t>
                      </a:r>
                      <a:br>
                        <a:rPr lang="en-US" sz="800" b="0" dirty="0">
                          <a:effectLst/>
                          <a:latin typeface="Verdana" panose="020B0604030504040204" pitchFamily="34" charset="0"/>
                          <a:ea typeface="Verdana" panose="020B0604030504040204" pitchFamily="34" charset="0"/>
                          <a:cs typeface="Verdana" panose="020B0604030504040204" pitchFamily="34" charset="0"/>
                        </a:rPr>
                      </a:br>
                      <a:r>
                        <a:rPr lang="en-US" sz="800" b="0" dirty="0">
                          <a:effectLst/>
                          <a:latin typeface="Verdana" panose="020B0604030504040204" pitchFamily="34" charset="0"/>
                          <a:ea typeface="Verdana" panose="020B0604030504040204" pitchFamily="34" charset="0"/>
                          <a:cs typeface="Verdana" panose="020B0604030504040204" pitchFamily="34" charset="0"/>
                        </a:rPr>
                        <a:t>Most Recent</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936510">
                <a:tc>
                  <a:txBody>
                    <a:bodyPr/>
                    <a:lstStyle/>
                    <a:p>
                      <a:pPr>
                        <a:lnSpc>
                          <a:spcPct val="115000"/>
                        </a:lnSpc>
                      </a:pPr>
                      <a:endParaRPr lang="en-US" sz="8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a:txBody>
                    <a:bodyPr/>
                    <a:lstStyle/>
                    <a:p>
                      <a:pPr>
                        <a:lnSpc>
                          <a:spcPct val="115000"/>
                        </a:lnSpc>
                      </a:pPr>
                      <a:endParaRPr lang="en-US" sz="800" b="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15000"/>
                        </a:lnSpc>
                      </a:pPr>
                      <a:endParaRPr lang="en-US" sz="800" b="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15000"/>
                        </a:lnSpc>
                      </a:pPr>
                      <a:endParaRPr lang="en-US" sz="800" b="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15000"/>
                        </a:lnSpc>
                      </a:pPr>
                      <a:endParaRPr lang="en-US" sz="800" b="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15000"/>
                        </a:lnSpc>
                      </a:pPr>
                      <a:endParaRPr lang="en-US" sz="800" b="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15000"/>
                        </a:lnSpc>
                      </a:pPr>
                      <a:endParaRPr lang="en-US" sz="800" b="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15000"/>
                        </a:lnSpc>
                      </a:pPr>
                      <a:endParaRPr lang="en-US" sz="800" b="0" dirty="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ts val="13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Since Onset</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ts val="13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Initial</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ts val="13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1/23/14</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ts val="13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1/30/14</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ts val="13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2/6/14</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ts val="13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Initial</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ts val="13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1/13/14</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ts val="13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1/20/14</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No Reduction in SA in 2 weeks*</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Increase in Stage</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Decline in Tissue Characteristics</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Drainage</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ct val="100000"/>
                        </a:lnSpc>
                        <a:spcBef>
                          <a:spcPts val="0"/>
                        </a:spcBef>
                        <a:spcAft>
                          <a:spcPts val="0"/>
                        </a:spcAft>
                      </a:pPr>
                      <a:r>
                        <a:rPr lang="en-US" sz="800" b="0" dirty="0" err="1">
                          <a:effectLst/>
                          <a:latin typeface="Verdana" panose="020B0604030504040204" pitchFamily="34" charset="0"/>
                          <a:ea typeface="Verdana" panose="020B0604030504040204" pitchFamily="34" charset="0"/>
                          <a:cs typeface="Verdana" panose="020B0604030504040204" pitchFamily="34" charset="0"/>
                        </a:rPr>
                        <a:t>Periwound</a:t>
                      </a:r>
                      <a:endParaRPr lang="en-US" sz="800" b="0" dirty="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45720" marR="45720">
                        <a:lnSpc>
                          <a:spcPct val="100000"/>
                        </a:lnSpc>
                        <a:spcBef>
                          <a:spcPts val="0"/>
                        </a:spcBef>
                        <a:spcAft>
                          <a:spcPts val="0"/>
                        </a:spcAft>
                      </a:pPr>
                      <a:r>
                        <a:rPr lang="en-US" sz="800" b="0" dirty="0">
                          <a:effectLst/>
                          <a:latin typeface="Verdana" panose="020B0604030504040204" pitchFamily="34" charset="0"/>
                          <a:ea typeface="Verdana" panose="020B0604030504040204" pitchFamily="34" charset="0"/>
                          <a:cs typeface="Verdana" panose="020B0604030504040204" pitchFamily="34" charset="0"/>
                        </a:rPr>
                        <a:t>Increase in PU Pain</a:t>
                      </a:r>
                    </a:p>
                  </a:txBody>
                  <a:tcPr marL="29771" marR="29771" marT="7186" marB="7186"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73122">
                <a:tc>
                  <a:txBody>
                    <a:bodyPr/>
                    <a:lstStyle/>
                    <a:p>
                      <a:pPr marL="0" marR="0">
                        <a:lnSpc>
                          <a:spcPts val="1300"/>
                        </a:lnSpc>
                        <a:spcBef>
                          <a:spcPts val="0"/>
                        </a:spcBef>
                        <a:spcAft>
                          <a:spcPts val="0"/>
                        </a:spcAft>
                      </a:pPr>
                      <a:r>
                        <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Resident A</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102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12/26/13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COX</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47</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POA*</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2.6</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1.6</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1.1</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38</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H</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73122">
                <a:tc>
                  <a:txBody>
                    <a:bodyPr/>
                    <a:lstStyle/>
                    <a:p>
                      <a:pPr marL="0" marR="0">
                        <a:lnSpc>
                          <a:spcPts val="1300"/>
                        </a:lnSpc>
                        <a:spcBef>
                          <a:spcPts val="0"/>
                        </a:spcBef>
                        <a:spcAft>
                          <a:spcPts val="0"/>
                        </a:spcAft>
                      </a:pPr>
                      <a:r>
                        <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Resident D</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113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12/30/13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HEEL R</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IHA</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4.0</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2.9</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25</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X</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X</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73122">
                <a:tc>
                  <a:txBody>
                    <a:bodyPr/>
                    <a:lstStyle/>
                    <a:p>
                      <a:pPr marL="0" marR="0">
                        <a:lnSpc>
                          <a:spcPts val="1300"/>
                        </a:lnSpc>
                        <a:spcBef>
                          <a:spcPts val="0"/>
                        </a:spcBef>
                        <a:spcAft>
                          <a:spcPts val="0"/>
                        </a:spcAft>
                      </a:pPr>
                      <a:r>
                        <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Resident D</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113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11/12/13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TROCH R</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91</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POA</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27</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25</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X</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H</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X</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12902">
                <a:tc>
                  <a:txBody>
                    <a:bodyPr/>
                    <a:lstStyle/>
                    <a:p>
                      <a:pPr marL="0" marR="0">
                        <a:lnSpc>
                          <a:spcPts val="1300"/>
                        </a:lnSpc>
                        <a:spcBef>
                          <a:spcPts val="0"/>
                        </a:spcBef>
                        <a:spcAft>
                          <a:spcPts val="0"/>
                        </a:spcAft>
                      </a:pPr>
                      <a:r>
                        <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Resident H</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121</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12/14/13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ANKO R</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59</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POA*</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0.8</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1.7</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1.7</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smtClean="0">
                          <a:effectLst/>
                          <a:latin typeface="Verdana" panose="020B0604030504040204" pitchFamily="34" charset="0"/>
                          <a:ea typeface="Verdana" panose="020B0604030504040204" pitchFamily="34" charset="0"/>
                          <a:cs typeface="Verdana" panose="020B0604030504040204" pitchFamily="34" charset="0"/>
                        </a:rPr>
                        <a:t>1.6</a:t>
                      </a:r>
                      <a:endParaRPr lang="en-US" sz="800" dirty="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26</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26</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28</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15000"/>
                        </a:lnSpc>
                      </a:pPr>
                      <a:endParaRPr lang="en-US" sz="800" dirty="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O</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73122">
                <a:tc>
                  <a:txBody>
                    <a:bodyPr/>
                    <a:lstStyle/>
                    <a:p>
                      <a:pPr marL="0" marR="0">
                        <a:lnSpc>
                          <a:spcPts val="1300"/>
                        </a:lnSpc>
                        <a:spcBef>
                          <a:spcPts val="0"/>
                        </a:spcBef>
                        <a:spcAft>
                          <a:spcPts val="0"/>
                        </a:spcAft>
                      </a:pPr>
                      <a:r>
                        <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Resident S</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221</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01/20/14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SACR</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POA*</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5.2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6.7</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6.2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5.5</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45</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29</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29</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W</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H</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73122">
                <a:tc>
                  <a:txBody>
                    <a:bodyPr/>
                    <a:lstStyle/>
                    <a:p>
                      <a:pPr marL="0" marR="0">
                        <a:lnSpc>
                          <a:spcPts val="1300"/>
                        </a:lnSpc>
                        <a:spcBef>
                          <a:spcPts val="0"/>
                        </a:spcBef>
                        <a:spcAft>
                          <a:spcPts val="0"/>
                        </a:spcAft>
                      </a:pPr>
                      <a:r>
                        <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Resident V</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222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02/02/14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HEEL R</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9</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POA</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2.0</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2.0</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26</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27</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27</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X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N</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76049">
                <a:tc>
                  <a:txBody>
                    <a:bodyPr/>
                    <a:lstStyle/>
                    <a:p>
                      <a:pPr marL="0" marR="0">
                        <a:lnSpc>
                          <a:spcPts val="1300"/>
                        </a:lnSpc>
                        <a:spcBef>
                          <a:spcPts val="0"/>
                        </a:spcBef>
                        <a:spcAft>
                          <a:spcPts val="0"/>
                        </a:spcAft>
                      </a:pPr>
                      <a:r>
                        <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Resident W</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233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12/13/13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COX</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60</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IHA</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1.8</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20</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20</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X</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G</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73122">
                <a:tc>
                  <a:txBody>
                    <a:bodyPr/>
                    <a:lstStyle/>
                    <a:p>
                      <a:pPr marL="0" marR="0">
                        <a:lnSpc>
                          <a:spcPts val="1300"/>
                        </a:lnSpc>
                        <a:spcBef>
                          <a:spcPts val="0"/>
                        </a:spcBef>
                        <a:spcAft>
                          <a:spcPts val="0"/>
                        </a:spcAft>
                      </a:pPr>
                      <a:r>
                        <a:rPr lang="en-US" sz="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Resident Y</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BC96"/>
                    </a:solid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311</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01/20/14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ISCHIA R</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IHA</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4</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2.0</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1.7</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1.5</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1.5</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29</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25</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a:effectLst/>
                          <a:latin typeface="Verdana" panose="020B0604030504040204" pitchFamily="34" charset="0"/>
                          <a:ea typeface="Verdana" panose="020B0604030504040204" pitchFamily="34" charset="0"/>
                          <a:cs typeface="Verdana" panose="020B0604030504040204" pitchFamily="34" charset="0"/>
                        </a:rPr>
                        <a:t>23</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X</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A</a:t>
                      </a:r>
                      <a:r>
                        <a:rPr lang="en-US" sz="800" dirty="0">
                          <a:effectLst/>
                          <a:latin typeface="Verdana" panose="020B0604030504040204" pitchFamily="34" charset="0"/>
                          <a:ea typeface="Verdana" panose="020B0604030504040204" pitchFamily="34" charset="0"/>
                          <a:cs typeface="Verdana" panose="020B0604030504040204" pitchFamily="34" charset="0"/>
                          <a:sym typeface="Wingdings"/>
                        </a:rPr>
                        <a:t></a:t>
                      </a:r>
                      <a:endParaRPr lang="en-US" sz="800" dirty="0">
                        <a:effectLst/>
                        <a:latin typeface="Verdana" panose="020B0604030504040204" pitchFamily="34" charset="0"/>
                        <a:ea typeface="Verdana" panose="020B0604030504040204" pitchFamily="34" charset="0"/>
                        <a:cs typeface="Verdana" panose="020B0604030504040204" pitchFamily="34" charset="0"/>
                      </a:endParaRP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 </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ts val="1300"/>
                        </a:lnSpc>
                        <a:spcBef>
                          <a:spcPts val="0"/>
                        </a:spcBef>
                        <a:spcAft>
                          <a:spcPts val="0"/>
                        </a:spcAft>
                      </a:pPr>
                      <a:r>
                        <a:rPr lang="en-US" sz="800" dirty="0">
                          <a:effectLst/>
                          <a:latin typeface="Verdana" panose="020B0604030504040204" pitchFamily="34" charset="0"/>
                          <a:ea typeface="Verdana" panose="020B0604030504040204" pitchFamily="34" charset="0"/>
                          <a:cs typeface="Verdana" panose="020B0604030504040204" pitchFamily="34" charset="0"/>
                        </a:rPr>
                        <a:t>X</a:t>
                      </a:r>
                    </a:p>
                  </a:txBody>
                  <a:tcPr marL="29771" marR="29771" marT="7186" marB="718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8" name="Rectangle 1"/>
          <p:cNvSpPr>
            <a:spLocks noChangeArrowheads="1"/>
          </p:cNvSpPr>
          <p:nvPr/>
        </p:nvSpPr>
        <p:spPr bwMode="auto">
          <a:xfrm>
            <a:off x="1295400" y="5797033"/>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Notes: </a:t>
            </a:r>
            <a:r>
              <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Decline in Tissue Characteristics: G = decline in quality of granulation tissue; N= new appearance of necrotic tissue; N</a:t>
            </a:r>
            <a:r>
              <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rPr>
              <a:t></a:t>
            </a:r>
            <a:r>
              <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increase in necrotic tissue.</a:t>
            </a:r>
            <a:endPar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rPr>
              <a:t>Drainage: O= foul odor; A</a:t>
            </a:r>
            <a:r>
              <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increase in the amount of drainage; W = worsening in the character of the drainage.</a:t>
            </a:r>
            <a:endPar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rPr>
              <a:t>Periwound</a:t>
            </a:r>
            <a:r>
              <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rPr>
              <a:t>: H= heat in </a:t>
            </a:r>
            <a:r>
              <a:rPr kumimoji="0" lang="en-US" altLang="en-US" sz="800" b="0" i="0" u="none" strike="noStrike" cap="none" normalizeH="0" baseline="0" dirty="0" err="1"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rPr>
              <a:t>periwound</a:t>
            </a:r>
            <a:r>
              <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rPr>
              <a:t> skin; I= induration in </a:t>
            </a:r>
            <a:r>
              <a:rPr kumimoji="0" lang="en-US" altLang="en-US" sz="800" b="0" i="0" u="none" strike="noStrike" cap="none" normalizeH="0" baseline="0" dirty="0" err="1"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rPr>
              <a:t>periwound</a:t>
            </a:r>
            <a:r>
              <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rPr>
              <a:t> skin.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rPr>
              <a:t>POA* indicates that the pressure ulcer was present on admission but has higher ulcer stage since admission.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endParaRPr>
          </a:p>
        </p:txBody>
      </p:sp>
    </p:spTree>
    <p:extLst>
      <p:ext uri="{BB962C8B-B14F-4D97-AF65-F5344CB8AC3E}">
        <p14:creationId xmlns:p14="http://schemas.microsoft.com/office/powerpoint/2010/main" val="219607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sz="2400" dirty="0" smtClean="0"/>
              <a:t>Information displayed is identical to that displayed on the Existing Pressure Ulcers Report for: </a:t>
            </a:r>
          </a:p>
          <a:p>
            <a:pPr lvl="1"/>
            <a:r>
              <a:rPr lang="en-US" sz="2400" dirty="0" smtClean="0"/>
              <a:t>Ulcer Onset Date, </a:t>
            </a:r>
          </a:p>
          <a:p>
            <a:pPr lvl="1"/>
            <a:r>
              <a:rPr lang="en-US" sz="2400" dirty="0" smtClean="0"/>
              <a:t>Ulcer Site, </a:t>
            </a:r>
          </a:p>
          <a:p>
            <a:pPr lvl="1"/>
            <a:r>
              <a:rPr lang="en-US" sz="2400" dirty="0" smtClean="0"/>
              <a:t>Ulcer Days, </a:t>
            </a:r>
          </a:p>
          <a:p>
            <a:pPr lvl="1"/>
            <a:r>
              <a:rPr lang="en-US" sz="2400" dirty="0" smtClean="0"/>
              <a:t>Initial Ulcer Stage, </a:t>
            </a:r>
          </a:p>
          <a:p>
            <a:pPr lvl="1"/>
            <a:r>
              <a:rPr lang="en-US" sz="2400" dirty="0" smtClean="0"/>
              <a:t>Current Stage, </a:t>
            </a:r>
          </a:p>
          <a:p>
            <a:pPr lvl="1"/>
            <a:r>
              <a:rPr lang="en-US" sz="2400" dirty="0" smtClean="0"/>
              <a:t>Ulcer Origin, and </a:t>
            </a:r>
          </a:p>
          <a:p>
            <a:pPr lvl="1"/>
            <a:r>
              <a:rPr lang="en-US" sz="2400" dirty="0" smtClean="0"/>
              <a:t>Total Treatment Changes </a:t>
            </a:r>
          </a:p>
          <a:p>
            <a:r>
              <a:rPr lang="en-US" sz="2400" dirty="0" smtClean="0"/>
              <a:t>Surface Area – Initial and 3 Most Recent</a:t>
            </a:r>
          </a:p>
          <a:p>
            <a:r>
              <a:rPr lang="en-US" sz="2400" dirty="0" smtClean="0"/>
              <a:t>BWAT – Initial and 2 Most Recent</a:t>
            </a:r>
          </a:p>
          <a:p>
            <a:r>
              <a:rPr lang="en-US" sz="2400" dirty="0" smtClean="0"/>
              <a:t>At Risk for Delayed Healing Reasons</a:t>
            </a:r>
          </a:p>
          <a:p>
            <a:pPr lvl="1"/>
            <a:endParaRPr lang="en-US" sz="2400" dirty="0" smtClean="0"/>
          </a:p>
        </p:txBody>
      </p:sp>
      <p:sp>
        <p:nvSpPr>
          <p:cNvPr id="2" name="Title 1"/>
          <p:cNvSpPr>
            <a:spLocks noGrp="1"/>
          </p:cNvSpPr>
          <p:nvPr>
            <p:ph type="title"/>
          </p:nvPr>
        </p:nvSpPr>
        <p:spPr>
          <a:xfrm>
            <a:off x="1371600" y="274638"/>
            <a:ext cx="7315200" cy="1143000"/>
          </a:xfrm>
        </p:spPr>
        <p:txBody>
          <a:bodyPr>
            <a:normAutofit fontScale="90000"/>
          </a:bodyPr>
          <a:lstStyle/>
          <a:p>
            <a:r>
              <a:rPr lang="en-US" sz="3200" dirty="0" smtClean="0"/>
              <a:t>Reviewing Pressure Ulcers at Risk for Delayed Healing Report Calculation Details </a:t>
            </a:r>
            <a:endParaRPr lang="en-US" sz="3200"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27</a:t>
            </a:fld>
            <a:endParaRPr lang="en-US" dirty="0"/>
          </a:p>
        </p:txBody>
      </p:sp>
    </p:spTree>
    <p:extLst>
      <p:ext uri="{BB962C8B-B14F-4D97-AF65-F5344CB8AC3E}">
        <p14:creationId xmlns:p14="http://schemas.microsoft.com/office/powerpoint/2010/main" val="1167475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295400" y="1524000"/>
            <a:ext cx="7391400" cy="4876800"/>
          </a:xfrm>
        </p:spPr>
        <p:txBody>
          <a:bodyPr/>
          <a:lstStyle/>
          <a:p>
            <a:pPr marL="514350" indent="-514350">
              <a:buSzPct val="100000"/>
              <a:buFont typeface="+mj-lt"/>
              <a:buAutoNum type="arabicPeriod"/>
            </a:pPr>
            <a:r>
              <a:rPr lang="en-US" sz="2800" dirty="0" smtClean="0"/>
              <a:t>Signs of delayed healing include possible infection.</a:t>
            </a:r>
          </a:p>
          <a:p>
            <a:pPr marL="1085850" lvl="2" indent="-514350">
              <a:buSzPct val="100000"/>
              <a:buFont typeface="+mj-lt"/>
              <a:buAutoNum type="alphaLcPeriod"/>
            </a:pPr>
            <a:r>
              <a:rPr lang="en-US" sz="2800" dirty="0" smtClean="0"/>
              <a:t>True</a:t>
            </a:r>
          </a:p>
          <a:p>
            <a:pPr marL="1085850" lvl="2" indent="-514350">
              <a:buSzPct val="100000"/>
              <a:buFont typeface="+mj-lt"/>
              <a:buAutoNum type="alphaLcPeriod"/>
            </a:pPr>
            <a:r>
              <a:rPr lang="en-US" sz="2800" dirty="0" smtClean="0"/>
              <a:t>False</a:t>
            </a:r>
          </a:p>
          <a:p>
            <a:pPr marL="457200" indent="-457200">
              <a:buSzPct val="100000"/>
              <a:buFont typeface="+mj-lt"/>
              <a:buAutoNum type="arabicPeriod"/>
            </a:pPr>
            <a:r>
              <a:rPr lang="en-US" sz="2800" dirty="0" smtClean="0"/>
              <a:t>“Most Recent </a:t>
            </a:r>
            <a:r>
              <a:rPr lang="en-US" sz="2800" dirty="0" smtClean="0"/>
              <a:t>Stage,” </a:t>
            </a:r>
            <a:r>
              <a:rPr lang="en-US" sz="2800" dirty="0" smtClean="0"/>
              <a:t>as displayed on the Existing Pressure Ulcers Report and the Pressure Ulcers at Risk for Delayed Healing Report, shows the highest stage ever recorded for a pressure ulcer.</a:t>
            </a:r>
          </a:p>
          <a:p>
            <a:pPr marL="914400" lvl="1" indent="-457200">
              <a:buSzPct val="100000"/>
              <a:buFont typeface="+mj-lt"/>
              <a:buAutoNum type="alphaLcPeriod"/>
            </a:pPr>
            <a:r>
              <a:rPr lang="en-US" sz="2800" dirty="0" smtClean="0"/>
              <a:t>True</a:t>
            </a:r>
          </a:p>
          <a:p>
            <a:pPr marL="914400" lvl="1" indent="-457200">
              <a:buSzPct val="100000"/>
              <a:buFont typeface="+mj-lt"/>
              <a:buAutoNum type="alphaLcPeriod"/>
            </a:pPr>
            <a:r>
              <a:rPr lang="en-US" sz="2800" dirty="0" smtClean="0"/>
              <a:t>False</a:t>
            </a:r>
          </a:p>
        </p:txBody>
      </p:sp>
      <p:sp>
        <p:nvSpPr>
          <p:cNvPr id="2" name="Title 1"/>
          <p:cNvSpPr>
            <a:spLocks noGrp="1"/>
          </p:cNvSpPr>
          <p:nvPr>
            <p:ph type="title"/>
          </p:nvPr>
        </p:nvSpPr>
        <p:spPr>
          <a:xfrm>
            <a:off x="1371600" y="274638"/>
            <a:ext cx="7315200" cy="1143000"/>
          </a:xfrm>
        </p:spPr>
        <p:txBody>
          <a:bodyPr>
            <a:normAutofit/>
          </a:bodyPr>
          <a:lstStyle/>
          <a:p>
            <a:r>
              <a:rPr lang="en-US" sz="3200" dirty="0" smtClean="0"/>
              <a:t>Check Your Understanding: Pressure Ulcers at Risk for Delayed Healing Quiz</a:t>
            </a:r>
            <a:endParaRPr lang="en-US" sz="3200"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28</a:t>
            </a:fld>
            <a:endParaRPr lang="en-US" dirty="0"/>
          </a:p>
        </p:txBody>
      </p:sp>
    </p:spTree>
    <p:extLst>
      <p:ext uri="{BB962C8B-B14F-4D97-AF65-F5344CB8AC3E}">
        <p14:creationId xmlns:p14="http://schemas.microsoft.com/office/powerpoint/2010/main" val="84504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pPr marL="457200" indent="-457200">
              <a:buSzPct val="100000"/>
              <a:buFont typeface="+mj-lt"/>
              <a:buAutoNum type="arabicPeriod" startAt="3"/>
              <a:tabLst>
                <a:tab pos="457200" algn="l"/>
              </a:tabLst>
            </a:pPr>
            <a:r>
              <a:rPr lang="en-US" sz="2400" dirty="0" smtClean="0"/>
              <a:t>Pressure ulcers will be flagged on the Pressure Ulcers at Risk for Delayed Healing </a:t>
            </a:r>
            <a:r>
              <a:rPr lang="en-US" sz="2400" dirty="0" smtClean="0"/>
              <a:t>Report </a:t>
            </a:r>
            <a:r>
              <a:rPr lang="en-US" sz="2400" dirty="0" smtClean="0"/>
              <a:t>if the surface area has not improved in the past week.</a:t>
            </a:r>
          </a:p>
          <a:p>
            <a:pPr marL="914400" indent="-457200">
              <a:buSzPct val="100000"/>
              <a:buFont typeface="+mj-lt"/>
              <a:buAutoNum type="alphaLcPeriod"/>
            </a:pPr>
            <a:r>
              <a:rPr lang="en-US" sz="2400" dirty="0" smtClean="0"/>
              <a:t>True</a:t>
            </a:r>
          </a:p>
          <a:p>
            <a:pPr marL="914400" indent="-457200">
              <a:buSzPct val="100000"/>
              <a:buFont typeface="+mj-lt"/>
              <a:buAutoNum type="alphaLcPeriod"/>
            </a:pPr>
            <a:r>
              <a:rPr lang="en-US" sz="2400" dirty="0" smtClean="0"/>
              <a:t>False</a:t>
            </a:r>
          </a:p>
          <a:p>
            <a:pPr marL="457200" indent="-457200">
              <a:buSzPct val="100000"/>
              <a:buFont typeface="+mj-lt"/>
              <a:buAutoNum type="arabicPeriod" startAt="4"/>
            </a:pPr>
            <a:r>
              <a:rPr lang="en-US" sz="2400" dirty="0" smtClean="0"/>
              <a:t>If a resident has two pressure ulcers and one is healing on schedule and the other is showing signs of delayed healing, both pressure ulcers will display on the Pressure Ulcers at Risk for Delayed Healing Report because they belong to the same resident.</a:t>
            </a:r>
          </a:p>
          <a:p>
            <a:pPr marL="914400" indent="-457200">
              <a:buSzPct val="100000"/>
              <a:buFont typeface="+mj-lt"/>
              <a:buAutoNum type="alphaLcPeriod"/>
            </a:pPr>
            <a:r>
              <a:rPr lang="en-US" sz="2400" dirty="0" smtClean="0"/>
              <a:t>True</a:t>
            </a:r>
          </a:p>
          <a:p>
            <a:pPr marL="914400" indent="-457200">
              <a:buSzPct val="100000"/>
              <a:buFont typeface="+mj-lt"/>
              <a:buAutoNum type="alphaLcPeriod"/>
            </a:pPr>
            <a:r>
              <a:rPr lang="en-US" sz="2400" dirty="0" smtClean="0"/>
              <a:t>False</a:t>
            </a:r>
          </a:p>
        </p:txBody>
      </p:sp>
      <p:sp>
        <p:nvSpPr>
          <p:cNvPr id="2" name="Title 1"/>
          <p:cNvSpPr>
            <a:spLocks noGrp="1"/>
          </p:cNvSpPr>
          <p:nvPr>
            <p:ph type="title"/>
          </p:nvPr>
        </p:nvSpPr>
        <p:spPr>
          <a:xfrm>
            <a:off x="1371600" y="274638"/>
            <a:ext cx="7315200" cy="1143000"/>
          </a:xfrm>
        </p:spPr>
        <p:txBody>
          <a:bodyPr>
            <a:normAutofit/>
          </a:bodyPr>
          <a:lstStyle/>
          <a:p>
            <a:r>
              <a:rPr lang="en-US" sz="3200" dirty="0" smtClean="0"/>
              <a:t>Check Your Understanding: Pressure Ulcers at Risk for Delayed Healing Quiz</a:t>
            </a:r>
            <a:endParaRPr lang="en-US" sz="3200"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29</a:t>
            </a:fld>
            <a:endParaRPr lang="en-US" dirty="0"/>
          </a:p>
        </p:txBody>
      </p:sp>
    </p:spTree>
    <p:extLst>
      <p:ext uri="{BB962C8B-B14F-4D97-AF65-F5344CB8AC3E}">
        <p14:creationId xmlns:p14="http://schemas.microsoft.com/office/powerpoint/2010/main" val="1531673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The teaching sessions for each report should include the following content:</a:t>
            </a:r>
          </a:p>
          <a:p>
            <a:r>
              <a:rPr lang="en-US" dirty="0" smtClean="0"/>
              <a:t>Purpose of the report </a:t>
            </a:r>
          </a:p>
          <a:p>
            <a:r>
              <a:rPr lang="en-US" dirty="0" smtClean="0"/>
              <a:t>Content of the report</a:t>
            </a:r>
          </a:p>
          <a:p>
            <a:r>
              <a:rPr lang="en-US" dirty="0" smtClean="0"/>
              <a:t>Calculation details</a:t>
            </a:r>
          </a:p>
          <a:p>
            <a:r>
              <a:rPr lang="en-US" dirty="0" smtClean="0"/>
              <a:t>Quizzes and exercises</a:t>
            </a:r>
          </a:p>
          <a:p>
            <a:endParaRPr lang="en-US" dirty="0"/>
          </a:p>
        </p:txBody>
      </p:sp>
      <p:sp>
        <p:nvSpPr>
          <p:cNvPr id="2" name="Title 1"/>
          <p:cNvSpPr>
            <a:spLocks noGrp="1"/>
          </p:cNvSpPr>
          <p:nvPr>
            <p:ph type="title"/>
          </p:nvPr>
        </p:nvSpPr>
        <p:spPr/>
        <p:txBody>
          <a:bodyPr>
            <a:normAutofit fontScale="90000"/>
          </a:bodyPr>
          <a:lstStyle/>
          <a:p>
            <a:r>
              <a:rPr lang="en-US" smtClean="0"/>
              <a:t>Teaching the Pressure Ulcer </a:t>
            </a:r>
            <a:br>
              <a:rPr lang="en-US" smtClean="0"/>
            </a:br>
            <a:r>
              <a:rPr lang="en-US" smtClean="0"/>
              <a:t>Healing Electronic Reports</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3</a:t>
            </a:fld>
            <a:endParaRPr lang="en-US" dirty="0"/>
          </a:p>
        </p:txBody>
      </p:sp>
    </p:spTree>
    <p:extLst>
      <p:ext uri="{BB962C8B-B14F-4D97-AF65-F5344CB8AC3E}">
        <p14:creationId xmlns:p14="http://schemas.microsoft.com/office/powerpoint/2010/main" val="3334837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WEEKLY WOUND ROUNDS </a:t>
            </a:r>
            <a:r>
              <a:rPr lang="en-US" dirty="0" smtClean="0"/>
              <a:t>REPORT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30</a:t>
            </a:fld>
            <a:endParaRPr lang="en-US" dirty="0"/>
          </a:p>
        </p:txBody>
      </p:sp>
    </p:spTree>
    <p:extLst>
      <p:ext uri="{BB962C8B-B14F-4D97-AF65-F5344CB8AC3E}">
        <p14:creationId xmlns:p14="http://schemas.microsoft.com/office/powerpoint/2010/main" val="2382031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smtClean="0"/>
              <a:t>Provides the wound team and other clinicians monitoring residents’ pressure ulcers with clinical details about factors that may affect healing</a:t>
            </a:r>
          </a:p>
          <a:p>
            <a:r>
              <a:rPr lang="en-US" smtClean="0"/>
              <a:t>Informs clinical decisionmaking and prompts earlier followup</a:t>
            </a:r>
          </a:p>
          <a:p>
            <a:endParaRPr lang="en-US" dirty="0" smtClean="0"/>
          </a:p>
        </p:txBody>
      </p:sp>
      <p:sp>
        <p:nvSpPr>
          <p:cNvPr id="2" name="Title 1"/>
          <p:cNvSpPr>
            <a:spLocks noGrp="1"/>
          </p:cNvSpPr>
          <p:nvPr>
            <p:ph type="title"/>
          </p:nvPr>
        </p:nvSpPr>
        <p:spPr/>
        <p:txBody>
          <a:bodyPr/>
          <a:lstStyle/>
          <a:p>
            <a:r>
              <a:rPr lang="en-US" smtClean="0"/>
              <a:t>Weekly Wound Rounds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31</a:t>
            </a:fld>
            <a:endParaRPr lang="en-US" dirty="0"/>
          </a:p>
        </p:txBody>
      </p:sp>
    </p:spTree>
    <p:extLst>
      <p:ext uri="{BB962C8B-B14F-4D97-AF65-F5344CB8AC3E}">
        <p14:creationId xmlns:p14="http://schemas.microsoft.com/office/powerpoint/2010/main" val="963027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295400" y="1524000"/>
            <a:ext cx="7391400" cy="4800600"/>
          </a:xfrm>
        </p:spPr>
        <p:txBody>
          <a:bodyPr/>
          <a:lstStyle/>
          <a:p>
            <a:r>
              <a:rPr lang="en-US" sz="2500" dirty="0" smtClean="0"/>
              <a:t>Displays resident-specific ulcer information</a:t>
            </a:r>
          </a:p>
          <a:p>
            <a:r>
              <a:rPr lang="en-US" sz="2500" dirty="0" smtClean="0"/>
              <a:t>Includes details from the prior week’s assessments related to:</a:t>
            </a:r>
          </a:p>
          <a:p>
            <a:pPr lvl="1"/>
            <a:r>
              <a:rPr lang="en-US" sz="2500" dirty="0" smtClean="0"/>
              <a:t>Pressure ulcer  (e.g., site, stage, dimensions)</a:t>
            </a:r>
          </a:p>
          <a:p>
            <a:pPr lvl="1"/>
            <a:r>
              <a:rPr lang="en-US" sz="2500" dirty="0" smtClean="0"/>
              <a:t>Date last seen by primary care provider/wound clinic</a:t>
            </a:r>
          </a:p>
          <a:p>
            <a:pPr lvl="1"/>
            <a:r>
              <a:rPr lang="en-US" sz="2500" dirty="0" smtClean="0"/>
              <a:t>Resident (e.g., decline in mobility, transfer, and toileting, nutrition risk, average weekly meal intake, vitamin and supplement information, temperature, increase in urinary and bowel incontinence)</a:t>
            </a:r>
          </a:p>
          <a:p>
            <a:pPr lvl="1"/>
            <a:r>
              <a:rPr lang="en-US" sz="2500" dirty="0" smtClean="0"/>
              <a:t>Indicates risk </a:t>
            </a:r>
            <a:r>
              <a:rPr lang="en-US" sz="2500" dirty="0" smtClean="0"/>
              <a:t>for delayed healing</a:t>
            </a:r>
          </a:p>
          <a:p>
            <a:endParaRPr lang="en-US" sz="2600" dirty="0" smtClean="0"/>
          </a:p>
        </p:txBody>
      </p:sp>
      <p:sp>
        <p:nvSpPr>
          <p:cNvPr id="2" name="Title 1"/>
          <p:cNvSpPr>
            <a:spLocks noGrp="1"/>
          </p:cNvSpPr>
          <p:nvPr>
            <p:ph type="title"/>
          </p:nvPr>
        </p:nvSpPr>
        <p:spPr/>
        <p:txBody>
          <a:bodyPr/>
          <a:lstStyle/>
          <a:p>
            <a:r>
              <a:rPr lang="en-US" dirty="0" smtClean="0"/>
              <a:t>Weekly Wound Rounds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32</a:t>
            </a:fld>
            <a:endParaRPr lang="en-US" dirty="0"/>
          </a:p>
        </p:txBody>
      </p:sp>
    </p:spTree>
    <p:extLst>
      <p:ext uri="{BB962C8B-B14F-4D97-AF65-F5344CB8AC3E}">
        <p14:creationId xmlns:p14="http://schemas.microsoft.com/office/powerpoint/2010/main" val="88140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Weekly </a:t>
            </a:r>
            <a:r>
              <a:rPr lang="en-US" dirty="0" smtClean="0"/>
              <a:t>Wound Rounds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33</a:t>
            </a:fld>
            <a:endParaRPr lang="en-US" dirty="0"/>
          </a:p>
        </p:txBody>
      </p:sp>
      <p:pic>
        <p:nvPicPr>
          <p:cNvPr id="10"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2677" t="11154" r="3816" b="39600"/>
          <a:stretch/>
        </p:blipFill>
        <p:spPr>
          <a:xfrm>
            <a:off x="1143000" y="1676400"/>
            <a:ext cx="7863840" cy="3200743"/>
          </a:xfrm>
          <a:prstGeom prst="rect">
            <a:avLst/>
          </a:prstGeom>
        </p:spPr>
      </p:pic>
    </p:spTree>
    <p:extLst>
      <p:ext uri="{BB962C8B-B14F-4D97-AF65-F5344CB8AC3E}">
        <p14:creationId xmlns:p14="http://schemas.microsoft.com/office/powerpoint/2010/main" val="3676371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sz="2000" dirty="0" smtClean="0"/>
              <a:t>Information identical to that displayed on the Pressure Ulcers at Risk for Delayed Healing Report for:</a:t>
            </a:r>
          </a:p>
          <a:p>
            <a:pPr lvl="1"/>
            <a:r>
              <a:rPr lang="en-US" sz="2000" dirty="0" smtClean="0"/>
              <a:t>Ulcer Onset Date, </a:t>
            </a:r>
          </a:p>
          <a:p>
            <a:pPr lvl="1"/>
            <a:r>
              <a:rPr lang="en-US" sz="2000" dirty="0" smtClean="0"/>
              <a:t>Ulcer Site, </a:t>
            </a:r>
          </a:p>
          <a:p>
            <a:pPr lvl="1"/>
            <a:r>
              <a:rPr lang="en-US" sz="2000" dirty="0" smtClean="0"/>
              <a:t>Ulcer Days, </a:t>
            </a:r>
          </a:p>
          <a:p>
            <a:pPr lvl="1"/>
            <a:r>
              <a:rPr lang="en-US" sz="2000" dirty="0" smtClean="0"/>
              <a:t>Initial Ulcer Stage, </a:t>
            </a:r>
          </a:p>
          <a:p>
            <a:pPr lvl="1"/>
            <a:r>
              <a:rPr lang="en-US" sz="2000" dirty="0" smtClean="0"/>
              <a:t>Current Stage, </a:t>
            </a:r>
          </a:p>
          <a:p>
            <a:pPr lvl="1"/>
            <a:r>
              <a:rPr lang="en-US" sz="2000" dirty="0" smtClean="0"/>
              <a:t>Ulcer Origin, and </a:t>
            </a:r>
          </a:p>
          <a:p>
            <a:pPr lvl="1"/>
            <a:r>
              <a:rPr lang="en-US" sz="2000" dirty="0" smtClean="0"/>
              <a:t>Total Treatment Changes</a:t>
            </a:r>
          </a:p>
          <a:p>
            <a:r>
              <a:rPr lang="en-US" sz="2000" dirty="0" smtClean="0"/>
              <a:t>Ulcer Length, Width, Depth</a:t>
            </a:r>
          </a:p>
          <a:p>
            <a:r>
              <a:rPr lang="en-US" sz="2000" dirty="0" smtClean="0"/>
              <a:t>Surface Area Change</a:t>
            </a:r>
          </a:p>
          <a:p>
            <a:r>
              <a:rPr lang="en-US" sz="2000" dirty="0" smtClean="0"/>
              <a:t>Days From Admit to Ulcer Onset</a:t>
            </a:r>
          </a:p>
          <a:p>
            <a:r>
              <a:rPr lang="en-US" sz="2000" dirty="0" smtClean="0"/>
              <a:t>Last Seen Date by Primary Care Provider</a:t>
            </a:r>
          </a:p>
          <a:p>
            <a:r>
              <a:rPr lang="en-US" sz="2000" dirty="0" smtClean="0"/>
              <a:t>Last Seen Date in Wound Clinic</a:t>
            </a:r>
          </a:p>
          <a:p>
            <a:r>
              <a:rPr lang="en-US" sz="2000" dirty="0" smtClean="0"/>
              <a:t>On-Time Nutrition Risk</a:t>
            </a:r>
            <a:endParaRPr lang="en-US" sz="2000" dirty="0" smtClean="0"/>
          </a:p>
        </p:txBody>
      </p:sp>
      <p:sp>
        <p:nvSpPr>
          <p:cNvPr id="2" name="Title 1"/>
          <p:cNvSpPr>
            <a:spLocks noGrp="1"/>
          </p:cNvSpPr>
          <p:nvPr>
            <p:ph type="title"/>
          </p:nvPr>
        </p:nvSpPr>
        <p:spPr/>
        <p:txBody>
          <a:bodyPr>
            <a:normAutofit fontScale="90000"/>
          </a:bodyPr>
          <a:lstStyle/>
          <a:p>
            <a:r>
              <a:rPr lang="en-US" smtClean="0"/>
              <a:t>Reviewing Weekly Wound Rounds Report Calculation Details</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34</a:t>
            </a:fld>
            <a:endParaRPr lang="en-US" dirty="0"/>
          </a:p>
        </p:txBody>
      </p:sp>
    </p:spTree>
    <p:extLst>
      <p:ext uri="{BB962C8B-B14F-4D97-AF65-F5344CB8AC3E}">
        <p14:creationId xmlns:p14="http://schemas.microsoft.com/office/powerpoint/2010/main" val="25978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smtClean="0"/>
              <a:t>Nutrition</a:t>
            </a:r>
          </a:p>
          <a:p>
            <a:r>
              <a:rPr lang="en-US" smtClean="0"/>
              <a:t>Weekly Average Meal Intake</a:t>
            </a:r>
          </a:p>
          <a:p>
            <a:r>
              <a:rPr lang="en-US" smtClean="0"/>
              <a:t>Temperature</a:t>
            </a:r>
          </a:p>
          <a:p>
            <a:r>
              <a:rPr lang="en-US" smtClean="0"/>
              <a:t>Increase in Urine Incontinence</a:t>
            </a:r>
          </a:p>
          <a:p>
            <a:r>
              <a:rPr lang="en-US" smtClean="0"/>
              <a:t>Increase in Bowel Incontinence</a:t>
            </a:r>
          </a:p>
          <a:p>
            <a:r>
              <a:rPr lang="en-US" smtClean="0"/>
              <a:t>Decline in Mobility</a:t>
            </a:r>
          </a:p>
          <a:p>
            <a:r>
              <a:rPr lang="en-US" smtClean="0"/>
              <a:t>Decline in Toileting</a:t>
            </a:r>
          </a:p>
          <a:p>
            <a:r>
              <a:rPr lang="en-US" smtClean="0"/>
              <a:t>At Risk for Delayed Healing</a:t>
            </a:r>
            <a:endParaRPr lang="en-US" dirty="0" smtClean="0"/>
          </a:p>
        </p:txBody>
      </p:sp>
      <p:sp>
        <p:nvSpPr>
          <p:cNvPr id="2" name="Title 1"/>
          <p:cNvSpPr>
            <a:spLocks noGrp="1"/>
          </p:cNvSpPr>
          <p:nvPr>
            <p:ph type="title"/>
          </p:nvPr>
        </p:nvSpPr>
        <p:spPr/>
        <p:txBody>
          <a:bodyPr>
            <a:normAutofit fontScale="90000"/>
          </a:bodyPr>
          <a:lstStyle/>
          <a:p>
            <a:r>
              <a:rPr lang="en-US" smtClean="0"/>
              <a:t>Reviewing Weekly Wound Rounds Report Calculation Details</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35</a:t>
            </a:fld>
            <a:endParaRPr lang="en-US" dirty="0"/>
          </a:p>
        </p:txBody>
      </p:sp>
    </p:spTree>
    <p:extLst>
      <p:ext uri="{BB962C8B-B14F-4D97-AF65-F5344CB8AC3E}">
        <p14:creationId xmlns:p14="http://schemas.microsoft.com/office/powerpoint/2010/main" val="943948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295400" y="1524000"/>
            <a:ext cx="7391400" cy="4602163"/>
          </a:xfrm>
        </p:spPr>
        <p:txBody>
          <a:bodyPr/>
          <a:lstStyle/>
          <a:p>
            <a:pPr marL="457200" indent="-457200">
              <a:buSzPct val="100000"/>
              <a:buFont typeface="+mj-lt"/>
              <a:buAutoNum type="arabicPeriod"/>
            </a:pPr>
            <a:r>
              <a:rPr lang="en-US" sz="2400" dirty="0" smtClean="0"/>
              <a:t>The Weekly Wound Rounds Report displays declines in ADLs that have occurred in the past:</a:t>
            </a:r>
          </a:p>
          <a:p>
            <a:pPr marL="914400" lvl="1" indent="-457200">
              <a:buSzPct val="100000"/>
              <a:buFont typeface="+mj-lt"/>
              <a:buAutoNum type="alphaLcPeriod"/>
            </a:pPr>
            <a:r>
              <a:rPr lang="en-US" sz="2400" dirty="0" smtClean="0"/>
              <a:t>Month</a:t>
            </a:r>
          </a:p>
          <a:p>
            <a:pPr marL="914400" lvl="1" indent="-457200">
              <a:buSzPct val="100000"/>
              <a:buFont typeface="+mj-lt"/>
              <a:buAutoNum type="alphaLcPeriod"/>
            </a:pPr>
            <a:r>
              <a:rPr lang="en-US" sz="2400" dirty="0" smtClean="0"/>
              <a:t>Quarter</a:t>
            </a:r>
          </a:p>
          <a:p>
            <a:pPr marL="914400" lvl="1" indent="-457200">
              <a:buSzPct val="100000"/>
              <a:buFont typeface="+mj-lt"/>
              <a:buAutoNum type="alphaLcPeriod"/>
            </a:pPr>
            <a:r>
              <a:rPr lang="en-US" sz="2400" dirty="0" smtClean="0"/>
              <a:t>Week</a:t>
            </a:r>
          </a:p>
          <a:p>
            <a:pPr marL="914400" lvl="1" indent="-457200">
              <a:buSzPct val="100000"/>
              <a:buFont typeface="+mj-lt"/>
              <a:buAutoNum type="alphaLcPeriod"/>
            </a:pPr>
            <a:r>
              <a:rPr lang="en-US" sz="2400" dirty="0" smtClean="0"/>
              <a:t>None of the above</a:t>
            </a:r>
          </a:p>
          <a:p>
            <a:pPr marL="457200" indent="-457200">
              <a:buSzPct val="100000"/>
              <a:buFont typeface="+mj-lt"/>
              <a:buAutoNum type="arabicPeriod"/>
            </a:pPr>
            <a:r>
              <a:rPr lang="en-US" sz="2400" dirty="0" smtClean="0"/>
              <a:t>Complete information will display for each ulcer if the pressure ulcer assessment has been done:</a:t>
            </a:r>
          </a:p>
          <a:p>
            <a:pPr marL="914400" lvl="1" indent="-457200">
              <a:buSzPct val="100000"/>
              <a:buFont typeface="+mj-lt"/>
              <a:buAutoNum type="alphaLcPeriod"/>
            </a:pPr>
            <a:r>
              <a:rPr lang="en-US" sz="2400" dirty="0" smtClean="0"/>
              <a:t>1 day before the report date</a:t>
            </a:r>
          </a:p>
          <a:p>
            <a:pPr marL="914400" lvl="1" indent="-457200">
              <a:buSzPct val="100000"/>
              <a:buFont typeface="+mj-lt"/>
              <a:buAutoNum type="alphaLcPeriod"/>
            </a:pPr>
            <a:r>
              <a:rPr lang="en-US" sz="2400" dirty="0" smtClean="0"/>
              <a:t>2 days before the report date</a:t>
            </a:r>
          </a:p>
          <a:p>
            <a:pPr marL="914400" lvl="1" indent="-457200">
              <a:buSzPct val="100000"/>
              <a:buFont typeface="+mj-lt"/>
              <a:buAutoNum type="alphaLcPeriod"/>
            </a:pPr>
            <a:r>
              <a:rPr lang="en-US" sz="2400" dirty="0" smtClean="0"/>
              <a:t>5 days before the report date</a:t>
            </a:r>
          </a:p>
          <a:p>
            <a:pPr marL="914400" lvl="1" indent="-457200">
              <a:buSzPct val="100000"/>
              <a:buFont typeface="+mj-lt"/>
              <a:buAutoNum type="alphaLcPeriod"/>
            </a:pPr>
            <a:r>
              <a:rPr lang="en-US" sz="2400" dirty="0" smtClean="0"/>
              <a:t>7 days before the report date</a:t>
            </a:r>
          </a:p>
          <a:p>
            <a:pPr marL="914400" lvl="1" indent="-457200">
              <a:buSzPct val="100000"/>
              <a:buFont typeface="+mj-lt"/>
              <a:buAutoNum type="alphaLcPeriod"/>
            </a:pPr>
            <a:r>
              <a:rPr lang="en-US" sz="2400" dirty="0" smtClean="0"/>
              <a:t>All of the above</a:t>
            </a:r>
          </a:p>
        </p:txBody>
      </p:sp>
      <p:sp>
        <p:nvSpPr>
          <p:cNvPr id="2" name="Title 1"/>
          <p:cNvSpPr>
            <a:spLocks noGrp="1"/>
          </p:cNvSpPr>
          <p:nvPr>
            <p:ph type="title"/>
          </p:nvPr>
        </p:nvSpPr>
        <p:spPr/>
        <p:txBody>
          <a:bodyPr>
            <a:normAutofit fontScale="90000"/>
          </a:bodyPr>
          <a:lstStyle/>
          <a:p>
            <a:r>
              <a:rPr lang="en-US" smtClean="0"/>
              <a:t>Check Your Understanding:  Weekly Wound Rounds Report Quiz</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36</a:t>
            </a:fld>
            <a:endParaRPr lang="en-US" dirty="0"/>
          </a:p>
        </p:txBody>
      </p:sp>
    </p:spTree>
    <p:extLst>
      <p:ext uri="{BB962C8B-B14F-4D97-AF65-F5344CB8AC3E}">
        <p14:creationId xmlns:p14="http://schemas.microsoft.com/office/powerpoint/2010/main" val="2568124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pPr marL="457200" indent="-457200">
              <a:buSzPct val="100000"/>
              <a:buFont typeface="+mj-lt"/>
              <a:buAutoNum type="arabicPeriod" startAt="3"/>
            </a:pPr>
            <a:r>
              <a:rPr lang="en-US" dirty="0" smtClean="0"/>
              <a:t>An increase in incontinence noted in the past month will display on the Weekly Wound Rounds </a:t>
            </a:r>
            <a:r>
              <a:rPr lang="en-US" dirty="0" smtClean="0"/>
              <a:t>Report.</a:t>
            </a:r>
            <a:endParaRPr lang="en-US" dirty="0" smtClean="0">
              <a:solidFill>
                <a:srgbClr val="0000FF"/>
              </a:solidFill>
            </a:endParaRPr>
          </a:p>
          <a:p>
            <a:pPr marL="914400" lvl="1" indent="-457200">
              <a:buSzPct val="100000"/>
              <a:buFont typeface="+mj-lt"/>
              <a:buAutoNum type="alphaLcPeriod"/>
            </a:pPr>
            <a:r>
              <a:rPr lang="en-US" dirty="0" smtClean="0"/>
              <a:t>True</a:t>
            </a:r>
          </a:p>
          <a:p>
            <a:pPr marL="914400" lvl="1" indent="-457200">
              <a:buSzPct val="100000"/>
              <a:buFont typeface="+mj-lt"/>
              <a:buAutoNum type="alphaLcPeriod"/>
            </a:pPr>
            <a:r>
              <a:rPr lang="en-US" dirty="0" smtClean="0"/>
              <a:t>False</a:t>
            </a:r>
          </a:p>
        </p:txBody>
      </p:sp>
      <p:sp>
        <p:nvSpPr>
          <p:cNvPr id="2" name="Title 1"/>
          <p:cNvSpPr>
            <a:spLocks noGrp="1"/>
          </p:cNvSpPr>
          <p:nvPr>
            <p:ph type="title"/>
          </p:nvPr>
        </p:nvSpPr>
        <p:spPr/>
        <p:txBody>
          <a:bodyPr>
            <a:normAutofit fontScale="90000"/>
          </a:bodyPr>
          <a:lstStyle/>
          <a:p>
            <a:r>
              <a:rPr lang="en-US" smtClean="0"/>
              <a:t>Check Your Understanding:  Weekly Wound Rounds Report Quiz</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37</a:t>
            </a:fld>
            <a:endParaRPr lang="en-US" dirty="0"/>
          </a:p>
        </p:txBody>
      </p:sp>
    </p:spTree>
    <p:extLst>
      <p:ext uri="{BB962C8B-B14F-4D97-AF65-F5344CB8AC3E}">
        <p14:creationId xmlns:p14="http://schemas.microsoft.com/office/powerpoint/2010/main" val="3938674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WEEKLY PRESSURE ULCER TREATMENT SUMMARY </a:t>
            </a:r>
            <a:r>
              <a:rPr lang="en-US" dirty="0" smtClean="0"/>
              <a:t>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38</a:t>
            </a:fld>
            <a:endParaRPr lang="en-US" dirty="0"/>
          </a:p>
        </p:txBody>
      </p:sp>
    </p:spTree>
    <p:extLst>
      <p:ext uri="{BB962C8B-B14F-4D97-AF65-F5344CB8AC3E}">
        <p14:creationId xmlns:p14="http://schemas.microsoft.com/office/powerpoint/2010/main" val="1627190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7391400" cy="4602163"/>
          </a:xfrm>
        </p:spPr>
        <p:txBody>
          <a:bodyPr/>
          <a:lstStyle/>
          <a:p>
            <a:r>
              <a:rPr lang="en-US" sz="2600" dirty="0" smtClean="0"/>
              <a:t>Displays a </a:t>
            </a:r>
            <a:r>
              <a:rPr lang="en-US" sz="2600" dirty="0" smtClean="0"/>
              <a:t>6</a:t>
            </a:r>
            <a:r>
              <a:rPr lang="en-US" sz="2600" dirty="0" smtClean="0">
                <a:solidFill>
                  <a:srgbClr val="0000FF"/>
                </a:solidFill>
              </a:rPr>
              <a:t>-</a:t>
            </a:r>
            <a:r>
              <a:rPr lang="en-US" sz="2600" dirty="0" smtClean="0"/>
              <a:t>week </a:t>
            </a:r>
            <a:r>
              <a:rPr lang="en-US" sz="2600" dirty="0" smtClean="0"/>
              <a:t>view of treatments administered for a </a:t>
            </a:r>
            <a:r>
              <a:rPr lang="en-US" sz="2600" b="1" dirty="0" smtClean="0"/>
              <a:t>single ulcer</a:t>
            </a:r>
            <a:r>
              <a:rPr lang="en-US" sz="2600" dirty="0" smtClean="0"/>
              <a:t>, as well as characteristics of the pressure ulcer during that </a:t>
            </a:r>
            <a:r>
              <a:rPr lang="en-US" sz="2600" dirty="0" smtClean="0"/>
              <a:t>time</a:t>
            </a:r>
            <a:endParaRPr lang="en-US" sz="2600" strike="sngStrike" dirty="0" smtClean="0">
              <a:solidFill>
                <a:srgbClr val="FF0000"/>
              </a:solidFill>
            </a:endParaRPr>
          </a:p>
          <a:p>
            <a:r>
              <a:rPr lang="en-US" sz="2600" dirty="0" smtClean="0"/>
              <a:t>Provides clinicians with a </a:t>
            </a:r>
            <a:r>
              <a:rPr lang="en-US" sz="2600" b="1" dirty="0" smtClean="0"/>
              <a:t>comprehensive summary</a:t>
            </a:r>
            <a:r>
              <a:rPr lang="en-US" sz="2600" dirty="0" smtClean="0"/>
              <a:t> of treatment changes over time that can be referenced if/when a pressure ulcer worsens</a:t>
            </a:r>
          </a:p>
          <a:p>
            <a:r>
              <a:rPr lang="en-US" sz="2600" dirty="0" smtClean="0"/>
              <a:t>Helps generate </a:t>
            </a:r>
            <a:r>
              <a:rPr lang="en-US" sz="2600" dirty="0" smtClean="0"/>
              <a:t>discussion and collaboration about the </a:t>
            </a:r>
            <a:r>
              <a:rPr lang="en-US" sz="2600" b="1" dirty="0" smtClean="0"/>
              <a:t>underlying root cause</a:t>
            </a:r>
            <a:r>
              <a:rPr lang="en-US" sz="2600" dirty="0" smtClean="0"/>
              <a:t> of lack of pressure ulcer healing and </a:t>
            </a:r>
            <a:r>
              <a:rPr lang="en-US" sz="2600" dirty="0" smtClean="0"/>
              <a:t>supports </a:t>
            </a:r>
            <a:r>
              <a:rPr lang="en-US" sz="2600" dirty="0" err="1" smtClean="0"/>
              <a:t>decisionmaking</a:t>
            </a:r>
            <a:r>
              <a:rPr lang="en-US" sz="2600" dirty="0" smtClean="0"/>
              <a:t> </a:t>
            </a:r>
            <a:r>
              <a:rPr lang="en-US" sz="2600" dirty="0" smtClean="0"/>
              <a:t>and care planning</a:t>
            </a:r>
          </a:p>
          <a:p>
            <a:endParaRPr lang="en-US" dirty="0"/>
          </a:p>
        </p:txBody>
      </p:sp>
      <p:sp>
        <p:nvSpPr>
          <p:cNvPr id="2" name="Title 1"/>
          <p:cNvSpPr>
            <a:spLocks noGrp="1"/>
          </p:cNvSpPr>
          <p:nvPr>
            <p:ph type="title"/>
          </p:nvPr>
        </p:nvSpPr>
        <p:spPr/>
        <p:txBody>
          <a:bodyPr>
            <a:normAutofit fontScale="90000"/>
          </a:bodyPr>
          <a:lstStyle/>
          <a:p>
            <a:r>
              <a:rPr lang="en-US" smtClean="0"/>
              <a:t>Weekly Pressure Ulcer  Treatment Summary Report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39</a:t>
            </a:fld>
            <a:endParaRPr lang="en-US" dirty="0"/>
          </a:p>
        </p:txBody>
      </p:sp>
    </p:spTree>
    <p:extLst>
      <p:ext uri="{BB962C8B-B14F-4D97-AF65-F5344CB8AC3E}">
        <p14:creationId xmlns:p14="http://schemas.microsoft.com/office/powerpoint/2010/main" val="239294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ON-TIME PRESSURE ULCER ASSESSMENT</a:t>
            </a:r>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4</a:t>
            </a:fld>
            <a:endParaRPr lang="en-US" dirty="0"/>
          </a:p>
        </p:txBody>
      </p:sp>
    </p:spTree>
    <p:extLst>
      <p:ext uri="{BB962C8B-B14F-4D97-AF65-F5344CB8AC3E}">
        <p14:creationId xmlns:p14="http://schemas.microsoft.com/office/powerpoint/2010/main" val="1284282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500" dirty="0" smtClean="0"/>
              <a:t>Includes </a:t>
            </a:r>
            <a:r>
              <a:rPr lang="en-US" sz="2500" b="1" dirty="0" smtClean="0"/>
              <a:t>descriptive details about the ulcer </a:t>
            </a:r>
            <a:r>
              <a:rPr lang="en-US" sz="2500" dirty="0" smtClean="0"/>
              <a:t>as in the Wound Rounds Report and Pressure Ulcer at Risk for Delayed Healing Report, but also notes information about the following </a:t>
            </a:r>
            <a:r>
              <a:rPr lang="en-US" sz="2500" b="1" dirty="0" smtClean="0"/>
              <a:t>treatments and interventions</a:t>
            </a:r>
            <a:r>
              <a:rPr lang="en-US" sz="2500" dirty="0" smtClean="0"/>
              <a:t>:</a:t>
            </a:r>
          </a:p>
          <a:p>
            <a:pPr lvl="1"/>
            <a:r>
              <a:rPr lang="en-US" sz="2500" dirty="0" smtClean="0"/>
              <a:t>Treatments (e.g., wound cleanser, debridement, topical and protective agents, dressings)</a:t>
            </a:r>
          </a:p>
          <a:p>
            <a:pPr lvl="1"/>
            <a:r>
              <a:rPr lang="en-US" sz="2500" dirty="0" smtClean="0"/>
              <a:t>Surfaces (e.g., bed, seating, other off-loading strategies)</a:t>
            </a:r>
          </a:p>
          <a:p>
            <a:pPr lvl="1"/>
            <a:r>
              <a:rPr lang="en-US" sz="2500" dirty="0" smtClean="0"/>
              <a:t>Nutritional interventions (e.g., vitamins, supplements)</a:t>
            </a:r>
          </a:p>
          <a:p>
            <a:pPr lvl="1"/>
            <a:r>
              <a:rPr lang="en-US" sz="2500" dirty="0" smtClean="0"/>
              <a:t>Consults (e.g., </a:t>
            </a:r>
            <a:r>
              <a:rPr lang="en-US" sz="2500" dirty="0" smtClean="0"/>
              <a:t>dietitian</a:t>
            </a:r>
            <a:r>
              <a:rPr lang="en-US" sz="2500" dirty="0" smtClean="0"/>
              <a:t>, rehab)</a:t>
            </a:r>
          </a:p>
          <a:p>
            <a:pPr lvl="1"/>
            <a:r>
              <a:rPr lang="en-US" sz="2500" dirty="0" smtClean="0"/>
              <a:t>Lab values</a:t>
            </a:r>
          </a:p>
          <a:p>
            <a:endParaRPr lang="en-US" dirty="0"/>
          </a:p>
        </p:txBody>
      </p:sp>
      <p:sp>
        <p:nvSpPr>
          <p:cNvPr id="2" name="Title 1"/>
          <p:cNvSpPr>
            <a:spLocks noGrp="1"/>
          </p:cNvSpPr>
          <p:nvPr>
            <p:ph type="title"/>
          </p:nvPr>
        </p:nvSpPr>
        <p:spPr/>
        <p:txBody>
          <a:bodyPr>
            <a:normAutofit fontScale="90000"/>
          </a:bodyPr>
          <a:lstStyle/>
          <a:p>
            <a:r>
              <a:rPr lang="en-US" smtClean="0"/>
              <a:t>Weekly Pressure Ulcer Treatment Summary Report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40</a:t>
            </a:fld>
            <a:endParaRPr lang="en-US" dirty="0"/>
          </a:p>
        </p:txBody>
      </p:sp>
    </p:spTree>
    <p:extLst>
      <p:ext uri="{BB962C8B-B14F-4D97-AF65-F5344CB8AC3E}">
        <p14:creationId xmlns:p14="http://schemas.microsoft.com/office/powerpoint/2010/main" val="3191733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Weekly </a:t>
            </a:r>
            <a:r>
              <a:rPr lang="en-US" dirty="0" smtClean="0"/>
              <a:t>Pressure Ulcer Treatment Summary Report</a:t>
            </a:r>
            <a:endParaRPr lang="en-US" dirty="0"/>
          </a:p>
        </p:txBody>
      </p:sp>
      <p:pic>
        <p:nvPicPr>
          <p:cNvPr id="7" name="Content Placeholder 9"/>
          <p:cNvPicPr>
            <a:picLocks noChangeAspect="1"/>
          </p:cNvPicPr>
          <p:nvPr/>
        </p:nvPicPr>
        <p:blipFill rotWithShape="1">
          <a:blip r:embed="rId3" cstate="print">
            <a:extLst>
              <a:ext uri="{28A0092B-C50C-407E-A947-70E740481C1C}">
                <a14:useLocalDpi xmlns:a14="http://schemas.microsoft.com/office/drawing/2010/main" val="0"/>
              </a:ext>
            </a:extLst>
          </a:blip>
          <a:srcRect l="8759" t="11617" r="5247" b="12620"/>
          <a:stretch/>
        </p:blipFill>
        <p:spPr>
          <a:xfrm>
            <a:off x="1508760" y="1524000"/>
            <a:ext cx="7132320" cy="4855590"/>
          </a:xfrm>
          <a:prstGeom prst="rect">
            <a:avLst/>
          </a:prstGeom>
        </p:spPr>
      </p:pic>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41</a:t>
            </a:fld>
            <a:endParaRPr lang="en-US" dirty="0"/>
          </a:p>
        </p:txBody>
      </p:sp>
    </p:spTree>
    <p:extLst>
      <p:ext uri="{BB962C8B-B14F-4D97-AF65-F5344CB8AC3E}">
        <p14:creationId xmlns:p14="http://schemas.microsoft.com/office/powerpoint/2010/main" val="3795540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95400" y="1524000"/>
            <a:ext cx="7391400" cy="4602163"/>
          </a:xfrm>
        </p:spPr>
        <p:txBody>
          <a:bodyPr/>
          <a:lstStyle/>
          <a:p>
            <a:r>
              <a:rPr lang="en-US" sz="2600" dirty="0" smtClean="0"/>
              <a:t>Ulcer Location</a:t>
            </a:r>
          </a:p>
          <a:p>
            <a:r>
              <a:rPr lang="en-US" sz="2600" dirty="0" smtClean="0"/>
              <a:t>Assessment Date</a:t>
            </a:r>
          </a:p>
          <a:p>
            <a:r>
              <a:rPr lang="en-US" sz="2600" dirty="0" smtClean="0"/>
              <a:t>Length, </a:t>
            </a:r>
            <a:r>
              <a:rPr lang="en-US" sz="2600" dirty="0" smtClean="0"/>
              <a:t>Width, </a:t>
            </a:r>
            <a:r>
              <a:rPr lang="en-US" sz="2600" dirty="0" smtClean="0"/>
              <a:t>and Depth</a:t>
            </a:r>
          </a:p>
          <a:p>
            <a:r>
              <a:rPr lang="en-US" sz="2600" dirty="0" smtClean="0"/>
              <a:t>Braden Score</a:t>
            </a:r>
          </a:p>
          <a:p>
            <a:r>
              <a:rPr lang="en-US" sz="2600" dirty="0" smtClean="0"/>
              <a:t>Healed, </a:t>
            </a:r>
            <a:r>
              <a:rPr lang="en-US" sz="2600" dirty="0" smtClean="0"/>
              <a:t>Improving, </a:t>
            </a:r>
            <a:r>
              <a:rPr lang="en-US" sz="2600" dirty="0" smtClean="0"/>
              <a:t>or Worsening</a:t>
            </a:r>
          </a:p>
          <a:p>
            <a:r>
              <a:rPr lang="en-US" sz="2600" dirty="0" smtClean="0"/>
              <a:t>Signs of Delayed Healing</a:t>
            </a:r>
          </a:p>
          <a:p>
            <a:r>
              <a:rPr lang="en-US" sz="2600" dirty="0" smtClean="0"/>
              <a:t>Current Stage</a:t>
            </a:r>
          </a:p>
          <a:p>
            <a:r>
              <a:rPr lang="en-US" sz="2600" dirty="0" smtClean="0"/>
              <a:t>Treatments</a:t>
            </a:r>
          </a:p>
          <a:p>
            <a:r>
              <a:rPr lang="en-US" sz="2600" dirty="0" smtClean="0"/>
              <a:t>Surfaces</a:t>
            </a:r>
          </a:p>
          <a:p>
            <a:r>
              <a:rPr lang="en-US" sz="2600" dirty="0" smtClean="0"/>
              <a:t>Nutritional </a:t>
            </a:r>
            <a:r>
              <a:rPr lang="en-US" sz="2600" kern="0" dirty="0" smtClean="0"/>
              <a:t>Interventions</a:t>
            </a:r>
          </a:p>
          <a:p>
            <a:r>
              <a:rPr lang="en-US" sz="2600" dirty="0" smtClean="0"/>
              <a:t>Consults</a:t>
            </a:r>
          </a:p>
          <a:p>
            <a:r>
              <a:rPr lang="en-US" sz="2600" dirty="0" smtClean="0"/>
              <a:t>Labs	</a:t>
            </a:r>
            <a:endParaRPr lang="en-US" sz="2600" dirty="0"/>
          </a:p>
        </p:txBody>
      </p:sp>
      <p:sp>
        <p:nvSpPr>
          <p:cNvPr id="2" name="Title 1"/>
          <p:cNvSpPr>
            <a:spLocks noGrp="1"/>
          </p:cNvSpPr>
          <p:nvPr>
            <p:ph type="title"/>
          </p:nvPr>
        </p:nvSpPr>
        <p:spPr>
          <a:xfrm>
            <a:off x="1371600" y="274638"/>
            <a:ext cx="7315200" cy="1143000"/>
          </a:xfrm>
        </p:spPr>
        <p:txBody>
          <a:bodyPr>
            <a:normAutofit fontScale="90000"/>
          </a:bodyPr>
          <a:lstStyle/>
          <a:p>
            <a:r>
              <a:rPr lang="en-US" sz="3200" dirty="0" smtClean="0"/>
              <a:t>Reviewing Weekly Pressure Ulcer Treatment Summary Report Calculation Details</a:t>
            </a:r>
            <a:endParaRPr lang="en-US" sz="3200"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42</a:t>
            </a:fld>
            <a:endParaRPr lang="en-US" dirty="0"/>
          </a:p>
        </p:txBody>
      </p:sp>
    </p:spTree>
    <p:extLst>
      <p:ext uri="{BB962C8B-B14F-4D97-AF65-F5344CB8AC3E}">
        <p14:creationId xmlns:p14="http://schemas.microsoft.com/office/powerpoint/2010/main" val="3142575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620000" cy="4678363"/>
          </a:xfrm>
        </p:spPr>
        <p:txBody>
          <a:bodyPr/>
          <a:lstStyle/>
          <a:p>
            <a:pPr marL="457200" indent="-457200">
              <a:buSzPct val="100000"/>
              <a:buFont typeface="+mj-lt"/>
              <a:buAutoNum type="arabicPeriod"/>
            </a:pPr>
            <a:r>
              <a:rPr lang="en-US" sz="2400" dirty="0" smtClean="0"/>
              <a:t>The Weekly Pressure Ulcer Treatment Summary displays the following information for each pressure ulcer:</a:t>
            </a:r>
          </a:p>
          <a:p>
            <a:pPr marL="914400" lvl="1" indent="-457200">
              <a:buSzPct val="100000"/>
              <a:buFont typeface="+mj-lt"/>
              <a:buAutoNum type="alphaLcPeriod"/>
            </a:pPr>
            <a:r>
              <a:rPr lang="en-US" sz="2400" dirty="0" smtClean="0"/>
              <a:t>Location</a:t>
            </a:r>
          </a:p>
          <a:p>
            <a:pPr marL="914400" lvl="1" indent="-457200">
              <a:buSzPct val="100000"/>
              <a:buFont typeface="+mj-lt"/>
              <a:buAutoNum type="alphaLcPeriod"/>
            </a:pPr>
            <a:r>
              <a:rPr lang="en-US" sz="2400" dirty="0" smtClean="0"/>
              <a:t>Dimensions</a:t>
            </a:r>
          </a:p>
          <a:p>
            <a:pPr marL="914400" lvl="1" indent="-457200">
              <a:buSzPct val="100000"/>
              <a:buFont typeface="+mj-lt"/>
              <a:buAutoNum type="alphaLcPeriod"/>
            </a:pPr>
            <a:r>
              <a:rPr lang="en-US" sz="2400" dirty="0" smtClean="0"/>
              <a:t>Stage</a:t>
            </a:r>
          </a:p>
          <a:p>
            <a:pPr marL="914400" lvl="1" indent="-457200">
              <a:buSzPct val="100000"/>
              <a:buFont typeface="+mj-lt"/>
              <a:buAutoNum type="alphaLcPeriod"/>
            </a:pPr>
            <a:r>
              <a:rPr lang="en-US" sz="2400" dirty="0" smtClean="0"/>
              <a:t>Dressing</a:t>
            </a:r>
          </a:p>
          <a:p>
            <a:pPr marL="914400" lvl="1" indent="-457200">
              <a:buSzPct val="100000"/>
              <a:buFont typeface="+mj-lt"/>
              <a:buAutoNum type="alphaLcPeriod"/>
            </a:pPr>
            <a:r>
              <a:rPr lang="en-US" sz="2400" dirty="0" smtClean="0"/>
              <a:t>Nutritional interventions</a:t>
            </a:r>
          </a:p>
          <a:p>
            <a:pPr marL="914400" lvl="1" indent="-457200">
              <a:buSzPct val="100000"/>
              <a:buFont typeface="+mj-lt"/>
              <a:buAutoNum type="alphaLcPeriod"/>
            </a:pPr>
            <a:r>
              <a:rPr lang="en-US" sz="2400" dirty="0" smtClean="0"/>
              <a:t>All of the above</a:t>
            </a:r>
          </a:p>
          <a:p>
            <a:pPr marL="457200" indent="-457200">
              <a:buSzPct val="100000"/>
              <a:buFont typeface="+mj-lt"/>
              <a:buAutoNum type="arabicPeriod"/>
            </a:pPr>
            <a:r>
              <a:rPr lang="en-US" sz="2400" dirty="0" smtClean="0"/>
              <a:t>Pressure ulcer stage is reported as the highest stage the ulcer is/was regardless of current healing status.</a:t>
            </a:r>
          </a:p>
          <a:p>
            <a:pPr marL="914400" indent="-457200">
              <a:buSzPct val="100000"/>
              <a:buFont typeface="+mj-lt"/>
              <a:buAutoNum type="alphaLcPeriod"/>
            </a:pPr>
            <a:r>
              <a:rPr lang="en-US" sz="2400" dirty="0" smtClean="0"/>
              <a:t>True</a:t>
            </a:r>
          </a:p>
          <a:p>
            <a:pPr marL="914400" indent="-457200">
              <a:buSzPct val="100000"/>
              <a:buFont typeface="+mj-lt"/>
              <a:buAutoNum type="alphaLcPeriod"/>
            </a:pPr>
            <a:r>
              <a:rPr lang="en-US" sz="2400" dirty="0" smtClean="0"/>
              <a:t>False</a:t>
            </a:r>
          </a:p>
        </p:txBody>
      </p:sp>
      <p:sp>
        <p:nvSpPr>
          <p:cNvPr id="2" name="Title 1"/>
          <p:cNvSpPr>
            <a:spLocks noGrp="1"/>
          </p:cNvSpPr>
          <p:nvPr>
            <p:ph type="title"/>
          </p:nvPr>
        </p:nvSpPr>
        <p:spPr/>
        <p:txBody>
          <a:bodyPr>
            <a:noAutofit/>
          </a:bodyPr>
          <a:lstStyle/>
          <a:p>
            <a:r>
              <a:rPr lang="en-US" sz="3000" dirty="0" smtClean="0"/>
              <a:t>Check Your Understanding: Weekly Pressure Ulcer Treatment Summary Report Quiz</a:t>
            </a:r>
            <a:endParaRPr lang="en-US" sz="3000"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43</a:t>
            </a:fld>
            <a:endParaRPr lang="en-US" dirty="0"/>
          </a:p>
        </p:txBody>
      </p:sp>
    </p:spTree>
    <p:extLst>
      <p:ext uri="{BB962C8B-B14F-4D97-AF65-F5344CB8AC3E}">
        <p14:creationId xmlns:p14="http://schemas.microsoft.com/office/powerpoint/2010/main" val="1929103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7543800" cy="4602163"/>
          </a:xfrm>
        </p:spPr>
        <p:txBody>
          <a:bodyPr/>
          <a:lstStyle/>
          <a:p>
            <a:pPr marL="457200" indent="-457200">
              <a:buSzPct val="100000"/>
              <a:buFont typeface="+mj-lt"/>
              <a:buAutoNum type="arabicPeriod" startAt="3"/>
            </a:pPr>
            <a:r>
              <a:rPr lang="en-US" sz="2400" dirty="0" smtClean="0"/>
              <a:t>Pressure ulcer status (improving, worsening, no change) is derived from the values recorded for the Braden Score. </a:t>
            </a:r>
          </a:p>
          <a:p>
            <a:pPr marL="914400" lvl="1" indent="-457200">
              <a:buSzPct val="100000"/>
              <a:buFont typeface="+mj-lt"/>
              <a:buAutoNum type="alphaLcPeriod"/>
            </a:pPr>
            <a:r>
              <a:rPr lang="en-US" sz="2400" dirty="0" smtClean="0"/>
              <a:t>True</a:t>
            </a:r>
          </a:p>
          <a:p>
            <a:pPr marL="914400" lvl="1" indent="-457200">
              <a:buSzPct val="100000"/>
              <a:buFont typeface="+mj-lt"/>
              <a:buAutoNum type="alphaLcPeriod"/>
            </a:pPr>
            <a:r>
              <a:rPr lang="en-US" sz="2400" dirty="0" smtClean="0"/>
              <a:t>False</a:t>
            </a:r>
          </a:p>
          <a:p>
            <a:pPr marL="457200" indent="-457200">
              <a:buSzPct val="100000"/>
              <a:buFont typeface="+mj-lt"/>
              <a:buAutoNum type="arabicPeriod" startAt="4"/>
            </a:pPr>
            <a:r>
              <a:rPr lang="en-US" sz="2400" dirty="0" smtClean="0"/>
              <a:t>Which of the following pieces of information would you not find on the Treatment Summary Report:</a:t>
            </a:r>
          </a:p>
          <a:p>
            <a:pPr marL="914400" lvl="1" indent="-457200">
              <a:buSzPct val="100000"/>
              <a:buFont typeface="+mj-lt"/>
              <a:buAutoNum type="alphaLcPeriod"/>
            </a:pPr>
            <a:r>
              <a:rPr lang="en-US" sz="2400" dirty="0" smtClean="0"/>
              <a:t>Whether antimicrobials had been administered</a:t>
            </a:r>
          </a:p>
          <a:p>
            <a:pPr marL="914400" lvl="1" indent="-457200">
              <a:buSzPct val="100000"/>
              <a:buFont typeface="+mj-lt"/>
              <a:buAutoNum type="alphaLcPeriod"/>
            </a:pPr>
            <a:r>
              <a:rPr lang="en-US" sz="2400" dirty="0" smtClean="0"/>
              <a:t>The pressure ulcer’s Braden Score</a:t>
            </a:r>
          </a:p>
          <a:p>
            <a:pPr marL="914400" lvl="1" indent="-457200">
              <a:buSzPct val="100000"/>
              <a:buFont typeface="+mj-lt"/>
              <a:buAutoNum type="alphaLcPeriod"/>
            </a:pPr>
            <a:r>
              <a:rPr lang="en-US" sz="2400" dirty="0" smtClean="0"/>
              <a:t>Whether the resident had experienced a decline in ADL</a:t>
            </a:r>
          </a:p>
          <a:p>
            <a:pPr marL="914400" lvl="1" indent="-457200">
              <a:buSzPct val="100000"/>
              <a:buFont typeface="+mj-lt"/>
              <a:buAutoNum type="alphaLcPeriod"/>
            </a:pPr>
            <a:r>
              <a:rPr lang="en-US" sz="2400" dirty="0" smtClean="0"/>
              <a:t>The site/location of the pressure ulcer on the resident</a:t>
            </a:r>
          </a:p>
          <a:p>
            <a:endParaRPr lang="en-US" dirty="0" smtClean="0"/>
          </a:p>
        </p:txBody>
      </p:sp>
      <p:sp>
        <p:nvSpPr>
          <p:cNvPr id="2" name="Title 1"/>
          <p:cNvSpPr>
            <a:spLocks noGrp="1"/>
          </p:cNvSpPr>
          <p:nvPr>
            <p:ph type="title"/>
          </p:nvPr>
        </p:nvSpPr>
        <p:spPr/>
        <p:txBody>
          <a:bodyPr>
            <a:noAutofit/>
          </a:bodyPr>
          <a:lstStyle/>
          <a:p>
            <a:r>
              <a:rPr lang="en-US" sz="3000" dirty="0" smtClean="0"/>
              <a:t>Check Your Understanding: </a:t>
            </a:r>
            <a:r>
              <a:rPr lang="en-US" sz="3000" dirty="0" smtClean="0"/>
              <a:t>Weekly Pressure Ulcer Treatment Summary Report Quiz</a:t>
            </a:r>
            <a:endParaRPr lang="en-US" sz="3000"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44</a:t>
            </a:fld>
            <a:endParaRPr lang="en-US" dirty="0"/>
          </a:p>
        </p:txBody>
      </p:sp>
    </p:spTree>
    <p:extLst>
      <p:ext uri="{BB962C8B-B14F-4D97-AF65-F5344CB8AC3E}">
        <p14:creationId xmlns:p14="http://schemas.microsoft.com/office/powerpoint/2010/main" val="2571887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PRESSURE ULCER COUNTS BY </a:t>
            </a:r>
            <a:r>
              <a:rPr lang="en-US" dirty="0" smtClean="0"/>
              <a:t>MONTH</a:t>
            </a:r>
            <a:endParaRPr lang="en-US" dirty="0"/>
          </a:p>
        </p:txBody>
      </p:sp>
      <p:sp>
        <p:nvSpPr>
          <p:cNvPr id="5" name="Date Placeholder 4"/>
          <p:cNvSpPr>
            <a:spLocks noGrp="1"/>
          </p:cNvSpPr>
          <p:nvPr>
            <p:ph type="dt" sz="half" idx="10"/>
          </p:nvPr>
        </p:nvSpPr>
        <p:spPr/>
        <p:txBody>
          <a:bodyPr/>
          <a:lstStyle/>
          <a:p>
            <a:r>
              <a:rPr lang="en-US" smtClean="0"/>
              <a:t>November 2016</a:t>
            </a:r>
            <a:endParaRPr lang="en-US" dirty="0"/>
          </a:p>
        </p:txBody>
      </p:sp>
      <p:sp>
        <p:nvSpPr>
          <p:cNvPr id="6" name="Footer Placeholder 5"/>
          <p:cNvSpPr>
            <a:spLocks noGrp="1"/>
          </p:cNvSpPr>
          <p:nvPr>
            <p:ph type="ftr" sz="quarter" idx="11"/>
          </p:nvPr>
        </p:nvSpPr>
        <p:spPr/>
        <p:txBody>
          <a:bodyPr/>
          <a:lstStyle/>
          <a:p>
            <a:r>
              <a:rPr lang="en-US" smtClean="0"/>
              <a:t>Pressure Ulcer Healing</a:t>
            </a:r>
            <a:endParaRPr lang="en-US" dirty="0"/>
          </a:p>
        </p:txBody>
      </p:sp>
      <p:sp>
        <p:nvSpPr>
          <p:cNvPr id="7" name="Slide Number Placeholder 6"/>
          <p:cNvSpPr>
            <a:spLocks noGrp="1"/>
          </p:cNvSpPr>
          <p:nvPr>
            <p:ph type="sldNum" sz="quarter" idx="12"/>
          </p:nvPr>
        </p:nvSpPr>
        <p:spPr/>
        <p:txBody>
          <a:bodyPr/>
          <a:lstStyle/>
          <a:p>
            <a:fld id="{4AB8F467-525E-4050-B397-1634E25AB214}" type="slidenum">
              <a:rPr lang="en-US" smtClean="0"/>
              <a:pPr/>
              <a:t>45</a:t>
            </a:fld>
            <a:endParaRPr lang="en-US" dirty="0"/>
          </a:p>
        </p:txBody>
      </p:sp>
    </p:spTree>
    <p:extLst>
      <p:ext uri="{BB962C8B-B14F-4D97-AF65-F5344CB8AC3E}">
        <p14:creationId xmlns:p14="http://schemas.microsoft.com/office/powerpoint/2010/main" val="3241764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Assists clinicians with internal reporting and helps monitor pressure ulcer rates each month</a:t>
            </a:r>
            <a:r>
              <a:rPr lang="en-US" strike="sngStrike" dirty="0" smtClean="0">
                <a:solidFill>
                  <a:srgbClr val="FF0000"/>
                </a:solidFill>
              </a:rPr>
              <a:t>.</a:t>
            </a:r>
          </a:p>
          <a:p>
            <a:r>
              <a:rPr lang="en-US" dirty="0" smtClean="0"/>
              <a:t>Intended to be run monthly at the end of each month</a:t>
            </a:r>
          </a:p>
          <a:p>
            <a:r>
              <a:rPr lang="en-US" dirty="0" smtClean="0"/>
              <a:t>Used in combination with other reports for root cause analysis</a:t>
            </a:r>
          </a:p>
          <a:p>
            <a:r>
              <a:rPr lang="en-US" dirty="0" smtClean="0"/>
              <a:t>Displays information for an entire facility  with breakdown by unit</a:t>
            </a:r>
          </a:p>
          <a:p>
            <a:endParaRPr lang="en-US" dirty="0" smtClean="0"/>
          </a:p>
          <a:p>
            <a:endParaRPr lang="en-US" dirty="0" smtClean="0"/>
          </a:p>
          <a:p>
            <a:endParaRPr lang="en-US" dirty="0" smtClean="0"/>
          </a:p>
        </p:txBody>
      </p:sp>
      <p:sp>
        <p:nvSpPr>
          <p:cNvPr id="2" name="Title 1"/>
          <p:cNvSpPr>
            <a:spLocks noGrp="1"/>
          </p:cNvSpPr>
          <p:nvPr>
            <p:ph type="title"/>
          </p:nvPr>
        </p:nvSpPr>
        <p:spPr>
          <a:xfrm>
            <a:off x="1371600" y="274638"/>
            <a:ext cx="7315200" cy="1143000"/>
          </a:xfrm>
        </p:spPr>
        <p:txBody>
          <a:bodyPr>
            <a:noAutofit/>
          </a:bodyPr>
          <a:lstStyle/>
          <a:p>
            <a:r>
              <a:rPr lang="en-US" dirty="0" smtClean="0"/>
              <a:t>Pressure Ulcer Counts by Month Report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46</a:t>
            </a:fld>
            <a:endParaRPr lang="en-US" dirty="0"/>
          </a:p>
        </p:txBody>
      </p:sp>
    </p:spTree>
    <p:extLst>
      <p:ext uri="{BB962C8B-B14F-4D97-AF65-F5344CB8AC3E}">
        <p14:creationId xmlns:p14="http://schemas.microsoft.com/office/powerpoint/2010/main" val="28154042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Captures pressure ulcer data in the weekly pressure ulcer assessment</a:t>
            </a:r>
          </a:p>
          <a:p>
            <a:r>
              <a:rPr lang="en-US" dirty="0" smtClean="0"/>
              <a:t>Provides an option to select one or more pressure ulcer measures or pressure ulcer counts</a:t>
            </a:r>
          </a:p>
          <a:p>
            <a:endParaRPr lang="en-US" dirty="0" smtClean="0"/>
          </a:p>
          <a:p>
            <a:endParaRPr lang="en-US" dirty="0" smtClean="0"/>
          </a:p>
          <a:p>
            <a:endParaRPr lang="en-US" dirty="0" smtClean="0"/>
          </a:p>
        </p:txBody>
      </p:sp>
      <p:sp>
        <p:nvSpPr>
          <p:cNvPr id="2" name="Title 1"/>
          <p:cNvSpPr>
            <a:spLocks noGrp="1"/>
          </p:cNvSpPr>
          <p:nvPr>
            <p:ph type="title"/>
          </p:nvPr>
        </p:nvSpPr>
        <p:spPr>
          <a:xfrm>
            <a:off x="1371600" y="274638"/>
            <a:ext cx="7315200" cy="1143000"/>
          </a:xfrm>
        </p:spPr>
        <p:txBody>
          <a:bodyPr>
            <a:noAutofit/>
          </a:bodyPr>
          <a:lstStyle/>
          <a:p>
            <a:r>
              <a:rPr lang="en-US" dirty="0" smtClean="0"/>
              <a:t>Pressure Ulcer Counts by Month Report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47</a:t>
            </a:fld>
            <a:endParaRPr lang="en-US" dirty="0"/>
          </a:p>
        </p:txBody>
      </p:sp>
    </p:spTree>
    <p:extLst>
      <p:ext uri="{BB962C8B-B14F-4D97-AF65-F5344CB8AC3E}">
        <p14:creationId xmlns:p14="http://schemas.microsoft.com/office/powerpoint/2010/main" val="3039327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Autofit/>
          </a:bodyPr>
          <a:lstStyle/>
          <a:p>
            <a:r>
              <a:rPr lang="en-US" dirty="0" smtClean="0"/>
              <a:t>Sample Pressure </a:t>
            </a:r>
            <a:r>
              <a:rPr lang="en-US" dirty="0" smtClean="0"/>
              <a:t>Ulcer Counts by Month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48</a:t>
            </a:fld>
            <a:endParaRPr lang="en-US" dirty="0"/>
          </a:p>
        </p:txBody>
      </p:sp>
      <p:pic>
        <p:nvPicPr>
          <p:cNvPr id="7" name="Content Placeholder 6"/>
          <p:cNvPicPr>
            <a:picLocks noGrp="1" noChangeAspect="1"/>
          </p:cNvPicPr>
          <p:nvPr>
            <p:ph idx="4294967295"/>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1762" t="8933" r="11788" b="74243"/>
          <a:stretch/>
        </p:blipFill>
        <p:spPr>
          <a:xfrm>
            <a:off x="1645920" y="1752606"/>
            <a:ext cx="6858000" cy="1953299"/>
          </a:xfrm>
        </p:spPr>
      </p:pic>
    </p:spTree>
    <p:extLst>
      <p:ext uri="{BB962C8B-B14F-4D97-AF65-F5344CB8AC3E}">
        <p14:creationId xmlns:p14="http://schemas.microsoft.com/office/powerpoint/2010/main" val="27034508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Autofit/>
          </a:bodyPr>
          <a:lstStyle/>
          <a:p>
            <a:r>
              <a:rPr lang="en-US" dirty="0" smtClean="0"/>
              <a:t>Sample Pressure </a:t>
            </a:r>
            <a:r>
              <a:rPr lang="en-US" dirty="0" smtClean="0"/>
              <a:t>Ulcer Counts by Month Report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49</a:t>
            </a:fld>
            <a:endParaRPr lang="en-US" dirty="0"/>
          </a:p>
        </p:txBody>
      </p:sp>
      <p:pic>
        <p:nvPicPr>
          <p:cNvPr id="9" name="Content Placeholder 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1971" t="30472" r="11750" b="42991"/>
          <a:stretch/>
        </p:blipFill>
        <p:spPr>
          <a:xfrm>
            <a:off x="1554480" y="1600200"/>
            <a:ext cx="7040880" cy="3169784"/>
          </a:xfrm>
          <a:prstGeom prst="rect">
            <a:avLst/>
          </a:prstGeom>
        </p:spPr>
      </p:pic>
    </p:spTree>
    <p:extLst>
      <p:ext uri="{BB962C8B-B14F-4D97-AF65-F5344CB8AC3E}">
        <p14:creationId xmlns:p14="http://schemas.microsoft.com/office/powerpoint/2010/main" val="1146077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Provides information used in healing reports.</a:t>
            </a:r>
          </a:p>
          <a:p>
            <a:r>
              <a:rPr lang="en-US" sz="2400" dirty="0" smtClean="0"/>
              <a:t>Provides a set of structured, standardized data elements for comprehensive documentation of weekly pressure ulcer characteristics.</a:t>
            </a:r>
          </a:p>
          <a:p>
            <a:r>
              <a:rPr lang="en-US" sz="2400" dirty="0" smtClean="0"/>
              <a:t>Incorporates elements from the Bates-Jensen Wound Assessment Tool (BWAT) with standardized treatment and intervention descriptors.</a:t>
            </a:r>
          </a:p>
          <a:p>
            <a:pPr lvl="1"/>
            <a:r>
              <a:rPr lang="en-US" sz="2400" dirty="0" smtClean="0"/>
              <a:t>Treatment interventions are consistent with those cited in current International Pressure Ulcer Prevention and Treatment Guidelines.</a:t>
            </a:r>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smtClean="0"/>
              <a:t>Purpose of On-Time Pressure Ulcer Assessment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5</a:t>
            </a:fld>
            <a:endParaRPr lang="en-US" dirty="0"/>
          </a:p>
        </p:txBody>
      </p:sp>
    </p:spTree>
    <p:extLst>
      <p:ext uri="{BB962C8B-B14F-4D97-AF65-F5344CB8AC3E}">
        <p14:creationId xmlns:p14="http://schemas.microsoft.com/office/powerpoint/2010/main" val="2124922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Autofit/>
          </a:bodyPr>
          <a:lstStyle/>
          <a:p>
            <a:r>
              <a:rPr lang="en-US" dirty="0" smtClean="0"/>
              <a:t>Sample Pressure </a:t>
            </a:r>
            <a:r>
              <a:rPr lang="en-US" dirty="0" smtClean="0"/>
              <a:t>Ulcer Counts by Month Report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50</a:t>
            </a:fld>
            <a:endParaRPr lang="en-US" dirty="0"/>
          </a:p>
        </p:txBody>
      </p:sp>
      <p:pic>
        <p:nvPicPr>
          <p:cNvPr id="8" name="Content Placeholder 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2016" t="61440" r="11688" b="20866"/>
          <a:stretch/>
        </p:blipFill>
        <p:spPr>
          <a:xfrm>
            <a:off x="1554480" y="1676400"/>
            <a:ext cx="7040880" cy="2087467"/>
          </a:xfrm>
          <a:prstGeom prst="rect">
            <a:avLst/>
          </a:prstGeom>
        </p:spPr>
      </p:pic>
    </p:spTree>
    <p:extLst>
      <p:ext uri="{BB962C8B-B14F-4D97-AF65-F5344CB8AC3E}">
        <p14:creationId xmlns:p14="http://schemas.microsoft.com/office/powerpoint/2010/main" val="1533533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Current Pressure Ulcers by Stage</a:t>
            </a:r>
          </a:p>
          <a:p>
            <a:r>
              <a:rPr lang="en-US" smtClean="0"/>
              <a:t>New Pressure Ulcers</a:t>
            </a:r>
          </a:p>
          <a:p>
            <a:r>
              <a:rPr lang="en-US" smtClean="0"/>
              <a:t>Worsening Pressure Ulcers</a:t>
            </a:r>
          </a:p>
          <a:p>
            <a:endParaRPr lang="en-US" smtClean="0"/>
          </a:p>
          <a:p>
            <a:endParaRPr lang="en-US" dirty="0" smtClean="0"/>
          </a:p>
        </p:txBody>
      </p:sp>
      <p:sp>
        <p:nvSpPr>
          <p:cNvPr id="2" name="Title 1"/>
          <p:cNvSpPr>
            <a:spLocks noGrp="1"/>
          </p:cNvSpPr>
          <p:nvPr>
            <p:ph type="title"/>
          </p:nvPr>
        </p:nvSpPr>
        <p:spPr/>
        <p:txBody>
          <a:bodyPr>
            <a:normAutofit fontScale="90000"/>
          </a:bodyPr>
          <a:lstStyle/>
          <a:p>
            <a:r>
              <a:rPr lang="en-US" smtClean="0"/>
              <a:t>Reviewing Pressure Ulcer Count by Month Calculation Details</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51</a:t>
            </a:fld>
            <a:endParaRPr lang="en-US" dirty="0"/>
          </a:p>
        </p:txBody>
      </p:sp>
    </p:spTree>
    <p:extLst>
      <p:ext uri="{BB962C8B-B14F-4D97-AF65-F5344CB8AC3E}">
        <p14:creationId xmlns:p14="http://schemas.microsoft.com/office/powerpoint/2010/main" val="18641677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600200"/>
            <a:ext cx="7543800" cy="4525963"/>
          </a:xfrm>
        </p:spPr>
        <p:txBody>
          <a:bodyPr/>
          <a:lstStyle/>
          <a:p>
            <a:pPr marL="0" indent="0">
              <a:buNone/>
            </a:pPr>
            <a:r>
              <a:rPr lang="en-US" sz="2700" b="1" dirty="0" smtClean="0"/>
              <a:t>Pressure Ulcer Measures</a:t>
            </a:r>
          </a:p>
          <a:p>
            <a:r>
              <a:rPr lang="en-US" sz="2700" dirty="0" smtClean="0"/>
              <a:t>Pressure Ulcer Prevalence</a:t>
            </a:r>
          </a:p>
          <a:p>
            <a:pPr lvl="1"/>
            <a:r>
              <a:rPr lang="en-US" sz="2700" dirty="0" smtClean="0"/>
              <a:t>Numerator: Number of current residents with at least one pressure ulcer</a:t>
            </a:r>
          </a:p>
          <a:p>
            <a:pPr lvl="1"/>
            <a:r>
              <a:rPr lang="en-US" sz="2700" dirty="0" smtClean="0"/>
              <a:t>Denominator: Number of all current residents</a:t>
            </a:r>
          </a:p>
          <a:p>
            <a:r>
              <a:rPr lang="en-US" sz="2700" dirty="0" smtClean="0"/>
              <a:t>% of </a:t>
            </a:r>
            <a:r>
              <a:rPr lang="en-US" sz="2700" dirty="0" smtClean="0"/>
              <a:t>Residents With </a:t>
            </a:r>
            <a:r>
              <a:rPr lang="en-US" sz="2700" dirty="0" smtClean="0"/>
              <a:t>New Pressure Ulcers</a:t>
            </a:r>
          </a:p>
          <a:p>
            <a:pPr lvl="1"/>
            <a:r>
              <a:rPr lang="en-US" sz="2700" dirty="0" smtClean="0"/>
              <a:t>Numerator: Number of current residents with a pressure ulcer that developed during the month</a:t>
            </a:r>
          </a:p>
          <a:p>
            <a:pPr lvl="1"/>
            <a:r>
              <a:rPr lang="en-US" sz="2700" dirty="0" smtClean="0"/>
              <a:t>Denominator: Number of all current residents</a:t>
            </a:r>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smtClean="0"/>
              <a:t>Reviewing Pressure Ulcer Count by Month Calculation Details</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52</a:t>
            </a:fld>
            <a:endParaRPr lang="en-US" dirty="0"/>
          </a:p>
        </p:txBody>
      </p:sp>
    </p:spTree>
    <p:extLst>
      <p:ext uri="{BB962C8B-B14F-4D97-AF65-F5344CB8AC3E}">
        <p14:creationId xmlns:p14="http://schemas.microsoft.com/office/powerpoint/2010/main" val="3075665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7391400" cy="4602163"/>
          </a:xfrm>
        </p:spPr>
        <p:txBody>
          <a:bodyPr/>
          <a:lstStyle/>
          <a:p>
            <a:pPr marL="0" indent="0">
              <a:buNone/>
            </a:pPr>
            <a:r>
              <a:rPr lang="en-US" sz="2200" b="1" dirty="0" smtClean="0"/>
              <a:t>Pressure Ulcer Measures</a:t>
            </a:r>
          </a:p>
          <a:p>
            <a:r>
              <a:rPr lang="en-US" sz="2200" dirty="0" smtClean="0"/>
              <a:t>% of Pressure </a:t>
            </a:r>
            <a:r>
              <a:rPr lang="en-US" sz="2200" dirty="0" smtClean="0"/>
              <a:t>Ulcers That </a:t>
            </a:r>
            <a:r>
              <a:rPr lang="en-US" sz="2200" dirty="0" smtClean="0"/>
              <a:t>Have Declined in Stage</a:t>
            </a:r>
          </a:p>
          <a:p>
            <a:pPr lvl="1"/>
            <a:r>
              <a:rPr lang="en-US" sz="2200" dirty="0" smtClean="0"/>
              <a:t>Numerator: Number of current pressure ulcers that declined in stage during the month</a:t>
            </a:r>
          </a:p>
          <a:p>
            <a:pPr lvl="1"/>
            <a:r>
              <a:rPr lang="en-US" sz="2200" dirty="0" smtClean="0"/>
              <a:t>Denominator: Number of all current pressure ulcers</a:t>
            </a:r>
          </a:p>
          <a:p>
            <a:r>
              <a:rPr lang="en-US" sz="2200" dirty="0" smtClean="0"/>
              <a:t>% of IHA Pressure Ulcers </a:t>
            </a:r>
            <a:r>
              <a:rPr lang="en-US" sz="2200" dirty="0" smtClean="0"/>
              <a:t>That </a:t>
            </a:r>
            <a:r>
              <a:rPr lang="en-US" sz="2200" dirty="0" smtClean="0"/>
              <a:t>Have Declined in Stage </a:t>
            </a:r>
          </a:p>
          <a:p>
            <a:pPr lvl="1"/>
            <a:r>
              <a:rPr lang="en-US" sz="2200" dirty="0" smtClean="0"/>
              <a:t>Numerator: Number of current IHA pressure ulcers that declined in stage during the month</a:t>
            </a:r>
          </a:p>
          <a:p>
            <a:pPr lvl="1"/>
            <a:r>
              <a:rPr lang="en-US" sz="2200" dirty="0" smtClean="0"/>
              <a:t>Denominator: Number of all current IHA pressure ulcers</a:t>
            </a:r>
          </a:p>
          <a:p>
            <a:r>
              <a:rPr lang="en-US" sz="2200" dirty="0" smtClean="0"/>
              <a:t>% of POA Pressure Ulcers </a:t>
            </a:r>
            <a:r>
              <a:rPr lang="en-US" sz="2200" dirty="0" smtClean="0"/>
              <a:t>That </a:t>
            </a:r>
            <a:r>
              <a:rPr lang="en-US" sz="2200" dirty="0" smtClean="0"/>
              <a:t>Have Declined in Stage </a:t>
            </a:r>
          </a:p>
          <a:p>
            <a:pPr lvl="1"/>
            <a:r>
              <a:rPr lang="en-US" sz="2200" dirty="0" smtClean="0"/>
              <a:t>Numerator: Number of current POA pressure ulcers that declined in stage during the month</a:t>
            </a:r>
          </a:p>
          <a:p>
            <a:pPr lvl="1"/>
            <a:r>
              <a:rPr lang="en-US" sz="2200" dirty="0" smtClean="0"/>
              <a:t>Denominator: Number of all current POA pressure ulcers</a:t>
            </a:r>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smtClean="0"/>
              <a:t>Reviewing Pressure Ulcer Count by Month Calculation Details</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53</a:t>
            </a:fld>
            <a:endParaRPr lang="en-US" dirty="0"/>
          </a:p>
        </p:txBody>
      </p:sp>
    </p:spTree>
    <p:extLst>
      <p:ext uri="{BB962C8B-B14F-4D97-AF65-F5344CB8AC3E}">
        <p14:creationId xmlns:p14="http://schemas.microsoft.com/office/powerpoint/2010/main" val="1912376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b="1" dirty="0" smtClean="0"/>
              <a:t>Pressure Ulcer Counts</a:t>
            </a:r>
          </a:p>
          <a:p>
            <a:r>
              <a:rPr lang="en-US" sz="2800" dirty="0" smtClean="0"/>
              <a:t>Number of Residents </a:t>
            </a:r>
            <a:r>
              <a:rPr lang="en-US" sz="2800" dirty="0" smtClean="0"/>
              <a:t>With </a:t>
            </a:r>
            <a:r>
              <a:rPr lang="en-US" sz="2800" dirty="0"/>
              <a:t>More </a:t>
            </a:r>
            <a:r>
              <a:rPr lang="en-US" sz="2800" dirty="0" smtClean="0"/>
              <a:t>Than </a:t>
            </a:r>
            <a:r>
              <a:rPr lang="en-US" sz="2800" dirty="0" smtClean="0"/>
              <a:t>One Pressure Ulcer</a:t>
            </a:r>
          </a:p>
          <a:p>
            <a:pPr lvl="1"/>
            <a:r>
              <a:rPr lang="en-US" sz="2800" dirty="0" smtClean="0"/>
              <a:t>May be any stage (or </a:t>
            </a:r>
            <a:r>
              <a:rPr lang="en-US" sz="2800" dirty="0" err="1" smtClean="0"/>
              <a:t>unstageable</a:t>
            </a:r>
            <a:r>
              <a:rPr lang="en-US" sz="2800" dirty="0" smtClean="0"/>
              <a:t>)</a:t>
            </a:r>
          </a:p>
          <a:p>
            <a:pPr lvl="1"/>
            <a:r>
              <a:rPr lang="en-US" sz="2800" dirty="0" smtClean="0"/>
              <a:t>May be POA or IHA</a:t>
            </a:r>
          </a:p>
          <a:p>
            <a:pPr lvl="1"/>
            <a:r>
              <a:rPr lang="en-US" sz="2800" dirty="0" smtClean="0"/>
              <a:t>Count is taken on the last day of the month</a:t>
            </a:r>
          </a:p>
          <a:p>
            <a:r>
              <a:rPr lang="en-US" sz="2800" dirty="0" smtClean="0"/>
              <a:t>Number of Residents </a:t>
            </a:r>
            <a:r>
              <a:rPr lang="en-US" sz="2800" dirty="0" smtClean="0"/>
              <a:t>With </a:t>
            </a:r>
            <a:r>
              <a:rPr lang="en-US" sz="2800" dirty="0" smtClean="0"/>
              <a:t>More </a:t>
            </a:r>
            <a:r>
              <a:rPr lang="en-US" sz="2800" dirty="0" smtClean="0"/>
              <a:t>Than </a:t>
            </a:r>
            <a:r>
              <a:rPr lang="en-US" sz="2800" dirty="0" smtClean="0"/>
              <a:t>One </a:t>
            </a:r>
            <a:r>
              <a:rPr lang="en-US" sz="2800" dirty="0" smtClean="0"/>
              <a:t>IHA </a:t>
            </a:r>
            <a:r>
              <a:rPr lang="en-US" sz="2800" dirty="0" smtClean="0"/>
              <a:t>Pressure Ulcer </a:t>
            </a:r>
          </a:p>
          <a:p>
            <a:r>
              <a:rPr lang="en-US" sz="2800" dirty="0" smtClean="0"/>
              <a:t>Number of Residents </a:t>
            </a:r>
            <a:r>
              <a:rPr lang="en-US" sz="2800" dirty="0" smtClean="0"/>
              <a:t>With </a:t>
            </a:r>
            <a:r>
              <a:rPr lang="en-US" sz="2800" dirty="0" smtClean="0"/>
              <a:t>More </a:t>
            </a:r>
            <a:r>
              <a:rPr lang="en-US" sz="2800" dirty="0" smtClean="0"/>
              <a:t>Than </a:t>
            </a:r>
            <a:r>
              <a:rPr lang="en-US" sz="2800" dirty="0" smtClean="0"/>
              <a:t>One POA Pressure Ulcer </a:t>
            </a:r>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smtClean="0"/>
              <a:t>Reviewing Pressure Ulcer Count by Month Calculation Details</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54</a:t>
            </a:fld>
            <a:endParaRPr lang="en-US" dirty="0"/>
          </a:p>
        </p:txBody>
      </p:sp>
    </p:spTree>
    <p:extLst>
      <p:ext uri="{BB962C8B-B14F-4D97-AF65-F5344CB8AC3E}">
        <p14:creationId xmlns:p14="http://schemas.microsoft.com/office/powerpoint/2010/main" val="21388761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SzPct val="100000"/>
              <a:buFont typeface="+mj-lt"/>
              <a:buAutoNum type="arabicPeriod"/>
            </a:pPr>
            <a:r>
              <a:rPr lang="en-US" dirty="0" smtClean="0"/>
              <a:t>The Pressure Ulcer Counts by Month Report may be used by the quality improvement team to identify a unit where there is a trend for pressure ulcers to worsen.</a:t>
            </a:r>
          </a:p>
          <a:p>
            <a:pPr marL="914400" lvl="1" indent="-457200">
              <a:buSzPct val="100000"/>
              <a:buFont typeface="+mj-lt"/>
              <a:buAutoNum type="alphaLcPeriod"/>
            </a:pPr>
            <a:r>
              <a:rPr lang="en-US" dirty="0" smtClean="0"/>
              <a:t>True</a:t>
            </a:r>
          </a:p>
          <a:p>
            <a:pPr marL="914400" lvl="1" indent="-457200">
              <a:buSzPct val="100000"/>
              <a:buFont typeface="+mj-lt"/>
              <a:buAutoNum type="alphaLcPeriod"/>
            </a:pPr>
            <a:r>
              <a:rPr lang="en-US" dirty="0" smtClean="0"/>
              <a:t>False</a:t>
            </a:r>
          </a:p>
          <a:p>
            <a:endParaRPr lang="en-US" dirty="0" smtClean="0"/>
          </a:p>
        </p:txBody>
      </p:sp>
      <p:sp>
        <p:nvSpPr>
          <p:cNvPr id="2" name="Title 1"/>
          <p:cNvSpPr>
            <a:spLocks noGrp="1"/>
          </p:cNvSpPr>
          <p:nvPr>
            <p:ph type="title"/>
          </p:nvPr>
        </p:nvSpPr>
        <p:spPr/>
        <p:txBody>
          <a:bodyPr>
            <a:normAutofit fontScale="90000"/>
          </a:bodyPr>
          <a:lstStyle/>
          <a:p>
            <a:r>
              <a:rPr lang="en-US" smtClean="0"/>
              <a:t>Check Your Understanding: </a:t>
            </a:r>
            <a:br>
              <a:rPr lang="en-US" smtClean="0"/>
            </a:br>
            <a:r>
              <a:rPr lang="en-US" smtClean="0"/>
              <a:t>Pressure Ulcer Count by Month Quiz</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55</a:t>
            </a:fld>
            <a:endParaRPr lang="en-US" dirty="0"/>
          </a:p>
        </p:txBody>
      </p:sp>
    </p:spTree>
    <p:extLst>
      <p:ext uri="{BB962C8B-B14F-4D97-AF65-F5344CB8AC3E}">
        <p14:creationId xmlns:p14="http://schemas.microsoft.com/office/powerpoint/2010/main" val="13005153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7391400" cy="4602163"/>
          </a:xfrm>
        </p:spPr>
        <p:txBody>
          <a:bodyPr/>
          <a:lstStyle/>
          <a:p>
            <a:pPr marL="457200" indent="-457200">
              <a:buSzPct val="100000"/>
              <a:buFont typeface="+mj-lt"/>
              <a:buAutoNum type="arabicPeriod" startAt="2"/>
            </a:pPr>
            <a:r>
              <a:rPr lang="en-US" sz="2400" dirty="0" smtClean="0"/>
              <a:t>If a unit is identified with a trend for worsening pressure ulcers, what questions would the quality improvement committee ask? </a:t>
            </a:r>
          </a:p>
          <a:p>
            <a:pPr marL="914400" lvl="1" indent="-457200">
              <a:buSzPct val="100000"/>
              <a:buFont typeface="+mj-lt"/>
              <a:buAutoNum type="alphaLcPeriod"/>
            </a:pPr>
            <a:r>
              <a:rPr lang="en-US" sz="2400" dirty="0" smtClean="0"/>
              <a:t>Were these residents identified as at risk for delayed healing of their pressure </a:t>
            </a:r>
            <a:r>
              <a:rPr lang="en-US" sz="2400" dirty="0" smtClean="0"/>
              <a:t>ulcers?</a:t>
            </a:r>
            <a:endParaRPr lang="en-US" sz="2400" dirty="0" smtClean="0"/>
          </a:p>
          <a:p>
            <a:pPr marL="914400" lvl="1" indent="-457200">
              <a:buSzPct val="100000"/>
              <a:buFont typeface="+mj-lt"/>
              <a:buAutoNum type="alphaLcPeriod"/>
            </a:pPr>
            <a:r>
              <a:rPr lang="en-US" sz="2400" dirty="0" smtClean="0"/>
              <a:t>What interventions were written into their care plans to promote healing?</a:t>
            </a:r>
          </a:p>
          <a:p>
            <a:pPr marL="914400" lvl="1" indent="-457200">
              <a:buSzPct val="100000"/>
              <a:buFont typeface="+mj-lt"/>
              <a:buAutoNum type="alphaLcPeriod"/>
            </a:pPr>
            <a:r>
              <a:rPr lang="en-US" sz="2400" dirty="0" smtClean="0"/>
              <a:t>Were the interventions in the care plan developed by a multidisciplinary team? If so, which disciplines were involved?</a:t>
            </a:r>
          </a:p>
          <a:p>
            <a:pPr marL="914400" lvl="1" indent="-457200">
              <a:buSzPct val="100000"/>
              <a:buFont typeface="+mj-lt"/>
              <a:buAutoNum type="alphaLcPeriod"/>
            </a:pPr>
            <a:r>
              <a:rPr lang="en-US" sz="2400" dirty="0" smtClean="0"/>
              <a:t>Were the interventions written in the care plan carried out? Why or why not?</a:t>
            </a:r>
          </a:p>
          <a:p>
            <a:pPr marL="914400" lvl="1" indent="-457200">
              <a:buSzPct val="100000"/>
              <a:buFont typeface="+mj-lt"/>
              <a:buAutoNum type="alphaLcPeriod"/>
            </a:pPr>
            <a:r>
              <a:rPr lang="en-US" sz="2400" dirty="0" smtClean="0"/>
              <a:t>All of the above</a:t>
            </a:r>
          </a:p>
          <a:p>
            <a:endParaRPr lang="en-US" dirty="0" smtClean="0"/>
          </a:p>
        </p:txBody>
      </p:sp>
      <p:sp>
        <p:nvSpPr>
          <p:cNvPr id="16" name="Title 15"/>
          <p:cNvSpPr>
            <a:spLocks noGrp="1"/>
          </p:cNvSpPr>
          <p:nvPr>
            <p:ph type="title"/>
          </p:nvPr>
        </p:nvSpPr>
        <p:spPr/>
        <p:txBody>
          <a:bodyPr>
            <a:normAutofit fontScale="90000"/>
          </a:bodyPr>
          <a:lstStyle/>
          <a:p>
            <a:r>
              <a:rPr lang="en-US" dirty="0">
                <a:solidFill>
                  <a:schemeClr val="accent6"/>
                </a:solidFill>
              </a:rPr>
              <a:t>Check Your Understanding: </a:t>
            </a:r>
            <a:br>
              <a:rPr lang="en-US" dirty="0">
                <a:solidFill>
                  <a:schemeClr val="accent6"/>
                </a:solidFill>
              </a:rPr>
            </a:br>
            <a:r>
              <a:rPr lang="en-US" dirty="0">
                <a:solidFill>
                  <a:schemeClr val="accent6"/>
                </a:solidFill>
              </a:rPr>
              <a:t>Pressure Ulcer Count by Month </a:t>
            </a:r>
            <a:r>
              <a:rPr lang="en-US" dirty="0" smtClean="0">
                <a:solidFill>
                  <a:schemeClr val="accent6"/>
                </a:solidFill>
              </a:rPr>
              <a:t>Quiz</a:t>
            </a:r>
            <a:endParaRPr lang="en-US" dirty="0"/>
          </a:p>
        </p:txBody>
      </p:sp>
      <p:sp>
        <p:nvSpPr>
          <p:cNvPr id="2" name="Date Placeholder 1"/>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56</a:t>
            </a:fld>
            <a:endParaRPr lang="en-US" dirty="0"/>
          </a:p>
        </p:txBody>
      </p:sp>
      <p:sp>
        <p:nvSpPr>
          <p:cNvPr id="7" name="Title 1"/>
          <p:cNvSpPr txBox="1">
            <a:spLocks/>
          </p:cNvSpPr>
          <p:nvPr/>
        </p:nvSpPr>
        <p:spPr>
          <a:xfrm>
            <a:off x="457200" y="304800"/>
            <a:ext cx="8458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7030A0"/>
                </a:solidFill>
                <a:latin typeface="+mj-lt"/>
                <a:ea typeface="+mj-ea"/>
                <a:cs typeface="+mj-cs"/>
              </a:defRPr>
            </a:lvl1pPr>
          </a:lstStyle>
          <a:p>
            <a:endParaRPr lang="en-US" sz="3200" b="1" dirty="0">
              <a:solidFill>
                <a:schemeClr val="accent6"/>
              </a:solidFill>
              <a:latin typeface="Tw Cen MT" panose="020B0602020104020603" pitchFamily="34" charset="0"/>
            </a:endParaRPr>
          </a:p>
        </p:txBody>
      </p:sp>
    </p:spTree>
    <p:extLst>
      <p:ext uri="{BB962C8B-B14F-4D97-AF65-F5344CB8AC3E}">
        <p14:creationId xmlns:p14="http://schemas.microsoft.com/office/powerpoint/2010/main" val="2247147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SzPct val="100000"/>
              <a:buFont typeface="+mj-lt"/>
              <a:buAutoNum type="arabicPeriod" startAt="3"/>
            </a:pPr>
            <a:r>
              <a:rPr lang="en-US" dirty="0" smtClean="0"/>
              <a:t>A pressure ulcer that develops and heals during the report month is not counted in the number of current pressure ulcers.</a:t>
            </a:r>
          </a:p>
          <a:p>
            <a:pPr marL="914400" indent="-457200">
              <a:buSzPct val="100000"/>
              <a:buFont typeface="+mj-lt"/>
              <a:buAutoNum type="alphaLcPeriod"/>
            </a:pPr>
            <a:r>
              <a:rPr lang="en-US" dirty="0" smtClean="0"/>
              <a:t>True</a:t>
            </a:r>
          </a:p>
          <a:p>
            <a:pPr marL="914400" indent="-457200">
              <a:buSzPct val="100000"/>
              <a:buFont typeface="+mj-lt"/>
              <a:buAutoNum type="alphaLcPeriod"/>
            </a:pPr>
            <a:r>
              <a:rPr lang="en-US" dirty="0" smtClean="0"/>
              <a:t>False </a:t>
            </a:r>
          </a:p>
          <a:p>
            <a:endParaRPr lang="en-US" dirty="0" smtClean="0"/>
          </a:p>
        </p:txBody>
      </p:sp>
      <p:sp>
        <p:nvSpPr>
          <p:cNvPr id="11" name="Title 10"/>
          <p:cNvSpPr>
            <a:spLocks noGrp="1"/>
          </p:cNvSpPr>
          <p:nvPr>
            <p:ph type="title"/>
          </p:nvPr>
        </p:nvSpPr>
        <p:spPr/>
        <p:txBody>
          <a:bodyPr>
            <a:normAutofit fontScale="90000"/>
          </a:bodyPr>
          <a:lstStyle/>
          <a:p>
            <a:r>
              <a:rPr lang="en-US" dirty="0">
                <a:solidFill>
                  <a:schemeClr val="accent6"/>
                </a:solidFill>
              </a:rPr>
              <a:t>Check Your Understanding: </a:t>
            </a:r>
            <a:br>
              <a:rPr lang="en-US" dirty="0">
                <a:solidFill>
                  <a:schemeClr val="accent6"/>
                </a:solidFill>
              </a:rPr>
            </a:br>
            <a:r>
              <a:rPr lang="en-US" dirty="0">
                <a:solidFill>
                  <a:schemeClr val="accent6"/>
                </a:solidFill>
              </a:rPr>
              <a:t>Pressure Ulcer Count by Month </a:t>
            </a:r>
            <a:r>
              <a:rPr lang="en-US" dirty="0" smtClean="0">
                <a:solidFill>
                  <a:schemeClr val="accent6"/>
                </a:solidFill>
              </a:rPr>
              <a:t>Quiz</a:t>
            </a:r>
            <a:endParaRPr lang="en-US" dirty="0"/>
          </a:p>
        </p:txBody>
      </p:sp>
      <p:sp>
        <p:nvSpPr>
          <p:cNvPr id="2" name="Date Placeholder 1"/>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57</a:t>
            </a:fld>
            <a:endParaRPr lang="en-US" dirty="0"/>
          </a:p>
        </p:txBody>
      </p:sp>
      <p:sp>
        <p:nvSpPr>
          <p:cNvPr id="9" name="Title 1"/>
          <p:cNvSpPr txBox="1">
            <a:spLocks/>
          </p:cNvSpPr>
          <p:nvPr/>
        </p:nvSpPr>
        <p:spPr>
          <a:xfrm>
            <a:off x="685800" y="167640"/>
            <a:ext cx="8458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7030A0"/>
                </a:solidFill>
                <a:latin typeface="+mj-lt"/>
                <a:ea typeface="+mj-ea"/>
                <a:cs typeface="+mj-cs"/>
              </a:defRPr>
            </a:lvl1pPr>
          </a:lstStyle>
          <a:p>
            <a:endParaRPr lang="en-US" sz="3200" b="1" dirty="0">
              <a:solidFill>
                <a:schemeClr val="accent6"/>
              </a:solidFill>
              <a:latin typeface="Tw Cen MT" panose="020B0602020104020603" pitchFamily="34" charset="0"/>
            </a:endParaRPr>
          </a:p>
        </p:txBody>
      </p:sp>
    </p:spTree>
    <p:extLst>
      <p:ext uri="{BB962C8B-B14F-4D97-AF65-F5344CB8AC3E}">
        <p14:creationId xmlns:p14="http://schemas.microsoft.com/office/powerpoint/2010/main" val="1102355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7391400" cy="4876800"/>
          </a:xfrm>
        </p:spPr>
        <p:txBody>
          <a:bodyPr/>
          <a:lstStyle/>
          <a:p>
            <a:r>
              <a:rPr lang="en-US" sz="2800" dirty="0" smtClean="0"/>
              <a:t>Ulcer origin (present on admission [POA] or in-house acquired [IHA])</a:t>
            </a:r>
          </a:p>
          <a:p>
            <a:r>
              <a:rPr lang="en-US" sz="2800" dirty="0" smtClean="0"/>
              <a:t>Onset date</a:t>
            </a:r>
          </a:p>
          <a:p>
            <a:r>
              <a:rPr lang="en-US" sz="2800" dirty="0" smtClean="0"/>
              <a:t>Site</a:t>
            </a:r>
          </a:p>
          <a:p>
            <a:r>
              <a:rPr lang="en-US" sz="2800" dirty="0" smtClean="0"/>
              <a:t>Initial stage</a:t>
            </a:r>
          </a:p>
          <a:p>
            <a:r>
              <a:rPr lang="en-US" sz="2800" dirty="0" smtClean="0"/>
              <a:t>Size (length, width, depth)</a:t>
            </a:r>
          </a:p>
          <a:p>
            <a:r>
              <a:rPr lang="en-US" sz="2800" dirty="0" smtClean="0"/>
              <a:t>Wound edges</a:t>
            </a:r>
          </a:p>
          <a:p>
            <a:r>
              <a:rPr lang="en-US" sz="2800" dirty="0" smtClean="0"/>
              <a:t>Undermining</a:t>
            </a:r>
          </a:p>
          <a:p>
            <a:r>
              <a:rPr lang="en-US" sz="2800" dirty="0" smtClean="0"/>
              <a:t>Tunneling</a:t>
            </a:r>
          </a:p>
          <a:p>
            <a:r>
              <a:rPr lang="en-US" sz="2800" dirty="0" smtClean="0"/>
              <a:t>Necrotic tissue type and amount</a:t>
            </a:r>
          </a:p>
          <a:p>
            <a:r>
              <a:rPr lang="en-US" sz="2800" dirty="0" smtClean="0"/>
              <a:t>Drainage/exudate type and amount</a:t>
            </a:r>
          </a:p>
          <a:p>
            <a:endParaRPr lang="en-US" sz="2800" dirty="0" smtClean="0"/>
          </a:p>
        </p:txBody>
      </p:sp>
      <p:sp>
        <p:nvSpPr>
          <p:cNvPr id="2" name="Title 1"/>
          <p:cNvSpPr>
            <a:spLocks noGrp="1"/>
          </p:cNvSpPr>
          <p:nvPr>
            <p:ph type="title"/>
          </p:nvPr>
        </p:nvSpPr>
        <p:spPr/>
        <p:txBody>
          <a:bodyPr>
            <a:normAutofit fontScale="90000"/>
          </a:bodyPr>
          <a:lstStyle/>
          <a:p>
            <a:r>
              <a:rPr lang="en-US" smtClean="0"/>
              <a:t>Content of On-Time Pressure Ulcer Assessment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6</a:t>
            </a:fld>
            <a:endParaRPr lang="en-US" dirty="0"/>
          </a:p>
        </p:txBody>
      </p:sp>
    </p:spTree>
    <p:extLst>
      <p:ext uri="{BB962C8B-B14F-4D97-AF65-F5344CB8AC3E}">
        <p14:creationId xmlns:p14="http://schemas.microsoft.com/office/powerpoint/2010/main" val="4025069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7391400" cy="4800600"/>
          </a:xfrm>
        </p:spPr>
        <p:txBody>
          <a:bodyPr/>
          <a:lstStyle/>
          <a:p>
            <a:r>
              <a:rPr lang="en-US" sz="2800" dirty="0" err="1" smtClean="0"/>
              <a:t>Periwound</a:t>
            </a:r>
            <a:r>
              <a:rPr lang="en-US" sz="2800" dirty="0" smtClean="0"/>
              <a:t> area (skin color, heat/redness, edema, induration)</a:t>
            </a:r>
          </a:p>
          <a:p>
            <a:r>
              <a:rPr lang="en-US" sz="2800" dirty="0" smtClean="0"/>
              <a:t>Granulation tissue</a:t>
            </a:r>
          </a:p>
          <a:p>
            <a:r>
              <a:rPr lang="en-US" sz="2800" dirty="0" smtClean="0"/>
              <a:t>Epithelialization</a:t>
            </a:r>
          </a:p>
          <a:p>
            <a:r>
              <a:rPr lang="en-US" sz="2800" dirty="0" smtClean="0"/>
              <a:t>Ulcer pain</a:t>
            </a:r>
          </a:p>
          <a:p>
            <a:r>
              <a:rPr lang="en-US" sz="2800" dirty="0" smtClean="0"/>
              <a:t>Current stage</a:t>
            </a:r>
          </a:p>
          <a:p>
            <a:r>
              <a:rPr lang="en-US" sz="2800" dirty="0" err="1" smtClean="0"/>
              <a:t>Followup</a:t>
            </a:r>
            <a:r>
              <a:rPr lang="en-US" sz="2800" dirty="0" smtClean="0"/>
              <a:t> status (improving, no change, worsening) per nurse observation</a:t>
            </a:r>
          </a:p>
          <a:p>
            <a:r>
              <a:rPr lang="en-US" sz="2800" dirty="0" smtClean="0"/>
              <a:t>Treatments</a:t>
            </a:r>
          </a:p>
          <a:p>
            <a:r>
              <a:rPr lang="en-US" sz="2800" dirty="0" smtClean="0"/>
              <a:t>Adjunctive therapies</a:t>
            </a:r>
          </a:p>
          <a:p>
            <a:r>
              <a:rPr lang="en-US" sz="2800" dirty="0" smtClean="0"/>
              <a:t>Interventions and consultations</a:t>
            </a:r>
          </a:p>
        </p:txBody>
      </p:sp>
      <p:sp>
        <p:nvSpPr>
          <p:cNvPr id="2" name="Title 1"/>
          <p:cNvSpPr>
            <a:spLocks noGrp="1"/>
          </p:cNvSpPr>
          <p:nvPr>
            <p:ph type="title"/>
          </p:nvPr>
        </p:nvSpPr>
        <p:spPr/>
        <p:txBody>
          <a:bodyPr>
            <a:normAutofit fontScale="90000"/>
          </a:bodyPr>
          <a:lstStyle/>
          <a:p>
            <a:r>
              <a:rPr lang="en-US" smtClean="0"/>
              <a:t>Content of On-Time Pressure Ulcer Assessment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7</a:t>
            </a:fld>
            <a:endParaRPr lang="en-US" dirty="0"/>
          </a:p>
        </p:txBody>
      </p:sp>
    </p:spTree>
    <p:extLst>
      <p:ext uri="{BB962C8B-B14F-4D97-AF65-F5344CB8AC3E}">
        <p14:creationId xmlns:p14="http://schemas.microsoft.com/office/powerpoint/2010/main" val="3276926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Sample On-Time Pressure Ulcer Assessment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Pressure Ulcer Healing</a:t>
            </a:r>
            <a:endParaRPr lang="en-US" dirty="0"/>
          </a:p>
        </p:txBody>
      </p:sp>
      <p:sp>
        <p:nvSpPr>
          <p:cNvPr id="6" name="Slide Number Placeholder 5"/>
          <p:cNvSpPr>
            <a:spLocks noGrp="1"/>
          </p:cNvSpPr>
          <p:nvPr>
            <p:ph type="sldNum" sz="quarter" idx="12"/>
          </p:nvPr>
        </p:nvSpPr>
        <p:spPr/>
        <p:txBody>
          <a:bodyPr/>
          <a:lstStyle/>
          <a:p>
            <a:fld id="{4AB8F467-525E-4050-B397-1634E25AB214}" type="slidenum">
              <a:rPr lang="en-US" smtClean="0"/>
              <a:pPr/>
              <a:t>8</a:t>
            </a:fld>
            <a:endParaRPr lang="en-US" dirty="0"/>
          </a:p>
        </p:txBody>
      </p:sp>
      <p:pic>
        <p:nvPicPr>
          <p:cNvPr id="8" name="Content Placeholder 6"/>
          <p:cNvPicPr>
            <a:picLocks noGrp="1" noChangeAspect="1"/>
          </p:cNvPicPr>
          <p:nvPr/>
        </p:nvPicPr>
        <p:blipFill rotWithShape="1">
          <a:blip r:embed="rId3" cstate="print">
            <a:extLst>
              <a:ext uri="{28A0092B-C50C-407E-A947-70E740481C1C}">
                <a14:useLocalDpi xmlns:a14="http://schemas.microsoft.com/office/drawing/2010/main" val="0"/>
              </a:ext>
            </a:extLst>
          </a:blip>
          <a:srcRect t="3126" r="2118" b="20250"/>
          <a:stretch/>
        </p:blipFill>
        <p:spPr>
          <a:xfrm>
            <a:off x="2697480" y="1524001"/>
            <a:ext cx="4754880" cy="4817034"/>
          </a:xfrm>
          <a:prstGeom prst="rect">
            <a:avLst/>
          </a:prstGeom>
        </p:spPr>
      </p:pic>
    </p:spTree>
    <p:extLst>
      <p:ext uri="{BB962C8B-B14F-4D97-AF65-F5344CB8AC3E}">
        <p14:creationId xmlns:p14="http://schemas.microsoft.com/office/powerpoint/2010/main" val="209009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Sample On-Time Pressure Ulcer Assessment</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Pressure Ulcer Healing</a:t>
            </a:r>
            <a:endParaRPr lang="en-US" dirty="0"/>
          </a:p>
        </p:txBody>
      </p:sp>
      <p:sp>
        <p:nvSpPr>
          <p:cNvPr id="5" name="Slide Number Placeholder 4"/>
          <p:cNvSpPr>
            <a:spLocks noGrp="1"/>
          </p:cNvSpPr>
          <p:nvPr>
            <p:ph type="sldNum" sz="quarter" idx="12"/>
          </p:nvPr>
        </p:nvSpPr>
        <p:spPr/>
        <p:txBody>
          <a:bodyPr/>
          <a:lstStyle/>
          <a:p>
            <a:fld id="{4AB8F467-525E-4050-B397-1634E25AB214}" type="slidenum">
              <a:rPr lang="en-US" smtClean="0"/>
              <a:pPr/>
              <a:t>9</a:t>
            </a:fld>
            <a:endParaRPr lang="en-US" dirty="0"/>
          </a:p>
        </p:txBody>
      </p:sp>
      <p:pic>
        <p:nvPicPr>
          <p:cNvPr id="8" name="Content Placeholder 6"/>
          <p:cNvPicPr>
            <a:picLocks noGrp="1" noChangeAspect="1"/>
          </p:cNvPicPr>
          <p:nvPr/>
        </p:nvPicPr>
        <p:blipFill rotWithShape="1">
          <a:blip r:embed="rId3" cstate="print">
            <a:extLst>
              <a:ext uri="{28A0092B-C50C-407E-A947-70E740481C1C}">
                <a14:useLocalDpi xmlns:a14="http://schemas.microsoft.com/office/drawing/2010/main" val="0"/>
              </a:ext>
            </a:extLst>
          </a:blip>
          <a:srcRect l="2734" t="3260" r="2660" b="11524"/>
          <a:stretch/>
        </p:blipFill>
        <p:spPr>
          <a:xfrm>
            <a:off x="2971800" y="1524000"/>
            <a:ext cx="4206240" cy="4903166"/>
          </a:xfrm>
          <a:prstGeom prst="rect">
            <a:avLst/>
          </a:prstGeom>
        </p:spPr>
      </p:pic>
    </p:spTree>
    <p:extLst>
      <p:ext uri="{BB962C8B-B14F-4D97-AF65-F5344CB8AC3E}">
        <p14:creationId xmlns:p14="http://schemas.microsoft.com/office/powerpoint/2010/main" val="16974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n Time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 Time Page 2+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OnTimeSlideTemplate_09-26-2014</Template>
  <TotalTime>16264</TotalTime>
  <Words>3173</Words>
  <Application>Microsoft Office PowerPoint</Application>
  <PresentationFormat>On-screen Show (4:3)</PresentationFormat>
  <Paragraphs>832</Paragraphs>
  <Slides>57</Slides>
  <Notes>57</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On Time Page 1</vt:lpstr>
      <vt:lpstr>On Time Page 2+ </vt:lpstr>
      <vt:lpstr>AHRQ’s Safety Program for Nursing Homes: On-Time Pressure Ulcer Healing Facilitator Training</vt:lpstr>
      <vt:lpstr>Pressure Ulcer Healing Electronic Reports</vt:lpstr>
      <vt:lpstr>Teaching the Pressure Ulcer  Healing Electronic Reports</vt:lpstr>
      <vt:lpstr>ON-TIME PRESSURE ULCER ASSESSMENT</vt:lpstr>
      <vt:lpstr>Purpose of On-Time Pressure Ulcer Assessment</vt:lpstr>
      <vt:lpstr>Content of On-Time Pressure Ulcer Assessment</vt:lpstr>
      <vt:lpstr>Content of On-Time Pressure Ulcer Assessment</vt:lpstr>
      <vt:lpstr>Sample On-Time Pressure Ulcer Assessment</vt:lpstr>
      <vt:lpstr>Sample On-Time Pressure Ulcer Assessment</vt:lpstr>
      <vt:lpstr>Sample On-Time Pressure Ulcer Assessment</vt:lpstr>
      <vt:lpstr>Sample On-Time Pressure Ulcer Assessment</vt:lpstr>
      <vt:lpstr>Sample On-Time Pressure Ulcer Assessment</vt:lpstr>
      <vt:lpstr>Existing pressure ulcers report</vt:lpstr>
      <vt:lpstr>Existing Pressure Ulcers Report</vt:lpstr>
      <vt:lpstr>Existing Pressure Ulcers Report</vt:lpstr>
      <vt:lpstr>Existing Pressure Ulcers Report</vt:lpstr>
      <vt:lpstr>Sample Existing Pressure Ulcers Report</vt:lpstr>
      <vt:lpstr>Reviewing Existing Pressure Ulcers Report Calculation Details </vt:lpstr>
      <vt:lpstr>Check Your Understanding: Existing Pressure Ulcers Report Quiz</vt:lpstr>
      <vt:lpstr>Check Your Understanding: Existing Pressure Ulcers Report Quiz</vt:lpstr>
      <vt:lpstr>PRESSURE ULCERS AT RISK FOR  DELAYED HEALING REPORT</vt:lpstr>
      <vt:lpstr>Pressure Ulcers at Risk for Delayed Healing Report</vt:lpstr>
      <vt:lpstr>Pressure Ulcers at Risk for Delayed Healing Report</vt:lpstr>
      <vt:lpstr>Pressure Ulcers at Risk for Delayed Healing Report</vt:lpstr>
      <vt:lpstr>Pressure Ulcers at Risk for Delayed Healing Report</vt:lpstr>
      <vt:lpstr>Sample Pressure Ulcers at Risk for Delayed Healing Report</vt:lpstr>
      <vt:lpstr>Reviewing Pressure Ulcers at Risk for Delayed Healing Report Calculation Details </vt:lpstr>
      <vt:lpstr>Check Your Understanding: Pressure Ulcers at Risk for Delayed Healing Quiz</vt:lpstr>
      <vt:lpstr>Check Your Understanding: Pressure Ulcers at Risk for Delayed Healing Quiz</vt:lpstr>
      <vt:lpstr>WEEKLY WOUND ROUNDS REPORT</vt:lpstr>
      <vt:lpstr>Weekly Wound Rounds Report</vt:lpstr>
      <vt:lpstr>Weekly Wound Rounds Report</vt:lpstr>
      <vt:lpstr>Sample Weekly Wound Rounds Report</vt:lpstr>
      <vt:lpstr>Reviewing Weekly Wound Rounds Report Calculation Details</vt:lpstr>
      <vt:lpstr>Reviewing Weekly Wound Rounds Report Calculation Details</vt:lpstr>
      <vt:lpstr>Check Your Understanding:  Weekly Wound Rounds Report Quiz</vt:lpstr>
      <vt:lpstr>Check Your Understanding:  Weekly Wound Rounds Report Quiz</vt:lpstr>
      <vt:lpstr>WEEKLY PRESSURE ULCER TREATMENT SUMMARY REPORT</vt:lpstr>
      <vt:lpstr>Weekly Pressure Ulcer  Treatment Summary Report</vt:lpstr>
      <vt:lpstr>Weekly Pressure Ulcer Treatment Summary Report</vt:lpstr>
      <vt:lpstr>Sample Weekly Pressure Ulcer Treatment Summary Report</vt:lpstr>
      <vt:lpstr>Reviewing Weekly Pressure Ulcer Treatment Summary Report Calculation Details</vt:lpstr>
      <vt:lpstr>Check Your Understanding: Weekly Pressure Ulcer Treatment Summary Report Quiz</vt:lpstr>
      <vt:lpstr>Check Your Understanding: Weekly Pressure Ulcer Treatment Summary Report Quiz</vt:lpstr>
      <vt:lpstr>PRESSURE ULCER COUNTS BY MONTH</vt:lpstr>
      <vt:lpstr>Pressure Ulcer Counts by Month Report</vt:lpstr>
      <vt:lpstr>Pressure Ulcer Counts by Month Report</vt:lpstr>
      <vt:lpstr>Sample Pressure Ulcer Counts by Month Report</vt:lpstr>
      <vt:lpstr>Sample Pressure Ulcer Counts by Month Report</vt:lpstr>
      <vt:lpstr>Sample Pressure Ulcer Counts by Month Report</vt:lpstr>
      <vt:lpstr>Reviewing Pressure Ulcer Count by Month Calculation Details</vt:lpstr>
      <vt:lpstr>Reviewing Pressure Ulcer Count by Month Calculation Details</vt:lpstr>
      <vt:lpstr>Reviewing Pressure Ulcer Count by Month Calculation Details</vt:lpstr>
      <vt:lpstr>Reviewing Pressure Ulcer Count by Month Calculation Details</vt:lpstr>
      <vt:lpstr>Check Your Understanding:  Pressure Ulcer Count by Month Quiz</vt:lpstr>
      <vt:lpstr>Check Your Understanding:  Pressure Ulcer Count by Month Quiz</vt:lpstr>
      <vt:lpstr>Check Your Understanding:  Pressure Ulcer Count by Month Quiz</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Stefanie Falzone</dc:creator>
  <cp:lastModifiedBy>Doreen Bonnett</cp:lastModifiedBy>
  <cp:revision>425</cp:revision>
  <cp:lastPrinted>2014-08-07T13:30:17Z</cp:lastPrinted>
  <dcterms:created xsi:type="dcterms:W3CDTF">2014-05-07T18:20:35Z</dcterms:created>
  <dcterms:modified xsi:type="dcterms:W3CDTF">2016-10-26T21:07:00Z</dcterms:modified>
</cp:coreProperties>
</file>