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9" r:id="rId2"/>
  </p:sldMasterIdLst>
  <p:notesMasterIdLst>
    <p:notesMasterId r:id="rId35"/>
  </p:notesMasterIdLst>
  <p:handoutMasterIdLst>
    <p:handoutMasterId r:id="rId36"/>
  </p:handoutMasterIdLst>
  <p:sldIdLst>
    <p:sldId id="256" r:id="rId3"/>
    <p:sldId id="316" r:id="rId4"/>
    <p:sldId id="319" r:id="rId5"/>
    <p:sldId id="317" r:id="rId6"/>
    <p:sldId id="318" r:id="rId7"/>
    <p:sldId id="264" r:id="rId8"/>
    <p:sldId id="300" r:id="rId9"/>
    <p:sldId id="257" r:id="rId10"/>
    <p:sldId id="301" r:id="rId11"/>
    <p:sldId id="266" r:id="rId12"/>
    <p:sldId id="267" r:id="rId13"/>
    <p:sldId id="272" r:id="rId14"/>
    <p:sldId id="276" r:id="rId15"/>
    <p:sldId id="277" r:id="rId16"/>
    <p:sldId id="304" r:id="rId17"/>
    <p:sldId id="305" r:id="rId18"/>
    <p:sldId id="278" r:id="rId19"/>
    <p:sldId id="279" r:id="rId20"/>
    <p:sldId id="281" r:id="rId21"/>
    <p:sldId id="280" r:id="rId22"/>
    <p:sldId id="282" r:id="rId23"/>
    <p:sldId id="314" r:id="rId24"/>
    <p:sldId id="315" r:id="rId25"/>
    <p:sldId id="307" r:id="rId26"/>
    <p:sldId id="320" r:id="rId27"/>
    <p:sldId id="308" r:id="rId28"/>
    <p:sldId id="310" r:id="rId29"/>
    <p:sldId id="289" r:id="rId30"/>
    <p:sldId id="292" r:id="rId31"/>
    <p:sldId id="321" r:id="rId32"/>
    <p:sldId id="291" r:id="rId33"/>
    <p:sldId id="293" r:id="rId34"/>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aghan Hunt" initials="MH" lastIdx="2" clrIdx="0"/>
  <p:cmAuthor id="1" name="DHHS" initials="D" lastIdx="9" clrIdx="1"/>
  <p:cmAuthor id="2" name="RTL" initials="RTL"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7BD8E"/>
    <a:srgbClr val="C08E00"/>
    <a:srgbClr val="F6E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233" autoAdjust="0"/>
    <p:restoredTop sz="96552" autoAdjust="0"/>
  </p:normalViewPr>
  <p:slideViewPr>
    <p:cSldViewPr>
      <p:cViewPr>
        <p:scale>
          <a:sx n="79" d="100"/>
          <a:sy n="79" d="100"/>
        </p:scale>
        <p:origin x="-3216" y="-9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027466" cy="463710"/>
          </a:xfrm>
          <a:prstGeom prst="rect">
            <a:avLst/>
          </a:prstGeom>
        </p:spPr>
        <p:txBody>
          <a:bodyPr vert="horz" lIns="91147" tIns="45574" rIns="91147" bIns="45574" rtlCol="0"/>
          <a:lstStyle>
            <a:lvl1pPr algn="l">
              <a:defRPr sz="1200"/>
            </a:lvl1pPr>
          </a:lstStyle>
          <a:p>
            <a:endParaRPr lang="en-US"/>
          </a:p>
        </p:txBody>
      </p:sp>
      <p:sp>
        <p:nvSpPr>
          <p:cNvPr id="3" name="Date Placeholder 2"/>
          <p:cNvSpPr>
            <a:spLocks noGrp="1"/>
          </p:cNvSpPr>
          <p:nvPr>
            <p:ph type="dt" sz="quarter" idx="1"/>
          </p:nvPr>
        </p:nvSpPr>
        <p:spPr>
          <a:xfrm>
            <a:off x="3955954" y="1"/>
            <a:ext cx="3027466" cy="463710"/>
          </a:xfrm>
          <a:prstGeom prst="rect">
            <a:avLst/>
          </a:prstGeom>
        </p:spPr>
        <p:txBody>
          <a:bodyPr vert="horz" lIns="91147" tIns="45574" rIns="91147" bIns="45574" rtlCol="0"/>
          <a:lstStyle>
            <a:lvl1pPr algn="r">
              <a:defRPr sz="1200"/>
            </a:lvl1pPr>
          </a:lstStyle>
          <a:p>
            <a:fld id="{535DA576-DB61-41C7-BFA1-EF0BC41F1E81}" type="datetimeFigureOut">
              <a:rPr lang="en-US" smtClean="0"/>
              <a:t>12/7/2016</a:t>
            </a:fld>
            <a:endParaRPr lang="en-US"/>
          </a:p>
        </p:txBody>
      </p:sp>
      <p:sp>
        <p:nvSpPr>
          <p:cNvPr id="4" name="Footer Placeholder 3"/>
          <p:cNvSpPr>
            <a:spLocks noGrp="1"/>
          </p:cNvSpPr>
          <p:nvPr>
            <p:ph type="ftr" sz="quarter" idx="2"/>
          </p:nvPr>
        </p:nvSpPr>
        <p:spPr>
          <a:xfrm>
            <a:off x="2" y="8805698"/>
            <a:ext cx="3027466" cy="463710"/>
          </a:xfrm>
          <a:prstGeom prst="rect">
            <a:avLst/>
          </a:prstGeom>
        </p:spPr>
        <p:txBody>
          <a:bodyPr vert="horz" lIns="91147" tIns="45574" rIns="91147" bIns="45574" rtlCol="0" anchor="b"/>
          <a:lstStyle>
            <a:lvl1pPr algn="l">
              <a:defRPr sz="1200"/>
            </a:lvl1pPr>
          </a:lstStyle>
          <a:p>
            <a:endParaRPr lang="en-US"/>
          </a:p>
        </p:txBody>
      </p:sp>
      <p:sp>
        <p:nvSpPr>
          <p:cNvPr id="5" name="Slide Number Placeholder 4"/>
          <p:cNvSpPr>
            <a:spLocks noGrp="1"/>
          </p:cNvSpPr>
          <p:nvPr>
            <p:ph type="sldNum" sz="quarter" idx="3"/>
          </p:nvPr>
        </p:nvSpPr>
        <p:spPr>
          <a:xfrm>
            <a:off x="3955954" y="8805698"/>
            <a:ext cx="3027466" cy="463710"/>
          </a:xfrm>
          <a:prstGeom prst="rect">
            <a:avLst/>
          </a:prstGeom>
        </p:spPr>
        <p:txBody>
          <a:bodyPr vert="horz" lIns="91147" tIns="45574" rIns="91147" bIns="45574" rtlCol="0" anchor="b"/>
          <a:lstStyle>
            <a:lvl1pPr algn="r">
              <a:defRPr sz="1200"/>
            </a:lvl1pPr>
          </a:lstStyle>
          <a:p>
            <a:fld id="{DC762732-F72C-4808-83F5-B0CE3C479967}" type="slidenum">
              <a:rPr lang="en-US" smtClean="0"/>
              <a:t>‹#›</a:t>
            </a:fld>
            <a:endParaRPr lang="en-US"/>
          </a:p>
        </p:txBody>
      </p:sp>
    </p:spTree>
    <p:extLst>
      <p:ext uri="{BB962C8B-B14F-4D97-AF65-F5344CB8AC3E}">
        <p14:creationId xmlns:p14="http://schemas.microsoft.com/office/powerpoint/2010/main" val="42603926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533" tIns="46266" rIns="92533" bIns="46266" rtlCol="0"/>
          <a:lstStyle>
            <a:lvl1pPr algn="l">
              <a:defRPr sz="1200"/>
            </a:lvl1pPr>
          </a:lstStyle>
          <a:p>
            <a:endParaRPr lang="en-US" dirty="0"/>
          </a:p>
        </p:txBody>
      </p:sp>
      <p:sp>
        <p:nvSpPr>
          <p:cNvPr id="3" name="Date Placeholder 2"/>
          <p:cNvSpPr>
            <a:spLocks noGrp="1"/>
          </p:cNvSpPr>
          <p:nvPr>
            <p:ph type="dt" idx="1"/>
          </p:nvPr>
        </p:nvSpPr>
        <p:spPr>
          <a:xfrm>
            <a:off x="3956551" y="0"/>
            <a:ext cx="3026833" cy="463550"/>
          </a:xfrm>
          <a:prstGeom prst="rect">
            <a:avLst/>
          </a:prstGeom>
        </p:spPr>
        <p:txBody>
          <a:bodyPr vert="horz" lIns="92533" tIns="46266" rIns="92533" bIns="46266" rtlCol="0"/>
          <a:lstStyle>
            <a:lvl1pPr algn="r">
              <a:defRPr sz="1200"/>
            </a:lvl1pPr>
          </a:lstStyle>
          <a:p>
            <a:fld id="{0903D69F-23A4-48DC-8C6D-B5DFE524F4A6}" type="datetimeFigureOut">
              <a:rPr lang="en-US" smtClean="0"/>
              <a:t>12/7/2016</a:t>
            </a:fld>
            <a:endParaRPr lang="en-US" dirty="0"/>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533" tIns="46266" rIns="92533" bIns="46266" rtlCol="0" anchor="ctr"/>
          <a:lstStyle/>
          <a:p>
            <a:endParaRPr lang="en-US" dirty="0"/>
          </a:p>
        </p:txBody>
      </p:sp>
      <p:sp>
        <p:nvSpPr>
          <p:cNvPr id="5" name="Notes Placeholder 4"/>
          <p:cNvSpPr>
            <a:spLocks noGrp="1"/>
          </p:cNvSpPr>
          <p:nvPr>
            <p:ph type="body" sz="quarter" idx="3"/>
          </p:nvPr>
        </p:nvSpPr>
        <p:spPr>
          <a:xfrm>
            <a:off x="698500" y="4403726"/>
            <a:ext cx="5588000" cy="4171950"/>
          </a:xfrm>
          <a:prstGeom prst="rect">
            <a:avLst/>
          </a:prstGeom>
        </p:spPr>
        <p:txBody>
          <a:bodyPr vert="horz" lIns="92533" tIns="46266" rIns="92533" bIns="4626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0"/>
            <a:ext cx="3026833" cy="463550"/>
          </a:xfrm>
          <a:prstGeom prst="rect">
            <a:avLst/>
          </a:prstGeom>
        </p:spPr>
        <p:txBody>
          <a:bodyPr vert="horz" lIns="92533" tIns="46266" rIns="92533" bIns="4626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6551" y="8805840"/>
            <a:ext cx="3026833" cy="463550"/>
          </a:xfrm>
          <a:prstGeom prst="rect">
            <a:avLst/>
          </a:prstGeom>
        </p:spPr>
        <p:txBody>
          <a:bodyPr vert="horz" lIns="92533" tIns="46266" rIns="92533" bIns="46266" rtlCol="0" anchor="b"/>
          <a:lstStyle>
            <a:lvl1pPr algn="r">
              <a:defRPr sz="1200"/>
            </a:lvl1pPr>
          </a:lstStyle>
          <a:p>
            <a:fld id="{73D4F178-D165-4C51-856F-690E1E844D52}" type="slidenum">
              <a:rPr lang="en-US" smtClean="0"/>
              <a:t>‹#›</a:t>
            </a:fld>
            <a:endParaRPr lang="en-US" dirty="0"/>
          </a:p>
        </p:txBody>
      </p:sp>
    </p:spTree>
    <p:extLst>
      <p:ext uri="{BB962C8B-B14F-4D97-AF65-F5344CB8AC3E}">
        <p14:creationId xmlns:p14="http://schemas.microsoft.com/office/powerpoint/2010/main" val="2410431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22</a:t>
            </a:fld>
            <a:endParaRPr lang="en-US" dirty="0"/>
          </a:p>
        </p:txBody>
      </p:sp>
    </p:spTree>
    <p:extLst>
      <p:ext uri="{BB962C8B-B14F-4D97-AF65-F5344CB8AC3E}">
        <p14:creationId xmlns:p14="http://schemas.microsoft.com/office/powerpoint/2010/main" val="153052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4</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5</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6</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7</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8</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9</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10</a:t>
            </a:fld>
            <a:endParaRPr lang="en-US" dirty="0"/>
          </a:p>
        </p:txBody>
      </p:sp>
    </p:spTree>
    <p:extLst>
      <p:ext uri="{BB962C8B-B14F-4D97-AF65-F5344CB8AC3E}">
        <p14:creationId xmlns:p14="http://schemas.microsoft.com/office/powerpoint/2010/main" val="2934539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D4F178-D165-4C51-856F-690E1E844D52}" type="slidenum">
              <a:rPr lang="en-US" smtClean="0"/>
              <a:t>11</a:t>
            </a:fld>
            <a:endParaRPr lang="en-US" dirty="0"/>
          </a:p>
        </p:txBody>
      </p:sp>
    </p:spTree>
    <p:extLst>
      <p:ext uri="{BB962C8B-B14F-4D97-AF65-F5344CB8AC3E}">
        <p14:creationId xmlns:p14="http://schemas.microsoft.com/office/powerpoint/2010/main" val="2934539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2130425"/>
            <a:ext cx="6858000" cy="1470025"/>
          </a:xfrm>
        </p:spPr>
        <p:txBody>
          <a:bodyPr>
            <a:normAutofit/>
          </a:bodyPr>
          <a:lstStyle>
            <a:lvl1pPr>
              <a:defRPr sz="4000">
                <a:solidFill>
                  <a:srgbClr val="EDA04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828800" y="3886200"/>
            <a:ext cx="6858000" cy="1752600"/>
          </a:xfrm>
        </p:spPr>
        <p:txBody>
          <a:bodyPr>
            <a:normAutofit/>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9977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61036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5927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447800" y="228601"/>
            <a:ext cx="50292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84949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4509562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239000" cy="1470025"/>
          </a:xfrm>
        </p:spPr>
        <p:txBody>
          <a:bodyPr>
            <a:normAutofit/>
          </a:bodyPr>
          <a:lstStyle>
            <a:lvl1pPr>
              <a:defRPr sz="4000"/>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7315200" cy="1752600"/>
          </a:xfrm>
        </p:spPr>
        <p:txBody>
          <a:bodyPr/>
          <a:lstStyle>
            <a:lvl1pPr marL="0" indent="0" algn="ctr">
              <a:buNone/>
              <a:defRPr sz="3600">
                <a:solidFill>
                  <a:srgbClr val="4C145E"/>
                </a:solidFill>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51631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34520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6799" y="4406900"/>
            <a:ext cx="7427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066799" y="2906713"/>
            <a:ext cx="7427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805589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600200"/>
            <a:ext cx="3810000" cy="4525963"/>
          </a:xfrm>
        </p:spPr>
        <p:txBody>
          <a:bodyPr/>
          <a:lstStyle>
            <a:lvl1pPr marL="342900" indent="-342900">
              <a:tabLst/>
              <a:defRPr sz="3200">
                <a:latin typeface="Tw Cen MT" panose="020B0602020104020603" pitchFamily="34" charset="0"/>
              </a:defRPr>
            </a:lvl1pPr>
            <a:lvl2pPr>
              <a:defRPr sz="3200">
                <a:latin typeface="Tw Cen MT" panose="020B0602020104020603" pitchFamily="34" charset="0"/>
              </a:defRPr>
            </a:lvl2pPr>
            <a:lvl3pPr>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600200"/>
            <a:ext cx="3733800" cy="4525963"/>
          </a:xfrm>
        </p:spPr>
        <p:txBody>
          <a:bodyPr/>
          <a:lstStyle>
            <a:lvl1pPr marL="342900" indent="-342900">
              <a:defRPr sz="3200">
                <a:latin typeface="Tw Cen MT" panose="020B0602020104020603" pitchFamily="34" charset="0"/>
              </a:defRPr>
            </a:lvl1pPr>
            <a:lvl2pPr marL="571500" indent="-228600">
              <a:defRPr sz="3200">
                <a:latin typeface="Tw Cen MT" panose="020B0602020104020603" pitchFamily="34" charset="0"/>
              </a:defRPr>
            </a:lvl2pPr>
            <a:lvl3pPr marL="800100" indent="-228600">
              <a:defRPr sz="3200">
                <a:latin typeface="Tw Cen MT" panose="020B0602020104020603" pitchFamily="34" charset="0"/>
              </a:defRPr>
            </a:lvl3pPr>
            <a:lvl4pPr>
              <a:defRPr sz="3200">
                <a:latin typeface="Tw Cen MT" panose="020B0602020104020603" pitchFamily="34" charset="0"/>
              </a:defRPr>
            </a:lvl4pPr>
            <a:lvl5pPr>
              <a:defRPr sz="3200">
                <a:latin typeface="Tw Cen MT" panose="020B0602020104020603"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November 2016</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011754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66800" y="1535113"/>
            <a:ext cx="3657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174875"/>
            <a:ext cx="36576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00600" y="1535113"/>
            <a:ext cx="3886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00600" y="2174875"/>
            <a:ext cx="3886200" cy="3951288"/>
          </a:xfrm>
        </p:spPr>
        <p:txBody>
          <a:bodyPr/>
          <a:lstStyle>
            <a:lvl1pPr marL="342900" indent="-342900">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November 2016</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207554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November 2016</a:t>
            </a:r>
            <a:endParaRPr lang="en-US" dirty="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5" name="Slide Number Placeholder 4"/>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736557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2016</a:t>
            </a:r>
            <a:endParaRPr lang="en-US" dirty="0"/>
          </a:p>
        </p:txBody>
      </p:sp>
      <p:sp>
        <p:nvSpPr>
          <p:cNvPr id="3" name="Footer Placeholder 2"/>
          <p:cNvSpPr>
            <a:spLocks noGrp="1"/>
          </p:cNvSpPr>
          <p:nvPr>
            <p:ph type="ftr" sz="quarter" idx="11"/>
          </p:nvPr>
        </p:nvSpPr>
        <p:spPr/>
        <p:txBody>
          <a:bodyPr/>
          <a:lstStyle/>
          <a:p>
            <a:r>
              <a:rPr lang="en-US" smtClean="0"/>
              <a:t>On-Time Overview</a:t>
            </a:r>
            <a:endParaRPr lang="en-US" dirty="0"/>
          </a:p>
        </p:txBody>
      </p:sp>
      <p:sp>
        <p:nvSpPr>
          <p:cNvPr id="4" name="Slide Number Placeholder 3"/>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35252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2pPr marL="571500" indent="-228600">
              <a:buFont typeface="Arial" panose="020B0604020202020204" pitchFamily="34" charset="0"/>
              <a:buChar char="•"/>
              <a:defRPr/>
            </a:lvl2pPr>
            <a:lvl3pPr marL="800100" indent="-228600">
              <a:buFont typeface="Tw Cen MT" panose="020B0602020104020603" pitchFamily="34" charset="0"/>
              <a:buChar char="º"/>
              <a:defRPr/>
            </a:lvl3pPr>
            <a:lvl4pPr marL="1028700" indent="-228600">
              <a:tabLst/>
              <a:defRPr/>
            </a:lvl4pPr>
            <a:lvl5pPr marL="12573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3749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3048000"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114800" y="273050"/>
            <a:ext cx="4572000" cy="5853113"/>
          </a:xfrm>
        </p:spPr>
        <p:txBody>
          <a:bodyPr/>
          <a:lstStyle>
            <a:lvl1pPr marL="342900" indent="-342900">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66800" y="1435100"/>
            <a:ext cx="30480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2016</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3806878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110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2016</a:t>
            </a:r>
            <a:endParaRPr lang="en-US" dirty="0"/>
          </a:p>
        </p:txBody>
      </p:sp>
      <p:sp>
        <p:nvSpPr>
          <p:cNvPr id="6" name="Footer Placeholder 5"/>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0199300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1600200"/>
            <a:ext cx="7620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4112095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274638"/>
            <a:ext cx="5410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6" name="Slide Number Placeholder 5"/>
          <p:cNvSpPr>
            <a:spLocks noGrp="1"/>
          </p:cNvSpPr>
          <p:nvPr>
            <p:ph type="sldNum" sz="quarter" idx="12"/>
          </p:nvPr>
        </p:nvSpPr>
        <p:spPr/>
        <p:txBody>
          <a:body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24548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7799" y="4406900"/>
            <a:ext cx="7046913"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447799" y="2906713"/>
            <a:ext cx="70469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44285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524000" y="1600201"/>
            <a:ext cx="35814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81600" y="1600201"/>
            <a:ext cx="3505200" cy="4267200"/>
          </a:xfrm>
        </p:spPr>
        <p:txBody>
          <a:bodyPr>
            <a:normAutofit/>
          </a:bodyPr>
          <a:lstStyle>
            <a:lvl1pPr>
              <a:defRPr sz="3200"/>
            </a:lvl1pPr>
            <a:lvl2pPr>
              <a:defRPr sz="3200"/>
            </a:lvl2pPr>
            <a:lvl3pPr>
              <a:defRPr sz="3200"/>
            </a:lvl3pPr>
            <a:lvl4pPr>
              <a:defRPr sz="3200"/>
            </a:lvl4pPr>
            <a:lvl5pPr>
              <a:defRPr sz="3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182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447800" y="2174875"/>
            <a:ext cx="37338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57800" y="2174875"/>
            <a:ext cx="3429000" cy="3692525"/>
          </a:xfrm>
        </p:spPr>
        <p:txBody>
          <a:bodyPr>
            <a:normAutofit/>
          </a:bodyPr>
          <a:lstStyle>
            <a:lvl1pPr>
              <a:defRPr sz="3200"/>
            </a:lvl1pPr>
            <a:lvl2pPr>
              <a:defRPr sz="3200"/>
            </a:lvl2pPr>
            <a:lvl3pPr>
              <a:defRPr sz="3200"/>
            </a:lvl3pPr>
            <a:lvl4pPr>
              <a:defRPr sz="3200"/>
            </a:lvl4pPr>
            <a:lvl5pPr>
              <a:defRPr sz="32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195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047568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3696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273050"/>
            <a:ext cx="20177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3200"/>
            </a:lvl1pPr>
            <a:lvl2pPr>
              <a:defRPr sz="3200"/>
            </a:lvl2pPr>
            <a:lvl3pPr>
              <a:defRPr sz="3200"/>
            </a:lvl3pPr>
            <a:lvl4pPr>
              <a:defRPr sz="3200"/>
            </a:lvl4pPr>
            <a:lvl5pPr>
              <a:defRPr sz="32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7800" y="1435100"/>
            <a:ext cx="20177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85966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5000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75307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47800" y="274638"/>
            <a:ext cx="7239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828800" y="1600201"/>
            <a:ext cx="6858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4" name="Straight Connector 3"/>
          <p:cNvCxnSpPr/>
          <p:nvPr userDrawn="1"/>
        </p:nvCxnSpPr>
        <p:spPr>
          <a:xfrm>
            <a:off x="457200" y="1295400"/>
            <a:ext cx="8229600" cy="0"/>
          </a:xfrm>
          <a:prstGeom prst="line">
            <a:avLst/>
          </a:prstGeom>
          <a:ln w="28575">
            <a:solidFill>
              <a:srgbClr val="7030A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78576"/>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228600" indent="-228600" algn="l" defTabSz="914400" rtl="0" eaLnBrk="1" latinLnBrk="0" hangingPunct="1">
        <a:spcBef>
          <a:spcPts val="0"/>
        </a:spcBef>
        <a:buClr>
          <a:srgbClr val="4C145E"/>
        </a:buClr>
        <a:buSzPct val="80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100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274638"/>
            <a:ext cx="76200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0" y="1600200"/>
            <a:ext cx="7391400" cy="4525963"/>
          </a:xfrm>
          <a:prstGeom prst="rect">
            <a:avLst/>
          </a:prstGeom>
        </p:spPr>
        <p:txBody>
          <a:bodyPr vert="horz" lIns="91440" tIns="45720" rIns="9144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4427"/>
            <a:ext cx="2133600" cy="365125"/>
          </a:xfrm>
          <a:prstGeom prst="rect">
            <a:avLst/>
          </a:prstGeom>
        </p:spPr>
        <p:txBody>
          <a:bodyPr vert="horz" lIns="91440" tIns="45720" rIns="91440" bIns="45720" rtlCol="0" anchor="ctr"/>
          <a:lstStyle>
            <a:lvl1pPr algn="l">
              <a:defRPr sz="1200">
                <a:solidFill>
                  <a:schemeClr val="bg2"/>
                </a:solidFill>
              </a:defRPr>
            </a:lvl1pPr>
          </a:lstStyle>
          <a:p>
            <a:r>
              <a:rPr lang="en-US" smtClean="0"/>
              <a:t>November 2016</a:t>
            </a:r>
            <a:endParaRPr lang="en-US" dirty="0"/>
          </a:p>
        </p:txBody>
      </p:sp>
      <p:sp>
        <p:nvSpPr>
          <p:cNvPr id="5" name="Footer Placeholder 4"/>
          <p:cNvSpPr>
            <a:spLocks noGrp="1"/>
          </p:cNvSpPr>
          <p:nvPr>
            <p:ph type="ftr" sz="quarter" idx="3"/>
          </p:nvPr>
        </p:nvSpPr>
        <p:spPr>
          <a:xfrm>
            <a:off x="3124200" y="6464801"/>
            <a:ext cx="2895600" cy="365125"/>
          </a:xfrm>
          <a:prstGeom prst="rect">
            <a:avLst/>
          </a:prstGeom>
        </p:spPr>
        <p:txBody>
          <a:bodyPr vert="horz" lIns="91440" tIns="45720" rIns="91440" bIns="45720" rtlCol="0" anchor="ctr"/>
          <a:lstStyle>
            <a:lvl1pPr algn="ctr">
              <a:defRPr sz="1200">
                <a:solidFill>
                  <a:schemeClr val="bg2"/>
                </a:solidFill>
              </a:defRPr>
            </a:lvl1pPr>
          </a:lstStyle>
          <a:p>
            <a:r>
              <a:rPr lang="en-US" dirty="0" smtClean="0"/>
              <a:t>On-Time Overview</a:t>
            </a:r>
            <a:endParaRPr lang="en-US" dirty="0"/>
          </a:p>
        </p:txBody>
      </p:sp>
      <p:sp>
        <p:nvSpPr>
          <p:cNvPr id="6" name="Slide Number Placeholder 5"/>
          <p:cNvSpPr>
            <a:spLocks noGrp="1"/>
          </p:cNvSpPr>
          <p:nvPr>
            <p:ph type="sldNum" sz="quarter" idx="4"/>
          </p:nvPr>
        </p:nvSpPr>
        <p:spPr>
          <a:xfrm>
            <a:off x="6553200" y="6474427"/>
            <a:ext cx="2133600" cy="365125"/>
          </a:xfrm>
          <a:prstGeom prst="rect">
            <a:avLst/>
          </a:prstGeom>
        </p:spPr>
        <p:txBody>
          <a:bodyPr vert="horz" lIns="91440" tIns="45720" rIns="91440" bIns="45720" rtlCol="0" anchor="ctr"/>
          <a:lstStyle>
            <a:lvl1pPr algn="r">
              <a:defRPr sz="1200">
                <a:solidFill>
                  <a:schemeClr val="bg2"/>
                </a:solidFill>
              </a:defRPr>
            </a:lvl1pPr>
          </a:lstStyle>
          <a:p>
            <a:fld id="{AFB48CF1-76A4-46B6-81A1-9DCF5937CFE6}" type="slidenum">
              <a:rPr lang="en-US" smtClean="0"/>
              <a:pPr/>
              <a:t>‹#›</a:t>
            </a:fld>
            <a:endParaRPr lang="en-US" dirty="0"/>
          </a:p>
        </p:txBody>
      </p:sp>
    </p:spTree>
    <p:extLst>
      <p:ext uri="{BB962C8B-B14F-4D97-AF65-F5344CB8AC3E}">
        <p14:creationId xmlns:p14="http://schemas.microsoft.com/office/powerpoint/2010/main" val="169304254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p:txStyles>
    <p:titleStyle>
      <a:lvl1pPr algn="ctr" defTabSz="914400" rtl="0" eaLnBrk="1" latinLnBrk="0" hangingPunct="1">
        <a:spcBef>
          <a:spcPct val="0"/>
        </a:spcBef>
        <a:buNone/>
        <a:defRPr sz="4000" b="1" kern="1200">
          <a:solidFill>
            <a:srgbClr val="EDA04F"/>
          </a:solidFill>
          <a:latin typeface="Tw Cen MT" panose="020B0602020104020603" pitchFamily="34" charset="0"/>
          <a:ea typeface="+mj-ea"/>
          <a:cs typeface="+mj-cs"/>
        </a:defRPr>
      </a:lvl1pPr>
    </p:titleStyle>
    <p:bodyStyle>
      <a:lvl1pPr marL="342900" indent="-3429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1pPr>
      <a:lvl2pPr marL="571500" indent="-228600" algn="l" defTabSz="914400" rtl="0" eaLnBrk="1" latinLnBrk="0" hangingPunct="1">
        <a:spcBef>
          <a:spcPts val="0"/>
        </a:spcBef>
        <a:buClr>
          <a:srgbClr val="4C145E"/>
        </a:buClr>
        <a:buSzPct val="85000"/>
        <a:buFont typeface="Arial" panose="020B0604020202020204" pitchFamily="34" charset="0"/>
        <a:buChar char="•"/>
        <a:defRPr sz="3200" kern="1200">
          <a:solidFill>
            <a:srgbClr val="4C145E"/>
          </a:solidFill>
          <a:latin typeface="Tw Cen MT" panose="020B0602020104020603" pitchFamily="34" charset="0"/>
          <a:ea typeface="+mn-ea"/>
          <a:cs typeface="+mn-cs"/>
        </a:defRPr>
      </a:lvl2pPr>
      <a:lvl3pPr marL="800100" indent="-228600" algn="l" defTabSz="914400" rtl="0" eaLnBrk="1" latinLnBrk="0" hangingPunct="1">
        <a:spcBef>
          <a:spcPts val="0"/>
        </a:spcBef>
        <a:buClr>
          <a:srgbClr val="4C145E"/>
        </a:buClr>
        <a:buSzPct val="85000"/>
        <a:buFont typeface="Tw Cen MT" panose="020B0602020104020603" pitchFamily="34" charset="0"/>
        <a:buChar char="º"/>
        <a:defRPr sz="3200" kern="1200">
          <a:solidFill>
            <a:srgbClr val="4C145E"/>
          </a:solidFill>
          <a:latin typeface="Tw Cen MT" panose="020B0602020104020603" pitchFamily="34" charset="0"/>
          <a:ea typeface="+mn-ea"/>
          <a:cs typeface="+mn-cs"/>
        </a:defRPr>
      </a:lvl3pPr>
      <a:lvl4pPr marL="10287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4pPr>
      <a:lvl5pPr marL="1257300" indent="-228600" algn="l" defTabSz="914400" rtl="0" eaLnBrk="1" latinLnBrk="0" hangingPunct="1">
        <a:spcBef>
          <a:spcPts val="0"/>
        </a:spcBef>
        <a:buFont typeface="Arial" panose="020B0604020202020204" pitchFamily="34" charset="0"/>
        <a:buChar char="»"/>
        <a:defRPr sz="3200" kern="1200">
          <a:solidFill>
            <a:srgbClr val="4C145E"/>
          </a:solidFill>
          <a:latin typeface="Tw Cen MT" panose="020B0602020104020603"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AHRQ’s Safety Program for</a:t>
            </a:r>
            <a:br>
              <a:rPr lang="en-US" dirty="0" smtClean="0"/>
            </a:br>
            <a:r>
              <a:rPr lang="en-US" dirty="0" smtClean="0"/>
              <a:t>Nursing Homes: </a:t>
            </a:r>
            <a:br>
              <a:rPr lang="en-US" dirty="0" smtClean="0"/>
            </a:br>
            <a:r>
              <a:rPr lang="en-US" dirty="0" smtClean="0"/>
              <a:t>On-Time Pressure Ulcer Healing</a:t>
            </a:r>
            <a:br>
              <a:rPr lang="en-US" dirty="0" smtClean="0"/>
            </a:br>
            <a:r>
              <a:rPr lang="en-US" dirty="0" smtClean="0"/>
              <a:t>Facilitator Training</a:t>
            </a:r>
            <a:endParaRPr lang="en-US" dirty="0"/>
          </a:p>
        </p:txBody>
      </p:sp>
      <p:sp>
        <p:nvSpPr>
          <p:cNvPr id="3" name="Subtitle 2"/>
          <p:cNvSpPr>
            <a:spLocks noGrp="1"/>
          </p:cNvSpPr>
          <p:nvPr>
            <p:ph type="subTitle" idx="1"/>
          </p:nvPr>
        </p:nvSpPr>
        <p:spPr/>
        <p:txBody>
          <a:bodyPr/>
          <a:lstStyle/>
          <a:p>
            <a:r>
              <a:rPr lang="en-US" dirty="0" smtClean="0"/>
              <a:t>Overview of On-Time</a:t>
            </a:r>
            <a:endParaRPr lang="en-US" dirty="0"/>
          </a:p>
        </p:txBody>
      </p:sp>
    </p:spTree>
    <p:extLst>
      <p:ext uri="{BB962C8B-B14F-4D97-AF65-F5344CB8AC3E}">
        <p14:creationId xmlns:p14="http://schemas.microsoft.com/office/powerpoint/2010/main" val="889917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Functional Specifications and </a:t>
            </a:r>
            <a:br>
              <a:rPr lang="en-US" smtClean="0"/>
            </a:br>
            <a:r>
              <a:rPr lang="en-US" smtClean="0"/>
              <a:t>EMR Vendors</a:t>
            </a:r>
            <a:endParaRPr lang="en-US" dirty="0"/>
          </a:p>
        </p:txBody>
      </p:sp>
      <p:sp>
        <p:nvSpPr>
          <p:cNvPr id="12" name="Content Placeholder 11"/>
          <p:cNvSpPr>
            <a:spLocks noGrp="1"/>
          </p:cNvSpPr>
          <p:nvPr>
            <p:ph idx="1"/>
          </p:nvPr>
        </p:nvSpPr>
        <p:spPr/>
        <p:txBody>
          <a:bodyPr/>
          <a:lstStyle/>
          <a:p>
            <a:r>
              <a:rPr lang="en-US" smtClean="0"/>
              <a:t>Functional specifications are available for On-Time reports for each adverse event.</a:t>
            </a:r>
          </a:p>
          <a:p>
            <a:r>
              <a:rPr lang="en-US" smtClean="0"/>
              <a:t>Nursing homes will need to work with their vendor to:</a:t>
            </a:r>
          </a:p>
          <a:p>
            <a:pPr lvl="1"/>
            <a:r>
              <a:rPr lang="en-US" smtClean="0"/>
              <a:t>Determine the availability of data elements required for each report. </a:t>
            </a:r>
          </a:p>
          <a:p>
            <a:pPr lvl="1"/>
            <a:r>
              <a:rPr lang="en-US" smtClean="0"/>
              <a:t>Verify that staff are collecting accurate data to populate the needed data elements.</a:t>
            </a:r>
            <a:endParaRPr lang="en-US" dirty="0"/>
          </a:p>
        </p:txBody>
      </p:sp>
      <p:sp>
        <p:nvSpPr>
          <p:cNvPr id="5" name="Date Placeholder 4"/>
          <p:cNvSpPr>
            <a:spLocks noGrp="1"/>
          </p:cNvSpPr>
          <p:nvPr>
            <p:ph type="dt" sz="half" idx="10"/>
          </p:nvPr>
        </p:nvSpPr>
        <p:spPr/>
        <p:txBody>
          <a:bodyPr/>
          <a:lstStyle/>
          <a:p>
            <a:r>
              <a:rPr lang="en-US" smtClean="0"/>
              <a:t>November 2016</a:t>
            </a:r>
            <a:endParaRPr lang="en-US" dirty="0" smtClean="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3" name="Slide Number Placeholder 2"/>
          <p:cNvSpPr>
            <a:spLocks noGrp="1"/>
          </p:cNvSpPr>
          <p:nvPr>
            <p:ph type="sldNum" sz="quarter" idx="12"/>
          </p:nvPr>
        </p:nvSpPr>
        <p:spPr/>
        <p:txBody>
          <a:bodyPr/>
          <a:lstStyle/>
          <a:p>
            <a:fld id="{AFB48CF1-76A4-46B6-81A1-9DCF5937CFE6}" type="slidenum">
              <a:rPr lang="en-US" smtClean="0"/>
              <a:pPr/>
              <a:t>10</a:t>
            </a:fld>
            <a:endParaRPr lang="en-US" dirty="0"/>
          </a:p>
        </p:txBody>
      </p:sp>
    </p:spTree>
    <p:extLst>
      <p:ext uri="{BB962C8B-B14F-4D97-AF65-F5344CB8AC3E}">
        <p14:creationId xmlns:p14="http://schemas.microsoft.com/office/powerpoint/2010/main" val="15164521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Preliminary Support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Provide input on the composition of the change team and selection of program champion.</a:t>
            </a:r>
          </a:p>
          <a:p>
            <a:r>
              <a:rPr lang="en-US" dirty="0" smtClean="0"/>
              <a:t>Meet with program champion to explain facilitation role and discuss nursing home responsibilities.</a:t>
            </a:r>
          </a:p>
          <a:p>
            <a:r>
              <a:rPr lang="en-US" dirty="0" smtClean="0"/>
              <a:t>Work with program champion to establish plan for working  together.</a:t>
            </a:r>
          </a:p>
          <a:p>
            <a:r>
              <a:rPr lang="en-US" dirty="0" smtClean="0"/>
              <a:t>Verify that reports are in the EMR system and can be accessed by all team members.</a:t>
            </a:r>
            <a:endParaRPr lang="en-US" dirty="0"/>
          </a:p>
        </p:txBody>
      </p:sp>
      <p:sp>
        <p:nvSpPr>
          <p:cNvPr id="5" name="Date Placeholder 4"/>
          <p:cNvSpPr>
            <a:spLocks noGrp="1"/>
          </p:cNvSpPr>
          <p:nvPr>
            <p:ph type="dt" sz="half" idx="10"/>
          </p:nvPr>
        </p:nvSpPr>
        <p:spPr>
          <a:prstGeom prst="rect">
            <a:avLst/>
          </a:prstGeom>
        </p:spPr>
        <p:txBody>
          <a:bodyPr/>
          <a:lstStyle/>
          <a:p>
            <a:r>
              <a:rPr lang="en-US" smtClean="0"/>
              <a:t>November 2016</a:t>
            </a:r>
            <a:endParaRPr lang="en-US" dirty="0" smtClean="0"/>
          </a:p>
        </p:txBody>
      </p:sp>
      <p:sp>
        <p:nvSpPr>
          <p:cNvPr id="4" name="Footer Placeholder 3"/>
          <p:cNvSpPr>
            <a:spLocks noGrp="1"/>
          </p:cNvSpPr>
          <p:nvPr>
            <p:ph type="ftr" sz="quarter" idx="11"/>
          </p:nvPr>
        </p:nvSpPr>
        <p:spPr>
          <a:prstGeom prst="rect">
            <a:avLst/>
          </a:prstGeom>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11</a:t>
            </a:fld>
            <a:endParaRPr lang="en-US" dirty="0"/>
          </a:p>
        </p:txBody>
      </p:sp>
    </p:spTree>
    <p:extLst>
      <p:ext uri="{BB962C8B-B14F-4D97-AF65-F5344CB8AC3E}">
        <p14:creationId xmlns:p14="http://schemas.microsoft.com/office/powerpoint/2010/main" val="1429854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Evidence Base for </a:t>
            </a:r>
            <a:br>
              <a:rPr lang="en-US" dirty="0" smtClean="0"/>
            </a:br>
            <a:r>
              <a:rPr lang="en-US" dirty="0" smtClean="0"/>
              <a:t>On-Time Reports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sz="3400" dirty="0" smtClean="0"/>
              <a:t>On-Time Program developed with funding from the Agency for Healthcare Research and Quality </a:t>
            </a:r>
          </a:p>
          <a:p>
            <a:pPr>
              <a:lnSpc>
                <a:spcPct val="120000"/>
              </a:lnSpc>
            </a:pPr>
            <a:r>
              <a:rPr lang="en-US" sz="3400" dirty="0" smtClean="0"/>
              <a:t>Development of each report based on an extensive literature review of risk factors associated with adverse events</a:t>
            </a:r>
          </a:p>
          <a:p>
            <a:pPr>
              <a:lnSpc>
                <a:spcPct val="120000"/>
              </a:lnSpc>
            </a:pPr>
            <a:r>
              <a:rPr lang="en-US" sz="3400" dirty="0" smtClean="0"/>
              <a:t>Input provided by nursing home staff familiar with nursing home operations and by leading clinicians</a:t>
            </a:r>
          </a:p>
          <a:p>
            <a:pPr>
              <a:lnSpc>
                <a:spcPct val="120000"/>
              </a:lnSpc>
            </a:pPr>
            <a:r>
              <a:rPr lang="en-US" sz="3400" dirty="0" smtClean="0"/>
              <a:t>Reports tested in clinical settings for feasibility and ease  of use </a:t>
            </a:r>
          </a:p>
          <a:p>
            <a:pPr>
              <a:lnSpc>
                <a:spcPct val="120000"/>
              </a:lnSpc>
            </a:pPr>
            <a:r>
              <a:rPr lang="en-US" sz="3400" dirty="0" smtClean="0"/>
              <a:t>Large </a:t>
            </a:r>
            <a:r>
              <a:rPr lang="en-US" sz="3400" dirty="0"/>
              <a:t>decline in pressure ulcer incidence </a:t>
            </a:r>
            <a:r>
              <a:rPr lang="en-US" sz="3400" dirty="0" smtClean="0"/>
              <a:t>rate seen in Pressure Ulcer Prevention Program Evaluation</a:t>
            </a:r>
            <a:endParaRPr lang="en-US" dirty="0" smtClean="0"/>
          </a:p>
          <a:p>
            <a:endParaRPr lang="en-US" dirty="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12</a:t>
            </a:fld>
            <a:endParaRPr lang="en-US" dirty="0"/>
          </a:p>
        </p:txBody>
      </p:sp>
    </p:spTree>
    <p:extLst>
      <p:ext uri="{BB962C8B-B14F-4D97-AF65-F5344CB8AC3E}">
        <p14:creationId xmlns:p14="http://schemas.microsoft.com/office/powerpoint/2010/main" val="16644620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On-Time Reports </a:t>
            </a:r>
            <a:endParaRPr lang="en-US" dirty="0"/>
          </a:p>
        </p:txBody>
      </p:sp>
      <p:sp>
        <p:nvSpPr>
          <p:cNvPr id="3" name="Content Placeholder 2"/>
          <p:cNvSpPr>
            <a:spLocks noGrp="1"/>
          </p:cNvSpPr>
          <p:nvPr>
            <p:ph idx="1"/>
          </p:nvPr>
        </p:nvSpPr>
        <p:spPr/>
        <p:txBody>
          <a:bodyPr/>
          <a:lstStyle/>
          <a:p>
            <a:r>
              <a:rPr lang="en-US" sz="2800" dirty="0" smtClean="0"/>
              <a:t>Are based on multiple sources of data from the medical record, including nursing assistant charting</a:t>
            </a:r>
          </a:p>
          <a:p>
            <a:r>
              <a:rPr lang="en-US" sz="2800" dirty="0" smtClean="0"/>
              <a:t>Provide a snapshot at the resident, unit, or facility level for residents at high risk for adverse events </a:t>
            </a:r>
          </a:p>
          <a:p>
            <a:r>
              <a:rPr lang="en-US" sz="2800" dirty="0" smtClean="0"/>
              <a:t>Are generated weekly</a:t>
            </a:r>
          </a:p>
          <a:p>
            <a:r>
              <a:rPr lang="en-US" sz="2800" dirty="0" smtClean="0"/>
              <a:t>Can show trends occurring over time</a:t>
            </a:r>
          </a:p>
          <a:p>
            <a:r>
              <a:rPr lang="en-US" sz="2800" dirty="0" smtClean="0"/>
              <a:t>Can provide treatment history</a:t>
            </a:r>
          </a:p>
          <a:p>
            <a:r>
              <a:rPr lang="en-US" sz="2800" dirty="0" smtClean="0"/>
              <a:t>May focus on a particular risk factor</a:t>
            </a:r>
          </a:p>
          <a:p>
            <a:endParaRPr lang="en-US" dirty="0" smtClean="0"/>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13</a:t>
            </a:fld>
            <a:endParaRPr lang="en-US" dirty="0"/>
          </a:p>
        </p:txBody>
      </p:sp>
    </p:spTree>
    <p:extLst>
      <p:ext uri="{BB962C8B-B14F-4D97-AF65-F5344CB8AC3E}">
        <p14:creationId xmlns:p14="http://schemas.microsoft.com/office/powerpoint/2010/main" val="29263684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Examples of On-Time Reports</a:t>
            </a:r>
            <a:endParaRPr lang="en-US" dirty="0"/>
          </a:p>
        </p:txBody>
      </p:sp>
      <p:sp>
        <p:nvSpPr>
          <p:cNvPr id="3" name="Content Placeholder 2"/>
          <p:cNvSpPr>
            <a:spLocks noGrp="1"/>
          </p:cNvSpPr>
          <p:nvPr>
            <p:ph idx="1"/>
          </p:nvPr>
        </p:nvSpPr>
        <p:spPr/>
        <p:txBody>
          <a:bodyPr/>
          <a:lstStyle/>
          <a:p>
            <a:r>
              <a:rPr lang="en-US" dirty="0" smtClean="0"/>
              <a:t>Examples from Pressure Ulcer Healing Reports: </a:t>
            </a:r>
          </a:p>
          <a:p>
            <a:pPr lvl="1"/>
            <a:r>
              <a:rPr lang="en-US" dirty="0" smtClean="0"/>
              <a:t>Pressure Ulcers at Risk for Delayed Healing </a:t>
            </a:r>
          </a:p>
          <a:p>
            <a:pPr lvl="1"/>
            <a:r>
              <a:rPr lang="en-US" dirty="0" smtClean="0"/>
              <a:t>Weekly Wound Rounds Report </a:t>
            </a:r>
          </a:p>
          <a:p>
            <a:pPr lvl="1"/>
            <a:r>
              <a:rPr lang="en-US" dirty="0" smtClean="0"/>
              <a:t>Weekly Pressure Ulcer Treatment Summary Report</a:t>
            </a:r>
          </a:p>
          <a:p>
            <a:pPr lvl="1"/>
            <a:r>
              <a:rPr lang="en-US" dirty="0" smtClean="0"/>
              <a:t>Pressure Ulcer Counts by Month Report</a:t>
            </a:r>
            <a:endParaRPr lang="en-US" dirty="0"/>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14</a:t>
            </a:fld>
            <a:endParaRPr lang="en-US" dirty="0"/>
          </a:p>
        </p:txBody>
      </p:sp>
    </p:spTree>
    <p:extLst>
      <p:ext uri="{BB962C8B-B14F-4D97-AF65-F5344CB8AC3E}">
        <p14:creationId xmlns:p14="http://schemas.microsoft.com/office/powerpoint/2010/main" val="14832688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Discussion: Value of </a:t>
            </a:r>
            <a:br>
              <a:rPr lang="en-US" dirty="0" smtClean="0"/>
            </a:br>
            <a:r>
              <a:rPr lang="en-US" dirty="0" smtClean="0"/>
              <a:t>On-Time Reports</a:t>
            </a:r>
            <a:endParaRPr lang="en-US" dirty="0"/>
          </a:p>
        </p:txBody>
      </p:sp>
      <p:sp>
        <p:nvSpPr>
          <p:cNvPr id="3" name="Content Placeholder 2"/>
          <p:cNvSpPr>
            <a:spLocks noGrp="1"/>
          </p:cNvSpPr>
          <p:nvPr>
            <p:ph idx="1"/>
          </p:nvPr>
        </p:nvSpPr>
        <p:spPr/>
        <p:txBody>
          <a:bodyPr>
            <a:normAutofit/>
          </a:bodyPr>
          <a:lstStyle/>
          <a:p>
            <a:r>
              <a:rPr lang="en-US" dirty="0" smtClean="0"/>
              <a:t>Focus on preventing adverse events </a:t>
            </a:r>
          </a:p>
          <a:p>
            <a:r>
              <a:rPr lang="en-US" dirty="0" smtClean="0"/>
              <a:t>Are proactive rather than reactive</a:t>
            </a:r>
          </a:p>
          <a:p>
            <a:r>
              <a:rPr lang="en-US" dirty="0" smtClean="0"/>
              <a:t>Identify residents with recent changes in risks</a:t>
            </a:r>
          </a:p>
          <a:p>
            <a:r>
              <a:rPr lang="en-US" dirty="0" smtClean="0"/>
              <a:t>Profile risks for each resident in report</a:t>
            </a:r>
          </a:p>
          <a:p>
            <a:r>
              <a:rPr lang="en-US" dirty="0" smtClean="0"/>
              <a:t>Prioritize residents for possible changes to their treatment plan</a:t>
            </a:r>
            <a:endParaRPr lang="en-US" dirty="0"/>
          </a:p>
          <a:p>
            <a:r>
              <a:rPr lang="en-US" dirty="0" smtClean="0"/>
              <a:t>Help clinicians determine appropriate interventions</a:t>
            </a:r>
            <a:endParaRPr lang="en-US" dirty="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15</a:t>
            </a:fld>
            <a:endParaRPr lang="en-US" dirty="0"/>
          </a:p>
        </p:txBody>
      </p:sp>
    </p:spTree>
    <p:extLst>
      <p:ext uri="{BB962C8B-B14F-4D97-AF65-F5344CB8AC3E}">
        <p14:creationId xmlns:p14="http://schemas.microsoft.com/office/powerpoint/2010/main" val="5075049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On-Time Reports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process for introducing the reports to the Change Team will follow a similar format regardless of the set of reports being presented: </a:t>
            </a:r>
          </a:p>
          <a:p>
            <a:pPr lvl="1"/>
            <a:r>
              <a:rPr lang="en-US" dirty="0" smtClean="0"/>
              <a:t>Review report information to ensure participants understand:</a:t>
            </a:r>
          </a:p>
          <a:p>
            <a:pPr lvl="2"/>
            <a:r>
              <a:rPr lang="en-US" dirty="0" smtClean="0"/>
              <a:t>How residents are selected to populate the report.</a:t>
            </a:r>
          </a:p>
          <a:p>
            <a:pPr lvl="2"/>
            <a:r>
              <a:rPr lang="en-US" dirty="0" smtClean="0"/>
              <a:t>How all cell values are calculated.</a:t>
            </a:r>
          </a:p>
          <a:p>
            <a:pPr lvl="1"/>
            <a:r>
              <a:rPr lang="en-US" dirty="0" smtClean="0"/>
              <a:t>Discuss how reports are useful.</a:t>
            </a:r>
          </a:p>
          <a:p>
            <a:endParaRPr lang="en-US" dirty="0" smtClean="0"/>
          </a:p>
          <a:p>
            <a:endParaRPr lang="en-US" dirty="0" smtClean="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16</a:t>
            </a:fld>
            <a:endParaRPr lang="en-US" dirty="0"/>
          </a:p>
        </p:txBody>
      </p:sp>
    </p:spTree>
    <p:extLst>
      <p:ext uri="{BB962C8B-B14F-4D97-AF65-F5344CB8AC3E}">
        <p14:creationId xmlns:p14="http://schemas.microsoft.com/office/powerpoint/2010/main" val="3591703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Checking the </a:t>
            </a:r>
            <a:br>
              <a:rPr lang="en-US" dirty="0" smtClean="0"/>
            </a:br>
            <a:r>
              <a:rPr lang="en-US" dirty="0" smtClean="0"/>
              <a:t>Accuracy </a:t>
            </a:r>
            <a:r>
              <a:rPr lang="en-US" smtClean="0"/>
              <a:t>of On-Time Reports </a:t>
            </a:r>
            <a:endParaRPr lang="en-US" dirty="0"/>
          </a:p>
        </p:txBody>
      </p:sp>
      <p:sp>
        <p:nvSpPr>
          <p:cNvPr id="3" name="Content Placeholder 2"/>
          <p:cNvSpPr>
            <a:spLocks noGrp="1"/>
          </p:cNvSpPr>
          <p:nvPr>
            <p:ph idx="1"/>
          </p:nvPr>
        </p:nvSpPr>
        <p:spPr>
          <a:xfrm>
            <a:off x="1295400" y="1524000"/>
            <a:ext cx="7391400" cy="4800600"/>
          </a:xfrm>
        </p:spPr>
        <p:txBody>
          <a:bodyPr/>
          <a:lstStyle/>
          <a:p>
            <a:r>
              <a:rPr lang="en-US" sz="2400" dirty="0" smtClean="0"/>
              <a:t>Advise team  that it is important to be confident that the information being presented about residents aligns with staff’s knowledge and assessment of these residents, or they will lack confidence in the reports.</a:t>
            </a:r>
          </a:p>
          <a:p>
            <a:r>
              <a:rPr lang="en-US" sz="2400" dirty="0" smtClean="0"/>
              <a:t>If staff feel the On-Time reports’ information is not accurate, propose they cross-check data in the On-Time report against medical record information:</a:t>
            </a:r>
          </a:p>
          <a:p>
            <a:pPr lvl="1"/>
            <a:r>
              <a:rPr lang="en-US" sz="2400" dirty="0" smtClean="0"/>
              <a:t>Identify the questionable entries.</a:t>
            </a:r>
          </a:p>
          <a:p>
            <a:pPr lvl="1"/>
            <a:r>
              <a:rPr lang="en-US" sz="2400" dirty="0" smtClean="0"/>
              <a:t>Review calculation details in report.</a:t>
            </a:r>
          </a:p>
          <a:p>
            <a:pPr lvl="1"/>
            <a:r>
              <a:rPr lang="en-US" sz="2400" dirty="0" smtClean="0"/>
              <a:t>Check the accuracy of the data in the medical record. </a:t>
            </a:r>
          </a:p>
          <a:p>
            <a:pPr lvl="1"/>
            <a:r>
              <a:rPr lang="en-US" sz="2400" dirty="0" smtClean="0"/>
              <a:t>Make corrections to the medical record as needed.</a:t>
            </a:r>
          </a:p>
          <a:p>
            <a:pPr lvl="1"/>
            <a:r>
              <a:rPr lang="en-US" sz="2400" dirty="0" smtClean="0"/>
              <a:t>Check whether software bug is an issue. </a:t>
            </a:r>
          </a:p>
          <a:p>
            <a:pPr lvl="1"/>
            <a:r>
              <a:rPr lang="en-US" sz="2400" dirty="0" smtClean="0"/>
              <a:t>Check that the medical record is complete.</a:t>
            </a:r>
          </a:p>
          <a:p>
            <a:endParaRPr lang="en-US" dirty="0"/>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17</a:t>
            </a:fld>
            <a:endParaRPr lang="en-US" dirty="0"/>
          </a:p>
        </p:txBody>
      </p:sp>
    </p:spTree>
    <p:extLst>
      <p:ext uri="{BB962C8B-B14F-4D97-AF65-F5344CB8AC3E}">
        <p14:creationId xmlns:p14="http://schemas.microsoft.com/office/powerpoint/2010/main" val="35468629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Implementation Materials </a:t>
            </a:r>
            <a:endParaRPr lang="en-US" dirty="0"/>
          </a:p>
        </p:txBody>
      </p:sp>
      <p:sp>
        <p:nvSpPr>
          <p:cNvPr id="3" name="Content Placeholder 2"/>
          <p:cNvSpPr>
            <a:spLocks noGrp="1"/>
          </p:cNvSpPr>
          <p:nvPr>
            <p:ph idx="1"/>
          </p:nvPr>
        </p:nvSpPr>
        <p:spPr/>
        <p:txBody>
          <a:bodyPr/>
          <a:lstStyle/>
          <a:p>
            <a:r>
              <a:rPr lang="en-US" dirty="0" smtClean="0"/>
              <a:t>Implementation materials consist of: </a:t>
            </a:r>
          </a:p>
          <a:p>
            <a:pPr lvl="1"/>
            <a:r>
              <a:rPr lang="en-US" dirty="0" smtClean="0"/>
              <a:t>Self-Assessment worksheet. </a:t>
            </a:r>
          </a:p>
          <a:p>
            <a:pPr lvl="1"/>
            <a:r>
              <a:rPr lang="en-US" dirty="0" smtClean="0"/>
              <a:t>Menu of Implementation Strategies. </a:t>
            </a:r>
          </a:p>
          <a:p>
            <a:pPr lvl="1"/>
            <a:r>
              <a:rPr lang="en-US" dirty="0" smtClean="0"/>
              <a:t>Implementation Steps and Timeline.</a:t>
            </a:r>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18</a:t>
            </a:fld>
            <a:endParaRPr lang="en-US" dirty="0"/>
          </a:p>
        </p:txBody>
      </p:sp>
    </p:spTree>
    <p:extLst>
      <p:ext uri="{BB962C8B-B14F-4D97-AF65-F5344CB8AC3E}">
        <p14:creationId xmlns:p14="http://schemas.microsoft.com/office/powerpoint/2010/main" val="40739177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Self-Assessment Worksheet </a:t>
            </a:r>
            <a:endParaRPr lang="en-US" dirty="0"/>
          </a:p>
        </p:txBody>
      </p:sp>
      <p:sp>
        <p:nvSpPr>
          <p:cNvPr id="3" name="Content Placeholder 2"/>
          <p:cNvSpPr>
            <a:spLocks noGrp="1"/>
          </p:cNvSpPr>
          <p:nvPr>
            <p:ph idx="1"/>
          </p:nvPr>
        </p:nvSpPr>
        <p:spPr>
          <a:xfrm>
            <a:off x="1295400" y="1524000"/>
            <a:ext cx="7391400" cy="4525963"/>
          </a:xfrm>
        </p:spPr>
        <p:txBody>
          <a:bodyPr/>
          <a:lstStyle/>
          <a:p>
            <a:r>
              <a:rPr lang="en-US" sz="2800" dirty="0" smtClean="0"/>
              <a:t>Self-Assessment is divided into four sections: </a:t>
            </a:r>
          </a:p>
          <a:p>
            <a:pPr marL="682625" lvl="1" indent="-339725">
              <a:buSzPct val="100000"/>
              <a:buFont typeface="+mj-lt"/>
              <a:buAutoNum type="arabicPeriod"/>
            </a:pPr>
            <a:r>
              <a:rPr lang="en-US" sz="2800" dirty="0" smtClean="0"/>
              <a:t>Screening: Explores what processes the facility uses to screen residents at risk for adverse events </a:t>
            </a:r>
          </a:p>
          <a:p>
            <a:pPr marL="682625" lvl="1" indent="-339725">
              <a:buSzPct val="100000"/>
              <a:buFont typeface="+mj-lt"/>
              <a:buAutoNum type="arabicPeriod"/>
            </a:pPr>
            <a:r>
              <a:rPr lang="en-US" sz="2800" dirty="0" smtClean="0"/>
              <a:t>Healing Practices: Reviews information on existing programs to monitor progress </a:t>
            </a:r>
          </a:p>
          <a:p>
            <a:pPr marL="682625" lvl="1" indent="-339725">
              <a:buSzPct val="100000"/>
              <a:buFont typeface="+mj-lt"/>
              <a:buAutoNum type="arabicPeriod"/>
            </a:pPr>
            <a:r>
              <a:rPr lang="en-US" sz="2800" dirty="0" smtClean="0"/>
              <a:t>Investigations/Root Cause Analysis: Reviews process for conducting investigations or root cause analyses when adverse events occur</a:t>
            </a:r>
          </a:p>
          <a:p>
            <a:pPr marL="682625" lvl="1" indent="-339725">
              <a:buSzPct val="100000"/>
              <a:buFont typeface="+mj-lt"/>
              <a:buAutoNum type="arabicPeriod"/>
            </a:pPr>
            <a:r>
              <a:rPr lang="en-US" sz="2800" dirty="0"/>
              <a:t>Communication: Reviews existing team meetings/huddles that occur at the facility </a:t>
            </a:r>
          </a:p>
          <a:p>
            <a:pPr marL="682625" lvl="1" indent="-339725">
              <a:buSzPct val="100000"/>
              <a:buFont typeface="+mj-lt"/>
              <a:buAutoNum type="arabicPeriod"/>
            </a:pPr>
            <a:endParaRPr lang="en-US" sz="2800" dirty="0" smtClean="0"/>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19</a:t>
            </a:fld>
            <a:endParaRPr lang="en-US" dirty="0"/>
          </a:p>
        </p:txBody>
      </p:sp>
    </p:spTree>
    <p:extLst>
      <p:ext uri="{BB962C8B-B14F-4D97-AF65-F5344CB8AC3E}">
        <p14:creationId xmlns:p14="http://schemas.microsoft.com/office/powerpoint/2010/main" val="264909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On-Time Pressure Ulcer Healing Facilitator Training</a:t>
            </a:r>
            <a:endParaRPr lang="en-US" dirty="0"/>
          </a:p>
        </p:txBody>
      </p:sp>
      <p:sp>
        <p:nvSpPr>
          <p:cNvPr id="3" name="Content Placeholder 2"/>
          <p:cNvSpPr>
            <a:spLocks noGrp="1"/>
          </p:cNvSpPr>
          <p:nvPr>
            <p:ph idx="1"/>
          </p:nvPr>
        </p:nvSpPr>
        <p:spPr/>
        <p:txBody>
          <a:bodyPr/>
          <a:lstStyle/>
          <a:p>
            <a:r>
              <a:rPr lang="en-US" dirty="0" smtClean="0"/>
              <a:t>Two-day training provides: </a:t>
            </a:r>
          </a:p>
          <a:p>
            <a:pPr lvl="1"/>
            <a:r>
              <a:rPr lang="en-US" dirty="0" smtClean="0"/>
              <a:t>Overview of On-Time.</a:t>
            </a:r>
          </a:p>
          <a:p>
            <a:pPr lvl="1"/>
            <a:r>
              <a:rPr lang="en-US" dirty="0" smtClean="0"/>
              <a:t>Instruction on the role of a Facilitator.</a:t>
            </a:r>
          </a:p>
          <a:p>
            <a:pPr lvl="1"/>
            <a:r>
              <a:rPr lang="en-US" dirty="0" smtClean="0"/>
              <a:t>Introduction to On-Time reports and implementation materials. </a:t>
            </a:r>
          </a:p>
          <a:p>
            <a:pPr lvl="1"/>
            <a:r>
              <a:rPr lang="en-US" dirty="0" smtClean="0"/>
              <a:t>Hands-on practice using the reports and implementation materials in simulated situations.</a:t>
            </a:r>
          </a:p>
          <a:p>
            <a:endParaRPr lang="en-US" dirty="0" smtClean="0"/>
          </a:p>
          <a:p>
            <a:endParaRPr lang="en-US" dirty="0" smtClean="0"/>
          </a:p>
          <a:p>
            <a:endParaRPr lang="en-US" dirty="0" smtClean="0"/>
          </a:p>
          <a:p>
            <a:endParaRPr lang="en-US" dirty="0"/>
          </a:p>
        </p:txBody>
      </p:sp>
      <p:sp>
        <p:nvSpPr>
          <p:cNvPr id="15" name="Date Placeholder 14"/>
          <p:cNvSpPr>
            <a:spLocks noGrp="1"/>
          </p:cNvSpPr>
          <p:nvPr>
            <p:ph type="dt" sz="half" idx="10"/>
          </p:nvPr>
        </p:nvSpPr>
        <p:spPr/>
        <p:txBody>
          <a:bodyPr/>
          <a:lstStyle/>
          <a:p>
            <a:r>
              <a:rPr lang="en-US" smtClean="0"/>
              <a:t>November 2016</a:t>
            </a:r>
            <a:endParaRPr lang="en-US" dirty="0"/>
          </a:p>
        </p:txBody>
      </p:sp>
      <p:sp>
        <p:nvSpPr>
          <p:cNvPr id="16" name="Footer Placeholder 15"/>
          <p:cNvSpPr>
            <a:spLocks noGrp="1"/>
          </p:cNvSpPr>
          <p:nvPr>
            <p:ph type="ftr" sz="quarter" idx="11"/>
          </p:nvPr>
        </p:nvSpPr>
        <p:spPr/>
        <p:txBody>
          <a:bodyPr/>
          <a:lstStyle/>
          <a:p>
            <a:r>
              <a:rPr lang="en-US" smtClean="0"/>
              <a:t>On-Time Overview</a:t>
            </a:r>
            <a:endParaRPr lang="en-US" dirty="0"/>
          </a:p>
        </p:txBody>
      </p:sp>
      <p:sp>
        <p:nvSpPr>
          <p:cNvPr id="17" name="Slide Number Placeholder 16"/>
          <p:cNvSpPr>
            <a:spLocks noGrp="1"/>
          </p:cNvSpPr>
          <p:nvPr>
            <p:ph type="sldNum" sz="quarter" idx="12"/>
          </p:nvPr>
        </p:nvSpPr>
        <p:spPr/>
        <p:txBody>
          <a:bodyPr/>
          <a:lstStyle/>
          <a:p>
            <a:fld id="{AFB48CF1-76A4-46B6-81A1-9DCF5937CFE6}" type="slidenum">
              <a:rPr lang="en-US" smtClean="0"/>
              <a:pPr/>
              <a:t>2</a:t>
            </a:fld>
            <a:endParaRPr lang="en-US" dirty="0"/>
          </a:p>
        </p:txBody>
      </p:sp>
    </p:spTree>
    <p:extLst>
      <p:ext uri="{BB962C8B-B14F-4D97-AF65-F5344CB8AC3E}">
        <p14:creationId xmlns:p14="http://schemas.microsoft.com/office/powerpoint/2010/main" val="143701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Self-Assessment Worksheet</a:t>
            </a:r>
            <a:endParaRPr lang="en-US" dirty="0"/>
          </a:p>
        </p:txBody>
      </p:sp>
      <p:sp>
        <p:nvSpPr>
          <p:cNvPr id="3" name="Content Placeholder 2"/>
          <p:cNvSpPr>
            <a:spLocks noGrp="1"/>
          </p:cNvSpPr>
          <p:nvPr>
            <p:ph idx="1"/>
          </p:nvPr>
        </p:nvSpPr>
        <p:spPr/>
        <p:txBody>
          <a:bodyPr/>
          <a:lstStyle/>
          <a:p>
            <a:r>
              <a:rPr lang="en-US" sz="2400" dirty="0" smtClean="0"/>
              <a:t>Each Self-Assessment worksheet is designed to help nursing home staff review how they:</a:t>
            </a:r>
          </a:p>
          <a:p>
            <a:pPr lvl="1"/>
            <a:r>
              <a:rPr lang="en-US" sz="2400" dirty="0" smtClean="0"/>
              <a:t>Screen for risks associated with each of the On-Time program’s adverse events. </a:t>
            </a:r>
          </a:p>
          <a:p>
            <a:pPr lvl="1"/>
            <a:r>
              <a:rPr lang="en-US" sz="2400" dirty="0" smtClean="0"/>
              <a:t>Mitigate those risks.  </a:t>
            </a:r>
          </a:p>
          <a:p>
            <a:pPr lvl="1"/>
            <a:r>
              <a:rPr lang="en-US" sz="2400" dirty="0" smtClean="0"/>
              <a:t>Prioritize residents who may need changes to care plans.</a:t>
            </a:r>
          </a:p>
          <a:p>
            <a:pPr lvl="1"/>
            <a:r>
              <a:rPr lang="en-US" sz="2400" dirty="0" smtClean="0"/>
              <a:t>Engage in discussions about care changes. </a:t>
            </a:r>
          </a:p>
          <a:p>
            <a:pPr lvl="1"/>
            <a:r>
              <a:rPr lang="en-US" sz="2400" dirty="0" smtClean="0"/>
              <a:t>Investigate the root cause when an adverse event occurs. </a:t>
            </a:r>
          </a:p>
          <a:p>
            <a:r>
              <a:rPr lang="en-US" sz="2400" dirty="0" smtClean="0"/>
              <a:t>The questions in each Self-Assessment worksheet are tailored to the On-Time adverse event being addressed.</a:t>
            </a:r>
          </a:p>
          <a:p>
            <a:endParaRPr lang="en-US" sz="2400" dirty="0" smtClean="0"/>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20</a:t>
            </a:fld>
            <a:endParaRPr lang="en-US" dirty="0"/>
          </a:p>
        </p:txBody>
      </p:sp>
    </p:spTree>
    <p:extLst>
      <p:ext uri="{BB962C8B-B14F-4D97-AF65-F5344CB8AC3E}">
        <p14:creationId xmlns:p14="http://schemas.microsoft.com/office/powerpoint/2010/main" val="147422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Facilitator Role: Encouraging Completion of Self-Assessment Worksheet </a:t>
            </a:r>
            <a:endParaRPr lang="en-US" sz="3200" dirty="0"/>
          </a:p>
        </p:txBody>
      </p:sp>
      <p:sp>
        <p:nvSpPr>
          <p:cNvPr id="3" name="Content Placeholder 2"/>
          <p:cNvSpPr>
            <a:spLocks noGrp="1"/>
          </p:cNvSpPr>
          <p:nvPr>
            <p:ph idx="1"/>
          </p:nvPr>
        </p:nvSpPr>
        <p:spPr/>
        <p:txBody>
          <a:bodyPr/>
          <a:lstStyle/>
          <a:p>
            <a:pPr lvl="0"/>
            <a:r>
              <a:rPr lang="en-US" sz="2400" dirty="0"/>
              <a:t>The </a:t>
            </a:r>
            <a:r>
              <a:rPr lang="en-US" sz="2400" dirty="0" smtClean="0"/>
              <a:t>Facilitator </a:t>
            </a:r>
            <a:r>
              <a:rPr lang="en-US" sz="2400" dirty="0"/>
              <a:t>encourages the champion to form a </a:t>
            </a:r>
            <a:r>
              <a:rPr lang="en-US" sz="2400" dirty="0" smtClean="0"/>
              <a:t>Change Team and plan </a:t>
            </a:r>
            <a:r>
              <a:rPr lang="en-US" sz="2400" dirty="0"/>
              <a:t>how </a:t>
            </a:r>
            <a:r>
              <a:rPr lang="en-US" sz="2400" dirty="0" smtClean="0"/>
              <a:t>to complete the </a:t>
            </a:r>
            <a:r>
              <a:rPr lang="en-US" sz="2400" dirty="0"/>
              <a:t>Self-Assessment </a:t>
            </a:r>
            <a:r>
              <a:rPr lang="en-US" sz="2400" dirty="0" smtClean="0"/>
              <a:t>worksheet.</a:t>
            </a:r>
            <a:endParaRPr lang="en-US" sz="2400" dirty="0"/>
          </a:p>
          <a:p>
            <a:pPr lvl="0"/>
            <a:r>
              <a:rPr lang="en-US" sz="2400" dirty="0"/>
              <a:t>The </a:t>
            </a:r>
            <a:r>
              <a:rPr lang="en-US" sz="2400" dirty="0" smtClean="0"/>
              <a:t>Facilitator </a:t>
            </a:r>
            <a:r>
              <a:rPr lang="en-US" sz="2400" dirty="0"/>
              <a:t>encourages the champion </a:t>
            </a:r>
            <a:r>
              <a:rPr lang="en-US" sz="2400" dirty="0" smtClean="0"/>
              <a:t>to lead a discussion to </a:t>
            </a:r>
            <a:r>
              <a:rPr lang="en-US" sz="2400" dirty="0"/>
              <a:t>help the </a:t>
            </a:r>
            <a:r>
              <a:rPr lang="en-US" sz="2400" dirty="0" smtClean="0"/>
              <a:t>Change Team </a:t>
            </a:r>
            <a:r>
              <a:rPr lang="en-US" sz="2400" dirty="0"/>
              <a:t>decide how to use the On-Time reports to help </a:t>
            </a:r>
            <a:r>
              <a:rPr lang="en-US" sz="2400" dirty="0" smtClean="0"/>
              <a:t>prevent </a:t>
            </a:r>
            <a:r>
              <a:rPr lang="en-US" sz="2400" dirty="0"/>
              <a:t>the adverse event of interest. </a:t>
            </a:r>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21</a:t>
            </a:fld>
            <a:endParaRPr lang="en-US" dirty="0"/>
          </a:p>
        </p:txBody>
      </p:sp>
    </p:spTree>
    <p:extLst>
      <p:ext uri="{BB962C8B-B14F-4D97-AF65-F5344CB8AC3E}">
        <p14:creationId xmlns:p14="http://schemas.microsoft.com/office/powerpoint/2010/main" val="8035508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Menu of Implementation</a:t>
            </a:r>
            <a:br>
              <a:rPr lang="en-US" dirty="0" smtClean="0"/>
            </a:br>
            <a:r>
              <a:rPr lang="en-US" dirty="0" smtClean="0"/>
              <a:t>Strategies </a:t>
            </a:r>
            <a:endParaRPr lang="en-US" dirty="0"/>
          </a:p>
        </p:txBody>
      </p:sp>
      <p:sp>
        <p:nvSpPr>
          <p:cNvPr id="3" name="Content Placeholder 2"/>
          <p:cNvSpPr>
            <a:spLocks noGrp="1"/>
          </p:cNvSpPr>
          <p:nvPr>
            <p:ph idx="1"/>
          </p:nvPr>
        </p:nvSpPr>
        <p:spPr/>
        <p:txBody>
          <a:bodyPr>
            <a:normAutofit fontScale="85000" lnSpcReduction="10000"/>
          </a:bodyPr>
          <a:lstStyle/>
          <a:p>
            <a:pPr>
              <a:lnSpc>
                <a:spcPct val="110000"/>
              </a:lnSpc>
            </a:pPr>
            <a:r>
              <a:rPr lang="en-US" dirty="0" smtClean="0"/>
              <a:t>Menu links On-Time </a:t>
            </a:r>
            <a:r>
              <a:rPr lang="en-US" dirty="0"/>
              <a:t>r</a:t>
            </a:r>
            <a:r>
              <a:rPr lang="en-US" dirty="0" smtClean="0"/>
              <a:t>eports with possible meetings that are recommended for discussion of On-Time report findings.</a:t>
            </a:r>
          </a:p>
          <a:p>
            <a:pPr>
              <a:lnSpc>
                <a:spcPct val="110000"/>
              </a:lnSpc>
            </a:pPr>
            <a:r>
              <a:rPr lang="en-US" dirty="0" smtClean="0"/>
              <a:t>Menu also identifies who should attend these meetings.</a:t>
            </a:r>
            <a:endParaRPr lang="en-US" strike="sngStrike" dirty="0" smtClean="0">
              <a:solidFill>
                <a:srgbClr val="FF0000"/>
              </a:solidFill>
            </a:endParaRPr>
          </a:p>
          <a:p>
            <a:pPr>
              <a:lnSpc>
                <a:spcPct val="110000"/>
              </a:lnSpc>
            </a:pPr>
            <a:r>
              <a:rPr lang="en-US" dirty="0" smtClean="0"/>
              <a:t>Team works with menu and list of existing staff meetings from Self-Assessment worksheet. </a:t>
            </a:r>
          </a:p>
          <a:p>
            <a:pPr>
              <a:lnSpc>
                <a:spcPct val="110000"/>
              </a:lnSpc>
            </a:pPr>
            <a:r>
              <a:rPr lang="en-US" dirty="0" smtClean="0"/>
              <a:t>Focus is on getting reports into existing meetings, if possible, or if not, identifying new meetings.</a:t>
            </a:r>
            <a:endParaRPr lang="en-US" strike="sngStrike" dirty="0" smtClean="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22</a:t>
            </a:fld>
            <a:endParaRPr lang="en-US" dirty="0"/>
          </a:p>
        </p:txBody>
      </p:sp>
    </p:spTree>
    <p:extLst>
      <p:ext uri="{BB962C8B-B14F-4D97-AF65-F5344CB8AC3E}">
        <p14:creationId xmlns:p14="http://schemas.microsoft.com/office/powerpoint/2010/main" val="897731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Using Menu of Implementation Strategies</a:t>
            </a:r>
            <a:endParaRPr lang="en-US" dirty="0"/>
          </a:p>
        </p:txBody>
      </p:sp>
      <p:sp>
        <p:nvSpPr>
          <p:cNvPr id="3" name="Content Placeholder 2"/>
          <p:cNvSpPr>
            <a:spLocks noGrp="1"/>
          </p:cNvSpPr>
          <p:nvPr>
            <p:ph idx="1"/>
          </p:nvPr>
        </p:nvSpPr>
        <p:spPr/>
        <p:txBody>
          <a:bodyPr>
            <a:normAutofit fontScale="92500"/>
          </a:bodyPr>
          <a:lstStyle/>
          <a:p>
            <a:r>
              <a:rPr lang="en-US" dirty="0" smtClean="0"/>
              <a:t>If needed, Facilitator helps team champion compare Self-Assessment list of existing team meetings with Menu of Implementation Strategies </a:t>
            </a:r>
            <a:r>
              <a:rPr lang="en-US" dirty="0"/>
              <a:t>w</a:t>
            </a:r>
            <a:r>
              <a:rPr lang="en-US" dirty="0" smtClean="0"/>
              <a:t>orksheet before team meeting and answers any questions.</a:t>
            </a:r>
          </a:p>
          <a:p>
            <a:r>
              <a:rPr lang="en-US" dirty="0" smtClean="0"/>
              <a:t>At meeting, team identifies meetings/huddles that can be used to discuss On-Time reports.</a:t>
            </a:r>
          </a:p>
          <a:p>
            <a:r>
              <a:rPr lang="en-US" dirty="0" smtClean="0"/>
              <a:t>Facilitator participates in meeting to help team with these decisions.</a:t>
            </a:r>
          </a:p>
          <a:p>
            <a:pPr lvl="1"/>
            <a:endParaRPr lang="en-US" dirty="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23</a:t>
            </a:fld>
            <a:endParaRPr lang="en-US" dirty="0"/>
          </a:p>
        </p:txBody>
      </p:sp>
    </p:spTree>
    <p:extLst>
      <p:ext uri="{BB962C8B-B14F-4D97-AF65-F5344CB8AC3E}">
        <p14:creationId xmlns:p14="http://schemas.microsoft.com/office/powerpoint/2010/main" val="3556016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Incorporating Reports Into New Meetings</a:t>
            </a:r>
            <a:endParaRPr lang="en-US" dirty="0"/>
          </a:p>
        </p:txBody>
      </p:sp>
      <p:sp>
        <p:nvSpPr>
          <p:cNvPr id="3" name="Content Placeholder 2"/>
          <p:cNvSpPr>
            <a:spLocks noGrp="1"/>
          </p:cNvSpPr>
          <p:nvPr>
            <p:ph idx="1"/>
          </p:nvPr>
        </p:nvSpPr>
        <p:spPr/>
        <p:txBody>
          <a:bodyPr/>
          <a:lstStyle/>
          <a:p>
            <a:r>
              <a:rPr lang="en-US" dirty="0" smtClean="0"/>
              <a:t>Facilitator works with team to answer the following questions: </a:t>
            </a:r>
          </a:p>
          <a:p>
            <a:pPr lvl="1"/>
            <a:r>
              <a:rPr lang="en-US" dirty="0" smtClean="0"/>
              <a:t>Who will lead the approval effort?</a:t>
            </a:r>
          </a:p>
          <a:p>
            <a:pPr lvl="1"/>
            <a:r>
              <a:rPr lang="en-US" dirty="0" smtClean="0"/>
              <a:t>What administrative approvals will be needed?</a:t>
            </a:r>
          </a:p>
          <a:p>
            <a:pPr lvl="1"/>
            <a:r>
              <a:rPr lang="en-US" dirty="0" smtClean="0"/>
              <a:t>Who should be present at the meeting?</a:t>
            </a:r>
          </a:p>
          <a:p>
            <a:pPr lvl="1"/>
            <a:r>
              <a:rPr lang="en-US" dirty="0" smtClean="0"/>
              <a:t>When will the meeting occur?</a:t>
            </a:r>
          </a:p>
          <a:p>
            <a:pPr lvl="1"/>
            <a:r>
              <a:rPr lang="en-US" dirty="0" smtClean="0"/>
              <a:t>Which report(s) will be used at the meeting?</a:t>
            </a:r>
          </a:p>
          <a:p>
            <a:pPr lvl="1"/>
            <a:endParaRPr lang="en-US" dirty="0"/>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24</a:t>
            </a:fld>
            <a:endParaRPr lang="en-US" dirty="0"/>
          </a:p>
        </p:txBody>
      </p:sp>
    </p:spTree>
    <p:extLst>
      <p:ext uri="{BB962C8B-B14F-4D97-AF65-F5344CB8AC3E}">
        <p14:creationId xmlns:p14="http://schemas.microsoft.com/office/powerpoint/2010/main" val="3864469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Incorporating Reports Into New Meetings (cont.)</a:t>
            </a:r>
            <a:endParaRPr lang="en-US" dirty="0"/>
          </a:p>
        </p:txBody>
      </p:sp>
      <p:sp>
        <p:nvSpPr>
          <p:cNvPr id="3" name="Content Placeholder 2"/>
          <p:cNvSpPr>
            <a:spLocks noGrp="1"/>
          </p:cNvSpPr>
          <p:nvPr>
            <p:ph idx="1"/>
          </p:nvPr>
        </p:nvSpPr>
        <p:spPr/>
        <p:txBody>
          <a:bodyPr/>
          <a:lstStyle/>
          <a:p>
            <a:r>
              <a:rPr lang="en-US" sz="2400" dirty="0" smtClean="0"/>
              <a:t>Questions (cont.): </a:t>
            </a:r>
          </a:p>
          <a:p>
            <a:pPr lvl="1"/>
            <a:r>
              <a:rPr lang="en-US" sz="2400" dirty="0" smtClean="0"/>
              <a:t>Who will be responsible for generating the report, reviewing the report in advance, determining which residents will be discussed, and retrieving from the medical record any additional information needed?</a:t>
            </a:r>
          </a:p>
          <a:p>
            <a:pPr lvl="1"/>
            <a:r>
              <a:rPr lang="en-US" sz="2400" dirty="0" smtClean="0"/>
              <a:t>How will </a:t>
            </a:r>
            <a:r>
              <a:rPr lang="en-US" sz="2400" dirty="0" err="1" smtClean="0"/>
              <a:t>followup</a:t>
            </a:r>
            <a:r>
              <a:rPr lang="en-US" sz="2400" dirty="0" smtClean="0"/>
              <a:t> steps be determined and what other input will be needed to make changes in the care plan and/or make new referrals?</a:t>
            </a:r>
          </a:p>
          <a:p>
            <a:pPr lvl="1"/>
            <a:r>
              <a:rPr lang="en-US" sz="2400" dirty="0" smtClean="0"/>
              <a:t>How will a timeline for changes and </a:t>
            </a:r>
            <a:r>
              <a:rPr lang="en-US" sz="2400" dirty="0" err="1" smtClean="0"/>
              <a:t>followup</a:t>
            </a:r>
            <a:r>
              <a:rPr lang="en-US" sz="2400" dirty="0" smtClean="0"/>
              <a:t> with nursing assistants and nurses be determined? How will communication occur with other disciplines to confirm changes in care?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25</a:t>
            </a:fld>
            <a:endParaRPr lang="en-US" dirty="0"/>
          </a:p>
        </p:txBody>
      </p:sp>
    </p:spTree>
    <p:extLst>
      <p:ext uri="{BB962C8B-B14F-4D97-AF65-F5344CB8AC3E}">
        <p14:creationId xmlns:p14="http://schemas.microsoft.com/office/powerpoint/2010/main" val="41716803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Facilitator Role: Incorporating Reports Into Existing Meetings</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Facilitator helps team determine:  </a:t>
            </a:r>
          </a:p>
          <a:p>
            <a:pPr lvl="1"/>
            <a:r>
              <a:rPr lang="en-US" dirty="0" smtClean="0"/>
              <a:t>How much additional time would be needed during the meeting if a new report were added to the discussion?</a:t>
            </a:r>
          </a:p>
          <a:p>
            <a:pPr lvl="1"/>
            <a:r>
              <a:rPr lang="en-US" dirty="0" smtClean="0"/>
              <a:t>How would addition of reports affect  current meeting? Could use of the report replace some time spent presenting background information?</a:t>
            </a:r>
          </a:p>
          <a:p>
            <a:pPr lvl="1"/>
            <a:r>
              <a:rPr lang="en-US" dirty="0" smtClean="0"/>
              <a:t>Would everyone who needs to hear the information be present? </a:t>
            </a:r>
          </a:p>
          <a:p>
            <a:pPr lvl="1"/>
            <a:r>
              <a:rPr lang="en-US" dirty="0" smtClean="0"/>
              <a:t>Would some attendees not need to be present for the report discussion if the meeting had multiple purposes?</a:t>
            </a:r>
          </a:p>
          <a:p>
            <a:pPr lvl="1"/>
            <a:endParaRPr lang="en-US" dirty="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26</a:t>
            </a:fld>
            <a:endParaRPr lang="en-US" dirty="0"/>
          </a:p>
        </p:txBody>
      </p:sp>
    </p:spTree>
    <p:extLst>
      <p:ext uri="{BB962C8B-B14F-4D97-AF65-F5344CB8AC3E}">
        <p14:creationId xmlns:p14="http://schemas.microsoft.com/office/powerpoint/2010/main" val="37226610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Piloting </a:t>
            </a:r>
            <a:br>
              <a:rPr lang="en-US" dirty="0" smtClean="0"/>
            </a:br>
            <a:r>
              <a:rPr lang="en-US" dirty="0" smtClean="0"/>
              <a:t>Use of Reports</a:t>
            </a:r>
            <a:endParaRPr lang="en-US" dirty="0"/>
          </a:p>
        </p:txBody>
      </p:sp>
      <p:sp>
        <p:nvSpPr>
          <p:cNvPr id="3" name="Content Placeholder 2"/>
          <p:cNvSpPr>
            <a:spLocks noGrp="1"/>
          </p:cNvSpPr>
          <p:nvPr>
            <p:ph idx="1"/>
          </p:nvPr>
        </p:nvSpPr>
        <p:spPr/>
        <p:txBody>
          <a:bodyPr>
            <a:normAutofit/>
          </a:bodyPr>
          <a:lstStyle/>
          <a:p>
            <a:r>
              <a:rPr lang="en-US" dirty="0"/>
              <a:t>The team works with </a:t>
            </a:r>
            <a:r>
              <a:rPr lang="en-US" dirty="0" smtClean="0"/>
              <a:t>Facilitator </a:t>
            </a:r>
            <a:r>
              <a:rPr lang="en-US" dirty="0"/>
              <a:t>to develop pilot plan for implementing each report and spreading </a:t>
            </a:r>
            <a:r>
              <a:rPr lang="en-US" dirty="0" err="1" smtClean="0"/>
              <a:t>facilitywide</a:t>
            </a:r>
            <a:r>
              <a:rPr lang="en-US" dirty="0" smtClean="0"/>
              <a:t>.</a:t>
            </a:r>
            <a:endParaRPr lang="en-US" dirty="0"/>
          </a:p>
          <a:p>
            <a:r>
              <a:rPr lang="en-US" dirty="0" smtClean="0"/>
              <a:t>The team typically pilots a report in one unit initially. </a:t>
            </a:r>
          </a:p>
          <a:p>
            <a:r>
              <a:rPr lang="en-US" dirty="0" smtClean="0"/>
              <a:t>The team pilots additional reports in one unit.</a:t>
            </a:r>
            <a:endParaRPr lang="en-US" strike="sngStrike" dirty="0" smtClean="0"/>
          </a:p>
          <a:p>
            <a:r>
              <a:rPr lang="en-US" dirty="0" smtClean="0"/>
              <a:t>Once process is finalized, facilities typically implement </a:t>
            </a:r>
            <a:r>
              <a:rPr lang="en-US" dirty="0" err="1" smtClean="0"/>
              <a:t>facilitywide</a:t>
            </a:r>
            <a:r>
              <a:rPr lang="en-US" dirty="0" smtClean="0"/>
              <a:t>.</a:t>
            </a:r>
            <a:endParaRPr lang="en-US" strike="sngStrike" dirty="0" smtClean="0"/>
          </a:p>
          <a:p>
            <a:pPr lvl="1"/>
            <a:endParaRPr lang="en-US" dirty="0" smtClean="0"/>
          </a:p>
          <a:p>
            <a:endParaRPr lang="en-US" dirty="0" smtClean="0"/>
          </a:p>
          <a:p>
            <a:endParaRPr lang="en-US" dirty="0" smtClean="0"/>
          </a:p>
          <a:p>
            <a:pPr lvl="1"/>
            <a:endParaRPr lang="en-US" dirty="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27</a:t>
            </a:fld>
            <a:endParaRPr lang="en-US" dirty="0"/>
          </a:p>
        </p:txBody>
      </p:sp>
    </p:spTree>
    <p:extLst>
      <p:ext uri="{BB962C8B-B14F-4D97-AF65-F5344CB8AC3E}">
        <p14:creationId xmlns:p14="http://schemas.microsoft.com/office/powerpoint/2010/main" val="27479629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Steps </a:t>
            </a:r>
            <a:br>
              <a:rPr lang="en-US" dirty="0" smtClean="0"/>
            </a:br>
            <a:r>
              <a:rPr lang="en-US" dirty="0" smtClean="0"/>
              <a:t>and Timeline</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Created to help nursing homes:</a:t>
            </a:r>
          </a:p>
          <a:p>
            <a:pPr lvl="1">
              <a:lnSpc>
                <a:spcPct val="120000"/>
              </a:lnSpc>
            </a:pPr>
            <a:r>
              <a:rPr lang="en-US" dirty="0" smtClean="0"/>
              <a:t>Understand practical steps to use the On-Time reports</a:t>
            </a:r>
          </a:p>
          <a:p>
            <a:pPr lvl="1">
              <a:lnSpc>
                <a:spcPct val="120000"/>
              </a:lnSpc>
            </a:pPr>
            <a:r>
              <a:rPr lang="en-US" dirty="0" smtClean="0"/>
              <a:t>Help team keep track of progress toward becoming independent in their use of On-Time reports </a:t>
            </a:r>
          </a:p>
          <a:p>
            <a:pPr>
              <a:lnSpc>
                <a:spcPct val="120000"/>
              </a:lnSpc>
            </a:pPr>
            <a:r>
              <a:rPr lang="en-US" dirty="0" smtClean="0"/>
              <a:t>Timeline:</a:t>
            </a:r>
          </a:p>
          <a:p>
            <a:pPr lvl="1">
              <a:lnSpc>
                <a:spcPct val="120000"/>
              </a:lnSpc>
            </a:pPr>
            <a:r>
              <a:rPr lang="en-US" dirty="0" smtClean="0"/>
              <a:t>Provides an approximation of how long it will take to completely implement the program</a:t>
            </a:r>
          </a:p>
          <a:p>
            <a:pPr lvl="1">
              <a:lnSpc>
                <a:spcPct val="120000"/>
              </a:lnSpc>
            </a:pPr>
            <a:r>
              <a:rPr lang="en-US" dirty="0" smtClean="0"/>
              <a:t>Varies depending on the quality improvement skills of staff and resources available to the facility   </a:t>
            </a:r>
            <a:endParaRPr lang="en-US" dirty="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28</a:t>
            </a:fld>
            <a:endParaRPr lang="en-US" dirty="0"/>
          </a:p>
        </p:txBody>
      </p:sp>
    </p:spTree>
    <p:extLst>
      <p:ext uri="{BB962C8B-B14F-4D97-AF65-F5344CB8AC3E}">
        <p14:creationId xmlns:p14="http://schemas.microsoft.com/office/powerpoint/2010/main" val="31287007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Monitoring Implementation Progress</a:t>
            </a:r>
            <a:endParaRPr lang="en-US" dirty="0"/>
          </a:p>
        </p:txBody>
      </p:sp>
      <p:sp>
        <p:nvSpPr>
          <p:cNvPr id="3" name="Content Placeholder 2"/>
          <p:cNvSpPr>
            <a:spLocks noGrp="1"/>
          </p:cNvSpPr>
          <p:nvPr>
            <p:ph idx="1"/>
          </p:nvPr>
        </p:nvSpPr>
        <p:spPr/>
        <p:txBody>
          <a:bodyPr/>
          <a:lstStyle/>
          <a:p>
            <a:r>
              <a:rPr lang="en-US" sz="2200" dirty="0" smtClean="0"/>
              <a:t>Throughout the implementation period:</a:t>
            </a:r>
          </a:p>
          <a:p>
            <a:pPr lvl="1"/>
            <a:r>
              <a:rPr lang="en-US" sz="2200" dirty="0" smtClean="0"/>
              <a:t>Maintain communication with the change team as to their progress. </a:t>
            </a:r>
          </a:p>
          <a:p>
            <a:pPr lvl="1"/>
            <a:r>
              <a:rPr lang="en-US" sz="2200" dirty="0" smtClean="0"/>
              <a:t>Document dates of completion for each implementation step. </a:t>
            </a:r>
          </a:p>
          <a:p>
            <a:pPr lvl="1"/>
            <a:r>
              <a:rPr lang="en-US" sz="2200" dirty="0" smtClean="0"/>
              <a:t>Note any issues that have affected the facility’s progress.</a:t>
            </a:r>
          </a:p>
          <a:p>
            <a:r>
              <a:rPr lang="en-US" sz="2200" dirty="0" smtClean="0"/>
              <a:t>Monitor the team’s level of engagement:</a:t>
            </a:r>
          </a:p>
          <a:p>
            <a:pPr lvl="1"/>
            <a:r>
              <a:rPr lang="en-US" sz="2200" dirty="0" smtClean="0"/>
              <a:t>Are key members of the change team participating in meetings regularly? </a:t>
            </a:r>
          </a:p>
          <a:p>
            <a:pPr lvl="1"/>
            <a:r>
              <a:rPr lang="en-US" sz="2200" dirty="0" smtClean="0"/>
              <a:t>Has there been any significant turnover in staff either on the Change Team or leadership that may affect the team’s functioning?</a:t>
            </a:r>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29</a:t>
            </a:fld>
            <a:endParaRPr lang="en-US" dirty="0"/>
          </a:p>
        </p:txBody>
      </p:sp>
    </p:spTree>
    <p:extLst>
      <p:ext uri="{BB962C8B-B14F-4D97-AF65-F5344CB8AC3E}">
        <p14:creationId xmlns:p14="http://schemas.microsoft.com/office/powerpoint/2010/main" val="30796383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 to On-Time</a:t>
            </a:r>
            <a:endParaRPr lang="en-US" dirty="0"/>
          </a:p>
        </p:txBody>
      </p:sp>
      <p:sp>
        <p:nvSpPr>
          <p:cNvPr id="3" name="Content Placeholder 2"/>
          <p:cNvSpPr>
            <a:spLocks noGrp="1"/>
          </p:cNvSpPr>
          <p:nvPr>
            <p:ph idx="1"/>
          </p:nvPr>
        </p:nvSpPr>
        <p:spPr/>
        <p:txBody>
          <a:bodyPr/>
          <a:lstStyle/>
          <a:p>
            <a:r>
              <a:rPr lang="en-US" sz="2800" dirty="0" smtClean="0"/>
              <a:t>On-Time is a unique approach to quality improvement that focuses on the use of:</a:t>
            </a:r>
          </a:p>
          <a:p>
            <a:pPr lvl="1"/>
            <a:r>
              <a:rPr lang="en-US" sz="2800" dirty="0" smtClean="0"/>
              <a:t>Electronic reports. </a:t>
            </a:r>
          </a:p>
          <a:p>
            <a:pPr lvl="1"/>
            <a:r>
              <a:rPr lang="en-US" sz="2800" dirty="0" smtClean="0"/>
              <a:t>Multidisciplinary team. </a:t>
            </a:r>
          </a:p>
          <a:p>
            <a:pPr lvl="1"/>
            <a:r>
              <a:rPr lang="en-US" sz="2800" dirty="0" smtClean="0"/>
              <a:t>Electronic medical record (EMR). </a:t>
            </a:r>
          </a:p>
          <a:p>
            <a:r>
              <a:rPr lang="en-US" sz="2800" dirty="0" smtClean="0"/>
              <a:t>On-Time:</a:t>
            </a:r>
          </a:p>
          <a:p>
            <a:pPr lvl="1"/>
            <a:r>
              <a:rPr lang="en-US" sz="2800" dirty="0" smtClean="0"/>
              <a:t>Provides clinical reports to help staff develop and implement appropriate interventions. </a:t>
            </a:r>
          </a:p>
          <a:p>
            <a:pPr lvl="1"/>
            <a:r>
              <a:rPr lang="en-US" sz="2800" dirty="0" smtClean="0"/>
              <a:t>Uses Facilitators to help integrate these reports into existing workflow.</a:t>
            </a:r>
          </a:p>
          <a:p>
            <a:endParaRPr lang="en-US" dirty="0"/>
          </a:p>
        </p:txBody>
      </p:sp>
      <p:sp>
        <p:nvSpPr>
          <p:cNvPr id="12" name="Date Placeholder 11"/>
          <p:cNvSpPr>
            <a:spLocks noGrp="1"/>
          </p:cNvSpPr>
          <p:nvPr>
            <p:ph type="dt" sz="half" idx="10"/>
          </p:nvPr>
        </p:nvSpPr>
        <p:spPr/>
        <p:txBody>
          <a:bodyPr/>
          <a:lstStyle/>
          <a:p>
            <a:r>
              <a:rPr lang="en-US" smtClean="0"/>
              <a:t>November 2016</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3</a:t>
            </a:fld>
            <a:endParaRPr lang="en-US" dirty="0"/>
          </a:p>
        </p:txBody>
      </p:sp>
    </p:spTree>
    <p:extLst>
      <p:ext uri="{BB962C8B-B14F-4D97-AF65-F5344CB8AC3E}">
        <p14:creationId xmlns:p14="http://schemas.microsoft.com/office/powerpoint/2010/main" val="1924987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Facilitator Role:  Monitoring Implementation Progress (cont.)</a:t>
            </a:r>
            <a:endParaRPr lang="en-US" dirty="0"/>
          </a:p>
        </p:txBody>
      </p:sp>
      <p:sp>
        <p:nvSpPr>
          <p:cNvPr id="3" name="Content Placeholder 2"/>
          <p:cNvSpPr>
            <a:spLocks noGrp="1"/>
          </p:cNvSpPr>
          <p:nvPr>
            <p:ph idx="1"/>
          </p:nvPr>
        </p:nvSpPr>
        <p:spPr/>
        <p:txBody>
          <a:bodyPr/>
          <a:lstStyle/>
          <a:p>
            <a:r>
              <a:rPr lang="en-US" sz="2200" dirty="0" smtClean="0"/>
              <a:t>Monitor the team’s level of engagement (cont.):</a:t>
            </a:r>
          </a:p>
          <a:p>
            <a:pPr lvl="1"/>
            <a:r>
              <a:rPr lang="en-US" sz="2200" dirty="0" smtClean="0"/>
              <a:t>Is the team cohesive? Are team members completing assignments on time? </a:t>
            </a:r>
          </a:p>
          <a:p>
            <a:pPr lvl="1"/>
            <a:r>
              <a:rPr lang="en-US" sz="2200" dirty="0" smtClean="0"/>
              <a:t>Are there any operational issues, such as reports not being available or difficult to print, or meeting space not available, that may affect the program’s progress?</a:t>
            </a:r>
          </a:p>
          <a:p>
            <a:pPr lvl="1"/>
            <a:r>
              <a:rPr lang="en-US" sz="2200" dirty="0" smtClean="0"/>
              <a:t>Have there been any disruptions to implementation, such as during the annual State survey, </a:t>
            </a:r>
            <a:r>
              <a:rPr lang="en-US" sz="2200" dirty="0" err="1" smtClean="0"/>
              <a:t>followup</a:t>
            </a:r>
            <a:r>
              <a:rPr lang="en-US" sz="2200" dirty="0" smtClean="0"/>
              <a:t> survey(s), and writing of the plan of correction, if required?</a:t>
            </a:r>
          </a:p>
          <a:p>
            <a:r>
              <a:rPr lang="en-US" sz="2200" dirty="0" smtClean="0"/>
              <a:t>If the Facilitator notes any slowing or disruption of the implementation process, work with the program champion to investigate the issue(s) and help devise a plan to address them.</a:t>
            </a:r>
            <a:endParaRPr lang="en-US" sz="2200" dirty="0"/>
          </a:p>
        </p:txBody>
      </p:sp>
      <p:sp>
        <p:nvSpPr>
          <p:cNvPr id="4" name="Date Placeholder 3"/>
          <p:cNvSpPr>
            <a:spLocks noGrp="1"/>
          </p:cNvSpPr>
          <p:nvPr>
            <p:ph type="dt" sz="half" idx="10"/>
          </p:nvPr>
        </p:nvSpPr>
        <p:spPr/>
        <p:txBody>
          <a:bodyPr/>
          <a:lstStyle/>
          <a:p>
            <a:r>
              <a:rPr lang="en-US" smtClean="0"/>
              <a:t>November 2016</a:t>
            </a:r>
            <a:endParaRPr lang="en-US" dirty="0" smtClean="0"/>
          </a:p>
        </p:txBody>
      </p:sp>
      <p:sp>
        <p:nvSpPr>
          <p:cNvPr id="5" name="Footer Placeholder 4"/>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30</a:t>
            </a:fld>
            <a:endParaRPr lang="en-US" dirty="0"/>
          </a:p>
        </p:txBody>
      </p:sp>
    </p:spTree>
    <p:extLst>
      <p:ext uri="{BB962C8B-B14F-4D97-AF65-F5344CB8AC3E}">
        <p14:creationId xmlns:p14="http://schemas.microsoft.com/office/powerpoint/2010/main" val="2103134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Facilitator Role: Monitoring </a:t>
            </a:r>
            <a:br>
              <a:rPr lang="en-US" dirty="0" smtClean="0"/>
            </a:br>
            <a:r>
              <a:rPr lang="en-US" dirty="0" smtClean="0"/>
              <a:t>Impact of On-Time</a:t>
            </a:r>
            <a:endParaRPr lang="en-US" strike="sngStrike" dirty="0"/>
          </a:p>
        </p:txBody>
      </p:sp>
      <p:sp>
        <p:nvSpPr>
          <p:cNvPr id="3" name="Content Placeholder 2"/>
          <p:cNvSpPr>
            <a:spLocks noGrp="1"/>
          </p:cNvSpPr>
          <p:nvPr>
            <p:ph idx="1"/>
          </p:nvPr>
        </p:nvSpPr>
        <p:spPr/>
        <p:txBody>
          <a:bodyPr/>
          <a:lstStyle/>
          <a:p>
            <a:r>
              <a:rPr lang="en-US" dirty="0" smtClean="0"/>
              <a:t>Assist the Change Team in selecting metrics based on existing clinical data.</a:t>
            </a:r>
            <a:endParaRPr lang="en-US" strike="sngStrike" dirty="0" smtClean="0">
              <a:solidFill>
                <a:srgbClr val="FF0000"/>
              </a:solidFill>
            </a:endParaRPr>
          </a:p>
          <a:p>
            <a:r>
              <a:rPr lang="en-US" dirty="0" smtClean="0"/>
              <a:t>Review outcomes with team during implementation period to monitor program’s early impact.</a:t>
            </a:r>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31</a:t>
            </a:fld>
            <a:endParaRPr lang="en-US" dirty="0"/>
          </a:p>
        </p:txBody>
      </p:sp>
    </p:spTree>
    <p:extLst>
      <p:ext uri="{BB962C8B-B14F-4D97-AF65-F5344CB8AC3E}">
        <p14:creationId xmlns:p14="http://schemas.microsoft.com/office/powerpoint/2010/main" val="8893047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Check Your Understanding </a:t>
            </a:r>
            <a:endParaRPr lang="en-US" dirty="0"/>
          </a:p>
        </p:txBody>
      </p:sp>
      <p:sp>
        <p:nvSpPr>
          <p:cNvPr id="3" name="Content Placeholder 2"/>
          <p:cNvSpPr>
            <a:spLocks noGrp="1"/>
          </p:cNvSpPr>
          <p:nvPr>
            <p:ph idx="1"/>
          </p:nvPr>
        </p:nvSpPr>
        <p:spPr/>
        <p:txBody>
          <a:bodyPr>
            <a:normAutofit fontScale="77500" lnSpcReduction="20000"/>
          </a:bodyPr>
          <a:lstStyle/>
          <a:p>
            <a:pPr>
              <a:lnSpc>
                <a:spcPct val="120000"/>
              </a:lnSpc>
            </a:pPr>
            <a:r>
              <a:rPr lang="en-US" dirty="0" smtClean="0"/>
              <a:t>What are the goals of the On-Time program?</a:t>
            </a:r>
          </a:p>
          <a:p>
            <a:pPr>
              <a:lnSpc>
                <a:spcPct val="120000"/>
              </a:lnSpc>
            </a:pPr>
            <a:r>
              <a:rPr lang="en-US" dirty="0" smtClean="0"/>
              <a:t>What are the key components of the On-Time program?</a:t>
            </a:r>
          </a:p>
          <a:p>
            <a:pPr>
              <a:lnSpc>
                <a:spcPct val="120000"/>
              </a:lnSpc>
            </a:pPr>
            <a:r>
              <a:rPr lang="en-US" dirty="0" smtClean="0"/>
              <a:t>What is the Facilitator’s role in implementing the program?</a:t>
            </a:r>
          </a:p>
          <a:p>
            <a:pPr>
              <a:lnSpc>
                <a:spcPct val="120000"/>
              </a:lnSpc>
            </a:pPr>
            <a:r>
              <a:rPr lang="en-US" dirty="0" smtClean="0"/>
              <a:t>What is the role of program champion?</a:t>
            </a:r>
          </a:p>
          <a:p>
            <a:pPr>
              <a:lnSpc>
                <a:spcPct val="120000"/>
              </a:lnSpc>
            </a:pPr>
            <a:r>
              <a:rPr lang="en-US" dirty="0" smtClean="0"/>
              <a:t>How would you respond to questions regarding the accuracy of the reports?</a:t>
            </a:r>
          </a:p>
          <a:p>
            <a:pPr>
              <a:lnSpc>
                <a:spcPct val="120000"/>
              </a:lnSpc>
            </a:pPr>
            <a:r>
              <a:rPr lang="en-US" dirty="0" smtClean="0"/>
              <a:t>What is the Facilitator’s </a:t>
            </a:r>
            <a:r>
              <a:rPr lang="en-US" dirty="0"/>
              <a:t>role </a:t>
            </a:r>
            <a:r>
              <a:rPr lang="en-US" dirty="0" smtClean="0"/>
              <a:t>in helping with the Self-Assessment? Incorporating reports into new meetings?</a:t>
            </a:r>
          </a:p>
          <a:p>
            <a:pPr lvl="0"/>
            <a:endParaRPr lang="en-US" dirty="0"/>
          </a:p>
        </p:txBody>
      </p:sp>
      <p:sp>
        <p:nvSpPr>
          <p:cNvPr id="4" name="Date Placeholder 3"/>
          <p:cNvSpPr>
            <a:spLocks noGrp="1"/>
          </p:cNvSpPr>
          <p:nvPr>
            <p:ph type="dt" sz="half" idx="10"/>
          </p:nvPr>
        </p:nvSpPr>
        <p:spPr>
          <a:prstGeom prst="rect">
            <a:avLst/>
          </a:prstGeom>
        </p:spPr>
        <p:txBody>
          <a:bodyPr/>
          <a:lstStyle/>
          <a:p>
            <a:r>
              <a:rPr lang="en-US" smtClean="0"/>
              <a:t>November 2016</a:t>
            </a:r>
            <a:endParaRPr lang="en-US" dirty="0" smtClean="0"/>
          </a:p>
        </p:txBody>
      </p:sp>
      <p:sp>
        <p:nvSpPr>
          <p:cNvPr id="5" name="Footer Placeholder 4"/>
          <p:cNvSpPr>
            <a:spLocks noGrp="1"/>
          </p:cNvSpPr>
          <p:nvPr>
            <p:ph type="ftr" sz="quarter" idx="11"/>
          </p:nvPr>
        </p:nvSpPr>
        <p:spPr>
          <a:prstGeom prst="rect">
            <a:avLst/>
          </a:prstGeom>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32</a:t>
            </a:fld>
            <a:endParaRPr lang="en-US" dirty="0"/>
          </a:p>
        </p:txBody>
      </p:sp>
    </p:spTree>
    <p:extLst>
      <p:ext uri="{BB962C8B-B14F-4D97-AF65-F5344CB8AC3E}">
        <p14:creationId xmlns:p14="http://schemas.microsoft.com/office/powerpoint/2010/main" val="2691663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What Problem Are We </a:t>
            </a:r>
            <a:br>
              <a:rPr lang="en-US" smtClean="0"/>
            </a:br>
            <a:r>
              <a:rPr lang="en-US" smtClean="0"/>
              <a:t>Trying To Solve?</a:t>
            </a:r>
            <a:endParaRPr lang="en-US" dirty="0"/>
          </a:p>
        </p:txBody>
      </p:sp>
      <p:sp>
        <p:nvSpPr>
          <p:cNvPr id="3" name="Content Placeholder 2"/>
          <p:cNvSpPr>
            <a:spLocks noGrp="1"/>
          </p:cNvSpPr>
          <p:nvPr>
            <p:ph idx="1"/>
          </p:nvPr>
        </p:nvSpPr>
        <p:spPr/>
        <p:txBody>
          <a:bodyPr/>
          <a:lstStyle/>
          <a:p>
            <a:r>
              <a:rPr lang="en-US" dirty="0" smtClean="0"/>
              <a:t>Nursing homes investigate adverse events after they occur.</a:t>
            </a:r>
          </a:p>
          <a:p>
            <a:r>
              <a:rPr lang="en-US" dirty="0" smtClean="0"/>
              <a:t>Is it possible to intervene before adverse events occur? </a:t>
            </a:r>
          </a:p>
          <a:p>
            <a:r>
              <a:rPr lang="en-US" dirty="0" smtClean="0"/>
              <a:t>Does information exist to identify residents at risk? </a:t>
            </a:r>
          </a:p>
          <a:p>
            <a:r>
              <a:rPr lang="en-US" dirty="0" smtClean="0"/>
              <a:t>How can this information be used?</a:t>
            </a:r>
          </a:p>
          <a:p>
            <a:endParaRPr lang="en-US" dirty="0" smtClean="0"/>
          </a:p>
          <a:p>
            <a:endParaRPr lang="en-US" dirty="0" smtClean="0"/>
          </a:p>
          <a:p>
            <a:endParaRPr lang="en-US" dirty="0"/>
          </a:p>
        </p:txBody>
      </p:sp>
      <p:sp>
        <p:nvSpPr>
          <p:cNvPr id="7" name="Date Placeholder 6"/>
          <p:cNvSpPr>
            <a:spLocks noGrp="1"/>
          </p:cNvSpPr>
          <p:nvPr>
            <p:ph type="dt" sz="half" idx="10"/>
          </p:nvPr>
        </p:nvSpPr>
        <p:spPr/>
        <p:txBody>
          <a:bodyPr/>
          <a:lstStyle/>
          <a:p>
            <a:r>
              <a:rPr lang="en-US" smtClean="0"/>
              <a:t>November 2016</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4</a:t>
            </a:fld>
            <a:endParaRPr lang="en-US" dirty="0"/>
          </a:p>
        </p:txBody>
      </p:sp>
    </p:spTree>
    <p:extLst>
      <p:ext uri="{BB962C8B-B14F-4D97-AF65-F5344CB8AC3E}">
        <p14:creationId xmlns:p14="http://schemas.microsoft.com/office/powerpoint/2010/main" val="3058039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Discussion</a:t>
            </a:r>
            <a:endParaRPr lang="en-US" dirty="0"/>
          </a:p>
        </p:txBody>
      </p:sp>
      <p:sp>
        <p:nvSpPr>
          <p:cNvPr id="3" name="Content Placeholder 2"/>
          <p:cNvSpPr>
            <a:spLocks noGrp="1"/>
          </p:cNvSpPr>
          <p:nvPr>
            <p:ph idx="1"/>
          </p:nvPr>
        </p:nvSpPr>
        <p:spPr/>
        <p:txBody>
          <a:bodyPr/>
          <a:lstStyle/>
          <a:p>
            <a:r>
              <a:rPr lang="en-US" dirty="0" smtClean="0"/>
              <a:t>Can you think of examples when knowledge of risk factors might be used to prevent adverse events?</a:t>
            </a:r>
          </a:p>
          <a:p>
            <a:r>
              <a:rPr lang="en-US" dirty="0" smtClean="0"/>
              <a:t>What are obstacles to staff obtaining the information needed to identify residents who need changes in care plans? To</a:t>
            </a:r>
            <a:r>
              <a:rPr lang="en-US" dirty="0" smtClean="0">
                <a:solidFill>
                  <a:srgbClr val="0000FF"/>
                </a:solidFill>
              </a:rPr>
              <a:t> </a:t>
            </a:r>
            <a:r>
              <a:rPr lang="en-US" dirty="0" smtClean="0"/>
              <a:t>intervene early? To intervene appropriately?</a:t>
            </a:r>
          </a:p>
          <a:p>
            <a:endParaRPr lang="en-US" dirty="0"/>
          </a:p>
        </p:txBody>
      </p:sp>
      <p:sp>
        <p:nvSpPr>
          <p:cNvPr id="7" name="Date Placeholder 6"/>
          <p:cNvSpPr>
            <a:spLocks noGrp="1"/>
          </p:cNvSpPr>
          <p:nvPr>
            <p:ph type="dt" sz="half" idx="10"/>
          </p:nvPr>
        </p:nvSpPr>
        <p:spPr/>
        <p:txBody>
          <a:bodyPr/>
          <a:lstStyle/>
          <a:p>
            <a:r>
              <a:rPr lang="en-US" smtClean="0"/>
              <a:t>November 2016</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5</a:t>
            </a:fld>
            <a:endParaRPr lang="en-US" dirty="0"/>
          </a:p>
        </p:txBody>
      </p:sp>
    </p:spTree>
    <p:extLst>
      <p:ext uri="{BB962C8B-B14F-4D97-AF65-F5344CB8AC3E}">
        <p14:creationId xmlns:p14="http://schemas.microsoft.com/office/powerpoint/2010/main" val="36306770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On-Time Reports for  Four </a:t>
            </a:r>
            <a:br>
              <a:rPr lang="en-US" smtClean="0"/>
            </a:br>
            <a:r>
              <a:rPr lang="en-US" smtClean="0"/>
              <a:t>Adverse Events</a:t>
            </a:r>
            <a:endParaRPr lang="en-US" dirty="0"/>
          </a:p>
        </p:txBody>
      </p:sp>
      <p:sp>
        <p:nvSpPr>
          <p:cNvPr id="3" name="Content Placeholder 2"/>
          <p:cNvSpPr>
            <a:spLocks noGrp="1"/>
          </p:cNvSpPr>
          <p:nvPr>
            <p:ph idx="1"/>
          </p:nvPr>
        </p:nvSpPr>
        <p:spPr/>
        <p:txBody>
          <a:bodyPr/>
          <a:lstStyle/>
          <a:p>
            <a:r>
              <a:rPr lang="en-US" dirty="0" smtClean="0"/>
              <a:t>Available Reports:</a:t>
            </a:r>
          </a:p>
          <a:p>
            <a:pPr lvl="1"/>
            <a:r>
              <a:rPr lang="en-US" dirty="0" smtClean="0"/>
              <a:t>Pressure Ulcer Prevention</a:t>
            </a:r>
          </a:p>
          <a:p>
            <a:pPr lvl="1"/>
            <a:r>
              <a:rPr lang="en-US" dirty="0" smtClean="0"/>
              <a:t>Pressure Ulcer Healing</a:t>
            </a:r>
          </a:p>
          <a:p>
            <a:r>
              <a:rPr lang="en-US" dirty="0" smtClean="0"/>
              <a:t>Reports in Development:</a:t>
            </a:r>
          </a:p>
          <a:p>
            <a:pPr lvl="1"/>
            <a:r>
              <a:rPr lang="en-US" dirty="0" smtClean="0"/>
              <a:t>Falls Prevention</a:t>
            </a:r>
          </a:p>
          <a:p>
            <a:pPr lvl="1"/>
            <a:r>
              <a:rPr lang="en-US" dirty="0" smtClean="0"/>
              <a:t>Prevention of Avoidable Hospitalizations</a:t>
            </a:r>
          </a:p>
        </p:txBody>
      </p:sp>
      <p:sp>
        <p:nvSpPr>
          <p:cNvPr id="7" name="Date Placeholder 6"/>
          <p:cNvSpPr>
            <a:spLocks noGrp="1"/>
          </p:cNvSpPr>
          <p:nvPr>
            <p:ph type="dt" sz="half" idx="10"/>
          </p:nvPr>
        </p:nvSpPr>
        <p:spPr/>
        <p:txBody>
          <a:bodyPr/>
          <a:lstStyle/>
          <a:p>
            <a:r>
              <a:rPr lang="en-US" smtClean="0"/>
              <a:t>November 2016</a:t>
            </a:r>
            <a:endParaRPr lang="en-US" dirty="0"/>
          </a:p>
        </p:txBody>
      </p:sp>
      <p:sp>
        <p:nvSpPr>
          <p:cNvPr id="8" name="Footer Placeholder 7"/>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6</a:t>
            </a:fld>
            <a:endParaRPr lang="en-US" dirty="0"/>
          </a:p>
        </p:txBody>
      </p:sp>
    </p:spTree>
    <p:extLst>
      <p:ext uri="{BB962C8B-B14F-4D97-AF65-F5344CB8AC3E}">
        <p14:creationId xmlns:p14="http://schemas.microsoft.com/office/powerpoint/2010/main" val="3869684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Common Elements of On-Time</a:t>
            </a:r>
            <a:endParaRPr lang="en-US" dirty="0"/>
          </a:p>
        </p:txBody>
      </p:sp>
      <p:sp>
        <p:nvSpPr>
          <p:cNvPr id="3" name="Content Placeholder 2"/>
          <p:cNvSpPr>
            <a:spLocks noGrp="1"/>
          </p:cNvSpPr>
          <p:nvPr>
            <p:ph idx="1"/>
          </p:nvPr>
        </p:nvSpPr>
        <p:spPr/>
        <p:txBody>
          <a:bodyPr/>
          <a:lstStyle/>
          <a:p>
            <a:r>
              <a:rPr lang="en-US" sz="2400" dirty="0" smtClean="0"/>
              <a:t>EMR to develop reports that identify residents at increased risk of adverse events</a:t>
            </a:r>
          </a:p>
          <a:p>
            <a:r>
              <a:rPr lang="en-US" sz="2400" dirty="0" smtClean="0"/>
              <a:t>Weekly reports to provide information to help staff intervene in a more timely manner</a:t>
            </a:r>
          </a:p>
          <a:p>
            <a:r>
              <a:rPr lang="en-US" sz="2400" dirty="0" smtClean="0"/>
              <a:t>Implementation worksheets:</a:t>
            </a:r>
          </a:p>
          <a:p>
            <a:pPr lvl="1"/>
            <a:r>
              <a:rPr lang="en-US" sz="2400" dirty="0" smtClean="0"/>
              <a:t>Help staff assess how they currently identify changing risk and make intervention decisions.</a:t>
            </a:r>
          </a:p>
          <a:p>
            <a:pPr lvl="1"/>
            <a:r>
              <a:rPr lang="en-US" sz="2400" dirty="0" smtClean="0"/>
              <a:t>Identify ways to integrate the reports into day-to-day clinical discussions.</a:t>
            </a:r>
          </a:p>
          <a:p>
            <a:r>
              <a:rPr lang="en-US" sz="2400" dirty="0" smtClean="0"/>
              <a:t>Facilitator to help staff understand the reports and to guide integration of reports into day-to-day clinical </a:t>
            </a:r>
            <a:r>
              <a:rPr lang="en-US" sz="2400" dirty="0" err="1" smtClean="0"/>
              <a:t>decisionmaking</a:t>
            </a:r>
            <a:r>
              <a:rPr lang="en-US" sz="2400" dirty="0" smtClean="0"/>
              <a:t>.</a:t>
            </a:r>
          </a:p>
        </p:txBody>
      </p:sp>
      <p:sp>
        <p:nvSpPr>
          <p:cNvPr id="5" name="Date Placeholder 4"/>
          <p:cNvSpPr>
            <a:spLocks noGrp="1"/>
          </p:cNvSpPr>
          <p:nvPr>
            <p:ph type="dt" sz="half" idx="10"/>
          </p:nvPr>
        </p:nvSpPr>
        <p:spPr/>
        <p:txBody>
          <a:bodyPr/>
          <a:lstStyle/>
          <a:p>
            <a:r>
              <a:rPr lang="en-US" smtClean="0"/>
              <a:t>November 2016</a:t>
            </a:r>
            <a:endParaRPr lang="en-US" dirty="0" smtClean="0"/>
          </a:p>
        </p:txBody>
      </p:sp>
      <p:sp>
        <p:nvSpPr>
          <p:cNvPr id="7" name="Footer Placeholder 6"/>
          <p:cNvSpPr>
            <a:spLocks noGrp="1"/>
          </p:cNvSpPr>
          <p:nvPr>
            <p:ph type="ftr" sz="quarter" idx="11"/>
          </p:nvPr>
        </p:nvSpPr>
        <p:spPr/>
        <p:txBody>
          <a:bodyPr/>
          <a:lstStyle/>
          <a:p>
            <a:r>
              <a:rPr lang="en-US" smtClean="0"/>
              <a:t>On-Time Overview</a:t>
            </a:r>
            <a:endParaRPr lang="en-US" dirty="0"/>
          </a:p>
        </p:txBody>
      </p:sp>
      <p:sp>
        <p:nvSpPr>
          <p:cNvPr id="8" name="Slide Number Placeholder 7"/>
          <p:cNvSpPr>
            <a:spLocks noGrp="1"/>
          </p:cNvSpPr>
          <p:nvPr>
            <p:ph type="sldNum" sz="quarter" idx="12"/>
          </p:nvPr>
        </p:nvSpPr>
        <p:spPr/>
        <p:txBody>
          <a:bodyPr/>
          <a:lstStyle/>
          <a:p>
            <a:fld id="{AFB48CF1-76A4-46B6-81A1-9DCF5937CFE6}" type="slidenum">
              <a:rPr lang="en-US" smtClean="0"/>
              <a:pPr/>
              <a:t>7</a:t>
            </a:fld>
            <a:endParaRPr lang="en-US" dirty="0"/>
          </a:p>
        </p:txBody>
      </p:sp>
    </p:spTree>
    <p:extLst>
      <p:ext uri="{BB962C8B-B14F-4D97-AF65-F5344CB8AC3E}">
        <p14:creationId xmlns:p14="http://schemas.microsoft.com/office/powerpoint/2010/main" val="1625823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Role of the Facilitator</a:t>
            </a:r>
            <a:endParaRPr lang="en-US" dirty="0"/>
          </a:p>
        </p:txBody>
      </p:sp>
      <p:sp>
        <p:nvSpPr>
          <p:cNvPr id="3" name="Content Placeholder 2"/>
          <p:cNvSpPr>
            <a:spLocks noGrp="1"/>
          </p:cNvSpPr>
          <p:nvPr>
            <p:ph idx="1"/>
          </p:nvPr>
        </p:nvSpPr>
        <p:spPr/>
        <p:txBody>
          <a:bodyPr/>
          <a:lstStyle/>
          <a:p>
            <a:r>
              <a:rPr lang="en-US" sz="2000" dirty="0" smtClean="0"/>
              <a:t>Establish relationship with Change Team:</a:t>
            </a:r>
          </a:p>
          <a:p>
            <a:pPr lvl="1"/>
            <a:r>
              <a:rPr lang="en-US" sz="2000" dirty="0" smtClean="0"/>
              <a:t>Introduce On-Time Program and relevant electronic reports.</a:t>
            </a:r>
          </a:p>
          <a:p>
            <a:pPr lvl="1"/>
            <a:r>
              <a:rPr lang="en-US" sz="2000" dirty="0" smtClean="0"/>
              <a:t>Review program expectations and establish a plan for regular communication.</a:t>
            </a:r>
          </a:p>
          <a:p>
            <a:r>
              <a:rPr lang="en-US" sz="2000" dirty="0" smtClean="0"/>
              <a:t>Guide the team to implement the program:</a:t>
            </a:r>
          </a:p>
          <a:p>
            <a:pPr lvl="1"/>
            <a:r>
              <a:rPr lang="en-US" sz="2000" dirty="0" smtClean="0"/>
              <a:t>Provide training on report contents.</a:t>
            </a:r>
          </a:p>
          <a:p>
            <a:pPr lvl="1"/>
            <a:r>
              <a:rPr lang="en-US" sz="2000" dirty="0" smtClean="0"/>
              <a:t>Guide the team’s completion and review of the Self-Assessment worksheet.</a:t>
            </a:r>
          </a:p>
          <a:p>
            <a:pPr lvl="1"/>
            <a:r>
              <a:rPr lang="en-US" sz="2000" dirty="0" smtClean="0"/>
              <a:t>Help the team identify ways to integrate the reports into current processes. </a:t>
            </a:r>
          </a:p>
          <a:p>
            <a:pPr lvl="1"/>
            <a:r>
              <a:rPr lang="en-US" sz="2000" dirty="0" smtClean="0"/>
              <a:t>Help the team develop piloting strategy for fully integrating reports into daily practice.</a:t>
            </a:r>
          </a:p>
          <a:p>
            <a:pPr lvl="1"/>
            <a:r>
              <a:rPr lang="en-US" sz="2000" dirty="0" smtClean="0"/>
              <a:t>Provide ongoing coaching and assistance to overcome obstacles during implementation.</a:t>
            </a:r>
          </a:p>
          <a:p>
            <a:r>
              <a:rPr lang="en-US" sz="2000" dirty="0" smtClean="0"/>
              <a:t>Monitor progress.</a:t>
            </a:r>
            <a:endParaRPr lang="en-US" sz="2000" dirty="0"/>
          </a:p>
        </p:txBody>
      </p:sp>
      <p:sp>
        <p:nvSpPr>
          <p:cNvPr id="5" name="Date Placeholder 4"/>
          <p:cNvSpPr>
            <a:spLocks noGrp="1"/>
          </p:cNvSpPr>
          <p:nvPr>
            <p:ph type="dt" sz="half" idx="10"/>
          </p:nvPr>
        </p:nvSpPr>
        <p:spPr/>
        <p:txBody>
          <a:bodyPr/>
          <a:lstStyle/>
          <a:p>
            <a:r>
              <a:rPr lang="en-US" smtClean="0"/>
              <a:t>November 2016</a:t>
            </a:r>
            <a:endParaRPr lang="en-US" dirty="0" smtClean="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9" name="Slide Number Placeholder 8"/>
          <p:cNvSpPr>
            <a:spLocks noGrp="1"/>
          </p:cNvSpPr>
          <p:nvPr>
            <p:ph type="sldNum" sz="quarter" idx="12"/>
          </p:nvPr>
        </p:nvSpPr>
        <p:spPr/>
        <p:txBody>
          <a:bodyPr/>
          <a:lstStyle/>
          <a:p>
            <a:fld id="{AFB48CF1-76A4-46B6-81A1-9DCF5937CFE6}" type="slidenum">
              <a:rPr lang="en-US" smtClean="0"/>
              <a:pPr/>
              <a:t>8</a:t>
            </a:fld>
            <a:endParaRPr lang="en-US" dirty="0"/>
          </a:p>
        </p:txBody>
      </p:sp>
    </p:spTree>
    <p:extLst>
      <p:ext uri="{BB962C8B-B14F-4D97-AF65-F5344CB8AC3E}">
        <p14:creationId xmlns:p14="http://schemas.microsoft.com/office/powerpoint/2010/main" val="3532647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On-Time Implementation </a:t>
            </a:r>
            <a:br>
              <a:rPr lang="en-US" smtClean="0"/>
            </a:br>
            <a:r>
              <a:rPr lang="en-US" smtClean="0"/>
              <a:t>Prerequisites</a:t>
            </a:r>
            <a:endParaRPr lang="en-US" dirty="0"/>
          </a:p>
        </p:txBody>
      </p:sp>
      <p:sp>
        <p:nvSpPr>
          <p:cNvPr id="3" name="Content Placeholder 2"/>
          <p:cNvSpPr>
            <a:spLocks noGrp="1"/>
          </p:cNvSpPr>
          <p:nvPr>
            <p:ph idx="1"/>
          </p:nvPr>
        </p:nvSpPr>
        <p:spPr/>
        <p:txBody>
          <a:bodyPr/>
          <a:lstStyle/>
          <a:p>
            <a:pPr>
              <a:lnSpc>
                <a:spcPct val="80000"/>
              </a:lnSpc>
            </a:pPr>
            <a:r>
              <a:rPr lang="en-US" sz="3000" dirty="0" smtClean="0"/>
              <a:t>EMR vendor willing to provide access to On-Time reports</a:t>
            </a:r>
          </a:p>
          <a:p>
            <a:pPr>
              <a:lnSpc>
                <a:spcPct val="80000"/>
              </a:lnSpc>
            </a:pPr>
            <a:r>
              <a:rPr lang="en-US" sz="3000" dirty="0" smtClean="0"/>
              <a:t>Commitment from key leadership, including the DON or administrator</a:t>
            </a:r>
          </a:p>
          <a:p>
            <a:pPr>
              <a:lnSpc>
                <a:spcPct val="80000"/>
              </a:lnSpc>
            </a:pPr>
            <a:r>
              <a:rPr lang="en-US" sz="3000" dirty="0" smtClean="0"/>
              <a:t>Multidisciplinary change team </a:t>
            </a:r>
            <a:r>
              <a:rPr lang="en-US" sz="3000" smtClean="0"/>
              <a:t>and designated team </a:t>
            </a:r>
            <a:r>
              <a:rPr lang="en-US" sz="3000" dirty="0" smtClean="0"/>
              <a:t>champion</a:t>
            </a:r>
          </a:p>
          <a:p>
            <a:pPr lvl="0">
              <a:lnSpc>
                <a:spcPct val="80000"/>
              </a:lnSpc>
            </a:pPr>
            <a:r>
              <a:rPr lang="en-US" sz="3000" dirty="0" smtClean="0"/>
              <a:t>Commitment to provide high-quality data elements to populate reports.</a:t>
            </a:r>
          </a:p>
          <a:p>
            <a:pPr>
              <a:lnSpc>
                <a:spcPct val="80000"/>
              </a:lnSpc>
            </a:pPr>
            <a:r>
              <a:rPr lang="en-US" sz="3000" dirty="0" smtClean="0"/>
              <a:t>Commitment to work with the Facilitator to learn how to use the reports to prevent adverse events</a:t>
            </a:r>
            <a:endParaRPr lang="en-US" sz="3000" dirty="0"/>
          </a:p>
        </p:txBody>
      </p:sp>
      <p:sp>
        <p:nvSpPr>
          <p:cNvPr id="5" name="Date Placeholder 4"/>
          <p:cNvSpPr>
            <a:spLocks noGrp="1"/>
          </p:cNvSpPr>
          <p:nvPr>
            <p:ph type="dt" sz="half" idx="10"/>
          </p:nvPr>
        </p:nvSpPr>
        <p:spPr/>
        <p:txBody>
          <a:bodyPr/>
          <a:lstStyle/>
          <a:p>
            <a:r>
              <a:rPr lang="en-US" smtClean="0"/>
              <a:t>November 2016</a:t>
            </a:r>
            <a:endParaRPr lang="en-US" dirty="0" smtClean="0"/>
          </a:p>
        </p:txBody>
      </p:sp>
      <p:sp>
        <p:nvSpPr>
          <p:cNvPr id="4" name="Footer Placeholder 3"/>
          <p:cNvSpPr>
            <a:spLocks noGrp="1"/>
          </p:cNvSpPr>
          <p:nvPr>
            <p:ph type="ftr" sz="quarter" idx="11"/>
          </p:nvPr>
        </p:nvSpPr>
        <p:spPr/>
        <p:txBody>
          <a:bodyPr/>
          <a:lstStyle/>
          <a:p>
            <a:r>
              <a:rPr lang="en-US" smtClean="0"/>
              <a:t>On-Time Overview</a:t>
            </a:r>
            <a:endParaRPr lang="en-US" dirty="0"/>
          </a:p>
        </p:txBody>
      </p:sp>
      <p:sp>
        <p:nvSpPr>
          <p:cNvPr id="7" name="Slide Number Placeholder 6"/>
          <p:cNvSpPr>
            <a:spLocks noGrp="1"/>
          </p:cNvSpPr>
          <p:nvPr>
            <p:ph type="sldNum" sz="quarter" idx="12"/>
          </p:nvPr>
        </p:nvSpPr>
        <p:spPr/>
        <p:txBody>
          <a:bodyPr/>
          <a:lstStyle/>
          <a:p>
            <a:fld id="{AFB48CF1-76A4-46B6-81A1-9DCF5937CFE6}" type="slidenum">
              <a:rPr lang="en-US" smtClean="0"/>
              <a:pPr/>
              <a:t>9</a:t>
            </a:fld>
            <a:endParaRPr lang="en-US" dirty="0"/>
          </a:p>
        </p:txBody>
      </p:sp>
    </p:spTree>
    <p:extLst>
      <p:ext uri="{BB962C8B-B14F-4D97-AF65-F5344CB8AC3E}">
        <p14:creationId xmlns:p14="http://schemas.microsoft.com/office/powerpoint/2010/main" val="30177950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n Time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 Time Page 2+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OnTimeSlideTemplate_09-26-2014</Template>
  <TotalTime>6116</TotalTime>
  <Words>2099</Words>
  <Application>Microsoft Office PowerPoint</Application>
  <PresentationFormat>On-screen Show (4:3)</PresentationFormat>
  <Paragraphs>299</Paragraphs>
  <Slides>32</Slides>
  <Notes>10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On Time Page 1</vt:lpstr>
      <vt:lpstr>On Time Page 2+ </vt:lpstr>
      <vt:lpstr>AHRQ’s Safety Program for Nursing Homes:  On-Time Pressure Ulcer Healing Facilitator Training</vt:lpstr>
      <vt:lpstr>On-Time Pressure Ulcer Healing Facilitator Training</vt:lpstr>
      <vt:lpstr>Introduction to On-Time</vt:lpstr>
      <vt:lpstr>What Problem Are We  Trying To Solve?</vt:lpstr>
      <vt:lpstr>Discussion</vt:lpstr>
      <vt:lpstr>On-Time Reports for  Four  Adverse Events</vt:lpstr>
      <vt:lpstr>Common Elements of On-Time</vt:lpstr>
      <vt:lpstr>Role of the Facilitator</vt:lpstr>
      <vt:lpstr>On-Time Implementation  Prerequisites</vt:lpstr>
      <vt:lpstr>Functional Specifications and  EMR Vendors</vt:lpstr>
      <vt:lpstr>Facilitator Role:  Preliminary Support </vt:lpstr>
      <vt:lpstr>Evidence Base for  On-Time Reports </vt:lpstr>
      <vt:lpstr>Overview of On-Time Reports </vt:lpstr>
      <vt:lpstr>Examples of On-Time Reports</vt:lpstr>
      <vt:lpstr>Facilitator Discussion: Value of  On-Time Reports</vt:lpstr>
      <vt:lpstr>Teaching On-Time Reports</vt:lpstr>
      <vt:lpstr>Facilitator Role: Checking the  Accuracy of On-Time Reports </vt:lpstr>
      <vt:lpstr>Implementation Materials </vt:lpstr>
      <vt:lpstr>Self-Assessment Worksheet </vt:lpstr>
      <vt:lpstr>Self-Assessment Worksheet</vt:lpstr>
      <vt:lpstr>Facilitator Role: Encouraging Completion of Self-Assessment Worksheet </vt:lpstr>
      <vt:lpstr>Menu of Implementation Strategies </vt:lpstr>
      <vt:lpstr>Facilitator Role: Using Menu of Implementation Strategies</vt:lpstr>
      <vt:lpstr>Facilitator Role: Incorporating Reports Into New Meetings</vt:lpstr>
      <vt:lpstr>Facilitator Role: Incorporating Reports Into New Meetings (cont.)</vt:lpstr>
      <vt:lpstr>Facilitator Role: Incorporating Reports Into Existing Meetings</vt:lpstr>
      <vt:lpstr>Facilitator Role: Piloting  Use of Reports</vt:lpstr>
      <vt:lpstr>Implementation Steps  and Timeline</vt:lpstr>
      <vt:lpstr>Facilitator Role:  Monitoring Implementation Progress</vt:lpstr>
      <vt:lpstr>Facilitator Role:  Monitoring Implementation Progress (cont.)</vt:lpstr>
      <vt:lpstr>Facilitator Role: Monitoring  Impact of On-Time</vt:lpstr>
      <vt:lpstr>Check Your Understanding </vt:lpstr>
    </vt:vector>
  </TitlesOfParts>
  <Company>Abt Associates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Stefanie Falzone</dc:creator>
  <cp:lastModifiedBy>Windows User</cp:lastModifiedBy>
  <cp:revision>247</cp:revision>
  <cp:lastPrinted>2014-09-22T21:28:34Z</cp:lastPrinted>
  <dcterms:created xsi:type="dcterms:W3CDTF">2014-05-07T18:20:35Z</dcterms:created>
  <dcterms:modified xsi:type="dcterms:W3CDTF">2016-12-07T14:57:53Z</dcterms:modified>
</cp:coreProperties>
</file>