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6" r:id="rId1"/>
    <p:sldMasterId id="2147483676" r:id="rId2"/>
  </p:sldMasterIdLst>
  <p:notesMasterIdLst>
    <p:notesMasterId r:id="rId63"/>
  </p:notesMasterIdLst>
  <p:handoutMasterIdLst>
    <p:handoutMasterId r:id="rId64"/>
  </p:handoutMasterIdLst>
  <p:sldIdLst>
    <p:sldId id="256" r:id="rId3"/>
    <p:sldId id="264" r:id="rId4"/>
    <p:sldId id="300" r:id="rId5"/>
    <p:sldId id="374" r:id="rId6"/>
    <p:sldId id="266" r:id="rId7"/>
    <p:sldId id="354" r:id="rId8"/>
    <p:sldId id="267" r:id="rId9"/>
    <p:sldId id="353" r:id="rId10"/>
    <p:sldId id="277" r:id="rId11"/>
    <p:sldId id="315" r:id="rId12"/>
    <p:sldId id="381" r:id="rId13"/>
    <p:sldId id="367" r:id="rId14"/>
    <p:sldId id="375" r:id="rId15"/>
    <p:sldId id="316" r:id="rId16"/>
    <p:sldId id="317" r:id="rId17"/>
    <p:sldId id="318" r:id="rId18"/>
    <p:sldId id="319" r:id="rId19"/>
    <p:sldId id="320" r:id="rId20"/>
    <p:sldId id="321" r:id="rId21"/>
    <p:sldId id="376" r:id="rId22"/>
    <p:sldId id="322" r:id="rId23"/>
    <p:sldId id="368" r:id="rId24"/>
    <p:sldId id="324" r:id="rId25"/>
    <p:sldId id="326" r:id="rId26"/>
    <p:sldId id="327" r:id="rId27"/>
    <p:sldId id="328" r:id="rId28"/>
    <p:sldId id="329" r:id="rId29"/>
    <p:sldId id="330" r:id="rId30"/>
    <p:sldId id="331" r:id="rId31"/>
    <p:sldId id="369" r:id="rId32"/>
    <p:sldId id="377" r:id="rId33"/>
    <p:sldId id="333" r:id="rId34"/>
    <p:sldId id="334" r:id="rId35"/>
    <p:sldId id="335" r:id="rId36"/>
    <p:sldId id="336" r:id="rId37"/>
    <p:sldId id="337" r:id="rId38"/>
    <p:sldId id="378" r:id="rId39"/>
    <p:sldId id="338" r:id="rId40"/>
    <p:sldId id="341" r:id="rId41"/>
    <p:sldId id="342" r:id="rId42"/>
    <p:sldId id="343" r:id="rId43"/>
    <p:sldId id="344" r:id="rId44"/>
    <p:sldId id="345" r:id="rId45"/>
    <p:sldId id="379" r:id="rId46"/>
    <p:sldId id="339" r:id="rId47"/>
    <p:sldId id="363" r:id="rId48"/>
    <p:sldId id="364" r:id="rId49"/>
    <p:sldId id="365" r:id="rId50"/>
    <p:sldId id="347" r:id="rId51"/>
    <p:sldId id="348" r:id="rId52"/>
    <p:sldId id="349" r:id="rId53"/>
    <p:sldId id="380" r:id="rId54"/>
    <p:sldId id="356" r:id="rId55"/>
    <p:sldId id="357" r:id="rId56"/>
    <p:sldId id="382" r:id="rId57"/>
    <p:sldId id="383" r:id="rId58"/>
    <p:sldId id="384" r:id="rId59"/>
    <p:sldId id="359" r:id="rId60"/>
    <p:sldId id="360" r:id="rId61"/>
    <p:sldId id="385" r:id="rId6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aghan Hunt" initials="MH" lastIdx="2" clrIdx="0"/>
  <p:cmAuthor id="1" name="DHHS" initials="D" lastIdx="1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FF"/>
    <a:srgbClr val="E7BD8E"/>
    <a:srgbClr val="C08E00"/>
    <a:srgbClr val="F6E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641" autoAdjust="0"/>
    <p:restoredTop sz="94682" autoAdjust="0"/>
  </p:normalViewPr>
  <p:slideViewPr>
    <p:cSldViewPr>
      <p:cViewPr varScale="1">
        <p:scale>
          <a:sx n="90" d="100"/>
          <a:sy n="90" d="100"/>
        </p:scale>
        <p:origin x="-10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7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DA576-DB61-41C7-BFA1-EF0BC41F1E81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62732-F72C-4808-83F5-B0CE3C479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92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903D69F-23A4-48DC-8C6D-B5DFE524F4A6}" type="datetimeFigureOut">
              <a:rPr lang="en-US" smtClean="0"/>
              <a:t>4/19/2016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3D4F178-D165-4C51-856F-690E1E844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31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4F178-D165-4C51-856F-690E1E844D5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3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4F178-D165-4C51-856F-690E1E844D5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39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4F178-D165-4C51-856F-690E1E844D5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39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4F178-D165-4C51-856F-690E1E844D5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39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4F178-D165-4C51-856F-690E1E844D5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3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0425"/>
            <a:ext cx="68580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EDA04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6858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4C145E"/>
                </a:solidFill>
                <a:latin typeface="Tw Cen MT" panose="020B06020201040206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7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3656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28601"/>
            <a:ext cx="50292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49149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56207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356350"/>
            <a:ext cx="1676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9469BD-FD75-43EB-A034-863B640B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18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356350"/>
            <a:ext cx="1676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9469BD-FD75-43EB-A034-863B640B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18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356350"/>
            <a:ext cx="1676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9469BD-FD75-43EB-A034-863B640B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18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356350"/>
            <a:ext cx="1676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9469BD-FD75-43EB-A034-863B640B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18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356350"/>
            <a:ext cx="1676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9469BD-FD75-43EB-A034-863B640B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18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356350"/>
            <a:ext cx="1676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9469BD-FD75-43EB-A034-863B640B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18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356350"/>
            <a:ext cx="1676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9469BD-FD75-43EB-A034-863B640B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18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71500" indent="-228600">
              <a:buFont typeface="Arial" panose="020B0604020202020204" pitchFamily="34" charset="0"/>
              <a:buChar char="•"/>
              <a:defRPr/>
            </a:lvl2pPr>
            <a:lvl3pPr marL="800100" indent="-228600">
              <a:buFont typeface="Tw Cen MT" panose="020B0602020104020603" pitchFamily="34" charset="0"/>
              <a:buChar char="º"/>
              <a:defRPr/>
            </a:lvl3pPr>
            <a:lvl4pPr marL="1028700" indent="-228600">
              <a:tabLst/>
              <a:defRPr/>
            </a:lvl4pPr>
            <a:lvl5pPr marL="125730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49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1905000"/>
            <a:ext cx="7772400" cy="1447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14400" y="6356350"/>
            <a:ext cx="1676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9469BD-FD75-43EB-A034-863B640B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984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2390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15200" cy="1752600"/>
          </a:xfrm>
        </p:spPr>
        <p:txBody>
          <a:bodyPr/>
          <a:lstStyle>
            <a:lvl1pPr marL="0" indent="0" algn="ctr">
              <a:buNone/>
              <a:defRPr sz="3600">
                <a:solidFill>
                  <a:srgbClr val="4C145E"/>
                </a:solidFill>
                <a:latin typeface="Tw Cen MT" panose="020B06020201040206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31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0C77-4449-4D73-A7E1-25E212C591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203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4406900"/>
            <a:ext cx="74279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2906713"/>
            <a:ext cx="7427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5589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810000" cy="4525963"/>
          </a:xfrm>
        </p:spPr>
        <p:txBody>
          <a:bodyPr/>
          <a:lstStyle>
            <a:lvl1pPr marL="342900" indent="-342900">
              <a:tabLst/>
              <a:defRPr sz="3200">
                <a:latin typeface="Tw Cen MT" panose="020B0602020104020603" pitchFamily="34" charset="0"/>
              </a:defRPr>
            </a:lvl1pPr>
            <a:lvl2pPr>
              <a:defRPr sz="3200">
                <a:latin typeface="Tw Cen MT" panose="020B0602020104020603" pitchFamily="34" charset="0"/>
              </a:defRPr>
            </a:lvl2pPr>
            <a:lvl3pPr>
              <a:defRPr sz="3200">
                <a:latin typeface="Tw Cen MT" panose="020B0602020104020603" pitchFamily="34" charset="0"/>
              </a:defRPr>
            </a:lvl3pPr>
            <a:lvl4pPr>
              <a:defRPr sz="3200">
                <a:latin typeface="Tw Cen MT" panose="020B0602020104020603" pitchFamily="34" charset="0"/>
              </a:defRPr>
            </a:lvl4pPr>
            <a:lvl5pPr>
              <a:defRPr sz="3200">
                <a:latin typeface="Tw Cen MT" panose="020B06020201040206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733800" cy="4525963"/>
          </a:xfrm>
        </p:spPr>
        <p:txBody>
          <a:bodyPr/>
          <a:lstStyle>
            <a:lvl1pPr marL="342900" indent="-342900">
              <a:defRPr sz="3200">
                <a:latin typeface="Tw Cen MT" panose="020B0602020104020603" pitchFamily="34" charset="0"/>
              </a:defRPr>
            </a:lvl1pPr>
            <a:lvl2pPr marL="571500" indent="-228600">
              <a:defRPr sz="3200">
                <a:latin typeface="Tw Cen MT" panose="020B0602020104020603" pitchFamily="34" charset="0"/>
              </a:defRPr>
            </a:lvl2pPr>
            <a:lvl3pPr marL="800100" indent="-228600">
              <a:defRPr sz="3200">
                <a:latin typeface="Tw Cen MT" panose="020B0602020104020603" pitchFamily="34" charset="0"/>
              </a:defRPr>
            </a:lvl3pPr>
            <a:lvl4pPr>
              <a:defRPr sz="3200">
                <a:latin typeface="Tw Cen MT" panose="020B0602020104020603" pitchFamily="34" charset="0"/>
              </a:defRPr>
            </a:lvl4pPr>
            <a:lvl5pPr>
              <a:defRPr sz="3200">
                <a:latin typeface="Tw Cen MT" panose="020B06020201040206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54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535113"/>
            <a:ext cx="3657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174875"/>
            <a:ext cx="3657600" cy="3951288"/>
          </a:xfrm>
        </p:spPr>
        <p:txBody>
          <a:bodyPr/>
          <a:lstStyle>
            <a:lvl1pPr marL="342900" indent="-342900"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174875"/>
            <a:ext cx="3886200" cy="3951288"/>
          </a:xfrm>
        </p:spPr>
        <p:txBody>
          <a:bodyPr/>
          <a:lstStyle>
            <a:lvl1pPr marL="342900" indent="-342900"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54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57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522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3050"/>
            <a:ext cx="304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273050"/>
            <a:ext cx="4572000" cy="5853113"/>
          </a:xfrm>
        </p:spPr>
        <p:txBody>
          <a:bodyPr/>
          <a:lstStyle>
            <a:lvl1pPr marL="342900" indent="-342900"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1435100"/>
            <a:ext cx="30480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6878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09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993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799" y="4406900"/>
            <a:ext cx="70469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799" y="2906713"/>
            <a:ext cx="7046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285400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600200"/>
            <a:ext cx="76200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09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410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7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95600"/>
            <a:ext cx="71628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82448"/>
            <a:ext cx="1676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December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6480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039469BD-FD75-43EB-A034-863B640B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18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356350"/>
            <a:ext cx="1676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December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9469BD-FD75-43EB-A034-863B640B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18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356350"/>
            <a:ext cx="1676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December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9469BD-FD75-43EB-A034-863B640B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18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356350"/>
            <a:ext cx="1676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December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9469BD-FD75-43EB-A034-863B640B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18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356350"/>
            <a:ext cx="1676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December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9469BD-FD75-43EB-A034-863B640B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18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356350"/>
            <a:ext cx="1676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December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9469BD-FD75-43EB-A034-863B640B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18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895600"/>
            <a:ext cx="73152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676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December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650169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Pressure Ulcer Prevention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9469BD-FD75-43EB-A034-863B640B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18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1"/>
            <a:ext cx="3581400" cy="42672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1"/>
            <a:ext cx="3505200" cy="42672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20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35113"/>
            <a:ext cx="3733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" y="2174875"/>
            <a:ext cx="3733800" cy="369252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1535113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174875"/>
            <a:ext cx="3429000" cy="369252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95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5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696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3050"/>
            <a:ext cx="20177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1435100"/>
            <a:ext cx="20177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596639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530752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600201"/>
            <a:ext cx="6858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200" y="1295400"/>
            <a:ext cx="8229600" cy="0"/>
          </a:xfrm>
          <a:prstGeom prst="line">
            <a:avLst/>
          </a:prstGeom>
          <a:ln w="28575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7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49" r:id="rId2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EDA04F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0"/>
        </a:spcBef>
        <a:buClr>
          <a:srgbClr val="4C145E"/>
        </a:buClr>
        <a:buSzPct val="80000"/>
        <a:buFont typeface="Arial" panose="020B0604020202020204" pitchFamily="34" charset="0"/>
        <a:buChar char="►"/>
        <a:defRPr sz="3200" kern="1200">
          <a:solidFill>
            <a:srgbClr val="4C145E"/>
          </a:solidFill>
          <a:latin typeface="Tw Cen MT" panose="020B0602020104020603" pitchFamily="34" charset="0"/>
          <a:ea typeface="+mn-ea"/>
          <a:cs typeface="+mn-cs"/>
        </a:defRPr>
      </a:lvl1pPr>
      <a:lvl2pPr marL="571500" indent="-228600" algn="l" defTabSz="914400" rtl="0" eaLnBrk="1" latinLnBrk="0" hangingPunct="1">
        <a:spcBef>
          <a:spcPts val="0"/>
        </a:spcBef>
        <a:buClr>
          <a:srgbClr val="4C145E"/>
        </a:buClr>
        <a:buSzPct val="100000"/>
        <a:buFont typeface="Arial" panose="020B0604020202020204" pitchFamily="34" charset="0"/>
        <a:buChar char="•"/>
        <a:defRPr sz="3200" kern="1200">
          <a:solidFill>
            <a:srgbClr val="4C145E"/>
          </a:solidFill>
          <a:latin typeface="Tw Cen MT" panose="020B0602020104020603" pitchFamily="34" charset="0"/>
          <a:ea typeface="+mn-ea"/>
          <a:cs typeface="+mn-cs"/>
        </a:defRPr>
      </a:lvl2pPr>
      <a:lvl3pPr marL="800100" indent="-228600" algn="l" defTabSz="914400" rtl="0" eaLnBrk="1" latinLnBrk="0" hangingPunct="1">
        <a:spcBef>
          <a:spcPts val="0"/>
        </a:spcBef>
        <a:buClr>
          <a:srgbClr val="4C145E"/>
        </a:buClr>
        <a:buSzPct val="85000"/>
        <a:buFont typeface="Tw Cen MT" panose="020B0602020104020603" pitchFamily="34" charset="0"/>
        <a:buChar char="º"/>
        <a:defRPr sz="3200" kern="1200">
          <a:solidFill>
            <a:srgbClr val="4C145E"/>
          </a:solidFill>
          <a:latin typeface="Tw Cen MT" panose="020B0602020104020603" pitchFamily="34" charset="0"/>
          <a:ea typeface="+mn-ea"/>
          <a:cs typeface="+mn-cs"/>
        </a:defRPr>
      </a:lvl3pPr>
      <a:lvl4pPr marL="10287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3200" kern="1200">
          <a:solidFill>
            <a:srgbClr val="4C145E"/>
          </a:solidFill>
          <a:latin typeface="Tw Cen MT" panose="020B0602020104020603" pitchFamily="34" charset="0"/>
          <a:ea typeface="+mn-ea"/>
          <a:cs typeface="+mn-cs"/>
        </a:defRPr>
      </a:lvl4pPr>
      <a:lvl5pPr marL="12573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»"/>
        <a:defRPr sz="3200" kern="1200">
          <a:solidFill>
            <a:srgbClr val="4C145E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00200"/>
            <a:ext cx="73914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44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December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442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48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8F0C77-4449-4D73-A7E1-25E212C591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04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EDA04F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buClr>
          <a:srgbClr val="4C145E"/>
        </a:buClr>
        <a:buSzPct val="85000"/>
        <a:buFont typeface="Arial" panose="020B0604020202020204" pitchFamily="34" charset="0"/>
        <a:buChar char="►"/>
        <a:defRPr sz="3200" kern="1200">
          <a:solidFill>
            <a:srgbClr val="4C145E"/>
          </a:solidFill>
          <a:latin typeface="Tw Cen MT" panose="020B0602020104020603" pitchFamily="34" charset="0"/>
          <a:ea typeface="+mn-ea"/>
          <a:cs typeface="+mn-cs"/>
        </a:defRPr>
      </a:lvl1pPr>
      <a:lvl2pPr marL="571500" indent="-228600" algn="l" defTabSz="914400" rtl="0" eaLnBrk="1" latinLnBrk="0" hangingPunct="1">
        <a:spcBef>
          <a:spcPts val="0"/>
        </a:spcBef>
        <a:buClr>
          <a:srgbClr val="4C145E"/>
        </a:buClr>
        <a:buSzPct val="85000"/>
        <a:buFont typeface="Arial" panose="020B0604020202020204" pitchFamily="34" charset="0"/>
        <a:buChar char="•"/>
        <a:defRPr sz="3200" kern="1200">
          <a:solidFill>
            <a:srgbClr val="4C145E"/>
          </a:solidFill>
          <a:latin typeface="Tw Cen MT" panose="020B0602020104020603" pitchFamily="34" charset="0"/>
          <a:ea typeface="+mn-ea"/>
          <a:cs typeface="+mn-cs"/>
        </a:defRPr>
      </a:lvl2pPr>
      <a:lvl3pPr marL="800100" indent="-228600" algn="l" defTabSz="914400" rtl="0" eaLnBrk="1" latinLnBrk="0" hangingPunct="1">
        <a:spcBef>
          <a:spcPts val="0"/>
        </a:spcBef>
        <a:buClr>
          <a:srgbClr val="4C145E"/>
        </a:buClr>
        <a:buSzPct val="85000"/>
        <a:buFont typeface="Tw Cen MT" panose="020B0602020104020603" pitchFamily="34" charset="0"/>
        <a:buChar char="º"/>
        <a:defRPr sz="3200" kern="1200">
          <a:solidFill>
            <a:srgbClr val="4C145E"/>
          </a:solidFill>
          <a:latin typeface="Tw Cen MT" panose="020B0602020104020603" pitchFamily="34" charset="0"/>
          <a:ea typeface="+mn-ea"/>
          <a:cs typeface="+mn-cs"/>
        </a:defRPr>
      </a:lvl3pPr>
      <a:lvl4pPr marL="10287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3200" kern="1200">
          <a:solidFill>
            <a:srgbClr val="4C145E"/>
          </a:solidFill>
          <a:latin typeface="Tw Cen MT" panose="020B0602020104020603" pitchFamily="34" charset="0"/>
          <a:ea typeface="+mn-ea"/>
          <a:cs typeface="+mn-cs"/>
        </a:defRPr>
      </a:lvl4pPr>
      <a:lvl5pPr marL="12573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»"/>
        <a:defRPr sz="3200" kern="1200">
          <a:solidFill>
            <a:srgbClr val="4C145E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AHRQ’s Safety Program for Nursing Homes: </a:t>
            </a:r>
            <a:br>
              <a:rPr lang="en-US" dirty="0" smtClean="0"/>
            </a:br>
            <a:r>
              <a:rPr lang="en-US" dirty="0" smtClean="0"/>
              <a:t>On-Time Pressure Ulcer Prevention</a:t>
            </a:r>
            <a:br>
              <a:rPr lang="en-US" dirty="0" smtClean="0"/>
            </a:br>
            <a:r>
              <a:rPr lang="en-US" dirty="0" smtClean="0"/>
              <a:t>Facilitator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 to Pressure Ulcer Prevention Reports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91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Check Your Understanding:</a:t>
            </a:r>
            <a:br>
              <a:rPr lang="en-US" smtClean="0"/>
            </a:br>
            <a:r>
              <a:rPr lang="en-US" smtClean="0"/>
              <a:t>Nutrition Report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391400" cy="4525963"/>
          </a:xfrm>
        </p:spPr>
        <p:txBody>
          <a:bodyPr/>
          <a:lstStyle/>
          <a:p>
            <a:pPr marL="514350" indent="-514350">
              <a:buSzPct val="100000"/>
              <a:buFont typeface="+mj-lt"/>
              <a:buAutoNum type="arabicPeriod" startAt="3"/>
            </a:pPr>
            <a:r>
              <a:rPr lang="en-US" sz="2400" dirty="0" smtClean="0"/>
              <a:t>Residents who display on the High Risk Nutrition Report (select all that apply):</a:t>
            </a:r>
          </a:p>
          <a:p>
            <a:pPr marL="857250" lvl="1" indent="-514350">
              <a:buSzPct val="100000"/>
              <a:buFont typeface="+mj-lt"/>
              <a:buAutoNum type="alphaLcPeriod"/>
            </a:pPr>
            <a:r>
              <a:rPr lang="en-US" sz="2400" dirty="0" smtClean="0"/>
              <a:t>Must have met at least one of two high-risk criteria for nutritional risk</a:t>
            </a:r>
          </a:p>
          <a:p>
            <a:pPr marL="857250" lvl="1" indent="-514350">
              <a:buSzPct val="100000"/>
              <a:buFont typeface="+mj-lt"/>
              <a:buAutoNum type="alphaLcPeriod"/>
            </a:pPr>
            <a:r>
              <a:rPr lang="en-US" sz="2400" dirty="0" smtClean="0"/>
              <a:t>Must have lost weight during the report week</a:t>
            </a:r>
          </a:p>
          <a:p>
            <a:pPr marL="857250" lvl="1" indent="-514350">
              <a:buSzPct val="100000"/>
              <a:buFont typeface="+mj-lt"/>
              <a:buAutoNum type="alphaLcPeriod"/>
            </a:pPr>
            <a:r>
              <a:rPr lang="en-US" sz="2400" dirty="0" smtClean="0"/>
              <a:t>Must have consumed an average weekly meal intake of ≤50% for the report week</a:t>
            </a:r>
          </a:p>
          <a:p>
            <a:pPr marL="857250" lvl="1" indent="-514350">
              <a:buSzPct val="100000"/>
              <a:buFont typeface="+mj-lt"/>
              <a:buAutoNum type="alphaLcPeriod"/>
            </a:pPr>
            <a:r>
              <a:rPr lang="en-US" sz="2400" dirty="0" smtClean="0"/>
              <a:t>Must have consumed ≤50% for at least one meal during the report week</a:t>
            </a:r>
          </a:p>
          <a:p>
            <a:pPr marL="857250" lvl="1" indent="-514350">
              <a:buSzPct val="100000"/>
              <a:buFont typeface="+mj-lt"/>
              <a:buAutoNum type="alphaLcPeriod"/>
            </a:pPr>
            <a:r>
              <a:rPr lang="en-US" sz="2400" dirty="0" smtClean="0"/>
              <a:t>Must have consumed ≤50% for two meals in a single day during the report week</a:t>
            </a:r>
          </a:p>
          <a:p>
            <a:pPr marL="857250" lvl="1" indent="-514350">
              <a:buSzPct val="100000"/>
              <a:buFont typeface="+mj-lt"/>
              <a:buAutoNum type="alphaLcPeriod"/>
            </a:pPr>
            <a:r>
              <a:rPr lang="en-US" sz="2400" dirty="0" smtClean="0"/>
              <a:t>None of the above</a:t>
            </a:r>
          </a:p>
          <a:p>
            <a:pPr marL="857250" lvl="1" indent="-514350">
              <a:buSzPct val="100000"/>
              <a:buFont typeface="+mj-lt"/>
              <a:buAutoNum type="alphaLcPeriod"/>
            </a:pPr>
            <a:r>
              <a:rPr lang="en-US" sz="2400" dirty="0" smtClean="0"/>
              <a:t>All of the above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1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Check Your Understanding:</a:t>
            </a:r>
            <a:br>
              <a:rPr lang="en-US" smtClean="0"/>
            </a:br>
            <a:r>
              <a:rPr lang="en-US" smtClean="0"/>
              <a:t>Nutrition Report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buSzPct val="100000"/>
              <a:buFont typeface="+mj-lt"/>
              <a:buAutoNum type="arabicPeriod" startAt="4"/>
            </a:pPr>
            <a:r>
              <a:rPr lang="en-US" dirty="0" smtClean="0"/>
              <a:t>How can a person be tube fed and also have any meal intake?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dirty="0" smtClean="0"/>
              <a:t>Not possible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dirty="0" smtClean="0"/>
              <a:t>Only when meal intake includes consuming pleasure foods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dirty="0" smtClean="0"/>
              <a:t>Tube feeding intake is counted as a meal intake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69BD-FD75-43EB-A034-863B640B0C1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66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Nutrition Report Exercise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42436"/>
              </p:ext>
            </p:extLst>
          </p:nvPr>
        </p:nvGraphicFramePr>
        <p:xfrm>
          <a:off x="1143000" y="1524000"/>
          <a:ext cx="7924800" cy="489454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9600"/>
                <a:gridCol w="642883"/>
                <a:gridCol w="800708"/>
                <a:gridCol w="614120"/>
                <a:gridCol w="650115"/>
                <a:gridCol w="637628"/>
                <a:gridCol w="641301"/>
                <a:gridCol w="585245"/>
                <a:gridCol w="361648"/>
                <a:gridCol w="777200"/>
                <a:gridCol w="556087"/>
                <a:gridCol w="538457"/>
                <a:gridCol w="509808"/>
              </a:tblGrid>
              <a:tr h="7788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Resident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Room Number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Decreased Intake: First Date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err="1">
                          <a:effectLst/>
                        </a:rPr>
                        <a:t>Avg</a:t>
                      </a:r>
                      <a:r>
                        <a:rPr lang="en-US" sz="1000" dirty="0">
                          <a:effectLst/>
                        </a:rPr>
                        <a:t> Meal Intake % 3/1/14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err="1" smtClean="0">
                          <a:effectLst/>
                        </a:rPr>
                        <a:t>Avg</a:t>
                      </a:r>
                      <a:r>
                        <a:rPr lang="en-US" sz="1000" dirty="0" smtClean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Meal Intake % 3/8/14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err="1">
                          <a:effectLst/>
                        </a:rPr>
                        <a:t>Avg</a:t>
                      </a:r>
                      <a:r>
                        <a:rPr lang="en-US" sz="1000" dirty="0">
                          <a:effectLst/>
                        </a:rPr>
                        <a:t> Meal Intake % 3/15/14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err="1">
                          <a:effectLst/>
                        </a:rPr>
                        <a:t>Avg</a:t>
                      </a:r>
                      <a:r>
                        <a:rPr lang="en-US" sz="1000" dirty="0">
                          <a:effectLst/>
                        </a:rPr>
                        <a:t> Meal Intake % 3/22/14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Diet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TF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err="1" smtClean="0">
                          <a:effectLst/>
                        </a:rPr>
                        <a:t>Avg</a:t>
                      </a:r>
                      <a:r>
                        <a:rPr lang="en-US" sz="1000" dirty="0" smtClean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Supplement Intake %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Weight Change in </a:t>
                      </a:r>
                      <a:r>
                        <a:rPr lang="en-US" sz="1000" dirty="0" err="1" smtClean="0">
                          <a:effectLst/>
                        </a:rPr>
                        <a:t>lb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Most Recent Ulcer Assess Date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# </a:t>
                      </a:r>
                      <a:r>
                        <a:rPr lang="en-US" sz="1000" dirty="0" err="1">
                          <a:effectLst/>
                        </a:rPr>
                        <a:t>Pr</a:t>
                      </a:r>
                      <a:r>
                        <a:rPr lang="en-US" sz="1000" dirty="0">
                          <a:effectLst/>
                        </a:rPr>
                        <a:t> Ulcers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4613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</a:t>
                      </a:r>
                      <a:endParaRPr lang="en-US" sz="1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001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3/17/14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76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Pureed 8/10/13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‐0.2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13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</a:t>
                      </a:r>
                      <a:endParaRPr lang="en-US" sz="1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002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3/18/14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Reg</a:t>
                      </a:r>
                      <a:r>
                        <a:rPr lang="en-US" sz="1000" dirty="0">
                          <a:effectLst/>
                        </a:rPr>
                        <a:t>    9/10/12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‐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‐60.6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13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</a:t>
                      </a:r>
                      <a:endParaRPr lang="en-US" sz="1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003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3/17/14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Pureed 7/10/13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‐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50%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‐1.6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13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</a:t>
                      </a:r>
                      <a:endParaRPr lang="en-US" sz="1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004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3/19/14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Reg</a:t>
                      </a:r>
                      <a:r>
                        <a:rPr lang="en-US" sz="1000" dirty="0">
                          <a:effectLst/>
                        </a:rPr>
                        <a:t>    6/30/13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‐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‐0.2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01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</a:t>
                      </a:r>
                      <a:endParaRPr lang="en-US" sz="1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005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3/20/14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Pureed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‐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25%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‐212.2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13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US" sz="1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006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3/19/14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NPO     9/1/13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‐2.2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13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</a:t>
                      </a:r>
                      <a:endParaRPr lang="en-US" sz="1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007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3/18/14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96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Reg</a:t>
                      </a:r>
                      <a:r>
                        <a:rPr lang="en-US" sz="1000" dirty="0">
                          <a:effectLst/>
                        </a:rPr>
                        <a:t>      7/1/13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‐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‐10.5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13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</a:t>
                      </a:r>
                      <a:endParaRPr lang="en-US" sz="1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008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3/19/14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NPO   9/15/13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‐0.8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13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</a:t>
                      </a:r>
                      <a:endParaRPr lang="en-US" sz="1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009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3/17/14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Mech</a:t>
                      </a:r>
                      <a:r>
                        <a:rPr lang="en-US" sz="1000" dirty="0">
                          <a:effectLst/>
                        </a:rPr>
                        <a:t>  8/15/13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‐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+1.2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13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</a:t>
                      </a:r>
                      <a:endParaRPr lang="en-US" sz="1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010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3/19/14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26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Pureed 5/14/13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‐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75%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‐1.8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13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K</a:t>
                      </a:r>
                      <a:endParaRPr lang="en-US" sz="1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011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3/19/14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NPO   9/20/13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‐1.0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13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</a:t>
                      </a:r>
                      <a:endParaRPr lang="en-US" sz="1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012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3/17/14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Reg</a:t>
                      </a:r>
                      <a:r>
                        <a:rPr lang="en-US" sz="1000" dirty="0">
                          <a:effectLst/>
                        </a:rPr>
                        <a:t>    6/15/13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‐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‐6.1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7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Weight summary report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69BD-FD75-43EB-A034-863B640B0C1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71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Summary Report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391400" cy="4525963"/>
          </a:xfrm>
        </p:spPr>
        <p:txBody>
          <a:bodyPr/>
          <a:lstStyle/>
          <a:p>
            <a:r>
              <a:rPr lang="en-US" sz="2600" dirty="0" smtClean="0"/>
              <a:t>The Weight Summary Report: </a:t>
            </a:r>
          </a:p>
          <a:p>
            <a:pPr lvl="1"/>
            <a:r>
              <a:rPr lang="en-US" sz="2600" dirty="0" smtClean="0"/>
              <a:t>Displays 4 weeks of trended weights for each resident </a:t>
            </a:r>
          </a:p>
          <a:p>
            <a:pPr lvl="1"/>
            <a:r>
              <a:rPr lang="en-US" sz="2600" dirty="0" smtClean="0"/>
              <a:t>Calculates weight changes</a:t>
            </a:r>
          </a:p>
          <a:p>
            <a:pPr lvl="1"/>
            <a:r>
              <a:rPr lang="en-US" sz="2600" dirty="0" smtClean="0"/>
              <a:t>Displays significant weight loss in prior 7, 30, 90, and 180 days </a:t>
            </a:r>
          </a:p>
          <a:p>
            <a:r>
              <a:rPr lang="en-US" sz="2600" dirty="0" smtClean="0"/>
              <a:t>Weights are calculated in two ways:</a:t>
            </a:r>
          </a:p>
          <a:p>
            <a:pPr lvl="1"/>
            <a:r>
              <a:rPr lang="en-US" sz="2600" dirty="0" smtClean="0"/>
              <a:t>Point-to-Point:  Using two data points, to determine if weight loss occurred</a:t>
            </a:r>
          </a:p>
          <a:p>
            <a:pPr lvl="1"/>
            <a:r>
              <a:rPr lang="en-US" sz="2600" dirty="0" smtClean="0"/>
              <a:t>Any Weight Loss:  Using multiple weight comparisons within a specified period to identify “Any” weight loss within the period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3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Weight Summary Report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115682"/>
              </p:ext>
            </p:extLst>
          </p:nvPr>
        </p:nvGraphicFramePr>
        <p:xfrm>
          <a:off x="685800" y="1676400"/>
          <a:ext cx="8305800" cy="31917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3400"/>
                <a:gridCol w="495142"/>
                <a:gridCol w="514271"/>
                <a:gridCol w="514271"/>
                <a:gridCol w="514271"/>
                <a:gridCol w="514271"/>
                <a:gridCol w="571974"/>
                <a:gridCol w="609600"/>
                <a:gridCol w="609600"/>
                <a:gridCol w="533400"/>
                <a:gridCol w="609600"/>
                <a:gridCol w="457200"/>
                <a:gridCol w="381000"/>
                <a:gridCol w="533400"/>
                <a:gridCol w="457200"/>
                <a:gridCol w="457200"/>
              </a:tblGrid>
              <a:tr h="10914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Name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54358" marR="5435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ID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54358" marR="5435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Weight 180 Days Prior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54358" marR="5435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Weight 90 Days Prior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54358" marR="5435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Weight 30 Days Prior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54358" marR="5435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Weight </a:t>
                      </a:r>
                      <a:r>
                        <a:rPr lang="en-US" sz="1000" dirty="0" smtClean="0">
                          <a:effectLst/>
                        </a:rPr>
                        <a:t>for </a:t>
                      </a:r>
                      <a:r>
                        <a:rPr lang="en-US" sz="1000" dirty="0">
                          <a:effectLst/>
                        </a:rPr>
                        <a:t>Week </a:t>
                      </a:r>
                      <a:r>
                        <a:rPr lang="en-US" sz="1000" dirty="0" smtClean="0">
                          <a:effectLst/>
                        </a:rPr>
                        <a:t>5/3/14 </a:t>
                      </a:r>
                      <a:r>
                        <a:rPr lang="en-US" sz="1000" dirty="0">
                          <a:effectLst/>
                        </a:rPr>
                        <a:t>Week4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54358" marR="5435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Weight </a:t>
                      </a:r>
                      <a:r>
                        <a:rPr lang="en-US" sz="1000" dirty="0" smtClean="0">
                          <a:effectLst/>
                        </a:rPr>
                        <a:t>for </a:t>
                      </a:r>
                      <a:r>
                        <a:rPr lang="en-US" sz="1000" dirty="0">
                          <a:effectLst/>
                        </a:rPr>
                        <a:t>Week </a:t>
                      </a:r>
                      <a:r>
                        <a:rPr lang="en-US" sz="1000" dirty="0" smtClean="0">
                          <a:effectLst/>
                        </a:rPr>
                        <a:t>5/10/14 </a:t>
                      </a:r>
                      <a:r>
                        <a:rPr lang="en-US" sz="1000" dirty="0">
                          <a:effectLst/>
                        </a:rPr>
                        <a:t>Week3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54358" marR="5435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Weight </a:t>
                      </a:r>
                      <a:r>
                        <a:rPr lang="en-US" sz="1000" dirty="0" smtClean="0">
                          <a:effectLst/>
                        </a:rPr>
                        <a:t>for </a:t>
                      </a:r>
                      <a:r>
                        <a:rPr lang="en-US" sz="1000" dirty="0">
                          <a:effectLst/>
                        </a:rPr>
                        <a:t>Week </a:t>
                      </a:r>
                      <a:r>
                        <a:rPr lang="en-US" sz="1000" dirty="0" smtClean="0">
                          <a:effectLst/>
                        </a:rPr>
                        <a:t>5/17/14 </a:t>
                      </a:r>
                      <a:r>
                        <a:rPr lang="en-US" sz="1000" dirty="0">
                          <a:effectLst/>
                        </a:rPr>
                        <a:t>Week2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54358" marR="5435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Weight </a:t>
                      </a:r>
                      <a:r>
                        <a:rPr lang="en-US" sz="1000" dirty="0" smtClean="0">
                          <a:effectLst/>
                        </a:rPr>
                        <a:t>for </a:t>
                      </a:r>
                      <a:r>
                        <a:rPr lang="en-US" sz="1000" dirty="0">
                          <a:effectLst/>
                        </a:rPr>
                        <a:t>Week </a:t>
                      </a:r>
                      <a:r>
                        <a:rPr lang="en-US" sz="1000" dirty="0" smtClean="0">
                          <a:effectLst/>
                        </a:rPr>
                        <a:t>5/24/14 </a:t>
                      </a:r>
                      <a:r>
                        <a:rPr lang="en-US" sz="1000" dirty="0">
                          <a:effectLst/>
                        </a:rPr>
                        <a:t>Week1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54358" marR="5435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Weight Change </a:t>
                      </a:r>
                      <a:r>
                        <a:rPr lang="en-US" sz="1000" dirty="0" err="1" smtClean="0">
                          <a:effectLst/>
                        </a:rPr>
                        <a:t>lb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54358" marR="5435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≥2%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 err="1">
                          <a:effectLst/>
                        </a:rPr>
                        <a:t>Wt</a:t>
                      </a:r>
                      <a:r>
                        <a:rPr lang="en-US" sz="1000" dirty="0">
                          <a:effectLst/>
                        </a:rPr>
                        <a:t> Loss (from previous week)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54358" marR="5435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≥5 </a:t>
                      </a:r>
                      <a:r>
                        <a:rPr lang="en-US" sz="1000" dirty="0" err="1">
                          <a:effectLst/>
                        </a:rPr>
                        <a:t>lb</a:t>
                      </a:r>
                      <a:r>
                        <a:rPr lang="en-US" sz="1000" dirty="0">
                          <a:effectLst/>
                        </a:rPr>
                        <a:t/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 err="1">
                          <a:effectLst/>
                        </a:rPr>
                        <a:t>Wt</a:t>
                      </a:r>
                      <a:r>
                        <a:rPr lang="en-US" sz="1000" dirty="0">
                          <a:effectLst/>
                        </a:rPr>
                        <a:t> Loss in Prior 30 </a:t>
                      </a:r>
                      <a:r>
                        <a:rPr lang="en-US" sz="1000" dirty="0" smtClean="0">
                          <a:effectLst/>
                        </a:rPr>
                        <a:t>Days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54358" marR="5435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≥5%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 err="1">
                          <a:effectLst/>
                        </a:rPr>
                        <a:t>Wt</a:t>
                      </a:r>
                      <a:r>
                        <a:rPr lang="en-US" sz="1000" dirty="0">
                          <a:effectLst/>
                        </a:rPr>
                        <a:t> Loss in Prior 30 Days 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54358" marR="5435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≥5%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 err="1">
                          <a:effectLst/>
                        </a:rPr>
                        <a:t>Wt</a:t>
                      </a:r>
                      <a:r>
                        <a:rPr lang="en-US" sz="1000" dirty="0">
                          <a:effectLst/>
                        </a:rPr>
                        <a:t> Loss in Prior 30 Days (Any)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54358" marR="5435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≥7.5% </a:t>
                      </a:r>
                      <a:r>
                        <a:rPr lang="en-US" sz="1000" dirty="0" err="1">
                          <a:effectLst/>
                        </a:rPr>
                        <a:t>Wt</a:t>
                      </a:r>
                      <a:r>
                        <a:rPr lang="en-US" sz="1000" dirty="0">
                          <a:effectLst/>
                        </a:rPr>
                        <a:t> Loss in Prior 90 </a:t>
                      </a:r>
                      <a:r>
                        <a:rPr lang="en-US" sz="1000" dirty="0" smtClean="0">
                          <a:effectLst/>
                        </a:rPr>
                        <a:t>Days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54358" marR="5435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≥10%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Wt</a:t>
                      </a:r>
                      <a:r>
                        <a:rPr lang="en-US" sz="1000" dirty="0">
                          <a:effectLst/>
                        </a:rPr>
                        <a:t> Loss in Prior 180 Days 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54358" marR="54358" marT="0" marB="0" anchor="b"/>
                </a:tc>
              </a:tr>
              <a:tr h="6611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A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7179" marR="271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#####1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7179" marR="271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285.3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7179" marR="271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275.0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7179" marR="271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254.5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7179" marR="271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252.4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7179" marR="271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256.1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7179" marR="271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251.7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7179" marR="271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253.8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7179" marR="271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2.1, </a:t>
                      </a:r>
                      <a:r>
                        <a:rPr lang="en-US" sz="1000" dirty="0" smtClean="0">
                          <a:effectLst/>
                        </a:rPr>
                        <a:t>5/24/14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7179" marR="271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7179" marR="271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7179" marR="271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7179" marR="271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7179" marR="271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7.7</a:t>
                      </a:r>
                      <a:r>
                        <a:rPr lang="en-US" sz="1000" dirty="0">
                          <a:effectLst/>
                        </a:rPr>
                        <a:t>%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7179" marR="271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 11.0%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7179" marR="27179" marT="0" marB="0" anchor="ctr"/>
                </a:tc>
              </a:tr>
              <a:tr h="1439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B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7179" marR="271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#####2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7179" marR="271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172.1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7179" marR="271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175.3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7179" marR="271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180.0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7179" marR="271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180.0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7179" marR="271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170.0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7179" marR="271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181.0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7179" marR="271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171.0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7179" marR="271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-10.0, </a:t>
                      </a:r>
                      <a:r>
                        <a:rPr lang="en-US" sz="1000" dirty="0" smtClean="0">
                          <a:effectLst/>
                        </a:rPr>
                        <a:t>5/24/14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7179" marR="271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5.5%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7179" marR="271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9.0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7179" marR="271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5.6%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7179" marR="271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5.6%, </a:t>
                      </a:r>
                      <a:r>
                        <a:rPr lang="en-US" sz="1000" dirty="0" smtClean="0">
                          <a:effectLst/>
                        </a:rPr>
                        <a:t>5/10/14</a:t>
                      </a:r>
                      <a:r>
                        <a:rPr lang="en-US" sz="1000" dirty="0">
                          <a:effectLst/>
                        </a:rPr>
                        <a:t>; 5.0%, </a:t>
                      </a:r>
                      <a:r>
                        <a:rPr lang="en-US" sz="1000" dirty="0" smtClean="0">
                          <a:effectLst/>
                        </a:rPr>
                        <a:t>5/24/14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strike="noStrike" dirty="0">
                          <a:effectLst/>
                        </a:rPr>
                        <a:t>5.5%, </a:t>
                      </a:r>
                      <a:r>
                        <a:rPr lang="en-US" sz="1000" strike="noStrike" dirty="0" smtClean="0">
                          <a:effectLst/>
                        </a:rPr>
                        <a:t>5/24/14</a:t>
                      </a:r>
                      <a:endParaRPr lang="en-US" sz="1000" strike="noStrike" dirty="0">
                        <a:solidFill>
                          <a:schemeClr val="tx1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7179" marR="271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7179" marR="271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7179" marR="2717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87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Reviewing Calculation Details for Weight Summary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391400" cy="4876800"/>
          </a:xfrm>
        </p:spPr>
        <p:txBody>
          <a:bodyPr/>
          <a:lstStyle/>
          <a:p>
            <a:r>
              <a:rPr lang="en-US" sz="2400" dirty="0" smtClean="0"/>
              <a:t>Weight in Prior 180 Days</a:t>
            </a:r>
          </a:p>
          <a:p>
            <a:r>
              <a:rPr lang="en-US" sz="2400" dirty="0" smtClean="0"/>
              <a:t>Weight in Prior 90 Days</a:t>
            </a:r>
          </a:p>
          <a:p>
            <a:r>
              <a:rPr lang="en-US" sz="2400" dirty="0" smtClean="0"/>
              <a:t>Weight in Prior 30 Days</a:t>
            </a:r>
          </a:p>
          <a:p>
            <a:r>
              <a:rPr lang="en-US" sz="2400" dirty="0" smtClean="0"/>
              <a:t>Weight for Weeks 1-4</a:t>
            </a:r>
          </a:p>
          <a:p>
            <a:r>
              <a:rPr lang="en-US" sz="2400" dirty="0" smtClean="0"/>
              <a:t>Weight Change</a:t>
            </a:r>
          </a:p>
          <a:p>
            <a:r>
              <a:rPr lang="en-US" sz="2400" dirty="0" smtClean="0"/>
              <a:t>≥2 Percent Weight Loss (from previous week)</a:t>
            </a:r>
          </a:p>
          <a:p>
            <a:r>
              <a:rPr lang="en-US" sz="2400" dirty="0" smtClean="0"/>
              <a:t>≥5 </a:t>
            </a:r>
            <a:r>
              <a:rPr lang="en-US" sz="2400" dirty="0" err="1" smtClean="0"/>
              <a:t>Lb</a:t>
            </a:r>
            <a:r>
              <a:rPr lang="en-US" sz="2400" dirty="0" smtClean="0"/>
              <a:t> Weight Loss in Prior 30 Days</a:t>
            </a:r>
          </a:p>
          <a:p>
            <a:r>
              <a:rPr lang="en-US" sz="2400" dirty="0" smtClean="0"/>
              <a:t>≥5 Percent Weight Loss in Prior 30 Days (Point-to-Point)</a:t>
            </a:r>
          </a:p>
          <a:p>
            <a:r>
              <a:rPr lang="en-US" sz="2400" dirty="0" smtClean="0"/>
              <a:t>≥5 Percent Weight Loss in Prior 30 Days (Any)</a:t>
            </a:r>
          </a:p>
          <a:p>
            <a:r>
              <a:rPr lang="en-US" sz="2400" dirty="0" smtClean="0"/>
              <a:t>≥7.5 Percent Weight Loss in Prior 30 Days (Point-to-Point)</a:t>
            </a:r>
          </a:p>
          <a:p>
            <a:r>
              <a:rPr lang="en-US" sz="2400" dirty="0" smtClean="0"/>
              <a:t>≥10 Percent Weight Loss in Prior 180 Days (Point-to-Point)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 Your Understanding:</a:t>
            </a:r>
            <a:br>
              <a:rPr lang="en-US" dirty="0" smtClean="0"/>
            </a:br>
            <a:r>
              <a:rPr lang="en-US" dirty="0" smtClean="0"/>
              <a:t>Weight Summary Report Quiz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391400" cy="4953000"/>
          </a:xfrm>
        </p:spPr>
        <p:txBody>
          <a:bodyPr/>
          <a:lstStyle/>
          <a:p>
            <a:pPr marL="461963" indent="-461963">
              <a:buSzPct val="100000"/>
              <a:buFont typeface="+mj-lt"/>
              <a:buAutoNum type="arabicPeriod"/>
            </a:pPr>
            <a:r>
              <a:rPr lang="en-US" sz="2800" dirty="0" smtClean="0"/>
              <a:t>If multiple weights are taken during the report week, the highest weight is used for report calculations. 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800" dirty="0" smtClean="0"/>
              <a:t>True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800" dirty="0" smtClean="0"/>
              <a:t>False</a:t>
            </a:r>
          </a:p>
          <a:p>
            <a:pPr marL="461963" indent="-461963">
              <a:buSzPct val="100000"/>
              <a:buFont typeface="+mj-lt"/>
              <a:buAutoNum type="arabicPeriod"/>
            </a:pPr>
            <a:r>
              <a:rPr lang="en-US" sz="2800" dirty="0" smtClean="0"/>
              <a:t>When determining Weight in Prior 30 Days, first identify all weights documented in the past 28-32 days. 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800" dirty="0" smtClean="0"/>
              <a:t>True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800" dirty="0" smtClean="0"/>
              <a:t>False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4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 Your Understanding:</a:t>
            </a:r>
            <a:br>
              <a:rPr lang="en-US" dirty="0" smtClean="0"/>
            </a:br>
            <a:r>
              <a:rPr lang="en-US" dirty="0" smtClean="0"/>
              <a:t>Weight Summary Report Quiz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391400" cy="4525963"/>
          </a:xfrm>
        </p:spPr>
        <p:txBody>
          <a:bodyPr/>
          <a:lstStyle/>
          <a:p>
            <a:pPr marL="514350" indent="-514350">
              <a:buSzPct val="100000"/>
              <a:buFont typeface="+mj-lt"/>
              <a:buAutoNum type="arabicPeriod" startAt="3"/>
            </a:pPr>
            <a:r>
              <a:rPr lang="en-US" sz="2800" dirty="0" smtClean="0"/>
              <a:t>If a resident was not weighed weekly, what weight values would you expect to see on the report? 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800" dirty="0" smtClean="0"/>
              <a:t>Four consecutive monthly weights instead of weekly weights 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800" dirty="0" smtClean="0"/>
              <a:t>Weight values in weeks when weights were recorded and blank cells when weights were not recorded 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800" dirty="0" smtClean="0"/>
              <a:t>The resident would not display on the report if weekly weight values were not recorded 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800" dirty="0" smtClean="0"/>
              <a:t>None of the above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40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 Your Understanding:</a:t>
            </a:r>
            <a:br>
              <a:rPr lang="en-US" dirty="0" smtClean="0"/>
            </a:br>
            <a:r>
              <a:rPr lang="en-US" dirty="0" smtClean="0"/>
              <a:t>Weight Summary Report Quiz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391400" cy="4525963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rabicPeriod" startAt="4"/>
            </a:pPr>
            <a:r>
              <a:rPr lang="en-US" sz="2400" dirty="0" smtClean="0"/>
              <a:t>How is Weight in Prior 180 Days determined? (Select all that apply)  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400" dirty="0" smtClean="0"/>
              <a:t>Identify all weights that occur in the range of 170 to 190 days from the most recent weight date, select the weight closest to 180 days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400" dirty="0" smtClean="0"/>
              <a:t>Identify all weights that occur in the range of 175 to 180 days from the most recent weight date, select the weight closest to 180 days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400" dirty="0" smtClean="0"/>
              <a:t>If two weights are the same distance from 180 days, select the highest weight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400" dirty="0" smtClean="0"/>
              <a:t>If two weights are the same distance from 180 days, select the lowest weight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400" dirty="0" smtClean="0"/>
              <a:t>None of the above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Pressure Ulcer Prevention</a:t>
            </a:r>
            <a:br>
              <a:rPr lang="en-US" smtClean="0"/>
            </a:br>
            <a:r>
              <a:rPr lang="en-US" smtClean="0"/>
              <a:t>Electronic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Electronic Reports</a:t>
            </a:r>
          </a:p>
          <a:p>
            <a:pPr lvl="1"/>
            <a:r>
              <a:rPr lang="en-US" sz="2800" dirty="0" smtClean="0"/>
              <a:t>Nutrition Risk Reports:  High and Medium Risk</a:t>
            </a:r>
          </a:p>
          <a:p>
            <a:pPr lvl="1"/>
            <a:r>
              <a:rPr lang="en-US" sz="2800" dirty="0" smtClean="0"/>
              <a:t>Weight Summary Report</a:t>
            </a:r>
          </a:p>
          <a:p>
            <a:pPr lvl="1"/>
            <a:r>
              <a:rPr lang="en-US" sz="2800" dirty="0" smtClean="0"/>
              <a:t>Trigger Summary Reports:  Resident and Unit Level</a:t>
            </a:r>
          </a:p>
          <a:p>
            <a:pPr lvl="1"/>
            <a:r>
              <a:rPr lang="en-US" sz="2800" dirty="0" smtClean="0"/>
              <a:t>Risk Change Report</a:t>
            </a:r>
          </a:p>
          <a:p>
            <a:pPr lvl="1"/>
            <a:r>
              <a:rPr lang="en-US" sz="2800" dirty="0" smtClean="0"/>
              <a:t>Intervention History for Nutrition Risk Reports: High and Medium Risk</a:t>
            </a:r>
          </a:p>
          <a:p>
            <a:pPr lvl="1"/>
            <a:r>
              <a:rPr lang="en-US" sz="2800" dirty="0" smtClean="0"/>
              <a:t>Resident Clinical, Functional, and Intervention Profile Report</a:t>
            </a:r>
          </a:p>
          <a:p>
            <a:pPr lvl="1"/>
            <a:r>
              <a:rPr lang="en-US" sz="2800" dirty="0" smtClean="0"/>
              <a:t>Completeness Report (Optional)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69BD-FD75-43EB-A034-863B640B0C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6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Trigger summary reports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69BD-FD75-43EB-A034-863B640B0C1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4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Trigger Summary Reports:</a:t>
            </a:r>
            <a:br>
              <a:rPr lang="en-US" dirty="0" smtClean="0"/>
            </a:br>
            <a:r>
              <a:rPr lang="en-US" dirty="0" smtClean="0"/>
              <a:t>Resident Level and Unit Level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Identifies residents at risk for pressure ulcer development due to an increase in pressure ulcer risk factors or triggers from the prior week</a:t>
            </a:r>
          </a:p>
          <a:p>
            <a:r>
              <a:rPr lang="en-US" sz="2000" dirty="0" smtClean="0"/>
              <a:t>Available at the resident and unit level, it reports on nine triggers associated with pressure ulcer development </a:t>
            </a:r>
          </a:p>
          <a:p>
            <a:pPr lvl="1"/>
            <a:r>
              <a:rPr lang="en-US" sz="2000" dirty="0" smtClean="0"/>
              <a:t>Weight loss ≥ 5 percent in prior 30 days</a:t>
            </a:r>
          </a:p>
          <a:p>
            <a:pPr lvl="1"/>
            <a:r>
              <a:rPr lang="en-US" sz="2000" dirty="0" smtClean="0"/>
              <a:t>Weight loss ≥ 7.5 percent in prior 90 days</a:t>
            </a:r>
          </a:p>
          <a:p>
            <a:pPr lvl="1"/>
            <a:r>
              <a:rPr lang="en-US" sz="2000" dirty="0" smtClean="0"/>
              <a:t>Weight loss ≥ 10 percent in prior 180 days</a:t>
            </a:r>
          </a:p>
          <a:p>
            <a:pPr lvl="1"/>
            <a:r>
              <a:rPr lang="en-US" sz="2000" dirty="0" smtClean="0"/>
              <a:t>2 meals with intake ≤ 50 percent in one day</a:t>
            </a:r>
          </a:p>
          <a:p>
            <a:pPr lvl="1"/>
            <a:r>
              <a:rPr lang="en-US" sz="2000" dirty="0" smtClean="0"/>
              <a:t>Weekly meal intake averaging &lt; 50 percent</a:t>
            </a:r>
          </a:p>
          <a:p>
            <a:pPr lvl="1"/>
            <a:r>
              <a:rPr lang="en-US" sz="2000" dirty="0" smtClean="0"/>
              <a:t>Daily urinary incontinence</a:t>
            </a:r>
          </a:p>
          <a:p>
            <a:pPr lvl="1"/>
            <a:r>
              <a:rPr lang="en-US" sz="2000" dirty="0" smtClean="0"/>
              <a:t>More than 3 days of bowel incontinence</a:t>
            </a:r>
          </a:p>
          <a:p>
            <a:pPr lvl="1"/>
            <a:r>
              <a:rPr lang="en-US" sz="2000" dirty="0" smtClean="0"/>
              <a:t>Presence of a Foley catheter</a:t>
            </a:r>
          </a:p>
          <a:p>
            <a:pPr lvl="1"/>
            <a:r>
              <a:rPr lang="en-US" sz="2000" dirty="0" smtClean="0"/>
              <a:t>Current pressure ulcer</a:t>
            </a:r>
          </a:p>
          <a:p>
            <a:r>
              <a:rPr lang="en-US" sz="2000" dirty="0" smtClean="0"/>
              <a:t>Also shows # triggers last week and # triggers this week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3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Trigger Summary Report: Resident Level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257938"/>
              </p:ext>
            </p:extLst>
          </p:nvPr>
        </p:nvGraphicFramePr>
        <p:xfrm>
          <a:off x="1295400" y="1600200"/>
          <a:ext cx="7391403" cy="42699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5112"/>
                <a:gridCol w="595069"/>
                <a:gridCol w="540971"/>
                <a:gridCol w="540971"/>
                <a:gridCol w="540971"/>
                <a:gridCol w="473351"/>
                <a:gridCol w="743835"/>
                <a:gridCol w="559755"/>
                <a:gridCol w="489165"/>
                <a:gridCol w="609600"/>
                <a:gridCol w="609600"/>
                <a:gridCol w="571978"/>
                <a:gridCol w="571025"/>
              </a:tblGrid>
              <a:tr h="13391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dirty="0">
                          <a:effectLst/>
                        </a:rPr>
                        <a:t>Name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4585" marR="645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Room 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4585" marR="645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Wt</a:t>
                      </a:r>
                      <a:r>
                        <a:rPr lang="en-US" sz="1000" dirty="0">
                          <a:effectLst/>
                        </a:rPr>
                        <a:t> Loss ≥5% in Prior 30 Days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(Any)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4585" marR="645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Wt</a:t>
                      </a:r>
                      <a:r>
                        <a:rPr lang="en-US" sz="1000" dirty="0">
                          <a:effectLst/>
                        </a:rPr>
                        <a:t> Loss ≥7.5% in Prior 90 Days (Point-to-Point)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4585" marR="645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Wt</a:t>
                      </a:r>
                      <a:r>
                        <a:rPr lang="en-US" sz="1000" dirty="0">
                          <a:effectLst/>
                        </a:rPr>
                        <a:t> Loss ≥10% in Prior 180 Days (Point-to-Point)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4585" marR="645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 Meals ≤50% in 1 Day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4585" marR="645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Weekly Meal Intake Average &lt;50%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4585" marR="645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Daily Urinary </a:t>
                      </a:r>
                      <a:r>
                        <a:rPr lang="en-US" sz="1000" dirty="0" err="1">
                          <a:effectLst/>
                        </a:rPr>
                        <a:t>Incont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4585" marR="645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&gt;3 Days Bowel </a:t>
                      </a:r>
                      <a:r>
                        <a:rPr lang="en-US" sz="1000" dirty="0" err="1">
                          <a:effectLst/>
                        </a:rPr>
                        <a:t>Incont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4585" marR="645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Foley Catheter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4585" marR="645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Current Pressure Ulcer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4585" marR="645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# of Triggers Last Week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4585" marR="645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# of Triggers This Week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4585" marR="64585" marT="0" marB="0" anchor="b"/>
                </a:tc>
              </a:tr>
              <a:tr h="231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Res1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330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</a:tr>
              <a:tr h="231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Res2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311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</a:rPr>
                        <a:t>X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</a:tr>
              <a:tr h="231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Res3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321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X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</a:rPr>
                        <a:t>X</a:t>
                      </a:r>
                      <a:endParaRPr lang="en-US" sz="1000" dirty="0" smtClean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5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</a:tr>
              <a:tr h="231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Res4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</a:rPr>
                        <a:t>X</a:t>
                      </a:r>
                      <a:endParaRPr lang="en-US" sz="1000" dirty="0" smtClean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</a:tr>
              <a:tr h="231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312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</a:rPr>
                        <a:t>X</a:t>
                      </a:r>
                      <a:endParaRPr lang="en-US" sz="1000" dirty="0" smtClean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</a:tr>
              <a:tr h="231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320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X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</a:tr>
              <a:tr h="231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342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X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</a:tr>
              <a:tr h="231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Res8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337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</a:tr>
              <a:tr h="231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301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</a:rPr>
                        <a:t>X</a:t>
                      </a:r>
                      <a:endParaRPr lang="en-US" sz="1000" dirty="0" smtClean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</a:tr>
              <a:tr h="2912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Res10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316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</a:rPr>
                        <a:t>X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</a:tr>
              <a:tr h="231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3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8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6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6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mbria"/>
                        <a:cs typeface="Arial"/>
                      </a:endParaRPr>
                    </a:p>
                  </a:txBody>
                  <a:tcPr marL="64585" marR="64585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6F0EDA8-5434-49EE-AD2E-A4371554629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Reviewing  Calculation Details for the Trigger Summary Report: Resident Level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391400" cy="4525963"/>
          </a:xfrm>
        </p:spPr>
        <p:txBody>
          <a:bodyPr/>
          <a:lstStyle/>
          <a:p>
            <a:r>
              <a:rPr lang="en-US" sz="2800" dirty="0" err="1" smtClean="0"/>
              <a:t>Wt</a:t>
            </a:r>
            <a:r>
              <a:rPr lang="en-US" sz="2800" dirty="0" smtClean="0"/>
              <a:t> Loss ≥5% in Prior 30 Days (Any)</a:t>
            </a:r>
          </a:p>
          <a:p>
            <a:r>
              <a:rPr lang="en-US" sz="2800" dirty="0" err="1" smtClean="0"/>
              <a:t>Wt</a:t>
            </a:r>
            <a:r>
              <a:rPr lang="en-US" sz="2800" dirty="0" smtClean="0"/>
              <a:t> Loss ≥7.5% in Prior 90 Days</a:t>
            </a:r>
          </a:p>
          <a:p>
            <a:r>
              <a:rPr lang="en-US" sz="2800" dirty="0" err="1" smtClean="0"/>
              <a:t>Wt</a:t>
            </a:r>
            <a:r>
              <a:rPr lang="en-US" sz="2800" dirty="0" smtClean="0"/>
              <a:t> Loss ≥10% in Prior 180 Days</a:t>
            </a:r>
          </a:p>
          <a:p>
            <a:r>
              <a:rPr lang="en-US" sz="2800" dirty="0" smtClean="0"/>
              <a:t>2 Meals ≤50% in 1 Day</a:t>
            </a:r>
          </a:p>
          <a:p>
            <a:r>
              <a:rPr lang="en-US" sz="2800" dirty="0" smtClean="0"/>
              <a:t>Weekly Meal Intake Average &lt;50%</a:t>
            </a:r>
          </a:p>
          <a:p>
            <a:pPr lvl="1"/>
            <a:r>
              <a:rPr lang="en-US" sz="2800" dirty="0" smtClean="0"/>
              <a:t>Daily Urinary Incontinence</a:t>
            </a:r>
          </a:p>
          <a:p>
            <a:pPr lvl="1"/>
            <a:r>
              <a:rPr lang="en-US" sz="2800" dirty="0" smtClean="0"/>
              <a:t>&gt;3 Days of Bowel Incontinence</a:t>
            </a:r>
          </a:p>
          <a:p>
            <a:pPr lvl="1"/>
            <a:r>
              <a:rPr lang="en-US" sz="2800" dirty="0" smtClean="0"/>
              <a:t>Use of Foley Catheter</a:t>
            </a:r>
          </a:p>
          <a:p>
            <a:r>
              <a:rPr lang="en-US" sz="2800" dirty="0" smtClean="0"/>
              <a:t>Current Pressure Ulcer</a:t>
            </a:r>
          </a:p>
          <a:p>
            <a:r>
              <a:rPr lang="en-US" sz="2800" dirty="0" smtClean="0"/>
              <a:t># Triggers Last Week</a:t>
            </a:r>
          </a:p>
          <a:p>
            <a:r>
              <a:rPr lang="en-US" sz="2800" dirty="0" smtClean="0"/>
              <a:t># Triggers This Week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Trigger Summary Report: Unit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391400" cy="4876800"/>
          </a:xfrm>
        </p:spPr>
        <p:txBody>
          <a:bodyPr/>
          <a:lstStyle/>
          <a:p>
            <a:r>
              <a:rPr lang="en-US" sz="2800" dirty="0" smtClean="0"/>
              <a:t>Displays the number of residents (and percentage of total nursing unit census) who meet each of the trigger criteria </a:t>
            </a:r>
          </a:p>
          <a:p>
            <a:r>
              <a:rPr lang="en-US" sz="2800" dirty="0" smtClean="0"/>
              <a:t>Displays 4 weeks of information</a:t>
            </a:r>
          </a:p>
          <a:p>
            <a:r>
              <a:rPr lang="en-US" sz="2800" dirty="0" smtClean="0"/>
              <a:t>Is used to monitor the overall prevalence and trends in pressure ulcer triggers on a specific nursing unit </a:t>
            </a:r>
          </a:p>
          <a:p>
            <a:r>
              <a:rPr lang="en-US" sz="2800" dirty="0" smtClean="0"/>
              <a:t>May be useful for program monitoring and planning or identifying in-service needs of staff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Trigger Summary Report:</a:t>
            </a:r>
            <a:br>
              <a:rPr lang="en-US" dirty="0" smtClean="0"/>
            </a:br>
            <a:r>
              <a:rPr lang="en-US" dirty="0" smtClean="0"/>
              <a:t>Unit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466" name="Table 5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95415"/>
              </p:ext>
            </p:extLst>
          </p:nvPr>
        </p:nvGraphicFramePr>
        <p:xfrm>
          <a:off x="1371600" y="1600200"/>
          <a:ext cx="7315200" cy="41566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20403"/>
                <a:gridCol w="1097280"/>
                <a:gridCol w="1188720"/>
                <a:gridCol w="1188720"/>
                <a:gridCol w="1020077"/>
              </a:tblGrid>
              <a:tr h="415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Pressure Ulcer </a:t>
                      </a:r>
                      <a:r>
                        <a:rPr lang="en-US" sz="1200" dirty="0" smtClean="0">
                          <a:effectLst/>
                        </a:rPr>
                        <a:t>Triggers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Week 4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5/10/14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Week 3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5/17/14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Week 2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5/24/14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Week 1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5/31/14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Wt Loss ≥ 5% in Prior 30 Days (Any)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 (3%)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 (6%)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 (3%)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1 (3%)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566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Wt Loss ≥ 7.5% in Prior 90 Days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 (3%)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 (3%)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 (3%)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1 (3%)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566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Wt Loss ≥ 10% in Prior 180 Days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 (3%)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 (6%)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 (3%)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 (3%)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</a:tr>
              <a:tr h="415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 Meals ≤50% in 1 Day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5 (14%)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4 (11%)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4 (11%)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7 (20%)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</a:tr>
              <a:tr h="41566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Weekly Meal Intake Average &lt;50%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 (9%)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 (9%)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 (6%)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3 (9%)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</a:tr>
              <a:tr h="41566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Daily Urinary Incontinence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 (6%)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3 (9%)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 (9%)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5 (14%)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</a:tr>
              <a:tr h="41566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&gt;3 Days Bowel Incontinence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5 (14%)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4 (11%)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3 (9%)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7 (20%)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</a:tr>
              <a:tr h="41566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Foley Catheter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8 (23%)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7 (20%)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5 (14%)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8 (23%)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</a:tr>
              <a:tr h="41566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Current Pressure Ulcer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0 (0%)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0 (0%)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0 (0%)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0 (0%)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68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Reviewing Calculation Details for the Trigger Summary Report: Unit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Displays column values for each week, including: </a:t>
            </a:r>
          </a:p>
          <a:p>
            <a:pPr lvl="1"/>
            <a:r>
              <a:rPr lang="en-US" sz="2800" dirty="0" smtClean="0"/>
              <a:t>Number: The number of residents on the nursing unit with the specified trigger for each of the 4 weeks displayed</a:t>
            </a:r>
          </a:p>
          <a:p>
            <a:pPr lvl="1"/>
            <a:r>
              <a:rPr lang="en-US" sz="2800" dirty="0" smtClean="0"/>
              <a:t>Percentage: The number of residents with the specified trigger for the week displayed as a percentage of the total number of residents on the nursing unit</a:t>
            </a:r>
          </a:p>
          <a:p>
            <a:pPr lvl="1"/>
            <a:r>
              <a:rPr lang="en-US" sz="2800" dirty="0" smtClean="0"/>
              <a:t>Dash: The value shown when no data are available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5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 Your Understanding:</a:t>
            </a:r>
            <a:br>
              <a:rPr lang="en-US" dirty="0" smtClean="0"/>
            </a:br>
            <a:r>
              <a:rPr lang="en-US" dirty="0" smtClean="0"/>
              <a:t>Trigger Summary Report Quiz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buSzPct val="100000"/>
              <a:buFont typeface="+mj-lt"/>
              <a:buAutoNum type="arabicPeriod"/>
            </a:pPr>
            <a:r>
              <a:rPr lang="en-US" sz="2800" dirty="0" smtClean="0"/>
              <a:t>Trigger Summary Report is based on nine triggers associated with pressure ulcer development.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800" dirty="0" smtClean="0"/>
              <a:t>True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800" dirty="0" smtClean="0"/>
              <a:t>False</a:t>
            </a:r>
          </a:p>
          <a:p>
            <a:pPr marL="461963" indent="-461963">
              <a:buSzPct val="100000"/>
              <a:buFont typeface="+mj-lt"/>
              <a:buAutoNum type="arabicPeriod"/>
            </a:pPr>
            <a:r>
              <a:rPr lang="en-US" sz="2800" dirty="0" smtClean="0"/>
              <a:t>Residents must meet at least two triggers during the report week to display on the report. 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800" dirty="0" smtClean="0"/>
              <a:t>True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800" dirty="0" smtClean="0"/>
              <a:t>False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0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 Your Understanding:</a:t>
            </a:r>
            <a:br>
              <a:rPr lang="en-US" dirty="0" smtClean="0"/>
            </a:br>
            <a:r>
              <a:rPr lang="en-US" dirty="0" smtClean="0"/>
              <a:t>Trigger Summary Report Quiz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buSzPct val="100000"/>
              <a:buFont typeface="+mj-lt"/>
              <a:buAutoNum type="arabicPeriod" startAt="3"/>
            </a:pPr>
            <a:r>
              <a:rPr lang="en-US" dirty="0" smtClean="0"/>
              <a:t>There are three views of the Trigger Summary Report- Resident Level, Unit Level, and by Specific Trigger.  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dirty="0" smtClean="0"/>
              <a:t>True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dirty="0" smtClean="0"/>
              <a:t>False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 Your Understanding:</a:t>
            </a:r>
            <a:br>
              <a:rPr lang="en-US" dirty="0" smtClean="0"/>
            </a:br>
            <a:r>
              <a:rPr lang="en-US" dirty="0" smtClean="0"/>
              <a:t>Trigger Summary Report Quiz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391400" cy="4525963"/>
          </a:xfrm>
        </p:spPr>
        <p:txBody>
          <a:bodyPr/>
          <a:lstStyle/>
          <a:p>
            <a:pPr marL="461963" indent="-461963">
              <a:buSzPct val="100000"/>
              <a:buFont typeface="+mj-lt"/>
              <a:buAutoNum type="arabicPeriod" startAt="4"/>
            </a:pPr>
            <a:r>
              <a:rPr lang="en-US" sz="2800" dirty="0" smtClean="0"/>
              <a:t>If a resident has incomplete bladder or urinary incontinence documentation during the report week, on the Trigger Summary Report: 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800" dirty="0" smtClean="0"/>
              <a:t>The daily urinary incontinence column will be blank  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800" dirty="0" smtClean="0"/>
              <a:t>The daily urinary incontinence column will show a dash (-)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800" dirty="0" smtClean="0"/>
              <a:t>A resident having incomplete documentation for any one trigger used for the report cannot display on the report  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800" dirty="0" smtClean="0"/>
              <a:t>None of the above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8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Teaching the Pressure Ulcer Prevention Electronic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teaching sessions for each report should include the following content:</a:t>
            </a:r>
          </a:p>
          <a:p>
            <a:pPr lvl="1"/>
            <a:r>
              <a:rPr lang="en-US" dirty="0" smtClean="0"/>
              <a:t>Purpose of the report </a:t>
            </a:r>
          </a:p>
          <a:p>
            <a:pPr lvl="1"/>
            <a:r>
              <a:rPr lang="en-US" dirty="0" smtClean="0"/>
              <a:t>Content of the report </a:t>
            </a:r>
          </a:p>
          <a:p>
            <a:pPr lvl="1"/>
            <a:r>
              <a:rPr lang="en-US" dirty="0" smtClean="0"/>
              <a:t>Calculation details</a:t>
            </a:r>
          </a:p>
          <a:p>
            <a:pPr lvl="1"/>
            <a:r>
              <a:rPr lang="en-US" dirty="0" smtClean="0"/>
              <a:t>Quizzes and exercises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82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 Your Understanding:</a:t>
            </a:r>
            <a:br>
              <a:rPr lang="en-US" dirty="0" smtClean="0"/>
            </a:br>
            <a:r>
              <a:rPr lang="en-US" dirty="0" smtClean="0"/>
              <a:t>Trigger Summary Report Exercise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748835"/>
              </p:ext>
            </p:extLst>
          </p:nvPr>
        </p:nvGraphicFramePr>
        <p:xfrm>
          <a:off x="1147412" y="2304871"/>
          <a:ext cx="7863839" cy="34301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5384"/>
                <a:gridCol w="641263"/>
                <a:gridCol w="582000"/>
                <a:gridCol w="582000"/>
                <a:gridCol w="582000"/>
                <a:gridCol w="509061"/>
                <a:gridCol w="800819"/>
                <a:gridCol w="602515"/>
                <a:gridCol w="610746"/>
                <a:gridCol w="609600"/>
                <a:gridCol w="609600"/>
                <a:gridCol w="609600"/>
                <a:gridCol w="629251"/>
              </a:tblGrid>
              <a:tr h="9844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Name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Room 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Wt</a:t>
                      </a:r>
                      <a:r>
                        <a:rPr lang="en-US" sz="1000" dirty="0">
                          <a:effectLst/>
                        </a:rPr>
                        <a:t> Loss ≥5% in Prior 30 Days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(Any)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Wt</a:t>
                      </a:r>
                      <a:r>
                        <a:rPr lang="en-US" sz="1000" dirty="0">
                          <a:effectLst/>
                        </a:rPr>
                        <a:t> Loss ≥7.5% in Prior 90 Days (Point-to-Point)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Wt</a:t>
                      </a:r>
                      <a:r>
                        <a:rPr lang="en-US" sz="1000" dirty="0">
                          <a:effectLst/>
                        </a:rPr>
                        <a:t> Loss ≥10% in Prior 180 Days (Point-to-Point)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 Meals ≤50% in 1 Day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Weekly Meal Intake Average &lt;50%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Daily Urinary </a:t>
                      </a:r>
                      <a:r>
                        <a:rPr lang="en-US" sz="1000" dirty="0" err="1">
                          <a:effectLst/>
                        </a:rPr>
                        <a:t>Incont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&gt;3 Days Bowel </a:t>
                      </a:r>
                      <a:r>
                        <a:rPr lang="en-US" sz="1000" dirty="0" err="1">
                          <a:effectLst/>
                        </a:rPr>
                        <a:t>Incont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Foley Catheter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Current Pressure Ulcer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# of Triggers Last Week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# of Triggers This Week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848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Res1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A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997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Res2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B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</a:rPr>
                        <a:t>X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848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Res3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C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X</a:t>
                      </a:r>
                      <a:endParaRPr lang="en-US" sz="10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997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Res4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D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848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Res5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E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3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997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Res6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F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3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848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Res7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G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3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950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4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mtClean="0">
                          <a:effectLst/>
                        </a:rPr>
                        <a:t>4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6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1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43000" y="16002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Using the Sample Trigger Summary Report below, select the four residents that you would consider highest </a:t>
            </a:r>
            <a:r>
              <a:rPr lang="en-US" b="1" dirty="0" smtClean="0"/>
              <a:t>priority.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58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change report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69BD-FD75-43EB-A034-863B640B0C1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9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Risk Change Report: Resident Changes and Declines From Prior Week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Intended to provide a priority list of residents with week-to-week changes in factors associated with pressure ulcer risk, nutrition, and weight loss</a:t>
            </a:r>
          </a:p>
          <a:p>
            <a:r>
              <a:rPr lang="en-US" sz="2000" dirty="0" smtClean="0"/>
              <a:t>Alerts the nurse to new or worsening pressure ulcer</a:t>
            </a:r>
          </a:p>
          <a:p>
            <a:r>
              <a:rPr lang="en-US" sz="2000" dirty="0" smtClean="0"/>
              <a:t>Uses six criteria to alert for potential risk for pressure ulcer development: </a:t>
            </a:r>
          </a:p>
          <a:p>
            <a:pPr lvl="1"/>
            <a:r>
              <a:rPr lang="en-US" sz="2000" dirty="0" smtClean="0"/>
              <a:t>Nutrition risk, including decline in meal intake and weight loss</a:t>
            </a:r>
          </a:p>
          <a:p>
            <a:pPr lvl="1"/>
            <a:r>
              <a:rPr lang="en-US" sz="2000" dirty="0" smtClean="0"/>
              <a:t>Increase in bladder and/or bowel incontinence</a:t>
            </a:r>
          </a:p>
          <a:p>
            <a:pPr lvl="1"/>
            <a:r>
              <a:rPr lang="en-US" sz="2000" dirty="0" smtClean="0"/>
              <a:t>Decline in three ADLs (bed mobility, transfer, and toileting)</a:t>
            </a:r>
          </a:p>
          <a:p>
            <a:pPr lvl="1"/>
            <a:r>
              <a:rPr lang="en-US" sz="2000" dirty="0" smtClean="0"/>
              <a:t>Pressure ulcer status (new or worsening ulcer)</a:t>
            </a:r>
          </a:p>
          <a:p>
            <a:pPr lvl="1"/>
            <a:r>
              <a:rPr lang="en-US" sz="2000" dirty="0" smtClean="0"/>
              <a:t>Three or more different behaviors</a:t>
            </a:r>
          </a:p>
          <a:p>
            <a:pPr lvl="1"/>
            <a:r>
              <a:rPr lang="en-US" sz="2000" dirty="0" smtClean="0"/>
              <a:t>Acute change in health status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3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 </a:t>
            </a:r>
            <a:br>
              <a:rPr lang="en-US" smtClean="0"/>
            </a:br>
            <a:r>
              <a:rPr lang="en-US" smtClean="0"/>
              <a:t>Sample Risk Change Report</a:t>
            </a:r>
            <a:br>
              <a:rPr lang="en-US" smtClean="0"/>
            </a:b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047955"/>
              </p:ext>
            </p:extLst>
          </p:nvPr>
        </p:nvGraphicFramePr>
        <p:xfrm>
          <a:off x="1089659" y="1524000"/>
          <a:ext cx="7955281" cy="3429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42161"/>
                <a:gridCol w="574808"/>
                <a:gridCol w="736933"/>
                <a:gridCol w="689769"/>
                <a:gridCol w="506355"/>
                <a:gridCol w="424474"/>
                <a:gridCol w="442161"/>
                <a:gridCol w="548279"/>
                <a:gridCol w="619025"/>
                <a:gridCol w="601338"/>
                <a:gridCol w="707456"/>
                <a:gridCol w="689769"/>
                <a:gridCol w="442161"/>
                <a:gridCol w="530592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</a:rPr>
                        <a:t>Change Within 7 Days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0" b="1" dirty="0"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+mn-lt"/>
                      </a:endParaRPr>
                    </a:p>
                  </a:txBody>
                  <a:tcPr marL="45720" marR="45720" anchor="b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effectLst/>
                          <a:latin typeface="+mn-lt"/>
                        </a:rPr>
                        <a:t>Nutrition Risk</a:t>
                      </a:r>
                      <a:endParaRPr lang="en-US" sz="1000" b="1" dirty="0">
                        <a:latin typeface="+mn-lt"/>
                      </a:endParaRPr>
                    </a:p>
                  </a:txBody>
                  <a:tcPr marL="45720" marR="4572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</a:rPr>
                        <a:t>Increase in Incontinence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</a:rPr>
                        <a:t>ADL Decline</a:t>
                      </a:r>
                      <a:r>
                        <a:rPr lang="en-US" sz="1000" b="1" baseline="30000" dirty="0">
                          <a:effectLst/>
                          <a:latin typeface="+mn-lt"/>
                        </a:rPr>
                        <a:t>#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</a:rPr>
                        <a:t>≥3 Behaviors 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</a:rPr>
                        <a:t>Pressure Ulcer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</a:rPr>
                        <a:t>Health Status</a:t>
                      </a:r>
                      <a:r>
                        <a:rPr lang="en-US" sz="1000" b="1" baseline="30000" dirty="0">
                          <a:effectLst/>
                          <a:latin typeface="+mn-lt"/>
                        </a:rPr>
                        <a:t>#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effectLst/>
                          <a:latin typeface="+mn-lt"/>
                        </a:rPr>
                        <a:t>Name</a:t>
                      </a:r>
                      <a:endParaRPr lang="en-US" sz="1000" b="1" dirty="0"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effectLst/>
                          <a:latin typeface="+mn-lt"/>
                        </a:rPr>
                        <a:t>Room</a:t>
                      </a:r>
                      <a:br>
                        <a:rPr lang="en-US" sz="1000" b="1" dirty="0" smtClean="0">
                          <a:effectLst/>
                          <a:latin typeface="+mn-lt"/>
                        </a:rPr>
                      </a:br>
                      <a:r>
                        <a:rPr lang="en-US" sz="1000" b="1" dirty="0" smtClean="0">
                          <a:effectLst/>
                          <a:latin typeface="+mn-lt"/>
                        </a:rPr>
                        <a:t>Number</a:t>
                      </a:r>
                      <a:endParaRPr lang="en-US" sz="1000" b="1" dirty="0"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</a:rPr>
                        <a:t>Decreased</a:t>
                      </a:r>
                      <a:br>
                        <a:rPr lang="en-US" sz="1000" b="1" dirty="0">
                          <a:effectLst/>
                          <a:latin typeface="+mn-lt"/>
                        </a:rPr>
                      </a:br>
                      <a:r>
                        <a:rPr lang="en-US" sz="1000" b="1" dirty="0">
                          <a:effectLst/>
                          <a:latin typeface="+mn-lt"/>
                        </a:rPr>
                        <a:t>Meal Intake +</a:t>
                      </a:r>
                      <a:br>
                        <a:rPr lang="en-US" sz="1000" b="1" dirty="0">
                          <a:effectLst/>
                          <a:latin typeface="+mn-lt"/>
                        </a:rPr>
                      </a:br>
                      <a:r>
                        <a:rPr lang="en-US" sz="1000" b="1" dirty="0">
                          <a:effectLst/>
                          <a:latin typeface="+mn-lt"/>
                        </a:rPr>
                        <a:t>Weight Loss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</a:rPr>
                        <a:t>Decreased</a:t>
                      </a:r>
                      <a:br>
                        <a:rPr lang="en-US" sz="1000" b="1" dirty="0">
                          <a:effectLst/>
                          <a:latin typeface="+mn-lt"/>
                        </a:rPr>
                      </a:br>
                      <a:r>
                        <a:rPr lang="en-US" sz="1000" b="1" dirty="0">
                          <a:effectLst/>
                          <a:latin typeface="+mn-lt"/>
                        </a:rPr>
                        <a:t>Meal Intake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</a:rPr>
                        <a:t>Weight</a:t>
                      </a:r>
                      <a:br>
                        <a:rPr lang="en-US" sz="1000" b="1" dirty="0">
                          <a:effectLst/>
                          <a:latin typeface="+mn-lt"/>
                        </a:rPr>
                      </a:br>
                      <a:r>
                        <a:rPr lang="en-US" sz="1000" b="1" dirty="0">
                          <a:effectLst/>
                          <a:latin typeface="+mn-lt"/>
                        </a:rPr>
                        <a:t>Loss ≥5% in </a:t>
                      </a:r>
                      <a:r>
                        <a:rPr lang="en-US" sz="1000" b="1" dirty="0" smtClean="0">
                          <a:effectLst/>
                          <a:latin typeface="+mn-lt"/>
                        </a:rPr>
                        <a:t>Prior 30 </a:t>
                      </a:r>
                      <a:r>
                        <a:rPr lang="en-US" sz="1000" b="1" dirty="0">
                          <a:effectLst/>
                          <a:latin typeface="+mn-lt"/>
                        </a:rPr>
                        <a:t>Days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</a:rPr>
                        <a:t>Urine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</a:rPr>
                        <a:t>Bowel#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</a:rPr>
                        <a:t>Bed Mobility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</a:rPr>
                        <a:t>Transfer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+mn-lt"/>
                        </a:rPr>
                        <a:t>Toileting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</a:rPr>
                        <a:t>Change in Behavior Types From Prior Week(*)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</a:rPr>
                        <a:t>Worsening Ulcer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</a:rPr>
                        <a:t>New Ulcer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</a:rPr>
                        <a:t>Acute Change in Status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</a:rPr>
                        <a:t>Res 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202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X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7*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</a:rPr>
                        <a:t>Res 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2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212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X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X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X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X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X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</a:rPr>
                        <a:t>Res 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3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217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X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X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X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3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</a:rPr>
                        <a:t>Res 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4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229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X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X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</a:rPr>
                        <a:t>Res 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5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231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X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X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X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</a:rPr>
                        <a:t>Res 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6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242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X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</a:rPr>
                        <a:t>Res7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243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4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X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510540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  <a:cs typeface="Arial" panose="020B0604020202020204" pitchFamily="34" charset="0"/>
              </a:rPr>
              <a:t>Note:</a:t>
            </a:r>
            <a:r>
              <a:rPr lang="en-US" sz="1400" dirty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dirty="0">
                <a:latin typeface="Tw Cen MT" panose="020B0602020104020603" pitchFamily="34" charset="0"/>
                <a:cs typeface="Arial" panose="020B0604020202020204" pitchFamily="34" charset="0"/>
              </a:rPr>
              <a:t>If three or more behaviors for a resident were documented during the current week then the number of behaviors will </a:t>
            </a:r>
            <a:r>
              <a:rPr lang="en-US" sz="1400" dirty="0" smtClean="0">
                <a:latin typeface="Tw Cen MT" panose="020B0602020104020603" pitchFamily="34" charset="0"/>
                <a:cs typeface="Arial" panose="020B0604020202020204" pitchFamily="34" charset="0"/>
              </a:rPr>
              <a:t>display. </a:t>
            </a:r>
            <a:endParaRPr lang="en-US" sz="1400" dirty="0"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Tw Cen MT" panose="020B0602020104020603" pitchFamily="34" charset="0"/>
                <a:cs typeface="Arial" panose="020B0604020202020204" pitchFamily="34" charset="0"/>
              </a:rPr>
              <a:t>* An asterisk will display next to the number of behaviors if the behaviors recorded during the current report week are different from behaviors recorded during the prior week.</a:t>
            </a:r>
          </a:p>
          <a:p>
            <a:r>
              <a:rPr lang="en-US" sz="1400" dirty="0">
                <a:latin typeface="Tw Cen MT" panose="020B0602020104020603" pitchFamily="34" charset="0"/>
                <a:cs typeface="Arial" panose="020B0604020202020204" pitchFamily="34" charset="0"/>
              </a:rPr>
              <a:t># indicates column added in 2014.</a:t>
            </a:r>
          </a:p>
        </p:txBody>
      </p:sp>
    </p:spTree>
    <p:extLst>
      <p:ext uri="{BB962C8B-B14F-4D97-AF65-F5344CB8AC3E}">
        <p14:creationId xmlns:p14="http://schemas.microsoft.com/office/powerpoint/2010/main" val="159372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Reviewing Calculation Details for the Risk Change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Decreased Meal Intake AND Weight Loss</a:t>
            </a:r>
          </a:p>
          <a:p>
            <a:r>
              <a:rPr lang="en-US" smtClean="0"/>
              <a:t>Weight Loss ≥5% in Prior 30 Days (Any)</a:t>
            </a:r>
          </a:p>
          <a:p>
            <a:r>
              <a:rPr lang="en-US" smtClean="0"/>
              <a:t>Urinary Incontinence Increase</a:t>
            </a:r>
          </a:p>
          <a:p>
            <a:r>
              <a:rPr lang="en-US" smtClean="0"/>
              <a:t>Bowel Incontinence Increase</a:t>
            </a:r>
          </a:p>
          <a:p>
            <a:r>
              <a:rPr lang="en-US" smtClean="0"/>
              <a:t>ADL Decline</a:t>
            </a:r>
          </a:p>
          <a:p>
            <a:r>
              <a:rPr lang="en-US" smtClean="0"/>
              <a:t>≥3 Behaviors</a:t>
            </a:r>
          </a:p>
          <a:p>
            <a:r>
              <a:rPr lang="en-US" smtClean="0"/>
              <a:t>Worsening or New Pressure Ulcer</a:t>
            </a:r>
          </a:p>
          <a:p>
            <a:r>
              <a:rPr lang="en-US" smtClean="0"/>
              <a:t>Acute Change in Status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 Your Understanding:</a:t>
            </a:r>
            <a:br>
              <a:rPr lang="en-US" dirty="0" smtClean="0"/>
            </a:br>
            <a:r>
              <a:rPr lang="en-US" dirty="0" smtClean="0"/>
              <a:t>Risk Change Report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391400" cy="4525963"/>
          </a:xfrm>
        </p:spPr>
        <p:txBody>
          <a:bodyPr/>
          <a:lstStyle/>
          <a:p>
            <a:pPr marL="461963" lvl="0" indent="-461963">
              <a:buSzPct val="100000"/>
              <a:buFont typeface="+mj-lt"/>
              <a:buAutoNum type="arabicPeriod"/>
            </a:pPr>
            <a:r>
              <a:rPr lang="en-US" sz="2200" dirty="0" smtClean="0"/>
              <a:t>The Priority Report displays residents who have changes in documentation of urinary incontinence and behaviors from the prior report week.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200" dirty="0" smtClean="0"/>
              <a:t>True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200" dirty="0" smtClean="0"/>
              <a:t>False</a:t>
            </a:r>
          </a:p>
          <a:p>
            <a:pPr marL="461963" lvl="0" indent="-461963">
              <a:buSzPct val="100000"/>
              <a:buFont typeface="+mj-lt"/>
              <a:buAutoNum type="arabicPeriod"/>
            </a:pPr>
            <a:r>
              <a:rPr lang="en-US" sz="2200" dirty="0" smtClean="0"/>
              <a:t>An asterisk (*) displays next to the number of behaviors when: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200" dirty="0" smtClean="0"/>
              <a:t>The resident is a new admission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200" dirty="0" smtClean="0"/>
              <a:t>The resident has not had behaviors documented previously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200" dirty="0" smtClean="0"/>
              <a:t>The behaviors required medication intervention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200" dirty="0" smtClean="0"/>
              <a:t>Two or more behaviors for the report week were different from behaviors documented the prior week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200" dirty="0" smtClean="0"/>
              <a:t>None of the above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1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Check Your Understanding:</a:t>
            </a:r>
            <a:br>
              <a:rPr lang="en-US" smtClean="0"/>
            </a:br>
            <a:r>
              <a:rPr lang="en-US" smtClean="0"/>
              <a:t>Risk Change Report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0000"/>
              <a:buFont typeface="+mj-lt"/>
              <a:buAutoNum type="arabicPeriod" startAt="3"/>
            </a:pPr>
            <a:r>
              <a:rPr lang="en-US" sz="2200" dirty="0" smtClean="0"/>
              <a:t>What would you expect to see on the Risk Change Report for a  resident who triggered for High-Risk Nutrition but has incomplete bladder and behavior documentation for the report week?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200" dirty="0" smtClean="0"/>
              <a:t>An X will display in “Decreased Meal Intake + </a:t>
            </a:r>
            <a:r>
              <a:rPr lang="en-US" sz="2200" dirty="0" err="1" smtClean="0"/>
              <a:t>Wt</a:t>
            </a:r>
            <a:r>
              <a:rPr lang="en-US" sz="2200" dirty="0" smtClean="0"/>
              <a:t> Loss”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200" dirty="0" smtClean="0"/>
              <a:t>A dash (-) will display in “Urinary Incontinence Increase” and  “Behaviors ≥ 3”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200" dirty="0" smtClean="0"/>
              <a:t>The values for “Urinary Incontinence Increase” and “Behaviors ≥3” will be blank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200" dirty="0" smtClean="0"/>
              <a:t>The resident will not display on the Risk Change Report when any report documentation is incomplete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200" dirty="0" smtClean="0"/>
              <a:t>None of the above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3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 history for nutrition risk reports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69BD-FD75-43EB-A034-863B640B0C13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3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Intervention History for Nutrition Risk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Displays residents at nutritional risk, plus additional information on referrals, physician visits, and laboratory tests </a:t>
            </a:r>
          </a:p>
          <a:p>
            <a:r>
              <a:rPr lang="en-US" sz="2200" dirty="0" smtClean="0"/>
              <a:t>For each resident at high or medium nutritional risk, the report captures the following information from EMR physicians’ orders:  </a:t>
            </a:r>
          </a:p>
          <a:p>
            <a:pPr lvl="1"/>
            <a:r>
              <a:rPr lang="en-US" sz="2200" dirty="0" smtClean="0"/>
              <a:t>Resident nutrition information such as current diet, date of diet order, and supplement order date </a:t>
            </a:r>
          </a:p>
          <a:p>
            <a:pPr lvl="1"/>
            <a:r>
              <a:rPr lang="en-US" sz="2200" dirty="0" smtClean="0"/>
              <a:t>Referrals and referral dates for physical therapy, occupational therapy, speech therapy, social services, psych, gastroenterology, and hospice services </a:t>
            </a:r>
          </a:p>
          <a:p>
            <a:pPr lvl="1"/>
            <a:r>
              <a:rPr lang="en-US" sz="2200" dirty="0" smtClean="0"/>
              <a:t>Date the resident was last seen by the attending physician, nurse practitioner, or physician assistant  </a:t>
            </a:r>
          </a:p>
          <a:p>
            <a:pPr lvl="1"/>
            <a:r>
              <a:rPr lang="en-US" sz="2200" dirty="0" smtClean="0"/>
              <a:t>Last order dates for chemistry, microbiology, and hematology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70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Sample Intervention History for Nutrition Risk Report: High Risk</a:t>
            </a: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140681"/>
              </p:ext>
            </p:extLst>
          </p:nvPr>
        </p:nvGraphicFramePr>
        <p:xfrm>
          <a:off x="304800" y="1600200"/>
          <a:ext cx="8723088" cy="373379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2400"/>
                <a:gridCol w="609600"/>
                <a:gridCol w="380035"/>
                <a:gridCol w="533400"/>
                <a:gridCol w="533400"/>
                <a:gridCol w="533400"/>
                <a:gridCol w="533400"/>
                <a:gridCol w="457200"/>
                <a:gridCol w="533400"/>
                <a:gridCol w="533400"/>
                <a:gridCol w="533400"/>
                <a:gridCol w="609600"/>
                <a:gridCol w="533400"/>
                <a:gridCol w="533400"/>
                <a:gridCol w="609600"/>
                <a:gridCol w="533400"/>
                <a:gridCol w="570653"/>
              </a:tblGrid>
              <a:tr h="856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High-Risk Residents</a:t>
                      </a:r>
                      <a:endParaRPr lang="en-US" sz="9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Room</a:t>
                      </a:r>
                      <a:endParaRPr lang="en-US" sz="9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Diet</a:t>
                      </a:r>
                      <a:endParaRPr lang="en-US" sz="9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Diet</a:t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Order Date</a:t>
                      </a:r>
                      <a:endParaRPr lang="en-US" sz="9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Supple-</a:t>
                      </a:r>
                      <a:r>
                        <a:rPr lang="en-US" sz="900" dirty="0" err="1" smtClean="0">
                          <a:effectLst/>
                        </a:rPr>
                        <a:t>ments</a:t>
                      </a:r>
                      <a:endParaRPr lang="en-US" sz="9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PT</a:t>
                      </a:r>
                      <a:endParaRPr lang="en-US" sz="9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OT</a:t>
                      </a:r>
                      <a:endParaRPr lang="en-US" sz="9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Speech</a:t>
                      </a:r>
                      <a:endParaRPr lang="en-US" sz="9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Social</a:t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Services</a:t>
                      </a:r>
                      <a:endParaRPr lang="en-US" sz="9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Psych</a:t>
                      </a:r>
                      <a:endParaRPr lang="en-US" sz="9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Gastro-</a:t>
                      </a:r>
                      <a:r>
                        <a:rPr lang="en-US" sz="900" dirty="0" err="1" smtClean="0">
                          <a:effectLst/>
                        </a:rPr>
                        <a:t>entorology</a:t>
                      </a:r>
                      <a:endParaRPr lang="en-US" sz="9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Hospice</a:t>
                      </a:r>
                      <a:endParaRPr lang="en-US" sz="9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Seen by:</a:t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MD/PA or</a:t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NP</a:t>
                      </a:r>
                      <a:endParaRPr lang="en-US" sz="9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Chemistry</a:t>
                      </a:r>
                      <a:endParaRPr lang="en-US" sz="9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Micro-biology</a:t>
                      </a:r>
                      <a:endParaRPr lang="en-US" sz="9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</a:rPr>
                        <a:t>Hema-tology</a:t>
                      </a:r>
                      <a:endParaRPr lang="en-US" sz="900" b="1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Brown, M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201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Regular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1/3/14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10/4/13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1/2/14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1/2/14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1/2/14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11/27/13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7/3/13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7/3/13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1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White, D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209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Regular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10/20/13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9/2/13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10/18/13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11/2/13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12/27/13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11/13/13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11/13/13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11/13/13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11/13/13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11/13/13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</a:tr>
              <a:tr h="383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Green, D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212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Pureed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12/23/13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12/30/13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1/2/14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1/2/14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12/18/13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12/18/13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</a:tr>
              <a:tr h="421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Orange, L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221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NPO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1/5/14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12/15/13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1/3/14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1/3/14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6/2/13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6/2/13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</a:tr>
              <a:tr h="314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Pink, S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222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Diabetic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7/22/13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12/31/13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7/25/13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2/18/13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2/18/13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</a:tr>
              <a:tr h="314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Silver, C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237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Low NA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12/18/13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11/29/13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5/12/13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5/12/13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5/12/13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</a:tr>
              <a:tr h="3316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Reddish, R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238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Regular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9/6/13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12/4/13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9/6/13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12/4/13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12/4/13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</a:tr>
              <a:tr h="314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Black, B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240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Pureed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10/3/13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1/2/14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2/18/13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12/4/13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12/4/13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18330" marR="18330" marT="0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5847040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w Cen MT" panose="020B0602020104020603" pitchFamily="34" charset="0"/>
              </a:rPr>
              <a:t>Note: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smtClean="0">
                <a:latin typeface="Tw Cen MT" panose="020B0602020104020603" pitchFamily="34" charset="0"/>
              </a:rPr>
              <a:t>Separate </a:t>
            </a:r>
            <a:r>
              <a:rPr lang="en-US" sz="1600" dirty="0">
                <a:latin typeface="Tw Cen MT" panose="020B0602020104020603" pitchFamily="34" charset="0"/>
              </a:rPr>
              <a:t>reports for high and medium nutritional risk residents can be produced. </a:t>
            </a:r>
          </a:p>
        </p:txBody>
      </p:sp>
    </p:spTree>
    <p:extLst>
      <p:ext uri="{BB962C8B-B14F-4D97-AF65-F5344CB8AC3E}">
        <p14:creationId xmlns:p14="http://schemas.microsoft.com/office/powerpoint/2010/main" val="7247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 risk reports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69BD-FD75-43EB-A034-863B640B0C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9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Reviewing Details for Intervention History for Nutrition Risk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All information is derived from MD/NP/PA orders</a:t>
            </a:r>
          </a:p>
          <a:p>
            <a:pPr lvl="0"/>
            <a:r>
              <a:rPr lang="en-US" smtClean="0"/>
              <a:t>If there are multiple orders for a single item, the most recent order date will display</a:t>
            </a:r>
          </a:p>
          <a:p>
            <a:pPr lvl="0"/>
            <a:r>
              <a:rPr lang="en-US" smtClean="0"/>
              <a:t>If the EMR can interface with lab information system, an asterisk (*) next to laboratory tests will indicate an abnormal result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Check Your Understanding: Intervention History for Nutrition Risk Reports Quiz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 smtClean="0"/>
              <a:t>The Intervention History for Nutrition Risk Report is derived from: 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dirty="0" smtClean="0"/>
              <a:t>Dietary notes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dirty="0" smtClean="0"/>
              <a:t>Nursing assistant documentation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dirty="0" smtClean="0"/>
              <a:t>Therapy records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dirty="0" smtClean="0"/>
              <a:t>Physician/NP/PA orders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dirty="0" smtClean="0"/>
              <a:t>None of the above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Check Your Understanding: Intervention History for Nutrition Risk Reports Quiz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eriod" startAt="2"/>
            </a:pPr>
            <a:r>
              <a:rPr lang="en-US" dirty="0" smtClean="0"/>
              <a:t>When could the Intervention History for Nutrition Risk Report be used to support </a:t>
            </a:r>
            <a:r>
              <a:rPr lang="en-US" dirty="0" err="1" smtClean="0"/>
              <a:t>decisionmaking</a:t>
            </a:r>
            <a:r>
              <a:rPr lang="en-US" dirty="0" smtClean="0"/>
              <a:t>?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dirty="0" smtClean="0"/>
              <a:t>Nutrition-at-risk meetings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dirty="0" smtClean="0"/>
              <a:t>Nursing assistant huddle with dietitian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dirty="0" smtClean="0"/>
              <a:t>MDS assessment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dirty="0" smtClean="0"/>
              <a:t>Root Cause Analysis for new pressure ulcer development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dirty="0" smtClean="0"/>
              <a:t>All of the above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Check Your Understanding: Intervention History for Nutrition Risk Reports Quiz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391400" cy="4525963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rabicPeriod" startAt="3"/>
            </a:pPr>
            <a:r>
              <a:rPr lang="en-US" sz="2600" dirty="0" smtClean="0"/>
              <a:t>Residents who display on the Intervention History for Nutrition High-Risk Report are the same residents who display on the Nutrition High-Risk Report. 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600" dirty="0" smtClean="0"/>
              <a:t>True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600" dirty="0" smtClean="0"/>
              <a:t>False</a:t>
            </a:r>
          </a:p>
          <a:p>
            <a:pPr marL="457200" indent="-457200">
              <a:buSzPct val="100000"/>
              <a:buFont typeface="+mj-lt"/>
              <a:buAutoNum type="arabicPeriod" startAt="3"/>
            </a:pPr>
            <a:r>
              <a:rPr lang="en-US" sz="2600" dirty="0" smtClean="0"/>
              <a:t>Residents who display on the Intervention History for Nutrition Medium-Risk Report are the same residents who display on the Nutrition Medium-Risk Report. </a:t>
            </a:r>
          </a:p>
          <a:p>
            <a:pPr marL="919162" lvl="1" indent="-457200">
              <a:buSzPct val="100000"/>
              <a:buFont typeface="+mj-lt"/>
              <a:buAutoNum type="alphaLcPeriod"/>
            </a:pPr>
            <a:r>
              <a:rPr lang="en-US" sz="2600" dirty="0" smtClean="0"/>
              <a:t>True</a:t>
            </a:r>
          </a:p>
          <a:p>
            <a:pPr marL="919162" lvl="1" indent="-457200">
              <a:buSzPct val="100000"/>
              <a:buFont typeface="+mj-lt"/>
              <a:buAutoNum type="alphaLcPeriod"/>
            </a:pPr>
            <a:r>
              <a:rPr lang="en-US" sz="2600" dirty="0" smtClean="0"/>
              <a:t>False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5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Resident clinical, functional, and intervention profile report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69BD-FD75-43EB-A034-863B640B0C13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Resident Clinical, Functional, and Intervention Profile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Displays 4 weeks of clinical data for a single resident that is captured from electronic nursing assistant daily charting, physician orders, and lab result values</a:t>
            </a:r>
          </a:p>
          <a:p>
            <a:r>
              <a:rPr lang="en-US" sz="2000" dirty="0" smtClean="0"/>
              <a:t>Information from nursing assistant documentation includes:</a:t>
            </a:r>
          </a:p>
          <a:p>
            <a:pPr lvl="1"/>
            <a:r>
              <a:rPr lang="en-US" sz="2000" dirty="0" smtClean="0"/>
              <a:t>Resident weight</a:t>
            </a:r>
          </a:p>
          <a:p>
            <a:pPr lvl="1"/>
            <a:r>
              <a:rPr lang="en-US" sz="2000" dirty="0" smtClean="0"/>
              <a:t>Vital signs </a:t>
            </a:r>
          </a:p>
          <a:p>
            <a:pPr lvl="1"/>
            <a:r>
              <a:rPr lang="en-US" sz="2000" dirty="0" smtClean="0"/>
              <a:t>Weekly average meal intake percentages for breakfast, lunch, and dinner </a:t>
            </a:r>
          </a:p>
          <a:p>
            <a:pPr lvl="1"/>
            <a:r>
              <a:rPr lang="en-US" sz="2000" dirty="0" smtClean="0"/>
              <a:t>Bowel and bladder documentation</a:t>
            </a:r>
          </a:p>
          <a:p>
            <a:pPr lvl="1"/>
            <a:r>
              <a:rPr lang="en-US" sz="2000" dirty="0" smtClean="0"/>
              <a:t>Activities of daily living </a:t>
            </a:r>
          </a:p>
          <a:p>
            <a:r>
              <a:rPr lang="en-US" sz="2000" dirty="0" smtClean="0"/>
              <a:t>Information from physician orders includes:</a:t>
            </a:r>
          </a:p>
          <a:p>
            <a:pPr lvl="1"/>
            <a:r>
              <a:rPr lang="en-US" sz="2000" dirty="0" smtClean="0"/>
              <a:t>Pressure ulcer prevention devices (e.g., bed and chair surfaces)</a:t>
            </a:r>
          </a:p>
          <a:p>
            <a:pPr lvl="1"/>
            <a:r>
              <a:rPr lang="en-US" sz="2000" dirty="0" smtClean="0"/>
              <a:t>Nutrition orders (e.g., diet order, tube feeding, and supplements) </a:t>
            </a:r>
          </a:p>
          <a:p>
            <a:r>
              <a:rPr lang="en-US" sz="2000" dirty="0" smtClean="0"/>
              <a:t>Data are reported for 4 consecutive weeks for a single resident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9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Resident Clinical, Functional, and Intervention Profile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8" b="5255"/>
          <a:stretch/>
        </p:blipFill>
        <p:spPr bwMode="auto">
          <a:xfrm>
            <a:off x="1097280" y="1524000"/>
            <a:ext cx="8001000" cy="488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Sample Resident Clinical, Functional, and Intervention Profile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47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950197"/>
              </p:ext>
            </p:extLst>
          </p:nvPr>
        </p:nvGraphicFramePr>
        <p:xfrm>
          <a:off x="914400" y="1552575"/>
          <a:ext cx="8382000" cy="530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9" name="Document" r:id="rId3" imgW="6227654" imgH="4378542" progId="Word.Document.12">
                  <p:embed/>
                </p:oleObj>
              </mc:Choice>
              <mc:Fallback>
                <p:oleObj name="Document" r:id="rId3" imgW="6227654" imgH="43785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552575"/>
                        <a:ext cx="8382000" cy="530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54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Resident Clinical, Functional, and Intervention Profile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4" b="5069"/>
          <a:stretch/>
        </p:blipFill>
        <p:spPr bwMode="auto">
          <a:xfrm>
            <a:off x="1075624" y="1524000"/>
            <a:ext cx="807719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34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Reviewing Details for Resident Clinical, Functional, and Intervention Profile Report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All information is derived from nursing assistant documentation, vital signs, lab results, physician orders, and other documentation in the EMR</a:t>
            </a:r>
          </a:p>
          <a:p>
            <a:pPr lvl="0"/>
            <a:r>
              <a:rPr lang="en-US" dirty="0" smtClean="0"/>
              <a:t>Report information is captured as a result of daily charting; no additional charting is required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Nutrition Reports:  High Risk and Medium Risk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Provides the clinician with an overall portrait of resident nutrition risk status </a:t>
            </a:r>
          </a:p>
          <a:p>
            <a:r>
              <a:rPr lang="en-US" sz="2800" dirty="0" smtClean="0"/>
              <a:t>Displays the following:</a:t>
            </a:r>
          </a:p>
          <a:p>
            <a:pPr lvl="1"/>
            <a:r>
              <a:rPr lang="en-US" sz="2800" dirty="0" smtClean="0"/>
              <a:t>First date that decreased meal intake was noted</a:t>
            </a:r>
          </a:p>
          <a:p>
            <a:pPr lvl="1"/>
            <a:r>
              <a:rPr lang="en-US" sz="2800" dirty="0" smtClean="0"/>
              <a:t>Average weekly meal intake for 4 weeks</a:t>
            </a:r>
          </a:p>
          <a:p>
            <a:pPr lvl="1"/>
            <a:r>
              <a:rPr lang="en-US" sz="2800" dirty="0" smtClean="0"/>
              <a:t>Diet order and tube feeding status</a:t>
            </a:r>
          </a:p>
          <a:p>
            <a:pPr lvl="1"/>
            <a:r>
              <a:rPr lang="en-US" sz="2800" dirty="0" smtClean="0"/>
              <a:t>Average supplement intake for report week</a:t>
            </a:r>
          </a:p>
          <a:p>
            <a:pPr lvl="1"/>
            <a:r>
              <a:rPr lang="en-US" sz="2800" dirty="0" smtClean="0"/>
              <a:t>Any recent weight change</a:t>
            </a:r>
          </a:p>
          <a:p>
            <a:pPr lvl="1"/>
            <a:r>
              <a:rPr lang="en-US" sz="2800" dirty="0" smtClean="0"/>
              <a:t>Most recent ulcer assessment date</a:t>
            </a:r>
          </a:p>
          <a:p>
            <a:pPr lvl="1"/>
            <a:r>
              <a:rPr lang="en-US" sz="2800" dirty="0" smtClean="0"/>
              <a:t># pressure ulcers</a:t>
            </a:r>
          </a:p>
          <a:p>
            <a:pPr lvl="1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5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620000" cy="1219200"/>
          </a:xfrm>
        </p:spPr>
        <p:txBody>
          <a:bodyPr>
            <a:noAutofit/>
          </a:bodyPr>
          <a:lstStyle/>
          <a:p>
            <a:r>
              <a:rPr lang="en-US" sz="3000" dirty="0" smtClean="0"/>
              <a:t>Check Your Understanding: Resident</a:t>
            </a:r>
            <a:br>
              <a:rPr lang="en-US" sz="3000" dirty="0" smtClean="0"/>
            </a:br>
            <a:r>
              <a:rPr lang="en-US" sz="3000" dirty="0" smtClean="0"/>
              <a:t>Clinical, Functional, and Intervention</a:t>
            </a:r>
            <a:br>
              <a:rPr lang="en-US" sz="3000" dirty="0" smtClean="0"/>
            </a:br>
            <a:r>
              <a:rPr lang="en-US" sz="3000" dirty="0" smtClean="0"/>
              <a:t>Profile Report Quiz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buSzPct val="100000"/>
              <a:buFont typeface="+mj-lt"/>
              <a:buAutoNum type="arabicPeriod"/>
            </a:pPr>
            <a:r>
              <a:rPr lang="en-US" sz="2800" dirty="0" smtClean="0"/>
              <a:t>The report data show weekly or monthly trends or you can choose which weeks to display when generating the report. 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800" dirty="0" smtClean="0"/>
              <a:t>True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800" dirty="0" smtClean="0"/>
              <a:t>False</a:t>
            </a:r>
          </a:p>
          <a:p>
            <a:pPr marL="461963" indent="-461963">
              <a:buSzPct val="100000"/>
              <a:buFont typeface="+mj-lt"/>
              <a:buAutoNum type="arabicPeriod"/>
            </a:pPr>
            <a:r>
              <a:rPr lang="en-US" sz="2800" dirty="0" smtClean="0"/>
              <a:t>The report displays information at the unit level as well as the resident level. 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800" dirty="0" smtClean="0"/>
              <a:t>True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800" dirty="0" smtClean="0"/>
              <a:t>False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5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620000" cy="1265238"/>
          </a:xfrm>
        </p:spPr>
        <p:txBody>
          <a:bodyPr>
            <a:noAutofit/>
          </a:bodyPr>
          <a:lstStyle/>
          <a:p>
            <a:r>
              <a:rPr lang="en-US" sz="3000" dirty="0" smtClean="0"/>
              <a:t>Check Your Understanding: Resident</a:t>
            </a:r>
            <a:br>
              <a:rPr lang="en-US" sz="3000" dirty="0" smtClean="0"/>
            </a:br>
            <a:r>
              <a:rPr lang="en-US" sz="3000" dirty="0" smtClean="0"/>
              <a:t>Clinical, Functional, and Intervention</a:t>
            </a:r>
            <a:br>
              <a:rPr lang="en-US" sz="3000" dirty="0" smtClean="0"/>
            </a:br>
            <a:r>
              <a:rPr lang="en-US" sz="3000" dirty="0" smtClean="0"/>
              <a:t>Profile Report Quiz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buSzPct val="100000"/>
              <a:buFont typeface="+mj-lt"/>
              <a:buAutoNum type="arabicPeriod" startAt="3"/>
            </a:pPr>
            <a:r>
              <a:rPr lang="en-US" dirty="0" smtClean="0"/>
              <a:t>This report shows trended data on (select all that apply): 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dirty="0" smtClean="0"/>
              <a:t>ADLs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dirty="0" smtClean="0"/>
              <a:t>Activities participation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dirty="0" smtClean="0"/>
              <a:t>Weight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dirty="0" smtClean="0"/>
              <a:t>Vital signs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dirty="0" smtClean="0"/>
              <a:t>Diet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dirty="0" smtClean="0"/>
              <a:t>Percent supplement intake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dirty="0" smtClean="0"/>
              <a:t>Rehab therapy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0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Completeness report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69BD-FD75-43EB-A034-863B640B0C13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Completeness Report (Optional)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Verifies that nursing assistant documentation is complete enough to run report calculations</a:t>
            </a:r>
          </a:p>
          <a:p>
            <a:pPr lvl="1"/>
            <a:r>
              <a:rPr lang="en-US" sz="2800" dirty="0" smtClean="0"/>
              <a:t>On-Time reports will not generate unless at least 75% of documentation is available</a:t>
            </a:r>
          </a:p>
          <a:p>
            <a:pPr lvl="1"/>
            <a:r>
              <a:rPr lang="en-US" sz="2800" dirty="0" smtClean="0"/>
              <a:t>Most EMR systems provide another mechanism to monitor completion of nursing assistant documentation</a:t>
            </a:r>
          </a:p>
          <a:p>
            <a:r>
              <a:rPr lang="en-US" sz="2800" dirty="0" smtClean="0"/>
              <a:t>Available at the facility, unit, or shift level to check meal intake, bowels, bladder, and behaviors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92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Completeness Report:</a:t>
            </a:r>
            <a:br>
              <a:rPr lang="en-US" dirty="0" smtClean="0"/>
            </a:br>
            <a:r>
              <a:rPr lang="en-US" dirty="0" smtClean="0"/>
              <a:t>Facility Level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448983"/>
              </p:ext>
            </p:extLst>
          </p:nvPr>
        </p:nvGraphicFramePr>
        <p:xfrm>
          <a:off x="1143000" y="1600200"/>
          <a:ext cx="7924801" cy="332417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97741"/>
                <a:gridCol w="1456765"/>
                <a:gridCol w="1456765"/>
                <a:gridCol w="1456765"/>
                <a:gridCol w="1456765"/>
              </a:tblGrid>
              <a:tr h="822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Documentation Section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5/29/13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6/5/13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6/12/13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6/19/13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b"/>
                </a:tc>
              </a:tr>
              <a:tr h="6253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Meal Intake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92.2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93.1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90.4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92.0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6253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Bowels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67.6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74.9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66.2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58.3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6253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Bladder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54.8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61.7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78.2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86.9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6253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Behaviors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53.1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69.9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87.1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91.0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18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Sample Completeness Report </a:t>
            </a:r>
            <a:br>
              <a:rPr lang="en-US" smtClean="0"/>
            </a:br>
            <a:r>
              <a:rPr lang="en-US" smtClean="0"/>
              <a:t>By Shift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580364"/>
              </p:ext>
            </p:extLst>
          </p:nvPr>
        </p:nvGraphicFramePr>
        <p:xfrm>
          <a:off x="1219200" y="1909465"/>
          <a:ext cx="7772400" cy="347564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57400"/>
                <a:gridCol w="1428750"/>
                <a:gridCol w="1428750"/>
                <a:gridCol w="1428750"/>
                <a:gridCol w="1428750"/>
              </a:tblGrid>
              <a:tr h="822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Documentation Section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682" marR="89682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5/29/13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682" marR="89682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6/5/13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682" marR="89682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6/12/13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682" marR="89682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6/19/13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682" marR="89682" anchor="b"/>
                </a:tc>
              </a:tr>
              <a:tr h="6253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Meal Intake Breakfast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682" marR="8968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88.2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682" marR="8968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97.2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682" marR="8968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99.1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682" marR="8968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99.4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682" marR="89682"/>
                </a:tc>
              </a:tr>
              <a:tr h="6253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Meal Intake Lunch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682" marR="8968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98.4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682" marR="8968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96.2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682" marR="8968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92.2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682" marR="8968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96.6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682" marR="89682"/>
                </a:tc>
              </a:tr>
              <a:tr h="6253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Bowels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682" marR="8968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87.6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682" marR="8968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84.9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682" marR="8968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96.2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682" marR="8968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98.3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682" marR="89682"/>
                </a:tc>
              </a:tr>
              <a:tr h="6253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Bladder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682" marR="8968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54.8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682" marR="8968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61.7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682" marR="8968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78.2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682" marR="8968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86.9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682" marR="89682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447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Day Shift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327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Sample Completeness Report  </a:t>
            </a:r>
            <a:br>
              <a:rPr lang="en-US" smtClean="0"/>
            </a:br>
            <a:r>
              <a:rPr lang="en-US" smtClean="0"/>
              <a:t>By Shift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515969"/>
              </p:ext>
            </p:extLst>
          </p:nvPr>
        </p:nvGraphicFramePr>
        <p:xfrm>
          <a:off x="1219200" y="1934330"/>
          <a:ext cx="7772400" cy="339991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57400"/>
                <a:gridCol w="1428750"/>
                <a:gridCol w="1428750"/>
                <a:gridCol w="1428750"/>
                <a:gridCol w="1428750"/>
              </a:tblGrid>
              <a:tr h="822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Documentation Section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5/29/13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6/5/13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6/12/13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6/19/13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b"/>
                </a:tc>
              </a:tr>
              <a:tr h="6253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Meal Intake Dinner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90.0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92.0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80.0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80.0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6253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Bowels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97.6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94.9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96.2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98.3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6253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Bladder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54.8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61.7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78.2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86.9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6253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Behaviors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53.1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69.9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87.1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91.0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447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Evening Shift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829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Sample Completeness Report  </a:t>
            </a:r>
            <a:br>
              <a:rPr lang="en-US" smtClean="0"/>
            </a:br>
            <a:r>
              <a:rPr lang="en-US" smtClean="0"/>
              <a:t>By Shift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956378"/>
              </p:ext>
            </p:extLst>
          </p:nvPr>
        </p:nvGraphicFramePr>
        <p:xfrm>
          <a:off x="1219200" y="1981200"/>
          <a:ext cx="7772400" cy="269887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57400"/>
                <a:gridCol w="1428750"/>
                <a:gridCol w="1428750"/>
                <a:gridCol w="1428750"/>
                <a:gridCol w="1428750"/>
              </a:tblGrid>
              <a:tr h="822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Documentation Section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5/29/13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6/5/13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6/12/13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6/19/13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b"/>
                </a:tc>
              </a:tr>
              <a:tr h="6253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Bowels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67.6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64.9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66.2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58.3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6253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Bladder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54.8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61.7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78.2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86.9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6253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Behaviors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53.1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69.9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87.1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91.0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447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Night Shift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7458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Reviewing Calculation Details for Completeness Report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Percentage calculation is the same for each documentation section</a:t>
            </a:r>
          </a:p>
          <a:p>
            <a:r>
              <a:rPr lang="en-US" sz="2800" dirty="0" smtClean="0"/>
              <a:t>For each section:</a:t>
            </a:r>
          </a:p>
          <a:p>
            <a:pPr lvl="1"/>
            <a:r>
              <a:rPr lang="en-US" sz="2800" dirty="0" smtClean="0"/>
              <a:t>Determine the total number of possible charting entries</a:t>
            </a:r>
          </a:p>
          <a:p>
            <a:pPr lvl="1"/>
            <a:r>
              <a:rPr lang="en-US" sz="2800" dirty="0" smtClean="0"/>
              <a:t>Count the number of shifts for which documentation is available</a:t>
            </a:r>
          </a:p>
          <a:p>
            <a:pPr lvl="1"/>
            <a:r>
              <a:rPr lang="en-US" sz="2800" dirty="0" smtClean="0"/>
              <a:t>Divide the number of actual documentation entries by the total number of possible entries for all residents for the current week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Check Your Understanding: Completeness Report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buSzPct val="100000"/>
              <a:buFont typeface="+mj-lt"/>
              <a:buAutoNum type="arabicPeriod"/>
            </a:pPr>
            <a:r>
              <a:rPr lang="en-US" sz="2800" dirty="0" smtClean="0"/>
              <a:t>Review the sample Completeness Report by facility: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800" dirty="0" smtClean="0"/>
              <a:t>Which documentation category has the highest completion rate? The lowest completion rate?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800" dirty="0" smtClean="0"/>
              <a:t>Which category has shown no improvement over the 4 weeks? The most fluctuation from week to week?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800" dirty="0" smtClean="0"/>
              <a:t>What questions would you ask the team about their changes in bladder completeness?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5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Nutrition Reports:  High Risk and Medium Risk Criteria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Sorts residents into high and medium risk using two criteria to determine level of nutritional risk: </a:t>
            </a:r>
          </a:p>
          <a:p>
            <a:pPr lvl="1"/>
            <a:r>
              <a:rPr lang="en-US" sz="2400" b="1" dirty="0" smtClean="0"/>
              <a:t>Criterion 1:</a:t>
            </a:r>
            <a:r>
              <a:rPr lang="en-US" sz="2400" dirty="0" smtClean="0"/>
              <a:t> If meal consumption is 50% or less for two   meals in one day at least one time during the report week </a:t>
            </a:r>
          </a:p>
          <a:p>
            <a:pPr lvl="1"/>
            <a:r>
              <a:rPr lang="en-US" sz="2400" b="1" dirty="0" smtClean="0"/>
              <a:t>Criterion 2:</a:t>
            </a:r>
            <a:r>
              <a:rPr lang="en-US" sz="2400" dirty="0" smtClean="0"/>
              <a:t> If there is any weight loss during the report week, determined by subtracting the current week’s weight from the most recent weight </a:t>
            </a:r>
          </a:p>
          <a:p>
            <a:r>
              <a:rPr lang="en-US" sz="2400" dirty="0" smtClean="0"/>
              <a:t>Residents meeting </a:t>
            </a:r>
            <a:r>
              <a:rPr lang="en-US" sz="2400" b="1" dirty="0" smtClean="0"/>
              <a:t>either one </a:t>
            </a:r>
            <a:r>
              <a:rPr lang="en-US" sz="2400" dirty="0" smtClean="0"/>
              <a:t>of the criteria are categorized as </a:t>
            </a:r>
            <a:r>
              <a:rPr lang="en-US" sz="2400" b="1" dirty="0" smtClean="0"/>
              <a:t>medium risk</a:t>
            </a:r>
            <a:r>
              <a:rPr lang="en-US" sz="2400" dirty="0" smtClean="0"/>
              <a:t>; residents meeting </a:t>
            </a:r>
            <a:r>
              <a:rPr lang="en-US" sz="2400" b="1" dirty="0" smtClean="0"/>
              <a:t>both</a:t>
            </a:r>
            <a:r>
              <a:rPr lang="en-US" sz="2400" dirty="0" smtClean="0"/>
              <a:t> criteria are considered </a:t>
            </a:r>
            <a:r>
              <a:rPr lang="en-US" sz="2400" b="1" dirty="0" smtClean="0"/>
              <a:t>high risk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4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Check Your Understanding: Completeness Report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lvl="0" indent="-461963">
              <a:buSzPct val="100000"/>
              <a:buFont typeface="+mj-lt"/>
              <a:buAutoNum type="arabicPeriod" startAt="2"/>
            </a:pPr>
            <a:r>
              <a:rPr lang="en-US" sz="2800" dirty="0" smtClean="0"/>
              <a:t>Review the sample Completeness Reports  by shift: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800" dirty="0" smtClean="0"/>
              <a:t>What can you say about documentation in the most current week? 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800" dirty="0" smtClean="0"/>
              <a:t>What trends are worth noting?</a:t>
            </a:r>
          </a:p>
          <a:p>
            <a:pPr marL="1146175" lvl="2" indent="-231775">
              <a:buFont typeface="Arial" panose="020B0604020202020204" pitchFamily="34" charset="0"/>
              <a:buChar char="•"/>
            </a:pPr>
            <a:r>
              <a:rPr lang="en-US" sz="2800" dirty="0" smtClean="0"/>
              <a:t>Which shift has the most consistent rate?</a:t>
            </a:r>
          </a:p>
          <a:p>
            <a:pPr marL="1146175" lvl="2" indent="-231775">
              <a:buFont typeface="Arial" panose="020B0604020202020204" pitchFamily="34" charset="0"/>
              <a:buChar char="•"/>
            </a:pPr>
            <a:r>
              <a:rPr lang="en-US" sz="2800" dirty="0" smtClean="0"/>
              <a:t>Which shift has the most fluctuation in rates?</a:t>
            </a:r>
          </a:p>
          <a:p>
            <a:pPr marL="914400" lvl="1" indent="-452438">
              <a:buSzPct val="100000"/>
              <a:buFont typeface="+mj-lt"/>
              <a:buAutoNum type="alphaLcPeriod"/>
            </a:pPr>
            <a:r>
              <a:rPr lang="en-US" sz="2800" dirty="0" smtClean="0"/>
              <a:t>What areas of documentation need some </a:t>
            </a:r>
            <a:r>
              <a:rPr lang="en-US" sz="2800" dirty="0" err="1" smtClean="0"/>
              <a:t>followup</a:t>
            </a:r>
            <a:r>
              <a:rPr lang="en-US" sz="2800" dirty="0" smtClean="0"/>
              <a:t> investigation?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69BD-FD75-43EB-A034-863B640B0C13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79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 Nutrition Report: High Risk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474832"/>
              </p:ext>
            </p:extLst>
          </p:nvPr>
        </p:nvGraphicFramePr>
        <p:xfrm>
          <a:off x="1219200" y="2371130"/>
          <a:ext cx="7680962" cy="273791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50048"/>
                <a:gridCol w="570305"/>
                <a:gridCol w="805263"/>
                <a:gridCol w="639369"/>
                <a:gridCol w="685647"/>
                <a:gridCol w="653607"/>
                <a:gridCol w="653607"/>
                <a:gridCol w="563185"/>
                <a:gridCol w="265369"/>
                <a:gridCol w="701516"/>
                <a:gridCol w="497682"/>
                <a:gridCol w="497682"/>
                <a:gridCol w="497682"/>
              </a:tblGrid>
              <a:tr h="8900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Resident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Room Number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Decreased Intake: First Date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 err="1">
                          <a:effectLst/>
                        </a:rPr>
                        <a:t>Avg</a:t>
                      </a:r>
                      <a:r>
                        <a:rPr lang="en-US" sz="1000" dirty="0">
                          <a:effectLst/>
                        </a:rPr>
                        <a:t> Meal Intake % 3/1/14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 err="1" smtClean="0">
                          <a:effectLst/>
                        </a:rPr>
                        <a:t>Avg</a:t>
                      </a:r>
                      <a:r>
                        <a:rPr lang="en-US" sz="1000" dirty="0" smtClean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Meal Intake % 3/8/14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 err="1">
                          <a:effectLst/>
                        </a:rPr>
                        <a:t>Avg</a:t>
                      </a:r>
                      <a:r>
                        <a:rPr lang="en-US" sz="1000" dirty="0">
                          <a:effectLst/>
                        </a:rPr>
                        <a:t> Meal Intake % 3/15/14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 err="1">
                          <a:effectLst/>
                        </a:rPr>
                        <a:t>Avg</a:t>
                      </a:r>
                      <a:r>
                        <a:rPr lang="en-US" sz="1000" dirty="0">
                          <a:effectLst/>
                        </a:rPr>
                        <a:t> Meal Intake % 3/22/14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Diet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TF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 err="1" smtClean="0">
                          <a:effectLst/>
                        </a:rPr>
                        <a:t>Avg</a:t>
                      </a:r>
                      <a:r>
                        <a:rPr lang="en-US" sz="1000" dirty="0" smtClean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Supplement Intake %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Weight Change in </a:t>
                      </a:r>
                      <a:r>
                        <a:rPr lang="en-US" sz="1000" dirty="0" err="1" smtClean="0">
                          <a:effectLst/>
                        </a:rPr>
                        <a:t>lb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Most Recent Ulcer Assess Date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# </a:t>
                      </a:r>
                      <a:r>
                        <a:rPr lang="en-US" sz="1000" dirty="0" err="1">
                          <a:effectLst/>
                        </a:rPr>
                        <a:t>Pr</a:t>
                      </a:r>
                      <a:r>
                        <a:rPr lang="en-US" sz="1000" dirty="0">
                          <a:effectLst/>
                        </a:rPr>
                        <a:t> Ulcers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4619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001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03/22/2014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50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41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36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29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Pureed 2/28/14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-1.5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3/20/14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</a:t>
                      </a: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619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B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002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03/16/2014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64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52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47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45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Mech 1/22/14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50%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-3.3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3/20/14</a:t>
                      </a: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619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003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03/19/2014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74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62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58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42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Reg 3/22/14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-1.5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619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004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03/17/2014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86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89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71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59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Reg 12/3/13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-2.5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144780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Sample Nutrition Report</a:t>
            </a:r>
            <a:endParaRPr lang="en-US" sz="2800" b="1" dirty="0"/>
          </a:p>
          <a:p>
            <a:pPr algn="ctr"/>
            <a:r>
              <a:rPr lang="en-US" b="1" dirty="0"/>
              <a:t>High Risk:  Decreased meal intake and weight loss during report week</a:t>
            </a:r>
            <a:endParaRPr lang="en-US" sz="2800" b="1" dirty="0"/>
          </a:p>
          <a:p>
            <a:pPr algn="ctr"/>
            <a:r>
              <a:rPr lang="en-US" b="1" dirty="0"/>
              <a:t>Unit A</a:t>
            </a:r>
            <a:endParaRPr lang="en-US" sz="28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985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Reviewing Nutrition Report</a:t>
            </a:r>
            <a:br>
              <a:rPr lang="en-US" dirty="0" smtClean="0"/>
            </a:br>
            <a:r>
              <a:rPr lang="en-US" dirty="0" smtClean="0"/>
              <a:t>Calculation Details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Decreased Intake: First Date </a:t>
            </a:r>
          </a:p>
          <a:p>
            <a:r>
              <a:rPr lang="en-US" dirty="0" smtClean="0"/>
              <a:t>Average Weekly Meal Intake </a:t>
            </a:r>
          </a:p>
          <a:p>
            <a:r>
              <a:rPr lang="en-US" dirty="0" smtClean="0"/>
              <a:t>Diet Order/Date </a:t>
            </a:r>
          </a:p>
          <a:p>
            <a:r>
              <a:rPr lang="en-US" dirty="0" smtClean="0"/>
              <a:t>Tube Feeding </a:t>
            </a:r>
          </a:p>
          <a:p>
            <a:r>
              <a:rPr lang="en-US" dirty="0" smtClean="0"/>
              <a:t>Average Supplement Intake Percentage</a:t>
            </a:r>
          </a:p>
          <a:p>
            <a:r>
              <a:rPr lang="en-US" dirty="0" smtClean="0"/>
              <a:t>Weight Change </a:t>
            </a:r>
          </a:p>
          <a:p>
            <a:r>
              <a:rPr lang="en-US" dirty="0" smtClean="0"/>
              <a:t>Most Recent Ulcer Assessment Date</a:t>
            </a:r>
          </a:p>
          <a:p>
            <a:r>
              <a:rPr lang="en-US" dirty="0" smtClean="0"/>
              <a:t># Pressure Ulcers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7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 Your Understanding:</a:t>
            </a:r>
            <a:br>
              <a:rPr lang="en-US" dirty="0" smtClean="0"/>
            </a:br>
            <a:r>
              <a:rPr lang="en-US" dirty="0" smtClean="0"/>
              <a:t>Nutrition Report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buSzPct val="100000"/>
              <a:buFont typeface="+mj-lt"/>
              <a:buAutoNum type="arabicPeriod"/>
            </a:pPr>
            <a:r>
              <a:rPr lang="en-US" sz="2800" dirty="0" smtClean="0"/>
              <a:t>A resident must have lost a minimum of 1 pound in order to display either on the High- Risk Nutrition Report or the Medium-Risk Nutrition Report.</a:t>
            </a:r>
          </a:p>
          <a:p>
            <a:pPr marL="857250" lvl="1" indent="-395288">
              <a:buSzPct val="100000"/>
              <a:buFont typeface="+mj-lt"/>
              <a:buAutoNum type="alphaLcPeriod"/>
            </a:pPr>
            <a:r>
              <a:rPr lang="en-US" sz="2800" dirty="0" smtClean="0"/>
              <a:t>True</a:t>
            </a:r>
          </a:p>
          <a:p>
            <a:pPr marL="857250" lvl="1" indent="-395288">
              <a:buSzPct val="100000"/>
              <a:buFont typeface="+mj-lt"/>
              <a:buAutoNum type="alphaLcPeriod"/>
            </a:pPr>
            <a:r>
              <a:rPr lang="en-US" sz="2800" dirty="0" smtClean="0"/>
              <a:t>False</a:t>
            </a:r>
          </a:p>
          <a:p>
            <a:pPr marL="461963" indent="-461963">
              <a:buSzPct val="100000"/>
              <a:buFont typeface="+mj-lt"/>
              <a:buAutoNum type="arabicPeriod"/>
            </a:pPr>
            <a:r>
              <a:rPr lang="en-US" sz="2800" dirty="0" smtClean="0"/>
              <a:t>Residents who have not been weighed during the report week cannot display on the High-Risk Nutrition Report.</a:t>
            </a:r>
          </a:p>
          <a:p>
            <a:pPr marL="857250" lvl="1" indent="-395288">
              <a:buSzPct val="100000"/>
              <a:buFont typeface="+mj-lt"/>
              <a:buAutoNum type="alphaLcPeriod"/>
            </a:pPr>
            <a:r>
              <a:rPr lang="en-US" sz="2800" dirty="0" smtClean="0"/>
              <a:t>True</a:t>
            </a:r>
          </a:p>
          <a:p>
            <a:pPr marL="857250" lvl="1" indent="-395288">
              <a:buSzPct val="100000"/>
              <a:buFont typeface="+mj-lt"/>
              <a:buAutoNum type="alphaLcPeriod"/>
            </a:pPr>
            <a:r>
              <a:rPr lang="en-US" sz="2800" dirty="0" smtClean="0"/>
              <a:t>False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Ulcer Prevention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A8-5434-49EE-AD2E-A437155462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 Time Pag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n Time Page 2+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OnTimeSlideTemplate_09-26-2014</Template>
  <TotalTime>13890</TotalTime>
  <Words>4281</Words>
  <Application>Microsoft Office PowerPoint</Application>
  <PresentationFormat>On-screen Show (4:3)</PresentationFormat>
  <Paragraphs>1457</Paragraphs>
  <Slides>60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On Time Page 1</vt:lpstr>
      <vt:lpstr>On Time Page 2+ </vt:lpstr>
      <vt:lpstr>Document</vt:lpstr>
      <vt:lpstr>AHRQ’s Safety Program for Nursing Homes:  On-Time Pressure Ulcer Prevention Facilitator Training</vt:lpstr>
      <vt:lpstr>Pressure Ulcer Prevention Electronic Reports</vt:lpstr>
      <vt:lpstr>Teaching the Pressure Ulcer Prevention Electronic Reports</vt:lpstr>
      <vt:lpstr>Nutrition risk reports</vt:lpstr>
      <vt:lpstr>Nutrition Reports:  High Risk and Medium Risk</vt:lpstr>
      <vt:lpstr>Nutrition Reports:  High Risk and Medium Risk Criteria</vt:lpstr>
      <vt:lpstr>Sample Nutrition Report: High Risk</vt:lpstr>
      <vt:lpstr>Reviewing Nutrition Report Calculation Details </vt:lpstr>
      <vt:lpstr>Check Your Understanding: Nutrition Report Quiz</vt:lpstr>
      <vt:lpstr>Check Your Understanding: Nutrition Report Quiz</vt:lpstr>
      <vt:lpstr>Check Your Understanding: Nutrition Report Quiz</vt:lpstr>
      <vt:lpstr>Nutrition Report Exercise</vt:lpstr>
      <vt:lpstr>Weight summary report</vt:lpstr>
      <vt:lpstr>Weight Summary Report </vt:lpstr>
      <vt:lpstr>Sample Weight Summary Report </vt:lpstr>
      <vt:lpstr>Reviewing Calculation Details for Weight Summary Report</vt:lpstr>
      <vt:lpstr>Check Your Understanding: Weight Summary Report Quiz </vt:lpstr>
      <vt:lpstr>Check Your Understanding: Weight Summary Report Quiz </vt:lpstr>
      <vt:lpstr>Check Your Understanding: Weight Summary Report Quiz </vt:lpstr>
      <vt:lpstr>Trigger summary reports</vt:lpstr>
      <vt:lpstr> Trigger Summary Reports: Resident Level and Unit Level </vt:lpstr>
      <vt:lpstr>Sample Trigger Summary Report: Resident Level </vt:lpstr>
      <vt:lpstr>Reviewing  Calculation Details for the Trigger Summary Report: Resident Level</vt:lpstr>
      <vt:lpstr>Trigger Summary Report: Unit Level</vt:lpstr>
      <vt:lpstr>Sample Trigger Summary Report: Unit Level</vt:lpstr>
      <vt:lpstr>Reviewing Calculation Details for the Trigger Summary Report: Unit Level</vt:lpstr>
      <vt:lpstr>Check Your Understanding: Trigger Summary Report Quiz </vt:lpstr>
      <vt:lpstr>Check Your Understanding: Trigger Summary Report Quiz </vt:lpstr>
      <vt:lpstr>Check Your Understanding: Trigger Summary Report Quiz </vt:lpstr>
      <vt:lpstr>Check Your Understanding: Trigger Summary Report Exercise</vt:lpstr>
      <vt:lpstr>Risk change report</vt:lpstr>
      <vt:lpstr>Risk Change Report: Resident Changes and Declines From Prior Week</vt:lpstr>
      <vt:lpstr>  Sample Risk Change Report </vt:lpstr>
      <vt:lpstr>Reviewing Calculation Details for the Risk Change Report</vt:lpstr>
      <vt:lpstr>Check Your Understanding: Risk Change Report Quiz</vt:lpstr>
      <vt:lpstr>Check Your Understanding: Risk Change Report Quiz</vt:lpstr>
      <vt:lpstr>Intervention history for nutrition risk reports</vt:lpstr>
      <vt:lpstr>Intervention History for Nutrition Risk Reports</vt:lpstr>
      <vt:lpstr>Sample Intervention History for Nutrition Risk Report: High Risk</vt:lpstr>
      <vt:lpstr>Reviewing Details for Intervention History for Nutrition Risk Reports</vt:lpstr>
      <vt:lpstr>Check Your Understanding: Intervention History for Nutrition Risk Reports Quiz</vt:lpstr>
      <vt:lpstr>Check Your Understanding: Intervention History for Nutrition Risk Reports Quiz</vt:lpstr>
      <vt:lpstr>Check Your Understanding: Intervention History for Nutrition Risk Reports Quiz</vt:lpstr>
      <vt:lpstr>Resident clinical, functional, and intervention profile report</vt:lpstr>
      <vt:lpstr>Resident Clinical, Functional, and Intervention Profile Report</vt:lpstr>
      <vt:lpstr>Sample Resident Clinical, Functional, and Intervention Profile Report</vt:lpstr>
      <vt:lpstr>Sample Resident Clinical, Functional, and Intervention Profile Report</vt:lpstr>
      <vt:lpstr>Sample Resident Clinical, Functional, and Intervention Profile Report</vt:lpstr>
      <vt:lpstr>Reviewing Details for Resident Clinical, Functional, and Intervention Profile Report</vt:lpstr>
      <vt:lpstr>Check Your Understanding: Resident Clinical, Functional, and Intervention Profile Report Quiz</vt:lpstr>
      <vt:lpstr>Check Your Understanding: Resident Clinical, Functional, and Intervention Profile Report Quiz</vt:lpstr>
      <vt:lpstr>Completeness report</vt:lpstr>
      <vt:lpstr>Completeness Report (Optional)</vt:lpstr>
      <vt:lpstr>Sample Completeness Report: Facility Level</vt:lpstr>
      <vt:lpstr>Sample Completeness Report  By Shift</vt:lpstr>
      <vt:lpstr>Sample Completeness Report   By Shift</vt:lpstr>
      <vt:lpstr>Sample Completeness Report   By Shift</vt:lpstr>
      <vt:lpstr>Reviewing Calculation Details for Completeness Report </vt:lpstr>
      <vt:lpstr>Check Your Understanding: Completeness Report Quiz</vt:lpstr>
      <vt:lpstr>Check Your Understanding: Completeness Report Quiz</vt:lpstr>
    </vt:vector>
  </TitlesOfParts>
  <Company>Abt Associates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Stefanie Falzone</dc:creator>
  <cp:lastModifiedBy>Doreen Bonnett</cp:lastModifiedBy>
  <cp:revision>368</cp:revision>
  <cp:lastPrinted>2014-08-07T13:30:17Z</cp:lastPrinted>
  <dcterms:created xsi:type="dcterms:W3CDTF">2014-05-07T18:20:35Z</dcterms:created>
  <dcterms:modified xsi:type="dcterms:W3CDTF">2016-04-19T16:57:58Z</dcterms:modified>
</cp:coreProperties>
</file>