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04" r:id="rId2"/>
    <p:sldId id="341" r:id="rId3"/>
    <p:sldId id="387" r:id="rId4"/>
    <p:sldId id="385" r:id="rId5"/>
    <p:sldId id="345" r:id="rId6"/>
    <p:sldId id="368" r:id="rId7"/>
    <p:sldId id="347" r:id="rId8"/>
    <p:sldId id="396" r:id="rId9"/>
    <p:sldId id="373" r:id="rId10"/>
    <p:sldId id="348" r:id="rId11"/>
    <p:sldId id="383" r:id="rId12"/>
    <p:sldId id="392" r:id="rId13"/>
    <p:sldId id="398" r:id="rId14"/>
    <p:sldId id="399" r:id="rId15"/>
    <p:sldId id="401" r:id="rId16"/>
    <p:sldId id="400" r:id="rId17"/>
    <p:sldId id="350" r:id="rId18"/>
    <p:sldId id="359" r:id="rId19"/>
    <p:sldId id="395" r:id="rId20"/>
    <p:sldId id="394" r:id="rId21"/>
    <p:sldId id="378" r:id="rId22"/>
    <p:sldId id="380" r:id="rId23"/>
    <p:sldId id="343" r:id="rId24"/>
    <p:sldId id="393" r:id="rId25"/>
    <p:sldId id="363" r:id="rId26"/>
    <p:sldId id="397" r:id="rId27"/>
    <p:sldId id="402" r:id="rId28"/>
    <p:sldId id="374" r:id="rId29"/>
    <p:sldId id="390" r:id="rId30"/>
    <p:sldId id="326" r:id="rId3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6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5" d="100"/>
          <a:sy n="115" d="100"/>
        </p:scale>
        <p:origin x="-712" y="576"/>
      </p:cViewPr>
      <p:guideLst>
        <p:guide orient="horz" pos="2496"/>
        <p:guide pos="355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Ana\Desktop\AEM%20edits\icare%20demographics%20from%20survey.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hectorrodr:Dropbox:iCARE:recorrectedfinalreporttablescompleted:iCare20140407_NL_updated_table1.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hectorrodr:Dropbox:iCARE:recorrectedfinalreporttablescompleted:iCARE_2papers_REVISED_0413_v2.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hectorrodr:Dropbox:iCARE:recorrectedfinalreporttablescompleted:iCARE_2papers_REVISED_0413_v2.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hectorrodr:Dropbox:iCARE:recorrectedfinalreporttablescompleted:iCARE_2papers_REVISED_0413_v2.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hectorrodr:Dropbox:iCARE:for_hector:iCARE20140103_NL_tables_surveycorrected.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hectorrodr:Dropbox:iCARE:for_hector:iCARE20140103_NL_tables_surveycorrected.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Sheet1!$D$11</c:f>
              <c:strCache>
                <c:ptCount val="1"/>
                <c:pt idx="0">
                  <c:v>%</c:v>
                </c:pt>
              </c:strCache>
            </c:strRef>
          </c:tx>
          <c:dLbls>
            <c:showLegendKey val="0"/>
            <c:showVal val="1"/>
            <c:showCatName val="0"/>
            <c:showSerName val="0"/>
            <c:showPercent val="0"/>
            <c:showBubbleSize val="0"/>
            <c:showLeaderLines val="1"/>
          </c:dLbls>
          <c:cat>
            <c:strRef>
              <c:f>Sheet1!$C$12:$C$14</c:f>
              <c:strCache>
                <c:ptCount val="3"/>
                <c:pt idx="0">
                  <c:v>   Nurse Practitioner</c:v>
                </c:pt>
                <c:pt idx="1">
                  <c:v>   Physician</c:v>
                </c:pt>
                <c:pt idx="2">
                  <c:v>   Physician's Assistant</c:v>
                </c:pt>
              </c:strCache>
            </c:strRef>
          </c:cat>
          <c:val>
            <c:numRef>
              <c:f>Sheet1!$D$12:$D$14</c:f>
              <c:numCache>
                <c:formatCode>General</c:formatCode>
                <c:ptCount val="3"/>
                <c:pt idx="0">
                  <c:v>32.2</c:v>
                </c:pt>
                <c:pt idx="1">
                  <c:v>52.1</c:v>
                </c:pt>
                <c:pt idx="2">
                  <c:v>15.7</c:v>
                </c:pt>
              </c:numCache>
            </c:numRef>
          </c:val>
        </c:ser>
        <c:dLbls>
          <c:showLegendKey val="0"/>
          <c:showVal val="0"/>
          <c:showCatName val="0"/>
          <c:showSerName val="0"/>
          <c:showPercent val="0"/>
          <c:showBubbleSize val="0"/>
          <c:showLeaderLines val="1"/>
        </c:dLbls>
        <c:firstSliceAng val="0"/>
      </c:pieChart>
    </c:plotArea>
    <c:legend>
      <c:legendPos val="b"/>
      <c:layout/>
      <c:overlay val="0"/>
      <c:txPr>
        <a:bodyPr/>
        <a:lstStyle/>
        <a:p>
          <a:pPr>
            <a:defRPr sz="1600">
              <a:solidFill>
                <a:srgbClr val="FFFF00"/>
              </a:solidFill>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dLbls>
            <c:showLegendKey val="0"/>
            <c:showVal val="1"/>
            <c:showCatName val="0"/>
            <c:showSerName val="0"/>
            <c:showPercent val="0"/>
            <c:showBubbleSize val="0"/>
            <c:showLeaderLines val="1"/>
          </c:dLbls>
          <c:cat>
            <c:strRef>
              <c:f>Sheet1!$A$12:$A$19</c:f>
              <c:strCache>
                <c:ptCount val="8"/>
                <c:pt idx="0">
                  <c:v>   Care Coordinator</c:v>
                </c:pt>
                <c:pt idx="1">
                  <c:v>   Clinic Manager</c:v>
                </c:pt>
                <c:pt idx="2">
                  <c:v>   Licensed Vocational Nurse</c:v>
                </c:pt>
                <c:pt idx="3">
                  <c:v>   Medical Assistant</c:v>
                </c:pt>
                <c:pt idx="4">
                  <c:v>   Non-Clinical Office Staff</c:v>
                </c:pt>
                <c:pt idx="5">
                  <c:v>   Other Clinical Staff</c:v>
                </c:pt>
                <c:pt idx="6">
                  <c:v>   Registered Nurse</c:v>
                </c:pt>
                <c:pt idx="7">
                  <c:v>   Unknown</c:v>
                </c:pt>
              </c:strCache>
            </c:strRef>
          </c:cat>
          <c:val>
            <c:numRef>
              <c:f>Sheet1!$B$12:$B$19</c:f>
              <c:numCache>
                <c:formatCode>General</c:formatCode>
                <c:ptCount val="8"/>
                <c:pt idx="0">
                  <c:v>5.7</c:v>
                </c:pt>
                <c:pt idx="1">
                  <c:v>8.5</c:v>
                </c:pt>
                <c:pt idx="2">
                  <c:v>8.9</c:v>
                </c:pt>
                <c:pt idx="3">
                  <c:v>32.3</c:v>
                </c:pt>
                <c:pt idx="4">
                  <c:v>27.6</c:v>
                </c:pt>
                <c:pt idx="5">
                  <c:v>5.7</c:v>
                </c:pt>
                <c:pt idx="6">
                  <c:v>5.1</c:v>
                </c:pt>
                <c:pt idx="7">
                  <c:v>6.1</c:v>
                </c:pt>
              </c:numCache>
            </c:numRef>
          </c:val>
        </c:ser>
        <c:dLbls>
          <c:showLegendKey val="0"/>
          <c:showVal val="0"/>
          <c:showCatName val="0"/>
          <c:showSerName val="0"/>
          <c:showPercent val="0"/>
          <c:showBubbleSize val="0"/>
          <c:showLeaderLines val="1"/>
        </c:dLbls>
        <c:firstSliceAng val="0"/>
      </c:pieChart>
    </c:plotArea>
    <c:legend>
      <c:legendPos val="b"/>
      <c:layout/>
      <c:overlay val="0"/>
      <c:txPr>
        <a:bodyPr/>
        <a:lstStyle/>
        <a:p>
          <a:pPr>
            <a:defRPr sz="1600">
              <a:solidFill>
                <a:srgbClr val="FFFF00"/>
              </a:solidFill>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solidFill>
                <a:schemeClr val="accent6">
                  <a:lumMod val="60000"/>
                  <a:lumOff val="40000"/>
                </a:schemeClr>
              </a:solidFill>
            </c:spPr>
          </c:dPt>
          <c:dPt>
            <c:idx val="1"/>
            <c:invertIfNegative val="0"/>
            <c:bubble3D val="0"/>
            <c:spPr>
              <a:solidFill>
                <a:schemeClr val="accent6">
                  <a:lumMod val="60000"/>
                  <a:lumOff val="40000"/>
                </a:schemeClr>
              </a:solidFill>
            </c:spPr>
          </c:dPt>
          <c:dPt>
            <c:idx val="2"/>
            <c:invertIfNegative val="0"/>
            <c:bubble3D val="0"/>
            <c:spPr>
              <a:solidFill>
                <a:schemeClr val="accent6">
                  <a:lumMod val="60000"/>
                  <a:lumOff val="40000"/>
                </a:schemeClr>
              </a:solidFill>
            </c:spPr>
          </c:dPt>
          <c:dPt>
            <c:idx val="3"/>
            <c:invertIfNegative val="0"/>
            <c:bubble3D val="0"/>
            <c:spPr>
              <a:solidFill>
                <a:schemeClr val="accent6">
                  <a:lumMod val="60000"/>
                  <a:lumOff val="40000"/>
                </a:schemeClr>
              </a:solidFill>
            </c:spPr>
          </c:dPt>
          <c:dPt>
            <c:idx val="4"/>
            <c:invertIfNegative val="0"/>
            <c:bubble3D val="0"/>
            <c:spPr>
              <a:solidFill>
                <a:schemeClr val="accent6">
                  <a:lumMod val="60000"/>
                  <a:lumOff val="40000"/>
                </a:schemeClr>
              </a:solidFill>
            </c:spPr>
          </c:dPt>
          <c:dPt>
            <c:idx val="5"/>
            <c:invertIfNegative val="0"/>
            <c:bubble3D val="0"/>
            <c:spPr>
              <a:solidFill>
                <a:srgbClr val="CCFFCC"/>
              </a:solidFill>
            </c:spPr>
          </c:dPt>
          <c:dPt>
            <c:idx val="6"/>
            <c:invertIfNegative val="0"/>
            <c:bubble3D val="0"/>
            <c:spPr>
              <a:solidFill>
                <a:srgbClr val="CCFFCC"/>
              </a:solidFill>
            </c:spPr>
          </c:dPt>
          <c:dPt>
            <c:idx val="7"/>
            <c:invertIfNegative val="0"/>
            <c:bubble3D val="0"/>
            <c:spPr>
              <a:solidFill>
                <a:srgbClr val="CCFFCC"/>
              </a:solidFill>
            </c:spPr>
          </c:dPt>
          <c:dLbls>
            <c:spPr>
              <a:noFill/>
            </c:spPr>
            <c:txPr>
              <a:bodyPr/>
              <a:lstStyle/>
              <a:p>
                <a:pPr>
                  <a:defRPr sz="1800">
                    <a:solidFill>
                      <a:srgbClr val="FFFF00"/>
                    </a:solidFill>
                  </a:defRPr>
                </a:pPr>
                <a:endParaRPr lang="en-US"/>
              </a:p>
            </c:txPr>
            <c:showLegendKey val="0"/>
            <c:showVal val="1"/>
            <c:showCatName val="0"/>
            <c:showSerName val="0"/>
            <c:showPercent val="0"/>
            <c:showBubbleSize val="0"/>
            <c:showLeaderLines val="0"/>
          </c:dLbls>
          <c:cat>
            <c:multiLvlStrRef>
              <c:f>formatted!$A$18:$B$25</c:f>
              <c:multiLvlStrCache>
                <c:ptCount val="8"/>
                <c:lvl>
                  <c:pt idx="0">
                    <c:v>8th grade or less </c:v>
                  </c:pt>
                  <c:pt idx="1">
                    <c:v>Some high school, but did not graduate</c:v>
                  </c:pt>
                  <c:pt idx="2">
                    <c:v>High school graduate or GED </c:v>
                  </c:pt>
                  <c:pt idx="3">
                    <c:v>4-year college graduate </c:v>
                  </c:pt>
                  <c:pt idx="4">
                    <c:v>More than 4-year college degree </c:v>
                  </c:pt>
                  <c:pt idx="5">
                    <c:v>Asian (predominately Chinese)</c:v>
                  </c:pt>
                  <c:pt idx="6">
                    <c:v>English</c:v>
                  </c:pt>
                  <c:pt idx="7">
                    <c:v>Spanish</c:v>
                  </c:pt>
                </c:lvl>
                <c:lvl>
                  <c:pt idx="0">
                    <c:v>Education</c:v>
                  </c:pt>
                  <c:pt idx="5">
                    <c:v>Language</c:v>
                  </c:pt>
                </c:lvl>
              </c:multiLvlStrCache>
            </c:multiLvlStrRef>
          </c:cat>
          <c:val>
            <c:numRef>
              <c:f>formatted!$E$18:$E$25</c:f>
              <c:numCache>
                <c:formatCode>0%</c:formatCode>
                <c:ptCount val="8"/>
                <c:pt idx="0">
                  <c:v>0.440291704649043</c:v>
                </c:pt>
                <c:pt idx="1">
                  <c:v>0.159525979945305</c:v>
                </c:pt>
                <c:pt idx="2">
                  <c:v>0.257976298997265</c:v>
                </c:pt>
                <c:pt idx="3">
                  <c:v>0.0948040109389243</c:v>
                </c:pt>
                <c:pt idx="4">
                  <c:v>0.0474020054694622</c:v>
                </c:pt>
                <c:pt idx="5">
                  <c:v>0.3211</c:v>
                </c:pt>
                <c:pt idx="6">
                  <c:v>0.3361</c:v>
                </c:pt>
                <c:pt idx="7">
                  <c:v>0.3428</c:v>
                </c:pt>
              </c:numCache>
            </c:numRef>
          </c:val>
        </c:ser>
        <c:dLbls>
          <c:showLegendKey val="0"/>
          <c:showVal val="0"/>
          <c:showCatName val="0"/>
          <c:showSerName val="0"/>
          <c:showPercent val="0"/>
          <c:showBubbleSize val="0"/>
        </c:dLbls>
        <c:gapWidth val="150"/>
        <c:axId val="-2095369480"/>
        <c:axId val="-2095366472"/>
      </c:barChart>
      <c:catAx>
        <c:axId val="-2095369480"/>
        <c:scaling>
          <c:orientation val="minMax"/>
        </c:scaling>
        <c:delete val="0"/>
        <c:axPos val="b"/>
        <c:majorTickMark val="none"/>
        <c:minorTickMark val="none"/>
        <c:tickLblPos val="nextTo"/>
        <c:txPr>
          <a:bodyPr rot="-2700000"/>
          <a:lstStyle/>
          <a:p>
            <a:pPr>
              <a:defRPr sz="1400">
                <a:solidFill>
                  <a:schemeClr val="bg1"/>
                </a:solidFill>
              </a:defRPr>
            </a:pPr>
            <a:endParaRPr lang="en-US"/>
          </a:p>
        </c:txPr>
        <c:crossAx val="-2095366472"/>
        <c:crosses val="autoZero"/>
        <c:auto val="1"/>
        <c:lblAlgn val="ctr"/>
        <c:lblOffset val="100"/>
        <c:noMultiLvlLbl val="0"/>
      </c:catAx>
      <c:valAx>
        <c:axId val="-2095366472"/>
        <c:scaling>
          <c:orientation val="minMax"/>
        </c:scaling>
        <c:delete val="0"/>
        <c:axPos val="l"/>
        <c:majorGridlines/>
        <c:numFmt formatCode="0%" sourceLinked="1"/>
        <c:majorTickMark val="out"/>
        <c:minorTickMark val="none"/>
        <c:tickLblPos val="nextTo"/>
        <c:crossAx val="-2095369480"/>
        <c:crosses val="autoZero"/>
        <c:crossBetween val="between"/>
        <c:majorUnit val="0.1"/>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'Table 1- Final Sample'!$A$2</c:f>
              <c:strCache>
                <c:ptCount val="1"/>
                <c:pt idx="0">
                  <c:v>n</c:v>
                </c:pt>
              </c:strCache>
            </c:strRef>
          </c:tx>
          <c:invertIfNegative val="0"/>
          <c:cat>
            <c:strRef>
              <c:f>'Table 1- Final Sample'!$B$1:$H$1</c:f>
              <c:strCache>
                <c:ptCount val="4"/>
                <c:pt idx="0">
                  <c:v>Community Health Worker (CHW) Arm (n=686)</c:v>
                </c:pt>
                <c:pt idx="1">
                  <c:v>CHW Control Group (Weighted) (n=686)</c:v>
                </c:pt>
                <c:pt idx="2">
                  <c:v>Medical Assistant (MA) Panel Manager Arm (n=644)</c:v>
                </c:pt>
                <c:pt idx="3">
                  <c:v>MA Control Group (Weighted) (n=644)</c:v>
                </c:pt>
              </c:strCache>
            </c:strRef>
          </c:cat>
          <c:val>
            <c:numRef>
              <c:f>'Table 1- Final Sample'!$B$2:$G$2</c:f>
            </c:numRef>
          </c:val>
        </c:ser>
        <c:ser>
          <c:idx val="1"/>
          <c:order val="1"/>
          <c:tx>
            <c:strRef>
              <c:f>'Table 1- Final Sample'!$A$3</c:f>
              <c:strCache>
                <c:ptCount val="1"/>
                <c:pt idx="0">
                  <c:v>Male (%)</c:v>
                </c:pt>
              </c:strCache>
            </c:strRef>
          </c:tx>
          <c:invertIfNegative val="0"/>
          <c:cat>
            <c:strRef>
              <c:f>'Table 1- Final Sample'!$B$1:$H$1</c:f>
              <c:strCache>
                <c:ptCount val="4"/>
                <c:pt idx="0">
                  <c:v>Community Health Worker (CHW) Arm (n=686)</c:v>
                </c:pt>
                <c:pt idx="1">
                  <c:v>CHW Control Group (Weighted) (n=686)</c:v>
                </c:pt>
                <c:pt idx="2">
                  <c:v>Medical Assistant (MA) Panel Manager Arm (n=644)</c:v>
                </c:pt>
                <c:pt idx="3">
                  <c:v>MA Control Group (Weighted) (n=644)</c:v>
                </c:pt>
              </c:strCache>
            </c:strRef>
          </c:cat>
          <c:val>
            <c:numRef>
              <c:f>'Table 1- Final Sample'!$B$3:$G$3</c:f>
            </c:numRef>
          </c:val>
        </c:ser>
        <c:ser>
          <c:idx val="2"/>
          <c:order val="2"/>
          <c:tx>
            <c:strRef>
              <c:f>'Table 1- Final Sample'!$A$4</c:f>
              <c:strCache>
                <c:ptCount val="1"/>
                <c:pt idx="0">
                  <c:v>Age (%)</c:v>
                </c:pt>
              </c:strCache>
            </c:strRef>
          </c:tx>
          <c:invertIfNegative val="0"/>
          <c:cat>
            <c:strRef>
              <c:f>'Table 1- Final Sample'!$B$1:$H$1</c:f>
              <c:strCache>
                <c:ptCount val="4"/>
                <c:pt idx="0">
                  <c:v>Community Health Worker (CHW) Arm (n=686)</c:v>
                </c:pt>
                <c:pt idx="1">
                  <c:v>CHW Control Group (Weighted) (n=686)</c:v>
                </c:pt>
                <c:pt idx="2">
                  <c:v>Medical Assistant (MA) Panel Manager Arm (n=644)</c:v>
                </c:pt>
                <c:pt idx="3">
                  <c:v>MA Control Group (Weighted) (n=644)</c:v>
                </c:pt>
              </c:strCache>
            </c:strRef>
          </c:cat>
          <c:val>
            <c:numRef>
              <c:f>'Table 1- Final Sample'!$B$4:$G$4</c:f>
            </c:numRef>
          </c:val>
        </c:ser>
        <c:ser>
          <c:idx val="3"/>
          <c:order val="3"/>
          <c:tx>
            <c:strRef>
              <c:f>'Table 1- Final Sample'!$A$5</c:f>
              <c:strCache>
                <c:ptCount val="1"/>
                <c:pt idx="0">
                  <c:v>26-35</c:v>
                </c:pt>
              </c:strCache>
            </c:strRef>
          </c:tx>
          <c:invertIfNegative val="0"/>
          <c:cat>
            <c:strRef>
              <c:f>'Table 1- Final Sample'!$B$1:$H$1</c:f>
              <c:strCache>
                <c:ptCount val="4"/>
                <c:pt idx="0">
                  <c:v>Community Health Worker (CHW) Arm (n=686)</c:v>
                </c:pt>
                <c:pt idx="1">
                  <c:v>CHW Control Group (Weighted) (n=686)</c:v>
                </c:pt>
                <c:pt idx="2">
                  <c:v>Medical Assistant (MA) Panel Manager Arm (n=644)</c:v>
                </c:pt>
                <c:pt idx="3">
                  <c:v>MA Control Group (Weighted) (n=644)</c:v>
                </c:pt>
              </c:strCache>
            </c:strRef>
          </c:cat>
          <c:val>
            <c:numRef>
              <c:f>'Table 1- Final Sample'!$B$5:$G$5</c:f>
            </c:numRef>
          </c:val>
        </c:ser>
        <c:ser>
          <c:idx val="4"/>
          <c:order val="4"/>
          <c:tx>
            <c:strRef>
              <c:f>'Table 1- Final Sample'!$A$6</c:f>
              <c:strCache>
                <c:ptCount val="1"/>
                <c:pt idx="0">
                  <c:v>36-45</c:v>
                </c:pt>
              </c:strCache>
            </c:strRef>
          </c:tx>
          <c:invertIfNegative val="0"/>
          <c:cat>
            <c:strRef>
              <c:f>'Table 1- Final Sample'!$B$1:$H$1</c:f>
              <c:strCache>
                <c:ptCount val="4"/>
                <c:pt idx="0">
                  <c:v>Community Health Worker (CHW) Arm (n=686)</c:v>
                </c:pt>
                <c:pt idx="1">
                  <c:v>CHW Control Group (Weighted) (n=686)</c:v>
                </c:pt>
                <c:pt idx="2">
                  <c:v>Medical Assistant (MA) Panel Manager Arm (n=644)</c:v>
                </c:pt>
                <c:pt idx="3">
                  <c:v>MA Control Group (Weighted) (n=644)</c:v>
                </c:pt>
              </c:strCache>
            </c:strRef>
          </c:cat>
          <c:val>
            <c:numRef>
              <c:f>'Table 1- Final Sample'!$B$6:$G$6</c:f>
            </c:numRef>
          </c:val>
        </c:ser>
        <c:ser>
          <c:idx val="5"/>
          <c:order val="5"/>
          <c:tx>
            <c:strRef>
              <c:f>'Table 1- Final Sample'!$A$7</c:f>
              <c:strCache>
                <c:ptCount val="1"/>
                <c:pt idx="0">
                  <c:v>46-55</c:v>
                </c:pt>
              </c:strCache>
            </c:strRef>
          </c:tx>
          <c:invertIfNegative val="0"/>
          <c:cat>
            <c:strRef>
              <c:f>'Table 1- Final Sample'!$B$1:$H$1</c:f>
              <c:strCache>
                <c:ptCount val="4"/>
                <c:pt idx="0">
                  <c:v>Community Health Worker (CHW) Arm (n=686)</c:v>
                </c:pt>
                <c:pt idx="1">
                  <c:v>CHW Control Group (Weighted) (n=686)</c:v>
                </c:pt>
                <c:pt idx="2">
                  <c:v>Medical Assistant (MA) Panel Manager Arm (n=644)</c:v>
                </c:pt>
                <c:pt idx="3">
                  <c:v>MA Control Group (Weighted) (n=644)</c:v>
                </c:pt>
              </c:strCache>
            </c:strRef>
          </c:cat>
          <c:val>
            <c:numRef>
              <c:f>'Table 1- Final Sample'!$B$7:$G$7</c:f>
            </c:numRef>
          </c:val>
        </c:ser>
        <c:ser>
          <c:idx val="6"/>
          <c:order val="6"/>
          <c:tx>
            <c:strRef>
              <c:f>'Table 1- Final Sample'!$A$8</c:f>
              <c:strCache>
                <c:ptCount val="1"/>
                <c:pt idx="0">
                  <c:v>56-65</c:v>
                </c:pt>
              </c:strCache>
            </c:strRef>
          </c:tx>
          <c:invertIfNegative val="0"/>
          <c:cat>
            <c:strRef>
              <c:f>'Table 1- Final Sample'!$B$1:$H$1</c:f>
              <c:strCache>
                <c:ptCount val="4"/>
                <c:pt idx="0">
                  <c:v>Community Health Worker (CHW) Arm (n=686)</c:v>
                </c:pt>
                <c:pt idx="1">
                  <c:v>CHW Control Group (Weighted) (n=686)</c:v>
                </c:pt>
                <c:pt idx="2">
                  <c:v>Medical Assistant (MA) Panel Manager Arm (n=644)</c:v>
                </c:pt>
                <c:pt idx="3">
                  <c:v>MA Control Group (Weighted) (n=644)</c:v>
                </c:pt>
              </c:strCache>
            </c:strRef>
          </c:cat>
          <c:val>
            <c:numRef>
              <c:f>'Table 1- Final Sample'!$B$8:$G$8</c:f>
            </c:numRef>
          </c:val>
        </c:ser>
        <c:ser>
          <c:idx val="7"/>
          <c:order val="7"/>
          <c:tx>
            <c:strRef>
              <c:f>'Table 1- Final Sample'!$A$9</c:f>
              <c:strCache>
                <c:ptCount val="1"/>
                <c:pt idx="0">
                  <c:v>65-75</c:v>
                </c:pt>
              </c:strCache>
            </c:strRef>
          </c:tx>
          <c:invertIfNegative val="0"/>
          <c:cat>
            <c:strRef>
              <c:f>'Table 1- Final Sample'!$B$1:$H$1</c:f>
              <c:strCache>
                <c:ptCount val="4"/>
                <c:pt idx="0">
                  <c:v>Community Health Worker (CHW) Arm (n=686)</c:v>
                </c:pt>
                <c:pt idx="1">
                  <c:v>CHW Control Group (Weighted) (n=686)</c:v>
                </c:pt>
                <c:pt idx="2">
                  <c:v>Medical Assistant (MA) Panel Manager Arm (n=644)</c:v>
                </c:pt>
                <c:pt idx="3">
                  <c:v>MA Control Group (Weighted) (n=644)</c:v>
                </c:pt>
              </c:strCache>
            </c:strRef>
          </c:cat>
          <c:val>
            <c:numRef>
              <c:f>'Table 1- Final Sample'!$B$9:$G$9</c:f>
            </c:numRef>
          </c:val>
        </c:ser>
        <c:ser>
          <c:idx val="8"/>
          <c:order val="8"/>
          <c:tx>
            <c:strRef>
              <c:f>'Table 1- Final Sample'!$A$10</c:f>
              <c:strCache>
                <c:ptCount val="1"/>
                <c:pt idx="0">
                  <c:v>75+ (reference)</c:v>
                </c:pt>
              </c:strCache>
            </c:strRef>
          </c:tx>
          <c:invertIfNegative val="0"/>
          <c:cat>
            <c:strRef>
              <c:f>'Table 1- Final Sample'!$B$1:$H$1</c:f>
              <c:strCache>
                <c:ptCount val="4"/>
                <c:pt idx="0">
                  <c:v>Community Health Worker (CHW) Arm (n=686)</c:v>
                </c:pt>
                <c:pt idx="1">
                  <c:v>CHW Control Group (Weighted) (n=686)</c:v>
                </c:pt>
                <c:pt idx="2">
                  <c:v>Medical Assistant (MA) Panel Manager Arm (n=644)</c:v>
                </c:pt>
                <c:pt idx="3">
                  <c:v>MA Control Group (Weighted) (n=644)</c:v>
                </c:pt>
              </c:strCache>
            </c:strRef>
          </c:cat>
          <c:val>
            <c:numRef>
              <c:f>'Table 1- Final Sample'!$B$10:$G$10</c:f>
            </c:numRef>
          </c:val>
        </c:ser>
        <c:ser>
          <c:idx val="9"/>
          <c:order val="9"/>
          <c:tx>
            <c:strRef>
              <c:f>'Table 1- Final Sample'!$A$11</c:f>
              <c:strCache>
                <c:ptCount val="1"/>
                <c:pt idx="0">
                  <c:v>Race/Ethnicity/Language (%)</c:v>
                </c:pt>
              </c:strCache>
            </c:strRef>
          </c:tx>
          <c:invertIfNegative val="0"/>
          <c:cat>
            <c:strRef>
              <c:f>'Table 1- Final Sample'!$B$1:$H$1</c:f>
              <c:strCache>
                <c:ptCount val="4"/>
                <c:pt idx="0">
                  <c:v>Community Health Worker (CHW) Arm (n=686)</c:v>
                </c:pt>
                <c:pt idx="1">
                  <c:v>CHW Control Group (Weighted) (n=686)</c:v>
                </c:pt>
                <c:pt idx="2">
                  <c:v>Medical Assistant (MA) Panel Manager Arm (n=644)</c:v>
                </c:pt>
                <c:pt idx="3">
                  <c:v>MA Control Group (Weighted) (n=644)</c:v>
                </c:pt>
              </c:strCache>
            </c:strRef>
          </c:cat>
          <c:val>
            <c:numRef>
              <c:f>'Table 1- Final Sample'!$B$11:$G$11</c:f>
            </c:numRef>
          </c:val>
        </c:ser>
        <c:ser>
          <c:idx val="10"/>
          <c:order val="10"/>
          <c:tx>
            <c:strRef>
              <c:f>'Table 1- Final Sample'!$A$12</c:f>
              <c:strCache>
                <c:ptCount val="1"/>
                <c:pt idx="0">
                  <c:v>Asian- Asian Language</c:v>
                </c:pt>
              </c:strCache>
            </c:strRef>
          </c:tx>
          <c:invertIfNegative val="0"/>
          <c:cat>
            <c:strRef>
              <c:f>'Table 1- Final Sample'!$B$1:$H$1</c:f>
              <c:strCache>
                <c:ptCount val="4"/>
                <c:pt idx="0">
                  <c:v>Community Health Worker (CHW) Arm (n=686)</c:v>
                </c:pt>
                <c:pt idx="1">
                  <c:v>CHW Control Group (Weighted) (n=686)</c:v>
                </c:pt>
                <c:pt idx="2">
                  <c:v>Medical Assistant (MA) Panel Manager Arm (n=644)</c:v>
                </c:pt>
                <c:pt idx="3">
                  <c:v>MA Control Group (Weighted) (n=644)</c:v>
                </c:pt>
              </c:strCache>
            </c:strRef>
          </c:cat>
          <c:val>
            <c:numRef>
              <c:f>'Table 1- Final Sample'!$B$12:$H$12</c:f>
              <c:numCache>
                <c:formatCode>General</c:formatCode>
                <c:ptCount val="4"/>
                <c:pt idx="0">
                  <c:v>1.2</c:v>
                </c:pt>
                <c:pt idx="1">
                  <c:v>1.2</c:v>
                </c:pt>
                <c:pt idx="2">
                  <c:v>72.8</c:v>
                </c:pt>
                <c:pt idx="3">
                  <c:v>72.8</c:v>
                </c:pt>
              </c:numCache>
            </c:numRef>
          </c:val>
        </c:ser>
        <c:ser>
          <c:idx val="11"/>
          <c:order val="11"/>
          <c:tx>
            <c:strRef>
              <c:f>'Table 1- Final Sample'!$A$13</c:f>
              <c:strCache>
                <c:ptCount val="1"/>
                <c:pt idx="0">
                  <c:v>Asian- English speaking</c:v>
                </c:pt>
              </c:strCache>
            </c:strRef>
          </c:tx>
          <c:invertIfNegative val="0"/>
          <c:cat>
            <c:strRef>
              <c:f>'Table 1- Final Sample'!$B$1:$H$1</c:f>
              <c:strCache>
                <c:ptCount val="4"/>
                <c:pt idx="0">
                  <c:v>Community Health Worker (CHW) Arm (n=686)</c:v>
                </c:pt>
                <c:pt idx="1">
                  <c:v>CHW Control Group (Weighted) (n=686)</c:v>
                </c:pt>
                <c:pt idx="2">
                  <c:v>Medical Assistant (MA) Panel Manager Arm (n=644)</c:v>
                </c:pt>
                <c:pt idx="3">
                  <c:v>MA Control Group (Weighted) (n=644)</c:v>
                </c:pt>
              </c:strCache>
            </c:strRef>
          </c:cat>
          <c:val>
            <c:numRef>
              <c:f>'Table 1- Final Sample'!$B$13:$H$13</c:f>
              <c:numCache>
                <c:formatCode>General</c:formatCode>
                <c:ptCount val="4"/>
                <c:pt idx="0">
                  <c:v>7.3</c:v>
                </c:pt>
                <c:pt idx="1">
                  <c:v>7.3</c:v>
                </c:pt>
                <c:pt idx="2">
                  <c:v>11.2</c:v>
                </c:pt>
                <c:pt idx="3">
                  <c:v>11.2</c:v>
                </c:pt>
              </c:numCache>
            </c:numRef>
          </c:val>
        </c:ser>
        <c:ser>
          <c:idx val="12"/>
          <c:order val="12"/>
          <c:tx>
            <c:strRef>
              <c:f>'Table 1- Final Sample'!$A$14</c:f>
              <c:strCache>
                <c:ptCount val="1"/>
                <c:pt idx="0">
                  <c:v>Latino- English speaking</c:v>
                </c:pt>
              </c:strCache>
            </c:strRef>
          </c:tx>
          <c:invertIfNegative val="0"/>
          <c:cat>
            <c:strRef>
              <c:f>'Table 1- Final Sample'!$B$1:$H$1</c:f>
              <c:strCache>
                <c:ptCount val="4"/>
                <c:pt idx="0">
                  <c:v>Community Health Worker (CHW) Arm (n=686)</c:v>
                </c:pt>
                <c:pt idx="1">
                  <c:v>CHW Control Group (Weighted) (n=686)</c:v>
                </c:pt>
                <c:pt idx="2">
                  <c:v>Medical Assistant (MA) Panel Manager Arm (n=644)</c:v>
                </c:pt>
                <c:pt idx="3">
                  <c:v>MA Control Group (Weighted) (n=644)</c:v>
                </c:pt>
              </c:strCache>
            </c:strRef>
          </c:cat>
          <c:val>
            <c:numRef>
              <c:f>'Table 1- Final Sample'!$B$14:$H$14</c:f>
              <c:numCache>
                <c:formatCode>General</c:formatCode>
                <c:ptCount val="4"/>
                <c:pt idx="0">
                  <c:v>20.1</c:v>
                </c:pt>
                <c:pt idx="1">
                  <c:v>20.1</c:v>
                </c:pt>
                <c:pt idx="2">
                  <c:v>3.0</c:v>
                </c:pt>
                <c:pt idx="3">
                  <c:v>3.0</c:v>
                </c:pt>
              </c:numCache>
            </c:numRef>
          </c:val>
        </c:ser>
        <c:ser>
          <c:idx val="13"/>
          <c:order val="13"/>
          <c:tx>
            <c:strRef>
              <c:f>'Table 1- Final Sample'!$A$15</c:f>
              <c:strCache>
                <c:ptCount val="1"/>
                <c:pt idx="0">
                  <c:v>Other English speaking (reference)</c:v>
                </c:pt>
              </c:strCache>
            </c:strRef>
          </c:tx>
          <c:invertIfNegative val="0"/>
          <c:cat>
            <c:strRef>
              <c:f>'Table 1- Final Sample'!$B$1:$H$1</c:f>
              <c:strCache>
                <c:ptCount val="4"/>
                <c:pt idx="0">
                  <c:v>Community Health Worker (CHW) Arm (n=686)</c:v>
                </c:pt>
                <c:pt idx="1">
                  <c:v>CHW Control Group (Weighted) (n=686)</c:v>
                </c:pt>
                <c:pt idx="2">
                  <c:v>Medical Assistant (MA) Panel Manager Arm (n=644)</c:v>
                </c:pt>
                <c:pt idx="3">
                  <c:v>MA Control Group (Weighted) (n=644)</c:v>
                </c:pt>
              </c:strCache>
            </c:strRef>
          </c:cat>
          <c:val>
            <c:numRef>
              <c:f>'Table 1- Final Sample'!$B$15:$H$15</c:f>
              <c:numCache>
                <c:formatCode>General</c:formatCode>
                <c:ptCount val="4"/>
                <c:pt idx="0">
                  <c:v>9.8</c:v>
                </c:pt>
                <c:pt idx="1">
                  <c:v>9.8</c:v>
                </c:pt>
                <c:pt idx="2">
                  <c:v>4.2</c:v>
                </c:pt>
                <c:pt idx="3">
                  <c:v>4.2</c:v>
                </c:pt>
              </c:numCache>
            </c:numRef>
          </c:val>
        </c:ser>
        <c:ser>
          <c:idx val="14"/>
          <c:order val="14"/>
          <c:tx>
            <c:strRef>
              <c:f>'Table 1- Final Sample'!$A$16</c:f>
              <c:strCache>
                <c:ptCount val="1"/>
                <c:pt idx="0">
                  <c:v>Latino- Spanish speaking</c:v>
                </c:pt>
              </c:strCache>
            </c:strRef>
          </c:tx>
          <c:spPr>
            <a:solidFill>
              <a:srgbClr val="FFFF00"/>
            </a:solidFill>
          </c:spPr>
          <c:invertIfNegative val="0"/>
          <c:cat>
            <c:strRef>
              <c:f>'Table 1- Final Sample'!$B$1:$H$1</c:f>
              <c:strCache>
                <c:ptCount val="4"/>
                <c:pt idx="0">
                  <c:v>Community Health Worker (CHW) Arm (n=686)</c:v>
                </c:pt>
                <c:pt idx="1">
                  <c:v>CHW Control Group (Weighted) (n=686)</c:v>
                </c:pt>
                <c:pt idx="2">
                  <c:v>Medical Assistant (MA) Panel Manager Arm (n=644)</c:v>
                </c:pt>
                <c:pt idx="3">
                  <c:v>MA Control Group (Weighted) (n=644)</c:v>
                </c:pt>
              </c:strCache>
            </c:strRef>
          </c:cat>
          <c:val>
            <c:numRef>
              <c:f>'Table 1- Final Sample'!$B$16:$H$16</c:f>
              <c:numCache>
                <c:formatCode>General</c:formatCode>
                <c:ptCount val="4"/>
                <c:pt idx="0">
                  <c:v>61.7</c:v>
                </c:pt>
                <c:pt idx="1">
                  <c:v>61.7</c:v>
                </c:pt>
                <c:pt idx="2">
                  <c:v>8.9</c:v>
                </c:pt>
                <c:pt idx="3">
                  <c:v>8.9</c:v>
                </c:pt>
              </c:numCache>
            </c:numRef>
          </c:val>
        </c:ser>
        <c:dLbls>
          <c:showLegendKey val="0"/>
          <c:showVal val="0"/>
          <c:showCatName val="0"/>
          <c:showSerName val="0"/>
          <c:showPercent val="0"/>
          <c:showBubbleSize val="0"/>
        </c:dLbls>
        <c:gapWidth val="150"/>
        <c:overlap val="100"/>
        <c:axId val="-2095248840"/>
        <c:axId val="-2095245832"/>
      </c:barChart>
      <c:catAx>
        <c:axId val="-2095248840"/>
        <c:scaling>
          <c:orientation val="minMax"/>
        </c:scaling>
        <c:delete val="0"/>
        <c:axPos val="b"/>
        <c:majorTickMark val="out"/>
        <c:minorTickMark val="none"/>
        <c:tickLblPos val="nextTo"/>
        <c:txPr>
          <a:bodyPr/>
          <a:lstStyle/>
          <a:p>
            <a:pPr>
              <a:defRPr sz="1400"/>
            </a:pPr>
            <a:endParaRPr lang="en-US"/>
          </a:p>
        </c:txPr>
        <c:crossAx val="-2095245832"/>
        <c:crosses val="autoZero"/>
        <c:auto val="1"/>
        <c:lblAlgn val="ctr"/>
        <c:lblOffset val="100"/>
        <c:noMultiLvlLbl val="0"/>
      </c:catAx>
      <c:valAx>
        <c:axId val="-2095245832"/>
        <c:scaling>
          <c:orientation val="minMax"/>
          <c:max val="100.0"/>
        </c:scaling>
        <c:delete val="0"/>
        <c:axPos val="l"/>
        <c:majorGridlines/>
        <c:numFmt formatCode="General" sourceLinked="1"/>
        <c:majorTickMark val="out"/>
        <c:minorTickMark val="none"/>
        <c:tickLblPos val="nextTo"/>
        <c:crossAx val="-2095248840"/>
        <c:crosses val="autoZero"/>
        <c:crossBetween val="between"/>
      </c:valAx>
    </c:plotArea>
    <c:legend>
      <c:legendPos val="b"/>
      <c:layout/>
      <c:overlay val="0"/>
      <c:txPr>
        <a:bodyPr/>
        <a:lstStyle/>
        <a:p>
          <a:pPr>
            <a:defRPr sz="1600"/>
          </a:pPr>
          <a:endParaRPr lang="en-US"/>
        </a:p>
      </c:txPr>
    </c:legend>
    <c:plotVisOnly val="1"/>
    <c:dispBlanksAs val="gap"/>
    <c:showDLblsOverMax val="0"/>
  </c:chart>
  <c:txPr>
    <a:bodyPr/>
    <a:lstStyle/>
    <a:p>
      <a:pPr>
        <a:defRPr>
          <a:solidFill>
            <a:schemeClr val="bg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3200"/>
            </a:pPr>
            <a:r>
              <a:rPr lang="en-US" sz="3200" dirty="0">
                <a:solidFill>
                  <a:srgbClr val="FFFF00"/>
                </a:solidFill>
              </a:rPr>
              <a:t>HbA1c controlled below 8.0%</a:t>
            </a:r>
          </a:p>
        </c:rich>
      </c:tx>
      <c:layout/>
      <c:overlay val="0"/>
    </c:title>
    <c:autoTitleDeleted val="0"/>
    <c:plotArea>
      <c:layout/>
      <c:barChart>
        <c:barDir val="col"/>
        <c:grouping val="clustered"/>
        <c:varyColors val="0"/>
        <c:ser>
          <c:idx val="1"/>
          <c:order val="0"/>
          <c:tx>
            <c:strRef>
              <c:f>'Table2- Unadj &amp; adj'!$A$4</c:f>
              <c:strCache>
                <c:ptCount val="1"/>
                <c:pt idx="0">
                  <c:v>HbA1c controlled below 8.0%</c:v>
                </c:pt>
              </c:strCache>
            </c:strRef>
          </c:tx>
          <c:invertIfNegative val="0"/>
          <c:dPt>
            <c:idx val="0"/>
            <c:invertIfNegative val="0"/>
            <c:bubble3D val="0"/>
            <c:spPr>
              <a:solidFill>
                <a:srgbClr val="CCFFCC"/>
              </a:solidFill>
            </c:spPr>
          </c:dPt>
          <c:dPt>
            <c:idx val="1"/>
            <c:invertIfNegative val="0"/>
            <c:bubble3D val="0"/>
            <c:spPr>
              <a:solidFill>
                <a:srgbClr val="CCFFCC"/>
              </a:solidFill>
            </c:spPr>
          </c:dPt>
          <c:dPt>
            <c:idx val="2"/>
            <c:invertIfNegative val="0"/>
            <c:bubble3D val="0"/>
            <c:spPr>
              <a:solidFill>
                <a:schemeClr val="accent1">
                  <a:lumMod val="75000"/>
                </a:schemeClr>
              </a:solidFill>
            </c:spPr>
          </c:dPt>
          <c:dPt>
            <c:idx val="3"/>
            <c:invertIfNegative val="0"/>
            <c:bubble3D val="0"/>
            <c:spPr>
              <a:solidFill>
                <a:schemeClr val="accent1">
                  <a:lumMod val="75000"/>
                </a:schemeClr>
              </a:solidFill>
            </c:spPr>
          </c:dPt>
          <c:dPt>
            <c:idx val="4"/>
            <c:invertIfNegative val="0"/>
            <c:bubble3D val="0"/>
            <c:spPr>
              <a:solidFill>
                <a:schemeClr val="accent2">
                  <a:lumMod val="60000"/>
                  <a:lumOff val="40000"/>
                </a:schemeClr>
              </a:solidFill>
            </c:spPr>
          </c:dPt>
          <c:dPt>
            <c:idx val="5"/>
            <c:invertIfNegative val="0"/>
            <c:bubble3D val="0"/>
            <c:spPr>
              <a:solidFill>
                <a:schemeClr val="accent2">
                  <a:lumMod val="60000"/>
                  <a:lumOff val="40000"/>
                </a:schemeClr>
              </a:solidFill>
            </c:spPr>
          </c:dPt>
          <c:dPt>
            <c:idx val="6"/>
            <c:invertIfNegative val="0"/>
            <c:bubble3D val="0"/>
            <c:spPr>
              <a:solidFill>
                <a:schemeClr val="accent1">
                  <a:lumMod val="75000"/>
                </a:schemeClr>
              </a:solidFill>
            </c:spPr>
          </c:dPt>
          <c:dPt>
            <c:idx val="7"/>
            <c:invertIfNegative val="0"/>
            <c:bubble3D val="0"/>
            <c:spPr>
              <a:solidFill>
                <a:schemeClr val="accent1">
                  <a:lumMod val="75000"/>
                </a:schemeClr>
              </a:solidFill>
            </c:spPr>
          </c:dPt>
          <c:dLbls>
            <c:txPr>
              <a:bodyPr/>
              <a:lstStyle/>
              <a:p>
                <a:pPr>
                  <a:defRPr sz="2000">
                    <a:solidFill>
                      <a:srgbClr val="FFFF00"/>
                    </a:solidFill>
                  </a:defRPr>
                </a:pPr>
                <a:endParaRPr lang="en-US"/>
              </a:p>
            </c:txPr>
            <c:showLegendKey val="0"/>
            <c:showVal val="1"/>
            <c:showCatName val="0"/>
            <c:showSerName val="0"/>
            <c:showPercent val="0"/>
            <c:showBubbleSize val="0"/>
            <c:showLeaderLines val="0"/>
          </c:dLbls>
          <c:cat>
            <c:multiLvlStrRef>
              <c:f>'Table2- Unadj &amp; adj'!$B$1:$M$2</c:f>
              <c:multiLvlStrCache>
                <c:ptCount val="8"/>
                <c:lvl>
                  <c:pt idx="0">
                    <c:v>2011</c:v>
                  </c:pt>
                  <c:pt idx="1">
                    <c:v>2012</c:v>
                  </c:pt>
                  <c:pt idx="2">
                    <c:v>2011</c:v>
                  </c:pt>
                  <c:pt idx="3">
                    <c:v>2012</c:v>
                  </c:pt>
                  <c:pt idx="4">
                    <c:v>2011</c:v>
                  </c:pt>
                  <c:pt idx="5">
                    <c:v>2012</c:v>
                  </c:pt>
                  <c:pt idx="6">
                    <c:v>2011</c:v>
                  </c:pt>
                  <c:pt idx="7">
                    <c:v>2012</c:v>
                  </c:pt>
                </c:lvl>
                <c:lvl>
                  <c:pt idx="0">
                    <c:v>Community Health Worker (CHW) Arm </c:v>
                  </c:pt>
                  <c:pt idx="2">
                    <c:v>CHW Control Group Arm </c:v>
                  </c:pt>
                  <c:pt idx="4">
                    <c:v>Medical Assistant (MA) Arm</c:v>
                  </c:pt>
                  <c:pt idx="6">
                    <c:v>MA Control Group Arm </c:v>
                  </c:pt>
                </c:lvl>
              </c:multiLvlStrCache>
            </c:multiLvlStrRef>
          </c:cat>
          <c:val>
            <c:numRef>
              <c:f>'Table2- Unadj &amp; adj'!$B$4:$M$4</c:f>
              <c:numCache>
                <c:formatCode>General</c:formatCode>
                <c:ptCount val="8"/>
                <c:pt idx="0">
                  <c:v>86.2</c:v>
                </c:pt>
                <c:pt idx="1">
                  <c:v>88.5</c:v>
                </c:pt>
                <c:pt idx="2">
                  <c:v>86.3</c:v>
                </c:pt>
                <c:pt idx="3">
                  <c:v>86.7</c:v>
                </c:pt>
                <c:pt idx="4">
                  <c:v>84.2</c:v>
                </c:pt>
                <c:pt idx="5">
                  <c:v>86.3</c:v>
                </c:pt>
                <c:pt idx="6">
                  <c:v>90.2</c:v>
                </c:pt>
                <c:pt idx="7">
                  <c:v>91.6</c:v>
                </c:pt>
              </c:numCache>
            </c:numRef>
          </c:val>
        </c:ser>
        <c:dLbls>
          <c:showLegendKey val="0"/>
          <c:showVal val="0"/>
          <c:showCatName val="0"/>
          <c:showSerName val="0"/>
          <c:showPercent val="0"/>
          <c:showBubbleSize val="0"/>
        </c:dLbls>
        <c:gapWidth val="150"/>
        <c:axId val="-2095465672"/>
        <c:axId val="-2095454152"/>
      </c:barChart>
      <c:catAx>
        <c:axId val="-2095465672"/>
        <c:scaling>
          <c:orientation val="minMax"/>
        </c:scaling>
        <c:delete val="0"/>
        <c:axPos val="b"/>
        <c:numFmt formatCode="General" sourceLinked="1"/>
        <c:majorTickMark val="out"/>
        <c:minorTickMark val="none"/>
        <c:tickLblPos val="nextTo"/>
        <c:txPr>
          <a:bodyPr/>
          <a:lstStyle/>
          <a:p>
            <a:pPr>
              <a:defRPr sz="1800"/>
            </a:pPr>
            <a:endParaRPr lang="en-US"/>
          </a:p>
        </c:txPr>
        <c:crossAx val="-2095454152"/>
        <c:crosses val="autoZero"/>
        <c:auto val="1"/>
        <c:lblAlgn val="ctr"/>
        <c:lblOffset val="100"/>
        <c:noMultiLvlLbl val="0"/>
      </c:catAx>
      <c:valAx>
        <c:axId val="-2095454152"/>
        <c:scaling>
          <c:orientation val="minMax"/>
          <c:min val="0.0"/>
        </c:scaling>
        <c:delete val="0"/>
        <c:axPos val="l"/>
        <c:majorGridlines/>
        <c:numFmt formatCode="General" sourceLinked="1"/>
        <c:majorTickMark val="out"/>
        <c:minorTickMark val="none"/>
        <c:tickLblPos val="nextTo"/>
        <c:crossAx val="-2095465672"/>
        <c:crosses val="autoZero"/>
        <c:crossBetween val="between"/>
      </c:valAx>
    </c:plotArea>
    <c:plotVisOnly val="1"/>
    <c:dispBlanksAs val="gap"/>
    <c:showDLblsOverMax val="0"/>
  </c:chart>
  <c:txPr>
    <a:bodyPr/>
    <a:lstStyle/>
    <a:p>
      <a:pPr>
        <a:defRPr>
          <a:solidFill>
            <a:schemeClr val="bg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5"/>
          <c:order val="0"/>
          <c:tx>
            <c:strRef>
              <c:f>'Table2- Unadj &amp; adj'!$A$8</c:f>
              <c:strCache>
                <c:ptCount val="1"/>
                <c:pt idx="0">
                  <c:v>LDL-C- controlled below 100 mg/dL</c:v>
                </c:pt>
              </c:strCache>
            </c:strRef>
          </c:tx>
          <c:invertIfNegative val="0"/>
          <c:dPt>
            <c:idx val="0"/>
            <c:invertIfNegative val="0"/>
            <c:bubble3D val="0"/>
            <c:spPr>
              <a:solidFill>
                <a:srgbClr val="CCFFCC"/>
              </a:solidFill>
            </c:spPr>
          </c:dPt>
          <c:dPt>
            <c:idx val="1"/>
            <c:invertIfNegative val="0"/>
            <c:bubble3D val="0"/>
            <c:spPr>
              <a:solidFill>
                <a:srgbClr val="CCFFCC"/>
              </a:solidFill>
            </c:spPr>
          </c:dPt>
          <c:dPt>
            <c:idx val="2"/>
            <c:invertIfNegative val="0"/>
            <c:bubble3D val="0"/>
            <c:spPr>
              <a:solidFill>
                <a:schemeClr val="accent1">
                  <a:lumMod val="75000"/>
                </a:schemeClr>
              </a:solidFill>
            </c:spPr>
          </c:dPt>
          <c:dPt>
            <c:idx val="3"/>
            <c:invertIfNegative val="0"/>
            <c:bubble3D val="0"/>
            <c:spPr>
              <a:solidFill>
                <a:schemeClr val="accent1">
                  <a:lumMod val="75000"/>
                </a:schemeClr>
              </a:solidFill>
            </c:spPr>
          </c:dPt>
          <c:dPt>
            <c:idx val="4"/>
            <c:invertIfNegative val="0"/>
            <c:bubble3D val="0"/>
            <c:spPr>
              <a:solidFill>
                <a:schemeClr val="accent2">
                  <a:lumMod val="60000"/>
                  <a:lumOff val="40000"/>
                </a:schemeClr>
              </a:solidFill>
            </c:spPr>
          </c:dPt>
          <c:dPt>
            <c:idx val="5"/>
            <c:invertIfNegative val="0"/>
            <c:bubble3D val="0"/>
            <c:spPr>
              <a:solidFill>
                <a:schemeClr val="accent2">
                  <a:lumMod val="60000"/>
                  <a:lumOff val="40000"/>
                </a:schemeClr>
              </a:solidFill>
            </c:spPr>
          </c:dPt>
          <c:dPt>
            <c:idx val="6"/>
            <c:invertIfNegative val="0"/>
            <c:bubble3D val="0"/>
            <c:spPr>
              <a:solidFill>
                <a:schemeClr val="accent1">
                  <a:lumMod val="75000"/>
                </a:schemeClr>
              </a:solidFill>
            </c:spPr>
          </c:dPt>
          <c:dPt>
            <c:idx val="7"/>
            <c:invertIfNegative val="0"/>
            <c:bubble3D val="0"/>
            <c:spPr>
              <a:solidFill>
                <a:schemeClr val="accent1">
                  <a:lumMod val="75000"/>
                </a:schemeClr>
              </a:solidFill>
            </c:spPr>
          </c:dPt>
          <c:dLbls>
            <c:dLbl>
              <c:idx val="5"/>
              <c:layout/>
              <c:tx>
                <c:rich>
                  <a:bodyPr/>
                  <a:lstStyle/>
                  <a:p>
                    <a:r>
                      <a:rPr lang="en-US" smtClean="0"/>
                      <a:t>56*</a:t>
                    </a:r>
                    <a:endParaRPr lang="en-US"/>
                  </a:p>
                </c:rich>
              </c:tx>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multiLvlStrRef>
              <c:f>'Table2- Unadj &amp; adj'!$B$1:$M$2</c:f>
              <c:multiLvlStrCache>
                <c:ptCount val="8"/>
                <c:lvl>
                  <c:pt idx="0">
                    <c:v>2011</c:v>
                  </c:pt>
                  <c:pt idx="1">
                    <c:v>2012</c:v>
                  </c:pt>
                  <c:pt idx="2">
                    <c:v>2011</c:v>
                  </c:pt>
                  <c:pt idx="3">
                    <c:v>2012</c:v>
                  </c:pt>
                  <c:pt idx="4">
                    <c:v>2011</c:v>
                  </c:pt>
                  <c:pt idx="5">
                    <c:v>2012</c:v>
                  </c:pt>
                  <c:pt idx="6">
                    <c:v>2011</c:v>
                  </c:pt>
                  <c:pt idx="7">
                    <c:v>2012</c:v>
                  </c:pt>
                </c:lvl>
                <c:lvl>
                  <c:pt idx="0">
                    <c:v>Community Health Worker (CHW) Arm </c:v>
                  </c:pt>
                  <c:pt idx="2">
                    <c:v>CHW Control Group Arm </c:v>
                  </c:pt>
                  <c:pt idx="4">
                    <c:v>Medical Assistant (MA) Arm</c:v>
                  </c:pt>
                  <c:pt idx="6">
                    <c:v>MA Control Group Arm </c:v>
                  </c:pt>
                </c:lvl>
              </c:multiLvlStrCache>
            </c:multiLvlStrRef>
          </c:cat>
          <c:val>
            <c:numRef>
              <c:f>'Table2- Unadj &amp; adj'!$B$8:$M$8</c:f>
              <c:numCache>
                <c:formatCode>General</c:formatCode>
                <c:ptCount val="8"/>
                <c:pt idx="0">
                  <c:v>66.0</c:v>
                </c:pt>
                <c:pt idx="1">
                  <c:v>65.8</c:v>
                </c:pt>
                <c:pt idx="2">
                  <c:v>60.9</c:v>
                </c:pt>
                <c:pt idx="3">
                  <c:v>63.0</c:v>
                </c:pt>
                <c:pt idx="4">
                  <c:v>47.6</c:v>
                </c:pt>
                <c:pt idx="5">
                  <c:v>56.0</c:v>
                </c:pt>
                <c:pt idx="6">
                  <c:v>65.4</c:v>
                </c:pt>
                <c:pt idx="7">
                  <c:v>68.5</c:v>
                </c:pt>
              </c:numCache>
            </c:numRef>
          </c:val>
        </c:ser>
        <c:dLbls>
          <c:showLegendKey val="0"/>
          <c:showVal val="0"/>
          <c:showCatName val="0"/>
          <c:showSerName val="0"/>
          <c:showPercent val="0"/>
          <c:showBubbleSize val="0"/>
        </c:dLbls>
        <c:gapWidth val="150"/>
        <c:axId val="-2095153368"/>
        <c:axId val="-2095318872"/>
      </c:barChart>
      <c:catAx>
        <c:axId val="-2095153368"/>
        <c:scaling>
          <c:orientation val="minMax"/>
        </c:scaling>
        <c:delete val="0"/>
        <c:axPos val="b"/>
        <c:majorTickMark val="out"/>
        <c:minorTickMark val="none"/>
        <c:tickLblPos val="nextTo"/>
        <c:txPr>
          <a:bodyPr/>
          <a:lstStyle/>
          <a:p>
            <a:pPr>
              <a:defRPr sz="1600"/>
            </a:pPr>
            <a:endParaRPr lang="en-US"/>
          </a:p>
        </c:txPr>
        <c:crossAx val="-2095318872"/>
        <c:crosses val="autoZero"/>
        <c:auto val="1"/>
        <c:lblAlgn val="ctr"/>
        <c:lblOffset val="100"/>
        <c:noMultiLvlLbl val="0"/>
      </c:catAx>
      <c:valAx>
        <c:axId val="-2095318872"/>
        <c:scaling>
          <c:orientation val="minMax"/>
          <c:max val="100.0"/>
        </c:scaling>
        <c:delete val="0"/>
        <c:axPos val="l"/>
        <c:majorGridlines/>
        <c:numFmt formatCode="General" sourceLinked="1"/>
        <c:majorTickMark val="out"/>
        <c:minorTickMark val="none"/>
        <c:tickLblPos val="nextTo"/>
        <c:crossAx val="-2095153368"/>
        <c:crosses val="autoZero"/>
        <c:crossBetween val="between"/>
      </c:valAx>
    </c:plotArea>
    <c:plotVisOnly val="1"/>
    <c:dispBlanksAs val="gap"/>
    <c:showDLblsOverMax val="0"/>
  </c:chart>
  <c:txPr>
    <a:bodyPr/>
    <a:lstStyle/>
    <a:p>
      <a:pPr>
        <a:defRPr>
          <a:solidFill>
            <a:srgbClr val="FFFF00"/>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3"/>
          <c:order val="0"/>
          <c:tx>
            <c:strRef>
              <c:f>'Table2- Unadj &amp; adj'!$A$6</c:f>
              <c:strCache>
                <c:ptCount val="1"/>
                <c:pt idx="0">
                  <c:v>Blood Pessure- controlled below 140/90</c:v>
                </c:pt>
              </c:strCache>
            </c:strRef>
          </c:tx>
          <c:invertIfNegative val="0"/>
          <c:dPt>
            <c:idx val="0"/>
            <c:invertIfNegative val="0"/>
            <c:bubble3D val="0"/>
            <c:spPr>
              <a:solidFill>
                <a:srgbClr val="CCFFCC"/>
              </a:solidFill>
            </c:spPr>
          </c:dPt>
          <c:dPt>
            <c:idx val="1"/>
            <c:invertIfNegative val="0"/>
            <c:bubble3D val="0"/>
            <c:spPr>
              <a:solidFill>
                <a:srgbClr val="CCFFCC"/>
              </a:solidFill>
            </c:spPr>
          </c:dPt>
          <c:dPt>
            <c:idx val="2"/>
            <c:invertIfNegative val="0"/>
            <c:bubble3D val="0"/>
            <c:spPr>
              <a:solidFill>
                <a:schemeClr val="accent1">
                  <a:lumMod val="75000"/>
                </a:schemeClr>
              </a:solidFill>
            </c:spPr>
          </c:dPt>
          <c:dPt>
            <c:idx val="3"/>
            <c:invertIfNegative val="0"/>
            <c:bubble3D val="0"/>
            <c:spPr>
              <a:solidFill>
                <a:schemeClr val="accent1">
                  <a:lumMod val="75000"/>
                </a:schemeClr>
              </a:solidFill>
            </c:spPr>
          </c:dPt>
          <c:dPt>
            <c:idx val="4"/>
            <c:invertIfNegative val="0"/>
            <c:bubble3D val="0"/>
            <c:spPr>
              <a:solidFill>
                <a:schemeClr val="accent2">
                  <a:lumMod val="60000"/>
                  <a:lumOff val="40000"/>
                </a:schemeClr>
              </a:solidFill>
            </c:spPr>
          </c:dPt>
          <c:dPt>
            <c:idx val="5"/>
            <c:invertIfNegative val="0"/>
            <c:bubble3D val="0"/>
            <c:spPr>
              <a:solidFill>
                <a:schemeClr val="accent2">
                  <a:lumMod val="60000"/>
                  <a:lumOff val="40000"/>
                </a:schemeClr>
              </a:solidFill>
            </c:spPr>
          </c:dPt>
          <c:dPt>
            <c:idx val="6"/>
            <c:invertIfNegative val="0"/>
            <c:bubble3D val="0"/>
            <c:spPr>
              <a:solidFill>
                <a:schemeClr val="accent1">
                  <a:lumMod val="75000"/>
                </a:schemeClr>
              </a:solidFill>
            </c:spPr>
          </c:dPt>
          <c:dPt>
            <c:idx val="7"/>
            <c:invertIfNegative val="0"/>
            <c:bubble3D val="0"/>
            <c:spPr>
              <a:solidFill>
                <a:schemeClr val="accent1">
                  <a:lumMod val="75000"/>
                </a:schemeClr>
              </a:solidFill>
            </c:spPr>
          </c:dPt>
          <c:dLbls>
            <c:dLbl>
              <c:idx val="1"/>
              <c:layout/>
              <c:tx>
                <c:rich>
                  <a:bodyPr/>
                  <a:lstStyle/>
                  <a:p>
                    <a:r>
                      <a:rPr lang="en-US" smtClean="0"/>
                      <a:t>63.7*</a:t>
                    </a:r>
                    <a:endParaRPr lang="en-US"/>
                  </a:p>
                </c:rich>
              </c:tx>
              <c:showLegendKey val="0"/>
              <c:showVal val="1"/>
              <c:showCatName val="0"/>
              <c:showSerName val="0"/>
              <c:showPercent val="0"/>
              <c:showBubbleSize val="0"/>
            </c:dLbl>
            <c:txPr>
              <a:bodyPr/>
              <a:lstStyle/>
              <a:p>
                <a:pPr>
                  <a:defRPr sz="1600">
                    <a:solidFill>
                      <a:srgbClr val="FFFF00"/>
                    </a:solidFill>
                  </a:defRPr>
                </a:pPr>
                <a:endParaRPr lang="en-US"/>
              </a:p>
            </c:txPr>
            <c:showLegendKey val="0"/>
            <c:showVal val="1"/>
            <c:showCatName val="0"/>
            <c:showSerName val="0"/>
            <c:showPercent val="0"/>
            <c:showBubbleSize val="0"/>
            <c:showLeaderLines val="0"/>
          </c:dLbls>
          <c:cat>
            <c:multiLvlStrRef>
              <c:f>'Table2- Unadj &amp; adj'!$B$1:$M$2</c:f>
              <c:multiLvlStrCache>
                <c:ptCount val="8"/>
                <c:lvl>
                  <c:pt idx="0">
                    <c:v>2011</c:v>
                  </c:pt>
                  <c:pt idx="1">
                    <c:v>2012</c:v>
                  </c:pt>
                  <c:pt idx="2">
                    <c:v>2011</c:v>
                  </c:pt>
                  <c:pt idx="3">
                    <c:v>2012</c:v>
                  </c:pt>
                  <c:pt idx="4">
                    <c:v>2011</c:v>
                  </c:pt>
                  <c:pt idx="5">
                    <c:v>2012</c:v>
                  </c:pt>
                  <c:pt idx="6">
                    <c:v>2011</c:v>
                  </c:pt>
                  <c:pt idx="7">
                    <c:v>2012</c:v>
                  </c:pt>
                </c:lvl>
                <c:lvl>
                  <c:pt idx="0">
                    <c:v>Community Health Worker (CHW) Arm </c:v>
                  </c:pt>
                  <c:pt idx="2">
                    <c:v>CHW Control Group Arm </c:v>
                  </c:pt>
                  <c:pt idx="4">
                    <c:v>Medical Assistant (MA) Arm</c:v>
                  </c:pt>
                  <c:pt idx="6">
                    <c:v>MA Control Group Arm </c:v>
                  </c:pt>
                </c:lvl>
              </c:multiLvlStrCache>
            </c:multiLvlStrRef>
          </c:cat>
          <c:val>
            <c:numRef>
              <c:f>'Table2- Unadj &amp; adj'!$B$6:$M$6</c:f>
              <c:numCache>
                <c:formatCode>General</c:formatCode>
                <c:ptCount val="8"/>
                <c:pt idx="0">
                  <c:v>57.6</c:v>
                </c:pt>
                <c:pt idx="1">
                  <c:v>63.7</c:v>
                </c:pt>
                <c:pt idx="2">
                  <c:v>63.1</c:v>
                </c:pt>
                <c:pt idx="3">
                  <c:v>62.8</c:v>
                </c:pt>
                <c:pt idx="4">
                  <c:v>65.1</c:v>
                </c:pt>
                <c:pt idx="5">
                  <c:v>69.0</c:v>
                </c:pt>
                <c:pt idx="6">
                  <c:v>64.2</c:v>
                </c:pt>
                <c:pt idx="7" formatCode="0.0">
                  <c:v>65.3</c:v>
                </c:pt>
              </c:numCache>
            </c:numRef>
          </c:val>
        </c:ser>
        <c:dLbls>
          <c:showLegendKey val="0"/>
          <c:showVal val="0"/>
          <c:showCatName val="0"/>
          <c:showSerName val="0"/>
          <c:showPercent val="0"/>
          <c:showBubbleSize val="0"/>
        </c:dLbls>
        <c:gapWidth val="150"/>
        <c:axId val="-2095440584"/>
        <c:axId val="-2095470520"/>
      </c:barChart>
      <c:catAx>
        <c:axId val="-2095440584"/>
        <c:scaling>
          <c:orientation val="minMax"/>
        </c:scaling>
        <c:delete val="0"/>
        <c:axPos val="b"/>
        <c:numFmt formatCode="General" sourceLinked="1"/>
        <c:majorTickMark val="out"/>
        <c:minorTickMark val="none"/>
        <c:tickLblPos val="nextTo"/>
        <c:txPr>
          <a:bodyPr/>
          <a:lstStyle/>
          <a:p>
            <a:pPr>
              <a:defRPr sz="1600">
                <a:solidFill>
                  <a:srgbClr val="FFFF00"/>
                </a:solidFill>
              </a:defRPr>
            </a:pPr>
            <a:endParaRPr lang="en-US"/>
          </a:p>
        </c:txPr>
        <c:crossAx val="-2095470520"/>
        <c:crosses val="autoZero"/>
        <c:auto val="1"/>
        <c:lblAlgn val="ctr"/>
        <c:lblOffset val="100"/>
        <c:noMultiLvlLbl val="0"/>
      </c:catAx>
      <c:valAx>
        <c:axId val="-2095470520"/>
        <c:scaling>
          <c:orientation val="minMax"/>
          <c:max val="100.0"/>
          <c:min val="0.0"/>
        </c:scaling>
        <c:delete val="0"/>
        <c:axPos val="l"/>
        <c:majorGridlines/>
        <c:numFmt formatCode="General" sourceLinked="1"/>
        <c:majorTickMark val="out"/>
        <c:minorTickMark val="none"/>
        <c:tickLblPos val="nextTo"/>
        <c:txPr>
          <a:bodyPr/>
          <a:lstStyle/>
          <a:p>
            <a:pPr>
              <a:defRPr>
                <a:solidFill>
                  <a:srgbClr val="FFFF00"/>
                </a:solidFill>
              </a:defRPr>
            </a:pPr>
            <a:endParaRPr lang="en-US"/>
          </a:p>
        </c:txPr>
        <c:crossAx val="-2095440584"/>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xPr>
        <a:bodyPr/>
        <a:lstStyle/>
        <a:p>
          <a:pPr>
            <a:defRPr sz="3600">
              <a:solidFill>
                <a:srgbClr val="FFFF00"/>
              </a:solidFill>
            </a:defRPr>
          </a:pPr>
          <a:endParaRPr lang="en-US"/>
        </a:p>
      </c:txPr>
    </c:title>
    <c:autoTitleDeleted val="0"/>
    <c:plotArea>
      <c:layout/>
      <c:barChart>
        <c:barDir val="col"/>
        <c:grouping val="clustered"/>
        <c:varyColors val="0"/>
        <c:ser>
          <c:idx val="0"/>
          <c:order val="0"/>
          <c:tx>
            <c:strRef>
              <c:f>'Table 2 Survey'!$A$3</c:f>
              <c:strCache>
                <c:ptCount val="1"/>
                <c:pt idx="0">
                  <c:v>Communication (CG-CAHPS)</c:v>
                </c:pt>
              </c:strCache>
            </c:strRef>
          </c:tx>
          <c:invertIfNegative val="0"/>
          <c:dPt>
            <c:idx val="0"/>
            <c:invertIfNegative val="0"/>
            <c:bubble3D val="0"/>
            <c:spPr>
              <a:solidFill>
                <a:srgbClr val="CCFFCC"/>
              </a:solidFill>
            </c:spPr>
          </c:dPt>
          <c:dPt>
            <c:idx val="1"/>
            <c:invertIfNegative val="0"/>
            <c:bubble3D val="0"/>
            <c:spPr>
              <a:solidFill>
                <a:srgbClr val="CCFFCC"/>
              </a:solidFill>
            </c:spPr>
          </c:dPt>
          <c:dPt>
            <c:idx val="2"/>
            <c:invertIfNegative val="0"/>
            <c:bubble3D val="0"/>
            <c:spPr>
              <a:solidFill>
                <a:schemeClr val="accent2">
                  <a:lumMod val="60000"/>
                  <a:lumOff val="40000"/>
                </a:schemeClr>
              </a:solidFill>
            </c:spPr>
          </c:dPt>
          <c:dPt>
            <c:idx val="3"/>
            <c:invertIfNegative val="0"/>
            <c:bubble3D val="0"/>
            <c:spPr>
              <a:solidFill>
                <a:schemeClr val="accent2">
                  <a:lumMod val="60000"/>
                  <a:lumOff val="40000"/>
                </a:schemeClr>
              </a:solidFill>
            </c:spPr>
          </c:dPt>
          <c:dPt>
            <c:idx val="4"/>
            <c:invertIfNegative val="0"/>
            <c:bubble3D val="0"/>
            <c:spPr>
              <a:solidFill>
                <a:srgbClr val="3366FF"/>
              </a:solidFill>
            </c:spPr>
          </c:dPt>
          <c:dPt>
            <c:idx val="5"/>
            <c:invertIfNegative val="0"/>
            <c:bubble3D val="0"/>
            <c:spPr>
              <a:solidFill>
                <a:srgbClr val="3366FF"/>
              </a:solidFill>
            </c:spPr>
          </c:dPt>
          <c:dLbls>
            <c:txPr>
              <a:bodyPr/>
              <a:lstStyle/>
              <a:p>
                <a:pPr>
                  <a:defRPr sz="1800">
                    <a:solidFill>
                      <a:srgbClr val="FFFF00"/>
                    </a:solidFill>
                  </a:defRPr>
                </a:pPr>
                <a:endParaRPr lang="en-US"/>
              </a:p>
            </c:txPr>
            <c:showLegendKey val="0"/>
            <c:showVal val="1"/>
            <c:showCatName val="0"/>
            <c:showSerName val="0"/>
            <c:showPercent val="0"/>
            <c:showBubbleSize val="0"/>
            <c:showLeaderLines val="0"/>
          </c:dLbls>
          <c:cat>
            <c:multiLvlStrRef>
              <c:f>'Table 2 Survey'!$B$1:$J$2</c:f>
              <c:multiLvlStrCache>
                <c:ptCount val="6"/>
                <c:lvl>
                  <c:pt idx="0">
                    <c:v>Pre</c:v>
                  </c:pt>
                  <c:pt idx="1">
                    <c:v>Post</c:v>
                  </c:pt>
                  <c:pt idx="2">
                    <c:v>Pre</c:v>
                  </c:pt>
                  <c:pt idx="3">
                    <c:v>Post</c:v>
                  </c:pt>
                  <c:pt idx="4">
                    <c:v>Pre</c:v>
                  </c:pt>
                  <c:pt idx="5">
                    <c:v>Post</c:v>
                  </c:pt>
                </c:lvl>
                <c:lvl>
                  <c:pt idx="0">
                    <c:v>Community Health Worker (CHW) Arm</c:v>
                  </c:pt>
                  <c:pt idx="2">
                    <c:v>MA Panel Manager Arm</c:v>
                  </c:pt>
                  <c:pt idx="4">
                    <c:v>Control Arm</c:v>
                  </c:pt>
                </c:lvl>
              </c:multiLvlStrCache>
            </c:multiLvlStrRef>
          </c:cat>
          <c:val>
            <c:numRef>
              <c:f>'Table 2 Survey'!$B$3:$J$3</c:f>
              <c:numCache>
                <c:formatCode>0.0</c:formatCode>
                <c:ptCount val="6"/>
                <c:pt idx="0">
                  <c:v>67.4</c:v>
                </c:pt>
                <c:pt idx="1">
                  <c:v>68.5</c:v>
                </c:pt>
                <c:pt idx="2">
                  <c:v>74.1</c:v>
                </c:pt>
                <c:pt idx="3">
                  <c:v>76.0</c:v>
                </c:pt>
                <c:pt idx="4">
                  <c:v>71.0</c:v>
                </c:pt>
                <c:pt idx="5">
                  <c:v>70.0</c:v>
                </c:pt>
              </c:numCache>
            </c:numRef>
          </c:val>
        </c:ser>
        <c:dLbls>
          <c:showLegendKey val="0"/>
          <c:showVal val="0"/>
          <c:showCatName val="0"/>
          <c:showSerName val="0"/>
          <c:showPercent val="0"/>
          <c:showBubbleSize val="0"/>
        </c:dLbls>
        <c:gapWidth val="150"/>
        <c:axId val="-2095703048"/>
        <c:axId val="-2095706280"/>
      </c:barChart>
      <c:catAx>
        <c:axId val="-2095703048"/>
        <c:scaling>
          <c:orientation val="minMax"/>
        </c:scaling>
        <c:delete val="0"/>
        <c:axPos val="b"/>
        <c:majorTickMark val="out"/>
        <c:minorTickMark val="none"/>
        <c:tickLblPos val="nextTo"/>
        <c:txPr>
          <a:bodyPr/>
          <a:lstStyle/>
          <a:p>
            <a:pPr>
              <a:defRPr sz="1800">
                <a:solidFill>
                  <a:schemeClr val="bg1"/>
                </a:solidFill>
              </a:defRPr>
            </a:pPr>
            <a:endParaRPr lang="en-US"/>
          </a:p>
        </c:txPr>
        <c:crossAx val="-2095706280"/>
        <c:crosses val="autoZero"/>
        <c:auto val="1"/>
        <c:lblAlgn val="ctr"/>
        <c:lblOffset val="100"/>
        <c:noMultiLvlLbl val="0"/>
      </c:catAx>
      <c:valAx>
        <c:axId val="-2095706280"/>
        <c:scaling>
          <c:orientation val="minMax"/>
          <c:max val="100.0"/>
        </c:scaling>
        <c:delete val="0"/>
        <c:axPos val="l"/>
        <c:majorGridlines/>
        <c:numFmt formatCode="0.0" sourceLinked="1"/>
        <c:majorTickMark val="out"/>
        <c:minorTickMark val="none"/>
        <c:tickLblPos val="nextTo"/>
        <c:txPr>
          <a:bodyPr/>
          <a:lstStyle/>
          <a:p>
            <a:pPr>
              <a:defRPr>
                <a:solidFill>
                  <a:schemeClr val="bg1"/>
                </a:solidFill>
              </a:defRPr>
            </a:pPr>
            <a:endParaRPr lang="en-US"/>
          </a:p>
        </c:txPr>
        <c:crossAx val="-2095703048"/>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xPr>
        <a:bodyPr/>
        <a:lstStyle/>
        <a:p>
          <a:pPr>
            <a:defRPr sz="2800">
              <a:solidFill>
                <a:srgbClr val="FFFF00"/>
              </a:solidFill>
            </a:defRPr>
          </a:pPr>
          <a:endParaRPr lang="en-US"/>
        </a:p>
      </c:txPr>
    </c:title>
    <c:autoTitleDeleted val="0"/>
    <c:plotArea>
      <c:layout/>
      <c:barChart>
        <c:barDir val="col"/>
        <c:grouping val="clustered"/>
        <c:varyColors val="0"/>
        <c:ser>
          <c:idx val="0"/>
          <c:order val="0"/>
          <c:tx>
            <c:strRef>
              <c:f>'Table 2 Survey'!$A$7</c:f>
              <c:strCache>
                <c:ptCount val="1"/>
                <c:pt idx="0">
                  <c:v>Patient Assessment of Chronic Illness Care (PACIC-11)</c:v>
                </c:pt>
              </c:strCache>
            </c:strRef>
          </c:tx>
          <c:invertIfNegative val="0"/>
          <c:dPt>
            <c:idx val="0"/>
            <c:invertIfNegative val="0"/>
            <c:bubble3D val="0"/>
            <c:spPr>
              <a:solidFill>
                <a:srgbClr val="CCFFCC"/>
              </a:solidFill>
            </c:spPr>
          </c:dPt>
          <c:dPt>
            <c:idx val="1"/>
            <c:invertIfNegative val="0"/>
            <c:bubble3D val="0"/>
            <c:spPr>
              <a:solidFill>
                <a:srgbClr val="CCFFCC"/>
              </a:solidFill>
            </c:spPr>
          </c:dPt>
          <c:dPt>
            <c:idx val="2"/>
            <c:invertIfNegative val="0"/>
            <c:bubble3D val="0"/>
            <c:spPr>
              <a:solidFill>
                <a:schemeClr val="accent2">
                  <a:lumMod val="60000"/>
                  <a:lumOff val="40000"/>
                </a:schemeClr>
              </a:solidFill>
            </c:spPr>
          </c:dPt>
          <c:dPt>
            <c:idx val="3"/>
            <c:invertIfNegative val="0"/>
            <c:bubble3D val="0"/>
            <c:spPr>
              <a:solidFill>
                <a:schemeClr val="accent2">
                  <a:lumMod val="60000"/>
                  <a:lumOff val="40000"/>
                </a:schemeClr>
              </a:solidFill>
            </c:spPr>
          </c:dPt>
          <c:dPt>
            <c:idx val="4"/>
            <c:invertIfNegative val="0"/>
            <c:bubble3D val="0"/>
            <c:spPr>
              <a:solidFill>
                <a:srgbClr val="3366FF"/>
              </a:solidFill>
            </c:spPr>
          </c:dPt>
          <c:dPt>
            <c:idx val="5"/>
            <c:invertIfNegative val="0"/>
            <c:bubble3D val="0"/>
            <c:spPr>
              <a:solidFill>
                <a:srgbClr val="3366FF"/>
              </a:solidFill>
            </c:spPr>
          </c:dPt>
          <c:dLbls>
            <c:dLbl>
              <c:idx val="3"/>
              <c:layout/>
              <c:tx>
                <c:rich>
                  <a:bodyPr/>
                  <a:lstStyle/>
                  <a:p>
                    <a:r>
                      <a:rPr lang="en-US" sz="1800">
                        <a:solidFill>
                          <a:srgbClr val="FFFF00"/>
                        </a:solidFill>
                      </a:rPr>
                      <a:t>55.1*</a:t>
                    </a:r>
                    <a:endParaRPr lang="en-US"/>
                  </a:p>
                </c:rich>
              </c:tx>
              <c:showLegendKey val="0"/>
              <c:showVal val="1"/>
              <c:showCatName val="0"/>
              <c:showSerName val="0"/>
              <c:showPercent val="0"/>
              <c:showBubbleSize val="0"/>
            </c:dLbl>
            <c:txPr>
              <a:bodyPr/>
              <a:lstStyle/>
              <a:p>
                <a:pPr>
                  <a:defRPr sz="1800">
                    <a:solidFill>
                      <a:srgbClr val="FFFF00"/>
                    </a:solidFill>
                  </a:defRPr>
                </a:pPr>
                <a:endParaRPr lang="en-US"/>
              </a:p>
            </c:txPr>
            <c:showLegendKey val="0"/>
            <c:showVal val="1"/>
            <c:showCatName val="0"/>
            <c:showSerName val="0"/>
            <c:showPercent val="0"/>
            <c:showBubbleSize val="0"/>
            <c:showLeaderLines val="0"/>
          </c:dLbls>
          <c:cat>
            <c:multiLvlStrRef>
              <c:f>'Table 2 Survey'!$B$5:$J$6</c:f>
              <c:multiLvlStrCache>
                <c:ptCount val="6"/>
                <c:lvl>
                  <c:pt idx="0">
                    <c:v>Pre</c:v>
                  </c:pt>
                  <c:pt idx="1">
                    <c:v>Post</c:v>
                  </c:pt>
                  <c:pt idx="2">
                    <c:v>Pre</c:v>
                  </c:pt>
                  <c:pt idx="3">
                    <c:v>Post</c:v>
                  </c:pt>
                  <c:pt idx="4">
                    <c:v>Pre</c:v>
                  </c:pt>
                  <c:pt idx="5">
                    <c:v>Post</c:v>
                  </c:pt>
                </c:lvl>
                <c:lvl>
                  <c:pt idx="0">
                    <c:v>Community Health Worker (CHW) Arm</c:v>
                  </c:pt>
                  <c:pt idx="2">
                    <c:v>MA Panel Manager Arm</c:v>
                  </c:pt>
                  <c:pt idx="4">
                    <c:v>Control Arm</c:v>
                  </c:pt>
                </c:lvl>
              </c:multiLvlStrCache>
            </c:multiLvlStrRef>
          </c:cat>
          <c:val>
            <c:numRef>
              <c:f>'Table 2 Survey'!$B$7:$J$7</c:f>
              <c:numCache>
                <c:formatCode>0.0</c:formatCode>
                <c:ptCount val="6"/>
                <c:pt idx="0">
                  <c:v>50.4</c:v>
                </c:pt>
                <c:pt idx="1">
                  <c:v>53.4</c:v>
                </c:pt>
                <c:pt idx="2">
                  <c:v>47.5</c:v>
                </c:pt>
                <c:pt idx="3">
                  <c:v>55.1</c:v>
                </c:pt>
                <c:pt idx="4">
                  <c:v>48.0</c:v>
                </c:pt>
                <c:pt idx="5">
                  <c:v>51.3</c:v>
                </c:pt>
              </c:numCache>
            </c:numRef>
          </c:val>
        </c:ser>
        <c:dLbls>
          <c:showLegendKey val="0"/>
          <c:showVal val="0"/>
          <c:showCatName val="0"/>
          <c:showSerName val="0"/>
          <c:showPercent val="0"/>
          <c:showBubbleSize val="0"/>
        </c:dLbls>
        <c:gapWidth val="150"/>
        <c:axId val="-2095762024"/>
        <c:axId val="-2095765320"/>
      </c:barChart>
      <c:catAx>
        <c:axId val="-2095762024"/>
        <c:scaling>
          <c:orientation val="minMax"/>
        </c:scaling>
        <c:delete val="0"/>
        <c:axPos val="b"/>
        <c:majorTickMark val="out"/>
        <c:minorTickMark val="none"/>
        <c:tickLblPos val="nextTo"/>
        <c:txPr>
          <a:bodyPr/>
          <a:lstStyle/>
          <a:p>
            <a:pPr>
              <a:defRPr sz="1800">
                <a:solidFill>
                  <a:schemeClr val="bg1"/>
                </a:solidFill>
              </a:defRPr>
            </a:pPr>
            <a:endParaRPr lang="en-US"/>
          </a:p>
        </c:txPr>
        <c:crossAx val="-2095765320"/>
        <c:crosses val="autoZero"/>
        <c:auto val="1"/>
        <c:lblAlgn val="ctr"/>
        <c:lblOffset val="100"/>
        <c:noMultiLvlLbl val="0"/>
      </c:catAx>
      <c:valAx>
        <c:axId val="-2095765320"/>
        <c:scaling>
          <c:orientation val="minMax"/>
          <c:max val="100.0"/>
        </c:scaling>
        <c:delete val="0"/>
        <c:axPos val="l"/>
        <c:majorGridlines/>
        <c:numFmt formatCode="0.0" sourceLinked="1"/>
        <c:majorTickMark val="out"/>
        <c:minorTickMark val="none"/>
        <c:tickLblPos val="nextTo"/>
        <c:txPr>
          <a:bodyPr/>
          <a:lstStyle/>
          <a:p>
            <a:pPr>
              <a:defRPr>
                <a:solidFill>
                  <a:schemeClr val="bg1"/>
                </a:solidFill>
              </a:defRPr>
            </a:pPr>
            <a:endParaRPr lang="en-US"/>
          </a:p>
        </c:txPr>
        <c:crossAx val="-2095762024"/>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75B1F3-C215-48C1-BFD1-AE0DA6A7101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31AC7FA-E7E8-47B8-B075-C534DA008F9E}">
      <dgm:prSet phldrT="[Text]"/>
      <dgm:spPr/>
      <dgm:t>
        <a:bodyPr/>
        <a:lstStyle/>
        <a:p>
          <a:r>
            <a:rPr lang="en-US" b="1" dirty="0" smtClean="0"/>
            <a:t>14 participating clinics (originally 17) </a:t>
          </a:r>
        </a:p>
        <a:p>
          <a:r>
            <a:rPr lang="en-US" b="1" dirty="0" smtClean="0"/>
            <a:t>Santa Clara, San Francisco, and San Benito counties (Bay Area) </a:t>
          </a:r>
        </a:p>
        <a:p>
          <a:r>
            <a:rPr lang="en-US" b="1" dirty="0" smtClean="0"/>
            <a:t>California</a:t>
          </a:r>
          <a:endParaRPr lang="en-US" b="1" dirty="0"/>
        </a:p>
      </dgm:t>
    </dgm:pt>
    <dgm:pt modelId="{88CED3A9-B046-4A37-9A9C-5E37B93D35E1}" type="parTrans" cxnId="{2C34B544-036B-4E19-81A7-074357D47708}">
      <dgm:prSet/>
      <dgm:spPr/>
      <dgm:t>
        <a:bodyPr/>
        <a:lstStyle/>
        <a:p>
          <a:endParaRPr lang="en-US"/>
        </a:p>
      </dgm:t>
    </dgm:pt>
    <dgm:pt modelId="{E44F9A88-BEB5-49AF-8B82-C682D877481B}" type="sibTrans" cxnId="{2C34B544-036B-4E19-81A7-074357D47708}">
      <dgm:prSet/>
      <dgm:spPr/>
      <dgm:t>
        <a:bodyPr/>
        <a:lstStyle/>
        <a:p>
          <a:endParaRPr lang="en-US"/>
        </a:p>
      </dgm:t>
    </dgm:pt>
    <dgm:pt modelId="{E1E1A173-840C-4F81-9576-95C035FCC5C5}">
      <dgm:prSet phldrT="[Text]"/>
      <dgm:spPr/>
      <dgm:t>
        <a:bodyPr/>
        <a:lstStyle/>
        <a:p>
          <a:r>
            <a:rPr lang="en-US" b="1" dirty="0" smtClean="0"/>
            <a:t>Medical Assistant </a:t>
          </a:r>
        </a:p>
        <a:p>
          <a:r>
            <a:rPr lang="en-US" b="1" dirty="0" smtClean="0"/>
            <a:t>panel management</a:t>
          </a:r>
        </a:p>
        <a:p>
          <a:r>
            <a:rPr lang="en-US" b="1" dirty="0" smtClean="0"/>
            <a:t>N=3</a:t>
          </a:r>
          <a:endParaRPr lang="en-US" b="1" dirty="0"/>
        </a:p>
      </dgm:t>
    </dgm:pt>
    <dgm:pt modelId="{0B907151-2689-4093-95D4-9A56FACEE780}" type="parTrans" cxnId="{FEF438E7-9426-4B1B-8A96-F0798DF5E26F}">
      <dgm:prSet/>
      <dgm:spPr/>
      <dgm:t>
        <a:bodyPr/>
        <a:lstStyle/>
        <a:p>
          <a:endParaRPr lang="en-US"/>
        </a:p>
      </dgm:t>
    </dgm:pt>
    <dgm:pt modelId="{E174F8DD-F812-4704-B4E3-25B62C7C0C96}" type="sibTrans" cxnId="{FEF438E7-9426-4B1B-8A96-F0798DF5E26F}">
      <dgm:prSet/>
      <dgm:spPr/>
      <dgm:t>
        <a:bodyPr/>
        <a:lstStyle/>
        <a:p>
          <a:endParaRPr lang="en-US"/>
        </a:p>
      </dgm:t>
    </dgm:pt>
    <dgm:pt modelId="{19AB9BAD-BDA4-4BA2-B19A-168A8C365168}">
      <dgm:prSet phldrT="[Text]"/>
      <dgm:spPr/>
      <dgm:t>
        <a:bodyPr/>
        <a:lstStyle/>
        <a:p>
          <a:r>
            <a:rPr lang="en-US" b="1" dirty="0" smtClean="0"/>
            <a:t>Community Health Worker</a:t>
          </a:r>
        </a:p>
        <a:p>
          <a:r>
            <a:rPr lang="en-US" b="1" dirty="0" smtClean="0"/>
            <a:t>health coaching</a:t>
          </a:r>
        </a:p>
        <a:p>
          <a:r>
            <a:rPr lang="en-US" b="1" dirty="0" smtClean="0"/>
            <a:t>N=3</a:t>
          </a:r>
        </a:p>
        <a:p>
          <a:endParaRPr lang="en-US" dirty="0"/>
        </a:p>
      </dgm:t>
    </dgm:pt>
    <dgm:pt modelId="{5576FE07-5979-4724-ABE6-D62653B7FF67}" type="parTrans" cxnId="{CCA1643E-449A-407C-8AAB-7ED0E5020E26}">
      <dgm:prSet/>
      <dgm:spPr/>
      <dgm:t>
        <a:bodyPr/>
        <a:lstStyle/>
        <a:p>
          <a:endParaRPr lang="en-US"/>
        </a:p>
      </dgm:t>
    </dgm:pt>
    <dgm:pt modelId="{5EE3D6A8-AEBC-4B83-8D2C-D6AF6C13045D}" type="sibTrans" cxnId="{CCA1643E-449A-407C-8AAB-7ED0E5020E26}">
      <dgm:prSet/>
      <dgm:spPr/>
      <dgm:t>
        <a:bodyPr/>
        <a:lstStyle/>
        <a:p>
          <a:endParaRPr lang="en-US"/>
        </a:p>
      </dgm:t>
    </dgm:pt>
    <dgm:pt modelId="{A48CF4A1-DCD7-4F3E-9C32-4D989577BD3D}">
      <dgm:prSet phldrT="[Text]"/>
      <dgm:spPr/>
      <dgm:t>
        <a:bodyPr/>
        <a:lstStyle/>
        <a:p>
          <a:r>
            <a:rPr lang="en-US" b="1" dirty="0" smtClean="0"/>
            <a:t>Control</a:t>
          </a:r>
        </a:p>
        <a:p>
          <a:r>
            <a:rPr lang="en-US" b="1" dirty="0" smtClean="0"/>
            <a:t>N=11</a:t>
          </a:r>
          <a:endParaRPr lang="en-US" b="1" dirty="0"/>
        </a:p>
      </dgm:t>
    </dgm:pt>
    <dgm:pt modelId="{2EF21776-5AB9-48C1-85F5-E3111337B429}" type="parTrans" cxnId="{7BDE5F9C-40ED-4EEC-ADBC-B8CB123B2DDB}">
      <dgm:prSet/>
      <dgm:spPr/>
      <dgm:t>
        <a:bodyPr/>
        <a:lstStyle/>
        <a:p>
          <a:endParaRPr lang="en-US"/>
        </a:p>
      </dgm:t>
    </dgm:pt>
    <dgm:pt modelId="{3E0BAA6A-853E-46F4-8079-E935B75571E5}" type="sibTrans" cxnId="{7BDE5F9C-40ED-4EEC-ADBC-B8CB123B2DDB}">
      <dgm:prSet/>
      <dgm:spPr/>
      <dgm:t>
        <a:bodyPr/>
        <a:lstStyle/>
        <a:p>
          <a:endParaRPr lang="en-US"/>
        </a:p>
      </dgm:t>
    </dgm:pt>
    <dgm:pt modelId="{50515D28-0561-4006-AF32-BE02ED2C2DC7}" type="pres">
      <dgm:prSet presAssocID="{DB75B1F3-C215-48C1-BFD1-AE0DA6A71012}" presName="hierChild1" presStyleCnt="0">
        <dgm:presLayoutVars>
          <dgm:orgChart val="1"/>
          <dgm:chPref val="1"/>
          <dgm:dir/>
          <dgm:animOne val="branch"/>
          <dgm:animLvl val="lvl"/>
          <dgm:resizeHandles/>
        </dgm:presLayoutVars>
      </dgm:prSet>
      <dgm:spPr/>
      <dgm:t>
        <a:bodyPr/>
        <a:lstStyle/>
        <a:p>
          <a:endParaRPr lang="en-US"/>
        </a:p>
      </dgm:t>
    </dgm:pt>
    <dgm:pt modelId="{3BD14FA6-AEF4-459E-B230-417A23140BD8}" type="pres">
      <dgm:prSet presAssocID="{D31AC7FA-E7E8-47B8-B075-C534DA008F9E}" presName="hierRoot1" presStyleCnt="0">
        <dgm:presLayoutVars>
          <dgm:hierBranch val="init"/>
        </dgm:presLayoutVars>
      </dgm:prSet>
      <dgm:spPr/>
    </dgm:pt>
    <dgm:pt modelId="{77D7BE8C-41D8-4B70-A904-C54FDD9EDE28}" type="pres">
      <dgm:prSet presAssocID="{D31AC7FA-E7E8-47B8-B075-C534DA008F9E}" presName="rootComposite1" presStyleCnt="0"/>
      <dgm:spPr/>
    </dgm:pt>
    <dgm:pt modelId="{BF491EDD-ABB2-49CD-9006-C0176A9FE73A}" type="pres">
      <dgm:prSet presAssocID="{D31AC7FA-E7E8-47B8-B075-C534DA008F9E}" presName="rootText1" presStyleLbl="node0" presStyleIdx="0" presStyleCnt="1" custScaleX="122030" custScaleY="136004" custLinFactNeighborX="-1007" custLinFactNeighborY="-204">
        <dgm:presLayoutVars>
          <dgm:chPref val="3"/>
        </dgm:presLayoutVars>
      </dgm:prSet>
      <dgm:spPr/>
      <dgm:t>
        <a:bodyPr/>
        <a:lstStyle/>
        <a:p>
          <a:endParaRPr lang="en-US"/>
        </a:p>
      </dgm:t>
    </dgm:pt>
    <dgm:pt modelId="{4936A87E-7538-4CF1-B7D2-7B7A4342AD66}" type="pres">
      <dgm:prSet presAssocID="{D31AC7FA-E7E8-47B8-B075-C534DA008F9E}" presName="rootConnector1" presStyleLbl="node1" presStyleIdx="0" presStyleCnt="0"/>
      <dgm:spPr/>
      <dgm:t>
        <a:bodyPr/>
        <a:lstStyle/>
        <a:p>
          <a:endParaRPr lang="en-US"/>
        </a:p>
      </dgm:t>
    </dgm:pt>
    <dgm:pt modelId="{2730259E-C692-41BF-9CAE-903528F2AB4F}" type="pres">
      <dgm:prSet presAssocID="{D31AC7FA-E7E8-47B8-B075-C534DA008F9E}" presName="hierChild2" presStyleCnt="0"/>
      <dgm:spPr/>
    </dgm:pt>
    <dgm:pt modelId="{26932270-DFA6-4144-8112-22B7C1C992D5}" type="pres">
      <dgm:prSet presAssocID="{0B907151-2689-4093-95D4-9A56FACEE780}" presName="Name37" presStyleLbl="parChTrans1D2" presStyleIdx="0" presStyleCnt="3"/>
      <dgm:spPr/>
      <dgm:t>
        <a:bodyPr/>
        <a:lstStyle/>
        <a:p>
          <a:endParaRPr lang="en-US"/>
        </a:p>
      </dgm:t>
    </dgm:pt>
    <dgm:pt modelId="{4A430689-2E5F-4A1E-B0A5-E96C0A5785E9}" type="pres">
      <dgm:prSet presAssocID="{E1E1A173-840C-4F81-9576-95C035FCC5C5}" presName="hierRoot2" presStyleCnt="0">
        <dgm:presLayoutVars>
          <dgm:hierBranch val="init"/>
        </dgm:presLayoutVars>
      </dgm:prSet>
      <dgm:spPr/>
    </dgm:pt>
    <dgm:pt modelId="{8DE317CB-BAC0-4E4C-926C-40579BAF3166}" type="pres">
      <dgm:prSet presAssocID="{E1E1A173-840C-4F81-9576-95C035FCC5C5}" presName="rootComposite" presStyleCnt="0"/>
      <dgm:spPr/>
    </dgm:pt>
    <dgm:pt modelId="{DEED4DF8-B3DE-4E50-80A5-7FB5E6218097}" type="pres">
      <dgm:prSet presAssocID="{E1E1A173-840C-4F81-9576-95C035FCC5C5}" presName="rootText" presStyleLbl="node2" presStyleIdx="0" presStyleCnt="3">
        <dgm:presLayoutVars>
          <dgm:chPref val="3"/>
        </dgm:presLayoutVars>
      </dgm:prSet>
      <dgm:spPr/>
      <dgm:t>
        <a:bodyPr/>
        <a:lstStyle/>
        <a:p>
          <a:endParaRPr lang="en-US"/>
        </a:p>
      </dgm:t>
    </dgm:pt>
    <dgm:pt modelId="{ABEAD250-AC0E-42CB-B7E6-0DCA0F4BCDD1}" type="pres">
      <dgm:prSet presAssocID="{E1E1A173-840C-4F81-9576-95C035FCC5C5}" presName="rootConnector" presStyleLbl="node2" presStyleIdx="0" presStyleCnt="3"/>
      <dgm:spPr/>
      <dgm:t>
        <a:bodyPr/>
        <a:lstStyle/>
        <a:p>
          <a:endParaRPr lang="en-US"/>
        </a:p>
      </dgm:t>
    </dgm:pt>
    <dgm:pt modelId="{682C8AD0-A3BE-40BD-9173-20688141A58B}" type="pres">
      <dgm:prSet presAssocID="{E1E1A173-840C-4F81-9576-95C035FCC5C5}" presName="hierChild4" presStyleCnt="0"/>
      <dgm:spPr/>
    </dgm:pt>
    <dgm:pt modelId="{5906A5AB-3302-4CEE-AB1B-3A1CD243F47D}" type="pres">
      <dgm:prSet presAssocID="{E1E1A173-840C-4F81-9576-95C035FCC5C5}" presName="hierChild5" presStyleCnt="0"/>
      <dgm:spPr/>
    </dgm:pt>
    <dgm:pt modelId="{3CDD17F5-F855-479E-B226-9A3D44A96F50}" type="pres">
      <dgm:prSet presAssocID="{5576FE07-5979-4724-ABE6-D62653B7FF67}" presName="Name37" presStyleLbl="parChTrans1D2" presStyleIdx="1" presStyleCnt="3"/>
      <dgm:spPr/>
      <dgm:t>
        <a:bodyPr/>
        <a:lstStyle/>
        <a:p>
          <a:endParaRPr lang="en-US"/>
        </a:p>
      </dgm:t>
    </dgm:pt>
    <dgm:pt modelId="{62C1391B-57C3-4260-8046-C5DF4F38A2F3}" type="pres">
      <dgm:prSet presAssocID="{19AB9BAD-BDA4-4BA2-B19A-168A8C365168}" presName="hierRoot2" presStyleCnt="0">
        <dgm:presLayoutVars>
          <dgm:hierBranch val="init"/>
        </dgm:presLayoutVars>
      </dgm:prSet>
      <dgm:spPr/>
    </dgm:pt>
    <dgm:pt modelId="{905BE51F-E678-4C6B-B5BD-36623AC4F098}" type="pres">
      <dgm:prSet presAssocID="{19AB9BAD-BDA4-4BA2-B19A-168A8C365168}" presName="rootComposite" presStyleCnt="0"/>
      <dgm:spPr/>
    </dgm:pt>
    <dgm:pt modelId="{14C85FFE-94F1-459B-B821-B7CD85D5383C}" type="pres">
      <dgm:prSet presAssocID="{19AB9BAD-BDA4-4BA2-B19A-168A8C365168}" presName="rootText" presStyleLbl="node2" presStyleIdx="1" presStyleCnt="3">
        <dgm:presLayoutVars>
          <dgm:chPref val="3"/>
        </dgm:presLayoutVars>
      </dgm:prSet>
      <dgm:spPr/>
      <dgm:t>
        <a:bodyPr/>
        <a:lstStyle/>
        <a:p>
          <a:endParaRPr lang="en-US"/>
        </a:p>
      </dgm:t>
    </dgm:pt>
    <dgm:pt modelId="{B0707E9B-82C0-4060-80B5-92F4D7F1C1F4}" type="pres">
      <dgm:prSet presAssocID="{19AB9BAD-BDA4-4BA2-B19A-168A8C365168}" presName="rootConnector" presStyleLbl="node2" presStyleIdx="1" presStyleCnt="3"/>
      <dgm:spPr/>
      <dgm:t>
        <a:bodyPr/>
        <a:lstStyle/>
        <a:p>
          <a:endParaRPr lang="en-US"/>
        </a:p>
      </dgm:t>
    </dgm:pt>
    <dgm:pt modelId="{12D0446D-4AD8-480E-8219-AE7378A0560C}" type="pres">
      <dgm:prSet presAssocID="{19AB9BAD-BDA4-4BA2-B19A-168A8C365168}" presName="hierChild4" presStyleCnt="0"/>
      <dgm:spPr/>
    </dgm:pt>
    <dgm:pt modelId="{A9694A4C-75BD-49A7-B45B-66A1E379C082}" type="pres">
      <dgm:prSet presAssocID="{19AB9BAD-BDA4-4BA2-B19A-168A8C365168}" presName="hierChild5" presStyleCnt="0"/>
      <dgm:spPr/>
    </dgm:pt>
    <dgm:pt modelId="{1A6D3F54-90CE-46FF-A769-30DF0FAA2A83}" type="pres">
      <dgm:prSet presAssocID="{2EF21776-5AB9-48C1-85F5-E3111337B429}" presName="Name37" presStyleLbl="parChTrans1D2" presStyleIdx="2" presStyleCnt="3"/>
      <dgm:spPr/>
      <dgm:t>
        <a:bodyPr/>
        <a:lstStyle/>
        <a:p>
          <a:endParaRPr lang="en-US"/>
        </a:p>
      </dgm:t>
    </dgm:pt>
    <dgm:pt modelId="{F8C06F86-3408-41EC-9E01-297EB6020881}" type="pres">
      <dgm:prSet presAssocID="{A48CF4A1-DCD7-4F3E-9C32-4D989577BD3D}" presName="hierRoot2" presStyleCnt="0">
        <dgm:presLayoutVars>
          <dgm:hierBranch val="init"/>
        </dgm:presLayoutVars>
      </dgm:prSet>
      <dgm:spPr/>
    </dgm:pt>
    <dgm:pt modelId="{EE8809C0-8898-41F4-A7C7-75A2CCD361DF}" type="pres">
      <dgm:prSet presAssocID="{A48CF4A1-DCD7-4F3E-9C32-4D989577BD3D}" presName="rootComposite" presStyleCnt="0"/>
      <dgm:spPr/>
    </dgm:pt>
    <dgm:pt modelId="{0E00082A-5B5C-4CC8-95A5-4BF6A36C7623}" type="pres">
      <dgm:prSet presAssocID="{A48CF4A1-DCD7-4F3E-9C32-4D989577BD3D}" presName="rootText" presStyleLbl="node2" presStyleIdx="2" presStyleCnt="3">
        <dgm:presLayoutVars>
          <dgm:chPref val="3"/>
        </dgm:presLayoutVars>
      </dgm:prSet>
      <dgm:spPr/>
      <dgm:t>
        <a:bodyPr/>
        <a:lstStyle/>
        <a:p>
          <a:endParaRPr lang="en-US"/>
        </a:p>
      </dgm:t>
    </dgm:pt>
    <dgm:pt modelId="{79A123F2-5AD7-430C-810D-650425577672}" type="pres">
      <dgm:prSet presAssocID="{A48CF4A1-DCD7-4F3E-9C32-4D989577BD3D}" presName="rootConnector" presStyleLbl="node2" presStyleIdx="2" presStyleCnt="3"/>
      <dgm:spPr/>
      <dgm:t>
        <a:bodyPr/>
        <a:lstStyle/>
        <a:p>
          <a:endParaRPr lang="en-US"/>
        </a:p>
      </dgm:t>
    </dgm:pt>
    <dgm:pt modelId="{83C82FB3-2DC5-46AE-B8F1-1500C7E29489}" type="pres">
      <dgm:prSet presAssocID="{A48CF4A1-DCD7-4F3E-9C32-4D989577BD3D}" presName="hierChild4" presStyleCnt="0"/>
      <dgm:spPr/>
    </dgm:pt>
    <dgm:pt modelId="{78222D1E-7875-42D8-B1B0-9DA2BB72BB93}" type="pres">
      <dgm:prSet presAssocID="{A48CF4A1-DCD7-4F3E-9C32-4D989577BD3D}" presName="hierChild5" presStyleCnt="0"/>
      <dgm:spPr/>
    </dgm:pt>
    <dgm:pt modelId="{62040D32-844E-49A1-8428-3260CE959A47}" type="pres">
      <dgm:prSet presAssocID="{D31AC7FA-E7E8-47B8-B075-C534DA008F9E}" presName="hierChild3" presStyleCnt="0"/>
      <dgm:spPr/>
    </dgm:pt>
  </dgm:ptLst>
  <dgm:cxnLst>
    <dgm:cxn modelId="{57E1377D-2891-2D43-A37D-087FBED336D2}" type="presOf" srcId="{DB75B1F3-C215-48C1-BFD1-AE0DA6A71012}" destId="{50515D28-0561-4006-AF32-BE02ED2C2DC7}" srcOrd="0" destOrd="0" presId="urn:microsoft.com/office/officeart/2005/8/layout/orgChart1"/>
    <dgm:cxn modelId="{12010C00-EEB0-AB44-A58F-F4793273865F}" type="presOf" srcId="{D31AC7FA-E7E8-47B8-B075-C534DA008F9E}" destId="{BF491EDD-ABB2-49CD-9006-C0176A9FE73A}" srcOrd="0" destOrd="0" presId="urn:microsoft.com/office/officeart/2005/8/layout/orgChart1"/>
    <dgm:cxn modelId="{B3F5103F-346C-614C-BFA0-8481869F2F85}" type="presOf" srcId="{A48CF4A1-DCD7-4F3E-9C32-4D989577BD3D}" destId="{0E00082A-5B5C-4CC8-95A5-4BF6A36C7623}" srcOrd="0" destOrd="0" presId="urn:microsoft.com/office/officeart/2005/8/layout/orgChart1"/>
    <dgm:cxn modelId="{FEF438E7-9426-4B1B-8A96-F0798DF5E26F}" srcId="{D31AC7FA-E7E8-47B8-B075-C534DA008F9E}" destId="{E1E1A173-840C-4F81-9576-95C035FCC5C5}" srcOrd="0" destOrd="0" parTransId="{0B907151-2689-4093-95D4-9A56FACEE780}" sibTransId="{E174F8DD-F812-4704-B4E3-25B62C7C0C96}"/>
    <dgm:cxn modelId="{1427A0F9-F8F4-F44B-B02E-C02F3C277E94}" type="presOf" srcId="{D31AC7FA-E7E8-47B8-B075-C534DA008F9E}" destId="{4936A87E-7538-4CF1-B7D2-7B7A4342AD66}" srcOrd="1" destOrd="0" presId="urn:microsoft.com/office/officeart/2005/8/layout/orgChart1"/>
    <dgm:cxn modelId="{EEF4A84B-D3B6-2B41-8AE9-337CD9491C61}" type="presOf" srcId="{0B907151-2689-4093-95D4-9A56FACEE780}" destId="{26932270-DFA6-4144-8112-22B7C1C992D5}" srcOrd="0" destOrd="0" presId="urn:microsoft.com/office/officeart/2005/8/layout/orgChart1"/>
    <dgm:cxn modelId="{A364FE8D-1279-784F-AF39-BB9BA7703606}" type="presOf" srcId="{E1E1A173-840C-4F81-9576-95C035FCC5C5}" destId="{DEED4DF8-B3DE-4E50-80A5-7FB5E6218097}" srcOrd="0" destOrd="0" presId="urn:microsoft.com/office/officeart/2005/8/layout/orgChart1"/>
    <dgm:cxn modelId="{2F29163E-9B9D-AF49-8B87-3B192DE780EE}" type="presOf" srcId="{2EF21776-5AB9-48C1-85F5-E3111337B429}" destId="{1A6D3F54-90CE-46FF-A769-30DF0FAA2A83}" srcOrd="0" destOrd="0" presId="urn:microsoft.com/office/officeart/2005/8/layout/orgChart1"/>
    <dgm:cxn modelId="{B34CEFD4-3860-B849-B645-481E49AA409D}" type="presOf" srcId="{5576FE07-5979-4724-ABE6-D62653B7FF67}" destId="{3CDD17F5-F855-479E-B226-9A3D44A96F50}" srcOrd="0" destOrd="0" presId="urn:microsoft.com/office/officeart/2005/8/layout/orgChart1"/>
    <dgm:cxn modelId="{6FCDD4B3-FA45-D843-A44B-90CABA4FA942}" type="presOf" srcId="{E1E1A173-840C-4F81-9576-95C035FCC5C5}" destId="{ABEAD250-AC0E-42CB-B7E6-0DCA0F4BCDD1}" srcOrd="1" destOrd="0" presId="urn:microsoft.com/office/officeart/2005/8/layout/orgChart1"/>
    <dgm:cxn modelId="{1889D919-A68B-7848-BA60-4CD5CD668B74}" type="presOf" srcId="{19AB9BAD-BDA4-4BA2-B19A-168A8C365168}" destId="{14C85FFE-94F1-459B-B821-B7CD85D5383C}" srcOrd="0" destOrd="0" presId="urn:microsoft.com/office/officeart/2005/8/layout/orgChart1"/>
    <dgm:cxn modelId="{2C34B544-036B-4E19-81A7-074357D47708}" srcId="{DB75B1F3-C215-48C1-BFD1-AE0DA6A71012}" destId="{D31AC7FA-E7E8-47B8-B075-C534DA008F9E}" srcOrd="0" destOrd="0" parTransId="{88CED3A9-B046-4A37-9A9C-5E37B93D35E1}" sibTransId="{E44F9A88-BEB5-49AF-8B82-C682D877481B}"/>
    <dgm:cxn modelId="{CCA1643E-449A-407C-8AAB-7ED0E5020E26}" srcId="{D31AC7FA-E7E8-47B8-B075-C534DA008F9E}" destId="{19AB9BAD-BDA4-4BA2-B19A-168A8C365168}" srcOrd="1" destOrd="0" parTransId="{5576FE07-5979-4724-ABE6-D62653B7FF67}" sibTransId="{5EE3D6A8-AEBC-4B83-8D2C-D6AF6C13045D}"/>
    <dgm:cxn modelId="{7CBC8AFD-0183-0F4C-97CF-70E141C31DD5}" type="presOf" srcId="{19AB9BAD-BDA4-4BA2-B19A-168A8C365168}" destId="{B0707E9B-82C0-4060-80B5-92F4D7F1C1F4}" srcOrd="1" destOrd="0" presId="urn:microsoft.com/office/officeart/2005/8/layout/orgChart1"/>
    <dgm:cxn modelId="{2F932B7F-F25A-1F4C-B11D-DCFDB0FF129F}" type="presOf" srcId="{A48CF4A1-DCD7-4F3E-9C32-4D989577BD3D}" destId="{79A123F2-5AD7-430C-810D-650425577672}" srcOrd="1" destOrd="0" presId="urn:microsoft.com/office/officeart/2005/8/layout/orgChart1"/>
    <dgm:cxn modelId="{7BDE5F9C-40ED-4EEC-ADBC-B8CB123B2DDB}" srcId="{D31AC7FA-E7E8-47B8-B075-C534DA008F9E}" destId="{A48CF4A1-DCD7-4F3E-9C32-4D989577BD3D}" srcOrd="2" destOrd="0" parTransId="{2EF21776-5AB9-48C1-85F5-E3111337B429}" sibTransId="{3E0BAA6A-853E-46F4-8079-E935B75571E5}"/>
    <dgm:cxn modelId="{74ADCBC4-9350-6B42-A57A-662896E5DCCE}" type="presParOf" srcId="{50515D28-0561-4006-AF32-BE02ED2C2DC7}" destId="{3BD14FA6-AEF4-459E-B230-417A23140BD8}" srcOrd="0" destOrd="0" presId="urn:microsoft.com/office/officeart/2005/8/layout/orgChart1"/>
    <dgm:cxn modelId="{AF2BB183-1105-E24C-98AE-CE458E818D8D}" type="presParOf" srcId="{3BD14FA6-AEF4-459E-B230-417A23140BD8}" destId="{77D7BE8C-41D8-4B70-A904-C54FDD9EDE28}" srcOrd="0" destOrd="0" presId="urn:microsoft.com/office/officeart/2005/8/layout/orgChart1"/>
    <dgm:cxn modelId="{7CEED0C6-71B8-FF4C-8564-98D59D8991F1}" type="presParOf" srcId="{77D7BE8C-41D8-4B70-A904-C54FDD9EDE28}" destId="{BF491EDD-ABB2-49CD-9006-C0176A9FE73A}" srcOrd="0" destOrd="0" presId="urn:microsoft.com/office/officeart/2005/8/layout/orgChart1"/>
    <dgm:cxn modelId="{FEC55799-A03E-BA4A-887E-C32E208A7D8D}" type="presParOf" srcId="{77D7BE8C-41D8-4B70-A904-C54FDD9EDE28}" destId="{4936A87E-7538-4CF1-B7D2-7B7A4342AD66}" srcOrd="1" destOrd="0" presId="urn:microsoft.com/office/officeart/2005/8/layout/orgChart1"/>
    <dgm:cxn modelId="{CC607C0D-565A-B44B-8BE4-78456C6D6F93}" type="presParOf" srcId="{3BD14FA6-AEF4-459E-B230-417A23140BD8}" destId="{2730259E-C692-41BF-9CAE-903528F2AB4F}" srcOrd="1" destOrd="0" presId="urn:microsoft.com/office/officeart/2005/8/layout/orgChart1"/>
    <dgm:cxn modelId="{D7B84952-A558-0649-A277-336CC582491E}" type="presParOf" srcId="{2730259E-C692-41BF-9CAE-903528F2AB4F}" destId="{26932270-DFA6-4144-8112-22B7C1C992D5}" srcOrd="0" destOrd="0" presId="urn:microsoft.com/office/officeart/2005/8/layout/orgChart1"/>
    <dgm:cxn modelId="{DE73BF75-E1C7-8749-90B3-A7627E79350E}" type="presParOf" srcId="{2730259E-C692-41BF-9CAE-903528F2AB4F}" destId="{4A430689-2E5F-4A1E-B0A5-E96C0A5785E9}" srcOrd="1" destOrd="0" presId="urn:microsoft.com/office/officeart/2005/8/layout/orgChart1"/>
    <dgm:cxn modelId="{6FC8187E-18A5-224B-8BD3-21C2EF696A8D}" type="presParOf" srcId="{4A430689-2E5F-4A1E-B0A5-E96C0A5785E9}" destId="{8DE317CB-BAC0-4E4C-926C-40579BAF3166}" srcOrd="0" destOrd="0" presId="urn:microsoft.com/office/officeart/2005/8/layout/orgChart1"/>
    <dgm:cxn modelId="{AC096227-8A35-1F44-B44B-E5D7FE4EA3A2}" type="presParOf" srcId="{8DE317CB-BAC0-4E4C-926C-40579BAF3166}" destId="{DEED4DF8-B3DE-4E50-80A5-7FB5E6218097}" srcOrd="0" destOrd="0" presId="urn:microsoft.com/office/officeart/2005/8/layout/orgChart1"/>
    <dgm:cxn modelId="{DD691DC9-BAAE-7B4F-847C-CC2F424426BB}" type="presParOf" srcId="{8DE317CB-BAC0-4E4C-926C-40579BAF3166}" destId="{ABEAD250-AC0E-42CB-B7E6-0DCA0F4BCDD1}" srcOrd="1" destOrd="0" presId="urn:microsoft.com/office/officeart/2005/8/layout/orgChart1"/>
    <dgm:cxn modelId="{D22F7A08-01D6-E54B-877F-7ACA2F1DA467}" type="presParOf" srcId="{4A430689-2E5F-4A1E-B0A5-E96C0A5785E9}" destId="{682C8AD0-A3BE-40BD-9173-20688141A58B}" srcOrd="1" destOrd="0" presId="urn:microsoft.com/office/officeart/2005/8/layout/orgChart1"/>
    <dgm:cxn modelId="{68821EB4-459F-9847-BDFC-F176C2A25EBA}" type="presParOf" srcId="{4A430689-2E5F-4A1E-B0A5-E96C0A5785E9}" destId="{5906A5AB-3302-4CEE-AB1B-3A1CD243F47D}" srcOrd="2" destOrd="0" presId="urn:microsoft.com/office/officeart/2005/8/layout/orgChart1"/>
    <dgm:cxn modelId="{BFA81A31-745B-774D-A2C8-C561A7A4FA3C}" type="presParOf" srcId="{2730259E-C692-41BF-9CAE-903528F2AB4F}" destId="{3CDD17F5-F855-479E-B226-9A3D44A96F50}" srcOrd="2" destOrd="0" presId="urn:microsoft.com/office/officeart/2005/8/layout/orgChart1"/>
    <dgm:cxn modelId="{6919F95E-988D-BB45-A66B-096DFE14E6FF}" type="presParOf" srcId="{2730259E-C692-41BF-9CAE-903528F2AB4F}" destId="{62C1391B-57C3-4260-8046-C5DF4F38A2F3}" srcOrd="3" destOrd="0" presId="urn:microsoft.com/office/officeart/2005/8/layout/orgChart1"/>
    <dgm:cxn modelId="{6930A397-E023-C34E-92DD-2CD49AB9DD1A}" type="presParOf" srcId="{62C1391B-57C3-4260-8046-C5DF4F38A2F3}" destId="{905BE51F-E678-4C6B-B5BD-36623AC4F098}" srcOrd="0" destOrd="0" presId="urn:microsoft.com/office/officeart/2005/8/layout/orgChart1"/>
    <dgm:cxn modelId="{8226B879-2D60-B44D-882D-A8F6C7F101E8}" type="presParOf" srcId="{905BE51F-E678-4C6B-B5BD-36623AC4F098}" destId="{14C85FFE-94F1-459B-B821-B7CD85D5383C}" srcOrd="0" destOrd="0" presId="urn:microsoft.com/office/officeart/2005/8/layout/orgChart1"/>
    <dgm:cxn modelId="{515956F7-251B-8B46-A7F4-C3F7A708ADD9}" type="presParOf" srcId="{905BE51F-E678-4C6B-B5BD-36623AC4F098}" destId="{B0707E9B-82C0-4060-80B5-92F4D7F1C1F4}" srcOrd="1" destOrd="0" presId="urn:microsoft.com/office/officeart/2005/8/layout/orgChart1"/>
    <dgm:cxn modelId="{DFD2C67D-A8CA-624B-961C-F506F0253116}" type="presParOf" srcId="{62C1391B-57C3-4260-8046-C5DF4F38A2F3}" destId="{12D0446D-4AD8-480E-8219-AE7378A0560C}" srcOrd="1" destOrd="0" presId="urn:microsoft.com/office/officeart/2005/8/layout/orgChart1"/>
    <dgm:cxn modelId="{3E80AD58-8F66-BF4D-9E78-A8F6754A7A39}" type="presParOf" srcId="{62C1391B-57C3-4260-8046-C5DF4F38A2F3}" destId="{A9694A4C-75BD-49A7-B45B-66A1E379C082}" srcOrd="2" destOrd="0" presId="urn:microsoft.com/office/officeart/2005/8/layout/orgChart1"/>
    <dgm:cxn modelId="{CA054F9E-BA2D-564F-A45D-5605723659A8}" type="presParOf" srcId="{2730259E-C692-41BF-9CAE-903528F2AB4F}" destId="{1A6D3F54-90CE-46FF-A769-30DF0FAA2A83}" srcOrd="4" destOrd="0" presId="urn:microsoft.com/office/officeart/2005/8/layout/orgChart1"/>
    <dgm:cxn modelId="{EA61777D-A606-734E-8447-058F9B07B2D9}" type="presParOf" srcId="{2730259E-C692-41BF-9CAE-903528F2AB4F}" destId="{F8C06F86-3408-41EC-9E01-297EB6020881}" srcOrd="5" destOrd="0" presId="urn:microsoft.com/office/officeart/2005/8/layout/orgChart1"/>
    <dgm:cxn modelId="{60E3ABF3-039D-9648-A9ED-33037863AEE7}" type="presParOf" srcId="{F8C06F86-3408-41EC-9E01-297EB6020881}" destId="{EE8809C0-8898-41F4-A7C7-75A2CCD361DF}" srcOrd="0" destOrd="0" presId="urn:microsoft.com/office/officeart/2005/8/layout/orgChart1"/>
    <dgm:cxn modelId="{55E8D5E3-6C3A-9B4B-9B90-306C24D3782C}" type="presParOf" srcId="{EE8809C0-8898-41F4-A7C7-75A2CCD361DF}" destId="{0E00082A-5B5C-4CC8-95A5-4BF6A36C7623}" srcOrd="0" destOrd="0" presId="urn:microsoft.com/office/officeart/2005/8/layout/orgChart1"/>
    <dgm:cxn modelId="{55875E53-D7C4-4745-AFF3-C0DD41B1EE16}" type="presParOf" srcId="{EE8809C0-8898-41F4-A7C7-75A2CCD361DF}" destId="{79A123F2-5AD7-430C-810D-650425577672}" srcOrd="1" destOrd="0" presId="urn:microsoft.com/office/officeart/2005/8/layout/orgChart1"/>
    <dgm:cxn modelId="{B7939169-35FE-A84F-B136-C8FBA22332AF}" type="presParOf" srcId="{F8C06F86-3408-41EC-9E01-297EB6020881}" destId="{83C82FB3-2DC5-46AE-B8F1-1500C7E29489}" srcOrd="1" destOrd="0" presId="urn:microsoft.com/office/officeart/2005/8/layout/orgChart1"/>
    <dgm:cxn modelId="{C3B57D14-0668-F441-938E-BD286213975B}" type="presParOf" srcId="{F8C06F86-3408-41EC-9E01-297EB6020881}" destId="{78222D1E-7875-42D8-B1B0-9DA2BB72BB93}" srcOrd="2" destOrd="0" presId="urn:microsoft.com/office/officeart/2005/8/layout/orgChart1"/>
    <dgm:cxn modelId="{7C72470A-AC21-D740-83ED-3A857F7ADB5F}" type="presParOf" srcId="{3BD14FA6-AEF4-459E-B230-417A23140BD8}" destId="{62040D32-844E-49A1-8428-3260CE959A4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D3F54-90CE-46FF-A769-30DF0FAA2A83}">
      <dsp:nvSpPr>
        <dsp:cNvPr id="0" name=""/>
        <dsp:cNvSpPr/>
      </dsp:nvSpPr>
      <dsp:spPr>
        <a:xfrm>
          <a:off x="4317825" y="2412821"/>
          <a:ext cx="3098561" cy="535918"/>
        </a:xfrm>
        <a:custGeom>
          <a:avLst/>
          <a:gdLst/>
          <a:ahLst/>
          <a:cxnLst/>
          <a:rect l="0" t="0" r="0" b="0"/>
          <a:pathLst>
            <a:path>
              <a:moveTo>
                <a:pt x="0" y="0"/>
              </a:moveTo>
              <a:lnTo>
                <a:pt x="0" y="269254"/>
              </a:lnTo>
              <a:lnTo>
                <a:pt x="3098561" y="269254"/>
              </a:lnTo>
              <a:lnTo>
                <a:pt x="3098561" y="5359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DD17F5-F855-479E-B226-9A3D44A96F50}">
      <dsp:nvSpPr>
        <dsp:cNvPr id="0" name=""/>
        <dsp:cNvSpPr/>
      </dsp:nvSpPr>
      <dsp:spPr>
        <a:xfrm>
          <a:off x="4272105" y="2412821"/>
          <a:ext cx="91440" cy="535918"/>
        </a:xfrm>
        <a:custGeom>
          <a:avLst/>
          <a:gdLst/>
          <a:ahLst/>
          <a:cxnLst/>
          <a:rect l="0" t="0" r="0" b="0"/>
          <a:pathLst>
            <a:path>
              <a:moveTo>
                <a:pt x="45720" y="0"/>
              </a:moveTo>
              <a:lnTo>
                <a:pt x="45720" y="269254"/>
              </a:lnTo>
              <a:lnTo>
                <a:pt x="71294" y="269254"/>
              </a:lnTo>
              <a:lnTo>
                <a:pt x="71294" y="5359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932270-DFA6-4144-8112-22B7C1C992D5}">
      <dsp:nvSpPr>
        <dsp:cNvPr id="0" name=""/>
        <dsp:cNvSpPr/>
      </dsp:nvSpPr>
      <dsp:spPr>
        <a:xfrm>
          <a:off x="1270412" y="2412821"/>
          <a:ext cx="3047412" cy="535918"/>
        </a:xfrm>
        <a:custGeom>
          <a:avLst/>
          <a:gdLst/>
          <a:ahLst/>
          <a:cxnLst/>
          <a:rect l="0" t="0" r="0" b="0"/>
          <a:pathLst>
            <a:path>
              <a:moveTo>
                <a:pt x="3047412" y="0"/>
              </a:moveTo>
              <a:lnTo>
                <a:pt x="3047412" y="269254"/>
              </a:lnTo>
              <a:lnTo>
                <a:pt x="0" y="269254"/>
              </a:lnTo>
              <a:lnTo>
                <a:pt x="0" y="5359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491EDD-ABB2-49CD-9006-C0176A9FE73A}">
      <dsp:nvSpPr>
        <dsp:cNvPr id="0" name=""/>
        <dsp:cNvSpPr/>
      </dsp:nvSpPr>
      <dsp:spPr>
        <a:xfrm>
          <a:off x="2768252" y="685802"/>
          <a:ext cx="3099145" cy="17270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14 participating clinics (originally 17) </a:t>
          </a:r>
        </a:p>
        <a:p>
          <a:pPr lvl="0" algn="ctr" defTabSz="755650">
            <a:lnSpc>
              <a:spcPct val="90000"/>
            </a:lnSpc>
            <a:spcBef>
              <a:spcPct val="0"/>
            </a:spcBef>
            <a:spcAft>
              <a:spcPct val="35000"/>
            </a:spcAft>
          </a:pPr>
          <a:r>
            <a:rPr lang="en-US" sz="1700" b="1" kern="1200" dirty="0" smtClean="0"/>
            <a:t>Santa Clara, San Francisco, and San Benito counties (Bay Area) </a:t>
          </a:r>
        </a:p>
        <a:p>
          <a:pPr lvl="0" algn="ctr" defTabSz="755650">
            <a:lnSpc>
              <a:spcPct val="90000"/>
            </a:lnSpc>
            <a:spcBef>
              <a:spcPct val="0"/>
            </a:spcBef>
            <a:spcAft>
              <a:spcPct val="35000"/>
            </a:spcAft>
          </a:pPr>
          <a:r>
            <a:rPr lang="en-US" sz="1700" b="1" kern="1200" dirty="0" smtClean="0"/>
            <a:t>California</a:t>
          </a:r>
          <a:endParaRPr lang="en-US" sz="1700" b="1" kern="1200" dirty="0"/>
        </a:p>
      </dsp:txBody>
      <dsp:txXfrm>
        <a:off x="2768252" y="685802"/>
        <a:ext cx="3099145" cy="1727018"/>
      </dsp:txXfrm>
    </dsp:sp>
    <dsp:sp modelId="{DEED4DF8-B3DE-4E50-80A5-7FB5E6218097}">
      <dsp:nvSpPr>
        <dsp:cNvPr id="0" name=""/>
        <dsp:cNvSpPr/>
      </dsp:nvSpPr>
      <dsp:spPr>
        <a:xfrm>
          <a:off x="583" y="2948739"/>
          <a:ext cx="2539658" cy="12698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Medical Assistant </a:t>
          </a:r>
        </a:p>
        <a:p>
          <a:pPr lvl="0" algn="ctr" defTabSz="755650">
            <a:lnSpc>
              <a:spcPct val="90000"/>
            </a:lnSpc>
            <a:spcBef>
              <a:spcPct val="0"/>
            </a:spcBef>
            <a:spcAft>
              <a:spcPct val="35000"/>
            </a:spcAft>
          </a:pPr>
          <a:r>
            <a:rPr lang="en-US" sz="1700" b="1" kern="1200" dirty="0" smtClean="0"/>
            <a:t>panel management</a:t>
          </a:r>
        </a:p>
        <a:p>
          <a:pPr lvl="0" algn="ctr" defTabSz="755650">
            <a:lnSpc>
              <a:spcPct val="90000"/>
            </a:lnSpc>
            <a:spcBef>
              <a:spcPct val="0"/>
            </a:spcBef>
            <a:spcAft>
              <a:spcPct val="35000"/>
            </a:spcAft>
          </a:pPr>
          <a:r>
            <a:rPr lang="en-US" sz="1700" b="1" kern="1200" dirty="0" smtClean="0"/>
            <a:t>N=3</a:t>
          </a:r>
          <a:endParaRPr lang="en-US" sz="1700" b="1" kern="1200" dirty="0"/>
        </a:p>
      </dsp:txBody>
      <dsp:txXfrm>
        <a:off x="583" y="2948739"/>
        <a:ext cx="2539658" cy="1269829"/>
      </dsp:txXfrm>
    </dsp:sp>
    <dsp:sp modelId="{14C85FFE-94F1-459B-B821-B7CD85D5383C}">
      <dsp:nvSpPr>
        <dsp:cNvPr id="0" name=""/>
        <dsp:cNvSpPr/>
      </dsp:nvSpPr>
      <dsp:spPr>
        <a:xfrm>
          <a:off x="3073570" y="2948739"/>
          <a:ext cx="2539658" cy="12698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Community Health Worker</a:t>
          </a:r>
        </a:p>
        <a:p>
          <a:pPr lvl="0" algn="ctr" defTabSz="755650">
            <a:lnSpc>
              <a:spcPct val="90000"/>
            </a:lnSpc>
            <a:spcBef>
              <a:spcPct val="0"/>
            </a:spcBef>
            <a:spcAft>
              <a:spcPct val="35000"/>
            </a:spcAft>
          </a:pPr>
          <a:r>
            <a:rPr lang="en-US" sz="1700" b="1" kern="1200" dirty="0" smtClean="0"/>
            <a:t>health coaching</a:t>
          </a:r>
        </a:p>
        <a:p>
          <a:pPr lvl="0" algn="ctr" defTabSz="755650">
            <a:lnSpc>
              <a:spcPct val="90000"/>
            </a:lnSpc>
            <a:spcBef>
              <a:spcPct val="0"/>
            </a:spcBef>
            <a:spcAft>
              <a:spcPct val="35000"/>
            </a:spcAft>
          </a:pPr>
          <a:r>
            <a:rPr lang="en-US" sz="1700" b="1" kern="1200" dirty="0" smtClean="0"/>
            <a:t>N=3</a:t>
          </a:r>
        </a:p>
        <a:p>
          <a:pPr lvl="0" algn="ctr" defTabSz="755650">
            <a:lnSpc>
              <a:spcPct val="90000"/>
            </a:lnSpc>
            <a:spcBef>
              <a:spcPct val="0"/>
            </a:spcBef>
            <a:spcAft>
              <a:spcPct val="35000"/>
            </a:spcAft>
          </a:pPr>
          <a:endParaRPr lang="en-US" sz="1700" kern="1200" dirty="0"/>
        </a:p>
      </dsp:txBody>
      <dsp:txXfrm>
        <a:off x="3073570" y="2948739"/>
        <a:ext cx="2539658" cy="1269829"/>
      </dsp:txXfrm>
    </dsp:sp>
    <dsp:sp modelId="{0E00082A-5B5C-4CC8-95A5-4BF6A36C7623}">
      <dsp:nvSpPr>
        <dsp:cNvPr id="0" name=""/>
        <dsp:cNvSpPr/>
      </dsp:nvSpPr>
      <dsp:spPr>
        <a:xfrm>
          <a:off x="6146557" y="2948739"/>
          <a:ext cx="2539658" cy="12698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Control</a:t>
          </a:r>
        </a:p>
        <a:p>
          <a:pPr lvl="0" algn="ctr" defTabSz="755650">
            <a:lnSpc>
              <a:spcPct val="90000"/>
            </a:lnSpc>
            <a:spcBef>
              <a:spcPct val="0"/>
            </a:spcBef>
            <a:spcAft>
              <a:spcPct val="35000"/>
            </a:spcAft>
          </a:pPr>
          <a:r>
            <a:rPr lang="en-US" sz="1700" b="1" kern="1200" dirty="0" smtClean="0"/>
            <a:t>N=11</a:t>
          </a:r>
          <a:endParaRPr lang="en-US" sz="1700" b="1" kern="1200" dirty="0"/>
        </a:p>
      </dsp:txBody>
      <dsp:txXfrm>
        <a:off x="6146557" y="2948739"/>
        <a:ext cx="2539658" cy="126982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E1B7732-2B60-CA4B-AF0D-34F4CDD92B36}" type="datetimeFigureOut">
              <a:rPr lang="en-US"/>
              <a:pPr/>
              <a:t>12/2/14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atin typeface="Arial" charset="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3FF9B6E-5D6B-9C45-9D2E-BAD6AA5628EE}" type="slidenum">
              <a:rPr lang="en-US"/>
              <a:pPr/>
              <a:t>‹#›</a:t>
            </a:fld>
            <a:endParaRPr lang="en-US"/>
          </a:p>
        </p:txBody>
      </p:sp>
    </p:spTree>
    <p:extLst>
      <p:ext uri="{BB962C8B-B14F-4D97-AF65-F5344CB8AC3E}">
        <p14:creationId xmlns:p14="http://schemas.microsoft.com/office/powerpoint/2010/main" val="1006857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fld id="{12B220B4-13CC-504D-9458-4C75216C9F47}" type="datetimeFigureOut">
              <a:rPr lang="en-US"/>
              <a:pPr/>
              <a:t>12/2/14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fld id="{4EAE870A-14EA-0440-B182-3D07FF23182A}" type="slidenum">
              <a:rPr lang="en-US"/>
              <a:pPr/>
              <a:t>‹#›</a:t>
            </a:fld>
            <a:endParaRPr lang="en-US"/>
          </a:p>
        </p:txBody>
      </p:sp>
    </p:spTree>
    <p:extLst>
      <p:ext uri="{BB962C8B-B14F-4D97-AF65-F5344CB8AC3E}">
        <p14:creationId xmlns:p14="http://schemas.microsoft.com/office/powerpoint/2010/main" val="29298957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6994" name="Rectangle 2"/>
          <p:cNvSpPr>
            <a:spLocks noGrp="1" noRot="1" noChangeAspect="1" noChangeArrowheads="1" noTextEdit="1"/>
          </p:cNvSpPr>
          <p:nvPr>
            <p:ph type="sldImg"/>
          </p:nvPr>
        </p:nvSpPr>
        <p:spPr bwMode="auto">
          <a:xfrm>
            <a:off x="1463675" y="960438"/>
            <a:ext cx="4389438" cy="32924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596995" name="Text Box 3"/>
          <p:cNvSpPr txBox="1">
            <a:spLocks noGrp="1" noChangeArrowheads="1"/>
          </p:cNvSpPr>
          <p:nvPr>
            <p:ph type="body" idx="1"/>
          </p:nvPr>
        </p:nvSpPr>
        <p:spPr bwMode="auto">
          <a:xfrm>
            <a:off x="1115908" y="4610577"/>
            <a:ext cx="5088466" cy="365212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744" tIns="43372" rIns="86744" bIns="43372"/>
          <a:lstStyle/>
          <a:p>
            <a:r>
              <a:rPr lang="en-US"/>
              <a:t>The Shojania article, also included in the earlier summary slide, illustrates the variety of QI strategies attempted and their effectiveness.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AE870A-14EA-0440-B182-3D07FF23182A}" type="slidenum">
              <a:rPr lang="en-US" smtClean="0"/>
              <a:pPr/>
              <a:t>23</a:t>
            </a:fld>
            <a:endParaRPr lang="en-US"/>
          </a:p>
        </p:txBody>
      </p:sp>
    </p:spTree>
    <p:extLst>
      <p:ext uri="{BB962C8B-B14F-4D97-AF65-F5344CB8AC3E}">
        <p14:creationId xmlns:p14="http://schemas.microsoft.com/office/powerpoint/2010/main" val="1698815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 arm statistically sig</a:t>
            </a:r>
          </a:p>
          <a:p>
            <a:endParaRPr lang="en-US" dirty="0"/>
          </a:p>
        </p:txBody>
      </p:sp>
      <p:sp>
        <p:nvSpPr>
          <p:cNvPr id="4" name="Slide Number Placeholder 3"/>
          <p:cNvSpPr>
            <a:spLocks noGrp="1"/>
          </p:cNvSpPr>
          <p:nvPr>
            <p:ph type="sldNum" sz="quarter" idx="10"/>
          </p:nvPr>
        </p:nvSpPr>
        <p:spPr/>
        <p:txBody>
          <a:bodyPr/>
          <a:lstStyle/>
          <a:p>
            <a:fld id="{4EAE870A-14EA-0440-B182-3D07FF23182A}" type="slidenum">
              <a:rPr lang="en-US" smtClean="0"/>
              <a:pPr/>
              <a:t>24</a:t>
            </a:fld>
            <a:endParaRPr lang="en-US"/>
          </a:p>
        </p:txBody>
      </p:sp>
    </p:spTree>
    <p:extLst>
      <p:ext uri="{BB962C8B-B14F-4D97-AF65-F5344CB8AC3E}">
        <p14:creationId xmlns:p14="http://schemas.microsoft.com/office/powerpoint/2010/main" val="165999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a:t>
            </a:r>
            <a:r>
              <a:rPr lang="en-US" dirty="0" err="1" smtClean="0"/>
              <a:t>Bodenheimer’s</a:t>
            </a:r>
            <a:r>
              <a:rPr lang="en-US" dirty="0" smtClean="0"/>
              <a:t> </a:t>
            </a:r>
            <a:r>
              <a:rPr lang="en-US" dirty="0" err="1" smtClean="0"/>
              <a:t>teamlet</a:t>
            </a:r>
            <a:r>
              <a:rPr lang="en-US" dirty="0" smtClean="0"/>
              <a:t> model of primary care</a:t>
            </a:r>
            <a:endParaRPr lang="en-US" dirty="0"/>
          </a:p>
        </p:txBody>
      </p:sp>
      <p:sp>
        <p:nvSpPr>
          <p:cNvPr id="4" name="Slide Number Placeholder 3"/>
          <p:cNvSpPr>
            <a:spLocks noGrp="1"/>
          </p:cNvSpPr>
          <p:nvPr>
            <p:ph type="sldNum" sz="quarter" idx="10"/>
          </p:nvPr>
        </p:nvSpPr>
        <p:spPr/>
        <p:txBody>
          <a:bodyPr/>
          <a:lstStyle/>
          <a:p>
            <a:fld id="{0FDF0498-19F7-D642-93C6-6B02126E2908}"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284B3E-AF3B-40FA-BB99-B5D471350FAC}" type="slidenum">
              <a:rPr lang="en-US"/>
              <a:pPr fontAlgn="base">
                <a:spcBef>
                  <a:spcPct val="0"/>
                </a:spcBef>
                <a:spcAft>
                  <a:spcPct val="0"/>
                </a:spcAft>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80">
              <a:defRPr/>
            </a:pPr>
            <a:r>
              <a:rPr lang="en-US" dirty="0"/>
              <a:t>Using a combination of new items and items drawn from existing surveys, we devised a new survey instrument to assess CCHC characteristics.  This instrument was intended to assess aspects of care team functioning (e.g., team composition, stability, and culture) and organizational readiness for change (e.g., communication openness, organizational learning processes, and adaptive reserve) and included a single item to measure respondents’ professional satisfaction.</a:t>
            </a:r>
          </a:p>
          <a:p>
            <a:pPr defTabSz="483280">
              <a:defRPr/>
            </a:pPr>
            <a:endParaRPr lang="en-US" dirty="0"/>
          </a:p>
          <a:p>
            <a:pPr defTabSz="483280">
              <a:defRPr/>
            </a:pPr>
            <a:r>
              <a:rPr lang="en-US" dirty="0"/>
              <a:t>we settled on a higher-order factor model which specified these four factors loading on a higher order factor, and also specified the 2 factors that were sufficiently distinct from the previous 8 factor solution (see figure X). This final model fit the data extremely well in the exploratory sample (CFI = .958, TLI = .956 and RMSEA =.056) and the suitability of the structure was confirmed with the validation sample (CFI = .935, TLI = .932 and RMSEA =.065).</a:t>
            </a:r>
            <a:r>
              <a:rPr lang="en-US"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506507C0-317E-DE4B-9D28-5A1CF3B48502}" type="slidenum">
              <a:rPr lang="en-US" smtClean="0"/>
              <a:pPr/>
              <a:t>13</a:t>
            </a:fld>
            <a:endParaRPr lang="en-US" dirty="0"/>
          </a:p>
        </p:txBody>
      </p:sp>
    </p:spTree>
    <p:extLst>
      <p:ext uri="{BB962C8B-B14F-4D97-AF65-F5344CB8AC3E}">
        <p14:creationId xmlns:p14="http://schemas.microsoft.com/office/powerpoint/2010/main" val="3948547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F0498-19F7-D642-93C6-6B02126E2908}" type="slidenum">
              <a:rPr lang="en-US" smtClean="0"/>
              <a:pPr/>
              <a:t>16</a:t>
            </a:fld>
            <a:endParaRPr lang="en-US" dirty="0"/>
          </a:p>
        </p:txBody>
      </p:sp>
    </p:spTree>
    <p:extLst>
      <p:ext uri="{BB962C8B-B14F-4D97-AF65-F5344CB8AC3E}">
        <p14:creationId xmlns:p14="http://schemas.microsoft.com/office/powerpoint/2010/main" val="177323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ＭＳ Ｐゴシック" charset="0"/>
                <a:cs typeface="ＭＳ Ｐゴシック" charset="0"/>
              </a:rPr>
              <a:t>We lose 38 from the MA group and 59 from the CHW group. There are two reasons for this. First, we restricted the sample to the interior of the convex hull, thus patients in the intervention that had no corresponding match were excluded. This resulted in a loss of 11 intervention patients from the MA group and 26 intervention patients from the CHW group. Second, since it was a one-to-one match without replacement to the pool of control patients, there were some combinations where there were more intervention than control patients and thus the intervention patients without a match were dropped. This resulted in a loss of 27 patients (~5%) from the MA group and 33 patients (~7%) from the CHW group. </a:t>
            </a:r>
            <a:endParaRPr lang="en-US" dirty="0"/>
          </a:p>
        </p:txBody>
      </p:sp>
      <p:sp>
        <p:nvSpPr>
          <p:cNvPr id="4" name="Slide Number Placeholder 3"/>
          <p:cNvSpPr>
            <a:spLocks noGrp="1"/>
          </p:cNvSpPr>
          <p:nvPr>
            <p:ph type="sldNum" sz="quarter" idx="10"/>
          </p:nvPr>
        </p:nvSpPr>
        <p:spPr/>
        <p:txBody>
          <a:bodyPr/>
          <a:lstStyle/>
          <a:p>
            <a:fld id="{4EAE870A-14EA-0440-B182-3D07FF23182A}" type="slidenum">
              <a:rPr lang="en-US" smtClean="0"/>
              <a:pPr/>
              <a:t>17</a:t>
            </a:fld>
            <a:endParaRPr lang="en-US"/>
          </a:p>
        </p:txBody>
      </p:sp>
    </p:spTree>
    <p:extLst>
      <p:ext uri="{BB962C8B-B14F-4D97-AF65-F5344CB8AC3E}">
        <p14:creationId xmlns:p14="http://schemas.microsoft.com/office/powerpoint/2010/main" val="325157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6,041 patients of the 6,111</a:t>
            </a:r>
            <a:r>
              <a:rPr lang="en-US" baseline="0" dirty="0" smtClean="0"/>
              <a:t> matched (98.9)</a:t>
            </a:r>
            <a:endParaRPr lang="en-US" dirty="0"/>
          </a:p>
        </p:txBody>
      </p:sp>
      <p:sp>
        <p:nvSpPr>
          <p:cNvPr id="4" name="Slide Number Placeholder 3"/>
          <p:cNvSpPr>
            <a:spLocks noGrp="1"/>
          </p:cNvSpPr>
          <p:nvPr>
            <p:ph type="sldNum" sz="quarter" idx="10"/>
          </p:nvPr>
        </p:nvSpPr>
        <p:spPr/>
        <p:txBody>
          <a:bodyPr/>
          <a:lstStyle/>
          <a:p>
            <a:fld id="{4EAE870A-14EA-0440-B182-3D07FF23182A}" type="slidenum">
              <a:rPr lang="en-US" smtClean="0"/>
              <a:pPr/>
              <a:t>18</a:t>
            </a:fld>
            <a:endParaRPr lang="en-US"/>
          </a:p>
        </p:txBody>
      </p:sp>
    </p:spTree>
    <p:extLst>
      <p:ext uri="{BB962C8B-B14F-4D97-AF65-F5344CB8AC3E}">
        <p14:creationId xmlns:p14="http://schemas.microsoft.com/office/powerpoint/2010/main" val="957873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 intervention arm has 8.4%</a:t>
            </a:r>
            <a:r>
              <a:rPr lang="en-US" baseline="0" dirty="0" smtClean="0"/>
              <a:t> point improvement in LDL-C control</a:t>
            </a:r>
            <a:endParaRPr lang="en-US" dirty="0"/>
          </a:p>
        </p:txBody>
      </p:sp>
      <p:sp>
        <p:nvSpPr>
          <p:cNvPr id="4" name="Slide Number Placeholder 3"/>
          <p:cNvSpPr>
            <a:spLocks noGrp="1"/>
          </p:cNvSpPr>
          <p:nvPr>
            <p:ph type="sldNum" sz="quarter" idx="10"/>
          </p:nvPr>
        </p:nvSpPr>
        <p:spPr/>
        <p:txBody>
          <a:bodyPr/>
          <a:lstStyle/>
          <a:p>
            <a:fld id="{4EAE870A-14EA-0440-B182-3D07FF23182A}" type="slidenum">
              <a:rPr lang="en-US" smtClean="0"/>
              <a:pPr/>
              <a:t>21</a:t>
            </a:fld>
            <a:endParaRPr lang="en-US"/>
          </a:p>
        </p:txBody>
      </p:sp>
    </p:spTree>
    <p:extLst>
      <p:ext uri="{BB962C8B-B14F-4D97-AF65-F5344CB8AC3E}">
        <p14:creationId xmlns:p14="http://schemas.microsoft.com/office/powerpoint/2010/main" val="894530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CHW intervention arm has 6.1%</a:t>
            </a:r>
            <a:r>
              <a:rPr lang="en-US" baseline="0" dirty="0" smtClean="0"/>
              <a:t> point improvement (p=0.10)</a:t>
            </a:r>
            <a:endParaRPr lang="en-US" dirty="0"/>
          </a:p>
        </p:txBody>
      </p:sp>
      <p:sp>
        <p:nvSpPr>
          <p:cNvPr id="4" name="Slide Number Placeholder 3"/>
          <p:cNvSpPr>
            <a:spLocks noGrp="1"/>
          </p:cNvSpPr>
          <p:nvPr>
            <p:ph type="sldNum" sz="quarter" idx="10"/>
          </p:nvPr>
        </p:nvSpPr>
        <p:spPr/>
        <p:txBody>
          <a:bodyPr/>
          <a:lstStyle/>
          <a:p>
            <a:fld id="{4EAE870A-14EA-0440-B182-3D07FF23182A}" type="slidenum">
              <a:rPr lang="en-US" smtClean="0"/>
              <a:pPr/>
              <a:t>22</a:t>
            </a:fld>
            <a:endParaRPr lang="en-US"/>
          </a:p>
        </p:txBody>
      </p:sp>
    </p:spTree>
    <p:extLst>
      <p:ext uri="{BB962C8B-B14F-4D97-AF65-F5344CB8AC3E}">
        <p14:creationId xmlns:p14="http://schemas.microsoft.com/office/powerpoint/2010/main" val="3934066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46475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060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7690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6749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2121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671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0223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16452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173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52813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25430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568A"/>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0" y="5334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228600" y="18589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400" kern="1200">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bg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4400">
          <a:solidFill>
            <a:schemeClr val="bg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4400">
          <a:solidFill>
            <a:schemeClr val="bg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4400">
          <a:solidFill>
            <a:schemeClr val="bg1"/>
          </a:solidFill>
          <a:latin typeface="Calibri" pitchFamily="34" charset="0"/>
          <a:ea typeface="ＭＳ Ｐゴシック" charset="0"/>
          <a:cs typeface="ＭＳ Ｐゴシック" charset="0"/>
        </a:defRPr>
      </a:lvl5pPr>
      <a:lvl6pPr marL="457200" algn="l" rtl="0" fontAlgn="base">
        <a:spcBef>
          <a:spcPct val="0"/>
        </a:spcBef>
        <a:spcAft>
          <a:spcPct val="0"/>
        </a:spcAft>
        <a:defRPr sz="4400">
          <a:solidFill>
            <a:schemeClr val="bg1"/>
          </a:solidFill>
          <a:latin typeface="Calibri" pitchFamily="34" charset="0"/>
        </a:defRPr>
      </a:lvl6pPr>
      <a:lvl7pPr marL="914400" algn="l" rtl="0" fontAlgn="base">
        <a:spcBef>
          <a:spcPct val="0"/>
        </a:spcBef>
        <a:spcAft>
          <a:spcPct val="0"/>
        </a:spcAft>
        <a:defRPr sz="4400">
          <a:solidFill>
            <a:schemeClr val="bg1"/>
          </a:solidFill>
          <a:latin typeface="Calibri" pitchFamily="34" charset="0"/>
        </a:defRPr>
      </a:lvl7pPr>
      <a:lvl8pPr marL="1371600" algn="l" rtl="0" fontAlgn="base">
        <a:spcBef>
          <a:spcPct val="0"/>
        </a:spcBef>
        <a:spcAft>
          <a:spcPct val="0"/>
        </a:spcAft>
        <a:defRPr sz="4400">
          <a:solidFill>
            <a:schemeClr val="bg1"/>
          </a:solidFill>
          <a:latin typeface="Calibri" pitchFamily="34" charset="0"/>
        </a:defRPr>
      </a:lvl8pPr>
      <a:lvl9pPr marL="1828800" algn="l"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Clr>
          <a:srgbClr val="C6D9F1"/>
        </a:buClr>
        <a:buFont typeface="Wingdings" charset="0"/>
        <a:buChar char="§"/>
        <a:defRPr sz="3200" kern="12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6D9F1"/>
        </a:buClr>
        <a:buFont typeface="Wingdings" charset="0"/>
        <a:buChar char="§"/>
        <a:defRPr sz="2800" kern="1200">
          <a:solidFill>
            <a:schemeClr val="bg1"/>
          </a:solidFill>
          <a:latin typeface="+mn-lt"/>
          <a:ea typeface="ＭＳ Ｐゴシック" charset="0"/>
          <a:cs typeface="+mn-cs"/>
        </a:defRPr>
      </a:lvl2pPr>
      <a:lvl3pPr marL="1143000" indent="-228600" algn="l" rtl="0" eaLnBrk="0" fontAlgn="base" hangingPunct="0">
        <a:spcBef>
          <a:spcPct val="20000"/>
        </a:spcBef>
        <a:spcAft>
          <a:spcPct val="0"/>
        </a:spcAft>
        <a:buClr>
          <a:srgbClr val="C6D9F1"/>
        </a:buClr>
        <a:buFont typeface="Wingdings" charset="0"/>
        <a:buChar char="§"/>
        <a:defRPr sz="2400" kern="1200">
          <a:solidFill>
            <a:schemeClr val="bg1"/>
          </a:solidFill>
          <a:latin typeface="+mn-lt"/>
          <a:ea typeface="ＭＳ Ｐゴシック" charset="0"/>
          <a:cs typeface="+mn-cs"/>
        </a:defRPr>
      </a:lvl3pPr>
      <a:lvl4pPr marL="1600200" indent="-228600" algn="l" rtl="0" eaLnBrk="0" fontAlgn="base" hangingPunct="0">
        <a:spcBef>
          <a:spcPct val="20000"/>
        </a:spcBef>
        <a:spcAft>
          <a:spcPct val="0"/>
        </a:spcAft>
        <a:buClr>
          <a:srgbClr val="C6D9F1"/>
        </a:buClr>
        <a:buFont typeface="Wingdings" charset="0"/>
        <a:buChar char="§"/>
        <a:defRPr sz="2000" kern="1200">
          <a:solidFill>
            <a:schemeClr val="bg1"/>
          </a:solidFill>
          <a:latin typeface="+mn-lt"/>
          <a:ea typeface="ＭＳ Ｐゴシック" charset="0"/>
          <a:cs typeface="+mn-cs"/>
        </a:defRPr>
      </a:lvl4pPr>
      <a:lvl5pPr marL="2057400" indent="-228600" algn="l" rtl="0" eaLnBrk="0" fontAlgn="base" hangingPunct="0">
        <a:spcBef>
          <a:spcPct val="20000"/>
        </a:spcBef>
        <a:spcAft>
          <a:spcPct val="0"/>
        </a:spcAft>
        <a:buClr>
          <a:srgbClr val="C6D9F1"/>
        </a:buClr>
        <a:buFont typeface="Wingdings" charset="0"/>
        <a:buChar char="§"/>
        <a:defRPr sz="2000" kern="1200">
          <a:solidFill>
            <a:schemeClr val="bg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11.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hrod@ucla.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548" y="457200"/>
            <a:ext cx="9144000" cy="1470025"/>
          </a:xfrm>
        </p:spPr>
        <p:txBody>
          <a:bodyPr>
            <a:noAutofit/>
          </a:bodyPr>
          <a:lstStyle/>
          <a:p>
            <a:pPr algn="ctr"/>
            <a:r>
              <a:rPr lang="en-US" sz="3600" b="1" dirty="0" smtClean="0">
                <a:solidFill>
                  <a:srgbClr val="FFFF00"/>
                </a:solidFill>
                <a:effectLst>
                  <a:outerShdw blurRad="38100" dist="38100" dir="2700000" algn="tl">
                    <a:srgbClr val="000000"/>
                  </a:outerShdw>
                </a:effectLst>
                <a:latin typeface="Calibri" charset="0"/>
              </a:rPr>
              <a:t>Implementing Team Approaches </a:t>
            </a:r>
            <a:r>
              <a:rPr lang="en-US" sz="3600" b="1" dirty="0">
                <a:solidFill>
                  <a:srgbClr val="FFFF00"/>
                </a:solidFill>
                <a:effectLst>
                  <a:outerShdw blurRad="38100" dist="38100" dir="2700000" algn="tl">
                    <a:srgbClr val="000000"/>
                  </a:outerShdw>
                </a:effectLst>
                <a:latin typeface="Calibri" charset="0"/>
              </a:rPr>
              <a:t/>
            </a:r>
            <a:br>
              <a:rPr lang="en-US" sz="3600" b="1" dirty="0">
                <a:solidFill>
                  <a:srgbClr val="FFFF00"/>
                </a:solidFill>
                <a:effectLst>
                  <a:outerShdw blurRad="38100" dist="38100" dir="2700000" algn="tl">
                    <a:srgbClr val="000000"/>
                  </a:outerShdw>
                </a:effectLst>
                <a:latin typeface="Calibri" charset="0"/>
              </a:rPr>
            </a:br>
            <a:r>
              <a:rPr lang="en-US" sz="3600" b="1" dirty="0" smtClean="0">
                <a:solidFill>
                  <a:srgbClr val="FFFF00"/>
                </a:solidFill>
                <a:effectLst>
                  <a:outerShdw blurRad="38100" dist="38100" dir="2700000" algn="tl">
                    <a:srgbClr val="000000"/>
                  </a:outerShdw>
                </a:effectLst>
                <a:latin typeface="Calibri" charset="0"/>
              </a:rPr>
              <a:t>for Improving Diabetes Care in Health Centers</a:t>
            </a:r>
            <a:endParaRPr lang="en-US" sz="2800" b="1" dirty="0">
              <a:solidFill>
                <a:srgbClr val="FFFF00"/>
              </a:solidFill>
              <a:effectLst>
                <a:outerShdw blurRad="38100" dist="38100" dir="2700000" algn="tl">
                  <a:srgbClr val="000000"/>
                </a:outerShdw>
              </a:effectLst>
              <a:latin typeface="Calibri" charset="0"/>
            </a:endParaRPr>
          </a:p>
        </p:txBody>
      </p:sp>
      <p:sp>
        <p:nvSpPr>
          <p:cNvPr id="2051" name="Subtitle 2"/>
          <p:cNvSpPr>
            <a:spLocks noGrp="1"/>
          </p:cNvSpPr>
          <p:nvPr>
            <p:ph type="subTitle" idx="1"/>
          </p:nvPr>
        </p:nvSpPr>
        <p:spPr>
          <a:xfrm>
            <a:off x="457200" y="4876800"/>
            <a:ext cx="8229600" cy="1371600"/>
          </a:xfrm>
        </p:spPr>
        <p:txBody>
          <a:bodyPr/>
          <a:lstStyle/>
          <a:p>
            <a:endParaRPr lang="en-US" sz="2000" b="1" dirty="0" smtClean="0">
              <a:solidFill>
                <a:schemeClr val="bg1"/>
              </a:solidFill>
              <a:latin typeface="Calibri" charset="0"/>
            </a:endParaRPr>
          </a:p>
          <a:p>
            <a:endParaRPr lang="en-US" sz="2000" b="1" dirty="0">
              <a:solidFill>
                <a:schemeClr val="bg1"/>
              </a:solidFill>
              <a:latin typeface="Calibri" charset="0"/>
            </a:endParaRPr>
          </a:p>
          <a:p>
            <a:r>
              <a:rPr lang="en-US" sz="2000" b="1" dirty="0" smtClean="0">
                <a:solidFill>
                  <a:schemeClr val="bg1"/>
                </a:solidFill>
                <a:latin typeface="Calibri" charset="0"/>
              </a:rPr>
              <a:t>Hector </a:t>
            </a:r>
            <a:r>
              <a:rPr lang="en-US" sz="2000" b="1" dirty="0">
                <a:solidFill>
                  <a:schemeClr val="bg1"/>
                </a:solidFill>
                <a:latin typeface="Calibri" charset="0"/>
              </a:rPr>
              <a:t>P. Rodriguez, PhD, </a:t>
            </a:r>
            <a:r>
              <a:rPr lang="en-US" sz="2000" b="1" dirty="0" smtClean="0">
                <a:solidFill>
                  <a:schemeClr val="bg1"/>
                </a:solidFill>
                <a:latin typeface="Calibri" charset="0"/>
              </a:rPr>
              <a:t>MPH (</a:t>
            </a:r>
            <a:r>
              <a:rPr lang="en-US" sz="2000" b="1" dirty="0" err="1" smtClean="0">
                <a:solidFill>
                  <a:srgbClr val="FFFF00"/>
                </a:solidFill>
                <a:latin typeface="Calibri" charset="0"/>
              </a:rPr>
              <a:t>hrod@berkeley.edu</a:t>
            </a:r>
            <a:r>
              <a:rPr lang="en-US" sz="2000" b="1" dirty="0" smtClean="0">
                <a:solidFill>
                  <a:schemeClr val="bg1"/>
                </a:solidFill>
                <a:latin typeface="Calibri" charset="0"/>
              </a:rPr>
              <a:t>)</a:t>
            </a:r>
          </a:p>
          <a:p>
            <a:r>
              <a:rPr lang="en-US" sz="2000" dirty="0" smtClean="0">
                <a:solidFill>
                  <a:srgbClr val="FFFF00"/>
                </a:solidFill>
                <a:latin typeface="Calibri" charset="0"/>
              </a:rPr>
              <a:t>UC Berkeley School of Public Health</a:t>
            </a:r>
          </a:p>
        </p:txBody>
      </p:sp>
      <p:pic>
        <p:nvPicPr>
          <p:cNvPr id="5" name="Picture 4"/>
          <p:cNvPicPr>
            <a:picLocks noChangeAspect="1"/>
          </p:cNvPicPr>
          <p:nvPr/>
        </p:nvPicPr>
        <p:blipFill>
          <a:blip r:embed="rId2"/>
          <a:stretch>
            <a:fillRect/>
          </a:stretch>
        </p:blipFill>
        <p:spPr>
          <a:xfrm>
            <a:off x="3505200" y="2362200"/>
            <a:ext cx="2133600" cy="2670561"/>
          </a:xfrm>
          <a:prstGeom prst="rect">
            <a:avLst/>
          </a:prstGeom>
        </p:spPr>
      </p:pic>
      <p:pic>
        <p:nvPicPr>
          <p:cNvPr id="7" name="Picture 3"/>
          <p:cNvPicPr>
            <a:picLocks noChangeAspect="1" noChangeArrowheads="1"/>
          </p:cNvPicPr>
          <p:nvPr/>
        </p:nvPicPr>
        <p:blipFill>
          <a:blip r:embed="rId3" cstate="print"/>
          <a:srcRect/>
          <a:stretch>
            <a:fillRect/>
          </a:stretch>
        </p:blipFill>
        <p:spPr bwMode="auto">
          <a:xfrm>
            <a:off x="1219200" y="2667000"/>
            <a:ext cx="1600200" cy="2051468"/>
          </a:xfrm>
          <a:prstGeom prst="rect">
            <a:avLst/>
          </a:prstGeom>
          <a:solidFill>
            <a:srgbClr val="FFFFFF"/>
          </a:solid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6096000" y="3200400"/>
            <a:ext cx="1897194" cy="838200"/>
          </a:xfrm>
          <a:prstGeom prst="rect">
            <a:avLst/>
          </a:prstGeom>
          <a:solidFill>
            <a:srgbClr val="FFFFFF"/>
          </a:solid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p:spPr>
        <p:txBody>
          <a:bodyPr/>
          <a:lstStyle/>
          <a:p>
            <a:r>
              <a:rPr lang="en-US" dirty="0" smtClean="0">
                <a:solidFill>
                  <a:srgbClr val="FFFF00"/>
                </a:solidFill>
              </a:rPr>
              <a:t>Focus on Intervention Effects</a:t>
            </a:r>
            <a:endParaRPr lang="en-US" dirty="0">
              <a:solidFill>
                <a:srgbClr val="FFFF00"/>
              </a:solidFill>
            </a:endParaRPr>
          </a:p>
        </p:txBody>
      </p:sp>
      <p:sp>
        <p:nvSpPr>
          <p:cNvPr id="3" name="Content Placeholder 2"/>
          <p:cNvSpPr>
            <a:spLocks noGrp="1"/>
          </p:cNvSpPr>
          <p:nvPr>
            <p:ph idx="1"/>
          </p:nvPr>
        </p:nvSpPr>
        <p:spPr>
          <a:xfrm>
            <a:off x="228600" y="1295400"/>
            <a:ext cx="8686800" cy="4525962"/>
          </a:xfrm>
        </p:spPr>
        <p:txBody>
          <a:bodyPr/>
          <a:lstStyle/>
          <a:p>
            <a:r>
              <a:rPr lang="en-US" sz="2800" dirty="0" smtClean="0">
                <a:solidFill>
                  <a:srgbClr val="FFFF00"/>
                </a:solidFill>
              </a:rPr>
              <a:t>Change Over Time Results</a:t>
            </a:r>
          </a:p>
          <a:p>
            <a:pPr lvl="1"/>
            <a:r>
              <a:rPr lang="en-US" sz="2000" dirty="0" smtClean="0"/>
              <a:t>Intermediate Outcomes of Diabetes Care</a:t>
            </a:r>
          </a:p>
          <a:p>
            <a:pPr lvl="2"/>
            <a:r>
              <a:rPr lang="en-US" sz="2000" dirty="0" smtClean="0"/>
              <a:t>Hemoglobin A1c</a:t>
            </a:r>
          </a:p>
          <a:p>
            <a:pPr lvl="2"/>
            <a:r>
              <a:rPr lang="en-US" sz="2000" dirty="0" smtClean="0"/>
              <a:t>LDL-Cholesterol</a:t>
            </a:r>
          </a:p>
          <a:p>
            <a:pPr lvl="2"/>
            <a:r>
              <a:rPr lang="en-US" sz="2000" dirty="0" smtClean="0"/>
              <a:t>Blood pressure</a:t>
            </a:r>
          </a:p>
          <a:p>
            <a:pPr lvl="1"/>
            <a:r>
              <a:rPr lang="en-US" sz="2000" dirty="0" smtClean="0"/>
              <a:t>Patients’ Experiences of Care</a:t>
            </a:r>
          </a:p>
          <a:p>
            <a:pPr lvl="2"/>
            <a:r>
              <a:rPr lang="en-US" sz="2000" dirty="0" smtClean="0"/>
              <a:t>CG-CAHPS Communication (k=6)</a:t>
            </a:r>
          </a:p>
          <a:p>
            <a:pPr lvl="2"/>
            <a:r>
              <a:rPr lang="en-US" sz="2000" dirty="0" smtClean="0"/>
              <a:t>Patient Assessment of Chronic Illness Care (n=11)</a:t>
            </a:r>
          </a:p>
          <a:p>
            <a:pPr marL="914400" lvl="2" indent="0">
              <a:buNone/>
            </a:pPr>
            <a:endParaRPr lang="en-US" sz="2000" dirty="0"/>
          </a:p>
          <a:p>
            <a:r>
              <a:rPr lang="en-US" sz="2800" dirty="0" smtClean="0"/>
              <a:t>Key </a:t>
            </a:r>
            <a:r>
              <a:rPr lang="en-US" sz="2800" dirty="0" smtClean="0">
                <a:solidFill>
                  <a:srgbClr val="FFFF00"/>
                </a:solidFill>
              </a:rPr>
              <a:t>Implementation Insights </a:t>
            </a:r>
            <a:r>
              <a:rPr lang="en-US" sz="2800" dirty="0" smtClean="0"/>
              <a:t>for Health Centers Implementing Team-Based Diabetes Care Approaches with MAs and/or CHWs</a:t>
            </a:r>
            <a:endParaRPr lang="en-US" sz="2800" dirty="0" smtClean="0">
              <a:solidFill>
                <a:srgbClr val="FFFF00"/>
              </a:solidFill>
            </a:endParaRPr>
          </a:p>
          <a:p>
            <a:endParaRPr lang="en-US" dirty="0" smtClean="0"/>
          </a:p>
        </p:txBody>
      </p:sp>
    </p:spTree>
    <p:extLst>
      <p:ext uri="{BB962C8B-B14F-4D97-AF65-F5344CB8AC3E}">
        <p14:creationId xmlns:p14="http://schemas.microsoft.com/office/powerpoint/2010/main" val="8483818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pPr algn="ctr"/>
            <a:r>
              <a:rPr lang="en-US" sz="2400" dirty="0" smtClean="0">
                <a:solidFill>
                  <a:srgbClr val="FFFF00"/>
                </a:solidFill>
              </a:rPr>
              <a:t>Primary Care Clinicians </a:t>
            </a:r>
            <a:r>
              <a:rPr lang="en-US" sz="2400" dirty="0" smtClean="0">
                <a:solidFill>
                  <a:srgbClr val="FFFF00"/>
                </a:solidFill>
              </a:rPr>
              <a:t>and </a:t>
            </a:r>
            <a:r>
              <a:rPr lang="en-US" sz="2400" dirty="0" smtClean="0">
                <a:solidFill>
                  <a:srgbClr val="FFFF00"/>
                </a:solidFill>
              </a:rPr>
              <a:t>Staff </a:t>
            </a:r>
            <a:r>
              <a:rPr lang="en-US" sz="2400" dirty="0" smtClean="0">
                <a:solidFill>
                  <a:srgbClr val="FFFF00"/>
                </a:solidFill>
              </a:rPr>
              <a:t>Occupations (n=249)</a:t>
            </a:r>
            <a:endParaRPr lang="en-US" sz="2400" dirty="0">
              <a:solidFill>
                <a:srgbClr val="FFFF00"/>
              </a:solidFill>
            </a:endParaRPr>
          </a:p>
        </p:txBody>
      </p:sp>
      <p:graphicFrame>
        <p:nvGraphicFramePr>
          <p:cNvPr id="4" name="Chart 3"/>
          <p:cNvGraphicFramePr>
            <a:graphicFrameLocks/>
          </p:cNvGraphicFramePr>
          <p:nvPr>
            <p:extLst>
              <p:ext uri="{D42A27DB-BD31-4B8C-83A1-F6EECF244321}">
                <p14:modId xmlns:p14="http://schemas.microsoft.com/office/powerpoint/2010/main" val="4235050046"/>
              </p:ext>
            </p:extLst>
          </p:nvPr>
        </p:nvGraphicFramePr>
        <p:xfrm>
          <a:off x="457200" y="1600200"/>
          <a:ext cx="3733800"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147901655"/>
              </p:ext>
            </p:extLst>
          </p:nvPr>
        </p:nvGraphicFramePr>
        <p:xfrm>
          <a:off x="3657600" y="1143000"/>
          <a:ext cx="53340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6809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139431730"/>
              </p:ext>
            </p:extLst>
          </p:nvPr>
        </p:nvGraphicFramePr>
        <p:xfrm>
          <a:off x="304800" y="1143000"/>
          <a:ext cx="8419143" cy="5105400"/>
        </p:xfrm>
        <a:graphic>
          <a:graphicData uri="http://schemas.openxmlformats.org/presentationml/2006/ole">
            <mc:AlternateContent xmlns:mc="http://schemas.openxmlformats.org/markup-compatibility/2006">
              <mc:Choice xmlns:v="urn:schemas-microsoft-com:vml" Requires="v">
                <p:oleObj spid="_x0000_s8214" name="Document" r:id="rId3" imgW="6096000" imgH="3695700" progId="Word.Document.12">
                  <p:embed/>
                </p:oleObj>
              </mc:Choice>
              <mc:Fallback>
                <p:oleObj name="Document" r:id="rId3" imgW="6096000" imgH="3695700" progId="Word.Document.12">
                  <p:embed/>
                  <p:pic>
                    <p:nvPicPr>
                      <p:cNvPr id="0" name=""/>
                      <p:cNvPicPr/>
                      <p:nvPr/>
                    </p:nvPicPr>
                    <p:blipFill>
                      <a:blip r:embed="rId4"/>
                      <a:stretch>
                        <a:fillRect/>
                      </a:stretch>
                    </p:blipFill>
                    <p:spPr>
                      <a:xfrm>
                        <a:off x="304800" y="1143000"/>
                        <a:ext cx="8419143" cy="5105400"/>
                      </a:xfrm>
                      <a:prstGeom prst="rect">
                        <a:avLst/>
                      </a:prstGeom>
                    </p:spPr>
                  </p:pic>
                </p:oleObj>
              </mc:Fallback>
            </mc:AlternateContent>
          </a:graphicData>
        </a:graphic>
      </p:graphicFrame>
    </p:spTree>
    <p:extLst>
      <p:ext uri="{BB962C8B-B14F-4D97-AF65-F5344CB8AC3E}">
        <p14:creationId xmlns:p14="http://schemas.microsoft.com/office/powerpoint/2010/main" val="1897636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92100" y="304800"/>
            <a:ext cx="10223500" cy="6082527"/>
          </a:xfrm>
          <a:prstGeom prst="rect">
            <a:avLst/>
          </a:prstGeom>
        </p:spPr>
      </p:pic>
    </p:spTree>
    <p:extLst>
      <p:ext uri="{BB962C8B-B14F-4D97-AF65-F5344CB8AC3E}">
        <p14:creationId xmlns:p14="http://schemas.microsoft.com/office/powerpoint/2010/main" val="7137933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23703" y="2572259"/>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p:nvPicPr>
        <p:blipFill>
          <a:blip r:embed="rId2"/>
          <a:stretch>
            <a:fillRect/>
          </a:stretch>
        </p:blipFill>
        <p:spPr>
          <a:xfrm>
            <a:off x="185674" y="685800"/>
            <a:ext cx="8759952" cy="5486400"/>
          </a:xfrm>
          <a:prstGeom prst="rect">
            <a:avLst/>
          </a:prstGeom>
        </p:spPr>
      </p:pic>
      <p:sp>
        <p:nvSpPr>
          <p:cNvPr id="2" name="Rectangle 1"/>
          <p:cNvSpPr/>
          <p:nvPr/>
        </p:nvSpPr>
        <p:spPr>
          <a:xfrm>
            <a:off x="381000" y="6248400"/>
            <a:ext cx="8153400" cy="461665"/>
          </a:xfrm>
          <a:prstGeom prst="rect">
            <a:avLst/>
          </a:prstGeom>
        </p:spPr>
        <p:txBody>
          <a:bodyPr wrap="square">
            <a:spAutoFit/>
          </a:bodyPr>
          <a:lstStyle/>
          <a:p>
            <a:r>
              <a:rPr lang="en-US" sz="1200" dirty="0">
                <a:solidFill>
                  <a:schemeClr val="bg1"/>
                </a:solidFill>
              </a:rPr>
              <a:t>Source: Van der </a:t>
            </a:r>
            <a:r>
              <a:rPr lang="en-US" sz="1200" dirty="0" err="1">
                <a:solidFill>
                  <a:schemeClr val="bg1"/>
                </a:solidFill>
              </a:rPr>
              <a:t>Wees</a:t>
            </a:r>
            <a:r>
              <a:rPr lang="en-US" sz="1200" dirty="0">
                <a:solidFill>
                  <a:schemeClr val="bg1"/>
                </a:solidFill>
              </a:rPr>
              <a:t> PJ, Friedberg MW, Alcala E, </a:t>
            </a:r>
            <a:r>
              <a:rPr lang="en-US" sz="1200" dirty="0" err="1">
                <a:solidFill>
                  <a:schemeClr val="bg1"/>
                </a:solidFill>
              </a:rPr>
              <a:t>Ayanian</a:t>
            </a:r>
            <a:r>
              <a:rPr lang="en-US" sz="1200" dirty="0">
                <a:solidFill>
                  <a:schemeClr val="bg1"/>
                </a:solidFill>
              </a:rPr>
              <a:t> JZ, Rodriguez HP. Comparing the implementation of team approaches for improving diabetes care in community health centers. </a:t>
            </a:r>
            <a:r>
              <a:rPr lang="en-US" sz="1200" i="1" dirty="0">
                <a:solidFill>
                  <a:schemeClr val="bg1"/>
                </a:solidFill>
              </a:rPr>
              <a:t>BMC Health Services Research</a:t>
            </a:r>
            <a:r>
              <a:rPr lang="en-US" sz="1200" dirty="0">
                <a:solidFill>
                  <a:schemeClr val="bg1"/>
                </a:solidFill>
              </a:rPr>
              <a:t>.  In press.   </a:t>
            </a:r>
            <a:endParaRPr lang="en-US" sz="1200" dirty="0">
              <a:solidFill>
                <a:schemeClr val="bg1"/>
              </a:solidFill>
            </a:endParaRPr>
          </a:p>
        </p:txBody>
      </p:sp>
    </p:spTree>
    <p:extLst>
      <p:ext uri="{BB962C8B-B14F-4D97-AF65-F5344CB8AC3E}">
        <p14:creationId xmlns:p14="http://schemas.microsoft.com/office/powerpoint/2010/main" val="42138815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381000" y="381000"/>
            <a:ext cx="8321338" cy="5003800"/>
          </a:xfrm>
          <a:prstGeom prst="rect">
            <a:avLst/>
          </a:prstGeom>
        </p:spPr>
      </p:pic>
      <p:sp>
        <p:nvSpPr>
          <p:cNvPr id="11" name="Rectangle 10"/>
          <p:cNvSpPr/>
          <p:nvPr/>
        </p:nvSpPr>
        <p:spPr>
          <a:xfrm rot="10800000" flipV="1">
            <a:off x="304800" y="5827068"/>
            <a:ext cx="8763000" cy="461665"/>
          </a:xfrm>
          <a:prstGeom prst="rect">
            <a:avLst/>
          </a:prstGeom>
        </p:spPr>
        <p:txBody>
          <a:bodyPr wrap="square">
            <a:spAutoFit/>
          </a:bodyPr>
          <a:lstStyle/>
          <a:p>
            <a:r>
              <a:rPr lang="en-US" sz="1200" dirty="0">
                <a:solidFill>
                  <a:schemeClr val="bg1"/>
                </a:solidFill>
              </a:rPr>
              <a:t>Source: Van der </a:t>
            </a:r>
            <a:r>
              <a:rPr lang="en-US" sz="1200" dirty="0" err="1">
                <a:solidFill>
                  <a:schemeClr val="bg1"/>
                </a:solidFill>
              </a:rPr>
              <a:t>Wees</a:t>
            </a:r>
            <a:r>
              <a:rPr lang="en-US" sz="1200" dirty="0">
                <a:solidFill>
                  <a:schemeClr val="bg1"/>
                </a:solidFill>
              </a:rPr>
              <a:t> PJ, Friedberg MW, Alcala E, </a:t>
            </a:r>
            <a:r>
              <a:rPr lang="en-US" sz="1200" dirty="0" err="1">
                <a:solidFill>
                  <a:schemeClr val="bg1"/>
                </a:solidFill>
              </a:rPr>
              <a:t>Ayanian</a:t>
            </a:r>
            <a:r>
              <a:rPr lang="en-US" sz="1200" dirty="0">
                <a:solidFill>
                  <a:schemeClr val="bg1"/>
                </a:solidFill>
              </a:rPr>
              <a:t> JZ, Rodriguez HP. Comparing the implementation of team approaches for improving diabetes care in community health centers. </a:t>
            </a:r>
            <a:r>
              <a:rPr lang="en-US" sz="1200" i="1" dirty="0">
                <a:solidFill>
                  <a:schemeClr val="bg1"/>
                </a:solidFill>
              </a:rPr>
              <a:t>BMC Health Services Research</a:t>
            </a:r>
            <a:r>
              <a:rPr lang="en-US" sz="1200" dirty="0">
                <a:solidFill>
                  <a:schemeClr val="bg1"/>
                </a:solidFill>
              </a:rPr>
              <a:t>.  In press.   </a:t>
            </a:r>
            <a:endParaRPr lang="en-US" sz="1200" dirty="0">
              <a:solidFill>
                <a:schemeClr val="bg1"/>
              </a:solidFill>
            </a:endParaRPr>
          </a:p>
        </p:txBody>
      </p:sp>
    </p:spTree>
    <p:extLst>
      <p:ext uri="{BB962C8B-B14F-4D97-AF65-F5344CB8AC3E}">
        <p14:creationId xmlns:p14="http://schemas.microsoft.com/office/powerpoint/2010/main" val="24471685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80" y="188259"/>
            <a:ext cx="7918450" cy="788894"/>
          </a:xfrm>
        </p:spPr>
        <p:txBody>
          <a:bodyPr>
            <a:noAutofit/>
          </a:bodyPr>
          <a:lstStyle/>
          <a:p>
            <a:r>
              <a:rPr lang="en-US" sz="2800" dirty="0" smtClean="0">
                <a:solidFill>
                  <a:srgbClr val="FFFF00"/>
                </a:solidFill>
              </a:rPr>
              <a:t>Patient Survey Respondent Characteristics:  </a:t>
            </a:r>
            <a:br>
              <a:rPr lang="en-US" sz="2800" dirty="0" smtClean="0">
                <a:solidFill>
                  <a:srgbClr val="FFFF00"/>
                </a:solidFill>
              </a:rPr>
            </a:br>
            <a:r>
              <a:rPr lang="en-US" sz="2800" dirty="0" smtClean="0">
                <a:solidFill>
                  <a:srgbClr val="FFFF00"/>
                </a:solidFill>
              </a:rPr>
              <a:t>Education and </a:t>
            </a:r>
            <a:r>
              <a:rPr lang="en-US" sz="2800" dirty="0" smtClean="0">
                <a:solidFill>
                  <a:srgbClr val="FFFF00"/>
                </a:solidFill>
              </a:rPr>
              <a:t>Language (n=907)</a:t>
            </a:r>
            <a:endParaRPr lang="en-US" sz="2800" dirty="0">
              <a:solidFill>
                <a:srgbClr val="FFFF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31343650"/>
              </p:ext>
            </p:extLst>
          </p:nvPr>
        </p:nvGraphicFramePr>
        <p:xfrm>
          <a:off x="228600" y="1371600"/>
          <a:ext cx="8686799"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845938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FF00"/>
                </a:solidFill>
              </a:rPr>
              <a:t>Methods- Change Over Time</a:t>
            </a:r>
            <a:endParaRPr lang="en-US" sz="3600" dirty="0">
              <a:solidFill>
                <a:srgbClr val="FFFF00"/>
              </a:solidFill>
            </a:endParaRPr>
          </a:p>
        </p:txBody>
      </p:sp>
      <p:sp>
        <p:nvSpPr>
          <p:cNvPr id="3" name="Content Placeholder 2"/>
          <p:cNvSpPr>
            <a:spLocks noGrp="1"/>
          </p:cNvSpPr>
          <p:nvPr>
            <p:ph idx="1"/>
          </p:nvPr>
        </p:nvSpPr>
        <p:spPr>
          <a:xfrm>
            <a:off x="228600" y="1524000"/>
            <a:ext cx="8686800" cy="4525962"/>
          </a:xfrm>
        </p:spPr>
        <p:txBody>
          <a:bodyPr/>
          <a:lstStyle/>
          <a:p>
            <a:r>
              <a:rPr lang="en-US" sz="2800" dirty="0" smtClean="0"/>
              <a:t>Analytic </a:t>
            </a:r>
            <a:r>
              <a:rPr lang="en-US" sz="2800" dirty="0"/>
              <a:t>s</a:t>
            </a:r>
            <a:r>
              <a:rPr lang="en-US" sz="2800" dirty="0" smtClean="0"/>
              <a:t>ample definition:  </a:t>
            </a:r>
            <a:r>
              <a:rPr lang="en-US" sz="2800" dirty="0" smtClean="0">
                <a:solidFill>
                  <a:srgbClr val="FFFF00"/>
                </a:solidFill>
              </a:rPr>
              <a:t>6,111</a:t>
            </a:r>
            <a:r>
              <a:rPr lang="en-US" sz="2800" dirty="0" smtClean="0"/>
              <a:t> adult diabetic patients with 2+ visits in pre-intervention year (2011) and 1+ visit in the intervention year (2012)</a:t>
            </a:r>
          </a:p>
          <a:p>
            <a:endParaRPr lang="en-US" sz="2800" dirty="0" smtClean="0"/>
          </a:p>
          <a:p>
            <a:r>
              <a:rPr lang="en-US" sz="2800" dirty="0"/>
              <a:t>Cluster randomization of clinics did not result in balanced patient characteristics.  Exact matching was used to improve causal </a:t>
            </a:r>
            <a:r>
              <a:rPr lang="en-US" sz="2800" dirty="0" smtClean="0"/>
              <a:t>inference.</a:t>
            </a:r>
          </a:p>
          <a:p>
            <a:endParaRPr lang="en-US" sz="2800" dirty="0"/>
          </a:p>
          <a:p>
            <a:r>
              <a:rPr lang="en-US" sz="2800" dirty="0">
                <a:solidFill>
                  <a:srgbClr val="FFFF00"/>
                </a:solidFill>
              </a:rPr>
              <a:t>Age (in 10 year bands), gender, race/ethnicity, language preference, and insurance type </a:t>
            </a:r>
            <a:r>
              <a:rPr lang="en-US" sz="2800" dirty="0"/>
              <a:t>were used as matching variables </a:t>
            </a:r>
          </a:p>
          <a:p>
            <a:endParaRPr lang="en-US" dirty="0" smtClean="0"/>
          </a:p>
        </p:txBody>
      </p:sp>
    </p:spTree>
    <p:extLst>
      <p:ext uri="{BB962C8B-B14F-4D97-AF65-F5344CB8AC3E}">
        <p14:creationId xmlns:p14="http://schemas.microsoft.com/office/powerpoint/2010/main" val="16752549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686800" cy="533400"/>
          </a:xfrm>
        </p:spPr>
        <p:txBody>
          <a:bodyPr/>
          <a:lstStyle/>
          <a:p>
            <a:pPr algn="ctr"/>
            <a:r>
              <a:rPr lang="en-US" sz="2800" dirty="0" smtClean="0">
                <a:solidFill>
                  <a:srgbClr val="FFFF00"/>
                </a:solidFill>
              </a:rPr>
              <a:t>Improving the Balance of Patients across the Study Arms</a:t>
            </a:r>
            <a:br>
              <a:rPr lang="en-US" sz="2800" dirty="0" smtClean="0">
                <a:solidFill>
                  <a:srgbClr val="FFFF00"/>
                </a:solidFill>
              </a:rPr>
            </a:br>
            <a:endParaRPr lang="en-US" sz="2800" dirty="0">
              <a:solidFill>
                <a:srgbClr val="FFFF00"/>
              </a:solidFill>
            </a:endParaRPr>
          </a:p>
        </p:txBody>
      </p:sp>
      <p:graphicFrame>
        <p:nvGraphicFramePr>
          <p:cNvPr id="5" name="Chart 4"/>
          <p:cNvGraphicFramePr>
            <a:graphicFrameLocks/>
          </p:cNvGraphicFramePr>
          <p:nvPr>
            <p:extLst>
              <p:ext uri="{D42A27DB-BD31-4B8C-83A1-F6EECF244321}">
                <p14:modId xmlns:p14="http://schemas.microsoft.com/office/powerpoint/2010/main" val="1148360063"/>
              </p:ext>
            </p:extLst>
          </p:nvPr>
        </p:nvGraphicFramePr>
        <p:xfrm>
          <a:off x="533400" y="1219200"/>
          <a:ext cx="81534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08852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83561370"/>
              </p:ext>
            </p:extLst>
          </p:nvPr>
        </p:nvGraphicFramePr>
        <p:xfrm>
          <a:off x="609600" y="152400"/>
          <a:ext cx="8145670" cy="6411912"/>
        </p:xfrm>
        <a:graphic>
          <a:graphicData uri="http://schemas.openxmlformats.org/presentationml/2006/ole">
            <mc:AlternateContent xmlns:mc="http://schemas.openxmlformats.org/markup-compatibility/2006">
              <mc:Choice xmlns:v="urn:schemas-microsoft-com:vml" Requires="v">
                <p:oleObj spid="_x0000_s9224" name="Document" r:id="rId3" imgW="5765800" imgH="5080000" progId="Word.Document.12">
                  <p:embed/>
                </p:oleObj>
              </mc:Choice>
              <mc:Fallback>
                <p:oleObj name="Document" r:id="rId3" imgW="5765800" imgH="5080000" progId="Word.Document.12">
                  <p:embed/>
                  <p:pic>
                    <p:nvPicPr>
                      <p:cNvPr id="0" name=""/>
                      <p:cNvPicPr/>
                      <p:nvPr/>
                    </p:nvPicPr>
                    <p:blipFill>
                      <a:blip r:embed="rId4"/>
                      <a:stretch>
                        <a:fillRect/>
                      </a:stretch>
                    </p:blipFill>
                    <p:spPr>
                      <a:xfrm>
                        <a:off x="609600" y="152400"/>
                        <a:ext cx="8145670" cy="6411912"/>
                      </a:xfrm>
                      <a:prstGeom prst="rect">
                        <a:avLst/>
                      </a:prstGeom>
                    </p:spPr>
                  </p:pic>
                </p:oleObj>
              </mc:Fallback>
            </mc:AlternateContent>
          </a:graphicData>
        </a:graphic>
      </p:graphicFrame>
      <p:sp>
        <p:nvSpPr>
          <p:cNvPr id="6" name="TextBox 5"/>
          <p:cNvSpPr txBox="1"/>
          <p:nvPr/>
        </p:nvSpPr>
        <p:spPr>
          <a:xfrm>
            <a:off x="533401" y="6324600"/>
            <a:ext cx="8610600" cy="400110"/>
          </a:xfrm>
          <a:prstGeom prst="rect">
            <a:avLst/>
          </a:prstGeom>
          <a:noFill/>
        </p:spPr>
        <p:txBody>
          <a:bodyPr wrap="square" rtlCol="0">
            <a:spAutoFit/>
          </a:bodyPr>
          <a:lstStyle/>
          <a:p>
            <a:r>
              <a:rPr lang="en-US" sz="1000" dirty="0" smtClean="0">
                <a:solidFill>
                  <a:schemeClr val="bg1"/>
                </a:solidFill>
              </a:rPr>
              <a:t>Source: Van </a:t>
            </a:r>
            <a:r>
              <a:rPr lang="en-US" sz="1000" dirty="0">
                <a:solidFill>
                  <a:schemeClr val="bg1"/>
                </a:solidFill>
              </a:rPr>
              <a:t>der </a:t>
            </a:r>
            <a:r>
              <a:rPr lang="en-US" sz="1000" dirty="0" err="1">
                <a:solidFill>
                  <a:schemeClr val="bg1"/>
                </a:solidFill>
              </a:rPr>
              <a:t>Wees</a:t>
            </a:r>
            <a:r>
              <a:rPr lang="en-US" sz="1000" dirty="0">
                <a:solidFill>
                  <a:schemeClr val="bg1"/>
                </a:solidFill>
              </a:rPr>
              <a:t> PJ, Friedberg MW, Alcala E, </a:t>
            </a:r>
            <a:r>
              <a:rPr lang="en-US" sz="1000" dirty="0" err="1">
                <a:solidFill>
                  <a:schemeClr val="bg1"/>
                </a:solidFill>
              </a:rPr>
              <a:t>Ayanian</a:t>
            </a:r>
            <a:r>
              <a:rPr lang="en-US" sz="1000" dirty="0">
                <a:solidFill>
                  <a:schemeClr val="bg1"/>
                </a:solidFill>
              </a:rPr>
              <a:t> </a:t>
            </a:r>
            <a:r>
              <a:rPr lang="en-US" sz="1000" dirty="0" smtClean="0">
                <a:solidFill>
                  <a:schemeClr val="bg1"/>
                </a:solidFill>
              </a:rPr>
              <a:t>JZ, </a:t>
            </a:r>
            <a:r>
              <a:rPr lang="en-US" sz="1000" dirty="0">
                <a:solidFill>
                  <a:schemeClr val="bg1"/>
                </a:solidFill>
              </a:rPr>
              <a:t>Rodriguez HP. Comparing the implementation of team approaches for improving diabetes care in community health centers. </a:t>
            </a:r>
            <a:r>
              <a:rPr lang="en-US" sz="1000" i="1" dirty="0">
                <a:solidFill>
                  <a:schemeClr val="bg1"/>
                </a:solidFill>
              </a:rPr>
              <a:t>BMC Health Services Research</a:t>
            </a:r>
            <a:r>
              <a:rPr lang="en-US" sz="1000" dirty="0">
                <a:solidFill>
                  <a:schemeClr val="bg1"/>
                </a:solidFill>
              </a:rPr>
              <a:t>.  In press.</a:t>
            </a:r>
            <a:r>
              <a:rPr lang="en-US" sz="1000" dirty="0">
                <a:solidFill>
                  <a:schemeClr val="bg1"/>
                </a:solidFill>
              </a:rPr>
              <a:t> </a:t>
            </a:r>
            <a:r>
              <a:rPr lang="en-US" sz="1000" dirty="0" smtClean="0">
                <a:solidFill>
                  <a:schemeClr val="bg1"/>
                </a:solidFill>
              </a:rPr>
              <a:t>  </a:t>
            </a:r>
            <a:endParaRPr lang="en-US" sz="1000" dirty="0">
              <a:solidFill>
                <a:schemeClr val="bg1"/>
              </a:solidFill>
            </a:endParaRPr>
          </a:p>
        </p:txBody>
      </p:sp>
    </p:spTree>
    <p:extLst>
      <p:ext uri="{BB962C8B-B14F-4D97-AF65-F5344CB8AC3E}">
        <p14:creationId xmlns:p14="http://schemas.microsoft.com/office/powerpoint/2010/main" val="23850902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85800"/>
          </a:xfrm>
        </p:spPr>
        <p:txBody>
          <a:bodyPr/>
          <a:lstStyle/>
          <a:p>
            <a:r>
              <a:rPr lang="en-US" sz="2400" dirty="0" err="1" smtClean="0">
                <a:solidFill>
                  <a:srgbClr val="FFFF00"/>
                </a:solidFill>
              </a:rPr>
              <a:t>iCARE</a:t>
            </a:r>
            <a:r>
              <a:rPr lang="en-US" sz="2400" dirty="0" smtClean="0"/>
              <a:t> (</a:t>
            </a:r>
            <a:r>
              <a:rPr lang="en-US" sz="2400" dirty="0" smtClean="0"/>
              <a:t>Innovative Care Approaches through Research &amp; Education)</a:t>
            </a:r>
            <a:br>
              <a:rPr lang="en-US" sz="2400" dirty="0" smtClean="0"/>
            </a:br>
            <a:r>
              <a:rPr lang="en-US" sz="2400" dirty="0" smtClean="0"/>
              <a:t>Acknowledgements</a:t>
            </a:r>
            <a:r>
              <a:rPr lang="en-US" sz="2400" dirty="0" smtClean="0"/>
              <a:t>	</a:t>
            </a:r>
            <a:endParaRPr lang="en-US" sz="2400" dirty="0"/>
          </a:p>
        </p:txBody>
      </p:sp>
      <p:sp>
        <p:nvSpPr>
          <p:cNvPr id="3" name="Content Placeholder 2"/>
          <p:cNvSpPr>
            <a:spLocks noGrp="1"/>
          </p:cNvSpPr>
          <p:nvPr>
            <p:ph idx="1"/>
          </p:nvPr>
        </p:nvSpPr>
        <p:spPr>
          <a:xfrm>
            <a:off x="304800" y="1066800"/>
            <a:ext cx="8839200" cy="4525962"/>
          </a:xfrm>
        </p:spPr>
        <p:txBody>
          <a:bodyPr/>
          <a:lstStyle/>
          <a:p>
            <a:pPr marL="0" indent="0">
              <a:buNone/>
            </a:pPr>
            <a:r>
              <a:rPr lang="en-US" sz="2000" dirty="0" smtClean="0">
                <a:solidFill>
                  <a:srgbClr val="FFFF00"/>
                </a:solidFill>
              </a:rPr>
              <a:t>Other Research Team Members (University of California and RAND)</a:t>
            </a:r>
          </a:p>
          <a:p>
            <a:r>
              <a:rPr lang="en-US" sz="2000" dirty="0" smtClean="0"/>
              <a:t>Dylan H. Roby, PhD, MPP, Ana E. Martinez, MPH, Arturo Vargas-Bustamante, PhD, MPP, Mark Friedberg, MD, MPP, Philip van der </a:t>
            </a:r>
            <a:r>
              <a:rPr lang="en-US" sz="2000" dirty="0" err="1" smtClean="0"/>
              <a:t>Wees</a:t>
            </a:r>
            <a:r>
              <a:rPr lang="en-US" sz="2000" dirty="0" smtClean="0"/>
              <a:t>, PhD, Marc N. Elliott, PhD, Allen Fremont, MD, PhD, Xiao Chen, PhD, Nigel Lo, and Sean Wu</a:t>
            </a:r>
          </a:p>
          <a:p>
            <a:pPr marL="0" indent="0">
              <a:buNone/>
            </a:pPr>
            <a:endParaRPr lang="en-US" sz="2000" dirty="0"/>
          </a:p>
          <a:p>
            <a:pPr marL="0" indent="0">
              <a:buNone/>
            </a:pPr>
            <a:r>
              <a:rPr lang="en-US" sz="2000" dirty="0" smtClean="0">
                <a:solidFill>
                  <a:srgbClr val="FFFF00"/>
                </a:solidFill>
              </a:rPr>
              <a:t>QI/Interventions (Community Health Partnership, UCSF Center for Excellence in Primary Care, and CA Primary Care Association)</a:t>
            </a:r>
          </a:p>
          <a:p>
            <a:r>
              <a:rPr lang="en-US" sz="2000" dirty="0" smtClean="0"/>
              <a:t>Kent Imai, MD, Elena Alcala, MPH, Tom </a:t>
            </a:r>
            <a:r>
              <a:rPr lang="en-US" sz="2000" dirty="0" err="1" smtClean="0"/>
              <a:t>Bodenheimer</a:t>
            </a:r>
            <a:r>
              <a:rPr lang="en-US" sz="2000" dirty="0" smtClean="0"/>
              <a:t>, MD, MPH, Dolores Alvarado, MSW, MPH, Kat Contreras, Val Sheehan, MPH, </a:t>
            </a:r>
            <a:r>
              <a:rPr lang="en-US" sz="2000" dirty="0" err="1" smtClean="0"/>
              <a:t>Alpana</a:t>
            </a:r>
            <a:r>
              <a:rPr lang="en-US" sz="2000" dirty="0" smtClean="0"/>
              <a:t> </a:t>
            </a:r>
            <a:r>
              <a:rPr lang="en-US" sz="2000" dirty="0" err="1" smtClean="0"/>
              <a:t>Verma-Alag</a:t>
            </a:r>
            <a:r>
              <a:rPr lang="en-US" sz="2000" dirty="0" smtClean="0"/>
              <a:t>, MD, MBA</a:t>
            </a:r>
            <a:endParaRPr lang="en-US" sz="2000" dirty="0"/>
          </a:p>
          <a:p>
            <a:pPr marL="0" indent="0">
              <a:buNone/>
            </a:pPr>
            <a:r>
              <a:rPr lang="en-US" sz="2000" dirty="0" smtClean="0">
                <a:solidFill>
                  <a:srgbClr val="FFFF00"/>
                </a:solidFill>
              </a:rPr>
              <a:t>Clinic Organizations (Intervention staff, IT/Data staff, primary care teams, leadership)</a:t>
            </a:r>
          </a:p>
          <a:p>
            <a:r>
              <a:rPr lang="en-US" sz="2000" dirty="0" smtClean="0"/>
              <a:t>North East Medical Services, Gardner Family Health Network, </a:t>
            </a:r>
            <a:r>
              <a:rPr lang="en-US" sz="2000" dirty="0" err="1" smtClean="0"/>
              <a:t>Mayview</a:t>
            </a:r>
            <a:r>
              <a:rPr lang="en-US" sz="2000" dirty="0" smtClean="0"/>
              <a:t> Community Health Center, Indian Health Center, </a:t>
            </a:r>
            <a:r>
              <a:rPr lang="en-US" sz="2000" dirty="0" err="1" smtClean="0"/>
              <a:t>Salud</a:t>
            </a:r>
            <a:r>
              <a:rPr lang="en-US" sz="2000" dirty="0" smtClean="0"/>
              <a:t> Para la </a:t>
            </a:r>
            <a:r>
              <a:rPr lang="en-US" sz="2000" dirty="0" err="1" smtClean="0"/>
              <a:t>Gente</a:t>
            </a:r>
            <a:endParaRPr lang="en-US" sz="2000" dirty="0"/>
          </a:p>
          <a:p>
            <a:pPr marL="0" indent="0">
              <a:buNone/>
            </a:pPr>
            <a:r>
              <a:rPr lang="en-US" sz="2000" dirty="0" smtClean="0">
                <a:solidFill>
                  <a:srgbClr val="FFFF00"/>
                </a:solidFill>
              </a:rPr>
              <a:t>Funded </a:t>
            </a:r>
            <a:r>
              <a:rPr lang="en-US" sz="2000" dirty="0">
                <a:solidFill>
                  <a:srgbClr val="FFFF00"/>
                </a:solidFill>
              </a:rPr>
              <a:t>by the Agency for Healthcare Research and Quality (AHRQ), under the American Recovery and Reinvestment Act (ARRA</a:t>
            </a:r>
            <a:r>
              <a:rPr lang="en-US" sz="2000" dirty="0" smtClean="0">
                <a:solidFill>
                  <a:srgbClr val="FFFF00"/>
                </a:solidFill>
              </a:rPr>
              <a:t>)</a:t>
            </a:r>
            <a:r>
              <a:rPr lang="en-US" sz="2000" dirty="0"/>
              <a:t> </a:t>
            </a:r>
            <a:r>
              <a:rPr lang="en-US" sz="2000" dirty="0" smtClean="0"/>
              <a:t>(</a:t>
            </a:r>
            <a:r>
              <a:rPr lang="en-US" sz="2000" dirty="0"/>
              <a:t>1R18HS020120-01</a:t>
            </a:r>
            <a:r>
              <a:rPr lang="en-US" sz="2000" dirty="0" smtClean="0"/>
              <a:t>).</a:t>
            </a:r>
            <a:endParaRPr lang="en-US" sz="2000" dirty="0">
              <a:solidFill>
                <a:srgbClr val="FFFF00"/>
              </a:solidFill>
            </a:endParaRPr>
          </a:p>
        </p:txBody>
      </p:sp>
    </p:spTree>
    <p:extLst>
      <p:ext uri="{BB962C8B-B14F-4D97-AF65-F5344CB8AC3E}">
        <p14:creationId xmlns:p14="http://schemas.microsoft.com/office/powerpoint/2010/main" val="33533551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52660371"/>
              </p:ext>
            </p:extLst>
          </p:nvPr>
        </p:nvGraphicFramePr>
        <p:xfrm>
          <a:off x="152400" y="685800"/>
          <a:ext cx="89154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04801" y="6172200"/>
            <a:ext cx="8458200" cy="461665"/>
          </a:xfrm>
          <a:prstGeom prst="rect">
            <a:avLst/>
          </a:prstGeom>
          <a:noFill/>
        </p:spPr>
        <p:txBody>
          <a:bodyPr wrap="square" rtlCol="0">
            <a:spAutoFit/>
          </a:bodyPr>
          <a:lstStyle/>
          <a:p>
            <a:r>
              <a:rPr lang="en-US" sz="1200" i="1" dirty="0">
                <a:solidFill>
                  <a:schemeClr val="bg1"/>
                </a:solidFill>
              </a:rPr>
              <a:t>Adjusted analyses control for patient age, </a:t>
            </a:r>
            <a:r>
              <a:rPr lang="en-US" sz="1200" i="1" dirty="0" smtClean="0">
                <a:solidFill>
                  <a:schemeClr val="bg1"/>
                </a:solidFill>
              </a:rPr>
              <a:t>gender, race/ethnicity, </a:t>
            </a:r>
            <a:r>
              <a:rPr lang="en-US" sz="1200" i="1" dirty="0">
                <a:solidFill>
                  <a:schemeClr val="bg1"/>
                </a:solidFill>
              </a:rPr>
              <a:t>and insurance </a:t>
            </a:r>
            <a:r>
              <a:rPr lang="en-US" sz="1200" i="1" dirty="0" smtClean="0">
                <a:solidFill>
                  <a:schemeClr val="bg1"/>
                </a:solidFill>
              </a:rPr>
              <a:t>status.  Patient and clinic random effects are used to account for the clustering of time within patients and patients within clinics, respectively.</a:t>
            </a:r>
            <a:endParaRPr lang="en-US" sz="1200" i="1" dirty="0">
              <a:solidFill>
                <a:schemeClr val="bg1"/>
              </a:solidFill>
            </a:endParaRPr>
          </a:p>
        </p:txBody>
      </p:sp>
    </p:spTree>
    <p:extLst>
      <p:ext uri="{BB962C8B-B14F-4D97-AF65-F5344CB8AC3E}">
        <p14:creationId xmlns:p14="http://schemas.microsoft.com/office/powerpoint/2010/main" val="8718575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pPr algn="ctr"/>
            <a:r>
              <a:rPr lang="en-US" sz="2800" dirty="0" smtClean="0">
                <a:solidFill>
                  <a:srgbClr val="FFFF00"/>
                </a:solidFill>
              </a:rPr>
              <a:t>LDL-Cholesterol Control (</a:t>
            </a:r>
            <a:r>
              <a:rPr lang="en-US" sz="2800" dirty="0">
                <a:solidFill>
                  <a:srgbClr val="FFFF00"/>
                </a:solidFill>
                <a:latin typeface="ＭＳ ゴシック"/>
                <a:ea typeface="ＭＳ ゴシック"/>
                <a:cs typeface="ＭＳ ゴシック"/>
              </a:rPr>
              <a:t>≤</a:t>
            </a:r>
            <a:r>
              <a:rPr lang="en-US" sz="2800" dirty="0" smtClean="0">
                <a:solidFill>
                  <a:srgbClr val="FFFF00"/>
                </a:solidFill>
              </a:rPr>
              <a:t>100 mg/</a:t>
            </a:r>
            <a:r>
              <a:rPr lang="en-US" sz="2800" dirty="0" err="1" smtClean="0">
                <a:solidFill>
                  <a:srgbClr val="FFFF00"/>
                </a:solidFill>
              </a:rPr>
              <a:t>dL</a:t>
            </a:r>
            <a:r>
              <a:rPr lang="en-US" sz="2800" dirty="0" smtClean="0">
                <a:solidFill>
                  <a:srgbClr val="FFFF00"/>
                </a:solidFill>
              </a:rPr>
              <a:t>) Changes Over Time</a:t>
            </a:r>
            <a:endParaRPr lang="en-US" sz="2800" dirty="0">
              <a:solidFill>
                <a:srgbClr val="FFFF00"/>
              </a:solidFill>
            </a:endParaRPr>
          </a:p>
        </p:txBody>
      </p:sp>
      <p:graphicFrame>
        <p:nvGraphicFramePr>
          <p:cNvPr id="4" name="Chart 3"/>
          <p:cNvGraphicFramePr>
            <a:graphicFrameLocks/>
          </p:cNvGraphicFramePr>
          <p:nvPr>
            <p:extLst>
              <p:ext uri="{D42A27DB-BD31-4B8C-83A1-F6EECF244321}">
                <p14:modId xmlns:p14="http://schemas.microsoft.com/office/powerpoint/2010/main" val="349742129"/>
              </p:ext>
            </p:extLst>
          </p:nvPr>
        </p:nvGraphicFramePr>
        <p:xfrm>
          <a:off x="1009650" y="1162050"/>
          <a:ext cx="7124700" cy="45339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04801" y="6172200"/>
            <a:ext cx="8458200" cy="461665"/>
          </a:xfrm>
          <a:prstGeom prst="rect">
            <a:avLst/>
          </a:prstGeom>
          <a:noFill/>
        </p:spPr>
        <p:txBody>
          <a:bodyPr wrap="square" rtlCol="0">
            <a:spAutoFit/>
          </a:bodyPr>
          <a:lstStyle/>
          <a:p>
            <a:r>
              <a:rPr lang="en-US" sz="1200" i="1" dirty="0">
                <a:solidFill>
                  <a:schemeClr val="bg1"/>
                </a:solidFill>
              </a:rPr>
              <a:t>Adjusted analyses control for patient age, </a:t>
            </a:r>
            <a:r>
              <a:rPr lang="en-US" sz="1200" i="1" dirty="0" smtClean="0">
                <a:solidFill>
                  <a:schemeClr val="bg1"/>
                </a:solidFill>
              </a:rPr>
              <a:t>gender, race/ethnicity, </a:t>
            </a:r>
            <a:r>
              <a:rPr lang="en-US" sz="1200" i="1" dirty="0">
                <a:solidFill>
                  <a:schemeClr val="bg1"/>
                </a:solidFill>
              </a:rPr>
              <a:t>and insurance </a:t>
            </a:r>
            <a:r>
              <a:rPr lang="en-US" sz="1200" i="1" dirty="0" smtClean="0">
                <a:solidFill>
                  <a:schemeClr val="bg1"/>
                </a:solidFill>
              </a:rPr>
              <a:t>status.  Patient and clinic random effects are used to account for the clustering of time within patients and patients within clinics, respectively.</a:t>
            </a:r>
            <a:endParaRPr lang="en-US" sz="1200" i="1" dirty="0">
              <a:solidFill>
                <a:schemeClr val="bg1"/>
              </a:solidFill>
            </a:endParaRPr>
          </a:p>
        </p:txBody>
      </p:sp>
    </p:spTree>
    <p:extLst>
      <p:ext uri="{BB962C8B-B14F-4D97-AF65-F5344CB8AC3E}">
        <p14:creationId xmlns:p14="http://schemas.microsoft.com/office/powerpoint/2010/main" val="120986071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143000"/>
          </a:xfrm>
        </p:spPr>
        <p:txBody>
          <a:bodyPr/>
          <a:lstStyle/>
          <a:p>
            <a:pPr algn="ctr"/>
            <a:r>
              <a:rPr lang="en-US" sz="3200" dirty="0" smtClean="0">
                <a:solidFill>
                  <a:srgbClr val="FFFF00"/>
                </a:solidFill>
              </a:rPr>
              <a:t>Blood Pressure Control (</a:t>
            </a:r>
            <a:r>
              <a:rPr lang="en-US" sz="3200" dirty="0" smtClean="0">
                <a:solidFill>
                  <a:srgbClr val="FFFF00"/>
                </a:solidFill>
                <a:latin typeface="ＭＳ ゴシック"/>
                <a:ea typeface="ＭＳ ゴシック"/>
                <a:cs typeface="ＭＳ ゴシック"/>
              </a:rPr>
              <a:t>≤140/90 mmHg)</a:t>
            </a:r>
            <a:r>
              <a:rPr lang="en-US" sz="3200" dirty="0" smtClean="0">
                <a:solidFill>
                  <a:srgbClr val="FFFF00"/>
                </a:solidFill>
                <a:latin typeface="+mn-lt"/>
                <a:ea typeface="ＭＳ ゴシック"/>
                <a:cs typeface="ＭＳ ゴシック"/>
              </a:rPr>
              <a:t>Over Time</a:t>
            </a:r>
            <a:endParaRPr lang="en-US" sz="3200" dirty="0">
              <a:solidFill>
                <a:srgbClr val="FFFF00"/>
              </a:solidFill>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2586050"/>
              </p:ext>
            </p:extLst>
          </p:nvPr>
        </p:nvGraphicFramePr>
        <p:xfrm>
          <a:off x="228600" y="1371600"/>
          <a:ext cx="86868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04801" y="6172200"/>
            <a:ext cx="8458200" cy="461665"/>
          </a:xfrm>
          <a:prstGeom prst="rect">
            <a:avLst/>
          </a:prstGeom>
          <a:noFill/>
        </p:spPr>
        <p:txBody>
          <a:bodyPr wrap="square" rtlCol="0">
            <a:spAutoFit/>
          </a:bodyPr>
          <a:lstStyle/>
          <a:p>
            <a:r>
              <a:rPr lang="en-US" sz="1200" i="1" dirty="0">
                <a:solidFill>
                  <a:schemeClr val="bg1"/>
                </a:solidFill>
              </a:rPr>
              <a:t>Adjusted analyses control for patient age, </a:t>
            </a:r>
            <a:r>
              <a:rPr lang="en-US" sz="1200" i="1" dirty="0" smtClean="0">
                <a:solidFill>
                  <a:schemeClr val="bg1"/>
                </a:solidFill>
              </a:rPr>
              <a:t>gender, race/ethnicity, </a:t>
            </a:r>
            <a:r>
              <a:rPr lang="en-US" sz="1200" i="1" dirty="0">
                <a:solidFill>
                  <a:schemeClr val="bg1"/>
                </a:solidFill>
              </a:rPr>
              <a:t>and insurance </a:t>
            </a:r>
            <a:r>
              <a:rPr lang="en-US" sz="1200" i="1" dirty="0" smtClean="0">
                <a:solidFill>
                  <a:schemeClr val="bg1"/>
                </a:solidFill>
              </a:rPr>
              <a:t>status.  Patient and clinic random effects are used to account for the clustering of time within patients and patients within clinics, respectively.</a:t>
            </a:r>
            <a:endParaRPr lang="en-US" sz="1200" i="1" dirty="0">
              <a:solidFill>
                <a:schemeClr val="bg1"/>
              </a:solidFill>
            </a:endParaRPr>
          </a:p>
        </p:txBody>
      </p:sp>
    </p:spTree>
    <p:extLst>
      <p:ext uri="{BB962C8B-B14F-4D97-AF65-F5344CB8AC3E}">
        <p14:creationId xmlns:p14="http://schemas.microsoft.com/office/powerpoint/2010/main" val="333189231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045103120"/>
              </p:ext>
            </p:extLst>
          </p:nvPr>
        </p:nvGraphicFramePr>
        <p:xfrm>
          <a:off x="457200" y="304800"/>
          <a:ext cx="82296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04801" y="6172200"/>
            <a:ext cx="8458200" cy="461665"/>
          </a:xfrm>
          <a:prstGeom prst="rect">
            <a:avLst/>
          </a:prstGeom>
          <a:noFill/>
        </p:spPr>
        <p:txBody>
          <a:bodyPr wrap="square" rtlCol="0">
            <a:spAutoFit/>
          </a:bodyPr>
          <a:lstStyle/>
          <a:p>
            <a:r>
              <a:rPr lang="en-US" sz="1200" i="1" dirty="0">
                <a:solidFill>
                  <a:schemeClr val="bg1"/>
                </a:solidFill>
              </a:rPr>
              <a:t>Adjusted analyses control for patient age, </a:t>
            </a:r>
            <a:r>
              <a:rPr lang="en-US" sz="1200" i="1" dirty="0" smtClean="0">
                <a:solidFill>
                  <a:schemeClr val="bg1"/>
                </a:solidFill>
              </a:rPr>
              <a:t>gender, race/ethnicity, </a:t>
            </a:r>
            <a:r>
              <a:rPr lang="en-US" sz="1200" i="1" dirty="0">
                <a:solidFill>
                  <a:schemeClr val="bg1"/>
                </a:solidFill>
              </a:rPr>
              <a:t>and insurance </a:t>
            </a:r>
            <a:r>
              <a:rPr lang="en-US" sz="1200" i="1" dirty="0" smtClean="0">
                <a:solidFill>
                  <a:schemeClr val="bg1"/>
                </a:solidFill>
              </a:rPr>
              <a:t>status.  Patient and clinic random effects are used to account for the clustering of time within patients and patients within clinics, respectively.</a:t>
            </a:r>
            <a:endParaRPr lang="en-US" sz="1200" i="1" dirty="0">
              <a:solidFill>
                <a:schemeClr val="bg1"/>
              </a:solidFill>
            </a:endParaRPr>
          </a:p>
        </p:txBody>
      </p:sp>
    </p:spTree>
    <p:extLst>
      <p:ext uri="{BB962C8B-B14F-4D97-AF65-F5344CB8AC3E}">
        <p14:creationId xmlns:p14="http://schemas.microsoft.com/office/powerpoint/2010/main" val="309522834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969644352"/>
              </p:ext>
            </p:extLst>
          </p:nvPr>
        </p:nvGraphicFramePr>
        <p:xfrm>
          <a:off x="152400" y="304800"/>
          <a:ext cx="8763000" cy="55467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396335"/>
            <a:ext cx="8458200" cy="461665"/>
          </a:xfrm>
          <a:prstGeom prst="rect">
            <a:avLst/>
          </a:prstGeom>
          <a:noFill/>
        </p:spPr>
        <p:txBody>
          <a:bodyPr wrap="square" rtlCol="0">
            <a:spAutoFit/>
          </a:bodyPr>
          <a:lstStyle/>
          <a:p>
            <a:r>
              <a:rPr lang="en-US" sz="1200" i="1" dirty="0">
                <a:solidFill>
                  <a:schemeClr val="bg1"/>
                </a:solidFill>
              </a:rPr>
              <a:t>Adjusted analyses control for patient age, </a:t>
            </a:r>
            <a:r>
              <a:rPr lang="en-US" sz="1200" i="1" dirty="0" smtClean="0">
                <a:solidFill>
                  <a:schemeClr val="bg1"/>
                </a:solidFill>
              </a:rPr>
              <a:t>gender, race/ethnicity, </a:t>
            </a:r>
            <a:r>
              <a:rPr lang="en-US" sz="1200" i="1" dirty="0">
                <a:solidFill>
                  <a:schemeClr val="bg1"/>
                </a:solidFill>
              </a:rPr>
              <a:t>and insurance </a:t>
            </a:r>
            <a:r>
              <a:rPr lang="en-US" sz="1200" i="1" dirty="0" smtClean="0">
                <a:solidFill>
                  <a:schemeClr val="bg1"/>
                </a:solidFill>
              </a:rPr>
              <a:t>status.  Patient and clinic random effects are used to account for the clustering of time within patients and patients within clinics, respectively.</a:t>
            </a:r>
            <a:endParaRPr lang="en-US" sz="1200" i="1" dirty="0">
              <a:solidFill>
                <a:schemeClr val="bg1"/>
              </a:solidFill>
            </a:endParaRPr>
          </a:p>
        </p:txBody>
      </p:sp>
    </p:spTree>
    <p:extLst>
      <p:ext uri="{BB962C8B-B14F-4D97-AF65-F5344CB8AC3E}">
        <p14:creationId xmlns:p14="http://schemas.microsoft.com/office/powerpoint/2010/main" val="98902319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1143000"/>
          </a:xfrm>
        </p:spPr>
        <p:txBody>
          <a:bodyPr/>
          <a:lstStyle/>
          <a:p>
            <a:pPr algn="ctr"/>
            <a:r>
              <a:rPr lang="en-US" sz="3600" dirty="0" smtClean="0">
                <a:solidFill>
                  <a:srgbClr val="FFFF00"/>
                </a:solidFill>
              </a:rPr>
              <a:t>Outcomes Summary</a:t>
            </a:r>
            <a:endParaRPr lang="en-US" sz="3600" dirty="0">
              <a:solidFill>
                <a:srgbClr val="FFFF00"/>
              </a:solidFill>
            </a:endParaRPr>
          </a:p>
        </p:txBody>
      </p:sp>
      <p:sp>
        <p:nvSpPr>
          <p:cNvPr id="3" name="Content Placeholder 2"/>
          <p:cNvSpPr>
            <a:spLocks noGrp="1"/>
          </p:cNvSpPr>
          <p:nvPr>
            <p:ph idx="1"/>
          </p:nvPr>
        </p:nvSpPr>
        <p:spPr>
          <a:xfrm>
            <a:off x="228600" y="1295400"/>
            <a:ext cx="8763000" cy="4953000"/>
          </a:xfrm>
        </p:spPr>
        <p:txBody>
          <a:bodyPr/>
          <a:lstStyle/>
          <a:p>
            <a:r>
              <a:rPr lang="en-US" dirty="0" smtClean="0">
                <a:solidFill>
                  <a:srgbClr val="FFFF00"/>
                </a:solidFill>
              </a:rPr>
              <a:t>Clinical Outcomes:  </a:t>
            </a:r>
          </a:p>
          <a:p>
            <a:pPr lvl="1"/>
            <a:r>
              <a:rPr lang="en-US" dirty="0" smtClean="0"/>
              <a:t>Improved LDL-C  control for the MA arm (8.4% points)</a:t>
            </a:r>
          </a:p>
          <a:p>
            <a:pPr lvl="1"/>
            <a:r>
              <a:rPr lang="en-US" dirty="0" smtClean="0"/>
              <a:t>Improved blood pressure control for CHW arm (6.1% points)</a:t>
            </a:r>
          </a:p>
          <a:p>
            <a:r>
              <a:rPr lang="en-US" dirty="0" smtClean="0">
                <a:solidFill>
                  <a:srgbClr val="FFFF00"/>
                </a:solidFill>
              </a:rPr>
              <a:t>Patient Experience:</a:t>
            </a:r>
            <a:endParaRPr lang="en-US" dirty="0">
              <a:solidFill>
                <a:srgbClr val="FFFF00"/>
              </a:solidFill>
            </a:endParaRPr>
          </a:p>
          <a:p>
            <a:pPr lvl="1"/>
            <a:r>
              <a:rPr lang="en-US" dirty="0" smtClean="0"/>
              <a:t>More improvement </a:t>
            </a:r>
            <a:r>
              <a:rPr lang="en-US" dirty="0"/>
              <a:t>(7.6 points) in </a:t>
            </a:r>
            <a:r>
              <a:rPr lang="en-US" dirty="0">
                <a:solidFill>
                  <a:srgbClr val="FFFF00"/>
                </a:solidFill>
              </a:rPr>
              <a:t>patients’ experiences of chronic illness care (PACIC-11) for MA </a:t>
            </a:r>
            <a:r>
              <a:rPr lang="en-US" dirty="0" smtClean="0">
                <a:solidFill>
                  <a:srgbClr val="FFFF00"/>
                </a:solidFill>
              </a:rPr>
              <a:t>arm. </a:t>
            </a:r>
          </a:p>
          <a:p>
            <a:pPr lvl="1"/>
            <a:r>
              <a:rPr lang="en-US" dirty="0" smtClean="0">
                <a:solidFill>
                  <a:srgbClr val="FFFFFF"/>
                </a:solidFill>
              </a:rPr>
              <a:t>No differential improvements </a:t>
            </a:r>
            <a:r>
              <a:rPr lang="en-US" dirty="0">
                <a:solidFill>
                  <a:srgbClr val="FFFFFF"/>
                </a:solidFill>
              </a:rPr>
              <a:t>in </a:t>
            </a:r>
            <a:r>
              <a:rPr lang="en-US" dirty="0" smtClean="0"/>
              <a:t>clinician</a:t>
            </a:r>
            <a:r>
              <a:rPr lang="en-US" dirty="0"/>
              <a:t>-patient </a:t>
            </a:r>
            <a:r>
              <a:rPr lang="en-US" dirty="0" smtClean="0"/>
              <a:t>communication</a:t>
            </a:r>
          </a:p>
        </p:txBody>
      </p:sp>
    </p:spTree>
    <p:extLst>
      <p:ext uri="{BB962C8B-B14F-4D97-AF65-F5344CB8AC3E}">
        <p14:creationId xmlns:p14="http://schemas.microsoft.com/office/powerpoint/2010/main" val="412547022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pPr algn="ctr"/>
            <a:r>
              <a:rPr lang="en-US" dirty="0" smtClean="0">
                <a:solidFill>
                  <a:srgbClr val="FFFF00"/>
                </a:solidFill>
              </a:rPr>
              <a:t>Implementation Insights</a:t>
            </a:r>
            <a:endParaRPr lang="en-US" dirty="0">
              <a:solidFill>
                <a:srgbClr val="FFFF00"/>
              </a:solidFill>
            </a:endParaRPr>
          </a:p>
        </p:txBody>
      </p:sp>
      <p:sp>
        <p:nvSpPr>
          <p:cNvPr id="3" name="Content Placeholder 2"/>
          <p:cNvSpPr>
            <a:spLocks noGrp="1"/>
          </p:cNvSpPr>
          <p:nvPr>
            <p:ph idx="1"/>
          </p:nvPr>
        </p:nvSpPr>
        <p:spPr>
          <a:xfrm>
            <a:off x="228600" y="1066800"/>
            <a:ext cx="8153400" cy="4800600"/>
          </a:xfrm>
        </p:spPr>
        <p:txBody>
          <a:bodyPr>
            <a:noAutofit/>
          </a:bodyPr>
          <a:lstStyle/>
          <a:p>
            <a:pPr marL="457200" lvl="1" indent="0">
              <a:buNone/>
            </a:pPr>
            <a:endParaRPr lang="en-US" sz="2000" dirty="0" smtClean="0"/>
          </a:p>
          <a:p>
            <a:pPr lvl="1"/>
            <a:r>
              <a:rPr lang="en-US" sz="2400" dirty="0" smtClean="0">
                <a:solidFill>
                  <a:srgbClr val="FFFF00"/>
                </a:solidFill>
              </a:rPr>
              <a:t>Practice Modifications</a:t>
            </a:r>
            <a:endParaRPr lang="en-US" sz="2400" dirty="0" smtClean="0">
              <a:solidFill>
                <a:srgbClr val="FFFF00"/>
              </a:solidFill>
            </a:endParaRPr>
          </a:p>
          <a:p>
            <a:pPr lvl="2"/>
            <a:r>
              <a:rPr lang="en-US" sz="2000" dirty="0" smtClean="0">
                <a:solidFill>
                  <a:srgbClr val="FFFF00"/>
                </a:solidFill>
              </a:rPr>
              <a:t>Changes </a:t>
            </a:r>
            <a:r>
              <a:rPr lang="en-US" sz="2000" dirty="0" smtClean="0"/>
              <a:t>to </a:t>
            </a:r>
            <a:r>
              <a:rPr lang="en-US" sz="2000" dirty="0" smtClean="0"/>
              <a:t>diabetes care management were </a:t>
            </a:r>
            <a:r>
              <a:rPr lang="en-US" sz="2000" dirty="0" smtClean="0">
                <a:solidFill>
                  <a:srgbClr val="FFFF00"/>
                </a:solidFill>
              </a:rPr>
              <a:t>concentrated in the five intervention sites</a:t>
            </a:r>
            <a:endParaRPr lang="en-US" sz="2000" dirty="0" smtClean="0">
              <a:solidFill>
                <a:srgbClr val="FFFF00"/>
              </a:solidFill>
            </a:endParaRPr>
          </a:p>
          <a:p>
            <a:pPr lvl="2"/>
            <a:r>
              <a:rPr lang="en-US" sz="2000" dirty="0" smtClean="0"/>
              <a:t>Only one control clinic respondent indicated any changes to the management of diabetic patients during early or late intervention periods.</a:t>
            </a:r>
          </a:p>
          <a:p>
            <a:pPr lvl="2"/>
            <a:endParaRPr lang="en-US" sz="2000" dirty="0" smtClean="0"/>
          </a:p>
          <a:p>
            <a:pPr lvl="1"/>
            <a:r>
              <a:rPr lang="en-US" sz="2400" dirty="0" smtClean="0">
                <a:solidFill>
                  <a:srgbClr val="FFFF00"/>
                </a:solidFill>
              </a:rPr>
              <a:t>Support of New Team Member Role Integration</a:t>
            </a:r>
            <a:endParaRPr lang="en-US" sz="2400" dirty="0" smtClean="0">
              <a:solidFill>
                <a:srgbClr val="FFFF00"/>
              </a:solidFill>
            </a:endParaRPr>
          </a:p>
          <a:p>
            <a:pPr lvl="2"/>
            <a:r>
              <a:rPr lang="en-US" sz="2000" dirty="0" smtClean="0"/>
              <a:t>Perceived support </a:t>
            </a:r>
            <a:r>
              <a:rPr lang="en-US" sz="2000" dirty="0" smtClean="0"/>
              <a:t>of</a:t>
            </a:r>
            <a:r>
              <a:rPr lang="en-US" sz="2000" dirty="0" smtClean="0"/>
              <a:t> </a:t>
            </a:r>
            <a:r>
              <a:rPr lang="en-US" sz="2000" dirty="0" smtClean="0"/>
              <a:t>health coaching role of MA </a:t>
            </a:r>
            <a:r>
              <a:rPr lang="en-US" sz="2000" dirty="0" smtClean="0"/>
              <a:t>or</a:t>
            </a:r>
            <a:r>
              <a:rPr lang="en-US" sz="2000" dirty="0" smtClean="0"/>
              <a:t> </a:t>
            </a:r>
            <a:r>
              <a:rPr lang="en-US" sz="2000" dirty="0" smtClean="0"/>
              <a:t>CHW at all </a:t>
            </a:r>
            <a:r>
              <a:rPr lang="en-US" sz="2000" dirty="0" smtClean="0"/>
              <a:t>levels of the organization for the 5 intervention sites</a:t>
            </a:r>
            <a:endParaRPr lang="en-US" sz="2000" dirty="0" smtClean="0"/>
          </a:p>
          <a:p>
            <a:pPr lvl="2"/>
            <a:r>
              <a:rPr lang="en-US" sz="2000" dirty="0"/>
              <a:t>D</a:t>
            </a:r>
            <a:r>
              <a:rPr lang="en-US" sz="2000" dirty="0" smtClean="0"/>
              <a:t>edicated time of MA and CHW crucial for </a:t>
            </a:r>
            <a:r>
              <a:rPr lang="en-US" sz="2000" dirty="0" smtClean="0"/>
              <a:t>implementation</a:t>
            </a:r>
          </a:p>
          <a:p>
            <a:pPr lvl="2"/>
            <a:r>
              <a:rPr lang="en-US" sz="2000" dirty="0" smtClean="0"/>
              <a:t>Rotating responsibilities for health coaching among staff impeded the learning process.</a:t>
            </a:r>
            <a:endParaRPr lang="en-US" sz="2000" dirty="0" smtClean="0"/>
          </a:p>
        </p:txBody>
      </p:sp>
    </p:spTree>
    <p:extLst>
      <p:ext uri="{BB962C8B-B14F-4D97-AF65-F5344CB8AC3E}">
        <p14:creationId xmlns:p14="http://schemas.microsoft.com/office/powerpoint/2010/main" val="31616733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1143000"/>
          </a:xfrm>
        </p:spPr>
        <p:txBody>
          <a:bodyPr/>
          <a:lstStyle/>
          <a:p>
            <a:r>
              <a:rPr lang="en-US" dirty="0" smtClean="0">
                <a:solidFill>
                  <a:srgbClr val="FFFF00"/>
                </a:solidFill>
              </a:rPr>
              <a:t>Implementation Insights II</a:t>
            </a:r>
            <a:endParaRPr lang="en-US" dirty="0">
              <a:solidFill>
                <a:srgbClr val="FFFF00"/>
              </a:solidFill>
            </a:endParaRPr>
          </a:p>
        </p:txBody>
      </p:sp>
      <p:sp>
        <p:nvSpPr>
          <p:cNvPr id="3" name="Content Placeholder 2"/>
          <p:cNvSpPr>
            <a:spLocks noGrp="1"/>
          </p:cNvSpPr>
          <p:nvPr>
            <p:ph idx="1"/>
          </p:nvPr>
        </p:nvSpPr>
        <p:spPr>
          <a:xfrm>
            <a:off x="152400" y="1219200"/>
            <a:ext cx="8686800" cy="4525962"/>
          </a:xfrm>
        </p:spPr>
        <p:txBody>
          <a:bodyPr/>
          <a:lstStyle/>
          <a:p>
            <a:r>
              <a:rPr lang="en-US" sz="2800" dirty="0" smtClean="0">
                <a:solidFill>
                  <a:srgbClr val="FFFF00"/>
                </a:solidFill>
              </a:rPr>
              <a:t>Structural capabilities </a:t>
            </a:r>
            <a:r>
              <a:rPr lang="en-US" sz="2800" dirty="0" smtClean="0"/>
              <a:t>(like registry use for diabetics) were perceived as foundational requirements for implementing CHW or MA team-based approaches</a:t>
            </a:r>
          </a:p>
          <a:p>
            <a:endParaRPr lang="en-US" sz="2800" dirty="0" smtClean="0"/>
          </a:p>
          <a:p>
            <a:r>
              <a:rPr lang="en-US" sz="2800" dirty="0" smtClean="0">
                <a:solidFill>
                  <a:srgbClr val="FFFF00"/>
                </a:solidFill>
              </a:rPr>
              <a:t>Cultural adaptations to the models were important</a:t>
            </a:r>
          </a:p>
          <a:p>
            <a:pPr lvl="1"/>
            <a:r>
              <a:rPr lang="en-US" sz="2400" dirty="0" smtClean="0"/>
              <a:t>Emphasizing physician-led teams for Chinese patients</a:t>
            </a:r>
          </a:p>
          <a:p>
            <a:pPr lvl="1"/>
            <a:r>
              <a:rPr lang="en-US" sz="2400" dirty="0" smtClean="0"/>
              <a:t>Emphasizing family roles and social support for Latino patients</a:t>
            </a:r>
          </a:p>
          <a:p>
            <a:pPr lvl="1"/>
            <a:r>
              <a:rPr lang="en-US" sz="2400" dirty="0" smtClean="0"/>
              <a:t>Gender seemed to play a role in the implementation of CHW home visits</a:t>
            </a:r>
            <a:endParaRPr lang="en-US" sz="2400" dirty="0"/>
          </a:p>
        </p:txBody>
      </p:sp>
    </p:spTree>
    <p:extLst>
      <p:ext uri="{BB962C8B-B14F-4D97-AF65-F5344CB8AC3E}">
        <p14:creationId xmlns:p14="http://schemas.microsoft.com/office/powerpoint/2010/main" val="1837209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solidFill>
                  <a:srgbClr val="FFFF00"/>
                </a:solidFill>
              </a:rPr>
              <a:t>Key Conclusions</a:t>
            </a:r>
            <a:endParaRPr lang="en-US" sz="4000" dirty="0">
              <a:solidFill>
                <a:srgbClr val="FFFF00"/>
              </a:solidFill>
            </a:endParaRPr>
          </a:p>
        </p:txBody>
      </p:sp>
      <p:sp>
        <p:nvSpPr>
          <p:cNvPr id="3" name="Content Placeholder 2"/>
          <p:cNvSpPr>
            <a:spLocks noGrp="1"/>
          </p:cNvSpPr>
          <p:nvPr>
            <p:ph idx="1"/>
          </p:nvPr>
        </p:nvSpPr>
        <p:spPr>
          <a:xfrm>
            <a:off x="152400" y="1905000"/>
            <a:ext cx="8686800" cy="4525962"/>
          </a:xfrm>
        </p:spPr>
        <p:txBody>
          <a:bodyPr/>
          <a:lstStyle/>
          <a:p>
            <a:r>
              <a:rPr lang="en-US" sz="2000" dirty="0" smtClean="0">
                <a:solidFill>
                  <a:srgbClr val="FFFF00"/>
                </a:solidFill>
              </a:rPr>
              <a:t>Diabetic patients improved </a:t>
            </a:r>
            <a:r>
              <a:rPr lang="en-US" sz="2000" dirty="0" smtClean="0"/>
              <a:t>intermediate outcomes (Blood pressure for CHW; LDL-C for MA panel manager) in the short run (1 year)</a:t>
            </a:r>
          </a:p>
          <a:p>
            <a:endParaRPr lang="en-US" sz="2000" dirty="0" smtClean="0"/>
          </a:p>
          <a:p>
            <a:r>
              <a:rPr lang="en-US" sz="2000" dirty="0" smtClean="0"/>
              <a:t>First multi-site intervention study to pool patient-level data across </a:t>
            </a:r>
            <a:r>
              <a:rPr lang="en-US" sz="2000" dirty="0" smtClean="0"/>
              <a:t>diverse CHC </a:t>
            </a:r>
            <a:r>
              <a:rPr lang="en-US" sz="2000" dirty="0" smtClean="0"/>
              <a:t>organizations </a:t>
            </a:r>
            <a:r>
              <a:rPr lang="en-US" sz="2000" dirty="0" smtClean="0"/>
              <a:t>serving different </a:t>
            </a:r>
            <a:r>
              <a:rPr lang="en-US" sz="2000" dirty="0" smtClean="0"/>
              <a:t>ethnic communities </a:t>
            </a:r>
            <a:r>
              <a:rPr lang="en-US" sz="2000" dirty="0" smtClean="0"/>
              <a:t>and </a:t>
            </a:r>
            <a:r>
              <a:rPr lang="en-US" sz="2000" dirty="0" smtClean="0"/>
              <a:t>link with patient experience surveys.</a:t>
            </a:r>
          </a:p>
          <a:p>
            <a:endParaRPr lang="en-US" sz="2000" dirty="0" smtClean="0"/>
          </a:p>
          <a:p>
            <a:r>
              <a:rPr lang="en-US" sz="2000" dirty="0" smtClean="0"/>
              <a:t>Patient experiences of care quite low- need for improvement and appear to be difficult to change over time.</a:t>
            </a:r>
          </a:p>
          <a:p>
            <a:endParaRPr lang="en-US" sz="2000" dirty="0" smtClean="0"/>
          </a:p>
          <a:p>
            <a:r>
              <a:rPr lang="en-US" sz="2000" dirty="0" smtClean="0">
                <a:solidFill>
                  <a:srgbClr val="FFFF00"/>
                </a:solidFill>
              </a:rPr>
              <a:t>Money and Facilitation Isn’t Enough!:  </a:t>
            </a:r>
            <a:r>
              <a:rPr lang="en-US" sz="2000" dirty="0" smtClean="0"/>
              <a:t>Even with implementation resources, extensive data management support and intervention technical assistance, intervention sites did not achieve breakthrough improvements.  </a:t>
            </a:r>
          </a:p>
          <a:p>
            <a:endParaRPr lang="en-US" sz="2000" dirty="0"/>
          </a:p>
        </p:txBody>
      </p:sp>
    </p:spTree>
    <p:extLst>
      <p:ext uri="{BB962C8B-B14F-4D97-AF65-F5344CB8AC3E}">
        <p14:creationId xmlns:p14="http://schemas.microsoft.com/office/powerpoint/2010/main" val="1389489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z="3600" dirty="0" smtClean="0">
                <a:solidFill>
                  <a:srgbClr val="FFFF00"/>
                </a:solidFill>
              </a:rPr>
              <a:t>Should We Be Spreading These Team-Based Approaches in the Safety Net</a:t>
            </a:r>
            <a:r>
              <a:rPr lang="en-US" sz="3600" dirty="0" smtClean="0">
                <a:solidFill>
                  <a:srgbClr val="FFFF00"/>
                </a:solidFill>
              </a:rPr>
              <a:t>?</a:t>
            </a:r>
            <a:endParaRPr lang="en-US" sz="3600" dirty="0">
              <a:solidFill>
                <a:srgbClr val="FFFF00"/>
              </a:solidFill>
            </a:endParaRPr>
          </a:p>
        </p:txBody>
      </p:sp>
      <p:sp>
        <p:nvSpPr>
          <p:cNvPr id="3" name="Content Placeholder 2"/>
          <p:cNvSpPr>
            <a:spLocks noGrp="1"/>
          </p:cNvSpPr>
          <p:nvPr>
            <p:ph idx="1"/>
          </p:nvPr>
        </p:nvSpPr>
        <p:spPr>
          <a:xfrm>
            <a:off x="228600" y="1828800"/>
            <a:ext cx="8686800" cy="4525962"/>
          </a:xfrm>
        </p:spPr>
        <p:txBody>
          <a:bodyPr/>
          <a:lstStyle/>
          <a:p>
            <a:pPr marL="514350" indent="-514350">
              <a:buFont typeface="+mj-lt"/>
              <a:buAutoNum type="arabicPeriod"/>
            </a:pPr>
            <a:r>
              <a:rPr lang="en-US" sz="2400" dirty="0" smtClean="0"/>
              <a:t>The right thing to do for patients, but </a:t>
            </a:r>
            <a:r>
              <a:rPr lang="en-US" sz="2400" dirty="0" smtClean="0">
                <a:solidFill>
                  <a:srgbClr val="FFFF00"/>
                </a:solidFill>
              </a:rPr>
              <a:t>effect sizes are discouraging</a:t>
            </a:r>
            <a:r>
              <a:rPr lang="en-US" sz="2400" dirty="0" smtClean="0"/>
              <a:t> (compared to control)</a:t>
            </a:r>
          </a:p>
          <a:p>
            <a:pPr marL="514350" indent="-514350">
              <a:buFont typeface="+mj-lt"/>
              <a:buAutoNum type="arabicPeriod"/>
            </a:pPr>
            <a:r>
              <a:rPr lang="en-US" sz="2400" dirty="0" smtClean="0"/>
              <a:t>Frontline experiences (key informant interviews) indicate that the </a:t>
            </a:r>
            <a:r>
              <a:rPr lang="en-US" sz="2400" dirty="0" smtClean="0">
                <a:solidFill>
                  <a:srgbClr val="FFFF00"/>
                </a:solidFill>
              </a:rPr>
              <a:t>study period (2011-2013) was turbulent for CHCs </a:t>
            </a:r>
            <a:r>
              <a:rPr lang="en-US" sz="2400" dirty="0" smtClean="0"/>
              <a:t>(EHR implementation, staff turnover).</a:t>
            </a:r>
          </a:p>
          <a:p>
            <a:pPr marL="514350" indent="-514350">
              <a:buFont typeface="+mj-lt"/>
              <a:buAutoNum type="arabicPeriod"/>
            </a:pPr>
            <a:r>
              <a:rPr lang="en-US" sz="2400" dirty="0" smtClean="0"/>
              <a:t>Without </a:t>
            </a:r>
            <a:r>
              <a:rPr lang="en-US" sz="2400" dirty="0" smtClean="0">
                <a:solidFill>
                  <a:srgbClr val="FFFF00"/>
                </a:solidFill>
              </a:rPr>
              <a:t>supportive payment policies</a:t>
            </a:r>
            <a:r>
              <a:rPr lang="en-US" sz="2400" dirty="0" smtClean="0"/>
              <a:t>, implementation of MA and CHW models will not likely spread</a:t>
            </a:r>
          </a:p>
          <a:p>
            <a:pPr marL="514350" indent="-514350">
              <a:buFont typeface="+mj-lt"/>
              <a:buAutoNum type="arabicPeriod"/>
            </a:pPr>
            <a:r>
              <a:rPr lang="en-US" sz="2400" dirty="0" smtClean="0"/>
              <a:t>More </a:t>
            </a:r>
            <a:r>
              <a:rPr lang="en-US" sz="2400" dirty="0" smtClean="0">
                <a:solidFill>
                  <a:srgbClr val="FFFF00"/>
                </a:solidFill>
              </a:rPr>
              <a:t>practice-based evidence </a:t>
            </a:r>
            <a:r>
              <a:rPr lang="en-US" sz="2400" dirty="0" smtClean="0"/>
              <a:t>to support future implementation?</a:t>
            </a:r>
          </a:p>
          <a:p>
            <a:pPr marL="514350" indent="-514350">
              <a:buFont typeface="+mj-lt"/>
              <a:buAutoNum type="arabicPeriod"/>
            </a:pPr>
            <a:r>
              <a:rPr lang="en-US" sz="2400" dirty="0" smtClean="0">
                <a:solidFill>
                  <a:srgbClr val="FFFF00"/>
                </a:solidFill>
              </a:rPr>
              <a:t>Patient experience </a:t>
            </a:r>
            <a:r>
              <a:rPr lang="en-US" sz="2400" dirty="0" smtClean="0"/>
              <a:t>has got to be front and center of future </a:t>
            </a:r>
            <a:r>
              <a:rPr lang="en-US" sz="2400" dirty="0" smtClean="0"/>
              <a:t>efforts, as team-based models require patient acceptance.</a:t>
            </a:r>
            <a:endParaRPr lang="en-US" dirty="0" smtClean="0"/>
          </a:p>
          <a:p>
            <a:endParaRPr lang="en-US" dirty="0" smtClean="0"/>
          </a:p>
        </p:txBody>
      </p:sp>
    </p:spTree>
    <p:extLst>
      <p:ext uri="{BB962C8B-B14F-4D97-AF65-F5344CB8AC3E}">
        <p14:creationId xmlns:p14="http://schemas.microsoft.com/office/powerpoint/2010/main" val="23745733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59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43000"/>
            <a:ext cx="7772400" cy="44132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595971" name="Text Box 3"/>
          <p:cNvSpPr txBox="1">
            <a:spLocks noChangeArrowheads="1"/>
          </p:cNvSpPr>
          <p:nvPr/>
        </p:nvSpPr>
        <p:spPr bwMode="auto">
          <a:xfrm>
            <a:off x="609600" y="6096000"/>
            <a:ext cx="6611938" cy="2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828675">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charset="0"/>
                <a:ea typeface="ＭＳ Ｐゴシック" charset="0"/>
              </a:defRPr>
            </a:lvl1pPr>
            <a:lvl2pPr marL="414338" algn="l" defTabSz="828675">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charset="0"/>
                <a:ea typeface="ＭＳ Ｐゴシック" charset="0"/>
              </a:defRPr>
            </a:lvl2pPr>
            <a:lvl3pPr marL="828675" algn="l" defTabSz="828675">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charset="0"/>
                <a:ea typeface="ＭＳ Ｐゴシック" charset="0"/>
              </a:defRPr>
            </a:lvl3pPr>
            <a:lvl4pPr marL="1244600" algn="l" defTabSz="828675">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charset="0"/>
                <a:ea typeface="ＭＳ Ｐゴシック" charset="0"/>
              </a:defRPr>
            </a:lvl4pPr>
            <a:lvl5pPr marL="1658938" algn="l" defTabSz="828675">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charset="0"/>
                <a:ea typeface="ＭＳ Ｐゴシック" charset="0"/>
              </a:defRPr>
            </a:lvl5pPr>
            <a:lvl6pPr marL="2116138"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charset="0"/>
                <a:ea typeface="ＭＳ Ｐゴシック" charset="0"/>
              </a:defRPr>
            </a:lvl6pPr>
            <a:lvl7pPr marL="2573338"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charset="0"/>
                <a:ea typeface="ＭＳ Ｐゴシック" charset="0"/>
              </a:defRPr>
            </a:lvl7pPr>
            <a:lvl8pPr marL="3030538"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charset="0"/>
                <a:ea typeface="ＭＳ Ｐゴシック" charset="0"/>
              </a:defRPr>
            </a:lvl8pPr>
            <a:lvl9pPr marL="3487738"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charset="0"/>
                <a:ea typeface="ＭＳ Ｐゴシック" charset="0"/>
              </a:defRPr>
            </a:lvl9pPr>
          </a:lstStyle>
          <a:p>
            <a:pPr eaLnBrk="1">
              <a:lnSpc>
                <a:spcPct val="97000"/>
              </a:lnSpc>
              <a:buClr>
                <a:srgbClr val="000000"/>
              </a:buClr>
              <a:buSzPct val="45000"/>
              <a:buFont typeface="StarSymbol" charset="0"/>
              <a:buNone/>
            </a:pPr>
            <a:r>
              <a:rPr lang="en-GB" sz="1600" dirty="0" err="1">
                <a:solidFill>
                  <a:schemeClr val="bg1"/>
                </a:solidFill>
                <a:latin typeface="Arial" charset="0"/>
              </a:rPr>
              <a:t>Shojania</a:t>
            </a:r>
            <a:r>
              <a:rPr lang="en-GB" sz="1600" dirty="0">
                <a:solidFill>
                  <a:schemeClr val="bg1"/>
                </a:solidFill>
                <a:latin typeface="Arial" charset="0"/>
              </a:rPr>
              <a:t>, K. G. et al. JAMA 2006;296:427-440.</a:t>
            </a:r>
          </a:p>
        </p:txBody>
      </p:sp>
      <p:sp>
        <p:nvSpPr>
          <p:cNvPr id="595972" name="Text Box 4"/>
          <p:cNvSpPr txBox="1">
            <a:spLocks noChangeArrowheads="1"/>
          </p:cNvSpPr>
          <p:nvPr/>
        </p:nvSpPr>
        <p:spPr bwMode="auto">
          <a:xfrm>
            <a:off x="0" y="240901"/>
            <a:ext cx="8816975" cy="71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lgn="l" defTabSz="828675">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1pPr>
            <a:lvl2pPr marL="414338" algn="l" defTabSz="828675">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2pPr>
            <a:lvl3pPr marL="828675" algn="l" defTabSz="828675">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3pPr>
            <a:lvl4pPr marL="1244600" algn="l" defTabSz="828675">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4pPr>
            <a:lvl5pPr marL="1658938" algn="l" defTabSz="828675">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5pPr>
            <a:lvl6pPr marL="2116138"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6pPr>
            <a:lvl7pPr marL="2573338"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7pPr>
            <a:lvl8pPr marL="3030538"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8pPr>
            <a:lvl9pPr marL="3487738"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9pPr>
          </a:lstStyle>
          <a:p>
            <a:pPr algn="ctr" eaLnBrk="1">
              <a:lnSpc>
                <a:spcPct val="97000"/>
              </a:lnSpc>
              <a:buClr>
                <a:srgbClr val="000000"/>
              </a:buClr>
              <a:buSzPct val="45000"/>
              <a:buFont typeface="StarSymbol" charset="0"/>
              <a:buNone/>
            </a:pPr>
            <a:r>
              <a:rPr lang="en-GB" b="1" dirty="0">
                <a:solidFill>
                  <a:srgbClr val="FFFF00"/>
                </a:solidFill>
                <a:latin typeface="Arial" charset="0"/>
              </a:rPr>
              <a:t>The Effectiveness of QI Strategies: Findings from a Recent Review of Diabetes Care</a:t>
            </a:r>
          </a:p>
        </p:txBody>
      </p:sp>
    </p:spTree>
    <p:extLst>
      <p:ext uri="{BB962C8B-B14F-4D97-AF65-F5344CB8AC3E}">
        <p14:creationId xmlns:p14="http://schemas.microsoft.com/office/powerpoint/2010/main" val="129025633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686800" cy="838200"/>
          </a:xfrm>
        </p:spPr>
        <p:txBody>
          <a:bodyPr/>
          <a:lstStyle/>
          <a:p>
            <a:r>
              <a:rPr lang="en-US">
                <a:effectLst>
                  <a:outerShdw blurRad="38100" dist="38100" dir="2700000" algn="tl">
                    <a:srgbClr val="000000"/>
                  </a:outerShdw>
                </a:effectLst>
                <a:latin typeface="Calibri" charset="0"/>
              </a:rPr>
              <a:t>Additional Questions?</a:t>
            </a:r>
          </a:p>
        </p:txBody>
      </p:sp>
      <p:sp>
        <p:nvSpPr>
          <p:cNvPr id="7171" name="Content Placeholder 2"/>
          <p:cNvSpPr>
            <a:spLocks noGrp="1"/>
          </p:cNvSpPr>
          <p:nvPr>
            <p:ph idx="1"/>
          </p:nvPr>
        </p:nvSpPr>
        <p:spPr>
          <a:xfrm>
            <a:off x="228600" y="1600200"/>
            <a:ext cx="8686800" cy="4784725"/>
          </a:xfrm>
        </p:spPr>
        <p:txBody>
          <a:bodyPr/>
          <a:lstStyle/>
          <a:p>
            <a:r>
              <a:rPr lang="en-US" sz="2800" dirty="0">
                <a:latin typeface="Calibri" charset="0"/>
              </a:rPr>
              <a:t>Hector Rodriguez</a:t>
            </a:r>
          </a:p>
          <a:p>
            <a:pPr lvl="1"/>
            <a:r>
              <a:rPr lang="en-US" dirty="0">
                <a:solidFill>
                  <a:srgbClr val="FFFF00"/>
                </a:solidFill>
                <a:latin typeface="Calibri" charset="0"/>
                <a:hlinkClick r:id="rId2"/>
              </a:rPr>
              <a:t>hrod</a:t>
            </a:r>
            <a:r>
              <a:rPr lang="en-US" dirty="0" smtClean="0">
                <a:solidFill>
                  <a:srgbClr val="FFFF00"/>
                </a:solidFill>
                <a:latin typeface="Calibri" charset="0"/>
                <a:hlinkClick r:id="rId2"/>
              </a:rPr>
              <a:t>@berkeley.edu</a:t>
            </a:r>
            <a:r>
              <a:rPr lang="en-US" dirty="0" smtClean="0">
                <a:latin typeface="Calibri" charset="0"/>
              </a:rPr>
              <a:t>, </a:t>
            </a:r>
            <a:r>
              <a:rPr lang="en-US" dirty="0"/>
              <a:t>(510) 642-</a:t>
            </a:r>
            <a:r>
              <a:rPr lang="en-US" dirty="0" smtClean="0"/>
              <a:t>4578</a:t>
            </a:r>
          </a:p>
          <a:p>
            <a:pPr marL="457200" lvl="1" indent="0">
              <a:buNone/>
            </a:pPr>
            <a:endParaRPr lang="en-US" dirty="0">
              <a:latin typeface="Calibri" charset="0"/>
            </a:endParaRPr>
          </a:p>
          <a:p>
            <a:pPr lvl="1"/>
            <a:endParaRPr lang="en-US" dirty="0">
              <a:latin typeface="Calibri" charset="0"/>
            </a:endParaRPr>
          </a:p>
          <a:p>
            <a:pPr>
              <a:buFont typeface="Wingdings" charset="0"/>
              <a:buNone/>
            </a:pPr>
            <a:r>
              <a:rPr lang="en-US" sz="2800" dirty="0">
                <a:latin typeface="Calibri" charset="0"/>
              </a:rPr>
              <a:t>	</a:t>
            </a:r>
          </a:p>
          <a:p>
            <a:pPr>
              <a:buFont typeface="Wingdings" charset="0"/>
              <a:buNone/>
            </a:pPr>
            <a:endParaRPr lang="en-US" sz="1800" dirty="0">
              <a:latin typeface="Calibri" charset="0"/>
            </a:endParaRPr>
          </a:p>
          <a:p>
            <a:pPr>
              <a:buFont typeface="Wingdings" charset="0"/>
              <a:buNone/>
            </a:pPr>
            <a:endParaRPr lang="en-US" sz="2400" dirty="0">
              <a:latin typeface="Calibri" charset="0"/>
            </a:endParaRPr>
          </a:p>
          <a:p>
            <a:pPr lvl="1"/>
            <a:endParaRPr lang="en-US" dirty="0">
              <a:latin typeface="Calibri" charset="0"/>
            </a:endParaRPr>
          </a:p>
          <a:p>
            <a:pPr lvl="1"/>
            <a:endParaRPr lang="en-US"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143000"/>
          </a:xfrm>
        </p:spPr>
        <p:txBody>
          <a:bodyPr/>
          <a:lstStyle/>
          <a:p>
            <a:r>
              <a:rPr lang="en-US" dirty="0" smtClean="0">
                <a:solidFill>
                  <a:srgbClr val="FFFF00"/>
                </a:solidFill>
              </a:rPr>
              <a:t>Community Health Centers and Chronic Care Management</a:t>
            </a:r>
            <a:endParaRPr lang="en-US" dirty="0">
              <a:solidFill>
                <a:srgbClr val="FFFF00"/>
              </a:solidFill>
            </a:endParaRPr>
          </a:p>
        </p:txBody>
      </p:sp>
      <p:sp>
        <p:nvSpPr>
          <p:cNvPr id="3" name="Content Placeholder 2"/>
          <p:cNvSpPr>
            <a:spLocks noGrp="1"/>
          </p:cNvSpPr>
          <p:nvPr>
            <p:ph idx="1"/>
          </p:nvPr>
        </p:nvSpPr>
        <p:spPr>
          <a:xfrm>
            <a:off x="228600" y="1371600"/>
            <a:ext cx="8686800" cy="4525962"/>
          </a:xfrm>
        </p:spPr>
        <p:txBody>
          <a:bodyPr/>
          <a:lstStyle/>
          <a:p>
            <a:endParaRPr lang="en-US" sz="2400" dirty="0"/>
          </a:p>
          <a:p>
            <a:r>
              <a:rPr lang="en-US" sz="2400" dirty="0" smtClean="0"/>
              <a:t>Prior to the </a:t>
            </a:r>
            <a:r>
              <a:rPr lang="en-US" sz="2400" dirty="0" err="1" smtClean="0"/>
              <a:t>iCARE</a:t>
            </a:r>
            <a:r>
              <a:rPr lang="en-US" sz="2400" dirty="0" smtClean="0"/>
              <a:t> trial, the largest multi-site trial of diabetes care improvement in the safety net was conducted as part of the Diabetes Health Disparities Collaborative (BPHC HRSA)</a:t>
            </a:r>
          </a:p>
          <a:p>
            <a:endParaRPr lang="en-US" sz="2400" dirty="0" smtClean="0"/>
          </a:p>
          <a:p>
            <a:r>
              <a:rPr lang="en-US" sz="2400" dirty="0" smtClean="0"/>
              <a:t>Chart review of </a:t>
            </a:r>
            <a:r>
              <a:rPr lang="en-US" sz="2400" dirty="0" smtClean="0">
                <a:solidFill>
                  <a:srgbClr val="FFFF00"/>
                </a:solidFill>
              </a:rPr>
              <a:t>969 patients</a:t>
            </a:r>
            <a:r>
              <a:rPr lang="en-US" sz="2400" dirty="0" smtClean="0"/>
              <a:t>, 17 health centers</a:t>
            </a:r>
          </a:p>
          <a:p>
            <a:endParaRPr lang="en-US" sz="2400" dirty="0" smtClean="0"/>
          </a:p>
          <a:p>
            <a:r>
              <a:rPr lang="en-US" sz="2400" dirty="0" smtClean="0"/>
              <a:t>Processes of care improved (testing for HbA1c, foot exams, eye exams, and lipids)</a:t>
            </a:r>
          </a:p>
          <a:p>
            <a:endParaRPr lang="en-US" sz="2400" dirty="0" smtClean="0"/>
          </a:p>
          <a:p>
            <a:r>
              <a:rPr lang="en-US" sz="2400" dirty="0" smtClean="0"/>
              <a:t>HbA1c control improved somewhat (borderline significant)</a:t>
            </a:r>
          </a:p>
          <a:p>
            <a:endParaRPr lang="en-US" sz="2800" dirty="0"/>
          </a:p>
          <a:p>
            <a:pPr marL="0" indent="0">
              <a:buNone/>
            </a:pPr>
            <a:r>
              <a:rPr lang="en-US" sz="2000" i="1" dirty="0" smtClean="0">
                <a:solidFill>
                  <a:srgbClr val="FFFF00"/>
                </a:solidFill>
              </a:rPr>
              <a:t>Note:  Chin MH et al, Diabetes Care, 2004</a:t>
            </a:r>
            <a:endParaRPr lang="en-US" sz="2000" i="1" dirty="0">
              <a:solidFill>
                <a:srgbClr val="FFFF00"/>
              </a:solidFill>
            </a:endParaRPr>
          </a:p>
        </p:txBody>
      </p:sp>
    </p:spTree>
    <p:extLst>
      <p:ext uri="{BB962C8B-B14F-4D97-AF65-F5344CB8AC3E}">
        <p14:creationId xmlns:p14="http://schemas.microsoft.com/office/powerpoint/2010/main" val="3667241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a:bodyPr>
          <a:lstStyle/>
          <a:p>
            <a:pPr algn="ctr"/>
            <a:r>
              <a:rPr lang="en-US" dirty="0" smtClean="0"/>
              <a:t>Primary Research Aims</a:t>
            </a:r>
            <a:endParaRPr lang="en-US" dirty="0"/>
          </a:p>
        </p:txBody>
      </p:sp>
      <p:sp>
        <p:nvSpPr>
          <p:cNvPr id="3" name="Content Placeholder 2"/>
          <p:cNvSpPr>
            <a:spLocks noGrp="1"/>
          </p:cNvSpPr>
          <p:nvPr>
            <p:ph idx="1"/>
          </p:nvPr>
        </p:nvSpPr>
        <p:spPr>
          <a:xfrm>
            <a:off x="152400" y="1447800"/>
            <a:ext cx="8839200" cy="3505200"/>
          </a:xfrm>
        </p:spPr>
        <p:txBody>
          <a:bodyPr>
            <a:noAutofit/>
          </a:bodyPr>
          <a:lstStyle/>
          <a:p>
            <a:pPr marL="457200" indent="-457200">
              <a:buAutoNum type="arabicPeriod"/>
            </a:pPr>
            <a:r>
              <a:rPr lang="en-US" sz="2400" b="0" dirty="0" smtClean="0"/>
              <a:t>To </a:t>
            </a:r>
            <a:r>
              <a:rPr lang="en-US" sz="2400" dirty="0" smtClean="0"/>
              <a:t>compare the effectiveness of 1) </a:t>
            </a:r>
            <a:r>
              <a:rPr lang="en-US" sz="2400" dirty="0" smtClean="0">
                <a:solidFill>
                  <a:srgbClr val="FFFF00"/>
                </a:solidFill>
              </a:rPr>
              <a:t>office-based medical assistant panel managers </a:t>
            </a:r>
            <a:r>
              <a:rPr lang="en-US" sz="2400" dirty="0" smtClean="0"/>
              <a:t>and 2) </a:t>
            </a:r>
            <a:r>
              <a:rPr lang="en-US" sz="2400" dirty="0" smtClean="0">
                <a:solidFill>
                  <a:srgbClr val="FFFF00"/>
                </a:solidFill>
              </a:rPr>
              <a:t>community-based health workers</a:t>
            </a:r>
            <a:r>
              <a:rPr lang="en-US" sz="2400" b="0" dirty="0" smtClean="0">
                <a:solidFill>
                  <a:srgbClr val="FFFF00"/>
                </a:solidFill>
              </a:rPr>
              <a:t> </a:t>
            </a:r>
            <a:r>
              <a:rPr lang="en-US" sz="2400" b="0" dirty="0" smtClean="0"/>
              <a:t>in improving diabetes care quality, patient self-management, and patients’ experiences of primary care in CHCs.</a:t>
            </a:r>
          </a:p>
          <a:p>
            <a:pPr marL="0" indent="0">
              <a:buNone/>
            </a:pPr>
            <a:endParaRPr lang="en-US" sz="2400" b="0" dirty="0" smtClean="0"/>
          </a:p>
          <a:p>
            <a:pPr marL="0" indent="0">
              <a:buNone/>
            </a:pPr>
            <a:endParaRPr lang="en-US" sz="2400" b="0" dirty="0" smtClean="0"/>
          </a:p>
          <a:p>
            <a:pPr marL="457200" indent="-457200">
              <a:buAutoNum type="arabicPeriod"/>
            </a:pPr>
            <a:r>
              <a:rPr lang="en-US" sz="2400" b="0" dirty="0" smtClean="0"/>
              <a:t>To </a:t>
            </a:r>
            <a:r>
              <a:rPr lang="en-US" sz="2400" dirty="0" smtClean="0"/>
              <a:t>clarify the </a:t>
            </a:r>
            <a:r>
              <a:rPr lang="en-US" sz="2400" dirty="0" smtClean="0">
                <a:solidFill>
                  <a:srgbClr val="FFFF00"/>
                </a:solidFill>
              </a:rPr>
              <a:t>organizational </a:t>
            </a:r>
            <a:r>
              <a:rPr lang="en-US" sz="2400" dirty="0" smtClean="0">
                <a:solidFill>
                  <a:srgbClr val="FFFF00"/>
                </a:solidFill>
              </a:rPr>
              <a:t>facilitators and barriers to the effective integration</a:t>
            </a:r>
            <a:r>
              <a:rPr lang="en-US" sz="2400" b="0" dirty="0" smtClean="0">
                <a:solidFill>
                  <a:srgbClr val="FFFF00"/>
                </a:solidFill>
              </a:rPr>
              <a:t> </a:t>
            </a:r>
            <a:r>
              <a:rPr lang="en-US" sz="2400" b="0" dirty="0" smtClean="0"/>
              <a:t>of the strategies into routine care</a:t>
            </a:r>
            <a:r>
              <a:rPr lang="en-US" sz="2400" dirty="0"/>
              <a:t> </a:t>
            </a:r>
            <a:r>
              <a:rPr lang="en-US" sz="2400" dirty="0" smtClean="0"/>
              <a:t>in CHCs</a:t>
            </a:r>
          </a:p>
          <a:p>
            <a:pPr marL="457200" indent="-457200">
              <a:buAutoNum type="arabicPeriod"/>
            </a:pPr>
            <a:endParaRPr lang="en-US" sz="2400" dirty="0"/>
          </a:p>
        </p:txBody>
      </p:sp>
    </p:spTree>
    <p:extLst>
      <p:ext uri="{BB962C8B-B14F-4D97-AF65-F5344CB8AC3E}">
        <p14:creationId xmlns:p14="http://schemas.microsoft.com/office/powerpoint/2010/main" val="16396404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990600"/>
            <a:ext cx="184666" cy="369332"/>
          </a:xfrm>
          <a:prstGeom prst="rect">
            <a:avLst/>
          </a:prstGeom>
          <a:noFill/>
        </p:spPr>
        <p:txBody>
          <a:bodyPr wrap="none" rtlCol="0">
            <a:spAutoFit/>
          </a:bodyPr>
          <a:lstStyle/>
          <a:p>
            <a:endParaRPr lang="en-US" dirty="0"/>
          </a:p>
        </p:txBody>
      </p:sp>
      <p:pic>
        <p:nvPicPr>
          <p:cNvPr id="7" name="Picture 6"/>
          <p:cNvPicPr>
            <a:picLocks noChangeAspect="1"/>
          </p:cNvPicPr>
          <p:nvPr/>
        </p:nvPicPr>
        <p:blipFill>
          <a:blip r:embed="rId3"/>
          <a:stretch>
            <a:fillRect/>
          </a:stretch>
        </p:blipFill>
        <p:spPr>
          <a:xfrm>
            <a:off x="152400" y="1342282"/>
            <a:ext cx="8991600" cy="5515718"/>
          </a:xfrm>
          <a:prstGeom prst="rect">
            <a:avLst/>
          </a:prstGeom>
        </p:spPr>
      </p:pic>
      <p:sp>
        <p:nvSpPr>
          <p:cNvPr id="4" name="Title 1"/>
          <p:cNvSpPr>
            <a:spLocks noGrp="1"/>
          </p:cNvSpPr>
          <p:nvPr>
            <p:ph type="title"/>
          </p:nvPr>
        </p:nvSpPr>
        <p:spPr>
          <a:xfrm>
            <a:off x="381000" y="152400"/>
            <a:ext cx="8229600" cy="1143000"/>
          </a:xfrm>
        </p:spPr>
        <p:txBody>
          <a:bodyPr>
            <a:normAutofit/>
          </a:bodyPr>
          <a:lstStyle/>
          <a:p>
            <a:pPr algn="ctr"/>
            <a:r>
              <a:rPr lang="en-US" sz="3200" dirty="0" smtClean="0">
                <a:solidFill>
                  <a:srgbClr val="FFFF00"/>
                </a:solidFill>
              </a:rPr>
              <a:t>Comparing Two Team-Based Approaches to Diabetes Care Management</a:t>
            </a:r>
            <a:endParaRPr lang="en-US" sz="3200" dirty="0">
              <a:solidFill>
                <a:srgbClr val="FFFF00"/>
              </a:solidFill>
            </a:endParaRPr>
          </a:p>
        </p:txBody>
      </p:sp>
    </p:spTree>
    <p:extLst>
      <p:ext uri="{BB962C8B-B14F-4D97-AF65-F5344CB8AC3E}">
        <p14:creationId xmlns:p14="http://schemas.microsoft.com/office/powerpoint/2010/main" val="24098971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228600" y="0"/>
            <a:ext cx="8686800" cy="1143000"/>
          </a:xfrm>
        </p:spPr>
        <p:txBody>
          <a:bodyPr/>
          <a:lstStyle/>
          <a:p>
            <a:pPr algn="ctr"/>
            <a:r>
              <a:rPr lang="en-US" dirty="0" smtClean="0">
                <a:solidFill>
                  <a:srgbClr val="FFFF00"/>
                </a:solidFill>
              </a:rPr>
              <a:t>Cluster Randomized Design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324140127"/>
              </p:ext>
            </p:extLst>
          </p:nvPr>
        </p:nvGraphicFramePr>
        <p:xfrm>
          <a:off x="304800" y="1066800"/>
          <a:ext cx="8686800" cy="4906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04800" y="5334000"/>
            <a:ext cx="2514600" cy="923330"/>
          </a:xfrm>
          <a:prstGeom prst="rect">
            <a:avLst/>
          </a:prstGeom>
          <a:noFill/>
        </p:spPr>
        <p:txBody>
          <a:bodyPr wrap="square" rtlCol="0">
            <a:spAutoFit/>
          </a:bodyPr>
          <a:lstStyle/>
          <a:p>
            <a:r>
              <a:rPr lang="en-US" i="1" dirty="0" smtClean="0">
                <a:solidFill>
                  <a:srgbClr val="FFFF00"/>
                </a:solidFill>
              </a:rPr>
              <a:t>1 drop out 2 months into the intervention period</a:t>
            </a:r>
            <a:endParaRPr lang="en-US" i="1" dirty="0">
              <a:solidFill>
                <a:srgbClr val="FFFF00"/>
              </a:solidFill>
            </a:endParaRPr>
          </a:p>
        </p:txBody>
      </p:sp>
      <p:sp>
        <p:nvSpPr>
          <p:cNvPr id="5" name="TextBox 4"/>
          <p:cNvSpPr txBox="1"/>
          <p:nvPr/>
        </p:nvSpPr>
        <p:spPr>
          <a:xfrm>
            <a:off x="6477000" y="5410200"/>
            <a:ext cx="2438400" cy="1323439"/>
          </a:xfrm>
          <a:prstGeom prst="rect">
            <a:avLst/>
          </a:prstGeom>
          <a:noFill/>
        </p:spPr>
        <p:txBody>
          <a:bodyPr wrap="square" rtlCol="0">
            <a:spAutoFit/>
          </a:bodyPr>
          <a:lstStyle/>
          <a:p>
            <a:r>
              <a:rPr lang="en-US" sz="1600" i="1" dirty="0" smtClean="0">
                <a:solidFill>
                  <a:srgbClr val="FFFF00"/>
                </a:solidFill>
              </a:rPr>
              <a:t>1 drop out 2 months into the intervention period</a:t>
            </a:r>
          </a:p>
          <a:p>
            <a:endParaRPr lang="en-US" sz="1600" i="1" dirty="0" smtClean="0">
              <a:solidFill>
                <a:srgbClr val="FFFF00"/>
              </a:solidFill>
            </a:endParaRPr>
          </a:p>
          <a:p>
            <a:r>
              <a:rPr lang="en-US" sz="1600" i="1" dirty="0" smtClean="0">
                <a:solidFill>
                  <a:srgbClr val="FFFF00"/>
                </a:solidFill>
              </a:rPr>
              <a:t>1 excluded because of low patient volume</a:t>
            </a:r>
            <a:endParaRPr lang="en-US" sz="1600" i="1" dirty="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3707970942"/>
              </p:ext>
            </p:extLst>
          </p:nvPr>
        </p:nvGraphicFramePr>
        <p:xfrm>
          <a:off x="457200" y="0"/>
          <a:ext cx="8512629" cy="6875585"/>
        </p:xfrm>
        <a:graphic>
          <a:graphicData uri="http://schemas.openxmlformats.org/presentationml/2006/ole">
            <mc:AlternateContent xmlns:mc="http://schemas.openxmlformats.org/markup-compatibility/2006">
              <mc:Choice xmlns:v="urn:schemas-microsoft-com:vml" Requires="v">
                <p:oleObj spid="_x0000_s1039" name="Document" r:id="rId3" imgW="5943600" imgH="4800600" progId="Word.Document.12">
                  <p:embed/>
                </p:oleObj>
              </mc:Choice>
              <mc:Fallback>
                <p:oleObj name="Document" r:id="rId3" imgW="5943600" imgH="4800600" progId="Word.Document.12">
                  <p:embed/>
                  <p:pic>
                    <p:nvPicPr>
                      <p:cNvPr id="0" name=""/>
                      <p:cNvPicPr/>
                      <p:nvPr/>
                    </p:nvPicPr>
                    <p:blipFill>
                      <a:blip r:embed="rId4"/>
                      <a:stretch>
                        <a:fillRect/>
                      </a:stretch>
                    </p:blipFill>
                    <p:spPr>
                      <a:xfrm>
                        <a:off x="457200" y="0"/>
                        <a:ext cx="8512629" cy="6875585"/>
                      </a:xfrm>
                      <a:prstGeom prst="rect">
                        <a:avLst/>
                      </a:prstGeom>
                    </p:spPr>
                  </p:pic>
                </p:oleObj>
              </mc:Fallback>
            </mc:AlternateContent>
          </a:graphicData>
        </a:graphic>
      </p:graphicFrame>
    </p:spTree>
    <p:extLst>
      <p:ext uri="{BB962C8B-B14F-4D97-AF65-F5344CB8AC3E}">
        <p14:creationId xmlns:p14="http://schemas.microsoft.com/office/powerpoint/2010/main" val="13567513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400"/>
            <a:ext cx="8686800" cy="1143000"/>
          </a:xfrm>
        </p:spPr>
        <p:txBody>
          <a:bodyPr/>
          <a:lstStyle/>
          <a:p>
            <a:r>
              <a:rPr lang="en-US" dirty="0" smtClean="0">
                <a:solidFill>
                  <a:srgbClr val="FFFF00"/>
                </a:solidFill>
              </a:rPr>
              <a:t>Project Data Sources</a:t>
            </a:r>
            <a:endParaRPr lang="en-US" dirty="0">
              <a:solidFill>
                <a:srgbClr val="FFFF00"/>
              </a:solidFill>
            </a:endParaRPr>
          </a:p>
        </p:txBody>
      </p:sp>
      <p:sp>
        <p:nvSpPr>
          <p:cNvPr id="3" name="Content Placeholder 2"/>
          <p:cNvSpPr>
            <a:spLocks noGrp="1"/>
          </p:cNvSpPr>
          <p:nvPr>
            <p:ph idx="1"/>
          </p:nvPr>
        </p:nvSpPr>
        <p:spPr>
          <a:xfrm>
            <a:off x="533400" y="1524000"/>
            <a:ext cx="8305800" cy="4525962"/>
          </a:xfrm>
        </p:spPr>
        <p:txBody>
          <a:bodyPr/>
          <a:lstStyle/>
          <a:p>
            <a:r>
              <a:rPr lang="en-US" sz="2400" dirty="0" smtClean="0"/>
              <a:t>17 CHC sites in Northern CA with over 10K diabetic patients</a:t>
            </a:r>
          </a:p>
          <a:p>
            <a:r>
              <a:rPr lang="en-US" sz="2400" dirty="0" smtClean="0">
                <a:solidFill>
                  <a:srgbClr val="FFFF00"/>
                </a:solidFill>
              </a:rPr>
              <a:t>Practice Climate Survey </a:t>
            </a:r>
            <a:r>
              <a:rPr lang="en-US" sz="2400" dirty="0" smtClean="0"/>
              <a:t>(n</a:t>
            </a:r>
            <a:r>
              <a:rPr lang="en-US" sz="2400" dirty="0" smtClean="0"/>
              <a:t>=249; </a:t>
            </a:r>
            <a:r>
              <a:rPr lang="en-US" sz="2400" dirty="0" smtClean="0"/>
              <a:t>RR=81%) in 2011</a:t>
            </a:r>
          </a:p>
          <a:p>
            <a:r>
              <a:rPr lang="en-US" sz="2400" dirty="0" smtClean="0">
                <a:solidFill>
                  <a:srgbClr val="FFFF00"/>
                </a:solidFill>
              </a:rPr>
              <a:t>Clinical Quality, Demographic, and Diagnostic information</a:t>
            </a:r>
            <a:r>
              <a:rPr lang="en-US" sz="2400" dirty="0" smtClean="0"/>
              <a:t> for all adult patients with diabetes (n=6,111) in 2011 and 2012</a:t>
            </a:r>
          </a:p>
          <a:p>
            <a:r>
              <a:rPr lang="en-US" sz="2400" dirty="0" smtClean="0">
                <a:solidFill>
                  <a:srgbClr val="FFFF00"/>
                </a:solidFill>
              </a:rPr>
              <a:t>Patient Experience Survey </a:t>
            </a:r>
            <a:r>
              <a:rPr lang="en-US" sz="2400" dirty="0" smtClean="0"/>
              <a:t>(random samples of patients with 2+ visits) (2012 RR= 45%</a:t>
            </a:r>
            <a:r>
              <a:rPr lang="en-US" sz="2400" dirty="0" smtClean="0">
                <a:solidFill>
                  <a:srgbClr val="FFFFFF"/>
                </a:solidFill>
              </a:rPr>
              <a:t>, n=907; 2013 RR=63%, n=714)</a:t>
            </a:r>
          </a:p>
          <a:p>
            <a:r>
              <a:rPr lang="en-US" sz="2400" dirty="0" smtClean="0">
                <a:solidFill>
                  <a:srgbClr val="FFFF00"/>
                </a:solidFill>
              </a:rPr>
              <a:t>Key Informant Interviews </a:t>
            </a:r>
            <a:r>
              <a:rPr lang="en-US" sz="2400" dirty="0" smtClean="0"/>
              <a:t>of practice stakeholders in early (2012) and late (2013) intervention period (n=</a:t>
            </a:r>
            <a:r>
              <a:rPr lang="en-US" sz="2400" dirty="0" smtClean="0"/>
              <a:t>24)</a:t>
            </a:r>
          </a:p>
          <a:p>
            <a:r>
              <a:rPr lang="en-US" sz="2400" dirty="0" smtClean="0"/>
              <a:t>Practice </a:t>
            </a:r>
            <a:r>
              <a:rPr lang="en-US" sz="2400" dirty="0" smtClean="0">
                <a:solidFill>
                  <a:srgbClr val="FFFF00"/>
                </a:solidFill>
              </a:rPr>
              <a:t>structural capabilities survey </a:t>
            </a:r>
            <a:r>
              <a:rPr lang="en-US" sz="2400" dirty="0" smtClean="0"/>
              <a:t>(RR=100% in 2011 and 2013)</a:t>
            </a:r>
            <a:endParaRPr lang="en-US" sz="2400" dirty="0"/>
          </a:p>
        </p:txBody>
      </p:sp>
    </p:spTree>
    <p:extLst>
      <p:ext uri="{BB962C8B-B14F-4D97-AF65-F5344CB8AC3E}">
        <p14:creationId xmlns:p14="http://schemas.microsoft.com/office/powerpoint/2010/main" val="34582820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2818</TotalTime>
  <Words>2019</Words>
  <Application>Microsoft Macintosh PowerPoint</Application>
  <PresentationFormat>On-screen Show (4:3)</PresentationFormat>
  <Paragraphs>158</Paragraphs>
  <Slides>30</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3" baseType="lpstr">
      <vt:lpstr>Office Theme</vt:lpstr>
      <vt:lpstr>Document</vt:lpstr>
      <vt:lpstr>Microsoft Word Document</vt:lpstr>
      <vt:lpstr>Implementing Team Approaches  for Improving Diabetes Care in Health Centers</vt:lpstr>
      <vt:lpstr>iCARE (Innovative Care Approaches through Research &amp; Education) Acknowledgements </vt:lpstr>
      <vt:lpstr>PowerPoint Presentation</vt:lpstr>
      <vt:lpstr>Community Health Centers and Chronic Care Management</vt:lpstr>
      <vt:lpstr>Primary Research Aims</vt:lpstr>
      <vt:lpstr>Comparing Two Team-Based Approaches to Diabetes Care Management</vt:lpstr>
      <vt:lpstr>Cluster Randomized Design</vt:lpstr>
      <vt:lpstr>PowerPoint Presentation</vt:lpstr>
      <vt:lpstr>Project Data Sources</vt:lpstr>
      <vt:lpstr>Focus on Intervention Effects</vt:lpstr>
      <vt:lpstr>Primary Care Clinicians and Staff Occupations (n=249)</vt:lpstr>
      <vt:lpstr>PowerPoint Presentation</vt:lpstr>
      <vt:lpstr>PowerPoint Presentation</vt:lpstr>
      <vt:lpstr>PowerPoint Presentation</vt:lpstr>
      <vt:lpstr>PowerPoint Presentation</vt:lpstr>
      <vt:lpstr>Patient Survey Respondent Characteristics:   Education and Language (n=907)</vt:lpstr>
      <vt:lpstr>Methods- Change Over Time</vt:lpstr>
      <vt:lpstr>Improving the Balance of Patients across the Study Arms </vt:lpstr>
      <vt:lpstr>PowerPoint Presentation</vt:lpstr>
      <vt:lpstr>PowerPoint Presentation</vt:lpstr>
      <vt:lpstr>LDL-Cholesterol Control (≤100 mg/dL) Changes Over Time</vt:lpstr>
      <vt:lpstr>Blood Pressure Control (≤140/90 mmHg)Over Time</vt:lpstr>
      <vt:lpstr>PowerPoint Presentation</vt:lpstr>
      <vt:lpstr>PowerPoint Presentation</vt:lpstr>
      <vt:lpstr>Outcomes Summary</vt:lpstr>
      <vt:lpstr>Implementation Insights</vt:lpstr>
      <vt:lpstr>Implementation Insights II</vt:lpstr>
      <vt:lpstr>Key Conclusions</vt:lpstr>
      <vt:lpstr>Should We Be Spreading These Team-Based Approaches in the Safety Net?</vt:lpstr>
      <vt:lpstr>Additional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Lori Wieder</dc:creator>
  <cp:lastModifiedBy>Hector Rodriguez</cp:lastModifiedBy>
  <cp:revision>342</cp:revision>
  <cp:lastPrinted>2011-03-16T14:35:26Z</cp:lastPrinted>
  <dcterms:created xsi:type="dcterms:W3CDTF">2010-06-30T03:00:19Z</dcterms:created>
  <dcterms:modified xsi:type="dcterms:W3CDTF">2014-12-03T00:28:34Z</dcterms:modified>
</cp:coreProperties>
</file>