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  <p:sldMasterId id="2147483859" r:id="rId2"/>
  </p:sldMasterIdLst>
  <p:notesMasterIdLst>
    <p:notesMasterId r:id="rId30"/>
  </p:notesMasterIdLst>
  <p:handoutMasterIdLst>
    <p:handoutMasterId r:id="rId31"/>
  </p:handoutMasterIdLst>
  <p:sldIdLst>
    <p:sldId id="330" r:id="rId3"/>
    <p:sldId id="341" r:id="rId4"/>
    <p:sldId id="321" r:id="rId5"/>
    <p:sldId id="259" r:id="rId6"/>
    <p:sldId id="315" r:id="rId7"/>
    <p:sldId id="263" r:id="rId8"/>
    <p:sldId id="338" r:id="rId9"/>
    <p:sldId id="258" r:id="rId10"/>
    <p:sldId id="337" r:id="rId11"/>
    <p:sldId id="294" r:id="rId12"/>
    <p:sldId id="300" r:id="rId13"/>
    <p:sldId id="313" r:id="rId14"/>
    <p:sldId id="302" r:id="rId15"/>
    <p:sldId id="319" r:id="rId16"/>
    <p:sldId id="306" r:id="rId17"/>
    <p:sldId id="316" r:id="rId18"/>
    <p:sldId id="308" r:id="rId19"/>
    <p:sldId id="310" r:id="rId20"/>
    <p:sldId id="303" r:id="rId21"/>
    <p:sldId id="342" r:id="rId22"/>
    <p:sldId id="343" r:id="rId23"/>
    <p:sldId id="309" r:id="rId24"/>
    <p:sldId id="312" r:id="rId25"/>
    <p:sldId id="344" r:id="rId26"/>
    <p:sldId id="339" r:id="rId27"/>
    <p:sldId id="320" r:id="rId28"/>
    <p:sldId id="333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Deusen Lukas, Carol" initials="VLC" lastIdx="14" clrIdx="0"/>
  <p:cmAuthor id="1" name="DHHS" initials="DMB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615" autoAdjust="0"/>
    <p:restoredTop sz="96092" autoAdjust="0"/>
  </p:normalViewPr>
  <p:slideViewPr>
    <p:cSldViewPr>
      <p:cViewPr>
        <p:scale>
          <a:sx n="75" d="100"/>
          <a:sy n="75" d="100"/>
        </p:scale>
        <p:origin x="-1614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1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0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9525" cmpd="sng"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4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</c:dPt>
          <c:dLbls>
            <c:dLbl>
              <c:idx val="0"/>
              <c:layout>
                <c:manualLayout>
                  <c:x val="1.5432098765432098E-3"/>
                  <c:y val="-0.12907750240114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882E-3"/>
                  <c:y val="-7.85689145050456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-6.73447838614677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295081170409256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716049382716049E-3"/>
                  <c:y val="-6.1732276644771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432098765432098E-3"/>
                  <c:y val="-7.0149932732547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432098765432098E-3"/>
                  <c:y val="-0.12627146974025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6296296296295166E-3"/>
                  <c:y val="-0.3086629298560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Sheet1!$A$2:$A$10</c:f>
              <c:strCache>
                <c:ptCount val="8"/>
                <c:pt idx="0">
                  <c:v>Site H</c:v>
                </c:pt>
                <c:pt idx="1">
                  <c:v>Site E</c:v>
                </c:pt>
                <c:pt idx="2">
                  <c:v>Site G</c:v>
                </c:pt>
                <c:pt idx="3">
                  <c:v>Site F </c:v>
                </c:pt>
                <c:pt idx="4">
                  <c:v>Site C</c:v>
                </c:pt>
                <c:pt idx="5">
                  <c:v>Site B</c:v>
                </c:pt>
                <c:pt idx="6">
                  <c:v>Site D</c:v>
                </c:pt>
                <c:pt idx="7">
                  <c:v>Site A 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5.3600000000000002E-2</c:v>
                </c:pt>
                <c:pt idx="1">
                  <c:v>3.2000000000000001E-2</c:v>
                </c:pt>
                <c:pt idx="2">
                  <c:v>1.6799999999999999E-2</c:v>
                </c:pt>
                <c:pt idx="3">
                  <c:v>3.0000000000000001E-3</c:v>
                </c:pt>
                <c:pt idx="4">
                  <c:v>-9.1000000000000004E-3</c:v>
                </c:pt>
                <c:pt idx="5">
                  <c:v>-1.4999999999999999E-2</c:v>
                </c:pt>
                <c:pt idx="6">
                  <c:v>-5.3999999999999999E-2</c:v>
                </c:pt>
                <c:pt idx="7">
                  <c:v>-0.1759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417408"/>
        <c:axId val="76169984"/>
      </c:barChart>
      <c:catAx>
        <c:axId val="48417408"/>
        <c:scaling>
          <c:orientation val="minMax"/>
        </c:scaling>
        <c:delete val="0"/>
        <c:axPos val="b"/>
        <c:majorTickMark val="out"/>
        <c:minorTickMark val="none"/>
        <c:tickLblPos val="none"/>
        <c:txPr>
          <a:bodyPr/>
          <a:lstStyle/>
          <a:p>
            <a:pPr>
              <a:defRPr b="1"/>
            </a:pPr>
            <a:endParaRPr lang="en-US"/>
          </a:p>
        </c:txPr>
        <c:crossAx val="76169984"/>
        <c:crosses val="autoZero"/>
        <c:auto val="1"/>
        <c:lblAlgn val="ctr"/>
        <c:lblOffset val="100"/>
        <c:noMultiLvlLbl val="0"/>
      </c:catAx>
      <c:valAx>
        <c:axId val="76169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Operating</a:t>
                </a:r>
                <a:r>
                  <a:rPr lang="en-US" baseline="0" dirty="0" smtClean="0"/>
                  <a:t> Margins</a:t>
                </a:r>
                <a:endParaRPr lang="en-US" dirty="0"/>
              </a:p>
            </c:rich>
          </c:tx>
          <c:layout/>
          <c:overlay val="0"/>
        </c:title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841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4478954019635"/>
          <c:y val="3.0831228624714786E-2"/>
          <c:w val="0.85552311169437156"/>
          <c:h val="0.91027721614162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12700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2700"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2700"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3.0862982404977154E-3"/>
                  <c:y val="0.239861660380343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U.S. Hospital Aggregate </a:t>
                    </a:r>
                  </a:p>
                  <a:p>
                    <a:r>
                      <a:rPr lang="en-US" b="1" dirty="0" smtClean="0"/>
                      <a:t>6.50</a:t>
                    </a:r>
                    <a:r>
                      <a:rPr lang="en-US" b="1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728395061728392E-3"/>
                  <c:y val="0.1386261885039714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latin typeface="+mn-lt"/>
                      </a:rPr>
                      <a:t>AEH Member</a:t>
                    </a:r>
                    <a:r>
                      <a:rPr lang="en-US" sz="1600" baseline="0" dirty="0" smtClean="0">
                        <a:latin typeface="+mn-lt"/>
                      </a:rPr>
                      <a:t> Aggregate </a:t>
                    </a:r>
                  </a:p>
                  <a:p>
                    <a:r>
                      <a:rPr lang="en-US" sz="1600" b="1" dirty="0" smtClean="0">
                        <a:latin typeface="+mn-lt"/>
                      </a:rPr>
                      <a:t>-0.40</a:t>
                    </a:r>
                    <a:r>
                      <a:rPr lang="en-US" sz="1600" b="1" dirty="0">
                        <a:latin typeface="+mn-lt"/>
                      </a:rPr>
                      <a:t>%</a:t>
                    </a:r>
                    <a:endParaRPr lang="en-US" b="1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5432098765432098E-3"/>
                  <c:y val="0.3207847700036434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latin typeface="+mn-lt"/>
                      </a:rPr>
                      <a:t>AEH Member</a:t>
                    </a:r>
                    <a:r>
                      <a:rPr lang="en-US" sz="1600" baseline="0" dirty="0" smtClean="0">
                        <a:latin typeface="+mn-lt"/>
                      </a:rPr>
                      <a:t> Aggregate without Medicaid DSH payments </a:t>
                    </a:r>
                  </a:p>
                  <a:p>
                    <a:r>
                      <a:rPr lang="en-US" sz="1600" b="1" dirty="0" smtClean="0">
                        <a:latin typeface="+mn-lt"/>
                      </a:rPr>
                      <a:t>-8.00</a:t>
                    </a:r>
                    <a:r>
                      <a:rPr lang="en-US" sz="1600" b="1" dirty="0">
                        <a:latin typeface="+mn-lt"/>
                      </a:rPr>
                      <a:t>%</a:t>
                    </a:r>
                    <a:endParaRPr lang="en-US" sz="1600" b="1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+mn-lt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Sheet1!$A$2:$A$4</c:f>
              <c:numCache>
                <c:formatCode>General</c:formatCode>
                <c:ptCount val="3"/>
              </c:numCache>
            </c:numRef>
          </c:cat>
          <c:val>
            <c:numRef>
              <c:f>Sheet1!$B$2:$B$4</c:f>
              <c:numCache>
                <c:formatCode>0.00%</c:formatCode>
                <c:ptCount val="3"/>
                <c:pt idx="0">
                  <c:v>6.5000000000000002E-2</c:v>
                </c:pt>
                <c:pt idx="1">
                  <c:v>-4.0000000000000001E-3</c:v>
                </c:pt>
                <c:pt idx="2">
                  <c:v>-0.08</c:v>
                </c:pt>
              </c:numCache>
            </c:numRef>
          </c:val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6196864"/>
        <c:axId val="77020160"/>
      </c:barChart>
      <c:catAx>
        <c:axId val="7619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anchor="t" anchorCtr="0"/>
          <a:lstStyle/>
          <a:p>
            <a:pPr>
              <a:defRPr b="1"/>
            </a:pPr>
            <a:endParaRPr lang="en-US"/>
          </a:p>
        </c:txPr>
        <c:crossAx val="77020160"/>
        <c:crosses val="autoZero"/>
        <c:auto val="1"/>
        <c:lblAlgn val="ctr"/>
        <c:lblOffset val="100"/>
        <c:noMultiLvlLbl val="0"/>
      </c:catAx>
      <c:valAx>
        <c:axId val="77020160"/>
        <c:scaling>
          <c:orientation val="minMax"/>
          <c:max val="0.1"/>
          <c:min val="-0.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Operating Margins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28794093102396107"/>
            </c:manualLayout>
          </c:layout>
          <c:overlay val="0"/>
        </c:title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619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9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2128-1648-496F-9DFB-F1B0769E2D19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9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DF713-F3F1-4015-BF30-40EF2E54AC0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891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9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F27A5-286B-4306-997A-E79A664FF0BE}" type="datetimeFigureOut">
              <a:rPr lang="en-US" smtClean="0"/>
              <a:pPr/>
              <a:t>6/8/2015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30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9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04ACC-42AC-4F29-AECB-6DCFC6BEE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3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23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5485158" cy="41830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008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Notes Placeholder 2"/>
          <p:cNvSpPr txBox="1">
            <a:spLocks/>
          </p:cNvSpPr>
          <p:nvPr/>
        </p:nvSpPr>
        <p:spPr>
          <a:xfrm>
            <a:off x="838821" y="4568830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2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5334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75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6890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131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530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16430"/>
            <a:ext cx="5485158" cy="4651371"/>
          </a:xfrm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510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05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75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118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579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4579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6421" y="4416430"/>
            <a:ext cx="5485158" cy="4727571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5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120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867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120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135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12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8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8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223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36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850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40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04ACC-42AC-4F29-AECB-6DCFC6BEE94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4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Author and Date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352800"/>
            <a:ext cx="7772400" cy="1295400"/>
          </a:xfrm>
        </p:spPr>
        <p:txBody>
          <a:bodyPr/>
          <a:lstStyle>
            <a:lvl1pPr algn="ctr"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76800"/>
            <a:ext cx="6400800" cy="7620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Author and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ctr">
              <a:defRPr sz="4000" b="1" cap="all">
                <a:solidFill>
                  <a:srgbClr val="1F497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F497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of Presentation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953000"/>
            <a:ext cx="8229600" cy="117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Author and 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DEFF1-E1CD-448D-9DFE-7FC3FE0F11BB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977F-0695-4C57-AF40-70739867F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1F497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2800" b="1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9CEEB-D5BD-4BA4-9F0F-BBFD9BD91A1F}" type="datetimeFigureOut">
              <a:rPr lang="en-US" smtClean="0"/>
              <a:pPr/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4C657-53BA-4C64-8161-364EC652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 baseline="0">
          <a:solidFill>
            <a:srgbClr val="1F497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15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8138" algn="l" defTabSz="914400" rtl="0" eaLnBrk="1" latinLnBrk="0" hangingPunct="1">
        <a:spcBef>
          <a:spcPct val="20000"/>
        </a:spcBef>
        <a:buClr>
          <a:srgbClr val="1F497D"/>
        </a:buClr>
        <a:buSzPct val="80000"/>
        <a:buFont typeface="Arial" pitchFamily="34" charset="0"/>
        <a:buChar char="►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284163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vlukas@bu.edu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Michael.Harrison@ahrq.hhs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System Redesign for Value in </a:t>
            </a:r>
            <a:br>
              <a:rPr lang="en-US" dirty="0" smtClean="0"/>
            </a:br>
            <a:r>
              <a:rPr lang="en-US" dirty="0" smtClean="0"/>
              <a:t>Safety-Net Hospitals and </a:t>
            </a:r>
            <a:r>
              <a:rPr lang="en-US" dirty="0"/>
              <a:t>Systems:</a:t>
            </a:r>
            <a:br>
              <a:rPr lang="en-US" dirty="0"/>
            </a:br>
            <a:r>
              <a:rPr lang="en-US" dirty="0"/>
              <a:t>Challenges and Implications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43338"/>
            <a:ext cx="8229600" cy="300196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Boston University School of Public Health</a:t>
            </a:r>
          </a:p>
          <a:p>
            <a:r>
              <a:rPr lang="en-US" sz="2400" dirty="0" smtClean="0"/>
              <a:t>prepared for</a:t>
            </a:r>
          </a:p>
          <a:p>
            <a:r>
              <a:rPr lang="en-US" sz="2400" dirty="0" smtClean="0"/>
              <a:t>Agency for Healthcare Research and Quality </a:t>
            </a:r>
          </a:p>
          <a:p>
            <a:r>
              <a:rPr lang="en-US" sz="2400" dirty="0" smtClean="0"/>
              <a:t>ACTION II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 indent="0" algn="l"/>
            <a:r>
              <a:rPr lang="en-US" sz="1400" dirty="0" smtClean="0"/>
              <a:t>The work reported here was done under AHRQ ACTION II Task Order Contract No. HHSA2902010000291 TO1. The </a:t>
            </a:r>
            <a:r>
              <a:rPr lang="en-US" sz="1400" dirty="0"/>
              <a:t>views expressed here are solely those of the authors </a:t>
            </a:r>
            <a:r>
              <a:rPr lang="en-US" sz="1400" dirty="0" smtClean="0"/>
              <a:t>and </a:t>
            </a:r>
            <a:r>
              <a:rPr lang="en-US" sz="1400" dirty="0"/>
              <a:t>do not represent any U.S. government agency or any institutions with which the authors </a:t>
            </a:r>
            <a:r>
              <a:rPr lang="en-US" sz="1400" dirty="0" smtClean="0"/>
              <a:t>are </a:t>
            </a:r>
            <a:r>
              <a:rPr lang="en-US" sz="1400" dirty="0"/>
              <a:t>affiliated.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861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Safety-net external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forces drive leaders’ decisions about business strategy and system design </a:t>
            </a:r>
          </a:p>
          <a:p>
            <a:r>
              <a:rPr lang="en-US" dirty="0" smtClean="0"/>
              <a:t>SNSs operate in a complex environment of: </a:t>
            </a:r>
          </a:p>
          <a:p>
            <a:pPr lvl="1"/>
            <a:r>
              <a:rPr lang="en-US" dirty="0" smtClean="0"/>
              <a:t>Health reform</a:t>
            </a:r>
          </a:p>
          <a:p>
            <a:pPr lvl="1"/>
            <a:r>
              <a:rPr lang="en-US" dirty="0" smtClean="0"/>
              <a:t>Accountability to multiple organizations</a:t>
            </a:r>
          </a:p>
          <a:p>
            <a:pPr lvl="1"/>
            <a:r>
              <a:rPr lang="en-US" dirty="0" smtClean="0"/>
              <a:t>Local market dynamics </a:t>
            </a:r>
          </a:p>
          <a:p>
            <a:pPr lvl="1"/>
            <a:r>
              <a:rPr lang="en-US" dirty="0" smtClean="0"/>
              <a:t>Federal, state, and local funding</a:t>
            </a:r>
          </a:p>
          <a:p>
            <a:pPr lvl="1"/>
            <a:r>
              <a:rPr lang="en-US" dirty="0" smtClean="0"/>
              <a:t>Myriad policies and regulations in the changing context of new payment and care delivery experiments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10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43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Take-away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SNSs face increasing challenges, earlier solutions for success and survival may not work</a:t>
            </a:r>
          </a:p>
          <a:p>
            <a:r>
              <a:rPr lang="en-US" dirty="0" smtClean="0"/>
              <a:t>Strategic redesign is needed to meet the challenges of the present environment</a:t>
            </a:r>
          </a:p>
          <a:p>
            <a:r>
              <a:rPr lang="en-US" dirty="0" smtClean="0"/>
              <a:t>But strategic redesign may not be enough to bring SNSs to stable financial positions</a:t>
            </a:r>
          </a:p>
          <a:p>
            <a:r>
              <a:rPr lang="en-US" dirty="0" smtClean="0"/>
              <a:t>External resources can assist in redesign efforts</a:t>
            </a:r>
          </a:p>
          <a:p>
            <a:r>
              <a:rPr lang="en-US" dirty="0" smtClean="0"/>
              <a:t>Consensus is needed on the future role of SNSs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11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76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/>
              <a:t>As SNSs face increasing challenges, earlier solutions may not work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SNSs have long coped with high demand for their services with limited funding</a:t>
            </a:r>
          </a:p>
          <a:p>
            <a:r>
              <a:rPr lang="en-US" dirty="0" smtClean="0"/>
              <a:t>In the past SNSs found creative ways to keep afloat financially, often through negotiations and longstanding relationships with government payers</a:t>
            </a:r>
          </a:p>
          <a:p>
            <a:r>
              <a:rPr lang="en-US" dirty="0" smtClean="0"/>
              <a:t>Now SNSs are challenged to adhere to new requirements, adjust funding streams, and reconfigure care in new ways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12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0530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900" dirty="0" smtClean="0"/>
              <a:t>Strategic redesign needed to meet the challenges of the present environment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As first steps, SNSs need to: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Redesign their care delivery and clinical processes to meet new requirements and expectations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Strengthen their operations and infrastructure  to improve efficiency and capacity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Safety-net systems: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Have long experience in process improvement using quality improvement tools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Are less likely to have experience and infrastructure for broader system redesign across departments and diseases, and linked to business strategies 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13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76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Strategic redesign in SNSs is </a:t>
            </a:r>
            <a:r>
              <a:rPr lang="en-US" dirty="0" smtClean="0">
                <a:solidFill>
                  <a:schemeClr val="tx2"/>
                </a:solidFill>
              </a:rPr>
              <a:t>complex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24090523"/>
              </p:ext>
            </p:extLst>
          </p:nvPr>
        </p:nvGraphicFramePr>
        <p:xfrm>
          <a:off x="1463040" y="1188720"/>
          <a:ext cx="6217920" cy="539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17" name="Document" r:id="rId5" imgW="7585566" imgH="8092609" progId="Word.Document.8">
                  <p:embed/>
                </p:oleObj>
              </mc:Choice>
              <mc:Fallback>
                <p:oleObj name="Document" r:id="rId5" imgW="7585566" imgH="8092609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3040" y="1188720"/>
                        <a:ext cx="6217920" cy="539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14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356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600" dirty="0" smtClean="0"/>
              <a:t>Challenge 1:  Underdeveloped system redesign capacity and improvement infrastructure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 smtClean="0"/>
              <a:t>Potential strategies to address the challenge: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Improve safety-net access to existing training and improvement resources by reducing financial barriers </a:t>
            </a:r>
          </a:p>
          <a:p>
            <a:pPr marL="0" indent="346075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 smtClean="0"/>
              <a:t>to entry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Examples: Offer sliding fee scales, discounts for groups, or more subsidized fellowships for safety-net institutions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Offer training that supports the development of improvement infrastructures and organizational capacity for strategic redesign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Example: Include theory and tools for organizational change and for improvement as a management philosophy)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15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282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28600"/>
            <a:ext cx="7086600" cy="868362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/>
              <a:t>Challenge 2. </a:t>
            </a:r>
            <a:r>
              <a:rPr lang="en-US" sz="2600" b="1" dirty="0"/>
              <a:t>High expectations for the development of new care delivery </a:t>
            </a:r>
            <a:r>
              <a:rPr lang="en-US" sz="2600" b="1" dirty="0" smtClean="0"/>
              <a:t>and payment </a:t>
            </a:r>
            <a:r>
              <a:rPr lang="en-US" sz="2600" b="1" dirty="0"/>
              <a:t>models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4503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600" dirty="0" smtClean="0"/>
              <a:t>Potential strategies to address the challenge:</a:t>
            </a:r>
          </a:p>
          <a:p>
            <a:pPr marL="457200">
              <a:lnSpc>
                <a:spcPct val="110000"/>
              </a:lnSpc>
            </a:pPr>
            <a:r>
              <a:rPr lang="en-US" sz="2600" dirty="0" smtClean="0"/>
              <a:t>Enhance </a:t>
            </a:r>
            <a:r>
              <a:rPr lang="en-US" sz="2600" dirty="0"/>
              <a:t>safety-net access to grant </a:t>
            </a:r>
            <a:r>
              <a:rPr lang="en-US" sz="2600" dirty="0" smtClean="0"/>
              <a:t>&amp; </a:t>
            </a:r>
            <a:r>
              <a:rPr lang="en-US" sz="2600" dirty="0"/>
              <a:t>demonstration </a:t>
            </a:r>
            <a:r>
              <a:rPr lang="en-US" sz="2600" dirty="0" smtClean="0"/>
              <a:t>funding </a:t>
            </a:r>
          </a:p>
          <a:p>
            <a:pPr marL="800100" lvl="1">
              <a:lnSpc>
                <a:spcPct val="110000"/>
              </a:lnSpc>
            </a:pPr>
            <a:r>
              <a:rPr lang="en-US" sz="2200" dirty="0" smtClean="0"/>
              <a:t>Examples: Provide </a:t>
            </a:r>
            <a:r>
              <a:rPr lang="en-US" sz="2200" dirty="0"/>
              <a:t>training in proposal development; hold limited funding competitions for </a:t>
            </a:r>
            <a:r>
              <a:rPr lang="en-US" sz="2200" dirty="0" smtClean="0"/>
              <a:t>SNSs)</a:t>
            </a:r>
            <a:endParaRPr lang="en-US" sz="2200" dirty="0"/>
          </a:p>
          <a:p>
            <a:pPr marL="457200">
              <a:lnSpc>
                <a:spcPct val="110000"/>
              </a:lnSpc>
            </a:pPr>
            <a:r>
              <a:rPr lang="en-US" sz="2600" dirty="0" smtClean="0"/>
              <a:t>Provide </a:t>
            </a:r>
            <a:r>
              <a:rPr lang="en-US" sz="2600" dirty="0"/>
              <a:t>additional technical assistance in developing </a:t>
            </a:r>
            <a:r>
              <a:rPr lang="en-US" sz="2600" dirty="0" smtClean="0"/>
              <a:t>and </a:t>
            </a:r>
            <a:r>
              <a:rPr lang="en-US" sz="2600" dirty="0"/>
              <a:t>implementing new models for SNSs </a:t>
            </a:r>
            <a:endParaRPr lang="en-US" sz="2600" dirty="0" smtClean="0"/>
          </a:p>
          <a:p>
            <a:pPr marL="800100" lvl="1">
              <a:lnSpc>
                <a:spcPct val="110000"/>
              </a:lnSpc>
            </a:pPr>
            <a:r>
              <a:rPr lang="en-US" sz="2200" dirty="0" smtClean="0"/>
              <a:t>Examples: Provide </a:t>
            </a:r>
            <a:r>
              <a:rPr lang="en-US" sz="2200" dirty="0"/>
              <a:t>team training; provide technical assistance in organizational change processes</a:t>
            </a:r>
            <a:r>
              <a:rPr lang="en-US" sz="2200" dirty="0" smtClean="0"/>
              <a:t>)</a:t>
            </a:r>
          </a:p>
          <a:p>
            <a:pPr marL="457200">
              <a:lnSpc>
                <a:spcPct val="110000"/>
              </a:lnSpc>
            </a:pPr>
            <a:r>
              <a:rPr lang="en-US" sz="2600" dirty="0"/>
              <a:t>Evaluate </a:t>
            </a:r>
            <a:r>
              <a:rPr lang="en-US" sz="2600" dirty="0" smtClean="0"/>
              <a:t>and </a:t>
            </a:r>
            <a:r>
              <a:rPr lang="en-US" sz="2600" dirty="0"/>
              <a:t>revise incentive formulas in new payment models to avoid disproportionate negative impacts on SNSs </a:t>
            </a:r>
            <a:endParaRPr lang="en-US" sz="2600" dirty="0" smtClean="0"/>
          </a:p>
          <a:p>
            <a:pPr marL="800100" lvl="1">
              <a:lnSpc>
                <a:spcPct val="110000"/>
              </a:lnSpc>
            </a:pPr>
            <a:r>
              <a:rPr lang="en-US" sz="2200" dirty="0" smtClean="0"/>
              <a:t>Example: Take </a:t>
            </a:r>
            <a:r>
              <a:rPr lang="en-US" sz="2200" dirty="0"/>
              <a:t>the populations </a:t>
            </a:r>
            <a:r>
              <a:rPr lang="en-US" sz="2200" dirty="0" smtClean="0"/>
              <a:t>and </a:t>
            </a:r>
            <a:r>
              <a:rPr lang="en-US" sz="2200" dirty="0"/>
              <a:t>services of SNSs into account in payment </a:t>
            </a:r>
            <a:r>
              <a:rPr lang="en-US" sz="2200" dirty="0" smtClean="0"/>
              <a:t>formulas</a:t>
            </a:r>
            <a:endParaRPr lang="en-US" sz="2200" dirty="0"/>
          </a:p>
          <a:p>
            <a:pPr marL="457200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16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168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600" dirty="0" smtClean="0"/>
              <a:t>Challenge 3. Inadequate HIT capacity for supporting clinical, organizational, and financial operations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Potential strategies to address the challenge: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Provide expanded training to develop HIT analytic capacity in SNSs 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Examples: Assist SNSs to develop workflows that build on HIT capabilities; provide funding to support fellowships in informatics) 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Support small, </a:t>
            </a:r>
            <a:r>
              <a:rPr lang="en-US" dirty="0" err="1" smtClean="0"/>
              <a:t>underresourced</a:t>
            </a:r>
            <a:r>
              <a:rPr lang="en-US" dirty="0" smtClean="0"/>
              <a:t> SNSs in building effective HIT systems 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Example: Offer additional financial incentives and technical assistance to develop and implement electronic medical record capabilities</a:t>
            </a:r>
          </a:p>
          <a:p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17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2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Challenge 4. Proliferation of external reporting requirements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Potential strategies to address the challenge:</a:t>
            </a:r>
          </a:p>
          <a:p>
            <a:r>
              <a:rPr lang="en-US" dirty="0" smtClean="0"/>
              <a:t>Advance current work that reviews multiple reporting requirements in order to standardize definitions of measures and reporting formats  </a:t>
            </a:r>
          </a:p>
          <a:p>
            <a:pPr lvl="1"/>
            <a:r>
              <a:rPr lang="en-US" dirty="0" smtClean="0"/>
              <a:t>Example: Adopt a single set of measures to hold all health care systems, including SNSs, accountable)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18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15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600" dirty="0" smtClean="0"/>
              <a:t>Strategic redesign may not be enough to bring SNSs to stable financial positions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942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Strategic redesign is necessary but not sufficient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Even some high-performing systems face financial threats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Safety-net systems are more likely to attain positive or break-even margins when they: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Enjoy market dominance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Can expand services to draw patients with commercial insurance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Not all SNSs have those options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Government support in some form will continue to be critical to their viability 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19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76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Presenters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5943600" cy="1523999"/>
          </a:xfrm>
        </p:spPr>
        <p:txBody>
          <a:bodyPr>
            <a:normAutofit fontScale="70000" lnSpcReduction="20000"/>
          </a:bodyPr>
          <a:lstStyle/>
          <a:p>
            <a:r>
              <a:rPr lang="en-US" sz="2400" smtClean="0"/>
              <a:t>Michael I. Harrison, Ph.D.</a:t>
            </a:r>
          </a:p>
          <a:p>
            <a:pPr marL="342900" lvl="1" indent="0">
              <a:buNone/>
            </a:pPr>
            <a:r>
              <a:rPr lang="en-US" sz="2100" smtClean="0"/>
              <a:t>Senior Social Scientist, Organizations and Systems </a:t>
            </a:r>
          </a:p>
          <a:p>
            <a:pPr marL="342900" lvl="1" indent="0">
              <a:buNone/>
            </a:pPr>
            <a:r>
              <a:rPr lang="en-US" sz="2100" smtClean="0"/>
              <a:t>Center for Delivery, Organization, and Markets</a:t>
            </a:r>
          </a:p>
          <a:p>
            <a:pPr marL="342900" lvl="1" indent="0">
              <a:buNone/>
            </a:pPr>
            <a:r>
              <a:rPr lang="en-US" sz="2100" smtClean="0"/>
              <a:t>Agency for Healthcare Research and Quality</a:t>
            </a:r>
            <a:endParaRPr lang="en-US" sz="21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3962400"/>
            <a:ext cx="6172200" cy="2163763"/>
          </a:xfrm>
        </p:spPr>
        <p:txBody>
          <a:bodyPr>
            <a:normAutofit fontScale="70000" lnSpcReduction="20000"/>
          </a:bodyPr>
          <a:lstStyle/>
          <a:p>
            <a:r>
              <a:rPr lang="en-US" sz="2400" smtClean="0"/>
              <a:t>Carol VanDeusen Lukas, Ed.D. </a:t>
            </a:r>
          </a:p>
          <a:p>
            <a:pPr marL="342900" lvl="1" indent="0">
              <a:spcBef>
                <a:spcPts val="600"/>
              </a:spcBef>
              <a:buNone/>
            </a:pPr>
            <a:r>
              <a:rPr lang="en-US" sz="2100" smtClean="0"/>
              <a:t>Clinical Associate Professor</a:t>
            </a:r>
            <a:endParaRPr lang="en-US" sz="1700" smtClean="0"/>
          </a:p>
          <a:p>
            <a:pPr marL="342900" lvl="1" indent="0">
              <a:buNone/>
            </a:pPr>
            <a:r>
              <a:rPr lang="en-US" sz="2100" smtClean="0"/>
              <a:t>Department of Health Policy and Management </a:t>
            </a:r>
          </a:p>
          <a:p>
            <a:pPr marL="342900" lvl="1" indent="0">
              <a:buNone/>
            </a:pPr>
            <a:r>
              <a:rPr lang="en-US" sz="2100" smtClean="0"/>
              <a:t>Boston University School of Public Health</a:t>
            </a:r>
          </a:p>
          <a:p>
            <a:pPr marL="342900" lvl="1" indent="0">
              <a:buNone/>
            </a:pPr>
            <a:endParaRPr lang="en-US" sz="2100" smtClean="0"/>
          </a:p>
          <a:p>
            <a:pPr marL="342900" lvl="1" indent="0">
              <a:buNone/>
            </a:pPr>
            <a:r>
              <a:rPr lang="en-US" sz="2100" smtClean="0"/>
              <a:t>Senior Investigator</a:t>
            </a:r>
          </a:p>
          <a:p>
            <a:pPr marL="342900" lvl="1" indent="0">
              <a:buNone/>
            </a:pPr>
            <a:r>
              <a:rPr lang="en-US" sz="2100" smtClean="0"/>
              <a:t>Center for Healthcare Organization and Implementation</a:t>
            </a:r>
          </a:p>
          <a:p>
            <a:pPr marL="342900" lvl="1" indent="0">
              <a:buNone/>
            </a:pPr>
            <a:r>
              <a:rPr lang="en-US" sz="2100" smtClean="0"/>
              <a:t>Research </a:t>
            </a:r>
          </a:p>
          <a:p>
            <a:pPr marL="342900" lvl="1" indent="0">
              <a:buNone/>
            </a:pPr>
            <a:r>
              <a:rPr lang="en-US" sz="2100" smtClean="0"/>
              <a:t>Department of Veterans Affairs</a:t>
            </a:r>
          </a:p>
          <a:p>
            <a:pPr marL="342900" lvl="1" indent="0">
              <a:buNone/>
            </a:pPr>
            <a:endParaRPr lang="en-US" sz="2000" smtClean="0"/>
          </a:p>
          <a:p>
            <a:pPr marL="342900" lvl="1" indent="0">
              <a:buNone/>
            </a:pPr>
            <a:endParaRPr lang="en-US" smtClean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flipH="1">
            <a:off x="8534400" y="6400800"/>
            <a:ext cx="381001" cy="320675"/>
          </a:xfrm>
        </p:spPr>
        <p:txBody>
          <a:bodyPr/>
          <a:lstStyle/>
          <a:p>
            <a:fld id="{FBB4C657-53BA-4C64-8161-364EC652DC57}" type="slidenum">
              <a:rPr lang="en-US" sz="1400" b="1" smtClean="0"/>
              <a:pPr/>
              <a:t>2</a:t>
            </a:fld>
            <a:endParaRPr lang="en-US" sz="1400" b="1" dirty="0"/>
          </a:p>
        </p:txBody>
      </p:sp>
      <p:pic>
        <p:nvPicPr>
          <p:cNvPr id="47106" name="Picture 2" descr="P:\Carol VanDeusen Lukas\Resume\cvlukas ph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95056"/>
            <a:ext cx="1828800" cy="217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vhabosvandel\AppData\Local\Microsoft\Windows\Temporary Internet Files\Content.Outlook\OIUOJA28\M_Harrrison edite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371601"/>
            <a:ext cx="1828799" cy="243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1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20</a:t>
            </a:r>
            <a:endParaRPr lang="en-US" sz="14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2962" y="5733116"/>
            <a:ext cx="4191000" cy="707886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+mj-lt"/>
              </a:rPr>
              <a:t>Notes:</a:t>
            </a:r>
          </a:p>
          <a:p>
            <a:r>
              <a:rPr lang="en-US" sz="1000" dirty="0">
                <a:solidFill>
                  <a:schemeClr val="bg1"/>
                </a:solidFill>
                <a:latin typeface="+mj-lt"/>
              </a:rPr>
              <a:t>2012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operating </a:t>
            </a:r>
            <a:r>
              <a:rPr lang="en-US" sz="1000" dirty="0">
                <a:solidFill>
                  <a:schemeClr val="bg1"/>
                </a:solidFill>
                <a:latin typeface="+mj-lt"/>
              </a:rPr>
              <a:t>margin (defined as “[total operating revenue - total operating expense] /total operating revenue x 100)” data provided by the </a:t>
            </a:r>
            <a:r>
              <a:rPr lang="en-US" sz="1000" dirty="0" smtClean="0">
                <a:solidFill>
                  <a:schemeClr val="bg1"/>
                </a:solidFill>
                <a:latin typeface="+mj-lt"/>
              </a:rPr>
              <a:t>hospitals.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02766" y="213360"/>
            <a:ext cx="70866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600" dirty="0" smtClean="0"/>
              <a:t>Field study site operating margins, 2012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1388070"/>
              </p:ext>
            </p:extLst>
          </p:nvPr>
        </p:nvGraphicFramePr>
        <p:xfrm>
          <a:off x="457200" y="12954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21</a:t>
            </a:r>
            <a:endParaRPr lang="en-US" sz="1400" b="1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National operating margins, 2012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9960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500" y="5923001"/>
            <a:ext cx="4191000" cy="55399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+mj-lt"/>
              </a:rPr>
              <a:t>Source:  America’s Essential Hospitals. Essential Hospitals Vital Data:  Results of America’s Essential Hospitals’ Annual Hospital Characteristics Survey, 2012.  AEH, July 2014.  </a:t>
            </a:r>
            <a:endParaRPr lang="en-US" sz="1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7400" y="13589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Members of America’s Essential </a:t>
            </a:r>
            <a:r>
              <a:rPr lang="en-US" i="1" dirty="0" smtClean="0"/>
              <a:t>Hospitals (AEH</a:t>
            </a:r>
            <a:r>
              <a:rPr lang="en-US" i="1" dirty="0"/>
              <a:t>) </a:t>
            </a:r>
            <a:endParaRPr lang="en-US" i="1" dirty="0" smtClean="0"/>
          </a:p>
          <a:p>
            <a:pPr algn="ctr"/>
            <a:r>
              <a:rPr lang="en-US" i="1" dirty="0" smtClean="0"/>
              <a:t>vs</a:t>
            </a:r>
            <a:r>
              <a:rPr lang="en-US" i="1" dirty="0"/>
              <a:t>. All Hospitals Nationwide</a:t>
            </a:r>
          </a:p>
        </p:txBody>
      </p:sp>
    </p:spTree>
    <p:extLst>
      <p:ext uri="{BB962C8B-B14F-4D97-AF65-F5344CB8AC3E}">
        <p14:creationId xmlns:p14="http://schemas.microsoft.com/office/powerpoint/2010/main" val="29413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Challenge 5. Financial uncertainty and threats to financial 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2283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Potential strategies to address the challenge: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Create incentives to target enhanced Medicaid payments to safety-net hospitals that are most dependent on Medicaid revenue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Examples: Provide targeted Medicaid rate increases; tie rate enhancement for SNSs to performance)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Improve targeting of Medicare and Medicaid disproportionate share payments to support safety-net hospitals with the highest proportion of uninsured patients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Continue Medicaid waivers to support safety-net hospital transformation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22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043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600" dirty="0" smtClean="0"/>
              <a:t>Challenge 6. Fundamental questions and conflicting views on the role and status of SNSs under health care reform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Potential strategies to address the challenge: </a:t>
            </a:r>
          </a:p>
          <a:p>
            <a:r>
              <a:rPr lang="en-US" dirty="0" smtClean="0"/>
              <a:t>Convene a consensus building process </a:t>
            </a:r>
          </a:p>
          <a:p>
            <a:pPr lvl="1"/>
            <a:r>
              <a:rPr lang="en-US" dirty="0" smtClean="0"/>
              <a:t>Example: A colloquium of policymakers and stakeholders, with discussion informed by previous research) 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23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549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Publications and presentations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700" dirty="0" err="1"/>
              <a:t>Zallman</a:t>
            </a:r>
            <a:r>
              <a:rPr lang="en-US" sz="1700" dirty="0"/>
              <a:t> L, </a:t>
            </a:r>
            <a:r>
              <a:rPr lang="en-US" sz="1700" dirty="0" err="1"/>
              <a:t>Bearse</a:t>
            </a:r>
            <a:r>
              <a:rPr lang="en-US" sz="1700" dirty="0"/>
              <a:t> A, Neal N, Lukas CV, Hacker K.  Physician alignment to system redesign goals at safety net systems in the new health care era: experiences at eight </a:t>
            </a:r>
            <a:r>
              <a:rPr lang="en-US" sz="1700" dirty="0" smtClean="0"/>
              <a:t>institutions. </a:t>
            </a:r>
            <a:r>
              <a:rPr lang="en-US" sz="1700" i="1" dirty="0" err="1" smtClean="0"/>
              <a:t>Jt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Comm</a:t>
            </a:r>
            <a:r>
              <a:rPr lang="en-US" sz="1700" i="1" dirty="0" smtClean="0"/>
              <a:t> </a:t>
            </a:r>
            <a:r>
              <a:rPr lang="en-US" sz="1700" i="1" dirty="0"/>
              <a:t>J </a:t>
            </a:r>
            <a:r>
              <a:rPr lang="en-US" sz="1700" i="1" dirty="0" err="1" smtClean="0"/>
              <a:t>Qual</a:t>
            </a:r>
            <a:r>
              <a:rPr lang="en-US" sz="1700" i="1" dirty="0" smtClean="0"/>
              <a:t> Pat </a:t>
            </a:r>
            <a:r>
              <a:rPr lang="en-US" sz="1700" i="1" dirty="0" err="1" smtClean="0"/>
              <a:t>Saf</a:t>
            </a:r>
            <a:r>
              <a:rPr lang="en-US" sz="1700" i="1" dirty="0" smtClean="0"/>
              <a:t>.  </a:t>
            </a:r>
            <a:r>
              <a:rPr lang="en-US" sz="1700" dirty="0"/>
              <a:t>In press</a:t>
            </a:r>
            <a:r>
              <a:rPr lang="en-US" sz="1700" dirty="0" smtClean="0"/>
              <a:t>.</a:t>
            </a:r>
          </a:p>
          <a:p>
            <a:pPr fontAlgn="base">
              <a:lnSpc>
                <a:spcPct val="120000"/>
              </a:lnSpc>
              <a:spcBef>
                <a:spcPts val="600"/>
              </a:spcBef>
            </a:pPr>
            <a:r>
              <a:rPr lang="en-US" sz="1700" dirty="0" smtClean="0"/>
              <a:t>Lukas CV,  Holmes SK, Koppelman E, Gupte G, Neal N, Frigand C, Charns MP, Harrison MI.</a:t>
            </a:r>
            <a:r>
              <a:rPr lang="en-US" sz="1700" i="1" dirty="0" smtClean="0"/>
              <a:t> </a:t>
            </a:r>
            <a:r>
              <a:rPr lang="en-US" sz="1700" dirty="0"/>
              <a:t>Strategic system redesign in safety-net </a:t>
            </a:r>
            <a:r>
              <a:rPr lang="en-US" sz="1700" dirty="0" smtClean="0"/>
              <a:t>systems: meeting </a:t>
            </a:r>
            <a:r>
              <a:rPr lang="en-US" sz="1700" dirty="0"/>
              <a:t>the challenges of a changing healthcare </a:t>
            </a:r>
            <a:r>
              <a:rPr lang="en-US" sz="1700" dirty="0" smtClean="0"/>
              <a:t>environment. San Diego: </a:t>
            </a:r>
            <a:r>
              <a:rPr lang="en-US" sz="1700" i="1" dirty="0" smtClean="0"/>
              <a:t>Academy Health Annual Research Meeting, </a:t>
            </a:r>
            <a:r>
              <a:rPr lang="en-US" sz="1700" dirty="0" smtClean="0"/>
              <a:t>June 15, 2014.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700" dirty="0" smtClean="0">
                <a:latin typeface="Arial" charset="0"/>
              </a:rPr>
              <a:t>Lukas CV, </a:t>
            </a:r>
            <a:r>
              <a:rPr lang="en-US" altLang="en-US" sz="1700" dirty="0">
                <a:latin typeface="Arial" charset="0"/>
              </a:rPr>
              <a:t>H</a:t>
            </a:r>
            <a:r>
              <a:rPr lang="en-US" altLang="en-US" sz="1700" dirty="0" smtClean="0">
                <a:latin typeface="Arial" charset="0"/>
              </a:rPr>
              <a:t>olmes SK, Koppelman E, Neal N, Charns MP, Frigand C, Gupte G. Enhancing process improvement effectiveness: </a:t>
            </a:r>
            <a:r>
              <a:rPr lang="en-US" altLang="en-US" sz="1700" dirty="0">
                <a:latin typeface="Arial" charset="0"/>
              </a:rPr>
              <a:t>s</a:t>
            </a:r>
            <a:r>
              <a:rPr lang="en-US" altLang="en-US" sz="1700" dirty="0" smtClean="0">
                <a:latin typeface="Arial" charset="0"/>
              </a:rPr>
              <a:t>ystem redesign </a:t>
            </a:r>
            <a:r>
              <a:rPr lang="en-US" altLang="en-US" sz="1700" dirty="0">
                <a:latin typeface="Arial" charset="0"/>
              </a:rPr>
              <a:t>in </a:t>
            </a:r>
            <a:r>
              <a:rPr lang="en-US" altLang="en-US" sz="1700" dirty="0" smtClean="0">
                <a:latin typeface="Arial" charset="0"/>
              </a:rPr>
              <a:t>safety-net </a:t>
            </a:r>
            <a:r>
              <a:rPr lang="en-US" altLang="en-US" sz="1700" dirty="0">
                <a:latin typeface="Arial" charset="0"/>
              </a:rPr>
              <a:t>s</a:t>
            </a:r>
            <a:r>
              <a:rPr lang="en-US" altLang="en-US" sz="1700" dirty="0" smtClean="0">
                <a:latin typeface="Arial" charset="0"/>
              </a:rPr>
              <a:t>ystems.</a:t>
            </a:r>
            <a:r>
              <a:rPr lang="en-US" altLang="en-US" sz="1700" i="1" dirty="0" smtClean="0">
                <a:latin typeface="Arial" charset="0"/>
              </a:rPr>
              <a:t> </a:t>
            </a:r>
            <a:r>
              <a:rPr lang="en-US" altLang="en-US" sz="1700" dirty="0" smtClean="0">
                <a:latin typeface="Arial" charset="0"/>
              </a:rPr>
              <a:t>Orlando</a:t>
            </a:r>
            <a:r>
              <a:rPr lang="en-US" altLang="en-US" sz="1700" i="1" dirty="0" smtClean="0">
                <a:latin typeface="Arial" charset="0"/>
              </a:rPr>
              <a:t>: Scientific Forum, IHI 25</a:t>
            </a:r>
            <a:r>
              <a:rPr lang="en-US" altLang="en-US" sz="1700" i="1" baseline="30000" dirty="0" smtClean="0">
                <a:latin typeface="Arial" charset="0"/>
              </a:rPr>
              <a:t>th</a:t>
            </a:r>
            <a:r>
              <a:rPr lang="en-US" altLang="en-US" sz="1700" i="1" dirty="0" smtClean="0">
                <a:latin typeface="Arial" charset="0"/>
              </a:rPr>
              <a:t> Annual National Forum, </a:t>
            </a:r>
            <a:r>
              <a:rPr lang="en-US" altLang="en-US" sz="1700" dirty="0" smtClean="0">
                <a:latin typeface="Arial" charset="0"/>
              </a:rPr>
              <a:t>December 9, 2013.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B4C657-53BA-4C64-8161-364EC652DC57}" type="slidenum">
              <a:rPr lang="en-US" sz="1400" b="1" smtClean="0"/>
              <a:pPr algn="r"/>
              <a:t>24</a:t>
            </a:fld>
            <a:endParaRPr lang="en-US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5886966"/>
            <a:ext cx="3124200" cy="369332"/>
          </a:xfrm>
          <a:prstGeom prst="rect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 manuscripts in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smtClean="0"/>
              <a:t>Selected references</a:t>
            </a:r>
            <a:r>
              <a:rPr lang="en-US" sz="3200" b="1" i="1" dirty="0" smtClean="0"/>
              <a:t>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" y="1371599"/>
            <a:ext cx="8042606" cy="4572001"/>
          </a:xfrm>
        </p:spPr>
        <p:txBody>
          <a:bodyPr>
            <a:noAutofit/>
          </a:bodyPr>
          <a:lstStyle/>
          <a:p>
            <a:pPr marL="0" indent="-182880">
              <a:spcBef>
                <a:spcPts val="600"/>
              </a:spcBef>
              <a:buNone/>
            </a:pPr>
            <a:r>
              <a:rPr lang="en-US" sz="1300" dirty="0" smtClean="0"/>
              <a:t>Adler-Milstein J, </a:t>
            </a:r>
            <a:r>
              <a:rPr lang="en-US" sz="1300" dirty="0" err="1" smtClean="0"/>
              <a:t>DesRoches</a:t>
            </a:r>
            <a:r>
              <a:rPr lang="en-US" sz="1300" dirty="0"/>
              <a:t> </a:t>
            </a:r>
            <a:r>
              <a:rPr lang="en-US" sz="1300" dirty="0" smtClean="0"/>
              <a:t>CM, Furukawa MF, et al. More than half of U.S. hospitals have at least a basic EHR, but stage 2 criteria remain challenging for most. </a:t>
            </a:r>
            <a:r>
              <a:rPr lang="en-US" sz="1300" i="1" dirty="0" smtClean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</a:t>
            </a:r>
            <a:r>
              <a:rPr lang="en-US" sz="1300" dirty="0" smtClean="0"/>
              <a:t>2014;33(9):1664-71. </a:t>
            </a:r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 smtClean="0"/>
              <a:t>Clark </a:t>
            </a:r>
            <a:r>
              <a:rPr lang="en-US" sz="1300" dirty="0"/>
              <a:t>J, Singer S, Kane N, </a:t>
            </a:r>
            <a:r>
              <a:rPr lang="en-US" sz="1300" dirty="0" smtClean="0"/>
              <a:t>et al. </a:t>
            </a:r>
            <a:r>
              <a:rPr lang="en-US" sz="1300" dirty="0"/>
              <a:t>From striving to thriving: systems thinking, strategy, </a:t>
            </a:r>
            <a:r>
              <a:rPr lang="en-US" sz="1300" dirty="0" smtClean="0"/>
              <a:t>and </a:t>
            </a:r>
            <a:r>
              <a:rPr lang="en-US" sz="1300" dirty="0"/>
              <a:t>the performance of safety net hospitals. </a:t>
            </a:r>
            <a:r>
              <a:rPr lang="en-US" sz="1300" i="1" dirty="0"/>
              <a:t>Health Care Manage </a:t>
            </a:r>
            <a:r>
              <a:rPr lang="en-US" sz="1300" i="1" dirty="0" smtClean="0"/>
              <a:t>Rev </a:t>
            </a:r>
            <a:r>
              <a:rPr lang="en-US" sz="1300" dirty="0" smtClean="0"/>
              <a:t>2013;38(3</a:t>
            </a:r>
            <a:r>
              <a:rPr lang="en-US" sz="1300" dirty="0"/>
              <a:t>):</a:t>
            </a:r>
            <a:r>
              <a:rPr lang="en-US" sz="1300" dirty="0" smtClean="0"/>
              <a:t>211-23.</a:t>
            </a:r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/>
              <a:t>Coughlin TA, Long SK, Sheen E, </a:t>
            </a:r>
            <a:r>
              <a:rPr lang="en-US" sz="1300" dirty="0" smtClean="0"/>
              <a:t>et al. </a:t>
            </a:r>
            <a:r>
              <a:rPr lang="en-US" sz="1300" dirty="0"/>
              <a:t>How five leading safety-net hospitals are preparing for the challenges </a:t>
            </a:r>
            <a:r>
              <a:rPr lang="en-US" sz="1300" dirty="0" smtClean="0"/>
              <a:t>and </a:t>
            </a:r>
            <a:r>
              <a:rPr lang="en-US" sz="1300" dirty="0"/>
              <a:t>opportunities of health care reform. </a:t>
            </a:r>
            <a:r>
              <a:rPr lang="en-US" sz="1300" i="1" dirty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</a:t>
            </a:r>
            <a:r>
              <a:rPr lang="en-US" sz="1300" dirty="0" smtClean="0"/>
              <a:t>2012;31(8</a:t>
            </a:r>
            <a:r>
              <a:rPr lang="en-US" sz="1300" dirty="0"/>
              <a:t>):</a:t>
            </a:r>
            <a:r>
              <a:rPr lang="en-US" sz="1300" dirty="0" smtClean="0"/>
              <a:t>1690-7.</a:t>
            </a:r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/>
              <a:t>Cunningham PJ, </a:t>
            </a:r>
            <a:r>
              <a:rPr lang="en-US" sz="1300" dirty="0" err="1"/>
              <a:t>Bazzoli</a:t>
            </a:r>
            <a:r>
              <a:rPr lang="en-US" sz="1300" dirty="0"/>
              <a:t> GJ, Katz A. Caught in the competitive crossfire: safety-net providers balance margin </a:t>
            </a:r>
            <a:r>
              <a:rPr lang="en-US" sz="1300" dirty="0" smtClean="0"/>
              <a:t>and </a:t>
            </a:r>
            <a:r>
              <a:rPr lang="en-US" sz="1300" dirty="0"/>
              <a:t>mission in a profit-driven health care market. </a:t>
            </a:r>
            <a:r>
              <a:rPr lang="en-US" sz="1300" i="1" dirty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</a:t>
            </a:r>
            <a:r>
              <a:rPr lang="en-US" sz="1300" dirty="0" smtClean="0"/>
              <a:t>2008;27(5):374-82.</a:t>
            </a:r>
            <a:endParaRPr lang="en-US" sz="1300" dirty="0"/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/>
              <a:t>Gilman </a:t>
            </a:r>
            <a:r>
              <a:rPr lang="en-US" sz="1300" dirty="0" smtClean="0"/>
              <a:t>M, </a:t>
            </a:r>
            <a:r>
              <a:rPr lang="en-US" sz="1300" dirty="0"/>
              <a:t>Adams EK, </a:t>
            </a:r>
            <a:r>
              <a:rPr lang="en-US" sz="1300" dirty="0" err="1"/>
              <a:t>Hockenberry</a:t>
            </a:r>
            <a:r>
              <a:rPr lang="en-US" sz="1300" dirty="0"/>
              <a:t> JM, </a:t>
            </a:r>
            <a:r>
              <a:rPr lang="en-US" sz="1300" dirty="0" smtClean="0"/>
              <a:t>et al. </a:t>
            </a:r>
            <a:r>
              <a:rPr lang="en-US" sz="1300" dirty="0"/>
              <a:t>California safety-net hospitals likely to be penalized by ACA value, readmission, </a:t>
            </a:r>
            <a:r>
              <a:rPr lang="en-US" sz="1300" dirty="0" smtClean="0"/>
              <a:t>and </a:t>
            </a:r>
            <a:r>
              <a:rPr lang="en-US" sz="1300" dirty="0"/>
              <a:t>meaningful use </a:t>
            </a:r>
            <a:r>
              <a:rPr lang="en-US" sz="1300" dirty="0" smtClean="0"/>
              <a:t>programs. </a:t>
            </a:r>
            <a:r>
              <a:rPr lang="en-US" sz="1300" i="1" dirty="0" smtClean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</a:t>
            </a:r>
            <a:r>
              <a:rPr lang="en-US" sz="1300" dirty="0" smtClean="0"/>
              <a:t>2014;33(8):1314-22.</a:t>
            </a:r>
            <a:endParaRPr lang="en-US" sz="1300" dirty="0"/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 smtClean="0"/>
              <a:t>Kane </a:t>
            </a:r>
            <a:r>
              <a:rPr lang="en-US" sz="1300" dirty="0"/>
              <a:t>NM, Singer SJ, Clark JR, </a:t>
            </a:r>
            <a:r>
              <a:rPr lang="en-US" sz="1300" dirty="0" smtClean="0"/>
              <a:t>et al. </a:t>
            </a:r>
            <a:r>
              <a:rPr lang="en-US" sz="1300" dirty="0"/>
              <a:t>Strained local </a:t>
            </a:r>
            <a:r>
              <a:rPr lang="en-US" sz="1300" dirty="0" smtClean="0"/>
              <a:t>and </a:t>
            </a:r>
            <a:r>
              <a:rPr lang="en-US" sz="1300" dirty="0"/>
              <a:t>state government finances among current realities that threaten public hospitals' profitability. </a:t>
            </a:r>
            <a:r>
              <a:rPr lang="en-US" sz="1300" i="1" dirty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2</a:t>
            </a:r>
            <a:r>
              <a:rPr lang="en-US" sz="1300" dirty="0" smtClean="0"/>
              <a:t>012;31(8</a:t>
            </a:r>
            <a:r>
              <a:rPr lang="en-US" sz="1300" dirty="0"/>
              <a:t>):</a:t>
            </a:r>
            <a:r>
              <a:rPr lang="en-US" sz="1300" dirty="0" smtClean="0"/>
              <a:t>1680-9.</a:t>
            </a:r>
            <a:endParaRPr lang="en-US" sz="1300" dirty="0"/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 err="1" smtClean="0"/>
              <a:t>Neuhausen</a:t>
            </a:r>
            <a:r>
              <a:rPr lang="en-US" sz="1300" dirty="0" smtClean="0"/>
              <a:t> K, Davis AC, Needleman J, et al. Disproportionate-share hospital payment reductions may threaten the financial stability of safety-net hospitals. </a:t>
            </a:r>
            <a:r>
              <a:rPr lang="en-US" sz="1300" i="1" dirty="0" smtClean="0"/>
              <a:t>Health </a:t>
            </a:r>
            <a:r>
              <a:rPr lang="en-US" sz="1300" i="1" dirty="0" err="1" smtClean="0"/>
              <a:t>Aff</a:t>
            </a:r>
            <a:r>
              <a:rPr lang="en-US" sz="1300" i="1" dirty="0" smtClean="0"/>
              <a:t> </a:t>
            </a:r>
            <a:r>
              <a:rPr lang="en-US" sz="1300" dirty="0" smtClean="0"/>
              <a:t>2014;33(6):988-96.</a:t>
            </a:r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 smtClean="0"/>
              <a:t>Rosenbaum </a:t>
            </a:r>
            <a:r>
              <a:rPr lang="en-US" sz="1300" dirty="0"/>
              <a:t>S, Hall MA. The health care safety net in the context of national health insurance reform. </a:t>
            </a:r>
            <a:r>
              <a:rPr lang="en-US" sz="1300" dirty="0" smtClean="0"/>
              <a:t>In: The health care safety net </a:t>
            </a:r>
            <a:r>
              <a:rPr lang="en-US" sz="1300" dirty="0"/>
              <a:t>in a </a:t>
            </a:r>
            <a:r>
              <a:rPr lang="en-US" sz="1300" dirty="0" smtClean="0"/>
              <a:t>post-reform world</a:t>
            </a:r>
            <a:r>
              <a:rPr lang="en-US" sz="1300" dirty="0"/>
              <a:t>. New Brunswick, </a:t>
            </a:r>
            <a:r>
              <a:rPr lang="en-US" sz="1300" dirty="0" smtClean="0"/>
              <a:t>NJ: </a:t>
            </a:r>
            <a:r>
              <a:rPr lang="en-US" sz="1300" dirty="0"/>
              <a:t>Rutgers University Press; </a:t>
            </a:r>
            <a:r>
              <a:rPr lang="en-US" sz="1300" dirty="0" smtClean="0"/>
              <a:t>2012. p. 153-216.</a:t>
            </a:r>
          </a:p>
          <a:p>
            <a:pPr marL="0" indent="-182880">
              <a:spcBef>
                <a:spcPts val="600"/>
              </a:spcBef>
              <a:buNone/>
            </a:pPr>
            <a:r>
              <a:rPr lang="en-US" sz="1300" dirty="0" smtClean="0"/>
              <a:t>Singh S, Lin Y-L, </a:t>
            </a:r>
            <a:r>
              <a:rPr lang="en-US" sz="1300" dirty="0" err="1" smtClean="0"/>
              <a:t>Nattinger</a:t>
            </a:r>
            <a:r>
              <a:rPr lang="en-US" sz="1300" dirty="0" smtClean="0"/>
              <a:t> AB, et al. Variation in the risk of readmission among hospitals: the relative contribution of patient, hospital, and inpatient provider characteristics. </a:t>
            </a:r>
            <a:r>
              <a:rPr lang="en-US" sz="1300" i="1" dirty="0" smtClean="0"/>
              <a:t>J Gen Intern Med </a:t>
            </a:r>
            <a:r>
              <a:rPr lang="en-US" sz="1300" dirty="0" smtClean="0"/>
              <a:t>2014;29(4):572-8.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25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195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22806" y="304800"/>
            <a:ext cx="7086600" cy="868362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Discussion…</a:t>
            </a:r>
            <a:endParaRPr lang="en-US" sz="4000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26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9338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2800" b="1" dirty="0" smtClean="0"/>
              <a:t>Contact information</a:t>
            </a:r>
            <a:r>
              <a:rPr lang="en-US" sz="2800" b="1" i="1" dirty="0" smtClean="0"/>
              <a:t>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Carol VanDeusen Lukas, </a:t>
            </a:r>
            <a:r>
              <a:rPr lang="en-US" sz="2400" dirty="0" err="1" smtClean="0"/>
              <a:t>Ed.D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Clinical </a:t>
            </a:r>
            <a:r>
              <a:rPr lang="en-US" sz="2400" dirty="0"/>
              <a:t>Associate </a:t>
            </a:r>
            <a:r>
              <a:rPr lang="en-US" sz="2400" dirty="0" smtClean="0"/>
              <a:t>Professor</a:t>
            </a:r>
          </a:p>
          <a:p>
            <a:pPr marL="0" indent="0">
              <a:buNone/>
            </a:pPr>
            <a:r>
              <a:rPr lang="en-US" sz="2400" dirty="0" smtClean="0"/>
              <a:t>Department </a:t>
            </a:r>
            <a:r>
              <a:rPr lang="en-US" sz="2400" dirty="0"/>
              <a:t>of Health Policy </a:t>
            </a:r>
            <a:r>
              <a:rPr lang="en-US" sz="2400" dirty="0" smtClean="0"/>
              <a:t>&amp; Management</a:t>
            </a:r>
          </a:p>
          <a:p>
            <a:pPr marL="0" indent="0">
              <a:buNone/>
            </a:pPr>
            <a:r>
              <a:rPr lang="en-US" sz="2400" dirty="0" smtClean="0"/>
              <a:t>Boston </a:t>
            </a:r>
            <a:r>
              <a:rPr lang="en-US" sz="2400" dirty="0"/>
              <a:t>University School of Public </a:t>
            </a:r>
            <a:r>
              <a:rPr lang="en-US" sz="2400" dirty="0" smtClean="0"/>
              <a:t>Health</a:t>
            </a:r>
          </a:p>
          <a:p>
            <a:pPr marL="0" indent="0">
              <a:buNone/>
            </a:pPr>
            <a:r>
              <a:rPr lang="en-US" sz="2400" dirty="0" smtClean="0"/>
              <a:t>Email</a:t>
            </a:r>
            <a:r>
              <a:rPr lang="en-US" sz="2400" dirty="0"/>
              <a:t>: </a:t>
            </a:r>
            <a:r>
              <a:rPr lang="en-US" sz="2400" dirty="0">
                <a:hlinkClick r:id="rId3"/>
              </a:rPr>
              <a:t>cvlukas@bu.edu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Michael I. Harrison, Ph.D.</a:t>
            </a:r>
          </a:p>
          <a:p>
            <a:pPr marL="0" indent="0">
              <a:buNone/>
            </a:pPr>
            <a:r>
              <a:rPr lang="en-US" sz="2400" dirty="0" smtClean="0"/>
              <a:t>Senior Social </a:t>
            </a:r>
            <a:r>
              <a:rPr lang="en-US" sz="2400" dirty="0"/>
              <a:t>Scientist, </a:t>
            </a:r>
            <a:r>
              <a:rPr lang="en-US" sz="2400" dirty="0" smtClean="0"/>
              <a:t>Organizations and </a:t>
            </a:r>
            <a:r>
              <a:rPr lang="en-US" sz="2400" dirty="0"/>
              <a:t>Systems </a:t>
            </a:r>
          </a:p>
          <a:p>
            <a:pPr marL="0" indent="0">
              <a:buNone/>
            </a:pPr>
            <a:r>
              <a:rPr lang="en-US" sz="2400" dirty="0" smtClean="0"/>
              <a:t>Center </a:t>
            </a:r>
            <a:r>
              <a:rPr lang="en-US" sz="2400" dirty="0"/>
              <a:t>for Delivery, Organization, </a:t>
            </a:r>
            <a:r>
              <a:rPr lang="en-US" sz="2400" dirty="0" smtClean="0"/>
              <a:t>and Markets</a:t>
            </a:r>
          </a:p>
          <a:p>
            <a:pPr marL="0" indent="0">
              <a:buNone/>
            </a:pPr>
            <a:r>
              <a:rPr lang="en-US" sz="2400" dirty="0" smtClean="0"/>
              <a:t>Agency </a:t>
            </a:r>
            <a:r>
              <a:rPr lang="en-US" sz="2400" dirty="0"/>
              <a:t>for Healthcare Research </a:t>
            </a:r>
            <a:r>
              <a:rPr lang="en-US" sz="2400" dirty="0" smtClean="0"/>
              <a:t>and Quality</a:t>
            </a:r>
          </a:p>
          <a:p>
            <a:pPr marL="0" indent="0">
              <a:buNone/>
            </a:pPr>
            <a:r>
              <a:rPr lang="en-US" sz="2400" dirty="0" smtClean="0"/>
              <a:t>Email</a:t>
            </a:r>
            <a:r>
              <a:rPr lang="en-US" sz="2400" dirty="0"/>
              <a:t>: </a:t>
            </a:r>
            <a:r>
              <a:rPr lang="en-US" sz="2400" u="sng" dirty="0">
                <a:hlinkClick r:id="rId4"/>
              </a:rPr>
              <a:t>Michael.Harrison@ahrq.hhs.gov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27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5106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Overview of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Highlight challenges safety-net hospital systems face in the current health care environment</a:t>
            </a:r>
          </a:p>
          <a:p>
            <a:r>
              <a:rPr lang="en-US" dirty="0" smtClean="0"/>
              <a:t>Suggest actions for federal agencies and private organizations to consider to support safety-net systems (SNSs)</a:t>
            </a:r>
          </a:p>
          <a:p>
            <a:r>
              <a:rPr lang="en-US" dirty="0" smtClean="0"/>
              <a:t>Discuss conclusions and potential strategies to address  challenges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3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853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AHRQ objectives in commissioning this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more about how to foster effective and sustainable system redesign to increase value in SNSs</a:t>
            </a:r>
          </a:p>
          <a:p>
            <a:r>
              <a:rPr lang="en-US" dirty="0" smtClean="0"/>
              <a:t>Identify external supports that SNSs are currently using</a:t>
            </a:r>
          </a:p>
          <a:p>
            <a:r>
              <a:rPr lang="en-US" dirty="0" smtClean="0"/>
              <a:t>Identify additional forms of redesign support for consideration by government agencies and other external organizations </a:t>
            </a:r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4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555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Safety-net systems*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Hospitals and their affiliated facilities and practices that:</a:t>
            </a:r>
          </a:p>
          <a:p>
            <a:pPr lvl="1"/>
            <a:r>
              <a:rPr lang="en-US" dirty="0" smtClean="0"/>
              <a:t>Serve high proportions of low-income, medically vulnerable patients</a:t>
            </a:r>
          </a:p>
          <a:p>
            <a:pPr lvl="1"/>
            <a:r>
              <a:rPr lang="en-US" dirty="0" smtClean="0"/>
              <a:t>Have the highest shares of Medicaid and uninsured patients and lowest shares of privately insured patients in comparison with other U.S. hospital systems</a:t>
            </a:r>
          </a:p>
          <a:p>
            <a:pPr lvl="1"/>
            <a:r>
              <a:rPr lang="en-US" dirty="0" smtClean="0"/>
              <a:t>Include but are not limited to publicly owned hospital systems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r>
              <a:rPr lang="en-US" sz="2000" dirty="0" smtClean="0"/>
              <a:t>* Institute of Medicine, Crossing the Quality Chasm: A New Health System for the 21st Century. National Academy Press. 2001. </a:t>
            </a:r>
            <a:endParaRPr lang="en-US" sz="2000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5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1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System redesign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Improvement or redesign work that promotes alignment and synergy among quality improvement efforts to create changes that are well aligned across units and conditions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Coordinated multidimensional changes in management and delivery of care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Strategic system redesign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Involves </a:t>
            </a:r>
            <a:r>
              <a:rPr lang="en-US" dirty="0" err="1" smtClean="0"/>
              <a:t>systemwide</a:t>
            </a:r>
            <a:r>
              <a:rPr lang="en-US" dirty="0" smtClean="0"/>
              <a:t> efforts to change the organization in ways that: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Are aligned with strategic and business priorities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Support safety-net mission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Aim to enhance (or at least to preserve) the organization’s competitive position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6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598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Study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Boston University School of Public Health</a:t>
            </a:r>
          </a:p>
          <a:p>
            <a:pPr lvl="1"/>
            <a:r>
              <a:rPr lang="en-US" dirty="0" smtClean="0"/>
              <a:t>Carol </a:t>
            </a:r>
            <a:r>
              <a:rPr lang="en-US" dirty="0" err="1" smtClean="0"/>
              <a:t>VanDeusen</a:t>
            </a:r>
            <a:r>
              <a:rPr lang="en-US" dirty="0" smtClean="0"/>
              <a:t> Lukas, </a:t>
            </a:r>
            <a:r>
              <a:rPr lang="en-US" dirty="0" err="1" smtClean="0"/>
              <a:t>Ed.D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Sally K. Holmes, M.B.A.</a:t>
            </a:r>
          </a:p>
          <a:p>
            <a:pPr lvl="1"/>
            <a:r>
              <a:rPr lang="en-US" dirty="0" smtClean="0"/>
              <a:t>Elisa </a:t>
            </a:r>
            <a:r>
              <a:rPr lang="en-US" dirty="0" err="1" smtClean="0"/>
              <a:t>Koppelman</a:t>
            </a:r>
            <a:r>
              <a:rPr lang="en-US" dirty="0" smtClean="0"/>
              <a:t>, M.P.H., M.S.W.</a:t>
            </a:r>
          </a:p>
          <a:p>
            <a:pPr lvl="1"/>
            <a:r>
              <a:rPr lang="en-US" dirty="0" smtClean="0"/>
              <a:t>Martin P. </a:t>
            </a:r>
            <a:r>
              <a:rPr lang="en-US" dirty="0" err="1" smtClean="0"/>
              <a:t>Charns</a:t>
            </a:r>
            <a:r>
              <a:rPr lang="en-US" dirty="0" smtClean="0"/>
              <a:t>, D.B.A. </a:t>
            </a:r>
          </a:p>
          <a:p>
            <a:pPr lvl="1"/>
            <a:r>
              <a:rPr lang="en-US" dirty="0" smtClean="0"/>
              <a:t>Cara </a:t>
            </a:r>
            <a:r>
              <a:rPr lang="en-US" dirty="0" err="1" smtClean="0"/>
              <a:t>Frigand</a:t>
            </a:r>
            <a:r>
              <a:rPr lang="en-US" dirty="0" smtClean="0"/>
              <a:t>, M.S.</a:t>
            </a:r>
          </a:p>
          <a:p>
            <a:pPr lvl="1"/>
            <a:r>
              <a:rPr lang="en-US" dirty="0" err="1" smtClean="0"/>
              <a:t>Gouri</a:t>
            </a:r>
            <a:r>
              <a:rPr lang="en-US" dirty="0" smtClean="0"/>
              <a:t> </a:t>
            </a:r>
            <a:r>
              <a:rPr lang="en-US" dirty="0" err="1" smtClean="0"/>
              <a:t>Gupte</a:t>
            </a:r>
            <a:r>
              <a:rPr lang="en-US" dirty="0" smtClean="0"/>
              <a:t>, Ph.D. </a:t>
            </a:r>
          </a:p>
          <a:p>
            <a:pPr lvl="1"/>
            <a:r>
              <a:rPr lang="en-US" dirty="0" smtClean="0"/>
              <a:t>Natasha Neal, M.P.H.</a:t>
            </a:r>
          </a:p>
          <a:p>
            <a:endParaRPr lang="en-US" dirty="0" smtClean="0"/>
          </a:p>
          <a:p>
            <a:r>
              <a:rPr lang="en-US" dirty="0" smtClean="0"/>
              <a:t>Cambridge Health Alliance</a:t>
            </a:r>
          </a:p>
          <a:p>
            <a:pPr lvl="1"/>
            <a:r>
              <a:rPr lang="en-US" dirty="0" smtClean="0"/>
              <a:t>Karen Hacker, M.D., M.P.H. </a:t>
            </a:r>
          </a:p>
          <a:p>
            <a:pPr lvl="1"/>
            <a:r>
              <a:rPr lang="en-US" dirty="0" smtClean="0"/>
              <a:t>Leah </a:t>
            </a:r>
            <a:r>
              <a:rPr lang="en-US" dirty="0" err="1" smtClean="0"/>
              <a:t>Zallman</a:t>
            </a:r>
            <a:r>
              <a:rPr lang="en-US" dirty="0" smtClean="0"/>
              <a:t>, M.D., M.P.H.</a:t>
            </a:r>
          </a:p>
          <a:p>
            <a:pPr lvl="1"/>
            <a:r>
              <a:rPr lang="en-US" dirty="0" smtClean="0"/>
              <a:t>Adriana </a:t>
            </a:r>
            <a:r>
              <a:rPr lang="en-US" dirty="0" err="1" smtClean="0"/>
              <a:t>Bearse</a:t>
            </a:r>
            <a:r>
              <a:rPr lang="en-US" dirty="0" smtClean="0"/>
              <a:t>, M.S.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AHRQ Task Order Officer</a:t>
            </a:r>
          </a:p>
          <a:p>
            <a:pPr lvl="1"/>
            <a:r>
              <a:rPr lang="en-US" dirty="0" smtClean="0"/>
              <a:t>Michael I. Harrison, Ph.D.</a:t>
            </a:r>
          </a:p>
          <a:p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7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688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9423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Field studies of 8 SNSs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7 urban, academic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3 public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Outpatients visits per year: 374,000 - 1,850,000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Admissions per year: 12,000 - 82,000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Data collection: Oct 2012 to March 2013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Conversations with: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Other SNSs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Resource providers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Industry leaders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Review of: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Peer-reviewed literature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Gray literature – continuing updates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Guidance from an expert and stakeholder panel</a:t>
            </a:r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8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23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Expert and stakeholder panel members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181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Allison Bayer, M.B.A.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Executive Vice President and Chief Operating Officer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Cambridge Health Alliance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Michael Davies, M.D.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National Director for Systems Redesign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Department of Veterans Affairs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Jose L. Gonzalez, M.D., J.D., </a:t>
            </a:r>
            <a:r>
              <a:rPr lang="en-US" sz="1400" dirty="0" err="1" smtClean="0"/>
              <a:t>M.S.Ed</a:t>
            </a:r>
            <a:r>
              <a:rPr lang="en-US" sz="1400" dirty="0" smtClean="0"/>
              <a:t>.</a:t>
            </a:r>
            <a:br>
              <a:rPr lang="en-US" sz="1400" dirty="0" smtClean="0"/>
            </a:br>
            <a:r>
              <a:rPr lang="en-US" sz="1400" dirty="0" smtClean="0"/>
              <a:t>Medical Director, Cook Children's Health Plan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 smtClean="0"/>
              <a:t>Sandral</a:t>
            </a:r>
            <a:r>
              <a:rPr lang="en-US" sz="1400" dirty="0" smtClean="0"/>
              <a:t> </a:t>
            </a:r>
            <a:r>
              <a:rPr lang="en-US" sz="1400" dirty="0" err="1" smtClean="0"/>
              <a:t>Hullett</a:t>
            </a:r>
            <a:r>
              <a:rPr lang="en-US" sz="1400" dirty="0" smtClean="0"/>
              <a:t>, M.D., M.P.H.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Former CEO and Medical Director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Jefferson Health System/Cooper Green Hospital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smtClean="0"/>
              <a:t>Arnold </a:t>
            </a:r>
            <a:r>
              <a:rPr lang="en-US" sz="1400" dirty="0" err="1" smtClean="0"/>
              <a:t>Kaluzny</a:t>
            </a:r>
            <a:r>
              <a:rPr lang="en-US" sz="1400" dirty="0" smtClean="0"/>
              <a:t>, Ph.D.</a:t>
            </a: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Professor Emeritus of Health Policy </a:t>
            </a:r>
            <a:r>
              <a:rPr lang="en-US" sz="1400" dirty="0" smtClean="0"/>
              <a:t>and </a:t>
            </a:r>
            <a:r>
              <a:rPr lang="en-US" sz="1400" dirty="0"/>
              <a:t>Management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Director Emeritus of Public Health Leadership Program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/>
              <a:t>UNC </a:t>
            </a:r>
            <a:r>
              <a:rPr lang="en-US" sz="1400" dirty="0" err="1"/>
              <a:t>Gillings</a:t>
            </a:r>
            <a:r>
              <a:rPr lang="en-US" sz="1400" dirty="0"/>
              <a:t> School of Global Public </a:t>
            </a:r>
            <a:r>
              <a:rPr lang="en-US" sz="1400" dirty="0" smtClean="0"/>
              <a:t>Health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87962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Uma R. </a:t>
            </a:r>
            <a:r>
              <a:rPr lang="en-US" sz="3500" dirty="0" err="1"/>
              <a:t>Kotagal</a:t>
            </a:r>
            <a:r>
              <a:rPr lang="en-US" sz="3500" dirty="0"/>
              <a:t>, </a:t>
            </a:r>
            <a:r>
              <a:rPr lang="en-US" sz="3500" dirty="0" smtClean="0"/>
              <a:t>M.D.</a:t>
            </a:r>
            <a:endParaRPr lang="en-US" sz="35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Senior Vice President for Safety Quality </a:t>
            </a:r>
            <a:r>
              <a:rPr lang="en-US" sz="3500" dirty="0" smtClean="0"/>
              <a:t>and  </a:t>
            </a:r>
            <a:r>
              <a:rPr lang="en-US" sz="3500" dirty="0"/>
              <a:t>Transformation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Cincinnati Children’s Hospital Medical Center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Lori </a:t>
            </a:r>
            <a:r>
              <a:rPr lang="en-US" sz="3500" dirty="0" err="1"/>
              <a:t>Melichar</a:t>
            </a:r>
            <a:r>
              <a:rPr lang="en-US" sz="3500" dirty="0"/>
              <a:t>, M.A., Ph.D.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Senior Program Officer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Robert Wood Johnson Foundation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John Oswald, Ph.D., M.P.H.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Assistant Vice President, Research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America’s Essential Hospitals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(Formerly National Association of Public Hospitals and Health Systems)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Lillian Shirley, B.S.N., M.P.H., M.P.A.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Director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/>
              <a:t>Multnomah County Health Department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5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Bruce Siegel, M.D., M.P.H.</a:t>
            </a:r>
            <a:br>
              <a:rPr lang="en-US" sz="3500" dirty="0" smtClean="0"/>
            </a:br>
            <a:r>
              <a:rPr lang="en-US" sz="3500" dirty="0" smtClean="0"/>
              <a:t>President and Chief Executive Officer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dirty="0" smtClean="0"/>
              <a:t>America’s Essential Hospitals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057846" y="6294437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marL="0" algn="r" defTabSz="914400" rtl="0" eaLnBrk="1" latinLnBrk="0" hangingPunct="1">
              <a:defRPr kumimoji="0" sz="1200" kern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latin typeface="+mj-lt"/>
              </a:rPr>
              <a:t>9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39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8097</TotalTime>
  <Words>2135</Words>
  <Application>Microsoft Office PowerPoint</Application>
  <PresentationFormat>On-screen Show (4:3)</PresentationFormat>
  <Paragraphs>292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1_Custom Design</vt:lpstr>
      <vt:lpstr>5_Office Theme</vt:lpstr>
      <vt:lpstr>Document</vt:lpstr>
      <vt:lpstr>System Redesign for Value in  Safety-Net Hospitals and Systems: Challenges and Implications </vt:lpstr>
      <vt:lpstr>Presenters</vt:lpstr>
      <vt:lpstr>Overview of this session</vt:lpstr>
      <vt:lpstr>AHRQ objectives in commissioning this project</vt:lpstr>
      <vt:lpstr>Safety-net systems*</vt:lpstr>
      <vt:lpstr>System redesign</vt:lpstr>
      <vt:lpstr>Study team</vt:lpstr>
      <vt:lpstr>Study design</vt:lpstr>
      <vt:lpstr>Expert and stakeholder panel members </vt:lpstr>
      <vt:lpstr>Safety-net external environment</vt:lpstr>
      <vt:lpstr>Take-away conclusions</vt:lpstr>
      <vt:lpstr>As SNSs face increasing challenges, earlier solutions may not work</vt:lpstr>
      <vt:lpstr>Strategic redesign needed to meet the challenges of the present environment</vt:lpstr>
      <vt:lpstr>Strategic redesign in SNSs is complex</vt:lpstr>
      <vt:lpstr>Challenge 1:  Underdeveloped system redesign capacity and improvement infrastructure</vt:lpstr>
      <vt:lpstr>Challenge 2. High expectations for the development of new care delivery and payment models</vt:lpstr>
      <vt:lpstr>Challenge 3. Inadequate HIT capacity for supporting clinical, organizational, and financial operations</vt:lpstr>
      <vt:lpstr>Challenge 4. Proliferation of external reporting requirements  </vt:lpstr>
      <vt:lpstr>Strategic redesign may not be enough to bring SNSs to stable financial positions</vt:lpstr>
      <vt:lpstr> Field study site operating margins, 2012  </vt:lpstr>
      <vt:lpstr>National operating margins, 2012</vt:lpstr>
      <vt:lpstr>Challenge 5. Financial uncertainty and threats to financial viability</vt:lpstr>
      <vt:lpstr>Challenge 6. Fundamental questions and conflicting views on the role and status of SNSs under health care reform</vt:lpstr>
      <vt:lpstr>Publications and presentations</vt:lpstr>
      <vt:lpstr>Selected references </vt:lpstr>
      <vt:lpstr>PowerPoint Presentation</vt:lpstr>
      <vt:lpstr>Contact information </vt:lpstr>
    </vt:vector>
  </TitlesOfParts>
  <Company>Dept.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VanDeusen Lukas, Carol</dc:creator>
  <cp:lastModifiedBy>DHHS</cp:lastModifiedBy>
  <cp:revision>338</cp:revision>
  <cp:lastPrinted>2014-08-06T16:46:27Z</cp:lastPrinted>
  <dcterms:created xsi:type="dcterms:W3CDTF">2013-05-19T00:45:59Z</dcterms:created>
  <dcterms:modified xsi:type="dcterms:W3CDTF">2015-06-08T13:32:17Z</dcterms:modified>
</cp:coreProperties>
</file>