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39"/>
  </p:notesMasterIdLst>
  <p:handoutMasterIdLst>
    <p:handoutMasterId r:id="rId40"/>
  </p:handoutMasterIdLst>
  <p:sldIdLst>
    <p:sldId id="322" r:id="rId6"/>
    <p:sldId id="263" r:id="rId7"/>
    <p:sldId id="270" r:id="rId8"/>
    <p:sldId id="264" r:id="rId9"/>
    <p:sldId id="266" r:id="rId10"/>
    <p:sldId id="265" r:id="rId11"/>
    <p:sldId id="318" r:id="rId12"/>
    <p:sldId id="267" r:id="rId13"/>
    <p:sldId id="319" r:id="rId14"/>
    <p:sldId id="321" r:id="rId15"/>
    <p:sldId id="268" r:id="rId16"/>
    <p:sldId id="304" r:id="rId17"/>
    <p:sldId id="272" r:id="rId18"/>
    <p:sldId id="274" r:id="rId19"/>
    <p:sldId id="279" r:id="rId20"/>
    <p:sldId id="281" r:id="rId21"/>
    <p:sldId id="282" r:id="rId22"/>
    <p:sldId id="306" r:id="rId23"/>
    <p:sldId id="328" r:id="rId24"/>
    <p:sldId id="311" r:id="rId25"/>
    <p:sldId id="288" r:id="rId26"/>
    <p:sldId id="312" r:id="rId27"/>
    <p:sldId id="292" r:id="rId28"/>
    <p:sldId id="330" r:id="rId29"/>
    <p:sldId id="329" r:id="rId30"/>
    <p:sldId id="300" r:id="rId31"/>
    <p:sldId id="303" r:id="rId32"/>
    <p:sldId id="301" r:id="rId33"/>
    <p:sldId id="317" r:id="rId34"/>
    <p:sldId id="326" r:id="rId35"/>
    <p:sldId id="307" r:id="rId36"/>
    <p:sldId id="327" r:id="rId37"/>
    <p:sldId id="323" r:id="rId3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3E5A59-85F9-F956-3AA7-07972767288A}" name="dina moss" initials="dm" userId="5b31e1b99c09e7f5" providerId="Windows Live"/>
  <p188:author id="{A902BCB5-F2A8-0B23-FE53-322B114F4EA6}" name="Harrison, Michael (AHRQ/CEPI)" initials="HM(" userId="S::Michael.Harrison@ahrq.hhs.gov::867917cb-17c4-47c3-a01f-8324481499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32" autoAdjust="0"/>
    <p:restoredTop sz="88177" autoAdjust="0"/>
  </p:normalViewPr>
  <p:slideViewPr>
    <p:cSldViewPr>
      <p:cViewPr varScale="1">
        <p:scale>
          <a:sx n="87" d="100"/>
          <a:sy n="87" d="100"/>
        </p:scale>
        <p:origin x="510" y="8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6372"/>
    </p:cViewPr>
  </p:sorterViewPr>
  <p:notesViewPr>
    <p:cSldViewPr>
      <p:cViewPr varScale="1">
        <p:scale>
          <a:sx n="48" d="100"/>
          <a:sy n="48" d="100"/>
        </p:scale>
        <p:origin x="2752" y="3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B0E40ABE-DCA6-4B7A-B1BC-961182C98C1E}" type="datetimeFigureOut">
              <a:rPr lang="en-US" smtClean="0"/>
              <a:pPr/>
              <a:t>8/16/2023</a:t>
            </a:fld>
            <a:endParaRPr lang="en-US"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A63DE9D1-BBA0-4F2C-9FA0-7B37DDC69B66}" type="slidenum">
              <a:rPr lang="en-US" smtClean="0"/>
              <a:pPr/>
              <a:t>‹#›</a:t>
            </a:fld>
            <a:endParaRPr lang="en-US" dirty="0"/>
          </a:p>
        </p:txBody>
      </p:sp>
    </p:spTree>
    <p:extLst>
      <p:ext uri="{BB962C8B-B14F-4D97-AF65-F5344CB8AC3E}">
        <p14:creationId xmlns:p14="http://schemas.microsoft.com/office/powerpoint/2010/main" val="8245258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B106A1E-4DC8-4B97-9735-D05403F9CA2D}" type="datetimeFigureOut">
              <a:rPr lang="en-US" smtClean="0"/>
              <a:t>8/16/2023</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B17BA40C-25F7-4A81-B7B0-365A5351FE20}" type="slidenum">
              <a:rPr lang="en-US" smtClean="0"/>
              <a:t>‹#›</a:t>
            </a:fld>
            <a:endParaRPr lang="en-US" dirty="0"/>
          </a:p>
        </p:txBody>
      </p:sp>
    </p:spTree>
    <p:extLst>
      <p:ext uri="{BB962C8B-B14F-4D97-AF65-F5344CB8AC3E}">
        <p14:creationId xmlns:p14="http://schemas.microsoft.com/office/powerpoint/2010/main" val="26149740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academyhealth.confex.com/academyhealth/2022di/meetingapp.cgi/Paper/54643"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Dina was COR and implementation lead; Michael was co-COR and evaluation/dissemination lead. </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a:t>
            </a:fld>
            <a:endParaRPr lang="en-US" dirty="0"/>
          </a:p>
        </p:txBody>
      </p:sp>
    </p:spTree>
    <p:extLst>
      <p:ext uri="{BB962C8B-B14F-4D97-AF65-F5344CB8AC3E}">
        <p14:creationId xmlns:p14="http://schemas.microsoft.com/office/powerpoint/2010/main" val="1782427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10</a:t>
            </a:fld>
            <a:endParaRPr lang="en-US" dirty="0"/>
          </a:p>
        </p:txBody>
      </p:sp>
    </p:spTree>
    <p:extLst>
      <p:ext uri="{BB962C8B-B14F-4D97-AF65-F5344CB8AC3E}">
        <p14:creationId xmlns:p14="http://schemas.microsoft.com/office/powerpoint/2010/main" val="2637730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11</a:t>
            </a:fld>
            <a:endParaRPr lang="en-US" dirty="0"/>
          </a:p>
        </p:txBody>
      </p:sp>
    </p:spTree>
    <p:extLst>
      <p:ext uri="{BB962C8B-B14F-4D97-AF65-F5344CB8AC3E}">
        <p14:creationId xmlns:p14="http://schemas.microsoft.com/office/powerpoint/2010/main" val="3110475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12</a:t>
            </a:fld>
            <a:endParaRPr lang="en-US" dirty="0"/>
          </a:p>
        </p:txBody>
      </p:sp>
    </p:spTree>
    <p:extLst>
      <p:ext uri="{BB962C8B-B14F-4D97-AF65-F5344CB8AC3E}">
        <p14:creationId xmlns:p14="http://schemas.microsoft.com/office/powerpoint/2010/main" val="3539711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13</a:t>
            </a:fld>
            <a:endParaRPr lang="en-US" dirty="0"/>
          </a:p>
        </p:txBody>
      </p:sp>
    </p:spTree>
    <p:extLst>
      <p:ext uri="{BB962C8B-B14F-4D97-AF65-F5344CB8AC3E}">
        <p14:creationId xmlns:p14="http://schemas.microsoft.com/office/powerpoint/2010/main" val="1055940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14</a:t>
            </a:fld>
            <a:endParaRPr lang="en-US" dirty="0"/>
          </a:p>
        </p:txBody>
      </p:sp>
    </p:spTree>
    <p:extLst>
      <p:ext uri="{BB962C8B-B14F-4D97-AF65-F5344CB8AC3E}">
        <p14:creationId xmlns:p14="http://schemas.microsoft.com/office/powerpoint/2010/main" val="1240532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Two months into the trainings, COVID happened.</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15</a:t>
            </a:fld>
            <a:endParaRPr lang="en-US" dirty="0"/>
          </a:p>
        </p:txBody>
      </p:sp>
    </p:spTree>
    <p:extLst>
      <p:ext uri="{BB962C8B-B14F-4D97-AF65-F5344CB8AC3E}">
        <p14:creationId xmlns:p14="http://schemas.microsoft.com/office/powerpoint/2010/main" val="278196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16</a:t>
            </a:fld>
            <a:endParaRPr lang="en-US" dirty="0"/>
          </a:p>
        </p:txBody>
      </p:sp>
    </p:spTree>
    <p:extLst>
      <p:ext uri="{BB962C8B-B14F-4D97-AF65-F5344CB8AC3E}">
        <p14:creationId xmlns:p14="http://schemas.microsoft.com/office/powerpoint/2010/main" val="3519359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17</a:t>
            </a:fld>
            <a:endParaRPr lang="en-US" dirty="0"/>
          </a:p>
        </p:txBody>
      </p:sp>
    </p:spTree>
    <p:extLst>
      <p:ext uri="{BB962C8B-B14F-4D97-AF65-F5344CB8AC3E}">
        <p14:creationId xmlns:p14="http://schemas.microsoft.com/office/powerpoint/2010/main" val="3168578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18</a:t>
            </a:fld>
            <a:endParaRPr lang="en-US" dirty="0"/>
          </a:p>
        </p:txBody>
      </p:sp>
    </p:spTree>
    <p:extLst>
      <p:ext uri="{BB962C8B-B14F-4D97-AF65-F5344CB8AC3E}">
        <p14:creationId xmlns:p14="http://schemas.microsoft.com/office/powerpoint/2010/main" val="1030575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19</a:t>
            </a:fld>
            <a:endParaRPr lang="en-US" dirty="0"/>
          </a:p>
        </p:txBody>
      </p:sp>
    </p:spTree>
    <p:extLst>
      <p:ext uri="{BB962C8B-B14F-4D97-AF65-F5344CB8AC3E}">
        <p14:creationId xmlns:p14="http://schemas.microsoft.com/office/powerpoint/2010/main" val="785450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happened includes: </a:t>
            </a:r>
          </a:p>
          <a:p>
            <a:r>
              <a:rPr lang="en-US" dirty="0"/>
              <a:t>What did and did not go as planned</a:t>
            </a:r>
          </a:p>
          <a:p>
            <a:r>
              <a:rPr lang="en-US" dirty="0"/>
              <a:t>What worked and didn’t</a:t>
            </a:r>
          </a:p>
          <a:p>
            <a:r>
              <a:rPr lang="en-US" dirty="0"/>
              <a:t>What we were and were not able to accomplish</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a:t>
            </a:fld>
            <a:endParaRPr lang="en-US" dirty="0"/>
          </a:p>
        </p:txBody>
      </p:sp>
    </p:spTree>
    <p:extLst>
      <p:ext uri="{BB962C8B-B14F-4D97-AF65-F5344CB8AC3E}">
        <p14:creationId xmlns:p14="http://schemas.microsoft.com/office/powerpoint/2010/main" val="1648855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sz="1800" dirty="0">
                <a:latin typeface="Segoe Condensed" panose="020B0606040200020203" pitchFamily="34" charset="0"/>
              </a:rPr>
              <a:t>Implementation: substantial engagement in implementation trainings and peer groups; reported AR progress by 70% of survey respondents; qualitative reports of progress on enhancing CC, tracking referral rates, and an increased focus on patient retention . But this was less than hoped-for progress on AR and CC – due to pandemic challenges; lack of site capacity for QI (limited prior experience, limited data availability and experience in use; limited prioritization by top leadership; heterogeneity of participants’ capacity, needs, interests.) </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20</a:t>
            </a:fld>
            <a:endParaRPr lang="en-US" dirty="0"/>
          </a:p>
        </p:txBody>
      </p:sp>
    </p:spTree>
    <p:extLst>
      <p:ext uri="{BB962C8B-B14F-4D97-AF65-F5344CB8AC3E}">
        <p14:creationId xmlns:p14="http://schemas.microsoft.com/office/powerpoint/2010/main" val="2854538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dirty="0">
                <a:latin typeface="Segoe Condensed" panose="020B0606040200020203" pitchFamily="34" charset="0"/>
                <a:ea typeface="Calibri" panose="020F0502020204030204" pitchFamily="34" charset="0"/>
                <a:cs typeface="Times New Roman" panose="02020603050405020304" pitchFamily="18" charset="0"/>
              </a:rPr>
              <a:t>LC WEBINARS</a:t>
            </a:r>
          </a:p>
          <a:p>
            <a:pPr>
              <a:lnSpc>
                <a:spcPct val="107000"/>
              </a:lnSpc>
            </a:pPr>
            <a:endParaRPr lang="en-US" sz="1600" b="0" dirty="0">
              <a:latin typeface="Segoe Condensed" panose="020B0606040200020203" pitchFamily="34" charset="0"/>
              <a:ea typeface="Calibri" panose="020F0502020204030204" pitchFamily="34" charset="0"/>
              <a:cs typeface="Times New Roman" panose="02020603050405020304" pitchFamily="18" charset="0"/>
            </a:endParaRPr>
          </a:p>
          <a:p>
            <a:pPr>
              <a:lnSpc>
                <a:spcPct val="107000"/>
              </a:lnSpc>
            </a:pPr>
            <a:r>
              <a:rPr lang="en-US" sz="1600" b="0" dirty="0">
                <a:latin typeface="Segoe Condensed" panose="020B0606040200020203" pitchFamily="34" charset="0"/>
                <a:ea typeface="Calibri" panose="020F0502020204030204" pitchFamily="34" charset="0"/>
                <a:cs typeface="Times New Roman" panose="02020603050405020304" pitchFamily="18" charset="0"/>
              </a:rPr>
              <a:t>Addressing Challenges with CR amid the COVID-19 Pandemic </a:t>
            </a:r>
          </a:p>
          <a:p>
            <a:pPr>
              <a:lnSpc>
                <a:spcPct val="107000"/>
              </a:lnSpc>
            </a:pPr>
            <a:r>
              <a:rPr lang="en-US" sz="1600" b="0" dirty="0">
                <a:latin typeface="Segoe Condensed" panose="020B0606040200020203" pitchFamily="34" charset="0"/>
                <a:ea typeface="Calibri" panose="020F0502020204030204" pitchFamily="34" charset="0"/>
                <a:cs typeface="Times New Roman" panose="02020603050405020304" pitchFamily="18" charset="0"/>
              </a:rPr>
              <a:t>Adapting CR Program Operations in Response to Coronavirus Pandemic Impacts</a:t>
            </a:r>
          </a:p>
          <a:p>
            <a:pPr>
              <a:lnSpc>
                <a:spcPct val="107000"/>
              </a:lnSpc>
            </a:pPr>
            <a:r>
              <a:rPr lang="en-US" sz="1600" b="0" dirty="0">
                <a:latin typeface="Segoe Condensed" panose="020B0606040200020203" pitchFamily="34" charset="0"/>
                <a:ea typeface="Calibri" panose="020F0502020204030204" pitchFamily="34" charset="0"/>
                <a:cs typeface="Times New Roman" panose="02020603050405020304" pitchFamily="18" charset="0"/>
              </a:rPr>
              <a:t>Patient Support Resources and Educational Materials Utilized by CR Programs during the Pandemic</a:t>
            </a:r>
          </a:p>
          <a:p>
            <a:pPr>
              <a:lnSpc>
                <a:spcPct val="107000"/>
              </a:lnSpc>
            </a:pPr>
            <a:r>
              <a:rPr lang="en-US" sz="1600" b="0" dirty="0">
                <a:latin typeface="Segoe Condensed" panose="020B0606040200020203" pitchFamily="34" charset="0"/>
                <a:ea typeface="Calibri" panose="020F0502020204030204" pitchFamily="34" charset="0"/>
                <a:cs typeface="Times New Roman" panose="02020603050405020304" pitchFamily="18" charset="0"/>
              </a:rPr>
              <a:t>Patient Safety While Resuming In-person CR Program Operations</a:t>
            </a:r>
          </a:p>
          <a:p>
            <a:pPr>
              <a:lnSpc>
                <a:spcPct val="107000"/>
              </a:lnSpc>
            </a:pPr>
            <a:r>
              <a:rPr lang="en-US" sz="1600" b="0" dirty="0">
                <a:latin typeface="Segoe Condensed" panose="020B0606040200020203" pitchFamily="34" charset="0"/>
                <a:ea typeface="Calibri" panose="020F0502020204030204" pitchFamily="34" charset="0"/>
                <a:cs typeface="Times New Roman" panose="02020603050405020304" pitchFamily="18" charset="0"/>
              </a:rPr>
              <a:t>Operational Adjustments while Resuming In-person CR Programs</a:t>
            </a:r>
          </a:p>
          <a:p>
            <a:pPr>
              <a:lnSpc>
                <a:spcPct val="107000"/>
              </a:lnSpc>
            </a:pPr>
            <a:r>
              <a:rPr lang="en-US" sz="1600" b="0" dirty="0">
                <a:latin typeface="Segoe Condensed" panose="020B0606040200020203" pitchFamily="34" charset="0"/>
                <a:ea typeface="Calibri" panose="020F0502020204030204" pitchFamily="34" charset="0"/>
                <a:cs typeface="Times New Roman" panose="02020603050405020304" pitchFamily="18" charset="0"/>
              </a:rPr>
              <a:t>Emerging Strategies for Supporting CR Patients between Onsite Visits</a:t>
            </a:r>
          </a:p>
          <a:p>
            <a:pPr>
              <a:lnSpc>
                <a:spcPct val="107000"/>
              </a:lnSpc>
              <a:spcAft>
                <a:spcPts val="809"/>
              </a:spcAft>
            </a:pPr>
            <a:r>
              <a:rPr lang="en-US" sz="1600" b="0" dirty="0">
                <a:latin typeface="Segoe Condensed" panose="020B0606040200020203" pitchFamily="34" charset="0"/>
                <a:ea typeface="Calibri" panose="020F0502020204030204" pitchFamily="34" charset="0"/>
                <a:cs typeface="Times New Roman" panose="02020603050405020304" pitchFamily="18" charset="0"/>
              </a:rPr>
              <a:t>Coping with Staffing Challenges in Today’s CR Programs</a:t>
            </a:r>
          </a:p>
          <a:p>
            <a:pPr>
              <a:lnSpc>
                <a:spcPct val="107000"/>
              </a:lnSpc>
              <a:spcAft>
                <a:spcPts val="809"/>
              </a:spcAft>
            </a:pPr>
            <a:endParaRPr lang="en-US" sz="1600" b="0" dirty="0">
              <a:latin typeface="Segoe Condensed" panose="020B0606040200020203" pitchFamily="34" charset="0"/>
              <a:ea typeface="Calibri" panose="020F0502020204030204" pitchFamily="34" charset="0"/>
              <a:cs typeface="Times New Roman" panose="02020603050405020304" pitchFamily="18" charset="0"/>
            </a:endParaRPr>
          </a:p>
          <a:p>
            <a:r>
              <a:rPr lang="en-US" sz="1600" b="0" dirty="0">
                <a:latin typeface="Segoe Condensed" panose="020B0606040200020203" pitchFamily="34" charset="0"/>
              </a:rPr>
              <a:t>CMS Final Rule and Strategic Planning for 2021</a:t>
            </a:r>
          </a:p>
          <a:p>
            <a:r>
              <a:rPr lang="en-US" sz="1600" b="0" dirty="0">
                <a:latin typeface="Segoe Condensed" panose="020B0606040200020203" pitchFamily="34" charset="0"/>
              </a:rPr>
              <a:t>Improving Support for Women Who Need CR;  Innovations That Can Improve Your CR Program; Enhancing Care for Heart Failure Patients</a:t>
            </a:r>
          </a:p>
          <a:p>
            <a:r>
              <a:rPr lang="en-US" sz="1600" b="0" dirty="0">
                <a:latin typeface="Segoe Condensed" panose="020B0606040200020203" pitchFamily="34" charset="0"/>
              </a:rPr>
              <a:t>Using Hybrid CR to Expand System Capacity and Patient-Centeredness;  Practical Methods for Improving Care Coordination for CR Patients;   Maximizing Physician Support for CR;  Creating and Operating a Successful Hybrid CR Program</a:t>
            </a:r>
          </a:p>
          <a:p>
            <a:endParaRPr lang="en-US" sz="1800" dirty="0">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21</a:t>
            </a:fld>
            <a:endParaRPr lang="en-US" dirty="0"/>
          </a:p>
        </p:txBody>
      </p:sp>
    </p:spTree>
    <p:extLst>
      <p:ext uri="{BB962C8B-B14F-4D97-AF65-F5344CB8AC3E}">
        <p14:creationId xmlns:p14="http://schemas.microsoft.com/office/powerpoint/2010/main" val="3812040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22</a:t>
            </a:fld>
            <a:endParaRPr lang="en-US" dirty="0"/>
          </a:p>
        </p:txBody>
      </p:sp>
    </p:spTree>
    <p:extLst>
      <p:ext uri="{BB962C8B-B14F-4D97-AF65-F5344CB8AC3E}">
        <p14:creationId xmlns:p14="http://schemas.microsoft.com/office/powerpoint/2010/main" val="2481459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600" dirty="0">
                <a:latin typeface="Segoe Condensed" panose="020B0606040200020203" pitchFamily="34" charset="0"/>
              </a:rPr>
              <a:t>Diverse workgroup participants – included members: </a:t>
            </a:r>
          </a:p>
          <a:p>
            <a:pPr marL="1200150" lvl="2" indent="-285750">
              <a:buFont typeface="Arial" panose="020B0604020202020204" pitchFamily="34" charset="0"/>
              <a:buChar char="•"/>
            </a:pPr>
            <a:r>
              <a:rPr lang="en-US" sz="1600" dirty="0">
                <a:latin typeface="Segoe Condensed" panose="020B0606040200020203" pitchFamily="34" charset="0"/>
              </a:rPr>
              <a:t>Planning to offer hybrid CR within 6-12 months;</a:t>
            </a:r>
          </a:p>
          <a:p>
            <a:pPr marL="1200150" lvl="2" indent="-285750">
              <a:buFont typeface="Arial" panose="020B0604020202020204" pitchFamily="34" charset="0"/>
              <a:buChar char="•"/>
            </a:pPr>
            <a:r>
              <a:rPr lang="en-US" sz="1600" dirty="0">
                <a:latin typeface="Segoe Condensed" panose="020B0606040200020203" pitchFamily="34" charset="0"/>
              </a:rPr>
              <a:t>Began offering hybrid CR within the past year; </a:t>
            </a:r>
          </a:p>
          <a:p>
            <a:pPr marL="1200150" lvl="2" indent="-285750">
              <a:buFont typeface="Arial" panose="020B0604020202020204" pitchFamily="34" charset="0"/>
              <a:buChar char="•"/>
            </a:pPr>
            <a:r>
              <a:rPr lang="en-US" sz="1600" dirty="0">
                <a:latin typeface="Segoe Condensed" panose="020B0606040200020203" pitchFamily="34" charset="0"/>
              </a:rPr>
              <a:t>Have an established HYCR option (&gt; 1 year)</a:t>
            </a:r>
          </a:p>
          <a:p>
            <a:pPr>
              <a:lnSpc>
                <a:spcPct val="110000"/>
              </a:lnSpc>
              <a:spcAft>
                <a:spcPts val="910"/>
              </a:spcAft>
            </a:pPr>
            <a:endParaRPr lang="en-US" sz="1600" dirty="0">
              <a:latin typeface="Segoe Condensed" panose="020B0606040200020203" pitchFamily="34" charset="0"/>
              <a:ea typeface="Calibri" panose="020F0502020204030204" pitchFamily="34" charset="0"/>
              <a:cs typeface="Times New Roman" panose="02020603050405020304" pitchFamily="18" charset="0"/>
            </a:endParaRPr>
          </a:p>
          <a:p>
            <a:pPr>
              <a:lnSpc>
                <a:spcPct val="105000"/>
              </a:lnSpc>
            </a:pPr>
            <a:endParaRPr lang="en-US" sz="1600" dirty="0">
              <a:latin typeface="Segoe Condensed" panose="020B0606040200020203" pitchFamily="34" charset="0"/>
              <a:ea typeface="Times New Roman" panose="02020603050405020304" pitchFamily="18" charset="0"/>
              <a:cs typeface="Times New Roman" panose="02020603050405020304" pitchFamily="18" charset="0"/>
            </a:endParaRPr>
          </a:p>
          <a:p>
            <a:pPr>
              <a:lnSpc>
                <a:spcPct val="105000"/>
              </a:lnSpc>
            </a:pPr>
            <a:r>
              <a:rPr lang="en-US" sz="1600" dirty="0">
                <a:latin typeface="Segoe Condensed" panose="020B0606040200020203" pitchFamily="34" charset="0"/>
                <a:ea typeface="Times New Roman" panose="02020603050405020304" pitchFamily="18" charset="0"/>
                <a:cs typeface="Times New Roman" panose="02020603050405020304" pitchFamily="18" charset="0"/>
              </a:rPr>
              <a:t>Environmental Scan = brief literature scan on select HYCR topics = final report summarized</a:t>
            </a:r>
            <a:endParaRPr lang="en-US" sz="1600" dirty="0">
              <a:latin typeface="Segoe Condensed" panose="020B0606040200020203" pitchFamily="34" charset="0"/>
              <a:ea typeface="Calibri" panose="020F0502020204030204" pitchFamily="34" charset="0"/>
              <a:cs typeface="Times New Roman" panose="02020603050405020304" pitchFamily="18" charset="0"/>
            </a:endParaRPr>
          </a:p>
          <a:p>
            <a:pPr>
              <a:lnSpc>
                <a:spcPct val="110000"/>
              </a:lnSpc>
              <a:spcAft>
                <a:spcPts val="910"/>
              </a:spcAft>
            </a:pPr>
            <a:endParaRPr lang="en-US" sz="1600" dirty="0">
              <a:latin typeface="Segoe Condensed" panose="020B0606040200020203" pitchFamily="34" charset="0"/>
              <a:ea typeface="Calibri" panose="020F0502020204030204" pitchFamily="34" charset="0"/>
              <a:cs typeface="Times New Roman" panose="02020603050405020304" pitchFamily="18" charset="0"/>
            </a:endParaRPr>
          </a:p>
          <a:p>
            <a:pPr>
              <a:lnSpc>
                <a:spcPct val="110000"/>
              </a:lnSpc>
              <a:spcAft>
                <a:spcPts val="910"/>
              </a:spcAft>
            </a:pPr>
            <a:r>
              <a:rPr lang="en-US" sz="1600" dirty="0">
                <a:latin typeface="Segoe Condensed" panose="020B0606040200020203" pitchFamily="34" charset="0"/>
                <a:ea typeface="Calibri" panose="020F0502020204030204" pitchFamily="34" charset="0"/>
                <a:cs typeface="Times New Roman" panose="02020603050405020304" pitchFamily="18" charset="0"/>
              </a:rPr>
              <a:t>This mix of program backgrounds was intended to ensure the Workgroup possessed the perspectives of all of the audiences for whom Workgroup-based resources were to be created.</a:t>
            </a:r>
          </a:p>
          <a:p>
            <a:pPr marL="462458" lvl="1">
              <a:lnSpc>
                <a:spcPct val="110000"/>
              </a:lnSpc>
            </a:pPr>
            <a:endParaRPr lang="en-US" sz="1600" dirty="0">
              <a:latin typeface="Segoe Condensed" panose="020B0606040200020203" pitchFamily="34" charset="0"/>
              <a:ea typeface="Times New Roman" panose="02020603050405020304" pitchFamily="18" charset="0"/>
              <a:cs typeface="Times New Roman" panose="02020603050405020304" pitchFamily="18" charset="0"/>
            </a:endParaRPr>
          </a:p>
          <a:p>
            <a:pPr marL="751494" lvl="1" indent="-289036">
              <a:lnSpc>
                <a:spcPct val="107000"/>
              </a:lnSpc>
              <a:buFont typeface="Courier New" panose="02070309020205020404" pitchFamily="49" charset="0"/>
              <a:buChar char="o"/>
            </a:pPr>
            <a:r>
              <a:rPr lang="en-US" sz="1600" dirty="0">
                <a:latin typeface="Segoe Condensed" panose="020B0606040200020203" pitchFamily="34" charset="0"/>
                <a:ea typeface="Times New Roman" panose="02020603050405020304" pitchFamily="18" charset="0"/>
                <a:cs typeface="Times New Roman" panose="02020603050405020304" pitchFamily="18" charset="0"/>
              </a:rPr>
              <a:t>(b) the results of the “real world” scanning activities conducted in associated with the HYCR Workgroup.</a:t>
            </a:r>
            <a:endParaRPr lang="en-US" sz="1600" dirty="0">
              <a:latin typeface="Segoe Condensed" panose="020B0606040200020203" pitchFamily="34" charset="0"/>
              <a:ea typeface="Times New Roman" panose="02020603050405020304" pitchFamily="18" charset="0"/>
              <a:cs typeface="Arial" panose="020B0604020202020204" pitchFamily="34" charset="0"/>
            </a:endParaRPr>
          </a:p>
          <a:p>
            <a:pPr marL="751494" lvl="1" indent="-289036">
              <a:lnSpc>
                <a:spcPct val="107000"/>
              </a:lnSpc>
              <a:buFont typeface="Courier New" panose="02070309020205020404" pitchFamily="49" charset="0"/>
              <a:buChar char="o"/>
            </a:pPr>
            <a:r>
              <a:rPr lang="en-US" sz="1600" dirty="0">
                <a:latin typeface="Segoe Condensed" panose="020B0606040200020203" pitchFamily="34" charset="0"/>
                <a:ea typeface="Times New Roman" panose="02020603050405020304" pitchFamily="18" charset="0"/>
                <a:cs typeface="Times New Roman" panose="02020603050405020304" pitchFamily="18" charset="0"/>
              </a:rPr>
              <a:t>Lessons learned for implementation of similar working groups on high priority health care topics in the future (presented to AHRQ in a separate report).    </a:t>
            </a:r>
            <a:endParaRPr lang="en-US" sz="1600" dirty="0">
              <a:latin typeface="Segoe Condensed" panose="020B0606040200020203" pitchFamily="34" charset="0"/>
              <a:ea typeface="Times New Roman" panose="02020603050405020304" pitchFamily="18" charset="0"/>
              <a:cs typeface="Arial" panose="020B0604020202020204" pitchFamily="34" charset="0"/>
            </a:endParaRPr>
          </a:p>
          <a:p>
            <a:pPr marL="462458">
              <a:lnSpc>
                <a:spcPct val="110000"/>
              </a:lnSpc>
              <a:spcAft>
                <a:spcPts val="809"/>
              </a:spcAft>
            </a:pPr>
            <a:r>
              <a:rPr lang="en-US" sz="1600" dirty="0">
                <a:latin typeface="Segoe Condensed" panose="020B0606040200020203" pitchFamily="34" charset="0"/>
                <a:ea typeface="Times New Roman" panose="02020603050405020304" pitchFamily="18" charset="0"/>
                <a:cs typeface="Times New Roman" panose="02020603050405020304" pitchFamily="18" charset="0"/>
              </a:rPr>
              <a:t> </a:t>
            </a:r>
            <a:endParaRPr lang="en-US" sz="1600" dirty="0">
              <a:latin typeface="Segoe Condensed" panose="020B0606040200020203" pitchFamily="34" charset="0"/>
              <a:ea typeface="Times New Roman" panose="02020603050405020304" pitchFamily="18" charset="0"/>
              <a:cs typeface="Arial" panose="020B0604020202020204" pitchFamily="34" charset="0"/>
            </a:endParaRPr>
          </a:p>
          <a:p>
            <a:r>
              <a:rPr lang="en-US" sz="1600" dirty="0">
                <a:latin typeface="Segoe Condensed" panose="020B0606040200020203" pitchFamily="34" charset="0"/>
                <a:ea typeface="Times New Roman" panose="02020603050405020304" pitchFamily="18" charset="0"/>
              </a:rPr>
              <a:t>The HYCR Workgroup’s insights and resources about creating and successfully administering a hybrid CR option were presented at the end of the project to the larger LC community at an AG session open to the entire Learning Community</a:t>
            </a:r>
            <a:endParaRPr lang="en-US" sz="1600" dirty="0">
              <a:latin typeface="Segoe Condensed" panose="020B0606040200020203"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23</a:t>
            </a:fld>
            <a:endParaRPr lang="en-US" dirty="0"/>
          </a:p>
        </p:txBody>
      </p:sp>
    </p:spTree>
    <p:extLst>
      <p:ext uri="{BB962C8B-B14F-4D97-AF65-F5344CB8AC3E}">
        <p14:creationId xmlns:p14="http://schemas.microsoft.com/office/powerpoint/2010/main" val="4029983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25</a:t>
            </a:fld>
            <a:endParaRPr lang="en-US" dirty="0"/>
          </a:p>
        </p:txBody>
      </p:sp>
    </p:spTree>
    <p:extLst>
      <p:ext uri="{BB962C8B-B14F-4D97-AF65-F5344CB8AC3E}">
        <p14:creationId xmlns:p14="http://schemas.microsoft.com/office/powerpoint/2010/main" val="218273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sz="1600" b="1" dirty="0">
                <a:solidFill>
                  <a:srgbClr val="505050"/>
                </a:solidFill>
                <a:latin typeface="Segoe Condensed" panose="020B0606040200020203" pitchFamily="34" charset="0"/>
                <a:ea typeface="Calibri" panose="020F0502020204030204" pitchFamily="34" charset="0"/>
                <a:cs typeface="Arial Black" panose="020B0A04020102020204" pitchFamily="34" charset="0"/>
              </a:rPr>
              <a:t>A</a:t>
            </a:r>
            <a:r>
              <a:rPr lang="en-US" sz="1600" b="1" dirty="0">
                <a:solidFill>
                  <a:srgbClr val="221E1F"/>
                </a:solidFill>
                <a:latin typeface="Segoe Condensed" panose="020B0606040200020203" pitchFamily="34" charset="0"/>
                <a:ea typeface="Calibri" panose="020F0502020204030204" pitchFamily="34" charset="0"/>
                <a:cs typeface="Arial Black" panose="020B0A04020102020204" pitchFamily="34" charset="0"/>
              </a:rPr>
              <a:t>dded:</a:t>
            </a:r>
            <a:r>
              <a:rPr lang="en-US" sz="1600" dirty="0">
                <a:solidFill>
                  <a:srgbClr val="221E1F"/>
                </a:solidFill>
                <a:latin typeface="Segoe Condensed" panose="020B0606040200020203" pitchFamily="34" charset="0"/>
                <a:ea typeface="Calibri" panose="020F0502020204030204" pitchFamily="34" charset="0"/>
                <a:cs typeface="Arial Black" panose="020B0A04020102020204" pitchFamily="34" charset="0"/>
              </a:rPr>
              <a:t> readiness assessments; implementation hospital debriefs</a:t>
            </a:r>
            <a:r>
              <a:rPr lang="en-US" sz="1600" b="1" dirty="0">
                <a:solidFill>
                  <a:srgbClr val="221E1F"/>
                </a:solidFill>
                <a:latin typeface="Segoe Condensed" panose="020B0606040200020203" pitchFamily="34" charset="0"/>
                <a:ea typeface="Calibri" panose="020F0502020204030204" pitchFamily="34" charset="0"/>
                <a:cs typeface="Arial Black" panose="020B0A04020102020204" pitchFamily="34" charset="0"/>
              </a:rPr>
              <a:t>; Cancelled</a:t>
            </a:r>
            <a:r>
              <a:rPr lang="en-US" sz="1600" dirty="0">
                <a:solidFill>
                  <a:srgbClr val="221E1F"/>
                </a:solidFill>
                <a:latin typeface="Segoe Condensed" panose="020B0606040200020203" pitchFamily="34" charset="0"/>
                <a:ea typeface="Calibri" panose="020F0502020204030204" pitchFamily="34" charset="0"/>
                <a:cs typeface="Arial Black" panose="020B0A04020102020204" pitchFamily="34" charset="0"/>
              </a:rPr>
              <a:t>: physician interviews, 2</a:t>
            </a:r>
            <a:r>
              <a:rPr lang="en-US" sz="1600" baseline="30000" dirty="0">
                <a:solidFill>
                  <a:srgbClr val="221E1F"/>
                </a:solidFill>
                <a:latin typeface="Segoe Condensed" panose="020B0606040200020203" pitchFamily="34" charset="0"/>
                <a:ea typeface="Calibri" panose="020F0502020204030204" pitchFamily="34" charset="0"/>
                <a:cs typeface="Arial Black" panose="020B0A04020102020204" pitchFamily="34" charset="0"/>
              </a:rPr>
              <a:t>nd</a:t>
            </a:r>
            <a:r>
              <a:rPr lang="en-US" sz="1600" dirty="0">
                <a:solidFill>
                  <a:srgbClr val="221E1F"/>
                </a:solidFill>
                <a:latin typeface="Segoe Condensed" panose="020B0606040200020203" pitchFamily="34" charset="0"/>
                <a:ea typeface="Calibri" panose="020F0502020204030204" pitchFamily="34" charset="0"/>
                <a:cs typeface="Arial Black" panose="020B0A04020102020204" pitchFamily="34" charset="0"/>
              </a:rPr>
              <a:t> survey of LC participants; (exit interviews – not relevant.); </a:t>
            </a:r>
            <a:r>
              <a:rPr lang="en-US" sz="1600" b="1" dirty="0">
                <a:solidFill>
                  <a:srgbClr val="221E1F"/>
                </a:solidFill>
                <a:latin typeface="Segoe Condensed" panose="020B0606040200020203" pitchFamily="34" charset="0"/>
                <a:ea typeface="Calibri" panose="020F0502020204030204" pitchFamily="34" charset="0"/>
                <a:cs typeface="Arial Black" panose="020B0A04020102020204" pitchFamily="34" charset="0"/>
              </a:rPr>
              <a:t>modified</a:t>
            </a:r>
            <a:r>
              <a:rPr lang="en-US" sz="1600" dirty="0">
                <a:solidFill>
                  <a:srgbClr val="221E1F"/>
                </a:solidFill>
                <a:latin typeface="Segoe Condensed" panose="020B0606040200020203" pitchFamily="34" charset="0"/>
                <a:ea typeface="Calibri" panose="020F0502020204030204" pitchFamily="34" charset="0"/>
                <a:cs typeface="Arial Black" panose="020B0A04020102020204" pitchFamily="34" charset="0"/>
              </a:rPr>
              <a:t>: interviews with selected champions changed to group interviews. </a:t>
            </a:r>
            <a:endParaRPr lang="en-US" sz="1600" dirty="0">
              <a:latin typeface="Segoe Condensed" panose="020B0606040200020203"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26</a:t>
            </a:fld>
            <a:endParaRPr lang="en-US" dirty="0"/>
          </a:p>
        </p:txBody>
      </p:sp>
    </p:spTree>
    <p:extLst>
      <p:ext uri="{BB962C8B-B14F-4D97-AF65-F5344CB8AC3E}">
        <p14:creationId xmlns:p14="http://schemas.microsoft.com/office/powerpoint/2010/main" val="3277939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sz="1600" dirty="0">
                <a:latin typeface="Segoe Condensed" panose="020B0606040200020203" pitchFamily="34" charset="0"/>
              </a:rPr>
              <a:t>More thorough, advanced investigation of implementation and improvement contexts might have helped us better address implementation and learning barriers that predated the pandemic and were made worse by it. </a:t>
            </a:r>
            <a:br>
              <a:rPr lang="en-US" sz="1600" dirty="0">
                <a:latin typeface="Segoe Condensed" panose="020B0606040200020203" pitchFamily="34" charset="0"/>
              </a:rPr>
            </a:br>
            <a:endParaRPr lang="en-US" sz="1600" dirty="0">
              <a:latin typeface="Segoe Condensed" panose="020B0606040200020203" pitchFamily="34" charset="0"/>
            </a:endParaRPr>
          </a:p>
          <a:p>
            <a:pPr defTabSz="924916">
              <a:defRPr/>
            </a:pPr>
            <a:r>
              <a:rPr lang="en-US" sz="1600" dirty="0">
                <a:latin typeface="Segoe Condensed" panose="020B0606040200020203" pitchFamily="34" charset="0"/>
              </a:rPr>
              <a:t>We gradually recognized </a:t>
            </a:r>
            <a:r>
              <a:rPr lang="en-US" sz="1600" b="1" dirty="0">
                <a:latin typeface="Segoe Condensed" panose="020B0606040200020203" pitchFamily="34" charset="0"/>
              </a:rPr>
              <a:t>that our original plan and timetable were overly ambitious and did not  sufficiently respond to diversity among participating hospitals. We needed to tailor our implementation strategies more fully to the priorities, needs, and capacities of the participating sites and to allow sites greater flexibility in developing CR improvement programs that better fit their own system’s requirements and capabilities. </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27</a:t>
            </a:fld>
            <a:endParaRPr lang="en-US" dirty="0"/>
          </a:p>
        </p:txBody>
      </p:sp>
    </p:spTree>
    <p:extLst>
      <p:ext uri="{BB962C8B-B14F-4D97-AF65-F5344CB8AC3E}">
        <p14:creationId xmlns:p14="http://schemas.microsoft.com/office/powerpoint/2010/main" val="289012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sz="1600" dirty="0">
                <a:latin typeface="Segoe Condensed" panose="020B0606040200020203" pitchFamily="34" charset="0"/>
              </a:rPr>
              <a:t>The  website usage data also suffered from technical glitches. What we could glean from it was that </a:t>
            </a:r>
            <a:r>
              <a:rPr lang="en-US" sz="1600" b="1" dirty="0">
                <a:latin typeface="Segoe Condensed" panose="020B0606040200020203" pitchFamily="34" charset="0"/>
              </a:rPr>
              <a:t>other than the home page, only a small proportion of visits (&lt;7%) were made to other pages</a:t>
            </a:r>
            <a:r>
              <a:rPr lang="en-US" sz="1600" dirty="0">
                <a:latin typeface="Segoe Condensed" panose="020B0606040200020203" pitchFamily="34" charset="0"/>
              </a:rPr>
              <a:t>. The  time spent on site was very low (</a:t>
            </a:r>
            <a:r>
              <a:rPr lang="en-US" sz="1600" dirty="0">
                <a:solidFill>
                  <a:srgbClr val="000000"/>
                </a:solidFill>
                <a:latin typeface="Segoe Condensed" panose="020B0606040200020203" pitchFamily="34" charset="0"/>
                <a:ea typeface="MS Gothic" panose="020B0609070205080204" pitchFamily="49" charset="-128"/>
                <a:cs typeface="Arial" panose="020B0604020202020204" pitchFamily="34" charset="0"/>
              </a:rPr>
              <a:t>January 2020 to October 2020 –avg. 1 minute 31 seconds.  avg. session duration for February 2022 to September 2022 was 2 minutes 19 seconds.)</a:t>
            </a:r>
          </a:p>
          <a:p>
            <a:pPr defTabSz="924916">
              <a:defRPr/>
            </a:pPr>
            <a:r>
              <a:rPr lang="en-US" sz="1600" dirty="0">
                <a:solidFill>
                  <a:srgbClr val="000000"/>
                </a:solidFill>
                <a:latin typeface="Segoe Condensed" panose="020B0606040200020203" pitchFamily="34" charset="0"/>
                <a:ea typeface="MS Gothic" panose="020B0609070205080204" pitchFamily="49" charset="-128"/>
                <a:cs typeface="Arial" panose="020B0604020202020204" pitchFamily="34" charset="0"/>
              </a:rPr>
              <a:t> </a:t>
            </a:r>
          </a:p>
          <a:p>
            <a:pPr defTabSz="924916">
              <a:defRPr/>
            </a:pPr>
            <a:r>
              <a:rPr lang="en-US" sz="1600" dirty="0">
                <a:solidFill>
                  <a:srgbClr val="000000"/>
                </a:solidFill>
                <a:latin typeface="Segoe Condensed" panose="020B0606040200020203" pitchFamily="34" charset="0"/>
                <a:ea typeface="MS Gothic" panose="020B0609070205080204" pitchFamily="49" charset="-128"/>
                <a:cs typeface="Arial" panose="020B0604020202020204" pitchFamily="34" charset="0"/>
              </a:rPr>
              <a:t>CR staff often </a:t>
            </a:r>
            <a:r>
              <a:rPr lang="en-US" sz="1600" b="1" dirty="0">
                <a:solidFill>
                  <a:srgbClr val="000000"/>
                </a:solidFill>
                <a:latin typeface="Segoe Condensed" panose="020B0606040200020203" pitchFamily="34" charset="0"/>
                <a:ea typeface="MS Gothic" panose="020B0609070205080204" pitchFamily="49" charset="-128"/>
                <a:cs typeface="Arial" panose="020B0604020202020204" pitchFamily="34" charset="0"/>
              </a:rPr>
              <a:t>seem</a:t>
            </a:r>
            <a:r>
              <a:rPr lang="en-US" sz="1600" dirty="0">
                <a:solidFill>
                  <a:srgbClr val="000000"/>
                </a:solidFill>
                <a:latin typeface="Segoe Condensed" panose="020B0606040200020203" pitchFamily="34" charset="0"/>
                <a:ea typeface="MS Gothic" panose="020B0609070205080204" pitchFamily="49" charset="-128"/>
                <a:cs typeface="Arial" panose="020B0604020202020204" pitchFamily="34" charset="0"/>
              </a:rPr>
              <a:t> to have lacked </a:t>
            </a:r>
            <a:r>
              <a:rPr lang="en-US" sz="1600" b="1" dirty="0">
                <a:solidFill>
                  <a:srgbClr val="000000"/>
                </a:solidFill>
                <a:latin typeface="Segoe Condensed" panose="020B0606040200020203" pitchFamily="34" charset="0"/>
                <a:ea typeface="MS Gothic" panose="020B0609070205080204" pitchFamily="49" charset="-128"/>
                <a:cs typeface="Arial" panose="020B0604020202020204" pitchFamily="34" charset="0"/>
              </a:rPr>
              <a:t>access to available data </a:t>
            </a:r>
            <a:r>
              <a:rPr lang="en-US" sz="1600" dirty="0">
                <a:solidFill>
                  <a:srgbClr val="000000"/>
                </a:solidFill>
                <a:latin typeface="Segoe Condensed" panose="020B0606040200020203" pitchFamily="34" charset="0"/>
                <a:ea typeface="MS Gothic" panose="020B0609070205080204" pitchFamily="49" charset="-128"/>
                <a:cs typeface="Arial" panose="020B0604020202020204" pitchFamily="34" charset="0"/>
              </a:rPr>
              <a:t>or lacked </a:t>
            </a:r>
            <a:r>
              <a:rPr lang="en-US" sz="1600" b="1" dirty="0">
                <a:solidFill>
                  <a:srgbClr val="000000"/>
                </a:solidFill>
                <a:latin typeface="Segoe Condensed" panose="020B0606040200020203" pitchFamily="34" charset="0"/>
                <a:ea typeface="MS Gothic" panose="020B0609070205080204" pitchFamily="49" charset="-128"/>
                <a:cs typeface="Arial" panose="020B0604020202020204" pitchFamily="34" charset="0"/>
              </a:rPr>
              <a:t>data-analysis capabilities</a:t>
            </a:r>
          </a:p>
          <a:p>
            <a:pPr defTabSz="924916">
              <a:defRPr/>
            </a:pPr>
            <a:endParaRPr lang="en-US" sz="1600" dirty="0">
              <a:solidFill>
                <a:srgbClr val="000000"/>
              </a:solidFill>
              <a:latin typeface="Segoe Condensed" panose="020B0606040200020203" pitchFamily="34" charset="0"/>
              <a:ea typeface="MS Gothic" panose="020B0609070205080204" pitchFamily="49" charset="-128"/>
              <a:cs typeface="Arial" panose="020B0604020202020204" pitchFamily="34" charset="0"/>
            </a:endParaRPr>
          </a:p>
          <a:p>
            <a:pPr defTabSz="924916">
              <a:defRPr/>
            </a:pPr>
            <a:r>
              <a:rPr lang="en-US" sz="1600" dirty="0">
                <a:effectLst/>
                <a:latin typeface="Segoe Condensed" panose="020B0606040200020203" pitchFamily="34" charset="0"/>
              </a:rPr>
              <a:t> </a:t>
            </a:r>
            <a:endParaRPr lang="en-US" sz="1600" dirty="0">
              <a:latin typeface="Segoe Condensed" panose="020B0606040200020203" pitchFamily="34" charset="0"/>
            </a:endParaRPr>
          </a:p>
          <a:p>
            <a:endParaRPr lang="en-US" sz="1600" dirty="0">
              <a:latin typeface="Segoe Condensed" panose="020B0606040200020203" pitchFamily="34" charset="0"/>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28</a:t>
            </a:fld>
            <a:endParaRPr lang="en-US" dirty="0"/>
          </a:p>
        </p:txBody>
      </p:sp>
    </p:spTree>
    <p:extLst>
      <p:ext uri="{BB962C8B-B14F-4D97-AF65-F5344CB8AC3E}">
        <p14:creationId xmlns:p14="http://schemas.microsoft.com/office/powerpoint/2010/main" val="572876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29</a:t>
            </a:fld>
            <a:endParaRPr lang="en-US" dirty="0"/>
          </a:p>
        </p:txBody>
      </p:sp>
    </p:spTree>
    <p:extLst>
      <p:ext uri="{BB962C8B-B14F-4D97-AF65-F5344CB8AC3E}">
        <p14:creationId xmlns:p14="http://schemas.microsoft.com/office/powerpoint/2010/main" val="12064971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30</a:t>
            </a:fld>
            <a:endParaRPr lang="en-US" dirty="0"/>
          </a:p>
        </p:txBody>
      </p:sp>
    </p:spTree>
    <p:extLst>
      <p:ext uri="{BB962C8B-B14F-4D97-AF65-F5344CB8AC3E}">
        <p14:creationId xmlns:p14="http://schemas.microsoft.com/office/powerpoint/2010/main" val="556271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3</a:t>
            </a:fld>
            <a:endParaRPr lang="en-US" dirty="0"/>
          </a:p>
        </p:txBody>
      </p:sp>
    </p:spTree>
    <p:extLst>
      <p:ext uri="{BB962C8B-B14F-4D97-AF65-F5344CB8AC3E}">
        <p14:creationId xmlns:p14="http://schemas.microsoft.com/office/powerpoint/2010/main" val="34381163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latin typeface="Calibri" panose="020F0502020204030204" pitchFamily="34" charset="0"/>
                <a:ea typeface="Times New Roman" panose="02020603050405020304" pitchFamily="18" charset="0"/>
                <a:cs typeface="Times New Roman" panose="02020603050405020304" pitchFamily="18" charset="0"/>
              </a:rPr>
            </a:br>
            <a:r>
              <a:rPr lang="en-US" dirty="0">
                <a:latin typeface="Calibri" panose="020F0502020204030204" pitchFamily="34" charset="0"/>
                <a:ea typeface="Times New Roman" panose="02020603050405020304" pitchFamily="18" charset="0"/>
                <a:cs typeface="Times New Roman" panose="02020603050405020304" pitchFamily="18" charset="0"/>
              </a:rPr>
              <a:t>Mix of experience levels</a:t>
            </a:r>
          </a:p>
          <a:p>
            <a:pPr marL="289036" indent="-289036">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The ones less far along are asking the important questions</a:t>
            </a:r>
          </a:p>
          <a:p>
            <a:pPr marL="289036" indent="-289036">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Experienced can also say what did not well</a:t>
            </a:r>
          </a:p>
          <a:p>
            <a:r>
              <a:rPr lang="en-US" dirty="0">
                <a:latin typeface="Calibri" panose="020F0502020204030204" pitchFamily="34" charset="0"/>
                <a:ea typeface="Times New Roman" panose="02020603050405020304" pitchFamily="18" charset="0"/>
                <a:cs typeface="Times New Roman" panose="02020603050405020304" pitchFamily="18" charset="0"/>
              </a:rPr>
              <a:t> </a:t>
            </a:r>
          </a:p>
          <a:p>
            <a:r>
              <a:rPr lang="en-US" dirty="0"/>
              <a:t>ALSO Just-in-time literature scanning before sessions vs. single scan provided more up-to-date input and topic focus </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31</a:t>
            </a:fld>
            <a:endParaRPr lang="en-US" dirty="0"/>
          </a:p>
        </p:txBody>
      </p:sp>
    </p:spTree>
    <p:extLst>
      <p:ext uri="{BB962C8B-B14F-4D97-AF65-F5344CB8AC3E}">
        <p14:creationId xmlns:p14="http://schemas.microsoft.com/office/powerpoint/2010/main" val="2549518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design their surveys and plan and conduct the qualitative parts of the data gathering, the evaluators needed richer understanding of project dynamics and content and closer interaction with coaches than the original firewall arrangements allowed. </a:t>
            </a:r>
          </a:p>
          <a:p>
            <a:endParaRPr lang="en-US" dirty="0"/>
          </a:p>
          <a:p>
            <a:r>
              <a:rPr lang="en-US" dirty="0"/>
              <a:t>From our experience in this and one other project where there also was overlap between project execution and evaluation- </a:t>
            </a:r>
            <a:r>
              <a:rPr lang="en-US" b="1" dirty="0"/>
              <a:t>firewall poses serious barrier to collection of meaningful qualitative data and genuine integration of these data with quantitative data.</a:t>
            </a: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32</a:t>
            </a:fld>
            <a:endParaRPr lang="en-US" dirty="0"/>
          </a:p>
        </p:txBody>
      </p:sp>
    </p:spTree>
    <p:extLst>
      <p:ext uri="{BB962C8B-B14F-4D97-AF65-F5344CB8AC3E}">
        <p14:creationId xmlns:p14="http://schemas.microsoft.com/office/powerpoint/2010/main" val="9888991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 encourage you to visit TAKEheart on AHRQ website to see the resources we produced.</a:t>
            </a:r>
          </a:p>
          <a:p>
            <a:endParaRPr lang="en-US" dirty="0"/>
          </a:p>
          <a:p>
            <a:pPr algn="l"/>
            <a:r>
              <a:rPr lang="en-US" dirty="0">
                <a:latin typeface="Segoe Condensed" panose="020B0606040200020203" pitchFamily="34" charset="0"/>
              </a:rPr>
              <a:t>Also available:  Harrison, M. , Moss, D et al.</a:t>
            </a:r>
            <a:r>
              <a:rPr lang="en-US" dirty="0">
                <a:solidFill>
                  <a:srgbClr val="000000"/>
                </a:solidFill>
                <a:latin typeface="Segoe Condensed" panose="020B0606040200020203" pitchFamily="34" charset="0"/>
              </a:rPr>
              <a:t> “</a:t>
            </a:r>
            <a:r>
              <a:rPr lang="en-US" dirty="0">
                <a:solidFill>
                  <a:srgbClr val="FFFFFF"/>
                </a:solidFill>
                <a:latin typeface="Segoe Condensed" panose="020B0606040200020203" pitchFamily="34" charset="0"/>
              </a:rPr>
              <a:t>Conducting a National Dissemination and Implementation Project during the Pandemic: Learnings from TAKEheart – AHRQ’s Initiative to Increase Use of Cardiac Rehabilitation (CR)</a:t>
            </a:r>
            <a:r>
              <a:rPr lang="en-US" dirty="0">
                <a:latin typeface="Segoe Condensed" panose="020B0606040200020203" pitchFamily="34" charset="0"/>
              </a:rPr>
              <a:t> .” Science of Dissemination and Implementation. Dec. 2022. </a:t>
            </a:r>
            <a:r>
              <a:rPr lang="en-US" u="sng" dirty="0">
                <a:solidFill>
                  <a:srgbClr val="0563C1"/>
                </a:solidFill>
                <a:latin typeface="Segoe Condensed" panose="020B0606040200020203" pitchFamily="34" charset="0"/>
                <a:ea typeface="Calibri" panose="020F0502020204030204" pitchFamily="34" charset="0"/>
                <a:hlinkClick r:id="rId3"/>
              </a:rPr>
              <a:t>https://academyhealth.confex.com/academyhealth/2022di/meetingapp.cgi/Paper/54643</a:t>
            </a:r>
            <a:endParaRPr lang="en-US" dirty="0">
              <a:latin typeface="Segoe Condensed" panose="020B0606040200020203"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33</a:t>
            </a:fld>
            <a:endParaRPr lang="en-US" dirty="0"/>
          </a:p>
        </p:txBody>
      </p:sp>
    </p:spTree>
    <p:extLst>
      <p:ext uri="{BB962C8B-B14F-4D97-AF65-F5344CB8AC3E}">
        <p14:creationId xmlns:p14="http://schemas.microsoft.com/office/powerpoint/2010/main" val="3737847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1B1B1B"/>
              </a:solidFill>
              <a:effectLst/>
              <a:latin typeface="Source Sans Pro" panose="020B0503030403020204" pitchFamily="34" charset="0"/>
            </a:endParaRPr>
          </a:p>
          <a:p>
            <a:pPr algn="l"/>
            <a:r>
              <a:rPr lang="en-US" b="0" i="0" dirty="0">
                <a:solidFill>
                  <a:srgbClr val="1B1B1B"/>
                </a:solidFill>
                <a:effectLst/>
                <a:latin typeface="Source Sans Pro" panose="020B0503030403020204" pitchFamily="34" charset="0"/>
              </a:rPr>
              <a:t>Each year, over 1 million Americans have a coronary event or undergo a cardiac-related procedure that makes them eligible for cardiac rehabilitation (CR).  </a:t>
            </a:r>
          </a:p>
          <a:p>
            <a:endParaRPr lang="en-US" b="0" i="0" dirty="0">
              <a:solidFill>
                <a:srgbClr val="1B1B1B"/>
              </a:solidFill>
              <a:effectLst/>
              <a:latin typeface="Source Sans Pro" panose="020B0503030403020204" pitchFamily="34" charset="0"/>
            </a:endParaRPr>
          </a:p>
          <a:p>
            <a:r>
              <a:rPr lang="en-US" b="0" i="0" dirty="0">
                <a:solidFill>
                  <a:srgbClr val="1B1B1B"/>
                </a:solidFill>
                <a:effectLst/>
                <a:latin typeface="Source Sans Pro" panose="020B0503030403020204" pitchFamily="34" charset="0"/>
              </a:rPr>
              <a:t>CR includes supervised exercise training, risk factor management, patient education and heart-healthy skills development, and counseling on stress and other psychosocial factors. CR is typically delivered in the outpatient setting but can be initiated in the inpatient setting. It optimally consists of 36 one-hour sessions. CR is customized to meet each patient's individual needs, optimizing its benefits.</a:t>
            </a: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4</a:t>
            </a:fld>
            <a:endParaRPr lang="en-US" dirty="0"/>
          </a:p>
        </p:txBody>
      </p:sp>
    </p:spTree>
    <p:extLst>
      <p:ext uri="{BB962C8B-B14F-4D97-AF65-F5344CB8AC3E}">
        <p14:creationId xmlns:p14="http://schemas.microsoft.com/office/powerpoint/2010/main" val="929520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sz="1800" dirty="0">
                <a:latin typeface="Calibri" panose="020F0502020204030204" pitchFamily="34" charset="0"/>
                <a:ea typeface="Times New Roman" panose="02020603050405020304" pitchFamily="18" charset="0"/>
              </a:rPr>
              <a:t>CRCP is </a:t>
            </a:r>
            <a:r>
              <a:rPr lang="en-US" dirty="0"/>
              <a:t>a collection of process improvements that CR champions can implement with links to vetted tools and resources</a:t>
            </a:r>
          </a:p>
          <a:p>
            <a:pPr defTabSz="924916">
              <a:defRPr/>
            </a:pPr>
            <a:r>
              <a:rPr lang="en-US" dirty="0">
                <a:latin typeface="Calibri" panose="020F0502020204030204" pitchFamily="34" charset="0"/>
                <a:ea typeface="Times New Roman" panose="02020603050405020304" pitchFamily="18" charset="0"/>
              </a:rPr>
              <a:t>It was developed by the Centers for Disease Control and Prevention (CDC), in collaboration with the American Association of Cardiovascular and Pulmonary Rehabilitation (AACVPR) and from other experts and expected end users</a:t>
            </a:r>
          </a:p>
          <a:p>
            <a:pPr defTabSz="924916">
              <a:defRPr/>
            </a:pPr>
            <a:endParaRPr lang="en-US" dirty="0">
              <a:latin typeface="Calibri" panose="020F0502020204030204" pitchFamily="34" charset="0"/>
            </a:endParaRPr>
          </a:p>
          <a:p>
            <a:pPr defTabSz="924916">
              <a:defRPr/>
            </a:pPr>
            <a:r>
              <a:rPr lang="en-US" dirty="0">
                <a:latin typeface="Calibri" panose="020F0502020204030204" pitchFamily="34" charset="0"/>
              </a:rPr>
              <a:t>Care coordination  - personal connection with patient and follow through supporting enrollment – role can be filled by navigator, patient ambassador, program staff  --volunteer or staff member. </a:t>
            </a:r>
            <a:endParaRPr lang="en-US" dirty="0"/>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5</a:t>
            </a:fld>
            <a:endParaRPr lang="en-US" dirty="0"/>
          </a:p>
        </p:txBody>
      </p:sp>
    </p:spTree>
    <p:extLst>
      <p:ext uri="{BB962C8B-B14F-4D97-AF65-F5344CB8AC3E}">
        <p14:creationId xmlns:p14="http://schemas.microsoft.com/office/powerpoint/2010/main" val="2620846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defTabSz="924916">
              <a:defRPr/>
            </a:pPr>
            <a:r>
              <a:rPr lang="en-US" dirty="0"/>
              <a:t>A 2011 study demonstrated that implementing AR and effective CC are quality improvement steps that hospitals can take to increase CR participation in their health systems and communities.</a:t>
            </a:r>
            <a:endParaRPr lang="en-US" dirty="0">
              <a:ea typeface="+mn-ea"/>
              <a:cs typeface="+mn-cs"/>
            </a:endParaRPr>
          </a:p>
          <a:p>
            <a:pPr lvl="1" defTabSz="924916">
              <a:defRPr/>
            </a:pPr>
            <a:endParaRPr lang="en-US" b="1" dirty="0">
              <a:cs typeface="Calibri" panose="020F0502020204030204"/>
            </a:endParaRPr>
          </a:p>
          <a:p>
            <a:pPr lvl="1" defTabSz="924916">
              <a:defRPr/>
            </a:pPr>
            <a:r>
              <a:rPr lang="en-US" b="0" i="0" u="sng" dirty="0"/>
              <a:t>Citation:</a:t>
            </a:r>
            <a:r>
              <a:rPr lang="en-US" b="0" i="0" u="sng" baseline="0" dirty="0"/>
              <a:t> </a:t>
            </a:r>
            <a:endParaRPr lang="en-US" b="0" i="0" u="sng" baseline="0" dirty="0">
              <a:cs typeface="Calibri" panose="020F0502020204030204"/>
            </a:endParaRPr>
          </a:p>
          <a:p>
            <a:pPr marL="635879" lvl="1" indent="-173422" defTabSz="924916">
              <a:buFont typeface="Arial" panose="020B0604020202020204" pitchFamily="34" charset="0"/>
              <a:buChar char="•"/>
              <a:defRPr/>
            </a:pPr>
            <a:r>
              <a:rPr lang="en-US" dirty="0"/>
              <a:t>Grace, S.L.</a:t>
            </a:r>
            <a:r>
              <a:rPr lang="en-US" baseline="0" dirty="0"/>
              <a:t> et al. Effect of cardiac rehabilitation referral strategies on utilization rates: a prospective, controlled study. Arch Intern Med.</a:t>
            </a:r>
            <a:r>
              <a:rPr lang="en-US" dirty="0"/>
              <a:t> 2011 Feb 14;171(3):235-41. doi: 10.1001/archinternmed.2010.501.</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6</a:t>
            </a:fld>
            <a:endParaRPr lang="en-US" dirty="0"/>
          </a:p>
        </p:txBody>
      </p:sp>
    </p:spTree>
    <p:extLst>
      <p:ext uri="{BB962C8B-B14F-4D97-AF65-F5344CB8AC3E}">
        <p14:creationId xmlns:p14="http://schemas.microsoft.com/office/powerpoint/2010/main" val="3857411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7</a:t>
            </a:fld>
            <a:endParaRPr lang="en-US" dirty="0"/>
          </a:p>
        </p:txBody>
      </p:sp>
    </p:spTree>
    <p:extLst>
      <p:ext uri="{BB962C8B-B14F-4D97-AF65-F5344CB8AC3E}">
        <p14:creationId xmlns:p14="http://schemas.microsoft.com/office/powerpoint/2010/main" val="438941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 short term impact through training; Longer term impact through  final training materials</a:t>
            </a:r>
          </a:p>
        </p:txBody>
      </p:sp>
      <p:sp>
        <p:nvSpPr>
          <p:cNvPr id="4" name="Slide Number Placeholder 3"/>
          <p:cNvSpPr>
            <a:spLocks noGrp="1"/>
          </p:cNvSpPr>
          <p:nvPr>
            <p:ph type="sldNum" sz="quarter" idx="5"/>
          </p:nvPr>
        </p:nvSpPr>
        <p:spPr/>
        <p:txBody>
          <a:bodyPr/>
          <a:lstStyle/>
          <a:p>
            <a:fld id="{B17BA40C-25F7-4A81-B7B0-365A5351FE20}" type="slidenum">
              <a:rPr lang="en-US" smtClean="0"/>
              <a:t>8</a:t>
            </a:fld>
            <a:endParaRPr lang="en-US" dirty="0"/>
          </a:p>
        </p:txBody>
      </p:sp>
    </p:spTree>
    <p:extLst>
      <p:ext uri="{BB962C8B-B14F-4D97-AF65-F5344CB8AC3E}">
        <p14:creationId xmlns:p14="http://schemas.microsoft.com/office/powerpoint/2010/main" val="2140541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9</a:t>
            </a:fld>
            <a:endParaRPr lang="en-US" dirty="0"/>
          </a:p>
        </p:txBody>
      </p:sp>
    </p:spTree>
    <p:extLst>
      <p:ext uri="{BB962C8B-B14F-4D97-AF65-F5344CB8AC3E}">
        <p14:creationId xmlns:p14="http://schemas.microsoft.com/office/powerpoint/2010/main" val="4177605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solidFill>
                  <a:schemeClr val="tx1"/>
                </a:solidFill>
              </a:defRPr>
            </a:lvl1pPr>
          </a:lstStyle>
          <a:p>
            <a:r>
              <a:rPr lang="en-US" dirty="0"/>
              <a:t>Title of Presentation</a:t>
            </a:r>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 and Date</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81325"/>
            <a:ext cx="7772400" cy="1362075"/>
          </a:xfrm>
        </p:spPr>
        <p:txBody>
          <a:bodyPr anchor="t"/>
          <a:lstStyle>
            <a:lvl1pPr algn="ctr">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4343400"/>
            <a:ext cx="7772400" cy="150018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a:t>
            </a:r>
          </a:p>
        </p:txBody>
      </p:sp>
      <p:sp>
        <p:nvSpPr>
          <p:cNvPr id="3" name="Text Placeholder 2"/>
          <p:cNvSpPr>
            <a:spLocks noGrp="1"/>
          </p:cNvSpPr>
          <p:nvPr>
            <p:ph type="body" idx="1"/>
          </p:nvPr>
        </p:nvSpPr>
        <p:spPr>
          <a:xfrm>
            <a:off x="457200" y="1447800"/>
            <a:ext cx="4040188"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a:t>
            </a:r>
          </a:p>
        </p:txBody>
      </p:sp>
      <p:sp>
        <p:nvSpPr>
          <p:cNvPr id="3" name="Slide Number Placeholder 2"/>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of Presentation</a:t>
            </a:r>
          </a:p>
        </p:txBody>
      </p:sp>
      <p:sp>
        <p:nvSpPr>
          <p:cNvPr id="3" name="Content Placeholder 2"/>
          <p:cNvSpPr>
            <a:spLocks noGrp="1"/>
          </p:cNvSpPr>
          <p:nvPr>
            <p:ph idx="1" hasCustomPrompt="1"/>
          </p:nvPr>
        </p:nvSpPr>
        <p:spPr/>
        <p:txBody>
          <a:bodyPr/>
          <a:lstStyle>
            <a:lvl1pPr>
              <a:defRPr baseline="0"/>
            </a:lvl1pPr>
          </a:lstStyle>
          <a:p>
            <a:pPr lvl="0"/>
            <a:r>
              <a:rPr lang="en-US" dirty="0"/>
              <a:t>Author and Date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t="-2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304800"/>
            <a:ext cx="6629400" cy="617884"/>
          </a:xfrm>
          <a:prstGeom prst="rect">
            <a:avLst/>
          </a:prstGeom>
        </p:spPr>
        <p:txBody>
          <a:bodyPr vert="horz" lIns="91440" tIns="45720" rIns="91440" bIns="45720" rtlCol="0" anchor="ctr">
            <a:normAutofit/>
          </a:bodyPr>
          <a:lstStyle/>
          <a:p>
            <a:r>
              <a:rPr lang="en-US" dirty="0"/>
              <a:t>Title goes here</a:t>
            </a:r>
          </a:p>
        </p:txBody>
      </p:sp>
      <p:sp>
        <p:nvSpPr>
          <p:cNvPr id="3" name="Text Placeholder 2"/>
          <p:cNvSpPr>
            <a:spLocks noGrp="1"/>
          </p:cNvSpPr>
          <p:nvPr>
            <p:ph type="body" idx="1"/>
          </p:nvPr>
        </p:nvSpPr>
        <p:spPr>
          <a:xfrm>
            <a:off x="457200" y="164623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5B7A5-34A7-4AB0-A34F-A4DF2002FA9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hf hdr="0" ftr="0" dt="0"/>
  <p:txStyles>
    <p:titleStyle>
      <a:lvl1pPr algn="ctr" defTabSz="914400" rtl="0" eaLnBrk="1" latinLnBrk="0" hangingPunct="1">
        <a:spcBef>
          <a:spcPct val="0"/>
        </a:spcBef>
        <a:buNone/>
        <a:defRPr sz="3600" b="1"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200400"/>
            <a:ext cx="8229600" cy="1600200"/>
          </a:xfrm>
          <a:prstGeom prst="rect">
            <a:avLst/>
          </a:prstGeom>
        </p:spPr>
        <p:txBody>
          <a:bodyPr vert="horz" lIns="91440" tIns="45720" rIns="91440" bIns="45720" rtlCol="0" anchor="ctr">
            <a:normAutofit/>
          </a:bodyPr>
          <a:lstStyle/>
          <a:p>
            <a:r>
              <a:rPr lang="en-US" dirty="0"/>
              <a:t>Title of Presentation</a:t>
            </a:r>
          </a:p>
        </p:txBody>
      </p:sp>
      <p:sp>
        <p:nvSpPr>
          <p:cNvPr id="3" name="Text Placeholder 2"/>
          <p:cNvSpPr>
            <a:spLocks noGrp="1"/>
          </p:cNvSpPr>
          <p:nvPr>
            <p:ph type="body" idx="1"/>
          </p:nvPr>
        </p:nvSpPr>
        <p:spPr>
          <a:xfrm>
            <a:off x="457200" y="4953000"/>
            <a:ext cx="8229600" cy="1173163"/>
          </a:xfrm>
          <a:prstGeom prst="rect">
            <a:avLst/>
          </a:prstGeom>
        </p:spPr>
        <p:txBody>
          <a:bodyPr vert="horz" lIns="91440" tIns="45720" rIns="91440" bIns="45720" rtlCol="0" anchor="ctr">
            <a:normAutofit/>
          </a:bodyPr>
          <a:lstStyle/>
          <a:p>
            <a:pPr lvl="0"/>
            <a:r>
              <a:rPr lang="en-US" dirty="0"/>
              <a:t>Author and Date</a:t>
            </a:r>
          </a:p>
        </p:txBody>
      </p:sp>
    </p:spTree>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2800" b="1"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openclipart.org/detail/25013/stop%20sign"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ahrq.gov/takeheart/training/expanding-cardiac-rehab-capacity/index.html#hybrid-video"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ahrq.gov/takeheart/training/index.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2819400"/>
          </a:xfrm>
        </p:spPr>
        <p:txBody>
          <a:bodyPr>
            <a:normAutofit fontScale="90000"/>
          </a:bodyPr>
          <a:lstStyle/>
          <a:p>
            <a:r>
              <a:rPr lang="en-US" dirty="0"/>
              <a:t>TAKEheart:</a:t>
            </a:r>
            <a:br>
              <a:rPr lang="en-US" dirty="0"/>
            </a:br>
            <a:r>
              <a:rPr lang="en-US" dirty="0"/>
              <a:t>AHRQ’s Initiative to Increase Patient Participation in Cardiac Rehabilitation</a:t>
            </a:r>
            <a:br>
              <a:rPr lang="en-US" dirty="0"/>
            </a:br>
            <a:br>
              <a:rPr lang="en-US" dirty="0"/>
            </a:br>
            <a:r>
              <a:rPr lang="en-US" i="1" dirty="0"/>
              <a:t>What We Planned, What Happened, and What We Learned</a:t>
            </a:r>
          </a:p>
        </p:txBody>
      </p:sp>
      <p:sp>
        <p:nvSpPr>
          <p:cNvPr id="3" name="Content Placeholder 2"/>
          <p:cNvSpPr>
            <a:spLocks noGrp="1"/>
          </p:cNvSpPr>
          <p:nvPr>
            <p:ph idx="1"/>
          </p:nvPr>
        </p:nvSpPr>
        <p:spPr>
          <a:xfrm>
            <a:off x="457200" y="5791200"/>
            <a:ext cx="8229600" cy="762000"/>
          </a:xfrm>
        </p:spPr>
        <p:txBody>
          <a:bodyPr>
            <a:normAutofit fontScale="55000" lnSpcReduction="20000"/>
          </a:bodyPr>
          <a:lstStyle/>
          <a:p>
            <a:r>
              <a:rPr lang="en-US" dirty="0"/>
              <a:t>Michael Harrison and Dina Moss </a:t>
            </a:r>
          </a:p>
          <a:p>
            <a:r>
              <a:rPr lang="en-US" dirty="0"/>
              <a:t>April 26, 2023</a:t>
            </a:r>
          </a:p>
          <a:p>
            <a:r>
              <a:rPr lang="en-US" dirty="0"/>
              <a:t>(Edited 5-25-23)</a:t>
            </a:r>
          </a:p>
        </p:txBody>
      </p:sp>
    </p:spTree>
    <p:extLst>
      <p:ext uri="{BB962C8B-B14F-4D97-AF65-F5344CB8AC3E}">
        <p14:creationId xmlns:p14="http://schemas.microsoft.com/office/powerpoint/2010/main" val="521527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D8219-B66B-11D2-6B62-FBB549933623}"/>
              </a:ext>
            </a:extLst>
          </p:cNvPr>
          <p:cNvSpPr>
            <a:spLocks noGrp="1"/>
          </p:cNvSpPr>
          <p:nvPr>
            <p:ph type="title"/>
          </p:nvPr>
        </p:nvSpPr>
        <p:spPr/>
        <p:txBody>
          <a:bodyPr>
            <a:normAutofit fontScale="90000"/>
          </a:bodyPr>
          <a:lstStyle/>
          <a:p>
            <a:r>
              <a:rPr lang="en-US" dirty="0"/>
              <a:t>Project Components (2):</a:t>
            </a:r>
            <a:br>
              <a:rPr lang="en-US" dirty="0"/>
            </a:br>
            <a:r>
              <a:rPr lang="en-US" dirty="0"/>
              <a:t> Evaluation and Final Materials </a:t>
            </a:r>
          </a:p>
        </p:txBody>
      </p:sp>
      <p:graphicFrame>
        <p:nvGraphicFramePr>
          <p:cNvPr id="5" name="Content Placeholder 4">
            <a:extLst>
              <a:ext uri="{FF2B5EF4-FFF2-40B4-BE49-F238E27FC236}">
                <a16:creationId xmlns:a16="http://schemas.microsoft.com/office/drawing/2014/main" id="{A000B2DC-19DE-3D9F-DC6E-09624DC5E73F}"/>
              </a:ext>
            </a:extLst>
          </p:cNvPr>
          <p:cNvGraphicFramePr>
            <a:graphicFrameLocks noGrp="1"/>
          </p:cNvGraphicFramePr>
          <p:nvPr>
            <p:ph idx="1"/>
            <p:extLst>
              <p:ext uri="{D42A27DB-BD31-4B8C-83A1-F6EECF244321}">
                <p14:modId xmlns:p14="http://schemas.microsoft.com/office/powerpoint/2010/main" val="1884707557"/>
              </p:ext>
            </p:extLst>
          </p:nvPr>
        </p:nvGraphicFramePr>
        <p:xfrm>
          <a:off x="228600" y="1219201"/>
          <a:ext cx="8915400" cy="5579678"/>
        </p:xfrm>
        <a:graphic>
          <a:graphicData uri="http://schemas.openxmlformats.org/drawingml/2006/table">
            <a:tbl>
              <a:tblPr firstRow="1" firstCol="1" bandRow="1">
                <a:tableStyleId>{5C22544A-7EE6-4342-B048-85BDC9FD1C3A}</a:tableStyleId>
              </a:tblPr>
              <a:tblGrid>
                <a:gridCol w="1921421">
                  <a:extLst>
                    <a:ext uri="{9D8B030D-6E8A-4147-A177-3AD203B41FA5}">
                      <a16:colId xmlns:a16="http://schemas.microsoft.com/office/drawing/2014/main" val="2310678868"/>
                    </a:ext>
                  </a:extLst>
                </a:gridCol>
                <a:gridCol w="6993979">
                  <a:extLst>
                    <a:ext uri="{9D8B030D-6E8A-4147-A177-3AD203B41FA5}">
                      <a16:colId xmlns:a16="http://schemas.microsoft.com/office/drawing/2014/main" val="2155592517"/>
                    </a:ext>
                  </a:extLst>
                </a:gridCol>
              </a:tblGrid>
              <a:tr h="348082">
                <a:tc>
                  <a:txBody>
                    <a:bodyPr/>
                    <a:lstStyle/>
                    <a:p>
                      <a:pPr marL="0" marR="0">
                        <a:lnSpc>
                          <a:spcPct val="107000"/>
                        </a:lnSpc>
                        <a:spcBef>
                          <a:spcPts val="0"/>
                        </a:spcBef>
                        <a:spcAft>
                          <a:spcPts val="800"/>
                        </a:spcAft>
                      </a:pPr>
                      <a:r>
                        <a:rPr lang="en-US" sz="1600" kern="100" dirty="0">
                          <a:effectLst/>
                        </a:rPr>
                        <a:t>Objective</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230" marR="62230" marT="9525" marB="0"/>
                </a:tc>
                <a:tc>
                  <a:txBody>
                    <a:bodyPr/>
                    <a:lstStyle/>
                    <a:p>
                      <a:pPr marL="0" marR="0">
                        <a:lnSpc>
                          <a:spcPct val="107000"/>
                        </a:lnSpc>
                        <a:spcBef>
                          <a:spcPts val="0"/>
                        </a:spcBef>
                        <a:spcAft>
                          <a:spcPts val="0"/>
                        </a:spcAft>
                      </a:pPr>
                      <a:r>
                        <a:rPr lang="en-US" sz="1600" kern="100" dirty="0">
                          <a:effectLst/>
                        </a:rPr>
                        <a:t>Project Elements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230" marR="62230" marT="9525" marB="0"/>
                </a:tc>
                <a:extLst>
                  <a:ext uri="{0D108BD9-81ED-4DB2-BD59-A6C34878D82A}">
                    <a16:rowId xmlns:a16="http://schemas.microsoft.com/office/drawing/2014/main" val="4058853553"/>
                  </a:ext>
                </a:extLst>
              </a:tr>
              <a:tr h="3004717">
                <a:tc>
                  <a:txBody>
                    <a:bodyPr/>
                    <a:lstStyle/>
                    <a:p>
                      <a:pPr marL="0" marR="0">
                        <a:lnSpc>
                          <a:spcPct val="107000"/>
                        </a:lnSpc>
                        <a:spcBef>
                          <a:spcPts val="0"/>
                        </a:spcBef>
                        <a:spcAft>
                          <a:spcPts val="800"/>
                        </a:spcAft>
                      </a:pPr>
                      <a:r>
                        <a:rPr lang="en-US" sz="1600" kern="100" dirty="0">
                          <a:effectLst/>
                        </a:rPr>
                        <a:t>Assess success and increase knowledge about how to disseminate and implement PCOR evidence going forward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230" marR="62230" marT="9525" marB="0"/>
                </a:tc>
                <a:tc>
                  <a:txBody>
                    <a:bodyPr/>
                    <a:lstStyle/>
                    <a:p>
                      <a:pPr marL="0" marR="0">
                        <a:lnSpc>
                          <a:spcPct val="107000"/>
                        </a:lnSpc>
                        <a:spcBef>
                          <a:spcPts val="0"/>
                        </a:spcBef>
                        <a:spcAft>
                          <a:spcPts val="0"/>
                        </a:spcAft>
                      </a:pPr>
                      <a:r>
                        <a:rPr lang="en-US" sz="1800" b="1" kern="100" dirty="0">
                          <a:effectLst/>
                        </a:rPr>
                        <a:t>Evaluation</a:t>
                      </a:r>
                      <a:r>
                        <a:rPr lang="en-US" sz="1600" kern="100" dirty="0">
                          <a:effectLst/>
                        </a:rPr>
                        <a:t> Components</a:t>
                      </a:r>
                    </a:p>
                    <a:p>
                      <a:pPr marL="342900" marR="0" lvl="0" indent="-342900">
                        <a:lnSpc>
                          <a:spcPct val="107000"/>
                        </a:lnSpc>
                        <a:spcBef>
                          <a:spcPts val="0"/>
                        </a:spcBef>
                        <a:spcAft>
                          <a:spcPts val="0"/>
                        </a:spcAft>
                        <a:buFont typeface="Symbol" panose="05050102010706020507" pitchFamily="18" charset="2"/>
                        <a:buChar char=""/>
                      </a:pPr>
                      <a:r>
                        <a:rPr lang="en-US" sz="1600" kern="100" dirty="0">
                          <a:effectLst/>
                        </a:rPr>
                        <a:t>Formative evaluation: Provide interim feedback to project staff to support program management and adaptation</a:t>
                      </a:r>
                    </a:p>
                    <a:p>
                      <a:pPr marL="342900" marR="0" lvl="0" indent="-342900">
                        <a:lnSpc>
                          <a:spcPct val="107000"/>
                        </a:lnSpc>
                        <a:spcBef>
                          <a:spcPts val="0"/>
                        </a:spcBef>
                        <a:spcAft>
                          <a:spcPts val="0"/>
                        </a:spcAft>
                        <a:buFont typeface="Symbol" panose="05050102010706020507" pitchFamily="18" charset="2"/>
                        <a:buChar char=""/>
                      </a:pPr>
                      <a:r>
                        <a:rPr lang="en-US" sz="1600" kern="100" dirty="0">
                          <a:effectLst/>
                        </a:rPr>
                        <a:t>Assess implementation outcomes: Conduct mixed methods evaluation of degree and variations in adoption of strategies for implementing AR and CC</a:t>
                      </a:r>
                    </a:p>
                    <a:p>
                      <a:pPr marL="342900" marR="0" lvl="0" indent="-342900">
                        <a:lnSpc>
                          <a:spcPct val="107000"/>
                        </a:lnSpc>
                        <a:spcBef>
                          <a:spcPts val="0"/>
                        </a:spcBef>
                        <a:spcAft>
                          <a:spcPts val="0"/>
                        </a:spcAft>
                        <a:buFont typeface="Symbol" panose="05050102010706020507" pitchFamily="18" charset="2"/>
                        <a:buChar char=""/>
                      </a:pPr>
                      <a:r>
                        <a:rPr lang="en-US" sz="1600" kern="100" dirty="0">
                          <a:effectLst/>
                        </a:rPr>
                        <a:t>CR participation outcomes (If possible): Analyze hospital data to asses pre-post changes in CR referral, enrollment, retention</a:t>
                      </a:r>
                    </a:p>
                    <a:p>
                      <a:pPr marL="342900" marR="0" lvl="0" indent="-342900">
                        <a:lnSpc>
                          <a:spcPct val="107000"/>
                        </a:lnSpc>
                        <a:spcBef>
                          <a:spcPts val="0"/>
                        </a:spcBef>
                        <a:spcAft>
                          <a:spcPts val="0"/>
                        </a:spcAft>
                        <a:buFont typeface="Symbol" panose="05050102010706020507" pitchFamily="18" charset="2"/>
                        <a:buChar char=""/>
                      </a:pPr>
                      <a:r>
                        <a:rPr lang="en-US" sz="1600" kern="100" dirty="0">
                          <a:effectLst/>
                        </a:rPr>
                        <a:t>Extract learnings that can inform future AHRQ D and I initiatives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230" marR="62230" marT="9525" marB="0"/>
                </a:tc>
                <a:extLst>
                  <a:ext uri="{0D108BD9-81ED-4DB2-BD59-A6C34878D82A}">
                    <a16:rowId xmlns:a16="http://schemas.microsoft.com/office/drawing/2014/main" val="425820426"/>
                  </a:ext>
                </a:extLst>
              </a:tr>
              <a:tr h="2226879">
                <a:tc>
                  <a:txBody>
                    <a:bodyPr/>
                    <a:lstStyle/>
                    <a:p>
                      <a:pPr marL="0" marR="0">
                        <a:lnSpc>
                          <a:spcPct val="107000"/>
                        </a:lnSpc>
                        <a:spcBef>
                          <a:spcPts val="0"/>
                        </a:spcBef>
                        <a:spcAft>
                          <a:spcPts val="800"/>
                        </a:spcAft>
                      </a:pPr>
                      <a:r>
                        <a:rPr lang="en-US" sz="1600" kern="100" dirty="0">
                          <a:effectLst/>
                        </a:rPr>
                        <a:t>Final Materials for posting on AHRQ Website upon completion of the project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230" marR="62230" marT="9525" marB="0"/>
                </a:tc>
                <a:tc>
                  <a:txBody>
                    <a:bodyPr/>
                    <a:lstStyle/>
                    <a:p>
                      <a:pPr marL="0" marR="0">
                        <a:lnSpc>
                          <a:spcPct val="107000"/>
                        </a:lnSpc>
                        <a:spcBef>
                          <a:spcPts val="0"/>
                        </a:spcBef>
                        <a:spcAft>
                          <a:spcPts val="0"/>
                        </a:spcAft>
                      </a:pPr>
                      <a:r>
                        <a:rPr lang="en-US" sz="1600" kern="100" dirty="0">
                          <a:effectLst/>
                        </a:rPr>
                        <a:t>Based on experiences of Partner Hospitals, redesign training materials produced for the project so </a:t>
                      </a:r>
                      <a:r>
                        <a:rPr lang="en-US" sz="1800" b="1" kern="100" dirty="0">
                          <a:effectLst/>
                        </a:rPr>
                        <a:t>Final Training Materials </a:t>
                      </a:r>
                      <a:r>
                        <a:rPr lang="en-US" sz="1600" kern="100" dirty="0">
                          <a:effectLst/>
                        </a:rPr>
                        <a:t>can be used</a:t>
                      </a:r>
                    </a:p>
                    <a:p>
                      <a:pPr marL="342900" marR="0" lvl="0" indent="-342900">
                        <a:lnSpc>
                          <a:spcPct val="107000"/>
                        </a:lnSpc>
                        <a:spcBef>
                          <a:spcPts val="0"/>
                        </a:spcBef>
                        <a:spcAft>
                          <a:spcPts val="0"/>
                        </a:spcAft>
                        <a:buFont typeface="Symbol" panose="05050102010706020507" pitchFamily="18" charset="2"/>
                        <a:buChar char=""/>
                      </a:pPr>
                      <a:r>
                        <a:rPr lang="en-US" sz="1600" kern="100" dirty="0">
                          <a:effectLst/>
                        </a:rPr>
                        <a:t>by hospitals that vary in available resources, program operations and QI experience, and that differ in their starting points and aims</a:t>
                      </a:r>
                    </a:p>
                    <a:p>
                      <a:pPr marL="342900" marR="0" lvl="0" indent="-342900">
                        <a:lnSpc>
                          <a:spcPct val="107000"/>
                        </a:lnSpc>
                        <a:spcBef>
                          <a:spcPts val="0"/>
                        </a:spcBef>
                        <a:spcAft>
                          <a:spcPts val="0"/>
                        </a:spcAft>
                        <a:buFont typeface="Symbol" panose="05050102010706020507" pitchFamily="18" charset="2"/>
                        <a:buChar char=""/>
                      </a:pPr>
                      <a:r>
                        <a:rPr lang="en-US" sz="1600" kern="100" dirty="0">
                          <a:effectLst/>
                        </a:rPr>
                        <a:t>in the absence of coaching/TA</a:t>
                      </a:r>
                    </a:p>
                  </a:txBody>
                  <a:tcPr marL="62230" marR="62230" marT="9525" marB="0"/>
                </a:tc>
                <a:extLst>
                  <a:ext uri="{0D108BD9-81ED-4DB2-BD59-A6C34878D82A}">
                    <a16:rowId xmlns:a16="http://schemas.microsoft.com/office/drawing/2014/main" val="3507927020"/>
                  </a:ext>
                </a:extLst>
              </a:tr>
            </a:tbl>
          </a:graphicData>
        </a:graphic>
      </p:graphicFrame>
      <p:sp>
        <p:nvSpPr>
          <p:cNvPr id="4" name="Slide Number Placeholder 3">
            <a:extLst>
              <a:ext uri="{FF2B5EF4-FFF2-40B4-BE49-F238E27FC236}">
                <a16:creationId xmlns:a16="http://schemas.microsoft.com/office/drawing/2014/main" id="{C4DF47A3-88F2-3B62-3E29-14CA6FCC6DFA}"/>
              </a:ext>
            </a:extLst>
          </p:cNvPr>
          <p:cNvSpPr>
            <a:spLocks noGrp="1"/>
          </p:cNvSpPr>
          <p:nvPr>
            <p:ph type="sldNum" sz="quarter" idx="10"/>
          </p:nvPr>
        </p:nvSpPr>
        <p:spPr/>
        <p:txBody>
          <a:bodyPr/>
          <a:lstStyle/>
          <a:p>
            <a:fld id="{85F5B7A5-34A7-4AB0-A34F-A4DF2002FA98}" type="slidenum">
              <a:rPr lang="en-US" smtClean="0"/>
              <a:t>10</a:t>
            </a:fld>
            <a:endParaRPr lang="en-US" dirty="0"/>
          </a:p>
        </p:txBody>
      </p:sp>
    </p:spTree>
    <p:extLst>
      <p:ext uri="{BB962C8B-B14F-4D97-AF65-F5344CB8AC3E}">
        <p14:creationId xmlns:p14="http://schemas.microsoft.com/office/powerpoint/2010/main" val="923843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583F4-A2E5-797C-4BF6-C307C7CA1EF6}"/>
              </a:ext>
            </a:extLst>
          </p:cNvPr>
          <p:cNvSpPr>
            <a:spLocks noGrp="1"/>
          </p:cNvSpPr>
          <p:nvPr>
            <p:ph type="title"/>
          </p:nvPr>
        </p:nvSpPr>
        <p:spPr/>
        <p:txBody>
          <a:bodyPr>
            <a:normAutofit fontScale="90000"/>
          </a:bodyPr>
          <a:lstStyle/>
          <a:p>
            <a:r>
              <a:rPr lang="en-US" dirty="0"/>
              <a:t>Project Team</a:t>
            </a:r>
          </a:p>
        </p:txBody>
      </p:sp>
      <p:sp>
        <p:nvSpPr>
          <p:cNvPr id="3" name="Content Placeholder 2">
            <a:extLst>
              <a:ext uri="{FF2B5EF4-FFF2-40B4-BE49-F238E27FC236}">
                <a16:creationId xmlns:a16="http://schemas.microsoft.com/office/drawing/2014/main" id="{966A377A-B271-E049-A4D3-27C244322E32}"/>
              </a:ext>
            </a:extLst>
          </p:cNvPr>
          <p:cNvSpPr>
            <a:spLocks noGrp="1"/>
          </p:cNvSpPr>
          <p:nvPr>
            <p:ph idx="1"/>
          </p:nvPr>
        </p:nvSpPr>
        <p:spPr>
          <a:xfrm>
            <a:off x="457200" y="1371600"/>
            <a:ext cx="8229600" cy="5181600"/>
          </a:xfrm>
        </p:spPr>
        <p:txBody>
          <a:bodyPr>
            <a:normAutofit lnSpcReduction="10000"/>
          </a:bodyPr>
          <a:lstStyle/>
          <a:p>
            <a:r>
              <a:rPr lang="en-US" sz="2400" dirty="0"/>
              <a:t>Prime Contractor: Abt Associates</a:t>
            </a:r>
          </a:p>
          <a:p>
            <a:pPr lvl="1"/>
            <a:r>
              <a:rPr lang="en-US" dirty="0"/>
              <a:t>PD = Cynthia Klein, PhD</a:t>
            </a:r>
          </a:p>
          <a:p>
            <a:pPr lvl="2"/>
            <a:r>
              <a:rPr lang="en-US" sz="2400" dirty="0"/>
              <a:t> supported by outstanding Abt staff</a:t>
            </a:r>
          </a:p>
          <a:p>
            <a:pPr lvl="1"/>
            <a:r>
              <a:rPr lang="en-US" dirty="0"/>
              <a:t>Subcontractors</a:t>
            </a:r>
          </a:p>
          <a:p>
            <a:pPr lvl="2"/>
            <a:r>
              <a:rPr lang="en-US" sz="2400" dirty="0"/>
              <a:t>Dr. Hicham Skali, Brigham and Women’s Hospital, Clinical PI</a:t>
            </a:r>
          </a:p>
          <a:p>
            <a:pPr lvl="2"/>
            <a:r>
              <a:rPr lang="en-US" sz="2400" dirty="0"/>
              <a:t>Crosby Communications </a:t>
            </a:r>
          </a:p>
          <a:p>
            <a:pPr lvl="2"/>
            <a:r>
              <a:rPr lang="en-US" sz="2400" dirty="0"/>
              <a:t>HRET/AHA</a:t>
            </a:r>
          </a:p>
          <a:p>
            <a:r>
              <a:rPr lang="en-US" sz="2400" dirty="0"/>
              <a:t>Content Expertise and Leadership: CDC/MillionHearts </a:t>
            </a:r>
          </a:p>
          <a:p>
            <a:pPr lvl="1"/>
            <a:r>
              <a:rPr lang="en-US" dirty="0"/>
              <a:t>Hilary Wall and Haley Stolp</a:t>
            </a:r>
          </a:p>
          <a:p>
            <a:r>
              <a:rPr lang="en-US" sz="2400" dirty="0"/>
              <a:t>Contract Management: AHRQ Team</a:t>
            </a:r>
          </a:p>
          <a:p>
            <a:pPr lvl="1"/>
            <a:r>
              <a:rPr lang="en-US" dirty="0"/>
              <a:t>Moss, Harrison, Makulowich</a:t>
            </a:r>
          </a:p>
          <a:p>
            <a:pPr lvl="1"/>
            <a:endParaRPr lang="en-US" dirty="0"/>
          </a:p>
          <a:p>
            <a:pPr lvl="1"/>
            <a:endParaRPr lang="en-US" dirty="0"/>
          </a:p>
          <a:p>
            <a:pPr lvl="1"/>
            <a:endParaRPr lang="en-US" dirty="0"/>
          </a:p>
          <a:p>
            <a:pPr marL="347662" lvl="1"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AB0F366B-075F-9C2A-2891-94822CB4F7EE}"/>
              </a:ext>
            </a:extLst>
          </p:cNvPr>
          <p:cNvSpPr>
            <a:spLocks noGrp="1"/>
          </p:cNvSpPr>
          <p:nvPr>
            <p:ph type="sldNum" sz="quarter" idx="10"/>
          </p:nvPr>
        </p:nvSpPr>
        <p:spPr/>
        <p:txBody>
          <a:bodyPr/>
          <a:lstStyle/>
          <a:p>
            <a:fld id="{85F5B7A5-34A7-4AB0-A34F-A4DF2002FA98}" type="slidenum">
              <a:rPr lang="en-US" smtClean="0"/>
              <a:t>11</a:t>
            </a:fld>
            <a:endParaRPr lang="en-US" dirty="0"/>
          </a:p>
        </p:txBody>
      </p:sp>
    </p:spTree>
    <p:extLst>
      <p:ext uri="{BB962C8B-B14F-4D97-AF65-F5344CB8AC3E}">
        <p14:creationId xmlns:p14="http://schemas.microsoft.com/office/powerpoint/2010/main" val="4272265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DCD5A-AA4E-F502-A689-42AE8AA6C319}"/>
              </a:ext>
            </a:extLst>
          </p:cNvPr>
          <p:cNvSpPr>
            <a:spLocks noGrp="1"/>
          </p:cNvSpPr>
          <p:nvPr>
            <p:ph type="title"/>
          </p:nvPr>
        </p:nvSpPr>
        <p:spPr/>
        <p:txBody>
          <a:bodyPr>
            <a:normAutofit fontScale="90000"/>
          </a:bodyPr>
          <a:lstStyle/>
          <a:p>
            <a:r>
              <a:rPr lang="en-US" dirty="0"/>
              <a:t>Part 3: What Happened</a:t>
            </a:r>
          </a:p>
        </p:txBody>
      </p:sp>
      <p:sp>
        <p:nvSpPr>
          <p:cNvPr id="3" name="Content Placeholder 2">
            <a:extLst>
              <a:ext uri="{FF2B5EF4-FFF2-40B4-BE49-F238E27FC236}">
                <a16:creationId xmlns:a16="http://schemas.microsoft.com/office/drawing/2014/main" id="{9C302B79-AB0D-EC62-AE0C-C706EA87019D}"/>
              </a:ext>
            </a:extLst>
          </p:cNvPr>
          <p:cNvSpPr>
            <a:spLocks noGrp="1"/>
          </p:cNvSpPr>
          <p:nvPr>
            <p:ph idx="1"/>
          </p:nvPr>
        </p:nvSpPr>
        <p:spPr>
          <a:xfrm>
            <a:off x="381000" y="1600200"/>
            <a:ext cx="8382000" cy="4572001"/>
          </a:xfrm>
        </p:spPr>
        <p:txBody>
          <a:bodyPr>
            <a:normAutofit/>
          </a:bodyPr>
          <a:lstStyle/>
          <a:p>
            <a:r>
              <a:rPr lang="en-US" sz="4000" dirty="0"/>
              <a:t>What did and did not go as planned</a:t>
            </a:r>
          </a:p>
          <a:p>
            <a:r>
              <a:rPr lang="en-US" sz="4000" dirty="0"/>
              <a:t>What worked and didn’t</a:t>
            </a:r>
          </a:p>
          <a:p>
            <a:r>
              <a:rPr lang="en-US" sz="4000" dirty="0"/>
              <a:t>What we were and were not able to accomplish – </a:t>
            </a:r>
            <a:r>
              <a:rPr lang="en-US" sz="4000" b="1" i="1" dirty="0"/>
              <a:t>during a pandemic</a:t>
            </a:r>
          </a:p>
        </p:txBody>
      </p:sp>
      <p:sp>
        <p:nvSpPr>
          <p:cNvPr id="4" name="Slide Number Placeholder 3">
            <a:extLst>
              <a:ext uri="{FF2B5EF4-FFF2-40B4-BE49-F238E27FC236}">
                <a16:creationId xmlns:a16="http://schemas.microsoft.com/office/drawing/2014/main" id="{83752CB4-6190-A697-A3BE-6F58B98E8B6C}"/>
              </a:ext>
            </a:extLst>
          </p:cNvPr>
          <p:cNvSpPr>
            <a:spLocks noGrp="1"/>
          </p:cNvSpPr>
          <p:nvPr>
            <p:ph type="sldNum" sz="quarter" idx="10"/>
          </p:nvPr>
        </p:nvSpPr>
        <p:spPr/>
        <p:txBody>
          <a:bodyPr/>
          <a:lstStyle/>
          <a:p>
            <a:fld id="{85F5B7A5-34A7-4AB0-A34F-A4DF2002FA98}" type="slidenum">
              <a:rPr lang="en-US" smtClean="0"/>
              <a:t>12</a:t>
            </a:fld>
            <a:endParaRPr lang="en-US" dirty="0"/>
          </a:p>
        </p:txBody>
      </p:sp>
    </p:spTree>
    <p:extLst>
      <p:ext uri="{BB962C8B-B14F-4D97-AF65-F5344CB8AC3E}">
        <p14:creationId xmlns:p14="http://schemas.microsoft.com/office/powerpoint/2010/main" val="2285852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10D34-08C2-B834-666D-1D5035D66A96}"/>
              </a:ext>
            </a:extLst>
          </p:cNvPr>
          <p:cNvSpPr>
            <a:spLocks noGrp="1"/>
          </p:cNvSpPr>
          <p:nvPr>
            <p:ph type="title"/>
          </p:nvPr>
        </p:nvSpPr>
        <p:spPr>
          <a:xfrm>
            <a:off x="152400" y="376857"/>
            <a:ext cx="8362950" cy="802586"/>
          </a:xfrm>
        </p:spPr>
        <p:txBody>
          <a:bodyPr>
            <a:normAutofit fontScale="90000"/>
          </a:bodyPr>
          <a:lstStyle/>
          <a:p>
            <a:r>
              <a:rPr lang="en-US" dirty="0"/>
              <a:t>What Happened/What Was Accomplished:</a:t>
            </a:r>
            <a:br>
              <a:rPr lang="en-US" dirty="0"/>
            </a:br>
            <a:r>
              <a:rPr lang="en-US" dirty="0"/>
              <a:t>Website</a:t>
            </a:r>
            <a:br>
              <a:rPr lang="en-US" dirty="0"/>
            </a:br>
            <a:endParaRPr lang="en-US" dirty="0"/>
          </a:p>
        </p:txBody>
      </p:sp>
      <p:sp>
        <p:nvSpPr>
          <p:cNvPr id="3" name="Content Placeholder 2">
            <a:extLst>
              <a:ext uri="{FF2B5EF4-FFF2-40B4-BE49-F238E27FC236}">
                <a16:creationId xmlns:a16="http://schemas.microsoft.com/office/drawing/2014/main" id="{331EB4C0-1BF3-2E36-EB5B-03EB41445AB7}"/>
              </a:ext>
            </a:extLst>
          </p:cNvPr>
          <p:cNvSpPr>
            <a:spLocks noGrp="1"/>
          </p:cNvSpPr>
          <p:nvPr>
            <p:ph idx="1"/>
          </p:nvPr>
        </p:nvSpPr>
        <p:spPr>
          <a:xfrm>
            <a:off x="152400" y="1179444"/>
            <a:ext cx="8534400" cy="6516756"/>
          </a:xfrm>
        </p:spPr>
        <p:txBody>
          <a:bodyPr>
            <a:normAutofit/>
          </a:bodyPr>
          <a:lstStyle/>
          <a:p>
            <a:r>
              <a:rPr lang="en-US" sz="2000" b="1" dirty="0"/>
              <a:t>Crosby Team built a beautiful, easy to navigate site that swiftly and nimbly responded to time-sensitive needs</a:t>
            </a:r>
          </a:p>
          <a:p>
            <a:pPr lvl="1"/>
            <a:r>
              <a:rPr lang="en-US" sz="2000" dirty="0"/>
              <a:t>Rapid adaptation to covid-related project adaptations and  to HHS pandemic communication requirements</a:t>
            </a:r>
          </a:p>
          <a:p>
            <a:pPr lvl="1"/>
            <a:r>
              <a:rPr lang="en-US" sz="2000" dirty="0"/>
              <a:t>Reconfigured for final incorporation into AHRQ Website</a:t>
            </a:r>
          </a:p>
          <a:p>
            <a:pPr lvl="1"/>
            <a:r>
              <a:rPr lang="en-US" sz="2000" dirty="0"/>
              <a:t>Developed social media messages; coordinated messaging with OC </a:t>
            </a:r>
          </a:p>
          <a:p>
            <a:r>
              <a:rPr lang="en-US" sz="2000" b="1" dirty="0"/>
              <a:t>Website usage stats showed limited overall use of site </a:t>
            </a:r>
          </a:p>
          <a:p>
            <a:pPr lvl="1"/>
            <a:r>
              <a:rPr lang="en-US" sz="2000" dirty="0"/>
              <a:t>Public: Need for additional general info about CR may have been limited given availability of other sites (e.g. Million Hearts). </a:t>
            </a:r>
          </a:p>
          <a:p>
            <a:pPr lvl="1"/>
            <a:r>
              <a:rPr lang="en-US" sz="2000" dirty="0"/>
              <a:t>Participating hospitals: </a:t>
            </a:r>
          </a:p>
          <a:p>
            <a:pPr lvl="2"/>
            <a:r>
              <a:rPr lang="en-US" dirty="0"/>
              <a:t>No interest in private, password-protected site for information and collaboration</a:t>
            </a:r>
          </a:p>
          <a:p>
            <a:pPr lvl="2"/>
            <a:r>
              <a:rPr lang="en-US" dirty="0"/>
              <a:t>While site served as location to post recordings of training videos, participants did not need to go to there for project materials since we provided those to them directly by email</a:t>
            </a:r>
          </a:p>
          <a:p>
            <a:pPr lvl="1"/>
            <a:endParaRPr lang="en-US" dirty="0"/>
          </a:p>
          <a:p>
            <a:endParaRPr lang="en-US" dirty="0"/>
          </a:p>
        </p:txBody>
      </p:sp>
      <p:sp>
        <p:nvSpPr>
          <p:cNvPr id="4" name="Slide Number Placeholder 3">
            <a:extLst>
              <a:ext uri="{FF2B5EF4-FFF2-40B4-BE49-F238E27FC236}">
                <a16:creationId xmlns:a16="http://schemas.microsoft.com/office/drawing/2014/main" id="{64C8DE89-0FF9-2F7E-B39A-E5FC337245ED}"/>
              </a:ext>
            </a:extLst>
          </p:cNvPr>
          <p:cNvSpPr>
            <a:spLocks noGrp="1"/>
          </p:cNvSpPr>
          <p:nvPr>
            <p:ph type="sldNum" sz="quarter" idx="10"/>
          </p:nvPr>
        </p:nvSpPr>
        <p:spPr/>
        <p:txBody>
          <a:bodyPr/>
          <a:lstStyle/>
          <a:p>
            <a:fld id="{85F5B7A5-34A7-4AB0-A34F-A4DF2002FA98}" type="slidenum">
              <a:rPr lang="en-US" smtClean="0"/>
              <a:t>13</a:t>
            </a:fld>
            <a:endParaRPr lang="en-US" dirty="0"/>
          </a:p>
        </p:txBody>
      </p:sp>
    </p:spTree>
    <p:extLst>
      <p:ext uri="{BB962C8B-B14F-4D97-AF65-F5344CB8AC3E}">
        <p14:creationId xmlns:p14="http://schemas.microsoft.com/office/powerpoint/2010/main" val="2634637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4A0065-AED1-AC15-85F5-0C4E5CE5975F}"/>
              </a:ext>
            </a:extLst>
          </p:cNvPr>
          <p:cNvSpPr>
            <a:spLocks noGrp="1"/>
          </p:cNvSpPr>
          <p:nvPr>
            <p:ph type="title"/>
          </p:nvPr>
        </p:nvSpPr>
        <p:spPr>
          <a:xfrm>
            <a:off x="152400" y="304800"/>
            <a:ext cx="8229600" cy="617884"/>
          </a:xfrm>
        </p:spPr>
        <p:txBody>
          <a:bodyPr>
            <a:normAutofit fontScale="90000"/>
          </a:bodyPr>
          <a:lstStyle/>
          <a:p>
            <a:r>
              <a:rPr lang="en-US" dirty="0"/>
              <a:t>What Happened and Was Accomplished:</a:t>
            </a:r>
            <a:br>
              <a:rPr lang="en-US" dirty="0"/>
            </a:br>
            <a:r>
              <a:rPr lang="en-US" dirty="0"/>
              <a:t>Recruitment</a:t>
            </a:r>
          </a:p>
        </p:txBody>
      </p:sp>
      <p:sp>
        <p:nvSpPr>
          <p:cNvPr id="3" name="Content Placeholder 2">
            <a:extLst>
              <a:ext uri="{FF2B5EF4-FFF2-40B4-BE49-F238E27FC236}">
                <a16:creationId xmlns:a16="http://schemas.microsoft.com/office/drawing/2014/main" id="{AAD4CFED-46A5-5B1C-D194-7282283E65D8}"/>
              </a:ext>
            </a:extLst>
          </p:cNvPr>
          <p:cNvSpPr>
            <a:spLocks noGrp="1"/>
          </p:cNvSpPr>
          <p:nvPr>
            <p:ph idx="1"/>
          </p:nvPr>
        </p:nvSpPr>
        <p:spPr>
          <a:xfrm>
            <a:off x="228600" y="1295400"/>
            <a:ext cx="8382000" cy="5426075"/>
          </a:xfrm>
        </p:spPr>
        <p:txBody>
          <a:bodyPr>
            <a:normAutofit/>
          </a:bodyPr>
          <a:lstStyle/>
          <a:p>
            <a:r>
              <a:rPr lang="en-US" dirty="0"/>
              <a:t>Partnered with national organizations</a:t>
            </a:r>
          </a:p>
          <a:p>
            <a:pPr lvl="1"/>
            <a:r>
              <a:rPr lang="en-US" sz="2800" dirty="0"/>
              <a:t> AHA/HRET (sub and lead), Million Hearts, AACVPR, America’s Essential Hospitals</a:t>
            </a:r>
          </a:p>
          <a:p>
            <a:r>
              <a:rPr lang="en-US" dirty="0"/>
              <a:t>Successfully recruited over 90 hospitals in initial recruitment effort -- </a:t>
            </a:r>
            <a:r>
              <a:rPr lang="en-US" b="1" i="1" dirty="0"/>
              <a:t>before launch of cohort 1 </a:t>
            </a:r>
            <a:r>
              <a:rPr lang="en-US" dirty="0"/>
              <a:t>(pre-pandemic)</a:t>
            </a:r>
          </a:p>
          <a:p>
            <a:pPr lvl="1"/>
            <a:r>
              <a:rPr lang="en-US" sz="2800" dirty="0"/>
              <a:t>With over-representation of hospitals serving high needs communities</a:t>
            </a:r>
          </a:p>
          <a:p>
            <a:pPr lvl="1"/>
            <a:r>
              <a:rPr lang="en-US" sz="2800" dirty="0"/>
              <a:t>Even more were interested but not ready (instead encouraged to join the TAKEheart Learning Community)</a:t>
            </a:r>
          </a:p>
          <a:p>
            <a:endParaRPr lang="en-US" dirty="0"/>
          </a:p>
        </p:txBody>
      </p:sp>
      <p:sp>
        <p:nvSpPr>
          <p:cNvPr id="4" name="Slide Number Placeholder 3">
            <a:extLst>
              <a:ext uri="{FF2B5EF4-FFF2-40B4-BE49-F238E27FC236}">
                <a16:creationId xmlns:a16="http://schemas.microsoft.com/office/drawing/2014/main" id="{3AEDA2EB-C037-1F4D-A481-FABCB47D921B}"/>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14</a:t>
            </a:fld>
            <a:endParaRPr lang="en-US" dirty="0"/>
          </a:p>
        </p:txBody>
      </p:sp>
    </p:spTree>
    <p:extLst>
      <p:ext uri="{BB962C8B-B14F-4D97-AF65-F5344CB8AC3E}">
        <p14:creationId xmlns:p14="http://schemas.microsoft.com/office/powerpoint/2010/main" val="2204056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139C8-3FD8-D58D-3E8D-EB9987C1926F}"/>
              </a:ext>
            </a:extLst>
          </p:cNvPr>
          <p:cNvSpPr>
            <a:spLocks noGrp="1"/>
          </p:cNvSpPr>
          <p:nvPr>
            <p:ph type="title"/>
          </p:nvPr>
        </p:nvSpPr>
        <p:spPr>
          <a:xfrm>
            <a:off x="1257300" y="304800"/>
            <a:ext cx="6629400" cy="914400"/>
          </a:xfrm>
        </p:spPr>
        <p:txBody>
          <a:bodyPr>
            <a:normAutofit fontScale="90000"/>
          </a:bodyPr>
          <a:lstStyle/>
          <a:p>
            <a:r>
              <a:rPr lang="en-US" dirty="0"/>
              <a:t>What Happened:</a:t>
            </a:r>
            <a:br>
              <a:rPr lang="en-US" dirty="0"/>
            </a:br>
            <a:r>
              <a:rPr lang="en-US" dirty="0"/>
              <a:t>Trainings/Support </a:t>
            </a:r>
            <a:br>
              <a:rPr lang="en-US" dirty="0"/>
            </a:br>
            <a:endParaRPr lang="en-US" dirty="0"/>
          </a:p>
        </p:txBody>
      </p:sp>
      <p:sp>
        <p:nvSpPr>
          <p:cNvPr id="4" name="Slide Number Placeholder 3">
            <a:extLst>
              <a:ext uri="{FF2B5EF4-FFF2-40B4-BE49-F238E27FC236}">
                <a16:creationId xmlns:a16="http://schemas.microsoft.com/office/drawing/2014/main" id="{8AA222B1-DDD9-976B-34C4-84CDF98B95AC}"/>
              </a:ext>
            </a:extLst>
          </p:cNvPr>
          <p:cNvSpPr>
            <a:spLocks noGrp="1"/>
          </p:cNvSpPr>
          <p:nvPr>
            <p:ph type="sldNum" sz="quarter" idx="10"/>
          </p:nvPr>
        </p:nvSpPr>
        <p:spPr/>
        <p:txBody>
          <a:bodyPr/>
          <a:lstStyle/>
          <a:p>
            <a:fld id="{85F5B7A5-34A7-4AB0-A34F-A4DF2002FA98}" type="slidenum">
              <a:rPr lang="en-US" smtClean="0"/>
              <a:t>15</a:t>
            </a:fld>
            <a:endParaRPr lang="en-US" dirty="0"/>
          </a:p>
        </p:txBody>
      </p:sp>
      <p:pic>
        <p:nvPicPr>
          <p:cNvPr id="3074" name="Picture 2" descr="Coronavirus Disease 2019 (COVID-19) | Disease or Condition of the Week | CDC">
            <a:extLst>
              <a:ext uri="{FF2B5EF4-FFF2-40B4-BE49-F238E27FC236}">
                <a16:creationId xmlns:a16="http://schemas.microsoft.com/office/drawing/2014/main" id="{DB0D7429-61E2-586E-6F7E-7349453F493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27977" y="1646238"/>
            <a:ext cx="6688045"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63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939D8-FF04-EE00-9E10-EF90E264F035}"/>
              </a:ext>
            </a:extLst>
          </p:cNvPr>
          <p:cNvSpPr>
            <a:spLocks noGrp="1"/>
          </p:cNvSpPr>
          <p:nvPr>
            <p:ph type="title"/>
          </p:nvPr>
        </p:nvSpPr>
        <p:spPr/>
        <p:txBody>
          <a:bodyPr>
            <a:normAutofit fontScale="90000"/>
          </a:bodyPr>
          <a:lstStyle/>
          <a:p>
            <a:br>
              <a:rPr lang="en-US" dirty="0"/>
            </a:br>
            <a:r>
              <a:rPr lang="en-US" dirty="0"/>
              <a:t>COVID Forced a Pause…</a:t>
            </a:r>
          </a:p>
        </p:txBody>
      </p:sp>
      <p:sp>
        <p:nvSpPr>
          <p:cNvPr id="3" name="Content Placeholder 2">
            <a:extLst>
              <a:ext uri="{FF2B5EF4-FFF2-40B4-BE49-F238E27FC236}">
                <a16:creationId xmlns:a16="http://schemas.microsoft.com/office/drawing/2014/main" id="{27B4E491-F455-B914-FB94-87A9050042BE}"/>
              </a:ext>
            </a:extLst>
          </p:cNvPr>
          <p:cNvSpPr>
            <a:spLocks noGrp="1"/>
          </p:cNvSpPr>
          <p:nvPr>
            <p:ph idx="1"/>
          </p:nvPr>
        </p:nvSpPr>
        <p:spPr>
          <a:xfrm>
            <a:off x="628650" y="1524000"/>
            <a:ext cx="5505449" cy="5334000"/>
          </a:xfrm>
        </p:spPr>
        <p:txBody>
          <a:bodyPr>
            <a:normAutofit/>
          </a:bodyPr>
          <a:lstStyle/>
          <a:p>
            <a:pPr marL="0" indent="0">
              <a:buNone/>
            </a:pPr>
            <a:endParaRPr lang="en-US" sz="3600" dirty="0"/>
          </a:p>
          <a:p>
            <a:pPr marL="0" indent="0">
              <a:buNone/>
            </a:pPr>
            <a:r>
              <a:rPr lang="en-US" sz="3600" dirty="0"/>
              <a:t>Trainings were suspended as CR staff were redirected to assist with COVID patient care and some CR programs shut down entirely</a:t>
            </a:r>
          </a:p>
          <a:p>
            <a:endParaRPr lang="en-US" dirty="0"/>
          </a:p>
        </p:txBody>
      </p:sp>
      <p:sp>
        <p:nvSpPr>
          <p:cNvPr id="4" name="Slide Number Placeholder 3">
            <a:extLst>
              <a:ext uri="{FF2B5EF4-FFF2-40B4-BE49-F238E27FC236}">
                <a16:creationId xmlns:a16="http://schemas.microsoft.com/office/drawing/2014/main" id="{BDA7CD7D-BB90-22B2-463D-1F18B77CA7E5}"/>
              </a:ext>
            </a:extLst>
          </p:cNvPr>
          <p:cNvSpPr>
            <a:spLocks noGrp="1"/>
          </p:cNvSpPr>
          <p:nvPr>
            <p:ph type="sldNum" sz="quarter" idx="10"/>
          </p:nvPr>
        </p:nvSpPr>
        <p:spPr/>
        <p:txBody>
          <a:bodyPr/>
          <a:lstStyle/>
          <a:p>
            <a:fld id="{85F5B7A5-34A7-4AB0-A34F-A4DF2002FA98}" type="slidenum">
              <a:rPr lang="en-US" smtClean="0"/>
              <a:t>16</a:t>
            </a:fld>
            <a:endParaRPr lang="en-US" dirty="0"/>
          </a:p>
        </p:txBody>
      </p:sp>
      <p:pic>
        <p:nvPicPr>
          <p:cNvPr id="6" name="Picture 5" descr="A stop sign.">
            <a:extLst>
              <a:ext uri="{FF2B5EF4-FFF2-40B4-BE49-F238E27FC236}">
                <a16:creationId xmlns:a16="http://schemas.microsoft.com/office/drawing/2014/main" id="{BBF2B3BA-CE02-CAFD-5E39-12C0B7F9C55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57950" y="2285999"/>
            <a:ext cx="2381250" cy="2286001"/>
          </a:xfrm>
          <a:prstGeom prst="rect">
            <a:avLst/>
          </a:prstGeom>
        </p:spPr>
      </p:pic>
    </p:spTree>
    <p:extLst>
      <p:ext uri="{BB962C8B-B14F-4D97-AF65-F5344CB8AC3E}">
        <p14:creationId xmlns:p14="http://schemas.microsoft.com/office/powerpoint/2010/main" val="1276469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56FF7-6E83-6365-DEC1-A484CC1573D7}"/>
              </a:ext>
            </a:extLst>
          </p:cNvPr>
          <p:cNvSpPr>
            <a:spLocks noGrp="1"/>
          </p:cNvSpPr>
          <p:nvPr>
            <p:ph type="title"/>
          </p:nvPr>
        </p:nvSpPr>
        <p:spPr>
          <a:xfrm>
            <a:off x="1257300" y="232611"/>
            <a:ext cx="6629400" cy="617884"/>
          </a:xfrm>
        </p:spPr>
        <p:txBody>
          <a:bodyPr>
            <a:normAutofit fontScale="90000"/>
          </a:bodyPr>
          <a:lstStyle/>
          <a:p>
            <a:br>
              <a:rPr lang="en-US" dirty="0"/>
            </a:br>
            <a:r>
              <a:rPr lang="en-US" dirty="0"/>
              <a:t>During the Pause</a:t>
            </a:r>
          </a:p>
        </p:txBody>
      </p:sp>
      <p:sp>
        <p:nvSpPr>
          <p:cNvPr id="3" name="Content Placeholder 2">
            <a:extLst>
              <a:ext uri="{FF2B5EF4-FFF2-40B4-BE49-F238E27FC236}">
                <a16:creationId xmlns:a16="http://schemas.microsoft.com/office/drawing/2014/main" id="{E4BE1494-F6C8-71B9-ECD6-5196BC06BFE7}"/>
              </a:ext>
            </a:extLst>
          </p:cNvPr>
          <p:cNvSpPr>
            <a:spLocks noGrp="1"/>
          </p:cNvSpPr>
          <p:nvPr>
            <p:ph idx="1"/>
          </p:nvPr>
        </p:nvSpPr>
        <p:spPr>
          <a:xfrm>
            <a:off x="457200" y="1600200"/>
            <a:ext cx="7696200" cy="5257800"/>
          </a:xfrm>
        </p:spPr>
        <p:txBody>
          <a:bodyPr>
            <a:normAutofit/>
          </a:bodyPr>
          <a:lstStyle/>
          <a:p>
            <a:pPr lvl="0">
              <a:buClr>
                <a:srgbClr val="1F497D"/>
              </a:buClr>
              <a:defRPr/>
            </a:pPr>
            <a:r>
              <a:rPr lang="en-US" dirty="0"/>
              <a:t>Continued to work on content, speakers for future trainings</a:t>
            </a:r>
          </a:p>
          <a:p>
            <a:pPr lvl="1">
              <a:defRPr/>
            </a:pPr>
            <a:r>
              <a:rPr lang="en-US" sz="2800" i="1" dirty="0"/>
              <a:t>The extra time was invaluable</a:t>
            </a:r>
            <a:endParaRPr lang="en-US" sz="2800" dirty="0"/>
          </a:p>
          <a:p>
            <a:pPr>
              <a:buClr>
                <a:srgbClr val="1F497D"/>
              </a:buClr>
              <a:defRPr/>
            </a:pPr>
            <a:r>
              <a:rPr lang="en-US" dirty="0"/>
              <a:t>JUMP-STARTED THE LEARNING COMMUNITY </a:t>
            </a:r>
          </a:p>
          <a:p>
            <a:pPr>
              <a:buClr>
                <a:srgbClr val="1F497D"/>
              </a:buClr>
              <a:defRPr/>
            </a:pPr>
            <a:r>
              <a:rPr lang="en-US" dirty="0"/>
              <a:t>Maintained close contact with PHs</a:t>
            </a:r>
          </a:p>
          <a:p>
            <a:pPr lvl="1">
              <a:defRPr/>
            </a:pPr>
            <a:r>
              <a:rPr lang="en-US" sz="2800" dirty="0"/>
              <a:t> Conducted readiness assessments</a:t>
            </a:r>
          </a:p>
          <a:p>
            <a:pPr lvl="1">
              <a:defRPr/>
            </a:pPr>
            <a:r>
              <a:rPr lang="en-US" sz="2800" dirty="0"/>
              <a:t> Conducted another round of recruitment</a:t>
            </a:r>
          </a:p>
          <a:p>
            <a:pPr>
              <a:buClr>
                <a:srgbClr val="1F497D"/>
              </a:buClr>
              <a:defRPr/>
            </a:pPr>
            <a:endParaRPr lang="en-US" dirty="0"/>
          </a:p>
          <a:p>
            <a:pPr>
              <a:buClr>
                <a:srgbClr val="1F497D"/>
              </a:buClr>
              <a:defRPr/>
            </a:pPr>
            <a:endParaRPr lang="en-US" dirty="0"/>
          </a:p>
          <a:p>
            <a:pPr marL="342900" marR="0" lvl="0" indent="-342900" algn="l" defTabSz="914400" rtl="0" eaLnBrk="1" fontAlgn="auto" latinLnBrk="0" hangingPunct="1">
              <a:lnSpc>
                <a:spcPct val="100000"/>
              </a:lnSpc>
              <a:spcBef>
                <a:spcPct val="20000"/>
              </a:spcBef>
              <a:spcAft>
                <a:spcPts val="0"/>
              </a:spcAft>
              <a:buClr>
                <a:srgbClr val="1F497D"/>
              </a:buClr>
              <a:buSzPct val="150000"/>
              <a:buFont typeface="Arial"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rial"/>
              <a:ea typeface="+mn-ea"/>
              <a:cs typeface="+mn-cs"/>
            </a:endParaRPr>
          </a:p>
          <a:p>
            <a:pPr lvl="2"/>
            <a:endParaRPr lang="en-US" sz="3200" dirty="0"/>
          </a:p>
          <a:p>
            <a:pPr lvl="2"/>
            <a:endParaRPr lang="en-US" dirty="0"/>
          </a:p>
        </p:txBody>
      </p:sp>
      <p:sp>
        <p:nvSpPr>
          <p:cNvPr id="4" name="Slide Number Placeholder 3">
            <a:extLst>
              <a:ext uri="{FF2B5EF4-FFF2-40B4-BE49-F238E27FC236}">
                <a16:creationId xmlns:a16="http://schemas.microsoft.com/office/drawing/2014/main" id="{63D8FFAF-54DB-88EB-B7FE-92EF76E254C8}"/>
              </a:ext>
            </a:extLst>
          </p:cNvPr>
          <p:cNvSpPr>
            <a:spLocks noGrp="1"/>
          </p:cNvSpPr>
          <p:nvPr>
            <p:ph type="sldNum" sz="quarter" idx="10"/>
          </p:nvPr>
        </p:nvSpPr>
        <p:spPr/>
        <p:txBody>
          <a:bodyPr/>
          <a:lstStyle/>
          <a:p>
            <a:fld id="{85F5B7A5-34A7-4AB0-A34F-A4DF2002FA98}" type="slidenum">
              <a:rPr lang="en-US" smtClean="0"/>
              <a:t>17</a:t>
            </a:fld>
            <a:endParaRPr lang="en-US" dirty="0"/>
          </a:p>
        </p:txBody>
      </p:sp>
    </p:spTree>
    <p:extLst>
      <p:ext uri="{BB962C8B-B14F-4D97-AF65-F5344CB8AC3E}">
        <p14:creationId xmlns:p14="http://schemas.microsoft.com/office/powerpoint/2010/main" val="489207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4738-E367-6037-F0B2-99642FF7A0B1}"/>
              </a:ext>
            </a:extLst>
          </p:cNvPr>
          <p:cNvSpPr>
            <a:spLocks noGrp="1"/>
          </p:cNvSpPr>
          <p:nvPr>
            <p:ph type="title"/>
          </p:nvPr>
        </p:nvSpPr>
        <p:spPr>
          <a:xfrm>
            <a:off x="1066800" y="190500"/>
            <a:ext cx="6210300" cy="228600"/>
          </a:xfrm>
        </p:spPr>
        <p:txBody>
          <a:bodyPr>
            <a:normAutofit fontScale="90000"/>
          </a:bodyPr>
          <a:lstStyle/>
          <a:p>
            <a:br>
              <a:rPr lang="en-US" dirty="0"/>
            </a:br>
            <a:r>
              <a:rPr lang="en-US" dirty="0"/>
              <a:t>When Trainings Resumed: </a:t>
            </a:r>
            <a:br>
              <a:rPr lang="en-US" dirty="0"/>
            </a:br>
            <a:r>
              <a:rPr lang="en-US" dirty="0"/>
              <a:t>What Happened</a:t>
            </a:r>
          </a:p>
        </p:txBody>
      </p:sp>
      <p:sp>
        <p:nvSpPr>
          <p:cNvPr id="3" name="Content Placeholder 2">
            <a:extLst>
              <a:ext uri="{FF2B5EF4-FFF2-40B4-BE49-F238E27FC236}">
                <a16:creationId xmlns:a16="http://schemas.microsoft.com/office/drawing/2014/main" id="{C7AF36AB-9179-C705-EB90-ECDDE23EF2E6}"/>
              </a:ext>
            </a:extLst>
          </p:cNvPr>
          <p:cNvSpPr>
            <a:spLocks noGrp="1"/>
          </p:cNvSpPr>
          <p:nvPr>
            <p:ph idx="1"/>
          </p:nvPr>
        </p:nvSpPr>
        <p:spPr>
          <a:xfrm>
            <a:off x="228600" y="1295400"/>
            <a:ext cx="8458200" cy="5257800"/>
          </a:xfrm>
        </p:spPr>
        <p:txBody>
          <a:bodyPr>
            <a:normAutofit fontScale="92500"/>
          </a:bodyPr>
          <a:lstStyle/>
          <a:p>
            <a:r>
              <a:rPr lang="en-US" sz="2600" b="1" dirty="0"/>
              <a:t>Training cohorts </a:t>
            </a:r>
            <a:r>
              <a:rPr lang="en-US" sz="2600" dirty="0"/>
              <a:t>were reconfigured; first cohort included many returning PHs, plus new recruits</a:t>
            </a:r>
          </a:p>
          <a:p>
            <a:pPr lvl="1"/>
            <a:r>
              <a:rPr lang="en-US" sz="2200" dirty="0"/>
              <a:t>Onboarding session and introductory training sessions for new hospitals</a:t>
            </a:r>
          </a:p>
          <a:p>
            <a:r>
              <a:rPr lang="en-US" sz="2600" dirty="0"/>
              <a:t>Outstanding, expert-led </a:t>
            </a:r>
            <a:r>
              <a:rPr lang="en-US" sz="2600" b="1" dirty="0"/>
              <a:t>trainings conducted monthly </a:t>
            </a:r>
          </a:p>
          <a:p>
            <a:r>
              <a:rPr lang="en-US" sz="2600" dirty="0"/>
              <a:t>Instructional “</a:t>
            </a:r>
            <a:r>
              <a:rPr lang="en-US" sz="2600" b="1" dirty="0"/>
              <a:t>Implementation Guides” produced and distributed </a:t>
            </a:r>
            <a:r>
              <a:rPr lang="en-US" sz="2600" dirty="0"/>
              <a:t>to all participants with links to rich resources</a:t>
            </a:r>
          </a:p>
          <a:p>
            <a:r>
              <a:rPr lang="en-US" sz="2600" b="1" dirty="0"/>
              <a:t>Monthly Partner Hospital Discussion Groups </a:t>
            </a:r>
            <a:r>
              <a:rPr lang="en-US" sz="2600" dirty="0"/>
              <a:t>were reconfigured around common characteristics vs. geography</a:t>
            </a:r>
          </a:p>
          <a:p>
            <a:r>
              <a:rPr lang="en-US" sz="2600" dirty="0"/>
              <a:t>While some overlap between 2 cohorts:</a:t>
            </a:r>
          </a:p>
          <a:p>
            <a:pPr lvl="1"/>
            <a:r>
              <a:rPr lang="en-US" sz="2200" dirty="0"/>
              <a:t>Some adaptations in response to lessons learned</a:t>
            </a:r>
          </a:p>
          <a:p>
            <a:pPr lvl="1"/>
            <a:r>
              <a:rPr lang="en-US" sz="2200" dirty="0"/>
              <a:t>Cohort 1 hospitals shared experience with cohort 2 hospitals</a:t>
            </a:r>
          </a:p>
          <a:p>
            <a:pPr marL="0" indent="0">
              <a:buNone/>
            </a:pPr>
            <a:endParaRPr lang="en-US" dirty="0"/>
          </a:p>
        </p:txBody>
      </p:sp>
      <p:sp>
        <p:nvSpPr>
          <p:cNvPr id="4" name="Slide Number Placeholder 3">
            <a:extLst>
              <a:ext uri="{FF2B5EF4-FFF2-40B4-BE49-F238E27FC236}">
                <a16:creationId xmlns:a16="http://schemas.microsoft.com/office/drawing/2014/main" id="{D1B4BDEF-54CE-FD01-4CE2-C96B0569EABB}"/>
              </a:ext>
            </a:extLst>
          </p:cNvPr>
          <p:cNvSpPr>
            <a:spLocks noGrp="1"/>
          </p:cNvSpPr>
          <p:nvPr>
            <p:ph type="sldNum" sz="quarter" idx="10"/>
          </p:nvPr>
        </p:nvSpPr>
        <p:spPr/>
        <p:txBody>
          <a:bodyPr/>
          <a:lstStyle/>
          <a:p>
            <a:fld id="{85F5B7A5-34A7-4AB0-A34F-A4DF2002FA98}" type="slidenum">
              <a:rPr lang="en-US" smtClean="0"/>
              <a:t>18</a:t>
            </a:fld>
            <a:endParaRPr lang="en-US" dirty="0"/>
          </a:p>
        </p:txBody>
      </p:sp>
    </p:spTree>
    <p:extLst>
      <p:ext uri="{BB962C8B-B14F-4D97-AF65-F5344CB8AC3E}">
        <p14:creationId xmlns:p14="http://schemas.microsoft.com/office/powerpoint/2010/main" val="1537843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EDDA1-25F8-7628-1C99-E171F4C80B60}"/>
              </a:ext>
            </a:extLst>
          </p:cNvPr>
          <p:cNvSpPr>
            <a:spLocks noGrp="1"/>
          </p:cNvSpPr>
          <p:nvPr>
            <p:ph type="title"/>
          </p:nvPr>
        </p:nvSpPr>
        <p:spPr>
          <a:xfrm>
            <a:off x="0" y="304800"/>
            <a:ext cx="7886700" cy="617884"/>
          </a:xfrm>
        </p:spPr>
        <p:txBody>
          <a:bodyPr>
            <a:noAutofit/>
          </a:bodyPr>
          <a:lstStyle/>
          <a:p>
            <a:r>
              <a:rPr lang="en-US" sz="2800" dirty="0"/>
              <a:t>Training, Support, Implementation:</a:t>
            </a:r>
            <a:br>
              <a:rPr lang="en-US" sz="2800" dirty="0"/>
            </a:br>
            <a:r>
              <a:rPr lang="en-US" sz="2800" dirty="0"/>
              <a:t>What We Did and Didn’t Accomplish (1)</a:t>
            </a:r>
          </a:p>
        </p:txBody>
      </p:sp>
      <p:sp>
        <p:nvSpPr>
          <p:cNvPr id="3" name="Content Placeholder 2">
            <a:extLst>
              <a:ext uri="{FF2B5EF4-FFF2-40B4-BE49-F238E27FC236}">
                <a16:creationId xmlns:a16="http://schemas.microsoft.com/office/drawing/2014/main" id="{4FB47480-8FE6-16BB-FDA3-973E17B11D51}"/>
              </a:ext>
            </a:extLst>
          </p:cNvPr>
          <p:cNvSpPr>
            <a:spLocks noGrp="1"/>
          </p:cNvSpPr>
          <p:nvPr>
            <p:ph idx="1"/>
          </p:nvPr>
        </p:nvSpPr>
        <p:spPr/>
        <p:txBody>
          <a:bodyPr/>
          <a:lstStyle/>
          <a:p>
            <a:r>
              <a:rPr lang="en-US" dirty="0"/>
              <a:t>&gt;60% attendance in trainings and discussions for first two cohorts (implementation cohorts)</a:t>
            </a:r>
          </a:p>
          <a:p>
            <a:r>
              <a:rPr lang="en-US" dirty="0"/>
              <a:t>Discussion attendance in cohort 3 (self-paced; CC only) started lower (42%) and dropped to 29% </a:t>
            </a:r>
          </a:p>
          <a:p>
            <a:r>
              <a:rPr lang="en-US" dirty="0"/>
              <a:t>All survey respondents reported training sessions were applicable to their organization. Nearly all (83%-100%) said discussions (PH-PAG) were useful. </a:t>
            </a:r>
          </a:p>
          <a:p>
            <a:endParaRPr lang="en-US" dirty="0"/>
          </a:p>
        </p:txBody>
      </p:sp>
      <p:sp>
        <p:nvSpPr>
          <p:cNvPr id="4" name="Slide Number Placeholder 3">
            <a:extLst>
              <a:ext uri="{FF2B5EF4-FFF2-40B4-BE49-F238E27FC236}">
                <a16:creationId xmlns:a16="http://schemas.microsoft.com/office/drawing/2014/main" id="{0D6C8959-9562-C81C-00F3-4C8213BFF5AE}"/>
              </a:ext>
            </a:extLst>
          </p:cNvPr>
          <p:cNvSpPr>
            <a:spLocks noGrp="1"/>
          </p:cNvSpPr>
          <p:nvPr>
            <p:ph type="sldNum" sz="quarter" idx="10"/>
          </p:nvPr>
        </p:nvSpPr>
        <p:spPr/>
        <p:txBody>
          <a:bodyPr/>
          <a:lstStyle/>
          <a:p>
            <a:fld id="{85F5B7A5-34A7-4AB0-A34F-A4DF2002FA98}" type="slidenum">
              <a:rPr lang="en-US" smtClean="0"/>
              <a:t>19</a:t>
            </a:fld>
            <a:endParaRPr lang="en-US" dirty="0"/>
          </a:p>
        </p:txBody>
      </p:sp>
    </p:spTree>
    <p:extLst>
      <p:ext uri="{BB962C8B-B14F-4D97-AF65-F5344CB8AC3E}">
        <p14:creationId xmlns:p14="http://schemas.microsoft.com/office/powerpoint/2010/main" val="193074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a:t>
            </a:r>
          </a:p>
        </p:txBody>
      </p:sp>
      <p:sp>
        <p:nvSpPr>
          <p:cNvPr id="3" name="Content Placeholder 2"/>
          <p:cNvSpPr>
            <a:spLocks noGrp="1"/>
          </p:cNvSpPr>
          <p:nvPr>
            <p:ph idx="1"/>
          </p:nvPr>
        </p:nvSpPr>
        <p:spPr>
          <a:xfrm>
            <a:off x="304800" y="1600201"/>
            <a:ext cx="8382000" cy="4572000"/>
          </a:xfrm>
        </p:spPr>
        <p:txBody>
          <a:bodyPr>
            <a:normAutofit/>
          </a:bodyPr>
          <a:lstStyle/>
          <a:p>
            <a:r>
              <a:rPr lang="en-US" sz="4000" dirty="0"/>
              <a:t>Part 1: Background</a:t>
            </a:r>
          </a:p>
          <a:p>
            <a:r>
              <a:rPr lang="en-US" sz="4000" dirty="0"/>
              <a:t>Part 2: Project Design</a:t>
            </a:r>
          </a:p>
          <a:p>
            <a:r>
              <a:rPr lang="en-US" sz="4000" dirty="0"/>
              <a:t>Part 3: What Happened</a:t>
            </a:r>
          </a:p>
          <a:p>
            <a:r>
              <a:rPr lang="en-US" sz="4000" dirty="0"/>
              <a:t>Part 4: Key Takeaways</a:t>
            </a:r>
          </a:p>
          <a:p>
            <a:r>
              <a:rPr lang="en-US" sz="4000" dirty="0"/>
              <a:t>Part 5: What’s Next</a:t>
            </a:r>
          </a:p>
        </p:txBody>
      </p:sp>
      <p:sp>
        <p:nvSpPr>
          <p:cNvPr id="4" name="Slide Number Placeholder 3"/>
          <p:cNvSpPr>
            <a:spLocks noGrp="1"/>
          </p:cNvSpPr>
          <p:nvPr>
            <p:ph type="sldNum" sz="quarter" idx="10"/>
          </p:nvPr>
        </p:nvSpPr>
        <p:spPr/>
        <p:txBody>
          <a:bodyPr/>
          <a:lstStyle/>
          <a:p>
            <a:fld id="{85F5B7A5-34A7-4AB0-A34F-A4DF2002FA98}" type="slidenum">
              <a:rPr lang="en-US" smtClean="0"/>
              <a:t>2</a:t>
            </a:fld>
            <a:endParaRPr lang="en-US" dirty="0"/>
          </a:p>
        </p:txBody>
      </p:sp>
    </p:spTree>
    <p:extLst>
      <p:ext uri="{BB962C8B-B14F-4D97-AF65-F5344CB8AC3E}">
        <p14:creationId xmlns:p14="http://schemas.microsoft.com/office/powerpoint/2010/main" val="3491837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30AD-2CFE-8DF2-330C-B427BA225C90}"/>
              </a:ext>
            </a:extLst>
          </p:cNvPr>
          <p:cNvSpPr>
            <a:spLocks noGrp="1"/>
          </p:cNvSpPr>
          <p:nvPr>
            <p:ph type="title"/>
          </p:nvPr>
        </p:nvSpPr>
        <p:spPr>
          <a:xfrm>
            <a:off x="457200" y="457200"/>
            <a:ext cx="7429500" cy="762000"/>
          </a:xfrm>
        </p:spPr>
        <p:txBody>
          <a:bodyPr>
            <a:normAutofit fontScale="90000"/>
          </a:bodyPr>
          <a:lstStyle/>
          <a:p>
            <a:r>
              <a:rPr lang="en-US" sz="3100" dirty="0"/>
              <a:t>Training, Support, Implementation:</a:t>
            </a:r>
            <a:br>
              <a:rPr lang="en-US" sz="3100" dirty="0"/>
            </a:br>
            <a:r>
              <a:rPr lang="en-US" sz="3100" dirty="0"/>
              <a:t>What We Did and Didn’t Accomplish (2)</a:t>
            </a:r>
            <a:br>
              <a:rPr lang="en-US" dirty="0"/>
            </a:br>
            <a:endParaRPr lang="en-US" dirty="0"/>
          </a:p>
        </p:txBody>
      </p:sp>
      <p:sp>
        <p:nvSpPr>
          <p:cNvPr id="3" name="Content Placeholder 2">
            <a:extLst>
              <a:ext uri="{FF2B5EF4-FFF2-40B4-BE49-F238E27FC236}">
                <a16:creationId xmlns:a16="http://schemas.microsoft.com/office/drawing/2014/main" id="{D44E9AB6-D93B-3257-5945-062A49A10584}"/>
              </a:ext>
            </a:extLst>
          </p:cNvPr>
          <p:cNvSpPr>
            <a:spLocks noGrp="1"/>
          </p:cNvSpPr>
          <p:nvPr>
            <p:ph idx="1"/>
          </p:nvPr>
        </p:nvSpPr>
        <p:spPr>
          <a:xfrm>
            <a:off x="152400" y="1371600"/>
            <a:ext cx="8534400" cy="5715000"/>
          </a:xfrm>
        </p:spPr>
        <p:txBody>
          <a:bodyPr>
            <a:normAutofit/>
          </a:bodyPr>
          <a:lstStyle/>
          <a:p>
            <a:pPr>
              <a:spcBef>
                <a:spcPts val="0"/>
              </a:spcBef>
            </a:pPr>
            <a:r>
              <a:rPr lang="en-US" dirty="0"/>
              <a:t>&gt; 75% of Partner Hospital teams completed the training/coaching program across 3 cohorts</a:t>
            </a:r>
          </a:p>
          <a:p>
            <a:pPr lvl="1">
              <a:spcBef>
                <a:spcPts val="0"/>
              </a:spcBef>
            </a:pPr>
            <a:r>
              <a:rPr lang="en-US" sz="2800" dirty="0"/>
              <a:t>132 hospitals began training with one of the cohorts </a:t>
            </a:r>
          </a:p>
          <a:p>
            <a:pPr lvl="1">
              <a:spcBef>
                <a:spcPts val="0"/>
              </a:spcBef>
            </a:pPr>
            <a:r>
              <a:rPr lang="en-US" sz="2800" dirty="0"/>
              <a:t>108 completed the full training program</a:t>
            </a:r>
          </a:p>
          <a:p>
            <a:pPr>
              <a:spcBef>
                <a:spcPts val="0"/>
              </a:spcBef>
            </a:pPr>
            <a:r>
              <a:rPr lang="en-US" dirty="0"/>
              <a:t>Results:</a:t>
            </a:r>
          </a:p>
          <a:p>
            <a:pPr lvl="1">
              <a:spcBef>
                <a:spcPts val="0"/>
              </a:spcBef>
            </a:pPr>
            <a:r>
              <a:rPr lang="en-US" sz="2800" dirty="0"/>
              <a:t>70% reported AR progress; </a:t>
            </a:r>
          </a:p>
          <a:p>
            <a:pPr lvl="1">
              <a:spcBef>
                <a:spcPts val="0"/>
              </a:spcBef>
            </a:pPr>
            <a:r>
              <a:rPr lang="en-US" sz="2800" dirty="0"/>
              <a:t>Qualitative reports of enhanced CC, tracking referral rates, focus on patient retention</a:t>
            </a:r>
          </a:p>
          <a:p>
            <a:pPr>
              <a:spcBef>
                <a:spcPts val="0"/>
              </a:spcBef>
            </a:pPr>
            <a:r>
              <a:rPr lang="en-US" i="1" dirty="0"/>
              <a:t>Less implementation of AR/CC than hoped for</a:t>
            </a:r>
            <a:r>
              <a:rPr lang="en-US" dirty="0"/>
              <a:t>, but learning from trainings continued post-training, with help of resources provided with each module</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7D2EBA31-EB17-1E48-9AD3-5BF281072201}"/>
              </a:ext>
            </a:extLst>
          </p:cNvPr>
          <p:cNvSpPr>
            <a:spLocks noGrp="1"/>
          </p:cNvSpPr>
          <p:nvPr>
            <p:ph type="sldNum" sz="quarter" idx="10"/>
          </p:nvPr>
        </p:nvSpPr>
        <p:spPr/>
        <p:txBody>
          <a:bodyPr/>
          <a:lstStyle/>
          <a:p>
            <a:fld id="{85F5B7A5-34A7-4AB0-A34F-A4DF2002FA98}" type="slidenum">
              <a:rPr lang="en-US" smtClean="0"/>
              <a:t>20</a:t>
            </a:fld>
            <a:endParaRPr lang="en-US" dirty="0"/>
          </a:p>
        </p:txBody>
      </p:sp>
    </p:spTree>
    <p:extLst>
      <p:ext uri="{BB962C8B-B14F-4D97-AF65-F5344CB8AC3E}">
        <p14:creationId xmlns:p14="http://schemas.microsoft.com/office/powerpoint/2010/main" val="3217229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76A40-7D42-DCC4-B68B-6AC172238C83}"/>
              </a:ext>
            </a:extLst>
          </p:cNvPr>
          <p:cNvSpPr>
            <a:spLocks noGrp="1"/>
          </p:cNvSpPr>
          <p:nvPr>
            <p:ph type="title"/>
          </p:nvPr>
        </p:nvSpPr>
        <p:spPr/>
        <p:txBody>
          <a:bodyPr>
            <a:normAutofit fontScale="90000"/>
          </a:bodyPr>
          <a:lstStyle/>
          <a:p>
            <a:r>
              <a:rPr lang="en-US" dirty="0"/>
              <a:t>What Happened: </a:t>
            </a:r>
            <a:br>
              <a:rPr lang="en-US" dirty="0"/>
            </a:br>
            <a:r>
              <a:rPr lang="en-US" dirty="0"/>
              <a:t>Learning Community</a:t>
            </a:r>
          </a:p>
        </p:txBody>
      </p:sp>
      <p:sp>
        <p:nvSpPr>
          <p:cNvPr id="3" name="Content Placeholder 2">
            <a:extLst>
              <a:ext uri="{FF2B5EF4-FFF2-40B4-BE49-F238E27FC236}">
                <a16:creationId xmlns:a16="http://schemas.microsoft.com/office/drawing/2014/main" id="{2B297BED-6D5D-5CB5-731A-FACE09FE22B4}"/>
              </a:ext>
            </a:extLst>
          </p:cNvPr>
          <p:cNvSpPr>
            <a:spLocks noGrp="1"/>
          </p:cNvSpPr>
          <p:nvPr>
            <p:ph idx="1"/>
          </p:nvPr>
        </p:nvSpPr>
        <p:spPr>
          <a:xfrm>
            <a:off x="457200" y="1371600"/>
            <a:ext cx="8229600" cy="5638799"/>
          </a:xfrm>
        </p:spPr>
        <p:txBody>
          <a:bodyPr>
            <a:normAutofit/>
          </a:bodyPr>
          <a:lstStyle/>
          <a:p>
            <a:r>
              <a:rPr lang="en-US" sz="2400" dirty="0"/>
              <a:t>Launched LC earlier than intended</a:t>
            </a:r>
          </a:p>
          <a:p>
            <a:pPr lvl="1"/>
            <a:r>
              <a:rPr lang="en-US" dirty="0"/>
              <a:t>Opportunistic response to thirst for information on how others were adapting CR operations to the pandemic</a:t>
            </a:r>
          </a:p>
          <a:p>
            <a:pPr lvl="1"/>
            <a:r>
              <a:rPr lang="en-US" dirty="0"/>
              <a:t>Initial 7 LC Webinars focused on CR program response during PHE, each with 100-200 participants</a:t>
            </a:r>
          </a:p>
          <a:p>
            <a:pPr lvl="2"/>
            <a:r>
              <a:rPr lang="en-US" dirty="0"/>
              <a:t>Innovative Adaptations to Operations; Methods and Materials for Remote Patient Support;  Patient Safety Considerations; </a:t>
            </a:r>
          </a:p>
          <a:p>
            <a:r>
              <a:rPr lang="en-US" sz="2400" dirty="0"/>
              <a:t>Remaining 13 LC Webinars focused on innovative strategies for increasing CR participation including CR for special pops (e.g., women; heart failure patients)</a:t>
            </a:r>
          </a:p>
          <a:p>
            <a:r>
              <a:rPr lang="en-US" sz="2400" b="1" dirty="0"/>
              <a:t>850+ individual participants X 20 LC Webinars</a:t>
            </a:r>
          </a:p>
          <a:p>
            <a:r>
              <a:rPr lang="en-US" sz="2400" dirty="0"/>
              <a:t>Sessions addressing cutting edge issues (e.g. CMS payment for CR, telehealth) were most popular </a:t>
            </a:r>
          </a:p>
        </p:txBody>
      </p:sp>
      <p:sp>
        <p:nvSpPr>
          <p:cNvPr id="4" name="Slide Number Placeholder 3">
            <a:extLst>
              <a:ext uri="{FF2B5EF4-FFF2-40B4-BE49-F238E27FC236}">
                <a16:creationId xmlns:a16="http://schemas.microsoft.com/office/drawing/2014/main" id="{5CECFF6E-72F4-4492-ACFB-AAD296FA41C4}"/>
              </a:ext>
            </a:extLst>
          </p:cNvPr>
          <p:cNvSpPr>
            <a:spLocks noGrp="1"/>
          </p:cNvSpPr>
          <p:nvPr>
            <p:ph type="sldNum" sz="quarter" idx="10"/>
          </p:nvPr>
        </p:nvSpPr>
        <p:spPr/>
        <p:txBody>
          <a:bodyPr/>
          <a:lstStyle/>
          <a:p>
            <a:fld id="{85F5B7A5-34A7-4AB0-A34F-A4DF2002FA98}" type="slidenum">
              <a:rPr lang="en-US" smtClean="0"/>
              <a:pPr/>
              <a:t>21</a:t>
            </a:fld>
            <a:endParaRPr lang="en-US" dirty="0"/>
          </a:p>
        </p:txBody>
      </p:sp>
    </p:spTree>
    <p:extLst>
      <p:ext uri="{BB962C8B-B14F-4D97-AF65-F5344CB8AC3E}">
        <p14:creationId xmlns:p14="http://schemas.microsoft.com/office/powerpoint/2010/main" val="3541208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B11D7-CBEE-25A5-3B9D-FDBBB930D45B}"/>
              </a:ext>
            </a:extLst>
          </p:cNvPr>
          <p:cNvSpPr>
            <a:spLocks noGrp="1"/>
          </p:cNvSpPr>
          <p:nvPr>
            <p:ph type="title"/>
          </p:nvPr>
        </p:nvSpPr>
        <p:spPr>
          <a:xfrm>
            <a:off x="304800" y="304800"/>
            <a:ext cx="7581900" cy="617884"/>
          </a:xfrm>
        </p:spPr>
        <p:txBody>
          <a:bodyPr>
            <a:noAutofit/>
          </a:bodyPr>
          <a:lstStyle/>
          <a:p>
            <a:r>
              <a:rPr lang="en-US" sz="2800" dirty="0"/>
              <a:t>Learning Community: </a:t>
            </a:r>
            <a:br>
              <a:rPr lang="en-US" sz="2800" dirty="0"/>
            </a:br>
            <a:r>
              <a:rPr lang="en-US" sz="2800" dirty="0"/>
              <a:t>What We Did and Did Not Accomplish</a:t>
            </a:r>
          </a:p>
        </p:txBody>
      </p:sp>
      <p:sp>
        <p:nvSpPr>
          <p:cNvPr id="3" name="Content Placeholder 2">
            <a:extLst>
              <a:ext uri="{FF2B5EF4-FFF2-40B4-BE49-F238E27FC236}">
                <a16:creationId xmlns:a16="http://schemas.microsoft.com/office/drawing/2014/main" id="{0FD5E44C-74C5-54B8-5B86-E85601B3EA91}"/>
              </a:ext>
            </a:extLst>
          </p:cNvPr>
          <p:cNvSpPr>
            <a:spLocks noGrp="1"/>
          </p:cNvSpPr>
          <p:nvPr>
            <p:ph idx="1"/>
          </p:nvPr>
        </p:nvSpPr>
        <p:spPr>
          <a:xfrm>
            <a:off x="304800" y="1371600"/>
            <a:ext cx="8382000" cy="5562600"/>
          </a:xfrm>
        </p:spPr>
        <p:txBody>
          <a:bodyPr>
            <a:normAutofit/>
          </a:bodyPr>
          <a:lstStyle/>
          <a:p>
            <a:r>
              <a:rPr lang="en-US" sz="2400" dirty="0"/>
              <a:t>“Meeting hospitals where they were</a:t>
            </a:r>
            <a:r>
              <a:rPr lang="en-US" sz="2400" b="1" dirty="0"/>
              <a:t>” promoted and maintained extremely high levels of engagement DURING PANDEMIC. </a:t>
            </a:r>
          </a:p>
          <a:p>
            <a:r>
              <a:rPr lang="en-US" sz="2400" b="1" dirty="0"/>
              <a:t>Engagement translated into participation in trainings when these resumed</a:t>
            </a:r>
          </a:p>
          <a:p>
            <a:r>
              <a:rPr lang="en-US" sz="2400" dirty="0"/>
              <a:t>More than half of post-session-survey respondents reported discussing/making changes following participation in LC sessions</a:t>
            </a:r>
          </a:p>
          <a:p>
            <a:pPr lvl="1"/>
            <a:r>
              <a:rPr lang="en-US" sz="2000" dirty="0"/>
              <a:t>But very low survey response rates </a:t>
            </a:r>
          </a:p>
          <a:p>
            <a:r>
              <a:rPr lang="en-US" sz="2400" b="1" dirty="0"/>
              <a:t>BUT:</a:t>
            </a:r>
            <a:r>
              <a:rPr lang="en-US" sz="2400" dirty="0"/>
              <a:t> Plan for small, cohesive “affinity groups” meeting more than once to discuss strategies and share experiences and resources for increasing participation did not materialize</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9E6986EA-D59E-A382-3016-D1F4800F4B1D}"/>
              </a:ext>
            </a:extLst>
          </p:cNvPr>
          <p:cNvSpPr>
            <a:spLocks noGrp="1"/>
          </p:cNvSpPr>
          <p:nvPr>
            <p:ph type="sldNum" sz="quarter" idx="10"/>
          </p:nvPr>
        </p:nvSpPr>
        <p:spPr/>
        <p:txBody>
          <a:bodyPr/>
          <a:lstStyle/>
          <a:p>
            <a:fld id="{85F5B7A5-34A7-4AB0-A34F-A4DF2002FA98}" type="slidenum">
              <a:rPr lang="en-US" smtClean="0"/>
              <a:t>22</a:t>
            </a:fld>
            <a:endParaRPr lang="en-US" dirty="0"/>
          </a:p>
        </p:txBody>
      </p:sp>
    </p:spTree>
    <p:extLst>
      <p:ext uri="{BB962C8B-B14F-4D97-AF65-F5344CB8AC3E}">
        <p14:creationId xmlns:p14="http://schemas.microsoft.com/office/powerpoint/2010/main" val="2572868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C34DD-6842-7A31-03C9-5271519CADD1}"/>
              </a:ext>
            </a:extLst>
          </p:cNvPr>
          <p:cNvSpPr>
            <a:spLocks noGrp="1"/>
          </p:cNvSpPr>
          <p:nvPr>
            <p:ph type="title"/>
          </p:nvPr>
        </p:nvSpPr>
        <p:spPr>
          <a:xfrm>
            <a:off x="-228600" y="321924"/>
            <a:ext cx="8743950" cy="1202076"/>
          </a:xfrm>
        </p:spPr>
        <p:txBody>
          <a:bodyPr>
            <a:noAutofit/>
          </a:bodyPr>
          <a:lstStyle/>
          <a:p>
            <a:r>
              <a:rPr lang="en-US" sz="2800" dirty="0"/>
              <a:t>HYCR Workgroup and Environmental Scan:</a:t>
            </a:r>
            <a:br>
              <a:rPr lang="en-US" sz="2800" dirty="0"/>
            </a:br>
            <a:r>
              <a:rPr lang="en-US" sz="2800" dirty="0"/>
              <a:t>What Happened</a:t>
            </a:r>
            <a:br>
              <a:rPr lang="en-US" sz="2800" dirty="0"/>
            </a:br>
            <a:br>
              <a:rPr lang="en-US" sz="2800" dirty="0"/>
            </a:br>
            <a:endParaRPr lang="en-US" sz="2800" dirty="0"/>
          </a:p>
        </p:txBody>
      </p:sp>
      <p:sp>
        <p:nvSpPr>
          <p:cNvPr id="3" name="Content Placeholder 2">
            <a:extLst>
              <a:ext uri="{FF2B5EF4-FFF2-40B4-BE49-F238E27FC236}">
                <a16:creationId xmlns:a16="http://schemas.microsoft.com/office/drawing/2014/main" id="{6F2592E6-715B-AE52-1BED-A1869B39CC0D}"/>
              </a:ext>
            </a:extLst>
          </p:cNvPr>
          <p:cNvSpPr>
            <a:spLocks noGrp="1"/>
          </p:cNvSpPr>
          <p:nvPr>
            <p:ph idx="1"/>
          </p:nvPr>
        </p:nvSpPr>
        <p:spPr>
          <a:xfrm>
            <a:off x="228600" y="1219200"/>
            <a:ext cx="8286750" cy="5502275"/>
          </a:xfrm>
        </p:spPr>
        <p:txBody>
          <a:bodyPr>
            <a:normAutofit/>
          </a:bodyPr>
          <a:lstStyle/>
          <a:p>
            <a:r>
              <a:rPr lang="en-US" sz="2000" dirty="0"/>
              <a:t>In response to growing interest in – </a:t>
            </a:r>
            <a:r>
              <a:rPr lang="en-US" sz="2000" u="sng" dirty="0"/>
              <a:t>and limited available info about </a:t>
            </a:r>
            <a:r>
              <a:rPr lang="en-US" sz="2000" dirty="0"/>
              <a:t>–“hybrid” CR models, AHRQ sought/received additional PCOR funds for</a:t>
            </a:r>
          </a:p>
          <a:p>
            <a:pPr lvl="1"/>
            <a:r>
              <a:rPr lang="en-US" sz="1600" dirty="0"/>
              <a:t> </a:t>
            </a:r>
            <a:r>
              <a:rPr lang="en-US" sz="1600" u="sng" dirty="0"/>
              <a:t>HYCR Workgroup</a:t>
            </a:r>
            <a:r>
              <a:rPr lang="en-US" sz="650" u="sng" dirty="0">
                <a:latin typeface="Times New Roman" panose="02020603050405020304" pitchFamily="18" charset="0"/>
                <a:cs typeface="Times New Roman" panose="02020603050405020304" pitchFamily="18" charset="0"/>
              </a:rPr>
              <a:t> to </a:t>
            </a:r>
            <a:r>
              <a:rPr lang="en-US" sz="1600" dirty="0"/>
              <a:t>generate and capture insights and resources to assist hospitals in developing hybrid CR options </a:t>
            </a:r>
          </a:p>
          <a:p>
            <a:pPr lvl="1"/>
            <a:r>
              <a:rPr lang="en-US" sz="1600" dirty="0"/>
              <a:t>Environmental Scan to inform workgroup discussions; identity gaps</a:t>
            </a:r>
          </a:p>
          <a:p>
            <a:r>
              <a:rPr lang="en-US" sz="2000" dirty="0"/>
              <a:t>14 participants with different levels/types of HYCR experience to ensure the Workgroup possessed the perspectives of all of the audiences for whom Workgroup-based resources were to be created. </a:t>
            </a:r>
          </a:p>
          <a:p>
            <a:r>
              <a:rPr lang="en-US" sz="2000" dirty="0"/>
              <a:t>Chaired by national expert; met monthly for 6 months</a:t>
            </a:r>
          </a:p>
          <a:p>
            <a:r>
              <a:rPr lang="en-US" sz="2000" dirty="0"/>
              <a:t>Extremely high level of engagement, including</a:t>
            </a:r>
          </a:p>
          <a:p>
            <a:pPr lvl="1"/>
            <a:r>
              <a:rPr lang="en-US" sz="2000" dirty="0"/>
              <a:t>Animated discussions</a:t>
            </a:r>
          </a:p>
          <a:p>
            <a:pPr lvl="1"/>
            <a:r>
              <a:rPr lang="en-US" sz="2000" dirty="0"/>
              <a:t>Document sharing and effective communication through Teams Platform</a:t>
            </a:r>
          </a:p>
          <a:p>
            <a:pPr lvl="1"/>
            <a:endParaRPr lang="en-US" sz="2000" dirty="0"/>
          </a:p>
          <a:p>
            <a:pPr lvl="1"/>
            <a:endParaRPr lang="en-US" sz="2000" dirty="0"/>
          </a:p>
          <a:p>
            <a:pPr lvl="1"/>
            <a:endParaRPr lang="en-US" sz="2000" dirty="0"/>
          </a:p>
          <a:p>
            <a:pPr lvl="1"/>
            <a:endParaRPr lang="en-US" sz="2000" dirty="0"/>
          </a:p>
          <a:p>
            <a:pPr marL="347662" lvl="1" indent="0">
              <a:buNone/>
            </a:pPr>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E5197AB-9E09-D9DF-6149-56A52A10BBAA}"/>
              </a:ext>
            </a:extLst>
          </p:cNvPr>
          <p:cNvSpPr>
            <a:spLocks noGrp="1"/>
          </p:cNvSpPr>
          <p:nvPr>
            <p:ph type="sldNum" sz="quarter" idx="10"/>
          </p:nvPr>
        </p:nvSpPr>
        <p:spPr/>
        <p:txBody>
          <a:bodyPr/>
          <a:lstStyle/>
          <a:p>
            <a:fld id="{85F5B7A5-34A7-4AB0-A34F-A4DF2002FA98}" type="slidenum">
              <a:rPr lang="en-US" smtClean="0"/>
              <a:t>23</a:t>
            </a:fld>
            <a:endParaRPr lang="en-US" dirty="0"/>
          </a:p>
        </p:txBody>
      </p:sp>
    </p:spTree>
    <p:extLst>
      <p:ext uri="{BB962C8B-B14F-4D97-AF65-F5344CB8AC3E}">
        <p14:creationId xmlns:p14="http://schemas.microsoft.com/office/powerpoint/2010/main" val="197036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8B43E-4A05-59CD-888E-A4DF1DBDC38B}"/>
              </a:ext>
            </a:extLst>
          </p:cNvPr>
          <p:cNvSpPr>
            <a:spLocks noGrp="1"/>
          </p:cNvSpPr>
          <p:nvPr>
            <p:ph type="title"/>
          </p:nvPr>
        </p:nvSpPr>
        <p:spPr>
          <a:xfrm>
            <a:off x="304800" y="304800"/>
            <a:ext cx="8229600" cy="617884"/>
          </a:xfrm>
        </p:spPr>
        <p:txBody>
          <a:bodyPr>
            <a:noAutofit/>
          </a:bodyPr>
          <a:lstStyle/>
          <a:p>
            <a:r>
              <a:rPr lang="en-US" sz="2800" dirty="0"/>
              <a:t>HYCR Workgroup and Environmental Scan:</a:t>
            </a:r>
            <a:br>
              <a:rPr lang="en-US" sz="2800" dirty="0"/>
            </a:br>
            <a:r>
              <a:rPr lang="en-US" sz="2800" dirty="0"/>
              <a:t>What Was Accomplished</a:t>
            </a:r>
          </a:p>
        </p:txBody>
      </p:sp>
      <p:sp>
        <p:nvSpPr>
          <p:cNvPr id="3" name="Content Placeholder 2">
            <a:extLst>
              <a:ext uri="{FF2B5EF4-FFF2-40B4-BE49-F238E27FC236}">
                <a16:creationId xmlns:a16="http://schemas.microsoft.com/office/drawing/2014/main" id="{A89AA3AE-686D-1939-2327-776C55C68818}"/>
              </a:ext>
            </a:extLst>
          </p:cNvPr>
          <p:cNvSpPr>
            <a:spLocks noGrp="1"/>
          </p:cNvSpPr>
          <p:nvPr>
            <p:ph idx="1"/>
          </p:nvPr>
        </p:nvSpPr>
        <p:spPr>
          <a:xfrm>
            <a:off x="457200" y="1447801"/>
            <a:ext cx="8229600" cy="4724400"/>
          </a:xfrm>
        </p:spPr>
        <p:txBody>
          <a:bodyPr>
            <a:normAutofit/>
          </a:bodyPr>
          <a:lstStyle/>
          <a:p>
            <a:pPr marL="0" indent="0">
              <a:buNone/>
            </a:pPr>
            <a:endParaRPr lang="en-US" sz="2000" dirty="0"/>
          </a:p>
          <a:p>
            <a:r>
              <a:rPr lang="en-US" dirty="0"/>
              <a:t>Training Module (Slides, Implementation Guide, Resource Guide; </a:t>
            </a:r>
            <a:r>
              <a:rPr lang="en-US" sz="2800" dirty="0">
                <a:hlinkClick r:id="rId2"/>
              </a:rPr>
              <a:t>Video of live remote exercise session</a:t>
            </a:r>
            <a:r>
              <a:rPr lang="en-US" sz="2800" dirty="0"/>
              <a:t>)</a:t>
            </a:r>
          </a:p>
          <a:p>
            <a:r>
              <a:rPr lang="en-US" dirty="0"/>
              <a:t>Final LC Webinar to share insights and resources for launching and operating a successful HYCR program</a:t>
            </a:r>
          </a:p>
          <a:p>
            <a:r>
              <a:rPr lang="en-US" dirty="0"/>
              <a:t>Final Scan Report summarizing what is known, what is still unknown, and future directions for research</a:t>
            </a:r>
          </a:p>
          <a:p>
            <a:endParaRPr lang="en-US" dirty="0"/>
          </a:p>
        </p:txBody>
      </p:sp>
      <p:sp>
        <p:nvSpPr>
          <p:cNvPr id="4" name="Slide Number Placeholder 3">
            <a:extLst>
              <a:ext uri="{FF2B5EF4-FFF2-40B4-BE49-F238E27FC236}">
                <a16:creationId xmlns:a16="http://schemas.microsoft.com/office/drawing/2014/main" id="{5F17C52C-4178-E84A-3E80-C3E47945CC35}"/>
              </a:ext>
            </a:extLst>
          </p:cNvPr>
          <p:cNvSpPr>
            <a:spLocks noGrp="1"/>
          </p:cNvSpPr>
          <p:nvPr>
            <p:ph type="sldNum" sz="quarter" idx="10"/>
          </p:nvPr>
        </p:nvSpPr>
        <p:spPr/>
        <p:txBody>
          <a:bodyPr/>
          <a:lstStyle/>
          <a:p>
            <a:fld id="{85F5B7A5-34A7-4AB0-A34F-A4DF2002FA98}" type="slidenum">
              <a:rPr lang="en-US" smtClean="0"/>
              <a:t>24</a:t>
            </a:fld>
            <a:endParaRPr lang="en-US" dirty="0"/>
          </a:p>
        </p:txBody>
      </p:sp>
    </p:spTree>
    <p:extLst>
      <p:ext uri="{BB962C8B-B14F-4D97-AF65-F5344CB8AC3E}">
        <p14:creationId xmlns:p14="http://schemas.microsoft.com/office/powerpoint/2010/main" val="4200551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B350E-2C68-AECA-87A3-15E6BC66FD16}"/>
              </a:ext>
            </a:extLst>
          </p:cNvPr>
          <p:cNvSpPr>
            <a:spLocks noGrp="1"/>
          </p:cNvSpPr>
          <p:nvPr>
            <p:ph type="title"/>
          </p:nvPr>
        </p:nvSpPr>
        <p:spPr>
          <a:xfrm>
            <a:off x="0" y="304800"/>
            <a:ext cx="8305800" cy="617884"/>
          </a:xfrm>
        </p:spPr>
        <p:txBody>
          <a:bodyPr>
            <a:noAutofit/>
          </a:bodyPr>
          <a:lstStyle/>
          <a:p>
            <a:r>
              <a:rPr lang="en-US" sz="2800" dirty="0"/>
              <a:t>Final Materials:</a:t>
            </a:r>
            <a:br>
              <a:rPr lang="en-US" sz="2800" dirty="0"/>
            </a:br>
            <a:r>
              <a:rPr lang="en-US" sz="2800" dirty="0"/>
              <a:t>What Happened/What Was Accomplished</a:t>
            </a:r>
          </a:p>
        </p:txBody>
      </p:sp>
      <p:sp>
        <p:nvSpPr>
          <p:cNvPr id="3" name="Content Placeholder 2">
            <a:extLst>
              <a:ext uri="{FF2B5EF4-FFF2-40B4-BE49-F238E27FC236}">
                <a16:creationId xmlns:a16="http://schemas.microsoft.com/office/drawing/2014/main" id="{46AC3A9C-CDBC-884D-9869-47788CE689C8}"/>
              </a:ext>
            </a:extLst>
          </p:cNvPr>
          <p:cNvSpPr>
            <a:spLocks noGrp="1"/>
          </p:cNvSpPr>
          <p:nvPr>
            <p:ph idx="1"/>
          </p:nvPr>
        </p:nvSpPr>
        <p:spPr>
          <a:xfrm>
            <a:off x="304800" y="1219201"/>
            <a:ext cx="8305800" cy="5502274"/>
          </a:xfrm>
        </p:spPr>
        <p:txBody>
          <a:bodyPr>
            <a:normAutofit/>
          </a:bodyPr>
          <a:lstStyle/>
          <a:p>
            <a:r>
              <a:rPr lang="en-US" sz="2000" dirty="0"/>
              <a:t>Restructured original 10 Training Modules into </a:t>
            </a:r>
            <a:r>
              <a:rPr lang="en-US" sz="2000" dirty="0">
                <a:hlinkClick r:id="rId3"/>
              </a:rPr>
              <a:t>Four Consolidated Curricula</a:t>
            </a:r>
            <a:r>
              <a:rPr lang="en-US" sz="2000" dirty="0"/>
              <a:t>:</a:t>
            </a:r>
          </a:p>
          <a:p>
            <a:pPr lvl="1"/>
            <a:r>
              <a:rPr lang="en-US" sz="2000" i="1" dirty="0"/>
              <a:t>Getting Started </a:t>
            </a:r>
            <a:r>
              <a:rPr lang="en-US" sz="2000" dirty="0"/>
              <a:t>( = The Fundamentals of QI and Process Redesign)</a:t>
            </a:r>
          </a:p>
          <a:p>
            <a:pPr lvl="1"/>
            <a:r>
              <a:rPr lang="en-US" sz="2000" i="1" dirty="0"/>
              <a:t>Implementing AR</a:t>
            </a:r>
          </a:p>
          <a:p>
            <a:pPr lvl="1"/>
            <a:r>
              <a:rPr lang="en-US" sz="2000" i="1" dirty="0"/>
              <a:t>Enhancing CC</a:t>
            </a:r>
          </a:p>
          <a:p>
            <a:pPr lvl="1"/>
            <a:r>
              <a:rPr lang="en-US" sz="2000" i="1" dirty="0"/>
              <a:t>Implementing HYCR To Expand Access and Capacity</a:t>
            </a:r>
          </a:p>
          <a:p>
            <a:r>
              <a:rPr lang="en-US" sz="2000" dirty="0"/>
              <a:t>Each set with revised, streamlined:</a:t>
            </a:r>
          </a:p>
          <a:p>
            <a:pPr lvl="1"/>
            <a:r>
              <a:rPr lang="en-US" sz="2000" dirty="0"/>
              <a:t>Customizable Slide Deck (no recording)**</a:t>
            </a:r>
          </a:p>
          <a:p>
            <a:pPr lvl="1"/>
            <a:r>
              <a:rPr lang="en-US" sz="2000" dirty="0"/>
              <a:t>Comprehensive Implementation Guide</a:t>
            </a:r>
          </a:p>
          <a:p>
            <a:pPr lvl="1"/>
            <a:r>
              <a:rPr lang="en-US" sz="2000" dirty="0"/>
              <a:t>Resource Guide</a:t>
            </a:r>
          </a:p>
          <a:p>
            <a:r>
              <a:rPr lang="en-US" sz="2000" dirty="0"/>
              <a:t>User’s Guide</a:t>
            </a:r>
          </a:p>
          <a:p>
            <a:endParaRPr lang="en-US" sz="2000" dirty="0"/>
          </a:p>
          <a:p>
            <a:pPr marL="0" indent="0" algn="ctr">
              <a:buNone/>
            </a:pPr>
            <a:r>
              <a:rPr lang="en-US" sz="1400" dirty="0"/>
              <a:t>** </a:t>
            </a:r>
            <a:r>
              <a:rPr lang="en-US" sz="1400" b="1" dirty="0"/>
              <a:t>Links to the recordings of relevant original training webinars are embedded in the Slide Decks</a:t>
            </a:r>
          </a:p>
        </p:txBody>
      </p:sp>
      <p:sp>
        <p:nvSpPr>
          <p:cNvPr id="4" name="Slide Number Placeholder 3">
            <a:extLst>
              <a:ext uri="{FF2B5EF4-FFF2-40B4-BE49-F238E27FC236}">
                <a16:creationId xmlns:a16="http://schemas.microsoft.com/office/drawing/2014/main" id="{2BF56EFA-0A22-7A40-5302-1FAC20862D24}"/>
              </a:ext>
            </a:extLst>
          </p:cNvPr>
          <p:cNvSpPr>
            <a:spLocks noGrp="1"/>
          </p:cNvSpPr>
          <p:nvPr>
            <p:ph type="sldNum" sz="quarter" idx="10"/>
          </p:nvPr>
        </p:nvSpPr>
        <p:spPr/>
        <p:txBody>
          <a:bodyPr/>
          <a:lstStyle/>
          <a:p>
            <a:fld id="{85F5B7A5-34A7-4AB0-A34F-A4DF2002FA98}" type="slidenum">
              <a:rPr lang="en-US" smtClean="0"/>
              <a:t>25</a:t>
            </a:fld>
            <a:endParaRPr lang="en-US" dirty="0"/>
          </a:p>
        </p:txBody>
      </p:sp>
    </p:spTree>
    <p:extLst>
      <p:ext uri="{BB962C8B-B14F-4D97-AF65-F5344CB8AC3E}">
        <p14:creationId xmlns:p14="http://schemas.microsoft.com/office/powerpoint/2010/main" val="2442254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4CA96-9CAD-CD2D-9CE5-CCE3788DC741}"/>
              </a:ext>
            </a:extLst>
          </p:cNvPr>
          <p:cNvSpPr>
            <a:spLocks noGrp="1"/>
          </p:cNvSpPr>
          <p:nvPr>
            <p:ph type="title"/>
          </p:nvPr>
        </p:nvSpPr>
        <p:spPr>
          <a:xfrm>
            <a:off x="1371600" y="457200"/>
            <a:ext cx="6629400" cy="617884"/>
          </a:xfrm>
        </p:spPr>
        <p:txBody>
          <a:bodyPr>
            <a:normAutofit fontScale="90000"/>
          </a:bodyPr>
          <a:lstStyle/>
          <a:p>
            <a:r>
              <a:rPr lang="en-US" dirty="0"/>
              <a:t>What Happened: </a:t>
            </a:r>
            <a:br>
              <a:rPr lang="en-US" dirty="0"/>
            </a:br>
            <a:r>
              <a:rPr lang="en-US" dirty="0"/>
              <a:t>Evaluation</a:t>
            </a:r>
            <a:br>
              <a:rPr lang="en-US" dirty="0"/>
            </a:br>
            <a:endParaRPr lang="en-US" dirty="0"/>
          </a:p>
        </p:txBody>
      </p:sp>
      <p:sp>
        <p:nvSpPr>
          <p:cNvPr id="3" name="Content Placeholder 2">
            <a:extLst>
              <a:ext uri="{FF2B5EF4-FFF2-40B4-BE49-F238E27FC236}">
                <a16:creationId xmlns:a16="http://schemas.microsoft.com/office/drawing/2014/main" id="{53A3D722-9CC3-0A75-BFB8-2E0CAE183E02}"/>
              </a:ext>
            </a:extLst>
          </p:cNvPr>
          <p:cNvSpPr>
            <a:spLocks noGrp="1"/>
          </p:cNvSpPr>
          <p:nvPr>
            <p:ph idx="1"/>
          </p:nvPr>
        </p:nvSpPr>
        <p:spPr>
          <a:xfrm>
            <a:off x="457200" y="1219201"/>
            <a:ext cx="8229600" cy="5638800"/>
          </a:xfrm>
        </p:spPr>
        <p:txBody>
          <a:bodyPr>
            <a:normAutofit fontScale="77500" lnSpcReduction="20000"/>
          </a:bodyPr>
          <a:lstStyle/>
          <a:p>
            <a:r>
              <a:rPr lang="en-US" sz="2900" dirty="0"/>
              <a:t>Modifications in response to pandemic: </a:t>
            </a:r>
          </a:p>
          <a:p>
            <a:pPr lvl="1"/>
            <a:r>
              <a:rPr lang="en-US" sz="2900" dirty="0"/>
              <a:t>A few planned data gathering activities were scaled back or eliminated;  others added as need recognized. </a:t>
            </a:r>
          </a:p>
          <a:p>
            <a:pPr lvl="1"/>
            <a:r>
              <a:rPr lang="en-US" sz="2900" dirty="0"/>
              <a:t>Delay of training cohort 1 eliminated time planned for analyzing participant surveys and providing input to cohort 2 planning. Summaries of qualitive data and informal feedback from coaches provided periodic input to project management</a:t>
            </a:r>
          </a:p>
          <a:p>
            <a:r>
              <a:rPr lang="en-US" dirty="0"/>
              <a:t>Partner hospital surveys produced broad information on uptake of CRCP training components, but response rates (26-51%) raised possibility of positive bias.</a:t>
            </a:r>
          </a:p>
          <a:p>
            <a:r>
              <a:rPr lang="en-US" dirty="0"/>
              <a:t>Additional qualitative data and data triangulation strengthened inferences about uptake and uses of training materials.</a:t>
            </a:r>
          </a:p>
          <a:p>
            <a:r>
              <a:rPr lang="en-US" dirty="0"/>
              <a:t>Hospitals did not supply pre-post CR data</a:t>
            </a:r>
          </a:p>
          <a:p>
            <a:r>
              <a:rPr lang="en-US" dirty="0"/>
              <a:t>Limited evidence on causes of underuse and on practices enhancing CR use by underserved. Exception: </a:t>
            </a:r>
            <a:r>
              <a:rPr lang="en-US" b="1" dirty="0"/>
              <a:t>hybrid CR </a:t>
            </a:r>
            <a:r>
              <a:rPr lang="en-US" dirty="0"/>
              <a:t>– major became emergent focus of learning community and may help reach underserved.</a:t>
            </a:r>
          </a:p>
        </p:txBody>
      </p:sp>
      <p:sp>
        <p:nvSpPr>
          <p:cNvPr id="4" name="Slide Number Placeholder 3">
            <a:extLst>
              <a:ext uri="{FF2B5EF4-FFF2-40B4-BE49-F238E27FC236}">
                <a16:creationId xmlns:a16="http://schemas.microsoft.com/office/drawing/2014/main" id="{C1A6EC6A-4927-4208-1395-559A8C70190D}"/>
              </a:ext>
            </a:extLst>
          </p:cNvPr>
          <p:cNvSpPr>
            <a:spLocks noGrp="1"/>
          </p:cNvSpPr>
          <p:nvPr>
            <p:ph type="sldNum" sz="quarter" idx="10"/>
          </p:nvPr>
        </p:nvSpPr>
        <p:spPr/>
        <p:txBody>
          <a:bodyPr/>
          <a:lstStyle/>
          <a:p>
            <a:fld id="{85F5B7A5-34A7-4AB0-A34F-A4DF2002FA98}" type="slidenum">
              <a:rPr lang="en-US" smtClean="0"/>
              <a:t>26</a:t>
            </a:fld>
            <a:endParaRPr lang="en-US" dirty="0"/>
          </a:p>
        </p:txBody>
      </p:sp>
    </p:spTree>
    <p:extLst>
      <p:ext uri="{BB962C8B-B14F-4D97-AF65-F5344CB8AC3E}">
        <p14:creationId xmlns:p14="http://schemas.microsoft.com/office/powerpoint/2010/main" val="734350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6529C-B345-7A23-BD6C-0B61E1EFE980}"/>
              </a:ext>
            </a:extLst>
          </p:cNvPr>
          <p:cNvSpPr>
            <a:spLocks noGrp="1"/>
          </p:cNvSpPr>
          <p:nvPr>
            <p:ph type="title"/>
          </p:nvPr>
        </p:nvSpPr>
        <p:spPr>
          <a:xfrm>
            <a:off x="1257300" y="304799"/>
            <a:ext cx="6629400" cy="990601"/>
          </a:xfrm>
        </p:spPr>
        <p:txBody>
          <a:bodyPr>
            <a:normAutofit fontScale="90000"/>
          </a:bodyPr>
          <a:lstStyle/>
          <a:p>
            <a:r>
              <a:rPr lang="en-US" sz="3100" dirty="0"/>
              <a:t>What We Learned (1)</a:t>
            </a:r>
            <a:br>
              <a:rPr lang="en-US" dirty="0"/>
            </a:br>
            <a:endParaRPr lang="en-US" dirty="0"/>
          </a:p>
        </p:txBody>
      </p:sp>
      <p:sp>
        <p:nvSpPr>
          <p:cNvPr id="3" name="Content Placeholder 2">
            <a:extLst>
              <a:ext uri="{FF2B5EF4-FFF2-40B4-BE49-F238E27FC236}">
                <a16:creationId xmlns:a16="http://schemas.microsoft.com/office/drawing/2014/main" id="{F531A5BC-08D1-9D04-16CF-A75004C8916D}"/>
              </a:ext>
            </a:extLst>
          </p:cNvPr>
          <p:cNvSpPr>
            <a:spLocks noGrp="1"/>
          </p:cNvSpPr>
          <p:nvPr>
            <p:ph idx="1"/>
          </p:nvPr>
        </p:nvSpPr>
        <p:spPr>
          <a:xfrm>
            <a:off x="457200" y="1295401"/>
            <a:ext cx="8229600" cy="5426074"/>
          </a:xfrm>
        </p:spPr>
        <p:txBody>
          <a:bodyPr>
            <a:normAutofit fontScale="92500" lnSpcReduction="20000"/>
          </a:bodyPr>
          <a:lstStyle/>
          <a:p>
            <a:r>
              <a:rPr lang="en-US" dirty="0"/>
              <a:t>Project team maintained participant engagement by </a:t>
            </a:r>
          </a:p>
          <a:p>
            <a:pPr lvl="1"/>
            <a:r>
              <a:rPr lang="en-US" dirty="0"/>
              <a:t>Acknowledging and directly addressing participants’ challenges and concerns</a:t>
            </a:r>
          </a:p>
          <a:p>
            <a:pPr lvl="1"/>
            <a:r>
              <a:rPr lang="en-US" dirty="0"/>
              <a:t>Providing learning and training that were valuable and immediately useful for participants</a:t>
            </a:r>
          </a:p>
          <a:p>
            <a:pPr lvl="1"/>
            <a:r>
              <a:rPr lang="en-US" dirty="0"/>
              <a:t>Being flexible in timelines, activity sequencing</a:t>
            </a:r>
          </a:p>
          <a:p>
            <a:pPr lvl="1"/>
            <a:r>
              <a:rPr lang="en-US" dirty="0"/>
              <a:t>Modifying implementation expectations.</a:t>
            </a:r>
          </a:p>
          <a:p>
            <a:pPr lvl="1"/>
            <a:endParaRPr lang="en-US" dirty="0"/>
          </a:p>
          <a:p>
            <a:r>
              <a:rPr lang="en-US" dirty="0"/>
              <a:t>Encountered limits to participants’ implementation capacity (e.g., sr. leadership support, data analysis capacity, interest in proposed new practices); divergence in readiness and implementation objectives when training resumed</a:t>
            </a:r>
          </a:p>
          <a:p>
            <a:r>
              <a:rPr lang="en-US" dirty="0"/>
              <a:t>Pandemic increased implementation challenges and participant diversity, but challenges </a:t>
            </a:r>
            <a:r>
              <a:rPr lang="en-US" u="sng" dirty="0"/>
              <a:t>not unique to PHE</a:t>
            </a:r>
          </a:p>
          <a:p>
            <a:pPr marL="0"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62E2CB9-CCE9-84F1-3E73-5A1F84BBAA21}"/>
              </a:ext>
            </a:extLst>
          </p:cNvPr>
          <p:cNvSpPr>
            <a:spLocks noGrp="1"/>
          </p:cNvSpPr>
          <p:nvPr>
            <p:ph type="sldNum" sz="quarter" idx="10"/>
          </p:nvPr>
        </p:nvSpPr>
        <p:spPr/>
        <p:txBody>
          <a:bodyPr/>
          <a:lstStyle/>
          <a:p>
            <a:fld id="{85F5B7A5-34A7-4AB0-A34F-A4DF2002FA98}" type="slidenum">
              <a:rPr lang="en-US" smtClean="0"/>
              <a:t>27</a:t>
            </a:fld>
            <a:endParaRPr lang="en-US" dirty="0"/>
          </a:p>
        </p:txBody>
      </p:sp>
    </p:spTree>
    <p:extLst>
      <p:ext uri="{BB962C8B-B14F-4D97-AF65-F5344CB8AC3E}">
        <p14:creationId xmlns:p14="http://schemas.microsoft.com/office/powerpoint/2010/main" val="1666179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DB6CB-C4FA-AB6D-F7D6-E7A6E92A0BA6}"/>
              </a:ext>
            </a:extLst>
          </p:cNvPr>
          <p:cNvSpPr>
            <a:spLocks noGrp="1"/>
          </p:cNvSpPr>
          <p:nvPr>
            <p:ph type="title"/>
          </p:nvPr>
        </p:nvSpPr>
        <p:spPr/>
        <p:txBody>
          <a:bodyPr>
            <a:normAutofit fontScale="90000"/>
          </a:bodyPr>
          <a:lstStyle/>
          <a:p>
            <a:r>
              <a:rPr lang="en-US" dirty="0"/>
              <a:t>Evaluation</a:t>
            </a:r>
            <a:br>
              <a:rPr lang="en-US" dirty="0"/>
            </a:br>
            <a:r>
              <a:rPr lang="en-US" dirty="0"/>
              <a:t>What We Learned (2)</a:t>
            </a:r>
          </a:p>
        </p:txBody>
      </p:sp>
      <p:sp>
        <p:nvSpPr>
          <p:cNvPr id="3" name="Content Placeholder 2">
            <a:extLst>
              <a:ext uri="{FF2B5EF4-FFF2-40B4-BE49-F238E27FC236}">
                <a16:creationId xmlns:a16="http://schemas.microsoft.com/office/drawing/2014/main" id="{96B9B051-48E7-BE2C-5F6C-83DC80A593A1}"/>
              </a:ext>
            </a:extLst>
          </p:cNvPr>
          <p:cNvSpPr>
            <a:spLocks noGrp="1"/>
          </p:cNvSpPr>
          <p:nvPr>
            <p:ph idx="1"/>
          </p:nvPr>
        </p:nvSpPr>
        <p:spPr>
          <a:xfrm>
            <a:off x="457200" y="1371601"/>
            <a:ext cx="8229600" cy="5181600"/>
          </a:xfrm>
        </p:spPr>
        <p:txBody>
          <a:bodyPr>
            <a:normAutofit fontScale="92500"/>
          </a:bodyPr>
          <a:lstStyle/>
          <a:p>
            <a:r>
              <a:rPr lang="en-US" dirty="0"/>
              <a:t>Website use and session participation data don’t provide needed information on types of users/attendees and nature of involvement.</a:t>
            </a:r>
          </a:p>
          <a:p>
            <a:r>
              <a:rPr lang="en-US" dirty="0"/>
              <a:t>Surveys likely reflect views of engaged participants; only provided broad view of uptake and usage of training content</a:t>
            </a:r>
          </a:p>
          <a:p>
            <a:r>
              <a:rPr lang="en-US" dirty="0"/>
              <a:t>Qualitative data provides richer, more fine-grained information but requires substantial time and skill to interpret, summarize and integrate with quantitative reports</a:t>
            </a:r>
          </a:p>
          <a:p>
            <a:r>
              <a:rPr lang="en-US" dirty="0"/>
              <a:t>Most participating CR programs still lack pre-post CR use data and have limited data analysis capacity </a:t>
            </a:r>
          </a:p>
        </p:txBody>
      </p:sp>
      <p:sp>
        <p:nvSpPr>
          <p:cNvPr id="4" name="Slide Number Placeholder 3">
            <a:extLst>
              <a:ext uri="{FF2B5EF4-FFF2-40B4-BE49-F238E27FC236}">
                <a16:creationId xmlns:a16="http://schemas.microsoft.com/office/drawing/2014/main" id="{BAB4B81F-53FC-945E-6F7C-01EA454B34A5}"/>
              </a:ext>
            </a:extLst>
          </p:cNvPr>
          <p:cNvSpPr>
            <a:spLocks noGrp="1"/>
          </p:cNvSpPr>
          <p:nvPr>
            <p:ph type="sldNum" sz="quarter" idx="10"/>
          </p:nvPr>
        </p:nvSpPr>
        <p:spPr/>
        <p:txBody>
          <a:bodyPr/>
          <a:lstStyle/>
          <a:p>
            <a:fld id="{85F5B7A5-34A7-4AB0-A34F-A4DF2002FA98}" type="slidenum">
              <a:rPr lang="en-US" smtClean="0"/>
              <a:t>28</a:t>
            </a:fld>
            <a:endParaRPr lang="en-US" dirty="0"/>
          </a:p>
        </p:txBody>
      </p:sp>
    </p:spTree>
    <p:extLst>
      <p:ext uri="{BB962C8B-B14F-4D97-AF65-F5344CB8AC3E}">
        <p14:creationId xmlns:p14="http://schemas.microsoft.com/office/powerpoint/2010/main" val="4229241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F8AA2-6479-A85C-2413-3394914A068D}"/>
              </a:ext>
            </a:extLst>
          </p:cNvPr>
          <p:cNvSpPr>
            <a:spLocks noGrp="1"/>
          </p:cNvSpPr>
          <p:nvPr>
            <p:ph type="title"/>
          </p:nvPr>
        </p:nvSpPr>
        <p:spPr/>
        <p:txBody>
          <a:bodyPr>
            <a:normAutofit fontScale="90000"/>
          </a:bodyPr>
          <a:lstStyle/>
          <a:p>
            <a:r>
              <a:rPr lang="en-US" dirty="0"/>
              <a:t>Part 4: Key Takeaways for Future D and I Projects</a:t>
            </a:r>
          </a:p>
        </p:txBody>
      </p:sp>
      <p:sp>
        <p:nvSpPr>
          <p:cNvPr id="3" name="Content Placeholder 2">
            <a:extLst>
              <a:ext uri="{FF2B5EF4-FFF2-40B4-BE49-F238E27FC236}">
                <a16:creationId xmlns:a16="http://schemas.microsoft.com/office/drawing/2014/main" id="{E94F1C87-7E55-DAEF-5601-188E57465712}"/>
              </a:ext>
            </a:extLst>
          </p:cNvPr>
          <p:cNvSpPr>
            <a:spLocks noGrp="1"/>
          </p:cNvSpPr>
          <p:nvPr>
            <p:ph idx="1"/>
          </p:nvPr>
        </p:nvSpPr>
        <p:spPr/>
        <p:txBody>
          <a:bodyPr>
            <a:normAutofit/>
          </a:bodyPr>
          <a:lstStyle/>
          <a:p>
            <a:r>
              <a:rPr lang="en-US" sz="3200" dirty="0"/>
              <a:t>D and I Takeaways</a:t>
            </a:r>
          </a:p>
          <a:p>
            <a:r>
              <a:rPr lang="en-US" sz="3200" dirty="0"/>
              <a:t>LC Takeaways</a:t>
            </a:r>
          </a:p>
          <a:p>
            <a:r>
              <a:rPr lang="en-US" sz="3200" dirty="0"/>
              <a:t>Evaluation Takeaways</a:t>
            </a:r>
          </a:p>
        </p:txBody>
      </p:sp>
      <p:sp>
        <p:nvSpPr>
          <p:cNvPr id="4" name="Slide Number Placeholder 3">
            <a:extLst>
              <a:ext uri="{FF2B5EF4-FFF2-40B4-BE49-F238E27FC236}">
                <a16:creationId xmlns:a16="http://schemas.microsoft.com/office/drawing/2014/main" id="{85B70AF7-EDD1-3FFE-5AA7-7AAF739EA4F3}"/>
              </a:ext>
            </a:extLst>
          </p:cNvPr>
          <p:cNvSpPr>
            <a:spLocks noGrp="1"/>
          </p:cNvSpPr>
          <p:nvPr>
            <p:ph type="sldNum" sz="quarter" idx="10"/>
          </p:nvPr>
        </p:nvSpPr>
        <p:spPr/>
        <p:txBody>
          <a:bodyPr/>
          <a:lstStyle/>
          <a:p>
            <a:fld id="{85F5B7A5-34A7-4AB0-A34F-A4DF2002FA98}" type="slidenum">
              <a:rPr lang="en-US" smtClean="0"/>
              <a:t>29</a:t>
            </a:fld>
            <a:endParaRPr lang="en-US" dirty="0"/>
          </a:p>
        </p:txBody>
      </p:sp>
    </p:spTree>
    <p:extLst>
      <p:ext uri="{BB962C8B-B14F-4D97-AF65-F5344CB8AC3E}">
        <p14:creationId xmlns:p14="http://schemas.microsoft.com/office/powerpoint/2010/main" val="1091435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FB0CD-A6F4-4C3C-4E4D-095AD174C47D}"/>
              </a:ext>
            </a:extLst>
          </p:cNvPr>
          <p:cNvSpPr>
            <a:spLocks noGrp="1"/>
          </p:cNvSpPr>
          <p:nvPr>
            <p:ph type="title"/>
          </p:nvPr>
        </p:nvSpPr>
        <p:spPr/>
        <p:txBody>
          <a:bodyPr>
            <a:normAutofit fontScale="90000"/>
          </a:bodyPr>
          <a:lstStyle/>
          <a:p>
            <a:r>
              <a:rPr lang="en-US" dirty="0"/>
              <a:t>Part 1: Background</a:t>
            </a:r>
          </a:p>
        </p:txBody>
      </p:sp>
      <p:sp>
        <p:nvSpPr>
          <p:cNvPr id="3" name="Content Placeholder 2">
            <a:extLst>
              <a:ext uri="{FF2B5EF4-FFF2-40B4-BE49-F238E27FC236}">
                <a16:creationId xmlns:a16="http://schemas.microsoft.com/office/drawing/2014/main" id="{22D693D4-F5C0-C381-1FCA-247FE076A982}"/>
              </a:ext>
            </a:extLst>
          </p:cNvPr>
          <p:cNvSpPr>
            <a:spLocks noGrp="1"/>
          </p:cNvSpPr>
          <p:nvPr>
            <p:ph idx="1"/>
          </p:nvPr>
        </p:nvSpPr>
        <p:spPr>
          <a:xfrm>
            <a:off x="457200" y="1828800"/>
            <a:ext cx="8229600" cy="4343400"/>
          </a:xfrm>
        </p:spPr>
        <p:txBody>
          <a:bodyPr>
            <a:normAutofit/>
          </a:bodyPr>
          <a:lstStyle/>
          <a:p>
            <a:r>
              <a:rPr lang="en-US" sz="3600" dirty="0"/>
              <a:t>The Problem </a:t>
            </a:r>
          </a:p>
          <a:p>
            <a:r>
              <a:rPr lang="en-US" sz="3600" dirty="0"/>
              <a:t> The Evidence-Based Solutions</a:t>
            </a:r>
          </a:p>
          <a:p>
            <a:pPr marL="0" indent="0">
              <a:buNone/>
            </a:pPr>
            <a:endParaRPr lang="en-US" sz="4400" dirty="0"/>
          </a:p>
        </p:txBody>
      </p:sp>
      <p:sp>
        <p:nvSpPr>
          <p:cNvPr id="4" name="Slide Number Placeholder 3">
            <a:extLst>
              <a:ext uri="{FF2B5EF4-FFF2-40B4-BE49-F238E27FC236}">
                <a16:creationId xmlns:a16="http://schemas.microsoft.com/office/drawing/2014/main" id="{B72232D4-C92B-D936-EEC7-A8ABB0A8A185}"/>
              </a:ext>
            </a:extLst>
          </p:cNvPr>
          <p:cNvSpPr>
            <a:spLocks noGrp="1"/>
          </p:cNvSpPr>
          <p:nvPr>
            <p:ph type="sldNum" sz="quarter" idx="10"/>
          </p:nvPr>
        </p:nvSpPr>
        <p:spPr/>
        <p:txBody>
          <a:bodyPr/>
          <a:lstStyle/>
          <a:p>
            <a:fld id="{85F5B7A5-34A7-4AB0-A34F-A4DF2002FA98}" type="slidenum">
              <a:rPr lang="en-US" smtClean="0"/>
              <a:t>3</a:t>
            </a:fld>
            <a:endParaRPr lang="en-US" dirty="0"/>
          </a:p>
        </p:txBody>
      </p:sp>
    </p:spTree>
    <p:extLst>
      <p:ext uri="{BB962C8B-B14F-4D97-AF65-F5344CB8AC3E}">
        <p14:creationId xmlns:p14="http://schemas.microsoft.com/office/powerpoint/2010/main" val="1027689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088F3-D107-ACD6-7D1D-78AA14B0E85B}"/>
              </a:ext>
            </a:extLst>
          </p:cNvPr>
          <p:cNvSpPr>
            <a:spLocks noGrp="1"/>
          </p:cNvSpPr>
          <p:nvPr>
            <p:ph type="title"/>
          </p:nvPr>
        </p:nvSpPr>
        <p:spPr/>
        <p:txBody>
          <a:bodyPr>
            <a:normAutofit fontScale="90000"/>
          </a:bodyPr>
          <a:lstStyle/>
          <a:p>
            <a:r>
              <a:rPr lang="en-US" dirty="0"/>
              <a:t>D and I Takeaways </a:t>
            </a:r>
          </a:p>
        </p:txBody>
      </p:sp>
      <p:sp>
        <p:nvSpPr>
          <p:cNvPr id="3" name="Content Placeholder 2">
            <a:extLst>
              <a:ext uri="{FF2B5EF4-FFF2-40B4-BE49-F238E27FC236}">
                <a16:creationId xmlns:a16="http://schemas.microsoft.com/office/drawing/2014/main" id="{0AA1EAE1-33F1-E9E4-4118-04F184680A32}"/>
              </a:ext>
            </a:extLst>
          </p:cNvPr>
          <p:cNvSpPr>
            <a:spLocks noGrp="1"/>
          </p:cNvSpPr>
          <p:nvPr>
            <p:ph idx="1"/>
          </p:nvPr>
        </p:nvSpPr>
        <p:spPr>
          <a:xfrm>
            <a:off x="285750" y="1524000"/>
            <a:ext cx="8229600" cy="5334000"/>
          </a:xfrm>
        </p:spPr>
        <p:txBody>
          <a:bodyPr>
            <a:normAutofit fontScale="92500" lnSpcReduction="20000"/>
          </a:bodyPr>
          <a:lstStyle/>
          <a:p>
            <a:pPr>
              <a:spcBef>
                <a:spcPts val="0"/>
              </a:spcBef>
            </a:pPr>
            <a:r>
              <a:rPr lang="en-US" sz="2600" dirty="0">
                <a:solidFill>
                  <a:srgbClr val="000000"/>
                </a:solidFill>
                <a:effectLst/>
                <a:latin typeface="Arial" panose="020B0604020202020204" pitchFamily="34" charset="0"/>
                <a:ea typeface="Calibri" panose="020F0502020204030204" pitchFamily="34" charset="0"/>
                <a:cs typeface="Adobe Garamond Pro"/>
              </a:rPr>
              <a:t>Ingredients for project success in turbulent times:</a:t>
            </a:r>
            <a:endParaRPr lang="en-US" sz="2600" dirty="0">
              <a:solidFill>
                <a:srgbClr val="000000"/>
              </a:solidFill>
              <a:latin typeface="Adobe Garamond Pro"/>
              <a:ea typeface="Calibri" panose="020F0502020204030204" pitchFamily="34" charset="0"/>
              <a:cs typeface="Adobe Garamond Pro"/>
            </a:endParaRPr>
          </a:p>
          <a:p>
            <a:pPr lvl="1">
              <a:spcBef>
                <a:spcPts val="0"/>
              </a:spcBef>
            </a:pPr>
            <a:r>
              <a:rPr lang="en-US" sz="2200" dirty="0">
                <a:solidFill>
                  <a:srgbClr val="221E1F"/>
                </a:solidFill>
                <a:effectLst/>
                <a:latin typeface="Arial" panose="020B0604020202020204" pitchFamily="34" charset="0"/>
                <a:ea typeface="Calibri" panose="020F0502020204030204" pitchFamily="34" charset="0"/>
                <a:cs typeface="Adobe Garamond Pro"/>
              </a:rPr>
              <a:t>Provide training content of direct value to participants. Meeting participants where they are can ensure continuing engagement – even in the face of serious challenges</a:t>
            </a:r>
          </a:p>
          <a:p>
            <a:pPr lvl="1">
              <a:spcBef>
                <a:spcPts val="0"/>
              </a:spcBef>
            </a:pPr>
            <a:r>
              <a:rPr lang="en-US" sz="2200" dirty="0">
                <a:solidFill>
                  <a:srgbClr val="221E1F"/>
                </a:solidFill>
                <a:effectLst/>
                <a:latin typeface="Arial" panose="020B0604020202020204" pitchFamily="34" charset="0"/>
                <a:ea typeface="Calibri" panose="020F0502020204030204" pitchFamily="34" charset="0"/>
                <a:cs typeface="Adobe Garamond Pro"/>
              </a:rPr>
              <a:t>Be flexible in sequencing, expectations, timelines</a:t>
            </a:r>
            <a:endParaRPr lang="en-US" sz="2200" dirty="0">
              <a:solidFill>
                <a:srgbClr val="000000"/>
              </a:solidFill>
              <a:effectLst/>
              <a:latin typeface="Adobe Garamond Pro"/>
              <a:ea typeface="Calibri" panose="020F0502020204030204" pitchFamily="34" charset="0"/>
              <a:cs typeface="Adobe Garamond Pro"/>
            </a:endParaRPr>
          </a:p>
          <a:p>
            <a:pPr marL="1027113" lvl="2" indent="-285750">
              <a:spcBef>
                <a:spcPts val="0"/>
              </a:spcBef>
              <a:buFont typeface="Wingdings" panose="05000000000000000000" pitchFamily="2" charset="2"/>
              <a:buChar char="Ø"/>
            </a:pPr>
            <a:endParaRPr lang="en-US" sz="1800" dirty="0">
              <a:solidFill>
                <a:srgbClr val="000000"/>
              </a:solidFill>
              <a:effectLst/>
              <a:latin typeface="Adobe Garamond Pro"/>
              <a:ea typeface="Calibri" panose="020F0502020204030204" pitchFamily="34" charset="0"/>
              <a:cs typeface="Adobe Garamond Pro"/>
            </a:endParaRPr>
          </a:p>
          <a:p>
            <a:pPr marL="457200">
              <a:spcBef>
                <a:spcPts val="0"/>
              </a:spcBef>
            </a:pPr>
            <a:r>
              <a:rPr lang="en-US" sz="2600" dirty="0">
                <a:solidFill>
                  <a:srgbClr val="221E1F"/>
                </a:solidFill>
                <a:effectLst/>
                <a:latin typeface="Arial" panose="020B0604020202020204" pitchFamily="34" charset="0"/>
                <a:ea typeface="Calibri" panose="020F0502020204030204" pitchFamily="34" charset="0"/>
                <a:cs typeface="Adobe Garamond Pro"/>
              </a:rPr>
              <a:t>Making segments of implementation program partially independent of one another facilitates -</a:t>
            </a:r>
          </a:p>
          <a:p>
            <a:pPr marL="800100" lvl="1">
              <a:spcBef>
                <a:spcPts val="0"/>
              </a:spcBef>
            </a:pPr>
            <a:r>
              <a:rPr lang="en-US" dirty="0">
                <a:solidFill>
                  <a:srgbClr val="221E1F"/>
                </a:solidFill>
                <a:latin typeface="Arial" panose="020B0604020202020204" pitchFamily="34" charset="0"/>
                <a:ea typeface="Calibri" panose="020F0502020204030204" pitchFamily="34" charset="0"/>
                <a:cs typeface="Adobe Garamond Pro"/>
              </a:rPr>
              <a:t>R</a:t>
            </a:r>
            <a:r>
              <a:rPr lang="en-US" dirty="0">
                <a:solidFill>
                  <a:srgbClr val="221E1F"/>
                </a:solidFill>
                <a:effectLst/>
                <a:latin typeface="Arial" panose="020B0604020202020204" pitchFamily="34" charset="0"/>
                <a:ea typeface="Calibri" panose="020F0502020204030204" pitchFamily="34" charset="0"/>
                <a:cs typeface="Adobe Garamond Pro"/>
              </a:rPr>
              <a:t>esponsiveness to divergent participants capacities and priorities</a:t>
            </a:r>
            <a:endParaRPr lang="en-US" dirty="0">
              <a:solidFill>
                <a:srgbClr val="000000"/>
              </a:solidFill>
              <a:effectLst/>
              <a:latin typeface="Adobe Garamond Pro"/>
              <a:ea typeface="Calibri" panose="020F0502020204030204" pitchFamily="34" charset="0"/>
              <a:cs typeface="Adobe Garamond Pro"/>
            </a:endParaRPr>
          </a:p>
          <a:p>
            <a:pPr marL="800100" lvl="1">
              <a:spcBef>
                <a:spcPts val="0"/>
              </a:spcBef>
            </a:pPr>
            <a:r>
              <a:rPr lang="en-US" dirty="0">
                <a:solidFill>
                  <a:srgbClr val="221E1F"/>
                </a:solidFill>
                <a:latin typeface="Arial" panose="020B0604020202020204" pitchFamily="34" charset="0"/>
                <a:ea typeface="Calibri" panose="020F0502020204030204" pitchFamily="34" charset="0"/>
              </a:rPr>
              <a:t>Modification and adaptation </a:t>
            </a:r>
            <a:r>
              <a:rPr lang="en-US" dirty="0">
                <a:solidFill>
                  <a:srgbClr val="221E1F"/>
                </a:solidFill>
                <a:effectLst/>
                <a:latin typeface="Arial" panose="020B0604020202020204" pitchFamily="34" charset="0"/>
                <a:ea typeface="Calibri" panose="020F0502020204030204" pitchFamily="34" charset="0"/>
              </a:rPr>
              <a:t>as circumstances change</a:t>
            </a:r>
          </a:p>
          <a:p>
            <a:pPr marL="800100" lvl="1">
              <a:spcBef>
                <a:spcPts val="0"/>
              </a:spcBef>
            </a:pPr>
            <a:endParaRPr lang="en-US" sz="2200" dirty="0">
              <a:solidFill>
                <a:srgbClr val="221E1F"/>
              </a:solidFill>
              <a:latin typeface="Arial" panose="020B0604020202020204" pitchFamily="34" charset="0"/>
            </a:endParaRPr>
          </a:p>
          <a:p>
            <a:pPr marL="457200">
              <a:spcBef>
                <a:spcPts val="0"/>
              </a:spcBef>
            </a:pPr>
            <a:r>
              <a:rPr lang="en-US" sz="2600" dirty="0">
                <a:solidFill>
                  <a:srgbClr val="000000"/>
                </a:solidFill>
                <a:latin typeface="Arial" panose="020B0604020202020204" pitchFamily="34" charset="0"/>
              </a:rPr>
              <a:t>Anticipate possibilities to leverage emergent innovations (e.g., shift to hybrid care)</a:t>
            </a:r>
          </a:p>
          <a:p>
            <a:pPr marL="457200" marR="0" lvl="1" indent="0">
              <a:spcBef>
                <a:spcPts val="0"/>
              </a:spcBef>
              <a:spcAft>
                <a:spcPts val="0"/>
              </a:spcAft>
              <a:buNone/>
            </a:pPr>
            <a:endParaRPr lang="en-US" sz="2200" dirty="0">
              <a:solidFill>
                <a:srgbClr val="221E1F"/>
              </a:solidFill>
              <a:effectLst/>
              <a:latin typeface="Arial" panose="020B0604020202020204" pitchFamily="34" charset="0"/>
              <a:ea typeface="Calibri" panose="020F0502020204030204" pitchFamily="34" charset="0"/>
              <a:cs typeface="Adobe Garamond Pro"/>
            </a:endParaRPr>
          </a:p>
          <a:p>
            <a:pPr marL="571500" indent="-457200">
              <a:spcBef>
                <a:spcPts val="0"/>
              </a:spcBef>
            </a:pPr>
            <a:r>
              <a:rPr lang="en-US" sz="2600" dirty="0">
                <a:solidFill>
                  <a:srgbClr val="221E1F"/>
                </a:solidFill>
                <a:effectLst/>
                <a:latin typeface="Arial" panose="020B0604020202020204" pitchFamily="34" charset="0"/>
                <a:ea typeface="Calibri" panose="020F0502020204030204" pitchFamily="34" charset="0"/>
                <a:cs typeface="Adobe Garamond Pro"/>
              </a:rPr>
              <a:t>Emergent innovations merit systematic assessment and may be worthy of researcher and institutional support</a:t>
            </a:r>
            <a:endParaRPr lang="en-US" sz="2600" dirty="0">
              <a:solidFill>
                <a:srgbClr val="000000"/>
              </a:solidFill>
              <a:effectLst/>
              <a:latin typeface="Adobe Garamond Pro"/>
              <a:ea typeface="Calibri" panose="020F0502020204030204" pitchFamily="34" charset="0"/>
              <a:cs typeface="Adobe Garamond Pro"/>
            </a:endParaRPr>
          </a:p>
          <a:p>
            <a:pPr marL="457200" marR="0" lvl="1" indent="0">
              <a:spcBef>
                <a:spcPts val="0"/>
              </a:spcBef>
              <a:spcAft>
                <a:spcPts val="0"/>
              </a:spcAft>
              <a:buNone/>
            </a:pPr>
            <a:r>
              <a:rPr lang="en-US" sz="2000" dirty="0">
                <a:solidFill>
                  <a:srgbClr val="221E1F"/>
                </a:solidFill>
                <a:effectLst/>
                <a:latin typeface="Arial" panose="020B0604020202020204" pitchFamily="34" charset="0"/>
                <a:ea typeface="Calibri" panose="020F0502020204030204" pitchFamily="34" charset="0"/>
                <a:cs typeface="Adobe Garamond Pro"/>
              </a:rPr>
              <a:t> </a:t>
            </a:r>
            <a:endParaRPr lang="en-US" sz="2000" dirty="0">
              <a:solidFill>
                <a:srgbClr val="000000"/>
              </a:solidFill>
              <a:effectLst/>
              <a:latin typeface="Adobe Garamond Pro"/>
              <a:ea typeface="Calibri" panose="020F0502020204030204" pitchFamily="34" charset="0"/>
              <a:cs typeface="Adobe Garamond Pro"/>
            </a:endParaRPr>
          </a:p>
          <a:p>
            <a:endParaRPr lang="en-US" dirty="0"/>
          </a:p>
        </p:txBody>
      </p:sp>
      <p:sp>
        <p:nvSpPr>
          <p:cNvPr id="4" name="Slide Number Placeholder 3">
            <a:extLst>
              <a:ext uri="{FF2B5EF4-FFF2-40B4-BE49-F238E27FC236}">
                <a16:creationId xmlns:a16="http://schemas.microsoft.com/office/drawing/2014/main" id="{6A9C206A-9415-3767-9408-6FDB06C2C850}"/>
              </a:ext>
            </a:extLst>
          </p:cNvPr>
          <p:cNvSpPr>
            <a:spLocks noGrp="1"/>
          </p:cNvSpPr>
          <p:nvPr>
            <p:ph type="sldNum" sz="quarter" idx="10"/>
          </p:nvPr>
        </p:nvSpPr>
        <p:spPr/>
        <p:txBody>
          <a:bodyPr/>
          <a:lstStyle/>
          <a:p>
            <a:fld id="{85F5B7A5-34A7-4AB0-A34F-A4DF2002FA98}" type="slidenum">
              <a:rPr lang="en-US" smtClean="0"/>
              <a:t>30</a:t>
            </a:fld>
            <a:endParaRPr lang="en-US" dirty="0"/>
          </a:p>
        </p:txBody>
      </p:sp>
    </p:spTree>
    <p:extLst>
      <p:ext uri="{BB962C8B-B14F-4D97-AF65-F5344CB8AC3E}">
        <p14:creationId xmlns:p14="http://schemas.microsoft.com/office/powerpoint/2010/main" val="1760908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6F34B-781E-C6FF-D091-B69E2EA7AFED}"/>
              </a:ext>
            </a:extLst>
          </p:cNvPr>
          <p:cNvSpPr>
            <a:spLocks noGrp="1"/>
          </p:cNvSpPr>
          <p:nvPr>
            <p:ph type="title"/>
          </p:nvPr>
        </p:nvSpPr>
        <p:spPr/>
        <p:txBody>
          <a:bodyPr>
            <a:normAutofit fontScale="90000"/>
          </a:bodyPr>
          <a:lstStyle/>
          <a:p>
            <a:r>
              <a:rPr lang="en-US" dirty="0"/>
              <a:t>Key  Takeaways:</a:t>
            </a:r>
            <a:br>
              <a:rPr lang="en-US" dirty="0"/>
            </a:br>
            <a:r>
              <a:rPr lang="en-US" dirty="0"/>
              <a:t>Learning Communities</a:t>
            </a:r>
          </a:p>
        </p:txBody>
      </p:sp>
      <p:sp>
        <p:nvSpPr>
          <p:cNvPr id="3" name="Content Placeholder 2">
            <a:extLst>
              <a:ext uri="{FF2B5EF4-FFF2-40B4-BE49-F238E27FC236}">
                <a16:creationId xmlns:a16="http://schemas.microsoft.com/office/drawing/2014/main" id="{5EC74E5F-517F-A265-D733-AE04DD7EFC0F}"/>
              </a:ext>
            </a:extLst>
          </p:cNvPr>
          <p:cNvSpPr>
            <a:spLocks noGrp="1"/>
          </p:cNvSpPr>
          <p:nvPr>
            <p:ph idx="1"/>
          </p:nvPr>
        </p:nvSpPr>
        <p:spPr>
          <a:xfrm>
            <a:off x="152400" y="1447800"/>
            <a:ext cx="8763000" cy="5105400"/>
          </a:xfrm>
        </p:spPr>
        <p:txBody>
          <a:bodyPr>
            <a:normAutofit/>
          </a:bodyPr>
          <a:lstStyle/>
          <a:p>
            <a:pPr marL="0" indent="0">
              <a:buNone/>
            </a:pPr>
            <a:r>
              <a:rPr lang="en-US" sz="2400" dirty="0"/>
              <a:t>Considerations in structuring and running LCs in cases where there is limited empirical evidence/literature</a:t>
            </a:r>
          </a:p>
          <a:p>
            <a:pPr lvl="1"/>
            <a:r>
              <a:rPr lang="en-US" dirty="0"/>
              <a:t>Size: sometimes less is more!</a:t>
            </a:r>
          </a:p>
          <a:p>
            <a:pPr lvl="1"/>
            <a:r>
              <a:rPr lang="en-US" dirty="0"/>
              <a:t>Composition: differences in experience levels and operating environments </a:t>
            </a:r>
          </a:p>
          <a:p>
            <a:pPr lvl="1"/>
            <a:r>
              <a:rPr lang="en-US" dirty="0"/>
              <a:t>Recruitment and vetting are essential, as is setting expectation for high level of participant input: select for desire to share and participate actively </a:t>
            </a:r>
          </a:p>
          <a:p>
            <a:pPr lvl="1"/>
            <a:r>
              <a:rPr lang="en-US" dirty="0"/>
              <a:t>Prework is invaluable! Generates important info and leaves more time for meaningful discussion</a:t>
            </a:r>
          </a:p>
          <a:p>
            <a:pPr lvl="1"/>
            <a:r>
              <a:rPr lang="en-US" dirty="0"/>
              <a:t>Easily accessible, navigable, collaborative workspace is a must for sharing resources (Teams worked well!)</a:t>
            </a:r>
          </a:p>
          <a:p>
            <a:endParaRPr lang="en-US" dirty="0"/>
          </a:p>
        </p:txBody>
      </p:sp>
      <p:sp>
        <p:nvSpPr>
          <p:cNvPr id="4" name="Slide Number Placeholder 3">
            <a:extLst>
              <a:ext uri="{FF2B5EF4-FFF2-40B4-BE49-F238E27FC236}">
                <a16:creationId xmlns:a16="http://schemas.microsoft.com/office/drawing/2014/main" id="{E8DD26B0-CF37-DC4B-755C-9700A0036A61}"/>
              </a:ext>
            </a:extLst>
          </p:cNvPr>
          <p:cNvSpPr>
            <a:spLocks noGrp="1"/>
          </p:cNvSpPr>
          <p:nvPr>
            <p:ph type="sldNum" sz="quarter" idx="10"/>
          </p:nvPr>
        </p:nvSpPr>
        <p:spPr/>
        <p:txBody>
          <a:bodyPr/>
          <a:lstStyle/>
          <a:p>
            <a:fld id="{85F5B7A5-34A7-4AB0-A34F-A4DF2002FA98}" type="slidenum">
              <a:rPr lang="en-US" smtClean="0"/>
              <a:t>31</a:t>
            </a:fld>
            <a:endParaRPr lang="en-US" dirty="0"/>
          </a:p>
        </p:txBody>
      </p:sp>
    </p:spTree>
    <p:extLst>
      <p:ext uri="{BB962C8B-B14F-4D97-AF65-F5344CB8AC3E}">
        <p14:creationId xmlns:p14="http://schemas.microsoft.com/office/powerpoint/2010/main" val="268730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98230-FB96-8A96-21B6-21BCFA0D8DBD}"/>
              </a:ext>
            </a:extLst>
          </p:cNvPr>
          <p:cNvSpPr>
            <a:spLocks noGrp="1"/>
          </p:cNvSpPr>
          <p:nvPr>
            <p:ph type="title"/>
          </p:nvPr>
        </p:nvSpPr>
        <p:spPr/>
        <p:txBody>
          <a:bodyPr>
            <a:normAutofit fontScale="90000"/>
          </a:bodyPr>
          <a:lstStyle/>
          <a:p>
            <a:r>
              <a:rPr lang="en-US" dirty="0"/>
              <a:t>Key Takeaways: Evaluation</a:t>
            </a:r>
          </a:p>
        </p:txBody>
      </p:sp>
      <p:sp>
        <p:nvSpPr>
          <p:cNvPr id="3" name="Content Placeholder 2">
            <a:extLst>
              <a:ext uri="{FF2B5EF4-FFF2-40B4-BE49-F238E27FC236}">
                <a16:creationId xmlns:a16="http://schemas.microsoft.com/office/drawing/2014/main" id="{A99049E6-E22A-9C4F-B745-C678DC627996}"/>
              </a:ext>
            </a:extLst>
          </p:cNvPr>
          <p:cNvSpPr>
            <a:spLocks noGrp="1"/>
          </p:cNvSpPr>
          <p:nvPr>
            <p:ph idx="1"/>
          </p:nvPr>
        </p:nvSpPr>
        <p:spPr>
          <a:xfrm>
            <a:off x="457200" y="1219200"/>
            <a:ext cx="8229600" cy="5333999"/>
          </a:xfrm>
        </p:spPr>
        <p:txBody>
          <a:bodyPr>
            <a:normAutofit fontScale="92500" lnSpcReduction="20000"/>
          </a:bodyPr>
          <a:lstStyle/>
          <a:p>
            <a:r>
              <a:rPr lang="en-US" dirty="0"/>
              <a:t>Combining D&amp;I project and evaluation in single contract </a:t>
            </a:r>
          </a:p>
          <a:p>
            <a:r>
              <a:rPr lang="en-US" dirty="0"/>
              <a:t>Why:  </a:t>
            </a:r>
          </a:p>
          <a:p>
            <a:pPr lvl="1"/>
            <a:r>
              <a:rPr lang="en-US" dirty="0"/>
              <a:t>Practical (Limited time, funds, staff; need to coordinate both elements)</a:t>
            </a:r>
          </a:p>
          <a:p>
            <a:pPr lvl="1"/>
            <a:r>
              <a:rPr lang="en-US" dirty="0"/>
              <a:t>Fit with goals: formative vs summative evaluation</a:t>
            </a:r>
          </a:p>
          <a:p>
            <a:r>
              <a:rPr lang="en-US" dirty="0"/>
              <a:t>How</a:t>
            </a:r>
          </a:p>
          <a:p>
            <a:pPr lvl="1"/>
            <a:r>
              <a:rPr lang="en-US" dirty="0"/>
              <a:t>Separate contractor staff/team</a:t>
            </a:r>
          </a:p>
          <a:p>
            <a:pPr lvl="1"/>
            <a:r>
              <a:rPr lang="en-US" dirty="0"/>
              <a:t>Firewall between teams</a:t>
            </a:r>
          </a:p>
          <a:p>
            <a:pPr lvl="1"/>
            <a:r>
              <a:rPr lang="en-US" dirty="0"/>
              <a:t>Spilt AHRQ project oversight</a:t>
            </a:r>
          </a:p>
          <a:p>
            <a:r>
              <a:rPr lang="en-US" dirty="0"/>
              <a:t>Result</a:t>
            </a:r>
          </a:p>
          <a:p>
            <a:pPr lvl="1"/>
            <a:r>
              <a:rPr lang="en-US" dirty="0"/>
              <a:t>Evaluation met expectations, </a:t>
            </a:r>
          </a:p>
          <a:p>
            <a:pPr lvl="1"/>
            <a:r>
              <a:rPr lang="en-US" dirty="0"/>
              <a:t>But we had to relax firewall rules to achieve them. </a:t>
            </a:r>
          </a:p>
          <a:p>
            <a:r>
              <a:rPr lang="en-US" dirty="0"/>
              <a:t>Firewalls pose barrier to formative and mixed method evaluations</a:t>
            </a:r>
          </a:p>
        </p:txBody>
      </p:sp>
      <p:sp>
        <p:nvSpPr>
          <p:cNvPr id="4" name="Slide Number Placeholder 3">
            <a:extLst>
              <a:ext uri="{FF2B5EF4-FFF2-40B4-BE49-F238E27FC236}">
                <a16:creationId xmlns:a16="http://schemas.microsoft.com/office/drawing/2014/main" id="{F1F53022-5BCC-9D85-79E8-D4D5C35AA5B6}"/>
              </a:ext>
            </a:extLst>
          </p:cNvPr>
          <p:cNvSpPr>
            <a:spLocks noGrp="1"/>
          </p:cNvSpPr>
          <p:nvPr>
            <p:ph type="sldNum" sz="quarter" idx="10"/>
          </p:nvPr>
        </p:nvSpPr>
        <p:spPr/>
        <p:txBody>
          <a:bodyPr/>
          <a:lstStyle/>
          <a:p>
            <a:fld id="{85F5B7A5-34A7-4AB0-A34F-A4DF2002FA98}" type="slidenum">
              <a:rPr lang="en-US" smtClean="0"/>
              <a:t>32</a:t>
            </a:fld>
            <a:endParaRPr lang="en-US" dirty="0"/>
          </a:p>
        </p:txBody>
      </p:sp>
    </p:spTree>
    <p:extLst>
      <p:ext uri="{BB962C8B-B14F-4D97-AF65-F5344CB8AC3E}">
        <p14:creationId xmlns:p14="http://schemas.microsoft.com/office/powerpoint/2010/main" val="1484381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EF97F-434E-5167-73A2-08E9A97E7A65}"/>
              </a:ext>
            </a:extLst>
          </p:cNvPr>
          <p:cNvSpPr>
            <a:spLocks noGrp="1"/>
          </p:cNvSpPr>
          <p:nvPr>
            <p:ph type="title"/>
          </p:nvPr>
        </p:nvSpPr>
        <p:spPr/>
        <p:txBody>
          <a:bodyPr>
            <a:normAutofit fontScale="90000"/>
          </a:bodyPr>
          <a:lstStyle/>
          <a:p>
            <a:r>
              <a:rPr lang="en-US" dirty="0"/>
              <a:t>Part 5: Now What/What’s Next</a:t>
            </a:r>
          </a:p>
        </p:txBody>
      </p:sp>
      <p:sp>
        <p:nvSpPr>
          <p:cNvPr id="3" name="Content Placeholder 2">
            <a:extLst>
              <a:ext uri="{FF2B5EF4-FFF2-40B4-BE49-F238E27FC236}">
                <a16:creationId xmlns:a16="http://schemas.microsoft.com/office/drawing/2014/main" id="{D4B034F1-0D68-5D79-5B37-9468C4151919}"/>
              </a:ext>
            </a:extLst>
          </p:cNvPr>
          <p:cNvSpPr>
            <a:spLocks noGrp="1"/>
          </p:cNvSpPr>
          <p:nvPr>
            <p:ph idx="1"/>
          </p:nvPr>
        </p:nvSpPr>
        <p:spPr>
          <a:xfrm>
            <a:off x="152400" y="1371600"/>
            <a:ext cx="8763000" cy="5181601"/>
          </a:xfrm>
        </p:spPr>
        <p:txBody>
          <a:bodyPr>
            <a:normAutofit/>
          </a:bodyPr>
          <a:lstStyle/>
          <a:p>
            <a:r>
              <a:rPr lang="en-US" dirty="0"/>
              <a:t>Continued dissemination of TAKEheart Training Materials--  available on AHRQ Website </a:t>
            </a:r>
          </a:p>
          <a:p>
            <a:pPr lvl="1"/>
            <a:r>
              <a:rPr lang="en-US" dirty="0"/>
              <a:t>With messaging help from Million Hearts CR Collaborative leadership and members </a:t>
            </a:r>
          </a:p>
          <a:p>
            <a:r>
              <a:rPr lang="en-US" dirty="0"/>
              <a:t>Additional Reporting: </a:t>
            </a:r>
          </a:p>
          <a:p>
            <a:pPr lvl="1"/>
            <a:r>
              <a:rPr lang="en-US" dirty="0"/>
              <a:t>Will post today’s presentation on AHRQ Website</a:t>
            </a:r>
          </a:p>
          <a:p>
            <a:pPr lvl="1"/>
            <a:r>
              <a:rPr lang="en-US" dirty="0"/>
              <a:t>Evaluation exec summary also on AHRQ Website</a:t>
            </a:r>
          </a:p>
          <a:p>
            <a:pPr lvl="1"/>
            <a:r>
              <a:rPr lang="en-US" dirty="0"/>
              <a:t>2 Manuscripts: Project narrative: main findings/takeaways from evaluation</a:t>
            </a:r>
          </a:p>
          <a:p>
            <a:r>
              <a:rPr lang="en-US" dirty="0"/>
              <a:t>Hybrid CR materials–future demand depends on CMS payment decisions after end of PHE</a:t>
            </a:r>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C21C6AF0-CD6B-F0EE-E991-E1AF0092045A}"/>
              </a:ext>
            </a:extLst>
          </p:cNvPr>
          <p:cNvSpPr>
            <a:spLocks noGrp="1"/>
          </p:cNvSpPr>
          <p:nvPr>
            <p:ph type="sldNum" sz="quarter" idx="10"/>
          </p:nvPr>
        </p:nvSpPr>
        <p:spPr/>
        <p:txBody>
          <a:bodyPr/>
          <a:lstStyle/>
          <a:p>
            <a:fld id="{85F5B7A5-34A7-4AB0-A34F-A4DF2002FA98}" type="slidenum">
              <a:rPr lang="en-US" smtClean="0"/>
              <a:t>33</a:t>
            </a:fld>
            <a:endParaRPr lang="en-US" dirty="0"/>
          </a:p>
        </p:txBody>
      </p:sp>
    </p:spTree>
    <p:extLst>
      <p:ext uri="{BB962C8B-B14F-4D97-AF65-F5344CB8AC3E}">
        <p14:creationId xmlns:p14="http://schemas.microsoft.com/office/powerpoint/2010/main" val="1146683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BC0E1-A99D-6F1F-C965-946004B7FB71}"/>
              </a:ext>
            </a:extLst>
          </p:cNvPr>
          <p:cNvSpPr>
            <a:spLocks noGrp="1"/>
          </p:cNvSpPr>
          <p:nvPr>
            <p:ph type="title"/>
          </p:nvPr>
        </p:nvSpPr>
        <p:spPr/>
        <p:txBody>
          <a:bodyPr>
            <a:normAutofit fontScale="90000"/>
          </a:bodyPr>
          <a:lstStyle/>
          <a:p>
            <a:r>
              <a:rPr lang="en-US" dirty="0"/>
              <a:t>The Problem</a:t>
            </a:r>
          </a:p>
        </p:txBody>
      </p:sp>
      <p:sp>
        <p:nvSpPr>
          <p:cNvPr id="3" name="Content Placeholder 2">
            <a:extLst>
              <a:ext uri="{FF2B5EF4-FFF2-40B4-BE49-F238E27FC236}">
                <a16:creationId xmlns:a16="http://schemas.microsoft.com/office/drawing/2014/main" id="{AC18AB20-4EEA-D609-D9D1-9C30764980F2}"/>
              </a:ext>
            </a:extLst>
          </p:cNvPr>
          <p:cNvSpPr>
            <a:spLocks noGrp="1"/>
          </p:cNvSpPr>
          <p:nvPr>
            <p:ph idx="1"/>
          </p:nvPr>
        </p:nvSpPr>
        <p:spPr>
          <a:xfrm>
            <a:off x="342900" y="1066800"/>
            <a:ext cx="8172450" cy="6324599"/>
          </a:xfrm>
        </p:spPr>
        <p:txBody>
          <a:bodyPr>
            <a:normAutofit fontScale="25000" lnSpcReduction="20000"/>
          </a:bodyPr>
          <a:lstStyle/>
          <a:p>
            <a:endParaRPr lang="en-US" sz="7400" dirty="0"/>
          </a:p>
          <a:p>
            <a:r>
              <a:rPr lang="en-US" sz="11200" dirty="0"/>
              <a:t>The problem: glaring underuse of Cardiac Rehab (CR) despite proven health benefits</a:t>
            </a:r>
          </a:p>
          <a:p>
            <a:pPr lvl="1"/>
            <a:r>
              <a:rPr lang="en-US" sz="8000" dirty="0"/>
              <a:t>CR = medically- supervised, multi-faceted, 36-week program proven to improve patient outcomes (decreased chance of heart attack recurrence, better medication adherence, and better quality of life)  and reduce readmissions</a:t>
            </a:r>
          </a:p>
          <a:p>
            <a:pPr lvl="1"/>
            <a:r>
              <a:rPr lang="en-US" sz="8000" dirty="0"/>
              <a:t>In 2019, &lt; 25% of eligible patients received CR services</a:t>
            </a:r>
          </a:p>
          <a:p>
            <a:pPr lvl="1"/>
            <a:r>
              <a:rPr lang="en-US" sz="8000" dirty="0"/>
              <a:t>Even greater underuse among women, older adults, traditionally underserved/disadvantaged populations</a:t>
            </a:r>
          </a:p>
          <a:p>
            <a:pPr marL="347662" lvl="1" indent="0">
              <a:buNone/>
            </a:pPr>
            <a:endParaRPr lang="en-US" sz="8000" dirty="0"/>
          </a:p>
          <a:p>
            <a:r>
              <a:rPr lang="en-US" sz="11200" dirty="0"/>
              <a:t>The 2017 a road map from the Million Hearts Cardiac Rehabilitation Collaborative states that</a:t>
            </a:r>
          </a:p>
          <a:p>
            <a:pPr lvl="1"/>
            <a:r>
              <a:rPr lang="en-US" sz="10800" b="1" dirty="0">
                <a:solidFill>
                  <a:srgbClr val="692A75"/>
                </a:solidFill>
              </a:rPr>
              <a:t> Increasing CR participation from 20% to 70% could save 25,000 lives and prevent 180,000 hospitalizations annually in the United States</a:t>
            </a:r>
          </a:p>
          <a:p>
            <a:endParaRPr lang="en-US" sz="9600" b="1" dirty="0">
              <a:solidFill>
                <a:srgbClr val="692A75"/>
              </a:solidFill>
              <a:latin typeface="Avenir Next LT Pro" panose="020B0504020202020204" pitchFamily="34" charset="0"/>
            </a:endParaRPr>
          </a:p>
          <a:p>
            <a:endParaRPr lang="en-US" sz="9600" dirty="0"/>
          </a:p>
          <a:p>
            <a:pPr lvl="1"/>
            <a:endParaRPr lang="en-US" sz="9600" dirty="0"/>
          </a:p>
          <a:p>
            <a:pPr lvl="1"/>
            <a:endParaRPr lang="en-US" sz="3800" dirty="0"/>
          </a:p>
          <a:p>
            <a:pPr lvl="1"/>
            <a:endParaRPr lang="en-US" dirty="0"/>
          </a:p>
          <a:p>
            <a:pPr marL="347662" lvl="1" indent="0">
              <a:buNone/>
            </a:pPr>
            <a:br>
              <a:rPr lang="en-US" dirty="0"/>
            </a:br>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BC48086-68A9-C3EA-43C3-22912895F281}"/>
              </a:ext>
            </a:extLst>
          </p:cNvPr>
          <p:cNvSpPr>
            <a:spLocks noGrp="1"/>
          </p:cNvSpPr>
          <p:nvPr>
            <p:ph type="sldNum" sz="quarter" idx="10"/>
          </p:nvPr>
        </p:nvSpPr>
        <p:spPr>
          <a:xfrm>
            <a:off x="6248400" y="6553200"/>
            <a:ext cx="2266950" cy="168275"/>
          </a:xfrm>
        </p:spPr>
        <p:txBody>
          <a:bodyPr/>
          <a:lstStyle/>
          <a:p>
            <a:fld id="{85F5B7A5-34A7-4AB0-A34F-A4DF2002FA98}" type="slidenum">
              <a:rPr lang="en-US" smtClean="0"/>
              <a:t>4</a:t>
            </a:fld>
            <a:endParaRPr lang="en-US" dirty="0"/>
          </a:p>
        </p:txBody>
      </p:sp>
    </p:spTree>
    <p:extLst>
      <p:ext uri="{BB962C8B-B14F-4D97-AF65-F5344CB8AC3E}">
        <p14:creationId xmlns:p14="http://schemas.microsoft.com/office/powerpoint/2010/main" val="3320049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2B462-CD95-6D7A-1E05-6D6E1998F5BE}"/>
              </a:ext>
            </a:extLst>
          </p:cNvPr>
          <p:cNvSpPr>
            <a:spLocks noGrp="1"/>
          </p:cNvSpPr>
          <p:nvPr>
            <p:ph type="title"/>
          </p:nvPr>
        </p:nvSpPr>
        <p:spPr/>
        <p:txBody>
          <a:bodyPr>
            <a:normAutofit fontScale="90000"/>
          </a:bodyPr>
          <a:lstStyle/>
          <a:p>
            <a:r>
              <a:rPr lang="en-US" dirty="0"/>
              <a:t>The Solutions</a:t>
            </a:r>
          </a:p>
        </p:txBody>
      </p:sp>
      <p:sp>
        <p:nvSpPr>
          <p:cNvPr id="3" name="Content Placeholder 2">
            <a:extLst>
              <a:ext uri="{FF2B5EF4-FFF2-40B4-BE49-F238E27FC236}">
                <a16:creationId xmlns:a16="http://schemas.microsoft.com/office/drawing/2014/main" id="{4B15CD83-A405-863E-4B73-65473A0F7DCC}"/>
              </a:ext>
            </a:extLst>
          </p:cNvPr>
          <p:cNvSpPr>
            <a:spLocks noGrp="1"/>
          </p:cNvSpPr>
          <p:nvPr>
            <p:ph idx="1"/>
          </p:nvPr>
        </p:nvSpPr>
        <p:spPr>
          <a:xfrm>
            <a:off x="381000" y="1371600"/>
            <a:ext cx="8134350" cy="4876800"/>
          </a:xfrm>
        </p:spPr>
        <p:txBody>
          <a:bodyPr>
            <a:noAutofit/>
          </a:bodyPr>
          <a:lstStyle/>
          <a:p>
            <a:r>
              <a:rPr lang="en-US" dirty="0"/>
              <a:t>To address this problem, CDC/MillionHearts nominated promoting </a:t>
            </a:r>
            <a:r>
              <a:rPr lang="en-US" b="1" dirty="0"/>
              <a:t>increased participation in Cardiac Rehab (CR) </a:t>
            </a:r>
            <a:r>
              <a:rPr lang="en-US" dirty="0"/>
              <a:t>for AHRQ PCOR-funding</a:t>
            </a:r>
          </a:p>
          <a:p>
            <a:r>
              <a:rPr lang="en-US" dirty="0"/>
              <a:t>They further proposed promoting use of two specific strategies for increasing uptake, as described in the </a:t>
            </a:r>
            <a:r>
              <a:rPr lang="en-US" b="1" dirty="0"/>
              <a:t>MillionHearts Cardiac Rehab Change Package (CRCP</a:t>
            </a:r>
            <a:r>
              <a:rPr lang="en-US" dirty="0"/>
              <a:t>):</a:t>
            </a:r>
          </a:p>
          <a:p>
            <a:pPr lvl="1"/>
            <a:r>
              <a:rPr lang="en-US" sz="2800" dirty="0">
                <a:solidFill>
                  <a:srgbClr val="00B050"/>
                </a:solidFill>
              </a:rPr>
              <a:t>Automatic referral (AR) </a:t>
            </a:r>
          </a:p>
          <a:p>
            <a:pPr lvl="1"/>
            <a:r>
              <a:rPr lang="en-US" sz="2800" dirty="0">
                <a:solidFill>
                  <a:srgbClr val="0070C0"/>
                </a:solidFill>
              </a:rPr>
              <a:t>Enhanced care coordination (CC) </a:t>
            </a:r>
          </a:p>
          <a:p>
            <a:pPr marL="347662" lvl="1" indent="0">
              <a:buNone/>
            </a:pPr>
            <a:endParaRPr lang="en-US" sz="2800" dirty="0"/>
          </a:p>
          <a:p>
            <a:pPr lvl="1"/>
            <a:endParaRPr lang="en-US" sz="2000" dirty="0"/>
          </a:p>
          <a:p>
            <a:endParaRPr lang="en-US" sz="2400" dirty="0"/>
          </a:p>
          <a:p>
            <a:pPr lvl="1"/>
            <a:endParaRPr lang="en-US" sz="2000" dirty="0"/>
          </a:p>
          <a:p>
            <a:pPr lvl="1"/>
            <a:endParaRPr lang="en-US" sz="2000" dirty="0"/>
          </a:p>
          <a:p>
            <a:pPr lvl="1"/>
            <a:endParaRPr lang="en-US" sz="2000" dirty="0"/>
          </a:p>
          <a:p>
            <a:endParaRPr lang="en-US" sz="3200" b="1" dirty="0">
              <a:solidFill>
                <a:srgbClr val="0070C0"/>
              </a:solidFill>
            </a:endParaRPr>
          </a:p>
          <a:p>
            <a:pPr marL="0" indent="0">
              <a:buNone/>
            </a:pPr>
            <a:endParaRPr lang="en-US" sz="3200" dirty="0"/>
          </a:p>
        </p:txBody>
      </p:sp>
      <p:sp>
        <p:nvSpPr>
          <p:cNvPr id="4" name="Slide Number Placeholder 3">
            <a:extLst>
              <a:ext uri="{FF2B5EF4-FFF2-40B4-BE49-F238E27FC236}">
                <a16:creationId xmlns:a16="http://schemas.microsoft.com/office/drawing/2014/main" id="{85B58AC4-367B-9365-716D-C5AB1035E9EF}"/>
              </a:ext>
            </a:extLst>
          </p:cNvPr>
          <p:cNvSpPr>
            <a:spLocks noGrp="1"/>
          </p:cNvSpPr>
          <p:nvPr>
            <p:ph type="sldNum" sz="quarter" idx="10"/>
          </p:nvPr>
        </p:nvSpPr>
        <p:spPr/>
        <p:txBody>
          <a:bodyPr/>
          <a:lstStyle/>
          <a:p>
            <a:fld id="{85F5B7A5-34A7-4AB0-A34F-A4DF2002FA98}" type="slidenum">
              <a:rPr lang="en-US" smtClean="0"/>
              <a:t>5</a:t>
            </a:fld>
            <a:endParaRPr lang="en-US" dirty="0"/>
          </a:p>
        </p:txBody>
      </p:sp>
    </p:spTree>
    <p:extLst>
      <p:ext uri="{BB962C8B-B14F-4D97-AF65-F5344CB8AC3E}">
        <p14:creationId xmlns:p14="http://schemas.microsoft.com/office/powerpoint/2010/main" val="1897600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B6740-30CE-192D-757C-EB5B2C602B28}"/>
              </a:ext>
            </a:extLst>
          </p:cNvPr>
          <p:cNvSpPr>
            <a:spLocks noGrp="1"/>
          </p:cNvSpPr>
          <p:nvPr>
            <p:ph type="title"/>
          </p:nvPr>
        </p:nvSpPr>
        <p:spPr/>
        <p:txBody>
          <a:bodyPr>
            <a:normAutofit fontScale="90000"/>
          </a:bodyPr>
          <a:lstStyle/>
          <a:p>
            <a:r>
              <a:rPr lang="en-US" dirty="0"/>
              <a:t>AR + CC</a:t>
            </a:r>
          </a:p>
        </p:txBody>
      </p:sp>
      <p:sp>
        <p:nvSpPr>
          <p:cNvPr id="3" name="Content Placeholder 2">
            <a:extLst>
              <a:ext uri="{FF2B5EF4-FFF2-40B4-BE49-F238E27FC236}">
                <a16:creationId xmlns:a16="http://schemas.microsoft.com/office/drawing/2014/main" id="{8A18CFA4-1A72-FEBA-4F8A-03CB71F6E291}"/>
              </a:ext>
            </a:extLst>
          </p:cNvPr>
          <p:cNvSpPr>
            <a:spLocks noGrp="1"/>
          </p:cNvSpPr>
          <p:nvPr>
            <p:ph idx="1"/>
          </p:nvPr>
        </p:nvSpPr>
        <p:spPr>
          <a:xfrm>
            <a:off x="381000" y="761999"/>
            <a:ext cx="8305799" cy="5959475"/>
          </a:xfrm>
        </p:spPr>
        <p:txBody>
          <a:bodyPr/>
          <a:lstStyle/>
          <a:p>
            <a:pPr marL="0" indent="0">
              <a:buNone/>
            </a:pPr>
            <a:endParaRPr lang="en-US" dirty="0"/>
          </a:p>
          <a:p>
            <a:pPr lvl="1"/>
            <a:r>
              <a:rPr lang="en-US" sz="2000" b="1" dirty="0">
                <a:solidFill>
                  <a:srgbClr val="00B050"/>
                </a:solidFill>
              </a:rPr>
              <a:t>Automatic referral (AR)</a:t>
            </a:r>
            <a:r>
              <a:rPr lang="en-US" sz="2000" b="1" dirty="0">
                <a:solidFill>
                  <a:srgbClr val="0070C0"/>
                </a:solidFill>
              </a:rPr>
              <a:t> </a:t>
            </a:r>
            <a:r>
              <a:rPr lang="en-US" sz="2000" dirty="0"/>
              <a:t>to ensure that all patients eligible for CR are referred, regardless of provider</a:t>
            </a:r>
          </a:p>
          <a:p>
            <a:pPr lvl="1"/>
            <a:r>
              <a:rPr lang="en-US" sz="2000" b="1" dirty="0">
                <a:solidFill>
                  <a:srgbClr val="0070C0"/>
                </a:solidFill>
              </a:rPr>
              <a:t>Enhanced care coordination (CC) </a:t>
            </a:r>
            <a:r>
              <a:rPr lang="en-US" sz="2000" dirty="0"/>
              <a:t>to educate patients and facilitate the enrollment process</a:t>
            </a:r>
          </a:p>
          <a:p>
            <a:endParaRPr lang="en-US" dirty="0"/>
          </a:p>
        </p:txBody>
      </p:sp>
      <p:sp>
        <p:nvSpPr>
          <p:cNvPr id="4" name="Slide Number Placeholder 3">
            <a:extLst>
              <a:ext uri="{FF2B5EF4-FFF2-40B4-BE49-F238E27FC236}">
                <a16:creationId xmlns:a16="http://schemas.microsoft.com/office/drawing/2014/main" id="{DB85C926-C513-4DDC-3C46-5780F44AD6C8}"/>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6</a:t>
            </a:fld>
            <a:endParaRPr lang="en-US" dirty="0"/>
          </a:p>
        </p:txBody>
      </p:sp>
      <p:pic>
        <p:nvPicPr>
          <p:cNvPr id="7" name="Content Placeholder 4" descr="AR plus CC equals Increased Referral, Increased Enrollment, Increased Adherence, and Improved Cardiac Health">
            <a:extLst>
              <a:ext uri="{FF2B5EF4-FFF2-40B4-BE49-F238E27FC236}">
                <a16:creationId xmlns:a16="http://schemas.microsoft.com/office/drawing/2014/main" id="{CC687719-2F0E-89BE-D42D-E03669BDFF36}"/>
              </a:ext>
            </a:extLst>
          </p:cNvPr>
          <p:cNvPicPr>
            <a:picLocks noChangeAspect="1"/>
          </p:cNvPicPr>
          <p:nvPr/>
        </p:nvPicPr>
        <p:blipFill>
          <a:blip r:embed="rId3"/>
          <a:stretch>
            <a:fillRect/>
          </a:stretch>
        </p:blipFill>
        <p:spPr>
          <a:xfrm>
            <a:off x="1066800" y="2667000"/>
            <a:ext cx="6999306" cy="1524000"/>
          </a:xfrm>
          <a:prstGeom prst="rect">
            <a:avLst/>
          </a:prstGeom>
        </p:spPr>
      </p:pic>
      <p:graphicFrame>
        <p:nvGraphicFramePr>
          <p:cNvPr id="8" name="Table 7">
            <a:extLst>
              <a:ext uri="{FF2B5EF4-FFF2-40B4-BE49-F238E27FC236}">
                <a16:creationId xmlns:a16="http://schemas.microsoft.com/office/drawing/2014/main" id="{B8D0F4EA-6117-6452-5BA0-BA4A52168847}"/>
              </a:ext>
            </a:extLst>
          </p:cNvPr>
          <p:cNvGraphicFramePr>
            <a:graphicFrameLocks noGrp="1"/>
          </p:cNvGraphicFramePr>
          <p:nvPr>
            <p:extLst>
              <p:ext uri="{D42A27DB-BD31-4B8C-83A1-F6EECF244321}">
                <p14:modId xmlns:p14="http://schemas.microsoft.com/office/powerpoint/2010/main" val="1258129332"/>
              </p:ext>
            </p:extLst>
          </p:nvPr>
        </p:nvGraphicFramePr>
        <p:xfrm>
          <a:off x="762000" y="4495800"/>
          <a:ext cx="7402903" cy="152400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1667582217"/>
                    </a:ext>
                  </a:extLst>
                </a:gridCol>
                <a:gridCol w="5116903">
                  <a:extLst>
                    <a:ext uri="{9D8B030D-6E8A-4147-A177-3AD203B41FA5}">
                      <a16:colId xmlns:a16="http://schemas.microsoft.com/office/drawing/2014/main" val="3882187967"/>
                    </a:ext>
                  </a:extLst>
                </a:gridCol>
              </a:tblGrid>
              <a:tr h="381000">
                <a:tc>
                  <a:txBody>
                    <a:bodyPr/>
                    <a:lstStyle/>
                    <a:p>
                      <a:r>
                        <a:rPr lang="en-US" sz="1800" b="1" u="none" dirty="0">
                          <a:solidFill>
                            <a:schemeClr val="accent1"/>
                          </a:solidFill>
                        </a:rPr>
                        <a:t>Treatment</a:t>
                      </a:r>
                    </a:p>
                  </a:txBody>
                  <a:tcPr marL="68580" marR="68580" marT="34290" marB="3429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dirty="0">
                          <a:solidFill>
                            <a:schemeClr val="accent1"/>
                          </a:solidFill>
                        </a:rPr>
                        <a:t>% Eligible Patients Referred to CR</a:t>
                      </a:r>
                    </a:p>
                  </a:txBody>
                  <a:tcPr marL="68580" marR="68580" marT="34290" marB="3429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7207900"/>
                  </a:ext>
                </a:extLst>
              </a:tr>
              <a:tr h="381000">
                <a:tc>
                  <a:txBody>
                    <a:bodyPr/>
                    <a:lstStyle/>
                    <a:p>
                      <a:r>
                        <a:rPr lang="en-US" sz="1800" b="1" dirty="0"/>
                        <a:t>Control</a:t>
                      </a:r>
                    </a:p>
                  </a:txBody>
                  <a:tcPr marL="68580" marR="68580" marT="34290" marB="3429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800" b="1" dirty="0"/>
                        <a:t>32%</a:t>
                      </a:r>
                    </a:p>
                  </a:txBody>
                  <a:tcPr marL="68580" marR="68580" marT="34290" marB="3429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33363287"/>
                  </a:ext>
                </a:extLst>
              </a:tr>
              <a:tr h="381000">
                <a:tc>
                  <a:txBody>
                    <a:bodyPr/>
                    <a:lstStyle/>
                    <a:p>
                      <a:r>
                        <a:rPr lang="en-US" sz="1800" b="1" dirty="0">
                          <a:solidFill>
                            <a:srgbClr val="C00000"/>
                          </a:solidFill>
                        </a:rPr>
                        <a:t>AR</a:t>
                      </a:r>
                      <a:r>
                        <a:rPr lang="en-US" sz="1800" b="1" dirty="0">
                          <a:solidFill>
                            <a:srgbClr val="C42033"/>
                          </a:solidFill>
                        </a:rPr>
                        <a:t> alone </a:t>
                      </a:r>
                      <a:endParaRPr lang="en-US" sz="1800" b="1"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b="1" dirty="0">
                          <a:solidFill>
                            <a:srgbClr val="C42033"/>
                          </a:solidFill>
                        </a:rPr>
                        <a:t>70% </a:t>
                      </a:r>
                      <a:endParaRPr lang="en-US" sz="1800" b="1"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88166190"/>
                  </a:ext>
                </a:extLst>
              </a:tr>
              <a:tr h="381000">
                <a:tc>
                  <a:txBody>
                    <a:bodyPr/>
                    <a:lstStyle/>
                    <a:p>
                      <a:r>
                        <a:rPr lang="en-US" sz="1800" b="1" dirty="0">
                          <a:solidFill>
                            <a:srgbClr val="7030A0"/>
                          </a:solidFill>
                        </a:rPr>
                        <a:t>AR</a:t>
                      </a:r>
                      <a:r>
                        <a:rPr lang="en-US" sz="1800" b="1" i="1" dirty="0">
                          <a:solidFill>
                            <a:srgbClr val="7030A0"/>
                          </a:solidFill>
                        </a:rPr>
                        <a:t> </a:t>
                      </a:r>
                      <a:r>
                        <a:rPr lang="en-US" sz="1800" b="1" dirty="0">
                          <a:solidFill>
                            <a:srgbClr val="7030A0"/>
                          </a:solidFill>
                        </a:rPr>
                        <a:t>&amp; effective CC </a:t>
                      </a:r>
                      <a:endParaRPr lang="en-US" sz="1800" b="1"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7030A0"/>
                          </a:solidFill>
                        </a:rPr>
                        <a:t>86%</a:t>
                      </a:r>
                      <a:r>
                        <a:rPr lang="en-US" sz="1800" b="1" dirty="0"/>
                        <a:t> </a:t>
                      </a:r>
                      <a:endParaRPr lang="en-US" sz="1800" b="1" i="1" dirty="0">
                        <a:solidFill>
                          <a:srgbClr val="7030A0"/>
                        </a:solidFill>
                        <a:cs typeface="Calibri" panose="020F0502020204030204"/>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60566185"/>
                  </a:ext>
                </a:extLst>
              </a:tr>
            </a:tbl>
          </a:graphicData>
        </a:graphic>
      </p:graphicFrame>
    </p:spTree>
    <p:extLst>
      <p:ext uri="{BB962C8B-B14F-4D97-AF65-F5344CB8AC3E}">
        <p14:creationId xmlns:p14="http://schemas.microsoft.com/office/powerpoint/2010/main" val="2258219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4FA92-961F-E4D4-628F-3BB8F56ED283}"/>
              </a:ext>
            </a:extLst>
          </p:cNvPr>
          <p:cNvSpPr>
            <a:spLocks noGrp="1"/>
          </p:cNvSpPr>
          <p:nvPr>
            <p:ph type="title"/>
          </p:nvPr>
        </p:nvSpPr>
        <p:spPr/>
        <p:txBody>
          <a:bodyPr>
            <a:normAutofit fontScale="90000"/>
          </a:bodyPr>
          <a:lstStyle/>
          <a:p>
            <a:r>
              <a:rPr lang="en-US" dirty="0"/>
              <a:t>Part 2: Project Design</a:t>
            </a:r>
          </a:p>
        </p:txBody>
      </p:sp>
      <p:sp>
        <p:nvSpPr>
          <p:cNvPr id="3" name="Content Placeholder 2">
            <a:extLst>
              <a:ext uri="{FF2B5EF4-FFF2-40B4-BE49-F238E27FC236}">
                <a16:creationId xmlns:a16="http://schemas.microsoft.com/office/drawing/2014/main" id="{6D96DA05-5346-BADD-C0B5-79EF433F6309}"/>
              </a:ext>
            </a:extLst>
          </p:cNvPr>
          <p:cNvSpPr>
            <a:spLocks noGrp="1"/>
          </p:cNvSpPr>
          <p:nvPr>
            <p:ph idx="1"/>
          </p:nvPr>
        </p:nvSpPr>
        <p:spPr>
          <a:xfrm>
            <a:off x="685800" y="1600201"/>
            <a:ext cx="8001000" cy="4572000"/>
          </a:xfrm>
        </p:spPr>
        <p:txBody>
          <a:bodyPr>
            <a:normAutofit fontScale="92500" lnSpcReduction="10000"/>
          </a:bodyPr>
          <a:lstStyle/>
          <a:p>
            <a:r>
              <a:rPr lang="en-US" sz="3600" dirty="0"/>
              <a:t>Mechanism: ACTION Task Order</a:t>
            </a:r>
          </a:p>
          <a:p>
            <a:r>
              <a:rPr lang="en-US" sz="3600" dirty="0"/>
              <a:t>Total Cost: $6m</a:t>
            </a:r>
          </a:p>
          <a:p>
            <a:r>
              <a:rPr lang="en-US" sz="3600" dirty="0"/>
              <a:t>Approach:</a:t>
            </a:r>
          </a:p>
          <a:p>
            <a:pPr lvl="1"/>
            <a:r>
              <a:rPr lang="en-US" sz="3600" dirty="0"/>
              <a:t>Statement of Objectives</a:t>
            </a:r>
          </a:p>
          <a:p>
            <a:pPr lvl="1"/>
            <a:r>
              <a:rPr lang="en-US" sz="3600" dirty="0"/>
              <a:t>Dissemination/Implementation </a:t>
            </a:r>
            <a:r>
              <a:rPr lang="en-US" sz="3600" b="1" dirty="0"/>
              <a:t>+ </a:t>
            </a:r>
            <a:r>
              <a:rPr lang="en-US" sz="3600" dirty="0"/>
              <a:t>Evaluation</a:t>
            </a:r>
          </a:p>
          <a:p>
            <a:r>
              <a:rPr lang="en-US" sz="3600" dirty="0"/>
              <a:t>Timeframe: 3 years (3/2019-3/2022)</a:t>
            </a:r>
            <a:endParaRPr lang="en-US" sz="3600" u="sng" dirty="0"/>
          </a:p>
          <a:p>
            <a:pPr lvl="1"/>
            <a:r>
              <a:rPr lang="en-US" sz="3200" dirty="0"/>
              <a:t>Modified due to COVID: end date 12/2022 </a:t>
            </a:r>
          </a:p>
        </p:txBody>
      </p:sp>
      <p:sp>
        <p:nvSpPr>
          <p:cNvPr id="4" name="Slide Number Placeholder 3">
            <a:extLst>
              <a:ext uri="{FF2B5EF4-FFF2-40B4-BE49-F238E27FC236}">
                <a16:creationId xmlns:a16="http://schemas.microsoft.com/office/drawing/2014/main" id="{B96DDB74-3914-914A-60B5-63876D0F8B98}"/>
              </a:ext>
            </a:extLst>
          </p:cNvPr>
          <p:cNvSpPr>
            <a:spLocks noGrp="1"/>
          </p:cNvSpPr>
          <p:nvPr>
            <p:ph type="sldNum" sz="quarter" idx="10"/>
          </p:nvPr>
        </p:nvSpPr>
        <p:spPr/>
        <p:txBody>
          <a:bodyPr/>
          <a:lstStyle/>
          <a:p>
            <a:fld id="{85F5B7A5-34A7-4AB0-A34F-A4DF2002FA98}" type="slidenum">
              <a:rPr lang="en-US" smtClean="0"/>
              <a:t>7</a:t>
            </a:fld>
            <a:endParaRPr lang="en-US" dirty="0"/>
          </a:p>
        </p:txBody>
      </p:sp>
    </p:spTree>
    <p:extLst>
      <p:ext uri="{BB962C8B-B14F-4D97-AF65-F5344CB8AC3E}">
        <p14:creationId xmlns:p14="http://schemas.microsoft.com/office/powerpoint/2010/main" val="1025729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9CEA3-008F-FF8A-77D4-D2E522995A9D}"/>
              </a:ext>
            </a:extLst>
          </p:cNvPr>
          <p:cNvSpPr>
            <a:spLocks noGrp="1"/>
          </p:cNvSpPr>
          <p:nvPr>
            <p:ph type="title"/>
          </p:nvPr>
        </p:nvSpPr>
        <p:spPr/>
        <p:txBody>
          <a:bodyPr>
            <a:normAutofit fontScale="90000"/>
          </a:bodyPr>
          <a:lstStyle/>
          <a:p>
            <a:r>
              <a:rPr lang="en-US" dirty="0"/>
              <a:t>Project Objectives</a:t>
            </a:r>
          </a:p>
        </p:txBody>
      </p:sp>
      <p:sp>
        <p:nvSpPr>
          <p:cNvPr id="3" name="Content Placeholder 2">
            <a:extLst>
              <a:ext uri="{FF2B5EF4-FFF2-40B4-BE49-F238E27FC236}">
                <a16:creationId xmlns:a16="http://schemas.microsoft.com/office/drawing/2014/main" id="{14A016EB-DE38-3AA3-CDB9-F9960EF6C8DA}"/>
              </a:ext>
            </a:extLst>
          </p:cNvPr>
          <p:cNvSpPr>
            <a:spLocks noGrp="1"/>
          </p:cNvSpPr>
          <p:nvPr>
            <p:ph idx="1"/>
          </p:nvPr>
        </p:nvSpPr>
        <p:spPr>
          <a:xfrm>
            <a:off x="304800" y="1066800"/>
            <a:ext cx="8210550" cy="6324599"/>
          </a:xfrm>
        </p:spPr>
        <p:txBody>
          <a:bodyPr>
            <a:normAutofit/>
          </a:bodyPr>
          <a:lstStyle/>
          <a:p>
            <a:endParaRPr lang="en-US" sz="2000" dirty="0"/>
          </a:p>
          <a:p>
            <a:r>
              <a:rPr lang="en-US" sz="2000" b="1" dirty="0"/>
              <a:t>Raise </a:t>
            </a:r>
            <a:r>
              <a:rPr lang="en-US" sz="2000" b="1" dirty="0">
                <a:solidFill>
                  <a:srgbClr val="C00000"/>
                </a:solidFill>
              </a:rPr>
              <a:t>awareness</a:t>
            </a:r>
            <a:r>
              <a:rPr lang="en-US" sz="2000" b="1" dirty="0"/>
              <a:t> </a:t>
            </a:r>
            <a:r>
              <a:rPr lang="en-US" sz="2000" dirty="0"/>
              <a:t>about the problem of CR underuse and available solutions</a:t>
            </a:r>
          </a:p>
          <a:p>
            <a:r>
              <a:rPr lang="en-US" sz="2000" b="1" dirty="0"/>
              <a:t>Promote hospital uptake </a:t>
            </a:r>
            <a:r>
              <a:rPr lang="en-US" sz="2000" dirty="0"/>
              <a:t>of strategies to increase participation in CR </a:t>
            </a:r>
            <a:r>
              <a:rPr lang="en-US" sz="2000" b="1" dirty="0"/>
              <a:t>by providing </a:t>
            </a:r>
            <a:r>
              <a:rPr lang="en-US" sz="2000" b="1" dirty="0">
                <a:solidFill>
                  <a:srgbClr val="C00000"/>
                </a:solidFill>
              </a:rPr>
              <a:t>training</a:t>
            </a:r>
            <a:r>
              <a:rPr lang="en-US" sz="2000" b="1" dirty="0"/>
              <a:t> </a:t>
            </a:r>
            <a:r>
              <a:rPr lang="en-US" sz="2000" dirty="0"/>
              <a:t>and coaching in process redesign</a:t>
            </a:r>
          </a:p>
          <a:p>
            <a:r>
              <a:rPr lang="en-US" sz="2000" b="1" dirty="0"/>
              <a:t>Generate new </a:t>
            </a:r>
            <a:r>
              <a:rPr lang="en-US" sz="2000" b="1" dirty="0">
                <a:solidFill>
                  <a:srgbClr val="C00000"/>
                </a:solidFill>
              </a:rPr>
              <a:t>knowledge</a:t>
            </a:r>
            <a:r>
              <a:rPr lang="en-US" sz="2000" b="1" dirty="0"/>
              <a:t> </a:t>
            </a:r>
            <a:r>
              <a:rPr lang="en-US" sz="2000" dirty="0"/>
              <a:t>about other strategies for increasing CR participation and addressing disparities in referral and enrollment </a:t>
            </a:r>
            <a:r>
              <a:rPr lang="en-US" sz="2000" b="1" dirty="0"/>
              <a:t>by </a:t>
            </a:r>
            <a:r>
              <a:rPr lang="en-US" sz="2000" b="1" dirty="0">
                <a:solidFill>
                  <a:srgbClr val="C00000"/>
                </a:solidFill>
              </a:rPr>
              <a:t>engaging</a:t>
            </a:r>
            <a:r>
              <a:rPr lang="en-US" sz="2000" dirty="0"/>
              <a:t> members of CR community in </a:t>
            </a:r>
            <a:r>
              <a:rPr lang="en-US" sz="2000" b="1" dirty="0"/>
              <a:t>peer-to-peer learning</a:t>
            </a:r>
          </a:p>
          <a:p>
            <a:r>
              <a:rPr lang="en-US" sz="2000" dirty="0"/>
              <a:t>Prepare final training materials for future, stand-alone use </a:t>
            </a:r>
          </a:p>
          <a:p>
            <a:r>
              <a:rPr lang="en-US" sz="2000" b="1" dirty="0"/>
              <a:t>Evaluate</a:t>
            </a:r>
            <a:r>
              <a:rPr lang="en-US" sz="2000" dirty="0"/>
              <a:t> extent to which D and I outcomes were achieved</a:t>
            </a:r>
          </a:p>
          <a:p>
            <a:endParaRPr lang="en-US" dirty="0"/>
          </a:p>
          <a:p>
            <a:pPr marL="0" indent="0">
              <a:buNone/>
            </a:pPr>
            <a:r>
              <a:rPr lang="en-US" sz="2400" b="1" dirty="0">
                <a:solidFill>
                  <a:srgbClr val="7030A0"/>
                </a:solidFill>
              </a:rPr>
              <a:t>      T</a:t>
            </a:r>
            <a:r>
              <a:rPr lang="en-US" sz="2400" dirty="0">
                <a:solidFill>
                  <a:srgbClr val="7030A0"/>
                </a:solidFill>
              </a:rPr>
              <a:t>raining </a:t>
            </a:r>
            <a:r>
              <a:rPr lang="en-US" sz="2400" b="1" dirty="0">
                <a:solidFill>
                  <a:schemeClr val="accent2"/>
                </a:solidFill>
              </a:rPr>
              <a:t>+ </a:t>
            </a:r>
            <a:r>
              <a:rPr lang="en-US" sz="2400" b="1" dirty="0">
                <a:solidFill>
                  <a:srgbClr val="7030A0"/>
                </a:solidFill>
              </a:rPr>
              <a:t>A</a:t>
            </a:r>
            <a:r>
              <a:rPr lang="en-US" sz="2400" dirty="0">
                <a:solidFill>
                  <a:srgbClr val="7030A0"/>
                </a:solidFill>
              </a:rPr>
              <a:t>wareness </a:t>
            </a:r>
            <a:r>
              <a:rPr lang="en-US" sz="2400" b="1" dirty="0">
                <a:solidFill>
                  <a:schemeClr val="accent2"/>
                </a:solidFill>
              </a:rPr>
              <a:t>+ </a:t>
            </a:r>
            <a:r>
              <a:rPr lang="en-US" sz="2400" b="1" dirty="0">
                <a:solidFill>
                  <a:srgbClr val="7030A0"/>
                </a:solidFill>
              </a:rPr>
              <a:t>K</a:t>
            </a:r>
            <a:r>
              <a:rPr lang="en-US" sz="2400" dirty="0">
                <a:solidFill>
                  <a:srgbClr val="7030A0"/>
                </a:solidFill>
              </a:rPr>
              <a:t>nowledge </a:t>
            </a:r>
            <a:r>
              <a:rPr lang="en-US" sz="2400" b="1" dirty="0">
                <a:solidFill>
                  <a:schemeClr val="accent2"/>
                </a:solidFill>
              </a:rPr>
              <a:t>+ </a:t>
            </a:r>
            <a:r>
              <a:rPr lang="en-US" sz="2400" b="1" dirty="0">
                <a:solidFill>
                  <a:srgbClr val="7030A0"/>
                </a:solidFill>
              </a:rPr>
              <a:t>E</a:t>
            </a:r>
            <a:r>
              <a:rPr lang="en-US" sz="2400" dirty="0">
                <a:solidFill>
                  <a:srgbClr val="7030A0"/>
                </a:solidFill>
              </a:rPr>
              <a:t>ngagement   </a:t>
            </a:r>
            <a:r>
              <a:rPr lang="en-US" dirty="0">
                <a:solidFill>
                  <a:srgbClr val="7030A0"/>
                </a:solidFill>
              </a:rPr>
              <a:t>			</a:t>
            </a:r>
          </a:p>
        </p:txBody>
      </p:sp>
      <p:sp>
        <p:nvSpPr>
          <p:cNvPr id="4" name="Slide Number Placeholder 3">
            <a:extLst>
              <a:ext uri="{FF2B5EF4-FFF2-40B4-BE49-F238E27FC236}">
                <a16:creationId xmlns:a16="http://schemas.microsoft.com/office/drawing/2014/main" id="{1D21495E-4648-B1A9-4AE7-F9121E873B05}"/>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8</a:t>
            </a:fld>
            <a:endParaRPr lang="en-US" dirty="0"/>
          </a:p>
        </p:txBody>
      </p:sp>
      <p:pic>
        <p:nvPicPr>
          <p:cNvPr id="1026" name="Picture 2" descr="TAKEheart: AHRQ's Initiative To Increase Use of Cardiac Rehabilitation">
            <a:extLst>
              <a:ext uri="{FF2B5EF4-FFF2-40B4-BE49-F238E27FC236}">
                <a16:creationId xmlns:a16="http://schemas.microsoft.com/office/drawing/2014/main" id="{F575AC45-A79B-4F3D-8286-090AE6C1EF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486400"/>
            <a:ext cx="4267200" cy="86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857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B308F-F0ED-642C-CDCB-2908D1ADEDF0}"/>
              </a:ext>
            </a:extLst>
          </p:cNvPr>
          <p:cNvSpPr>
            <a:spLocks noGrp="1"/>
          </p:cNvSpPr>
          <p:nvPr>
            <p:ph type="title"/>
          </p:nvPr>
        </p:nvSpPr>
        <p:spPr/>
        <p:txBody>
          <a:bodyPr>
            <a:normAutofit fontScale="90000"/>
          </a:bodyPr>
          <a:lstStyle/>
          <a:p>
            <a:r>
              <a:rPr lang="en-US" dirty="0"/>
              <a:t>Project Components: D and I</a:t>
            </a:r>
          </a:p>
        </p:txBody>
      </p:sp>
      <p:graphicFrame>
        <p:nvGraphicFramePr>
          <p:cNvPr id="5" name="Content Placeholder 4">
            <a:extLst>
              <a:ext uri="{FF2B5EF4-FFF2-40B4-BE49-F238E27FC236}">
                <a16:creationId xmlns:a16="http://schemas.microsoft.com/office/drawing/2014/main" id="{D624A390-6BB3-A0A6-1BCA-17E3EAD8DEA5}"/>
              </a:ext>
            </a:extLst>
          </p:cNvPr>
          <p:cNvGraphicFramePr>
            <a:graphicFrameLocks noGrp="1"/>
          </p:cNvGraphicFramePr>
          <p:nvPr>
            <p:ph idx="1"/>
            <p:extLst>
              <p:ext uri="{D42A27DB-BD31-4B8C-83A1-F6EECF244321}">
                <p14:modId xmlns:p14="http://schemas.microsoft.com/office/powerpoint/2010/main" val="2614732642"/>
              </p:ext>
            </p:extLst>
          </p:nvPr>
        </p:nvGraphicFramePr>
        <p:xfrm>
          <a:off x="0" y="1295400"/>
          <a:ext cx="9144000" cy="5453940"/>
        </p:xfrm>
        <a:graphic>
          <a:graphicData uri="http://schemas.openxmlformats.org/drawingml/2006/table">
            <a:tbl>
              <a:tblPr firstRow="1" firstCol="1" bandRow="1">
                <a:tableStyleId>{5C22544A-7EE6-4342-B048-85BDC9FD1C3A}</a:tableStyleId>
              </a:tblPr>
              <a:tblGrid>
                <a:gridCol w="1943723">
                  <a:extLst>
                    <a:ext uri="{9D8B030D-6E8A-4147-A177-3AD203B41FA5}">
                      <a16:colId xmlns:a16="http://schemas.microsoft.com/office/drawing/2014/main" val="4265993089"/>
                    </a:ext>
                  </a:extLst>
                </a:gridCol>
                <a:gridCol w="7200277">
                  <a:extLst>
                    <a:ext uri="{9D8B030D-6E8A-4147-A177-3AD203B41FA5}">
                      <a16:colId xmlns:a16="http://schemas.microsoft.com/office/drawing/2014/main" val="2503604593"/>
                    </a:ext>
                  </a:extLst>
                </a:gridCol>
              </a:tblGrid>
              <a:tr h="287912">
                <a:tc>
                  <a:txBody>
                    <a:bodyPr/>
                    <a:lstStyle/>
                    <a:p>
                      <a:pPr marL="0" marR="0">
                        <a:lnSpc>
                          <a:spcPct val="107000"/>
                        </a:lnSpc>
                        <a:spcBef>
                          <a:spcPts val="0"/>
                        </a:spcBef>
                        <a:spcAft>
                          <a:spcPts val="800"/>
                        </a:spcAft>
                      </a:pPr>
                      <a:r>
                        <a:rPr lang="en-US" sz="1400" kern="100" dirty="0">
                          <a:effectLst/>
                        </a:rPr>
                        <a:t>Objectives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9283" marB="0"/>
                </a:tc>
                <a:tc>
                  <a:txBody>
                    <a:bodyPr/>
                    <a:lstStyle/>
                    <a:p>
                      <a:pPr marL="0" marR="0">
                        <a:lnSpc>
                          <a:spcPct val="107000"/>
                        </a:lnSpc>
                        <a:spcBef>
                          <a:spcPts val="0"/>
                        </a:spcBef>
                        <a:spcAft>
                          <a:spcPts val="800"/>
                        </a:spcAft>
                      </a:pPr>
                      <a:r>
                        <a:rPr lang="en-US" sz="1400" kern="100" dirty="0">
                          <a:effectLst/>
                        </a:rPr>
                        <a:t>Project Elements  --  D and I</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9283" marB="0"/>
                </a:tc>
                <a:extLst>
                  <a:ext uri="{0D108BD9-81ED-4DB2-BD59-A6C34878D82A}">
                    <a16:rowId xmlns:a16="http://schemas.microsoft.com/office/drawing/2014/main" val="4105233518"/>
                  </a:ext>
                </a:extLst>
              </a:tr>
              <a:tr h="1464688">
                <a:tc>
                  <a:txBody>
                    <a:bodyPr/>
                    <a:lstStyle/>
                    <a:p>
                      <a:pPr marL="0" marR="0">
                        <a:lnSpc>
                          <a:spcPct val="107000"/>
                        </a:lnSpc>
                        <a:spcBef>
                          <a:spcPts val="0"/>
                        </a:spcBef>
                        <a:spcAft>
                          <a:spcPts val="800"/>
                        </a:spcAft>
                      </a:pPr>
                      <a:r>
                        <a:rPr lang="en-US" sz="1400" kern="100" dirty="0">
                          <a:effectLst/>
                        </a:rPr>
                        <a:t>Increase </a:t>
                      </a:r>
                      <a:r>
                        <a:rPr lang="en-US" sz="1400" kern="100" dirty="0">
                          <a:solidFill>
                            <a:schemeClr val="tx1"/>
                          </a:solidFill>
                          <a:effectLst/>
                        </a:rPr>
                        <a:t>awareness</a:t>
                      </a:r>
                      <a:r>
                        <a:rPr lang="en-US" sz="1400" kern="100" dirty="0">
                          <a:effectLst/>
                        </a:rPr>
                        <a:t> of evidence for benefits and underutilization of CR</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9283" marB="0"/>
                </a:tc>
                <a:tc>
                  <a:txBody>
                    <a:bodyPr/>
                    <a:lstStyle/>
                    <a:p>
                      <a:pPr marL="0" marR="0">
                        <a:lnSpc>
                          <a:spcPct val="107000"/>
                        </a:lnSpc>
                        <a:spcBef>
                          <a:spcPts val="0"/>
                        </a:spcBef>
                        <a:spcAft>
                          <a:spcPts val="0"/>
                        </a:spcAft>
                      </a:pPr>
                      <a:r>
                        <a:rPr lang="en-US" sz="1400" kern="100" dirty="0">
                          <a:effectLst/>
                        </a:rPr>
                        <a:t>Project </a:t>
                      </a:r>
                      <a:r>
                        <a:rPr lang="en-US" sz="1800" b="1" kern="100" dirty="0">
                          <a:effectLst/>
                        </a:rPr>
                        <a:t>Website </a:t>
                      </a:r>
                    </a:p>
                    <a:p>
                      <a:pPr marL="342900" marR="0" lvl="0" indent="-342900">
                        <a:lnSpc>
                          <a:spcPct val="107000"/>
                        </a:lnSpc>
                        <a:spcBef>
                          <a:spcPts val="0"/>
                        </a:spcBef>
                        <a:spcAft>
                          <a:spcPts val="0"/>
                        </a:spcAft>
                        <a:buFont typeface="Symbol" panose="05050102010706020507" pitchFamily="18" charset="2"/>
                        <a:buChar char=""/>
                      </a:pPr>
                      <a:r>
                        <a:rPr lang="en-US" sz="1400" kern="100" dirty="0">
                          <a:effectLst/>
                        </a:rPr>
                        <a:t>Target Audiences: hospital CR staff and other healthcare providers; QI teams and orgs </a:t>
                      </a:r>
                    </a:p>
                    <a:p>
                      <a:pPr marL="342900" marR="0" lvl="0" indent="-342900">
                        <a:lnSpc>
                          <a:spcPct val="107000"/>
                        </a:lnSpc>
                        <a:spcBef>
                          <a:spcPts val="0"/>
                        </a:spcBef>
                        <a:spcAft>
                          <a:spcPts val="0"/>
                        </a:spcAft>
                        <a:buFont typeface="Symbol" panose="05050102010706020507" pitchFamily="18" charset="2"/>
                        <a:buChar char=""/>
                      </a:pPr>
                      <a:r>
                        <a:rPr lang="en-US" sz="1400" kern="100" dirty="0">
                          <a:effectLst/>
                        </a:rPr>
                        <a:t>Public information to inform and educate</a:t>
                      </a:r>
                    </a:p>
                    <a:p>
                      <a:pPr marL="342900" marR="0" lvl="0" indent="-342900">
                        <a:lnSpc>
                          <a:spcPct val="107000"/>
                        </a:lnSpc>
                        <a:spcBef>
                          <a:spcPts val="0"/>
                        </a:spcBef>
                        <a:spcAft>
                          <a:spcPts val="0"/>
                        </a:spcAft>
                        <a:buFont typeface="Symbol" panose="05050102010706020507" pitchFamily="18" charset="2"/>
                        <a:buChar char=""/>
                      </a:pPr>
                      <a:r>
                        <a:rPr lang="en-US" sz="1400" kern="100" dirty="0">
                          <a:effectLst/>
                        </a:rPr>
                        <a:t>Private work space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9283" marB="0"/>
                </a:tc>
                <a:extLst>
                  <a:ext uri="{0D108BD9-81ED-4DB2-BD59-A6C34878D82A}">
                    <a16:rowId xmlns:a16="http://schemas.microsoft.com/office/drawing/2014/main" val="3734203390"/>
                  </a:ext>
                </a:extLst>
              </a:tr>
              <a:tr h="2011366">
                <a:tc>
                  <a:txBody>
                    <a:bodyPr/>
                    <a:lstStyle/>
                    <a:p>
                      <a:pPr marL="0" marR="0">
                        <a:lnSpc>
                          <a:spcPct val="107000"/>
                        </a:lnSpc>
                        <a:spcBef>
                          <a:spcPts val="0"/>
                        </a:spcBef>
                        <a:spcAft>
                          <a:spcPts val="800"/>
                        </a:spcAft>
                      </a:pPr>
                      <a:r>
                        <a:rPr lang="en-US" sz="1400" kern="100" dirty="0">
                          <a:effectLst/>
                        </a:rPr>
                        <a:t>Promote </a:t>
                      </a:r>
                      <a:r>
                        <a:rPr lang="en-US" sz="1400" kern="100" dirty="0">
                          <a:solidFill>
                            <a:schemeClr val="tx1"/>
                          </a:solidFill>
                          <a:effectLst/>
                        </a:rPr>
                        <a:t>hospital uptake of strategies </a:t>
                      </a:r>
                      <a:r>
                        <a:rPr lang="en-US" sz="1400" kern="100" dirty="0">
                          <a:effectLst/>
                        </a:rPr>
                        <a:t>to increase participation in CR by providing </a:t>
                      </a:r>
                      <a:r>
                        <a:rPr lang="en-US" sz="1400" kern="100" dirty="0">
                          <a:solidFill>
                            <a:schemeClr val="tx1"/>
                          </a:solidFill>
                          <a:effectLst/>
                        </a:rPr>
                        <a:t>training </a:t>
                      </a:r>
                      <a:r>
                        <a:rPr lang="en-US" sz="1400" kern="100" dirty="0">
                          <a:effectLst/>
                        </a:rPr>
                        <a:t>and coaching in process redesign for implementing AR/CC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9283" marB="0"/>
                </a:tc>
                <a:tc>
                  <a:txBody>
                    <a:bodyPr/>
                    <a:lstStyle/>
                    <a:p>
                      <a:pPr marL="0" marR="0">
                        <a:lnSpc>
                          <a:spcPct val="107000"/>
                        </a:lnSpc>
                        <a:spcBef>
                          <a:spcPts val="0"/>
                        </a:spcBef>
                        <a:spcAft>
                          <a:spcPts val="0"/>
                        </a:spcAft>
                      </a:pPr>
                      <a:r>
                        <a:rPr lang="en-US" sz="1800" b="1" kern="100" dirty="0">
                          <a:effectLst/>
                        </a:rPr>
                        <a:t>Recruitment</a:t>
                      </a:r>
                      <a:r>
                        <a:rPr lang="en-US" sz="1400" kern="100" dirty="0">
                          <a:effectLst/>
                        </a:rPr>
                        <a:t> of 100 hospitals pre-committed to implementing AR +CC to receive </a:t>
                      </a:r>
                      <a:r>
                        <a:rPr lang="en-US" sz="1800" b="1" kern="100" dirty="0">
                          <a:effectLst/>
                        </a:rPr>
                        <a:t>training</a:t>
                      </a:r>
                      <a:r>
                        <a:rPr lang="en-US" sz="1400" kern="100" dirty="0">
                          <a:effectLst/>
                        </a:rPr>
                        <a:t> and coaching through</a:t>
                      </a:r>
                    </a:p>
                    <a:p>
                      <a:pPr marL="342900" marR="0" lvl="0" indent="-342900">
                        <a:lnSpc>
                          <a:spcPct val="107000"/>
                        </a:lnSpc>
                        <a:spcBef>
                          <a:spcPts val="0"/>
                        </a:spcBef>
                        <a:spcAft>
                          <a:spcPts val="0"/>
                        </a:spcAft>
                        <a:buFont typeface="Symbol" panose="05050102010706020507" pitchFamily="18" charset="2"/>
                        <a:buChar char=""/>
                      </a:pPr>
                      <a:r>
                        <a:rPr lang="en-US" sz="1400" kern="100" dirty="0">
                          <a:effectLst/>
                        </a:rPr>
                        <a:t>2 sequential training cohorts </a:t>
                      </a:r>
                    </a:p>
                    <a:p>
                      <a:pPr marL="342900" marR="0" lvl="0" indent="-342900">
                        <a:lnSpc>
                          <a:spcPct val="107000"/>
                        </a:lnSpc>
                        <a:spcBef>
                          <a:spcPts val="0"/>
                        </a:spcBef>
                        <a:spcAft>
                          <a:spcPts val="0"/>
                        </a:spcAft>
                        <a:buFont typeface="Symbol" panose="05050102010706020507" pitchFamily="18" charset="2"/>
                        <a:buChar char=""/>
                      </a:pPr>
                      <a:r>
                        <a:rPr lang="en-US" sz="1400" kern="100" dirty="0">
                          <a:effectLst/>
                        </a:rPr>
                        <a:t>Monthly, expert-led training webinars </a:t>
                      </a:r>
                    </a:p>
                    <a:p>
                      <a:pPr marL="342900" marR="0" lvl="0" indent="-342900">
                        <a:lnSpc>
                          <a:spcPct val="107000"/>
                        </a:lnSpc>
                        <a:spcBef>
                          <a:spcPts val="0"/>
                        </a:spcBef>
                        <a:spcAft>
                          <a:spcPts val="0"/>
                        </a:spcAft>
                        <a:buFont typeface="Symbol" panose="05050102010706020507" pitchFamily="18" charset="2"/>
                        <a:buChar char=""/>
                      </a:pPr>
                      <a:r>
                        <a:rPr lang="en-US" sz="1400" kern="100" dirty="0">
                          <a:effectLst/>
                        </a:rPr>
                        <a:t>Monthly, coach-facilitated discussions to reinforce content, answer questions, share experiences and materials, monitor progress</a:t>
                      </a:r>
                    </a:p>
                    <a:p>
                      <a:pPr marL="342900" marR="0" lvl="0" indent="-342900">
                        <a:lnSpc>
                          <a:spcPct val="107000"/>
                        </a:lnSpc>
                        <a:spcBef>
                          <a:spcPts val="0"/>
                        </a:spcBef>
                        <a:spcAft>
                          <a:spcPts val="0"/>
                        </a:spcAft>
                        <a:buFont typeface="Symbol" panose="05050102010706020507" pitchFamily="18" charset="2"/>
                        <a:buChar char=""/>
                      </a:pPr>
                      <a:r>
                        <a:rPr lang="en-US" sz="1400" kern="100" dirty="0">
                          <a:effectLst/>
                        </a:rPr>
                        <a:t>Limited additional TA</a:t>
                      </a:r>
                    </a:p>
                    <a:p>
                      <a:pPr marL="0" marR="0">
                        <a:lnSpc>
                          <a:spcPct val="107000"/>
                        </a:lnSpc>
                        <a:spcBef>
                          <a:spcPts val="0"/>
                        </a:spcBef>
                        <a:spcAft>
                          <a:spcPts val="0"/>
                        </a:spcAft>
                      </a:pPr>
                      <a:r>
                        <a:rPr lang="en-US" sz="1400" kern="100" dirty="0">
                          <a:effectLst/>
                        </a:rPr>
                        <a:t>NEW in 2022: Third, smaller, training cohort -- self-paced and focused on CC alone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9283" marB="0"/>
                </a:tc>
                <a:extLst>
                  <a:ext uri="{0D108BD9-81ED-4DB2-BD59-A6C34878D82A}">
                    <a16:rowId xmlns:a16="http://schemas.microsoft.com/office/drawing/2014/main" val="784364385"/>
                  </a:ext>
                </a:extLst>
              </a:tr>
              <a:tr h="1689974">
                <a:tc>
                  <a:txBody>
                    <a:bodyPr/>
                    <a:lstStyle/>
                    <a:p>
                      <a:pPr marL="0" marR="0">
                        <a:lnSpc>
                          <a:spcPct val="107000"/>
                        </a:lnSpc>
                        <a:spcBef>
                          <a:spcPts val="0"/>
                        </a:spcBef>
                        <a:spcAft>
                          <a:spcPts val="800"/>
                        </a:spcAft>
                      </a:pPr>
                      <a:r>
                        <a:rPr lang="en-US" sz="1400" u="none" kern="100" dirty="0">
                          <a:solidFill>
                            <a:schemeClr val="tx1"/>
                          </a:solidFill>
                          <a:effectLst/>
                        </a:rPr>
                        <a:t>Engage CR community </a:t>
                      </a:r>
                      <a:r>
                        <a:rPr lang="en-US" sz="1400" u="none" kern="100" dirty="0">
                          <a:effectLst/>
                        </a:rPr>
                        <a:t>in peer to </a:t>
                      </a:r>
                      <a:r>
                        <a:rPr lang="en-US" sz="1400" u="none" kern="100" dirty="0">
                          <a:solidFill>
                            <a:schemeClr val="tx1"/>
                          </a:solidFill>
                          <a:effectLst/>
                        </a:rPr>
                        <a:t>peer learning to generate knowledge</a:t>
                      </a:r>
                      <a:r>
                        <a:rPr lang="en-US" sz="1400" u="none" kern="100" dirty="0">
                          <a:effectLst/>
                        </a:rPr>
                        <a:t> of other </a:t>
                      </a:r>
                      <a:r>
                        <a:rPr lang="en-US" sz="1400" kern="100" dirty="0">
                          <a:effectLst/>
                        </a:rPr>
                        <a:t>strategies for increasing CR participation</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9283" marB="0"/>
                </a:tc>
                <a:tc>
                  <a:txBody>
                    <a:bodyPr/>
                    <a:lstStyle/>
                    <a:p>
                      <a:pPr marL="0" marR="0">
                        <a:lnSpc>
                          <a:spcPct val="107000"/>
                        </a:lnSpc>
                        <a:spcBef>
                          <a:spcPts val="0"/>
                        </a:spcBef>
                        <a:spcAft>
                          <a:spcPts val="0"/>
                        </a:spcAft>
                      </a:pPr>
                      <a:r>
                        <a:rPr lang="en-US" sz="1400" kern="100" dirty="0">
                          <a:effectLst/>
                        </a:rPr>
                        <a:t>Host a </a:t>
                      </a:r>
                      <a:r>
                        <a:rPr lang="en-US" sz="1800" b="1" kern="100" dirty="0">
                          <a:effectLst/>
                        </a:rPr>
                        <a:t>Learning Community </a:t>
                      </a:r>
                      <a:r>
                        <a:rPr lang="en-US" sz="1400" kern="100" dirty="0">
                          <a:effectLst/>
                        </a:rPr>
                        <a:t>for ~250 participants</a:t>
                      </a:r>
                    </a:p>
                    <a:p>
                      <a:pPr marL="342900" marR="0" lvl="0" indent="-342900">
                        <a:lnSpc>
                          <a:spcPct val="107000"/>
                        </a:lnSpc>
                        <a:spcBef>
                          <a:spcPts val="0"/>
                        </a:spcBef>
                        <a:spcAft>
                          <a:spcPts val="0"/>
                        </a:spcAft>
                        <a:buFont typeface="Symbol" panose="05050102010706020507" pitchFamily="18" charset="2"/>
                        <a:buChar char=""/>
                      </a:pPr>
                      <a:r>
                        <a:rPr lang="en-US" sz="1400" kern="100" dirty="0">
                          <a:effectLst/>
                        </a:rPr>
                        <a:t>Specific interest in strategies for addressing disparities in participation among traditionally underserved populations</a:t>
                      </a:r>
                    </a:p>
                    <a:p>
                      <a:pPr marL="342900" marR="0" lvl="0" indent="-342900">
                        <a:lnSpc>
                          <a:spcPct val="107000"/>
                        </a:lnSpc>
                        <a:spcBef>
                          <a:spcPts val="0"/>
                        </a:spcBef>
                        <a:spcAft>
                          <a:spcPts val="0"/>
                        </a:spcAft>
                        <a:buFont typeface="Symbol" panose="05050102010706020507" pitchFamily="18" charset="2"/>
                        <a:buChar char=""/>
                      </a:pPr>
                      <a:r>
                        <a:rPr lang="en-US" sz="1400" kern="100" dirty="0">
                          <a:effectLst/>
                        </a:rPr>
                        <a:t>Organized into “Affinity Groups” of varying sizes/ durations; topics proposed by members</a:t>
                      </a:r>
                    </a:p>
                    <a:p>
                      <a:pPr marL="0" marR="0">
                        <a:lnSpc>
                          <a:spcPct val="107000"/>
                        </a:lnSpc>
                        <a:spcBef>
                          <a:spcPts val="0"/>
                        </a:spcBef>
                        <a:spcAft>
                          <a:spcPts val="0"/>
                        </a:spcAft>
                      </a:pPr>
                      <a:r>
                        <a:rPr lang="en-US" sz="1400" kern="100" dirty="0">
                          <a:effectLst/>
                        </a:rPr>
                        <a:t>NEW in 2022: HYCR Learning Community Workgroup</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647" marR="60647" marT="9283" marB="0"/>
                </a:tc>
                <a:extLst>
                  <a:ext uri="{0D108BD9-81ED-4DB2-BD59-A6C34878D82A}">
                    <a16:rowId xmlns:a16="http://schemas.microsoft.com/office/drawing/2014/main" val="1737335184"/>
                  </a:ext>
                </a:extLst>
              </a:tr>
            </a:tbl>
          </a:graphicData>
        </a:graphic>
      </p:graphicFrame>
      <p:sp>
        <p:nvSpPr>
          <p:cNvPr id="4" name="Slide Number Placeholder 3">
            <a:extLst>
              <a:ext uri="{FF2B5EF4-FFF2-40B4-BE49-F238E27FC236}">
                <a16:creationId xmlns:a16="http://schemas.microsoft.com/office/drawing/2014/main" id="{A6B1D33A-B7F1-F72A-041C-1458D74643BE}"/>
              </a:ext>
            </a:extLst>
          </p:cNvPr>
          <p:cNvSpPr>
            <a:spLocks noGrp="1"/>
          </p:cNvSpPr>
          <p:nvPr>
            <p:ph type="sldNum" sz="quarter" idx="10"/>
          </p:nvPr>
        </p:nvSpPr>
        <p:spPr/>
        <p:txBody>
          <a:bodyPr/>
          <a:lstStyle/>
          <a:p>
            <a:fld id="{85F5B7A5-34A7-4AB0-A34F-A4DF2002FA98}" type="slidenum">
              <a:rPr lang="en-US" smtClean="0"/>
              <a:t>9</a:t>
            </a:fld>
            <a:endParaRPr lang="en-US" dirty="0"/>
          </a:p>
        </p:txBody>
      </p:sp>
    </p:spTree>
    <p:extLst>
      <p:ext uri="{BB962C8B-B14F-4D97-AF65-F5344CB8AC3E}">
        <p14:creationId xmlns:p14="http://schemas.microsoft.com/office/powerpoint/2010/main" val="100690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d42d460c-730f-4750-8ef5-639969b3ecef">General</Category>
    <Description0 xmlns="d42d460c-730f-4750-8ef5-639969b3ecef">Latest AHRQ slide template</Description0>
    <Code xmlns="d42d460c-730f-4750-8ef5-639969b3ecef" xsi:nil="true"/>
    <SharedWithUsers xmlns="d42d460c-730f-4750-8ef5-639969b3ecef">
      <UserInfo>
        <DisplayName>James, Marian (AHRQ/CEPI)</DisplayName>
        <AccountId>93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05A66B818FAF24E83705F99F344B9E0" ma:contentTypeVersion="8" ma:contentTypeDescription="Create a new document." ma:contentTypeScope="" ma:versionID="ce8bff8a3f56c14bd4e63210c22067c6">
  <xsd:schema xmlns:xsd="http://www.w3.org/2001/XMLSchema" xmlns:xs="http://www.w3.org/2001/XMLSchema" xmlns:p="http://schemas.microsoft.com/office/2006/metadata/properties" xmlns:ns2="d42d460c-730f-4750-8ef5-639969b3ecef" targetNamespace="http://schemas.microsoft.com/office/2006/metadata/properties" ma:root="true" ma:fieldsID="6467e2cc83c2936ba57f8cdd8226368b" ns2:_="">
    <xsd:import namespace="d42d460c-730f-4750-8ef5-639969b3ecef"/>
    <xsd:element name="properties">
      <xsd:complexType>
        <xsd:sequence>
          <xsd:element name="documentManagement">
            <xsd:complexType>
              <xsd:all>
                <xsd:element ref="ns2:Description0" minOccurs="0"/>
                <xsd:element ref="ns2:Code" minOccurs="0"/>
                <xsd:element ref="ns2:Category" minOccurs="0"/>
                <xsd:element ref="ns2:SharedWithUsers"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2d460c-730f-4750-8ef5-639969b3ecef"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ma:readOnly="false">
      <xsd:simpleType>
        <xsd:restriction base="dms:Note">
          <xsd:maxLength value="255"/>
        </xsd:restriction>
      </xsd:simpleType>
    </xsd:element>
    <xsd:element name="Code" ma:index="3" nillable="true" ma:displayName="Form Number" ma:internalName="Code" ma:readOnly="false">
      <xsd:simpleType>
        <xsd:restriction base="dms:Text">
          <xsd:maxLength value="255"/>
        </xsd:restriction>
      </xsd:simpleType>
    </xsd:element>
    <xsd:element name="Category" ma:index="4" nillable="true" ma:displayName="Category" ma:default="General" ma:format="Dropdown" ma:internalName="Category" ma:readOnly="false">
      <xsd:simpleType>
        <xsd:restriction base="dms:Choice">
          <xsd:enumeration value="Administrative"/>
          <xsd:enumeration value="Awards"/>
          <xsd:enumeration value="Budget"/>
          <xsd:enumeration value="Conferences"/>
          <xsd:enumeration value="Contracts"/>
          <xsd:enumeration value="Ethics"/>
          <xsd:enumeration value="General"/>
          <xsd:enumeration value="HR"/>
          <xsd:enumeration value="Tax"/>
          <xsd:enumeration value="Travel"/>
        </xsd:restriction>
      </xsd:simpleType>
    </xsd:element>
    <xsd:element name="SharedWithUsers" ma:index="7" nillable="true" ma:displayName="Shared With" ma:list="UserInfo" ma:SearchPeopleOnly="false" ma:internalName="SharedWithUsers"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42A41A-D2EC-4387-A3D7-1BDDEC0CF04C}">
  <ds:schemaRefs>
    <ds:schemaRef ds:uri="http://purl.org/dc/elements/1.1/"/>
    <ds:schemaRef ds:uri="http://schemas.microsoft.com/office/2006/metadata/properties"/>
    <ds:schemaRef ds:uri="http://purl.org/dc/terms/"/>
    <ds:schemaRef ds:uri="d42d460c-730f-4750-8ef5-639969b3ecef"/>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2BE5AF10-9650-470F-850E-E80BEAFC1B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2d460c-730f-4750-8ef5-639969b3ec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FD5E93-1318-4E91-9213-8A6D4DA098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2278</TotalTime>
  <Words>3789</Words>
  <Application>Microsoft Office PowerPoint</Application>
  <PresentationFormat>On-screen Show (4:3)</PresentationFormat>
  <Paragraphs>420</Paragraphs>
  <Slides>33</Slides>
  <Notes>32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33</vt:i4>
      </vt:variant>
    </vt:vector>
  </HeadingPairs>
  <TitlesOfParts>
    <vt:vector size="45" baseType="lpstr">
      <vt:lpstr>Adobe Garamond Pro</vt:lpstr>
      <vt:lpstr>Arial</vt:lpstr>
      <vt:lpstr>Avenir Next LT Pro</vt:lpstr>
      <vt:lpstr>Calibri</vt:lpstr>
      <vt:lpstr>Courier New</vt:lpstr>
      <vt:lpstr>Segoe Condensed</vt:lpstr>
      <vt:lpstr>Source Sans Pro</vt:lpstr>
      <vt:lpstr>Symbol</vt:lpstr>
      <vt:lpstr>Times New Roman</vt:lpstr>
      <vt:lpstr>Wingdings</vt:lpstr>
      <vt:lpstr>Office Theme</vt:lpstr>
      <vt:lpstr>Custom Design</vt:lpstr>
      <vt:lpstr>TAKEheart: AHRQ’s Initiative to Increase Patient Participation in Cardiac Rehabilitation  What We Planned, What Happened, and What We Learned</vt:lpstr>
      <vt:lpstr>Overview</vt:lpstr>
      <vt:lpstr>Part 1: Background</vt:lpstr>
      <vt:lpstr>The Problem</vt:lpstr>
      <vt:lpstr>The Solutions</vt:lpstr>
      <vt:lpstr>AR + CC</vt:lpstr>
      <vt:lpstr>Part 2: Project Design</vt:lpstr>
      <vt:lpstr>Project Objectives</vt:lpstr>
      <vt:lpstr>Project Components: D and I</vt:lpstr>
      <vt:lpstr>Project Components (2):  Evaluation and Final Materials </vt:lpstr>
      <vt:lpstr>Project Team</vt:lpstr>
      <vt:lpstr>Part 3: What Happened</vt:lpstr>
      <vt:lpstr>What Happened/What Was Accomplished: Website </vt:lpstr>
      <vt:lpstr>What Happened and Was Accomplished: Recruitment</vt:lpstr>
      <vt:lpstr>What Happened: Trainings/Support  </vt:lpstr>
      <vt:lpstr> COVID Forced a Pause…</vt:lpstr>
      <vt:lpstr> During the Pause</vt:lpstr>
      <vt:lpstr> When Trainings Resumed:  What Happened</vt:lpstr>
      <vt:lpstr>Training, Support, Implementation: What We Did and Didn’t Accomplish (1)</vt:lpstr>
      <vt:lpstr>Training, Support, Implementation: What We Did and Didn’t Accomplish (2) </vt:lpstr>
      <vt:lpstr>What Happened:  Learning Community</vt:lpstr>
      <vt:lpstr>Learning Community:  What We Did and Did Not Accomplish</vt:lpstr>
      <vt:lpstr>HYCR Workgroup and Environmental Scan: What Happened  </vt:lpstr>
      <vt:lpstr>HYCR Workgroup and Environmental Scan: What Was Accomplished</vt:lpstr>
      <vt:lpstr>Final Materials: What Happened/What Was Accomplished</vt:lpstr>
      <vt:lpstr>What Happened:  Evaluation </vt:lpstr>
      <vt:lpstr>What We Learned (1) </vt:lpstr>
      <vt:lpstr>Evaluation What We Learned (2)</vt:lpstr>
      <vt:lpstr>Part 4: Key Takeaways for Future D and I Projects</vt:lpstr>
      <vt:lpstr>D and I Takeaways </vt:lpstr>
      <vt:lpstr>Key  Takeaways: Learning Communities</vt:lpstr>
      <vt:lpstr>Key Takeaways: Evaluation</vt:lpstr>
      <vt:lpstr>Part 5: Now What/What’s Next</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Slide Template-Regular</dc:title>
  <dc:creator>DHHS</dc:creator>
  <cp:lastModifiedBy>Nawrocki, Laura (AHRQ/OC) (CTR)</cp:lastModifiedBy>
  <cp:revision>130</cp:revision>
  <cp:lastPrinted>2023-04-25T17:00:36Z</cp:lastPrinted>
  <dcterms:created xsi:type="dcterms:W3CDTF">2013-09-03T18:05:51Z</dcterms:created>
  <dcterms:modified xsi:type="dcterms:W3CDTF">2023-08-16T05:54:29Z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0x010100C05A66B818FAF24E83705F99F344B9E0</vt:lpwstr>
  </property>
</Properties>
</file>