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4"/>
    <p:sldMasterId id="2147483685" r:id="rId5"/>
    <p:sldMasterId id="2147483718" r:id="rId6"/>
  </p:sldMasterIdLst>
  <p:notesMasterIdLst>
    <p:notesMasterId r:id="rId47"/>
  </p:notesMasterIdLst>
  <p:sldIdLst>
    <p:sldId id="625" r:id="rId7"/>
    <p:sldId id="671" r:id="rId8"/>
    <p:sldId id="670" r:id="rId9"/>
    <p:sldId id="653" r:id="rId10"/>
    <p:sldId id="572" r:id="rId11"/>
    <p:sldId id="575" r:id="rId12"/>
    <p:sldId id="668" r:id="rId13"/>
    <p:sldId id="680" r:id="rId14"/>
    <p:sldId id="633" r:id="rId15"/>
    <p:sldId id="10505" r:id="rId16"/>
    <p:sldId id="672" r:id="rId17"/>
    <p:sldId id="580" r:id="rId18"/>
    <p:sldId id="654" r:id="rId19"/>
    <p:sldId id="634" r:id="rId20"/>
    <p:sldId id="582" r:id="rId21"/>
    <p:sldId id="586" r:id="rId22"/>
    <p:sldId id="656" r:id="rId23"/>
    <p:sldId id="588" r:id="rId24"/>
    <p:sldId id="592" r:id="rId25"/>
    <p:sldId id="678" r:id="rId26"/>
    <p:sldId id="595" r:id="rId27"/>
    <p:sldId id="676" r:id="rId28"/>
    <p:sldId id="600" r:id="rId29"/>
    <p:sldId id="674" r:id="rId30"/>
    <p:sldId id="603" r:id="rId31"/>
    <p:sldId id="602" r:id="rId32"/>
    <p:sldId id="646" r:id="rId33"/>
    <p:sldId id="658" r:id="rId34"/>
    <p:sldId id="659" r:id="rId35"/>
    <p:sldId id="660" r:id="rId36"/>
    <p:sldId id="661" r:id="rId37"/>
    <p:sldId id="662" r:id="rId38"/>
    <p:sldId id="10506" r:id="rId39"/>
    <p:sldId id="657" r:id="rId40"/>
    <p:sldId id="612" r:id="rId41"/>
    <p:sldId id="616" r:id="rId42"/>
    <p:sldId id="682" r:id="rId43"/>
    <p:sldId id="683" r:id="rId44"/>
    <p:sldId id="621" r:id="rId45"/>
    <p:sldId id="385" r:id="rId46"/>
  </p:sldIdLst>
  <p:sldSz cx="12192000" cy="6858000"/>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0DB81B-08F2-1212-5631-F9AF1F298AA7}" name="Stolp, Haley (CDC/DDNID/NCCDPHP/DHDSP)" initials="SH(" userId="S::vul4@cdc.gov::214a7995-4fe3-4a81-9406-0ebf1ff04cde" providerId="AD"/>
  <p188:author id="{3FC4043E-BDF9-5494-82B6-5E40B89D2657}" name="Wall, Hilary (CDC/DDNID/NCCDPHP/DHDSP)" initials="WH(" userId="S::ifx0@cdc.gov::e6d6d07a-edcf-4b45-8a38-f70b540e90f9" providerId="AD"/>
  <p188:author id="{EF6261A8-DC24-ABC6-2229-8B050FB74923}" name="Nicole Keane" initials="NK" userId="S::nicole_keane@abtassoc.com::41fed575-3708-4de2-a158-7f0011268c9e" providerId="AD"/>
  <p188:author id="{6E81AFB7-F114-B707-4C05-6A9B0B2B3CF9}" name="Nicole Keane" initials="NK" userId="S::Nicole_Keane@abtassoc.com::41fed575-3708-4de2-a158-7f0011268c9e" providerId="AD"/>
  <p188:author id="{CEF1FEBB-7583-9C92-2280-135FB4CEE077}" name="Therese Rodda" initials="TR" userId="S::Therese_Rodda@abtassoc.com::5bb77045-4523-419f-bc71-cecf19c85b08" providerId="AD"/>
  <p188:author id="{6ECA63D1-EB5D-4170-4A29-900EB7A22ACA}" name="Moss, Dina (AHRQ/CEPI)" initials="MD(" userId="S::Dina.Moss@AHRQ.hhs.gov::598403aa-7c3d-41af-9956-56ee983eb922" providerId="AD"/>
  <p188:author id="{409657D3-FE59-6ADA-CB7B-D80CA985FF30}" name="Therese Rodda" initials="TR" userId="S::therese_rodda@abtassoc.com::5bb77045-4523-419f-bc71-cecf19c85b08" providerId="AD"/>
  <p188:author id="{6DE42EDE-F1CD-9606-072F-9DDBA36F2141}" name="Camille Rey" initials="CR" userId="S::Camille_Rey@abtassoc.com::f1c5f746-6e94-4168-a3db-b054f145a15f" providerId="AD"/>
  <p188:author id="{2F9B10F1-BFBC-9D0A-A7B8-6DBD19F1C3C1}" name="Gross, Megan (CDC/DDNID/NCCDPHP/DHDSP)" initials="GM(" userId="S::tin4@cdc.gov::3120ed1e-0d32-4bd0-b1ae-f5c5dbea5d8f" providerId="AD"/>
  <p188:author id="{D5466EFE-7309-B234-B114-0EF078C9EA7D}" name="Camille Rey" initials="CR" userId="S::camille_rey@abtassoc.com::f1c5f746-6e94-4168-a3db-b054f145a1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sa LeRoy" initials="LL" lastIdx="24" clrIdx="0">
    <p:extLst>
      <p:ext uri="{19B8F6BF-5375-455C-9EA6-DF929625EA0E}">
        <p15:presenceInfo xmlns:p15="http://schemas.microsoft.com/office/powerpoint/2012/main" userId="S-1-5-21-4161449151-3199555679-2224323722-5631" providerId="AD"/>
      </p:ext>
    </p:extLst>
  </p:cmAuthor>
  <p:cmAuthor id="2" name="Stolp, Haley (CDC/DDNID/NCCDPHP/DHDSP) (CTR)" initials="SH((" lastIdx="3" clrIdx="1">
    <p:extLst>
      <p:ext uri="{19B8F6BF-5375-455C-9EA6-DF929625EA0E}">
        <p15:presenceInfo xmlns:p15="http://schemas.microsoft.com/office/powerpoint/2012/main" userId="S-1-5-21-1207783550-2075000910-922709458-349452" providerId="AD"/>
      </p:ext>
    </p:extLst>
  </p:cmAuthor>
  <p:cmAuthor id="3" name="Wall, Hilary (CDC/DDNID/NCCDPHP/DHDSP)" initials="WH(" lastIdx="7" clrIdx="2">
    <p:extLst>
      <p:ext uri="{19B8F6BF-5375-455C-9EA6-DF929625EA0E}">
        <p15:presenceInfo xmlns:p15="http://schemas.microsoft.com/office/powerpoint/2012/main" userId="S::ifx0@cdc.gov::e6d6d07a-edcf-4b45-8a38-f70b540e90f9" providerId="AD"/>
      </p:ext>
    </p:extLst>
  </p:cmAuthor>
  <p:cmAuthor id="4" name="Therese Rodda" initials="TR" lastIdx="11" clrIdx="3">
    <p:extLst>
      <p:ext uri="{19B8F6BF-5375-455C-9EA6-DF929625EA0E}">
        <p15:presenceInfo xmlns:p15="http://schemas.microsoft.com/office/powerpoint/2012/main" userId="S-1-5-21-4161449151-3199555679-2224323722-70542" providerId="AD"/>
      </p:ext>
    </p:extLst>
  </p:cmAuthor>
  <p:cmAuthor id="5" name="Newlin, Kimberly S." initials="NKS" lastIdx="15" clrIdx="4">
    <p:extLst>
      <p:ext uri="{19B8F6BF-5375-455C-9EA6-DF929625EA0E}">
        <p15:presenceInfo xmlns:p15="http://schemas.microsoft.com/office/powerpoint/2012/main" userId="S-1-5-21-280651528-1570258706-317593308-114071" providerId="AD"/>
      </p:ext>
    </p:extLst>
  </p:cmAuthor>
  <p:cmAuthor id="6" name="Skali Lami, Hicham,M.D.,M.Sc." initials="SLH" lastIdx="4" clrIdx="5">
    <p:extLst>
      <p:ext uri="{19B8F6BF-5375-455C-9EA6-DF929625EA0E}">
        <p15:presenceInfo xmlns:p15="http://schemas.microsoft.com/office/powerpoint/2012/main" userId="S::hskali@bwh.harvard.edu::199b8084-5afb-4576-962a-7b2492c72413" providerId="AD"/>
      </p:ext>
    </p:extLst>
  </p:cmAuthor>
  <p:cmAuthor id="7" name="Jaclyn Rappaport" initials="JR" lastIdx="5" clrIdx="6">
    <p:extLst>
      <p:ext uri="{19B8F6BF-5375-455C-9EA6-DF929625EA0E}">
        <p15:presenceInfo xmlns:p15="http://schemas.microsoft.com/office/powerpoint/2012/main" userId="S-1-5-21-4161449151-3199555679-2224323722-23126" providerId="AD"/>
      </p:ext>
    </p:extLst>
  </p:cmAuthor>
  <p:cmAuthor id="8" name="Stephen Hines" initials="SH" lastIdx="62" clrIdx="7">
    <p:extLst>
      <p:ext uri="{19B8F6BF-5375-455C-9EA6-DF929625EA0E}">
        <p15:presenceInfo xmlns:p15="http://schemas.microsoft.com/office/powerpoint/2012/main" userId="S::Stephen_Hines@abtassoc.com::3e2db5ec-13f0-4645-864a-2ce08f7e7988" providerId="AD"/>
      </p:ext>
    </p:extLst>
  </p:cmAuthor>
  <p:cmAuthor id="9" name="Therese Rodda" initials="TR [2]" lastIdx="36" clrIdx="8">
    <p:extLst>
      <p:ext uri="{19B8F6BF-5375-455C-9EA6-DF929625EA0E}">
        <p15:presenceInfo xmlns:p15="http://schemas.microsoft.com/office/powerpoint/2012/main" userId="S::Therese_Rodda@abtassoc.com::5bb77045-4523-419f-bc71-cecf19c85b08" providerId="AD"/>
      </p:ext>
    </p:extLst>
  </p:cmAuthor>
  <p:cmAuthor id="10" name="Nicole Keane" initials="NK" lastIdx="57" clrIdx="9">
    <p:extLst>
      <p:ext uri="{19B8F6BF-5375-455C-9EA6-DF929625EA0E}">
        <p15:presenceInfo xmlns:p15="http://schemas.microsoft.com/office/powerpoint/2012/main" userId="S::Nicole_Keane@abtassoc.com::41fed575-3708-4de2-a158-7f0011268c9e" providerId="AD"/>
      </p:ext>
    </p:extLst>
  </p:cmAuthor>
  <p:cmAuthor id="11" name="Moss, Dina (AHRQ/CEPI)" initials="MD(" lastIdx="16" clrIdx="10">
    <p:extLst>
      <p:ext uri="{19B8F6BF-5375-455C-9EA6-DF929625EA0E}">
        <p15:presenceInfo xmlns:p15="http://schemas.microsoft.com/office/powerpoint/2012/main" userId="S::Dina.Moss@AHRQ.hhs.gov::598403aa-7c3d-41af-9956-56ee983eb922" providerId="AD"/>
      </p:ext>
    </p:extLst>
  </p:cmAuthor>
  <p:cmAuthor id="12" name="Harrison, Michael (AHRQ/CEPI)" initials="HM(" lastIdx="58" clrIdx="11">
    <p:extLst>
      <p:ext uri="{19B8F6BF-5375-455C-9EA6-DF929625EA0E}">
        <p15:presenceInfo xmlns:p15="http://schemas.microsoft.com/office/powerpoint/2012/main" userId="S::Michael.Harrison@ahrq.hhs.gov::867917cb-17c4-47c3-a01f-8324481499c5" providerId="AD"/>
      </p:ext>
    </p:extLst>
  </p:cmAuthor>
  <p:cmAuthor id="13" name="Sharon Pollack" initials="SP" lastIdx="5" clrIdx="12">
    <p:extLst>
      <p:ext uri="{19B8F6BF-5375-455C-9EA6-DF929625EA0E}">
        <p15:presenceInfo xmlns:p15="http://schemas.microsoft.com/office/powerpoint/2012/main" userId="S::sharon_pollack@abtassoc.com::5e20d14a-170f-414d-a2b9-a272cc5dcadb" providerId="AD"/>
      </p:ext>
    </p:extLst>
  </p:cmAuthor>
  <p:cmAuthor id="14" name="Camille Rey" initials="CR" lastIdx="10" clrIdx="13">
    <p:extLst>
      <p:ext uri="{19B8F6BF-5375-455C-9EA6-DF929625EA0E}">
        <p15:presenceInfo xmlns:p15="http://schemas.microsoft.com/office/powerpoint/2012/main" userId="S::Camille_Rey@abtassoc.com::f1c5f746-6e94-4168-a3db-b054f145a15f" providerId="AD"/>
      </p:ext>
    </p:extLst>
  </p:cmAuthor>
  <p:cmAuthor id="15" name="Audrey Hanbury" initials="AH" lastIdx="9" clrIdx="14">
    <p:extLst>
      <p:ext uri="{19B8F6BF-5375-455C-9EA6-DF929625EA0E}">
        <p15:presenceInfo xmlns:p15="http://schemas.microsoft.com/office/powerpoint/2012/main" userId="S::Audrey_Hanbury@abtassoc.com::7fc716da-34d7-41f6-9fc4-9b468ef36f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BA"/>
    <a:srgbClr val="692A75"/>
    <a:srgbClr val="009ADE"/>
    <a:srgbClr val="C10230"/>
    <a:srgbClr val="691F74"/>
    <a:srgbClr val="ED7D31"/>
    <a:srgbClr val="000000"/>
    <a:srgbClr val="C42033"/>
    <a:srgbClr val="FF00FF"/>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6" autoAdjust="0"/>
    <p:restoredTop sz="73504" autoAdjust="0"/>
  </p:normalViewPr>
  <p:slideViewPr>
    <p:cSldViewPr snapToGrid="0">
      <p:cViewPr varScale="1">
        <p:scale>
          <a:sx n="72" d="100"/>
          <a:sy n="72" d="100"/>
        </p:scale>
        <p:origin x="1308" y="60"/>
      </p:cViewPr>
      <p:guideLst/>
    </p:cSldViewPr>
  </p:slideViewPr>
  <p:outlineViewPr>
    <p:cViewPr>
      <p:scale>
        <a:sx n="33" d="100"/>
        <a:sy n="33" d="100"/>
      </p:scale>
      <p:origin x="0" y="-46974"/>
    </p:cViewPr>
  </p:outlineViewPr>
  <p:notesTextViewPr>
    <p:cViewPr>
      <p:scale>
        <a:sx n="100" d="100"/>
        <a:sy n="100" d="100"/>
      </p:scale>
      <p:origin x="0" y="0"/>
    </p:cViewPr>
  </p:notesTextViewPr>
  <p:sorterViewPr>
    <p:cViewPr>
      <p:scale>
        <a:sx n="100" d="100"/>
        <a:sy n="100" d="100"/>
      </p:scale>
      <p:origin x="0" y="-10548"/>
    </p:cViewPr>
  </p:sorterViewPr>
  <p:notesViewPr>
    <p:cSldViewPr snapToGrid="0">
      <p:cViewPr>
        <p:scale>
          <a:sx n="1" d="2"/>
          <a:sy n="1" d="2"/>
        </p:scale>
        <p:origin x="0" y="0"/>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2736B-75A0-4374-9740-0D91B3AF65A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BA478DB-3F9D-451E-9275-029DBB0A27AE}">
      <dgm:prSet custT="1"/>
      <dgm:spPr>
        <a:solidFill>
          <a:schemeClr val="accent5">
            <a:lumMod val="20000"/>
            <a:lumOff val="80000"/>
          </a:schemeClr>
        </a:solidFill>
      </dgm:spPr>
      <dgm:t>
        <a:bodyPr/>
        <a:lstStyle/>
        <a:p>
          <a:endParaRPr lang="en-US" sz="2700" dirty="0">
            <a:solidFill>
              <a:schemeClr val="tx1"/>
            </a:solidFill>
            <a:latin typeface="Avenir Next LT Pro" panose="020B0504020202020204" pitchFamily="34" charset="0"/>
          </a:endParaRPr>
        </a:p>
      </dgm:t>
    </dgm:pt>
    <dgm:pt modelId="{DFD79C0C-57D8-42E6-9F3C-5C2191BC1081}" type="parTrans" cxnId="{1DEE0A30-30E2-4DA3-A4D6-BE03CB81B87B}">
      <dgm:prSet/>
      <dgm:spPr/>
      <dgm:t>
        <a:bodyPr/>
        <a:lstStyle/>
        <a:p>
          <a:endParaRPr lang="en-US"/>
        </a:p>
      </dgm:t>
    </dgm:pt>
    <dgm:pt modelId="{63CB4E71-3DE8-4C13-8AEB-96DE6FBB6F82}" type="sibTrans" cxnId="{1DEE0A30-30E2-4DA3-A4D6-BE03CB81B87B}">
      <dgm:prSet/>
      <dgm:spPr>
        <a:solidFill>
          <a:schemeClr val="tx1">
            <a:alpha val="90000"/>
          </a:schemeClr>
        </a:solidFill>
      </dgm:spPr>
      <dgm:t>
        <a:bodyPr/>
        <a:lstStyle/>
        <a:p>
          <a:endParaRPr lang="en-US"/>
        </a:p>
      </dgm:t>
    </dgm:pt>
    <dgm:pt modelId="{E797FCEB-0246-4B06-8418-5BD37CB5309A}">
      <dgm:prSet/>
      <dgm:spPr>
        <a:solidFill>
          <a:schemeClr val="accent5">
            <a:lumMod val="20000"/>
            <a:lumOff val="80000"/>
          </a:schemeClr>
        </a:solidFill>
      </dgm:spPr>
      <dgm:t>
        <a:bodyPr/>
        <a:lstStyle/>
        <a:p>
          <a:endParaRPr lang="en-US" dirty="0">
            <a:solidFill>
              <a:schemeClr val="tx1"/>
            </a:solidFill>
            <a:latin typeface="Avenir Next LT Pro" panose="020B0504020202020204" pitchFamily="34" charset="0"/>
          </a:endParaRPr>
        </a:p>
      </dgm:t>
    </dgm:pt>
    <dgm:pt modelId="{AAAD6688-61AA-4BFE-9D7C-8B4D5C3C667B}" type="parTrans" cxnId="{BFDAB8FF-93C3-4043-BA6C-B6095D4111AF}">
      <dgm:prSet/>
      <dgm:spPr/>
      <dgm:t>
        <a:bodyPr/>
        <a:lstStyle/>
        <a:p>
          <a:endParaRPr lang="en-US"/>
        </a:p>
      </dgm:t>
    </dgm:pt>
    <dgm:pt modelId="{7B27AFCC-3394-4D5E-9395-7E72F83B15E1}" type="sibTrans" cxnId="{BFDAB8FF-93C3-4043-BA6C-B6095D4111AF}">
      <dgm:prSet/>
      <dgm:spPr>
        <a:solidFill>
          <a:schemeClr val="tx1">
            <a:alpha val="90000"/>
          </a:schemeClr>
        </a:solidFill>
      </dgm:spPr>
      <dgm:t>
        <a:bodyPr/>
        <a:lstStyle/>
        <a:p>
          <a:endParaRPr lang="en-US"/>
        </a:p>
      </dgm:t>
    </dgm:pt>
    <dgm:pt modelId="{8C68375B-419D-482A-A455-E183C7ED165D}">
      <dgm:prSet/>
      <dgm:spPr>
        <a:solidFill>
          <a:schemeClr val="accent5">
            <a:lumMod val="20000"/>
            <a:lumOff val="80000"/>
          </a:schemeClr>
        </a:solidFill>
      </dgm:spPr>
      <dgm:t>
        <a:bodyPr/>
        <a:lstStyle/>
        <a:p>
          <a:endParaRPr lang="en-US" dirty="0">
            <a:solidFill>
              <a:schemeClr val="tx1"/>
            </a:solidFill>
            <a:latin typeface="Avenir Next LT Pro" panose="020B0504020202020204" pitchFamily="34" charset="0"/>
          </a:endParaRPr>
        </a:p>
      </dgm:t>
    </dgm:pt>
    <dgm:pt modelId="{FE8665A8-8246-4C19-8BE1-A4EDB21E3E80}" type="parTrans" cxnId="{4036BE94-42BA-4D77-9792-3B736FC8E7C6}">
      <dgm:prSet/>
      <dgm:spPr/>
      <dgm:t>
        <a:bodyPr/>
        <a:lstStyle/>
        <a:p>
          <a:endParaRPr lang="en-US"/>
        </a:p>
      </dgm:t>
    </dgm:pt>
    <dgm:pt modelId="{062560CA-3F5B-4C6F-8653-4348505E3A1D}" type="sibTrans" cxnId="{4036BE94-42BA-4D77-9792-3B736FC8E7C6}">
      <dgm:prSet/>
      <dgm:spPr>
        <a:solidFill>
          <a:schemeClr val="tx1">
            <a:alpha val="90000"/>
          </a:schemeClr>
        </a:solidFill>
      </dgm:spPr>
      <dgm:t>
        <a:bodyPr/>
        <a:lstStyle/>
        <a:p>
          <a:endParaRPr lang="en-US"/>
        </a:p>
      </dgm:t>
    </dgm:pt>
    <dgm:pt modelId="{6C009FA3-2A36-4600-8033-91778373D0B3}">
      <dgm:prSet/>
      <dgm:spPr>
        <a:solidFill>
          <a:schemeClr val="accent5">
            <a:lumMod val="20000"/>
            <a:lumOff val="80000"/>
          </a:schemeClr>
        </a:solidFill>
      </dgm:spPr>
      <dgm:t>
        <a:bodyPr/>
        <a:lstStyle/>
        <a:p>
          <a:endParaRPr lang="en-US" dirty="0">
            <a:solidFill>
              <a:schemeClr val="tx1"/>
            </a:solidFill>
            <a:latin typeface="Avenir Next LT Pro" panose="020B0504020202020204" pitchFamily="34" charset="0"/>
          </a:endParaRPr>
        </a:p>
      </dgm:t>
    </dgm:pt>
    <dgm:pt modelId="{8CCA25F3-4153-4483-AA6D-5D3D96CF5771}" type="parTrans" cxnId="{75F97D04-FAC1-4B4D-9F81-8B88B2DD92F2}">
      <dgm:prSet/>
      <dgm:spPr/>
      <dgm:t>
        <a:bodyPr/>
        <a:lstStyle/>
        <a:p>
          <a:endParaRPr lang="en-US"/>
        </a:p>
      </dgm:t>
    </dgm:pt>
    <dgm:pt modelId="{17FFC6AF-37DA-4D8A-A701-4010F4389577}" type="sibTrans" cxnId="{75F97D04-FAC1-4B4D-9F81-8B88B2DD92F2}">
      <dgm:prSet/>
      <dgm:spPr>
        <a:solidFill>
          <a:schemeClr val="tx1">
            <a:alpha val="90000"/>
          </a:schemeClr>
        </a:solidFill>
      </dgm:spPr>
      <dgm:t>
        <a:bodyPr/>
        <a:lstStyle/>
        <a:p>
          <a:endParaRPr lang="en-US"/>
        </a:p>
      </dgm:t>
    </dgm:pt>
    <dgm:pt modelId="{6FF62A29-CCA9-47D3-BC78-163B17ACAC35}">
      <dgm:prSet/>
      <dgm:spPr>
        <a:solidFill>
          <a:schemeClr val="accent5">
            <a:lumMod val="20000"/>
            <a:lumOff val="80000"/>
          </a:schemeClr>
        </a:solidFill>
      </dgm:spPr>
      <dgm:t>
        <a:bodyPr/>
        <a:lstStyle/>
        <a:p>
          <a:endParaRPr lang="en-US" dirty="0">
            <a:solidFill>
              <a:schemeClr val="tx1"/>
            </a:solidFill>
            <a:latin typeface="Avenir Next LT Pro" panose="020B0504020202020204" pitchFamily="34" charset="0"/>
          </a:endParaRPr>
        </a:p>
      </dgm:t>
    </dgm:pt>
    <dgm:pt modelId="{3956E88C-6C8D-40F6-BA21-06F779E73342}" type="parTrans" cxnId="{128BE14C-DA5D-401B-B0E6-52821E081EBF}">
      <dgm:prSet/>
      <dgm:spPr/>
      <dgm:t>
        <a:bodyPr/>
        <a:lstStyle/>
        <a:p>
          <a:endParaRPr lang="en-US"/>
        </a:p>
      </dgm:t>
    </dgm:pt>
    <dgm:pt modelId="{E665E09D-87A6-484E-8661-1B1E067A9455}" type="sibTrans" cxnId="{128BE14C-DA5D-401B-B0E6-52821E081EBF}">
      <dgm:prSet/>
      <dgm:spPr/>
      <dgm:t>
        <a:bodyPr/>
        <a:lstStyle/>
        <a:p>
          <a:endParaRPr lang="en-US"/>
        </a:p>
      </dgm:t>
    </dgm:pt>
    <dgm:pt modelId="{65BB581C-9527-499F-845A-9938BB6E4543}" type="pres">
      <dgm:prSet presAssocID="{AC32736B-75A0-4374-9740-0D91B3AF65A6}" presName="outerComposite" presStyleCnt="0">
        <dgm:presLayoutVars>
          <dgm:chMax val="5"/>
          <dgm:dir/>
          <dgm:resizeHandles val="exact"/>
        </dgm:presLayoutVars>
      </dgm:prSet>
      <dgm:spPr/>
    </dgm:pt>
    <dgm:pt modelId="{732467F8-F4E2-4E72-8E28-A1E0FA3C217F}" type="pres">
      <dgm:prSet presAssocID="{AC32736B-75A0-4374-9740-0D91B3AF65A6}" presName="dummyMaxCanvas" presStyleCnt="0">
        <dgm:presLayoutVars/>
      </dgm:prSet>
      <dgm:spPr/>
    </dgm:pt>
    <dgm:pt modelId="{29FF8AA9-959B-426A-9293-55664814E3D8}" type="pres">
      <dgm:prSet presAssocID="{AC32736B-75A0-4374-9740-0D91B3AF65A6}" presName="FiveNodes_1" presStyleLbl="node1" presStyleIdx="0" presStyleCnt="5">
        <dgm:presLayoutVars>
          <dgm:bulletEnabled val="1"/>
        </dgm:presLayoutVars>
      </dgm:prSet>
      <dgm:spPr/>
    </dgm:pt>
    <dgm:pt modelId="{A30CD190-5CB7-45A7-8CA4-92C880D01C02}" type="pres">
      <dgm:prSet presAssocID="{AC32736B-75A0-4374-9740-0D91B3AF65A6}" presName="FiveNodes_2" presStyleLbl="node1" presStyleIdx="1" presStyleCnt="5">
        <dgm:presLayoutVars>
          <dgm:bulletEnabled val="1"/>
        </dgm:presLayoutVars>
      </dgm:prSet>
      <dgm:spPr/>
    </dgm:pt>
    <dgm:pt modelId="{562E226E-7A40-4C5F-8BF7-346C62D36BD3}" type="pres">
      <dgm:prSet presAssocID="{AC32736B-75A0-4374-9740-0D91B3AF65A6}" presName="FiveNodes_3" presStyleLbl="node1" presStyleIdx="2" presStyleCnt="5">
        <dgm:presLayoutVars>
          <dgm:bulletEnabled val="1"/>
        </dgm:presLayoutVars>
      </dgm:prSet>
      <dgm:spPr/>
    </dgm:pt>
    <dgm:pt modelId="{0DA81DE3-DF39-4E4B-ADB5-1547DDE2088F}" type="pres">
      <dgm:prSet presAssocID="{AC32736B-75A0-4374-9740-0D91B3AF65A6}" presName="FiveNodes_4" presStyleLbl="node1" presStyleIdx="3" presStyleCnt="5">
        <dgm:presLayoutVars>
          <dgm:bulletEnabled val="1"/>
        </dgm:presLayoutVars>
      </dgm:prSet>
      <dgm:spPr/>
    </dgm:pt>
    <dgm:pt modelId="{DFBB1C9D-5AFF-4E90-836B-D989AE9390C5}" type="pres">
      <dgm:prSet presAssocID="{AC32736B-75A0-4374-9740-0D91B3AF65A6}" presName="FiveNodes_5" presStyleLbl="node1" presStyleIdx="4" presStyleCnt="5" custLinFactNeighborX="-668">
        <dgm:presLayoutVars>
          <dgm:bulletEnabled val="1"/>
        </dgm:presLayoutVars>
      </dgm:prSet>
      <dgm:spPr/>
    </dgm:pt>
    <dgm:pt modelId="{0E03246B-42F4-4AF4-ABCD-F3CA5EA16DCE}" type="pres">
      <dgm:prSet presAssocID="{AC32736B-75A0-4374-9740-0D91B3AF65A6}" presName="FiveConn_1-2" presStyleLbl="fgAccFollowNode1" presStyleIdx="0" presStyleCnt="4">
        <dgm:presLayoutVars>
          <dgm:bulletEnabled val="1"/>
        </dgm:presLayoutVars>
      </dgm:prSet>
      <dgm:spPr/>
    </dgm:pt>
    <dgm:pt modelId="{367D803D-0A46-4CE7-8D6C-FE20461CDEE2}" type="pres">
      <dgm:prSet presAssocID="{AC32736B-75A0-4374-9740-0D91B3AF65A6}" presName="FiveConn_2-3" presStyleLbl="fgAccFollowNode1" presStyleIdx="1" presStyleCnt="4">
        <dgm:presLayoutVars>
          <dgm:bulletEnabled val="1"/>
        </dgm:presLayoutVars>
      </dgm:prSet>
      <dgm:spPr/>
    </dgm:pt>
    <dgm:pt modelId="{0B03CBBD-85AC-4200-B7B3-A3DE81B6F764}" type="pres">
      <dgm:prSet presAssocID="{AC32736B-75A0-4374-9740-0D91B3AF65A6}" presName="FiveConn_3-4" presStyleLbl="fgAccFollowNode1" presStyleIdx="2" presStyleCnt="4">
        <dgm:presLayoutVars>
          <dgm:bulletEnabled val="1"/>
        </dgm:presLayoutVars>
      </dgm:prSet>
      <dgm:spPr/>
    </dgm:pt>
    <dgm:pt modelId="{8A96CB07-3F52-4838-B411-7924D94A1768}" type="pres">
      <dgm:prSet presAssocID="{AC32736B-75A0-4374-9740-0D91B3AF65A6}" presName="FiveConn_4-5" presStyleLbl="fgAccFollowNode1" presStyleIdx="3" presStyleCnt="4">
        <dgm:presLayoutVars>
          <dgm:bulletEnabled val="1"/>
        </dgm:presLayoutVars>
      </dgm:prSet>
      <dgm:spPr/>
    </dgm:pt>
    <dgm:pt modelId="{AC176751-A100-4E02-A335-2148FE5118D9}" type="pres">
      <dgm:prSet presAssocID="{AC32736B-75A0-4374-9740-0D91B3AF65A6}" presName="FiveNodes_1_text" presStyleLbl="node1" presStyleIdx="4" presStyleCnt="5">
        <dgm:presLayoutVars>
          <dgm:bulletEnabled val="1"/>
        </dgm:presLayoutVars>
      </dgm:prSet>
      <dgm:spPr/>
    </dgm:pt>
    <dgm:pt modelId="{1B8AE0F4-DFB6-495F-9CDD-7343B1D0A480}" type="pres">
      <dgm:prSet presAssocID="{AC32736B-75A0-4374-9740-0D91B3AF65A6}" presName="FiveNodes_2_text" presStyleLbl="node1" presStyleIdx="4" presStyleCnt="5">
        <dgm:presLayoutVars>
          <dgm:bulletEnabled val="1"/>
        </dgm:presLayoutVars>
      </dgm:prSet>
      <dgm:spPr/>
    </dgm:pt>
    <dgm:pt modelId="{883D4C1A-9126-4D8B-8DB2-604EA3A258CB}" type="pres">
      <dgm:prSet presAssocID="{AC32736B-75A0-4374-9740-0D91B3AF65A6}" presName="FiveNodes_3_text" presStyleLbl="node1" presStyleIdx="4" presStyleCnt="5">
        <dgm:presLayoutVars>
          <dgm:bulletEnabled val="1"/>
        </dgm:presLayoutVars>
      </dgm:prSet>
      <dgm:spPr/>
    </dgm:pt>
    <dgm:pt modelId="{9F4EC446-9459-4311-8526-EB6E35FE9DC5}" type="pres">
      <dgm:prSet presAssocID="{AC32736B-75A0-4374-9740-0D91B3AF65A6}" presName="FiveNodes_4_text" presStyleLbl="node1" presStyleIdx="4" presStyleCnt="5">
        <dgm:presLayoutVars>
          <dgm:bulletEnabled val="1"/>
        </dgm:presLayoutVars>
      </dgm:prSet>
      <dgm:spPr/>
    </dgm:pt>
    <dgm:pt modelId="{4E1CBA8B-0328-4F01-B2B4-0D33D3B75737}" type="pres">
      <dgm:prSet presAssocID="{AC32736B-75A0-4374-9740-0D91B3AF65A6}" presName="FiveNodes_5_text" presStyleLbl="node1" presStyleIdx="4" presStyleCnt="5">
        <dgm:presLayoutVars>
          <dgm:bulletEnabled val="1"/>
        </dgm:presLayoutVars>
      </dgm:prSet>
      <dgm:spPr/>
    </dgm:pt>
  </dgm:ptLst>
  <dgm:cxnLst>
    <dgm:cxn modelId="{75F97D04-FAC1-4B4D-9F81-8B88B2DD92F2}" srcId="{AC32736B-75A0-4374-9740-0D91B3AF65A6}" destId="{6C009FA3-2A36-4600-8033-91778373D0B3}" srcOrd="3" destOrd="0" parTransId="{8CCA25F3-4153-4483-AA6D-5D3D96CF5771}" sibTransId="{17FFC6AF-37DA-4D8A-A701-4010F4389577}"/>
    <dgm:cxn modelId="{8C12E806-2E34-4253-88D5-D0C3F7B3402F}" type="presOf" srcId="{8C68375B-419D-482A-A455-E183C7ED165D}" destId="{883D4C1A-9126-4D8B-8DB2-604EA3A258CB}" srcOrd="1" destOrd="0" presId="urn:microsoft.com/office/officeart/2005/8/layout/vProcess5"/>
    <dgm:cxn modelId="{D333DD14-7F2D-43AE-BAEF-204CBCAD98A2}" type="presOf" srcId="{E797FCEB-0246-4B06-8418-5BD37CB5309A}" destId="{1B8AE0F4-DFB6-495F-9CDD-7343B1D0A480}" srcOrd="1" destOrd="0" presId="urn:microsoft.com/office/officeart/2005/8/layout/vProcess5"/>
    <dgm:cxn modelId="{1DEE0A30-30E2-4DA3-A4D6-BE03CB81B87B}" srcId="{AC32736B-75A0-4374-9740-0D91B3AF65A6}" destId="{DBA478DB-3F9D-451E-9275-029DBB0A27AE}" srcOrd="0" destOrd="0" parTransId="{DFD79C0C-57D8-42E6-9F3C-5C2191BC1081}" sibTransId="{63CB4E71-3DE8-4C13-8AEB-96DE6FBB6F82}"/>
    <dgm:cxn modelId="{381AF35B-D3AF-47F0-B06F-FF9FF79B911D}" type="presOf" srcId="{062560CA-3F5B-4C6F-8653-4348505E3A1D}" destId="{0B03CBBD-85AC-4200-B7B3-A3DE81B6F764}" srcOrd="0" destOrd="0" presId="urn:microsoft.com/office/officeart/2005/8/layout/vProcess5"/>
    <dgm:cxn modelId="{0D0FA948-E5B5-46F7-A8DD-FD1D6F52C59A}" type="presOf" srcId="{6FF62A29-CCA9-47D3-BC78-163B17ACAC35}" destId="{DFBB1C9D-5AFF-4E90-836B-D989AE9390C5}" srcOrd="0" destOrd="0" presId="urn:microsoft.com/office/officeart/2005/8/layout/vProcess5"/>
    <dgm:cxn modelId="{61C21E4C-F025-4116-AD6F-D09B674CBBB6}" type="presOf" srcId="{63CB4E71-3DE8-4C13-8AEB-96DE6FBB6F82}" destId="{0E03246B-42F4-4AF4-ABCD-F3CA5EA16DCE}" srcOrd="0" destOrd="0" presId="urn:microsoft.com/office/officeart/2005/8/layout/vProcess5"/>
    <dgm:cxn modelId="{128BE14C-DA5D-401B-B0E6-52821E081EBF}" srcId="{AC32736B-75A0-4374-9740-0D91B3AF65A6}" destId="{6FF62A29-CCA9-47D3-BC78-163B17ACAC35}" srcOrd="4" destOrd="0" parTransId="{3956E88C-6C8D-40F6-BA21-06F779E73342}" sibTransId="{E665E09D-87A6-484E-8661-1B1E067A9455}"/>
    <dgm:cxn modelId="{89301E52-C9C4-43A8-92B9-2DA1392882D7}" type="presOf" srcId="{8C68375B-419D-482A-A455-E183C7ED165D}" destId="{562E226E-7A40-4C5F-8BF7-346C62D36BD3}" srcOrd="0" destOrd="0" presId="urn:microsoft.com/office/officeart/2005/8/layout/vProcess5"/>
    <dgm:cxn modelId="{26779754-96B2-4CD4-AE40-E45BFAD39675}" type="presOf" srcId="{AC32736B-75A0-4374-9740-0D91B3AF65A6}" destId="{65BB581C-9527-499F-845A-9938BB6E4543}" srcOrd="0" destOrd="0" presId="urn:microsoft.com/office/officeart/2005/8/layout/vProcess5"/>
    <dgm:cxn modelId="{49AC6B55-685B-4AFC-AA50-6D3F9DA92B7B}" type="presOf" srcId="{DBA478DB-3F9D-451E-9275-029DBB0A27AE}" destId="{29FF8AA9-959B-426A-9293-55664814E3D8}" srcOrd="0" destOrd="0" presId="urn:microsoft.com/office/officeart/2005/8/layout/vProcess5"/>
    <dgm:cxn modelId="{5A38B478-B459-4B47-9A6D-DC20B6473E1B}" type="presOf" srcId="{DBA478DB-3F9D-451E-9275-029DBB0A27AE}" destId="{AC176751-A100-4E02-A335-2148FE5118D9}" srcOrd="1" destOrd="0" presId="urn:microsoft.com/office/officeart/2005/8/layout/vProcess5"/>
    <dgm:cxn modelId="{EABEF159-C0C0-4B8D-B3F3-C9669EAA7262}" type="presOf" srcId="{6C009FA3-2A36-4600-8033-91778373D0B3}" destId="{0DA81DE3-DF39-4E4B-ADB5-1547DDE2088F}" srcOrd="0" destOrd="0" presId="urn:microsoft.com/office/officeart/2005/8/layout/vProcess5"/>
    <dgm:cxn modelId="{C8694189-8505-42BB-A1B4-527EBA2A720E}" type="presOf" srcId="{17FFC6AF-37DA-4D8A-A701-4010F4389577}" destId="{8A96CB07-3F52-4838-B411-7924D94A1768}" srcOrd="0" destOrd="0" presId="urn:microsoft.com/office/officeart/2005/8/layout/vProcess5"/>
    <dgm:cxn modelId="{4036BE94-42BA-4D77-9792-3B736FC8E7C6}" srcId="{AC32736B-75A0-4374-9740-0D91B3AF65A6}" destId="{8C68375B-419D-482A-A455-E183C7ED165D}" srcOrd="2" destOrd="0" parTransId="{FE8665A8-8246-4C19-8BE1-A4EDB21E3E80}" sibTransId="{062560CA-3F5B-4C6F-8653-4348505E3A1D}"/>
    <dgm:cxn modelId="{2FBA69B4-81C6-4F08-9801-A9DDB88C8AC2}" type="presOf" srcId="{7B27AFCC-3394-4D5E-9395-7E72F83B15E1}" destId="{367D803D-0A46-4CE7-8D6C-FE20461CDEE2}" srcOrd="0" destOrd="0" presId="urn:microsoft.com/office/officeart/2005/8/layout/vProcess5"/>
    <dgm:cxn modelId="{85363CC1-A5A6-43B2-AE0B-7D142EC659D5}" type="presOf" srcId="{6C009FA3-2A36-4600-8033-91778373D0B3}" destId="{9F4EC446-9459-4311-8526-EB6E35FE9DC5}" srcOrd="1" destOrd="0" presId="urn:microsoft.com/office/officeart/2005/8/layout/vProcess5"/>
    <dgm:cxn modelId="{D074C9D7-1B2D-452E-B8BC-FE014B355AD3}" type="presOf" srcId="{6FF62A29-CCA9-47D3-BC78-163B17ACAC35}" destId="{4E1CBA8B-0328-4F01-B2B4-0D33D3B75737}" srcOrd="1" destOrd="0" presId="urn:microsoft.com/office/officeart/2005/8/layout/vProcess5"/>
    <dgm:cxn modelId="{EFC365E9-2C1B-492D-9BB7-54749684E506}" type="presOf" srcId="{E797FCEB-0246-4B06-8418-5BD37CB5309A}" destId="{A30CD190-5CB7-45A7-8CA4-92C880D01C02}" srcOrd="0" destOrd="0" presId="urn:microsoft.com/office/officeart/2005/8/layout/vProcess5"/>
    <dgm:cxn modelId="{BFDAB8FF-93C3-4043-BA6C-B6095D4111AF}" srcId="{AC32736B-75A0-4374-9740-0D91B3AF65A6}" destId="{E797FCEB-0246-4B06-8418-5BD37CB5309A}" srcOrd="1" destOrd="0" parTransId="{AAAD6688-61AA-4BFE-9D7C-8B4D5C3C667B}" sibTransId="{7B27AFCC-3394-4D5E-9395-7E72F83B15E1}"/>
    <dgm:cxn modelId="{5C070D26-DB5E-4448-974A-6DB05A9A287B}" type="presParOf" srcId="{65BB581C-9527-499F-845A-9938BB6E4543}" destId="{732467F8-F4E2-4E72-8E28-A1E0FA3C217F}" srcOrd="0" destOrd="0" presId="urn:microsoft.com/office/officeart/2005/8/layout/vProcess5"/>
    <dgm:cxn modelId="{A6E00871-7EC5-475C-A3F7-0A5CEA9C6392}" type="presParOf" srcId="{65BB581C-9527-499F-845A-9938BB6E4543}" destId="{29FF8AA9-959B-426A-9293-55664814E3D8}" srcOrd="1" destOrd="0" presId="urn:microsoft.com/office/officeart/2005/8/layout/vProcess5"/>
    <dgm:cxn modelId="{77BF21E1-75F4-4674-982A-A2DF5882A246}" type="presParOf" srcId="{65BB581C-9527-499F-845A-9938BB6E4543}" destId="{A30CD190-5CB7-45A7-8CA4-92C880D01C02}" srcOrd="2" destOrd="0" presId="urn:microsoft.com/office/officeart/2005/8/layout/vProcess5"/>
    <dgm:cxn modelId="{7F626DBD-6F91-4F11-9B20-1BD3997817AA}" type="presParOf" srcId="{65BB581C-9527-499F-845A-9938BB6E4543}" destId="{562E226E-7A40-4C5F-8BF7-346C62D36BD3}" srcOrd="3" destOrd="0" presId="urn:microsoft.com/office/officeart/2005/8/layout/vProcess5"/>
    <dgm:cxn modelId="{729E5A1A-186A-43A7-B212-713161FE012C}" type="presParOf" srcId="{65BB581C-9527-499F-845A-9938BB6E4543}" destId="{0DA81DE3-DF39-4E4B-ADB5-1547DDE2088F}" srcOrd="4" destOrd="0" presId="urn:microsoft.com/office/officeart/2005/8/layout/vProcess5"/>
    <dgm:cxn modelId="{DD605653-2460-47C3-8D53-9983678CEF20}" type="presParOf" srcId="{65BB581C-9527-499F-845A-9938BB6E4543}" destId="{DFBB1C9D-5AFF-4E90-836B-D989AE9390C5}" srcOrd="5" destOrd="0" presId="urn:microsoft.com/office/officeart/2005/8/layout/vProcess5"/>
    <dgm:cxn modelId="{5777045D-CBDB-4F37-82F8-DC57C6AF524F}" type="presParOf" srcId="{65BB581C-9527-499F-845A-9938BB6E4543}" destId="{0E03246B-42F4-4AF4-ABCD-F3CA5EA16DCE}" srcOrd="6" destOrd="0" presId="urn:microsoft.com/office/officeart/2005/8/layout/vProcess5"/>
    <dgm:cxn modelId="{F1E795E5-B530-4F59-92AB-876F67726555}" type="presParOf" srcId="{65BB581C-9527-499F-845A-9938BB6E4543}" destId="{367D803D-0A46-4CE7-8D6C-FE20461CDEE2}" srcOrd="7" destOrd="0" presId="urn:microsoft.com/office/officeart/2005/8/layout/vProcess5"/>
    <dgm:cxn modelId="{9510496D-142D-479E-A0F4-BB1117EB7851}" type="presParOf" srcId="{65BB581C-9527-499F-845A-9938BB6E4543}" destId="{0B03CBBD-85AC-4200-B7B3-A3DE81B6F764}" srcOrd="8" destOrd="0" presId="urn:microsoft.com/office/officeart/2005/8/layout/vProcess5"/>
    <dgm:cxn modelId="{7B9B1E96-4C83-495D-AA10-E196330FC87A}" type="presParOf" srcId="{65BB581C-9527-499F-845A-9938BB6E4543}" destId="{8A96CB07-3F52-4838-B411-7924D94A1768}" srcOrd="9" destOrd="0" presId="urn:microsoft.com/office/officeart/2005/8/layout/vProcess5"/>
    <dgm:cxn modelId="{75C96BA5-CA06-4367-944A-D4C4699F2762}" type="presParOf" srcId="{65BB581C-9527-499F-845A-9938BB6E4543}" destId="{AC176751-A100-4E02-A335-2148FE5118D9}" srcOrd="10" destOrd="0" presId="urn:microsoft.com/office/officeart/2005/8/layout/vProcess5"/>
    <dgm:cxn modelId="{0F87D978-31D0-4ECD-8CE1-111E467FC58D}" type="presParOf" srcId="{65BB581C-9527-499F-845A-9938BB6E4543}" destId="{1B8AE0F4-DFB6-495F-9CDD-7343B1D0A480}" srcOrd="11" destOrd="0" presId="urn:microsoft.com/office/officeart/2005/8/layout/vProcess5"/>
    <dgm:cxn modelId="{3E5F78F3-65AE-4109-B3DB-00ACA40A0641}" type="presParOf" srcId="{65BB581C-9527-499F-845A-9938BB6E4543}" destId="{883D4C1A-9126-4D8B-8DB2-604EA3A258CB}" srcOrd="12" destOrd="0" presId="urn:microsoft.com/office/officeart/2005/8/layout/vProcess5"/>
    <dgm:cxn modelId="{3C2BB954-9F21-457A-B047-C6E06C1BEA05}" type="presParOf" srcId="{65BB581C-9527-499F-845A-9938BB6E4543}" destId="{9F4EC446-9459-4311-8526-EB6E35FE9DC5}" srcOrd="13" destOrd="0" presId="urn:microsoft.com/office/officeart/2005/8/layout/vProcess5"/>
    <dgm:cxn modelId="{DAB3D08B-EF65-4BD3-B812-E3E24290FDBB}" type="presParOf" srcId="{65BB581C-9527-499F-845A-9938BB6E4543}" destId="{4E1CBA8B-0328-4F01-B2B4-0D33D3B75737}" srcOrd="14" destOrd="0" presId="urn:microsoft.com/office/officeart/2005/8/layout/vProcess5"/>
  </dgm:cxnLst>
  <dgm:bg>
    <a:solidFill>
      <a:srgbClr val="00748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7EA869-96C0-425F-B114-EF1B92663121}"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527FABEA-D95A-4581-8128-2025AC60F43D}">
      <dgm:prSet/>
      <dgm:spPr>
        <a:solidFill>
          <a:schemeClr val="accent1"/>
        </a:solidFill>
        <a:ln>
          <a:solidFill>
            <a:srgbClr val="005DBA"/>
          </a:solidFill>
        </a:ln>
      </dgm:spPr>
      <dgm:t>
        <a:bodyPr/>
        <a:lstStyle/>
        <a:p>
          <a:r>
            <a:rPr lang="en-US" dirty="0">
              <a:latin typeface="Avenir Next LT Pro" panose="020B0504020202020204" pitchFamily="34" charset="0"/>
            </a:rPr>
            <a:t>Listen to staff &amp; patients  </a:t>
          </a:r>
        </a:p>
      </dgm:t>
    </dgm:pt>
    <dgm:pt modelId="{33BA9939-0D62-4E0A-A3F2-D0B6040B0277}" type="parTrans" cxnId="{3632892C-B1DD-4807-B4E6-2C1FE41CA949}">
      <dgm:prSet/>
      <dgm:spPr/>
      <dgm:t>
        <a:bodyPr/>
        <a:lstStyle/>
        <a:p>
          <a:endParaRPr lang="en-US"/>
        </a:p>
      </dgm:t>
    </dgm:pt>
    <dgm:pt modelId="{D53D5211-AA26-46CB-AC74-9C989FAB713C}" type="sibTrans" cxnId="{3632892C-B1DD-4807-B4E6-2C1FE41CA949}">
      <dgm:prSet/>
      <dgm:spPr/>
      <dgm:t>
        <a:bodyPr/>
        <a:lstStyle/>
        <a:p>
          <a:endParaRPr lang="en-US"/>
        </a:p>
      </dgm:t>
    </dgm:pt>
    <dgm:pt modelId="{E9134608-54B5-4179-B6D0-E492A8845AE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90000"/>
            </a:schemeClr>
          </a:solidFill>
        </a:ln>
      </dgm:spPr>
      <dgm:t>
        <a:bodyPr/>
        <a:lstStyle/>
        <a:p>
          <a:r>
            <a:rPr lang="en-US" dirty="0">
              <a:latin typeface="Avenir Next LT Pro" panose="020B0504020202020204" pitchFamily="34" charset="0"/>
            </a:rPr>
            <a:t>Be open to their ideas for improvement </a:t>
          </a:r>
        </a:p>
      </dgm:t>
    </dgm:pt>
    <dgm:pt modelId="{8AE1B832-8C62-4518-A652-3C186359DE92}" type="parTrans" cxnId="{DE1F3779-4B54-4A00-BA46-29EC0E500D8F}">
      <dgm:prSet/>
      <dgm:spPr/>
      <dgm:t>
        <a:bodyPr/>
        <a:lstStyle/>
        <a:p>
          <a:endParaRPr lang="en-US"/>
        </a:p>
      </dgm:t>
    </dgm:pt>
    <dgm:pt modelId="{BA5AA1DD-B86A-40D9-B97E-715CF01B4820}" type="sibTrans" cxnId="{DE1F3779-4B54-4A00-BA46-29EC0E500D8F}">
      <dgm:prSet/>
      <dgm:spPr/>
      <dgm:t>
        <a:bodyPr/>
        <a:lstStyle/>
        <a:p>
          <a:endParaRPr lang="en-US"/>
        </a:p>
      </dgm:t>
    </dgm:pt>
    <dgm:pt modelId="{E71536A5-45FA-4FB4-9028-5559634784F6}">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90000"/>
            </a:schemeClr>
          </a:solidFill>
        </a:ln>
      </dgm:spPr>
      <dgm:t>
        <a:bodyPr/>
        <a:lstStyle/>
        <a:p>
          <a:r>
            <a:rPr lang="en-US" dirty="0">
              <a:latin typeface="Avenir Next LT Pro" panose="020B0504020202020204" pitchFamily="34" charset="0"/>
            </a:rPr>
            <a:t>Solicit feedback on what and how well things are working</a:t>
          </a:r>
        </a:p>
      </dgm:t>
    </dgm:pt>
    <dgm:pt modelId="{FD26EFE9-8EE4-4224-8339-C69F5CD94912}" type="parTrans" cxnId="{733EF785-A6B3-4203-B91F-300DCE809FEA}">
      <dgm:prSet/>
      <dgm:spPr/>
      <dgm:t>
        <a:bodyPr/>
        <a:lstStyle/>
        <a:p>
          <a:endParaRPr lang="en-US"/>
        </a:p>
      </dgm:t>
    </dgm:pt>
    <dgm:pt modelId="{9CB21AF8-2D63-40C5-92EF-E2CDC7CF8BF3}" type="sibTrans" cxnId="{733EF785-A6B3-4203-B91F-300DCE809FEA}">
      <dgm:prSet/>
      <dgm:spPr/>
      <dgm:t>
        <a:bodyPr/>
        <a:lstStyle/>
        <a:p>
          <a:endParaRPr lang="en-US"/>
        </a:p>
      </dgm:t>
    </dgm:pt>
    <dgm:pt modelId="{0B418175-CC67-4F5F-A808-269F19E8D41B}">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tx1">
              <a:alpha val="90000"/>
            </a:schemeClr>
          </a:solidFill>
        </a:ln>
      </dgm:spPr>
      <dgm:t>
        <a:bodyPr/>
        <a:lstStyle/>
        <a:p>
          <a:r>
            <a:rPr lang="en-US" dirty="0">
              <a:latin typeface="Avenir Next LT Pro" panose="020B0504020202020204" pitchFamily="34" charset="0"/>
            </a:rPr>
            <a:t>Discuss struggles and failures with a focus on learning and improving</a:t>
          </a:r>
        </a:p>
      </dgm:t>
    </dgm:pt>
    <dgm:pt modelId="{BD98B7AE-5100-476E-9293-B46698D6769A}" type="parTrans" cxnId="{858AE843-0D22-476C-8B74-469FBB58E0F6}">
      <dgm:prSet/>
      <dgm:spPr/>
      <dgm:t>
        <a:bodyPr/>
        <a:lstStyle/>
        <a:p>
          <a:endParaRPr lang="en-US"/>
        </a:p>
      </dgm:t>
    </dgm:pt>
    <dgm:pt modelId="{EA45BA2B-E062-4DAE-8C3F-62DB6AB68377}" type="sibTrans" cxnId="{858AE843-0D22-476C-8B74-469FBB58E0F6}">
      <dgm:prSet/>
      <dgm:spPr/>
      <dgm:t>
        <a:bodyPr/>
        <a:lstStyle/>
        <a:p>
          <a:endParaRPr lang="en-US"/>
        </a:p>
      </dgm:t>
    </dgm:pt>
    <dgm:pt modelId="{A95D55D7-9A98-4D52-91E3-609EF663A953}" type="pres">
      <dgm:prSet presAssocID="{D07EA869-96C0-425F-B114-EF1B92663121}" presName="Name0" presStyleCnt="0">
        <dgm:presLayoutVars>
          <dgm:dir/>
          <dgm:animLvl val="lvl"/>
          <dgm:resizeHandles val="exact"/>
        </dgm:presLayoutVars>
      </dgm:prSet>
      <dgm:spPr/>
    </dgm:pt>
    <dgm:pt modelId="{871B7183-1A62-4DD1-AD81-EEEAE9191530}" type="pres">
      <dgm:prSet presAssocID="{527FABEA-D95A-4581-8128-2025AC60F43D}" presName="linNode" presStyleCnt="0"/>
      <dgm:spPr/>
    </dgm:pt>
    <dgm:pt modelId="{31A4A051-FA98-4F46-88D4-941FCC39E8E2}" type="pres">
      <dgm:prSet presAssocID="{527FABEA-D95A-4581-8128-2025AC60F43D}" presName="parentText" presStyleLbl="node1" presStyleIdx="0" presStyleCnt="1">
        <dgm:presLayoutVars>
          <dgm:chMax val="1"/>
          <dgm:bulletEnabled val="1"/>
        </dgm:presLayoutVars>
      </dgm:prSet>
      <dgm:spPr/>
    </dgm:pt>
    <dgm:pt modelId="{3C58F5EF-901A-41D0-A6DA-AC23A872503F}" type="pres">
      <dgm:prSet presAssocID="{527FABEA-D95A-4581-8128-2025AC60F43D}" presName="descendantText" presStyleLbl="alignAccFollowNode1" presStyleIdx="0" presStyleCnt="1">
        <dgm:presLayoutVars>
          <dgm:bulletEnabled val="1"/>
        </dgm:presLayoutVars>
      </dgm:prSet>
      <dgm:spPr/>
    </dgm:pt>
  </dgm:ptLst>
  <dgm:cxnLst>
    <dgm:cxn modelId="{3632892C-B1DD-4807-B4E6-2C1FE41CA949}" srcId="{D07EA869-96C0-425F-B114-EF1B92663121}" destId="{527FABEA-D95A-4581-8128-2025AC60F43D}" srcOrd="0" destOrd="0" parTransId="{33BA9939-0D62-4E0A-A3F2-D0B6040B0277}" sibTransId="{D53D5211-AA26-46CB-AC74-9C989FAB713C}"/>
    <dgm:cxn modelId="{A2B61E38-21DC-4452-BAEA-9B5F6F490D07}" type="presOf" srcId="{E71536A5-45FA-4FB4-9028-5559634784F6}" destId="{3C58F5EF-901A-41D0-A6DA-AC23A872503F}" srcOrd="0" destOrd="1" presId="urn:microsoft.com/office/officeart/2005/8/layout/vList5"/>
    <dgm:cxn modelId="{858AE843-0D22-476C-8B74-469FBB58E0F6}" srcId="{527FABEA-D95A-4581-8128-2025AC60F43D}" destId="{0B418175-CC67-4F5F-A808-269F19E8D41B}" srcOrd="2" destOrd="0" parTransId="{BD98B7AE-5100-476E-9293-B46698D6769A}" sibTransId="{EA45BA2B-E062-4DAE-8C3F-62DB6AB68377}"/>
    <dgm:cxn modelId="{28450A72-A5C3-4619-9421-2B54A2BD8706}" type="presOf" srcId="{D07EA869-96C0-425F-B114-EF1B92663121}" destId="{A95D55D7-9A98-4D52-91E3-609EF663A953}" srcOrd="0" destOrd="0" presId="urn:microsoft.com/office/officeart/2005/8/layout/vList5"/>
    <dgm:cxn modelId="{A98C8672-B3C1-4447-B052-BDED9690E0B9}" type="presOf" srcId="{E9134608-54B5-4179-B6D0-E492A8845AE7}" destId="{3C58F5EF-901A-41D0-A6DA-AC23A872503F}" srcOrd="0" destOrd="0" presId="urn:microsoft.com/office/officeart/2005/8/layout/vList5"/>
    <dgm:cxn modelId="{DE1F3779-4B54-4A00-BA46-29EC0E500D8F}" srcId="{527FABEA-D95A-4581-8128-2025AC60F43D}" destId="{E9134608-54B5-4179-B6D0-E492A8845AE7}" srcOrd="0" destOrd="0" parTransId="{8AE1B832-8C62-4518-A652-3C186359DE92}" sibTransId="{BA5AA1DD-B86A-40D9-B97E-715CF01B4820}"/>
    <dgm:cxn modelId="{733EF785-A6B3-4203-B91F-300DCE809FEA}" srcId="{527FABEA-D95A-4581-8128-2025AC60F43D}" destId="{E71536A5-45FA-4FB4-9028-5559634784F6}" srcOrd="1" destOrd="0" parTransId="{FD26EFE9-8EE4-4224-8339-C69F5CD94912}" sibTransId="{9CB21AF8-2D63-40C5-92EF-E2CDC7CF8BF3}"/>
    <dgm:cxn modelId="{BA373D86-F80E-4D46-B4AD-5DC0D054D84C}" type="presOf" srcId="{527FABEA-D95A-4581-8128-2025AC60F43D}" destId="{31A4A051-FA98-4F46-88D4-941FCC39E8E2}" srcOrd="0" destOrd="0" presId="urn:microsoft.com/office/officeart/2005/8/layout/vList5"/>
    <dgm:cxn modelId="{667BAFB1-91C3-4A43-BA04-01D3C20BA1ED}" type="presOf" srcId="{0B418175-CC67-4F5F-A808-269F19E8D41B}" destId="{3C58F5EF-901A-41D0-A6DA-AC23A872503F}" srcOrd="0" destOrd="2" presId="urn:microsoft.com/office/officeart/2005/8/layout/vList5"/>
    <dgm:cxn modelId="{D32BBC91-A6C6-4358-9232-3CDEAFD017FA}" type="presParOf" srcId="{A95D55D7-9A98-4D52-91E3-609EF663A953}" destId="{871B7183-1A62-4DD1-AD81-EEEAE9191530}" srcOrd="0" destOrd="0" presId="urn:microsoft.com/office/officeart/2005/8/layout/vList5"/>
    <dgm:cxn modelId="{BB81D808-CEC6-4652-81E4-A1753CD2E9CA}" type="presParOf" srcId="{871B7183-1A62-4DD1-AD81-EEEAE9191530}" destId="{31A4A051-FA98-4F46-88D4-941FCC39E8E2}" srcOrd="0" destOrd="0" presId="urn:microsoft.com/office/officeart/2005/8/layout/vList5"/>
    <dgm:cxn modelId="{17148C64-2228-4D76-AC21-B1ADC355D82C}" type="presParOf" srcId="{871B7183-1A62-4DD1-AD81-EEEAE9191530}" destId="{3C58F5EF-901A-41D0-A6DA-AC23A87250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F8AA9-959B-426A-9293-55664814E3D8}">
      <dsp:nvSpPr>
        <dsp:cNvPr id="0" name=""/>
        <dsp:cNvSpPr/>
      </dsp:nvSpPr>
      <dsp:spPr>
        <a:xfrm>
          <a:off x="0" y="0"/>
          <a:ext cx="8056494" cy="871202"/>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endParaRPr lang="en-US" sz="2700" kern="1200" dirty="0">
            <a:solidFill>
              <a:schemeClr val="tx1"/>
            </a:solidFill>
            <a:latin typeface="Avenir Next LT Pro" panose="020B0504020202020204" pitchFamily="34" charset="0"/>
          </a:endParaRPr>
        </a:p>
      </dsp:txBody>
      <dsp:txXfrm>
        <a:off x="25517" y="25517"/>
        <a:ext cx="7014467" cy="820168"/>
      </dsp:txXfrm>
    </dsp:sp>
    <dsp:sp modelId="{A30CD190-5CB7-45A7-8CA4-92C880D01C02}">
      <dsp:nvSpPr>
        <dsp:cNvPr id="0" name=""/>
        <dsp:cNvSpPr/>
      </dsp:nvSpPr>
      <dsp:spPr>
        <a:xfrm>
          <a:off x="601621" y="992202"/>
          <a:ext cx="8056494" cy="871202"/>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solidFill>
              <a:schemeClr val="tx1"/>
            </a:solidFill>
            <a:latin typeface="Avenir Next LT Pro" panose="020B0504020202020204" pitchFamily="34" charset="0"/>
          </a:endParaRPr>
        </a:p>
      </dsp:txBody>
      <dsp:txXfrm>
        <a:off x="627138" y="1017719"/>
        <a:ext cx="6837557" cy="820168"/>
      </dsp:txXfrm>
    </dsp:sp>
    <dsp:sp modelId="{562E226E-7A40-4C5F-8BF7-346C62D36BD3}">
      <dsp:nvSpPr>
        <dsp:cNvPr id="0" name=""/>
        <dsp:cNvSpPr/>
      </dsp:nvSpPr>
      <dsp:spPr>
        <a:xfrm>
          <a:off x="1203242" y="1984405"/>
          <a:ext cx="8056494" cy="871202"/>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solidFill>
              <a:schemeClr val="tx1"/>
            </a:solidFill>
            <a:latin typeface="Avenir Next LT Pro" panose="020B0504020202020204" pitchFamily="34" charset="0"/>
          </a:endParaRPr>
        </a:p>
      </dsp:txBody>
      <dsp:txXfrm>
        <a:off x="1228759" y="2009922"/>
        <a:ext cx="6837557" cy="820168"/>
      </dsp:txXfrm>
    </dsp:sp>
    <dsp:sp modelId="{0DA81DE3-DF39-4E4B-ADB5-1547DDE2088F}">
      <dsp:nvSpPr>
        <dsp:cNvPr id="0" name=""/>
        <dsp:cNvSpPr/>
      </dsp:nvSpPr>
      <dsp:spPr>
        <a:xfrm>
          <a:off x="1804864" y="2976608"/>
          <a:ext cx="8056494" cy="871202"/>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solidFill>
              <a:schemeClr val="tx1"/>
            </a:solidFill>
            <a:latin typeface="Avenir Next LT Pro" panose="020B0504020202020204" pitchFamily="34" charset="0"/>
          </a:endParaRPr>
        </a:p>
      </dsp:txBody>
      <dsp:txXfrm>
        <a:off x="1830381" y="3002125"/>
        <a:ext cx="6837557" cy="820168"/>
      </dsp:txXfrm>
    </dsp:sp>
    <dsp:sp modelId="{DFBB1C9D-5AFF-4E90-836B-D989AE9390C5}">
      <dsp:nvSpPr>
        <dsp:cNvPr id="0" name=""/>
        <dsp:cNvSpPr/>
      </dsp:nvSpPr>
      <dsp:spPr>
        <a:xfrm>
          <a:off x="2352668" y="3968811"/>
          <a:ext cx="8056494" cy="871202"/>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endParaRPr lang="en-US" sz="3800" kern="1200" dirty="0">
            <a:solidFill>
              <a:schemeClr val="tx1"/>
            </a:solidFill>
            <a:latin typeface="Avenir Next LT Pro" panose="020B0504020202020204" pitchFamily="34" charset="0"/>
          </a:endParaRPr>
        </a:p>
      </dsp:txBody>
      <dsp:txXfrm>
        <a:off x="2378185" y="3994328"/>
        <a:ext cx="6837557" cy="820168"/>
      </dsp:txXfrm>
    </dsp:sp>
    <dsp:sp modelId="{0E03246B-42F4-4AF4-ABCD-F3CA5EA16DCE}">
      <dsp:nvSpPr>
        <dsp:cNvPr id="0" name=""/>
        <dsp:cNvSpPr/>
      </dsp:nvSpPr>
      <dsp:spPr>
        <a:xfrm>
          <a:off x="7490212" y="636461"/>
          <a:ext cx="566281" cy="566281"/>
        </a:xfrm>
        <a:prstGeom prst="downArrow">
          <a:avLst>
            <a:gd name="adj1" fmla="val 55000"/>
            <a:gd name="adj2" fmla="val 45000"/>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617625" y="636461"/>
        <a:ext cx="311455" cy="426126"/>
      </dsp:txXfrm>
    </dsp:sp>
    <dsp:sp modelId="{367D803D-0A46-4CE7-8D6C-FE20461CDEE2}">
      <dsp:nvSpPr>
        <dsp:cNvPr id="0" name=""/>
        <dsp:cNvSpPr/>
      </dsp:nvSpPr>
      <dsp:spPr>
        <a:xfrm>
          <a:off x="8091834" y="1628664"/>
          <a:ext cx="566281" cy="566281"/>
        </a:xfrm>
        <a:prstGeom prst="downArrow">
          <a:avLst>
            <a:gd name="adj1" fmla="val 55000"/>
            <a:gd name="adj2" fmla="val 45000"/>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219247" y="1628664"/>
        <a:ext cx="311455" cy="426126"/>
      </dsp:txXfrm>
    </dsp:sp>
    <dsp:sp modelId="{0B03CBBD-85AC-4200-B7B3-A3DE81B6F764}">
      <dsp:nvSpPr>
        <dsp:cNvPr id="0" name=""/>
        <dsp:cNvSpPr/>
      </dsp:nvSpPr>
      <dsp:spPr>
        <a:xfrm>
          <a:off x="8693455" y="2606347"/>
          <a:ext cx="566281" cy="566281"/>
        </a:xfrm>
        <a:prstGeom prst="downArrow">
          <a:avLst>
            <a:gd name="adj1" fmla="val 55000"/>
            <a:gd name="adj2" fmla="val 45000"/>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820868" y="2606347"/>
        <a:ext cx="311455" cy="426126"/>
      </dsp:txXfrm>
    </dsp:sp>
    <dsp:sp modelId="{8A96CB07-3F52-4838-B411-7924D94A1768}">
      <dsp:nvSpPr>
        <dsp:cNvPr id="0" name=""/>
        <dsp:cNvSpPr/>
      </dsp:nvSpPr>
      <dsp:spPr>
        <a:xfrm>
          <a:off x="9295077" y="3608230"/>
          <a:ext cx="566281" cy="566281"/>
        </a:xfrm>
        <a:prstGeom prst="downArrow">
          <a:avLst>
            <a:gd name="adj1" fmla="val 55000"/>
            <a:gd name="adj2" fmla="val 45000"/>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9422490" y="3608230"/>
        <a:ext cx="311455" cy="426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8F5EF-901A-41D0-A6DA-AC23A872503F}">
      <dsp:nvSpPr>
        <dsp:cNvPr id="0" name=""/>
        <dsp:cNvSpPr/>
      </dsp:nvSpPr>
      <dsp:spPr>
        <a:xfrm rot="5400000">
          <a:off x="5347368" y="-1010673"/>
          <a:ext cx="3863772" cy="6851063"/>
        </a:xfrm>
        <a:prstGeom prst="round2SameRect">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1270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latin typeface="Avenir Next LT Pro" panose="020B0504020202020204" pitchFamily="34" charset="0"/>
            </a:rPr>
            <a:t>Be open to their ideas for improvement </a:t>
          </a:r>
        </a:p>
        <a:p>
          <a:pPr marL="285750" lvl="1" indent="-285750" algn="l" defTabSz="1466850">
            <a:lnSpc>
              <a:spcPct val="90000"/>
            </a:lnSpc>
            <a:spcBef>
              <a:spcPct val="0"/>
            </a:spcBef>
            <a:spcAft>
              <a:spcPct val="15000"/>
            </a:spcAft>
            <a:buChar char="•"/>
          </a:pPr>
          <a:r>
            <a:rPr lang="en-US" sz="3300" kern="1200" dirty="0">
              <a:latin typeface="Avenir Next LT Pro" panose="020B0504020202020204" pitchFamily="34" charset="0"/>
            </a:rPr>
            <a:t>Solicit feedback on what and how well things are working</a:t>
          </a:r>
        </a:p>
        <a:p>
          <a:pPr marL="285750" lvl="1" indent="-285750" algn="l" defTabSz="1466850">
            <a:lnSpc>
              <a:spcPct val="90000"/>
            </a:lnSpc>
            <a:spcBef>
              <a:spcPct val="0"/>
            </a:spcBef>
            <a:spcAft>
              <a:spcPct val="15000"/>
            </a:spcAft>
            <a:buChar char="•"/>
          </a:pPr>
          <a:r>
            <a:rPr lang="en-US" sz="3300" kern="1200" dirty="0">
              <a:latin typeface="Avenir Next LT Pro" panose="020B0504020202020204" pitchFamily="34" charset="0"/>
            </a:rPr>
            <a:t>Discuss struggles and failures with a focus on learning and improving</a:t>
          </a:r>
        </a:p>
      </dsp:txBody>
      <dsp:txXfrm rot="-5400000">
        <a:off x="3853723" y="671586"/>
        <a:ext cx="6662449" cy="3486544"/>
      </dsp:txXfrm>
    </dsp:sp>
    <dsp:sp modelId="{31A4A051-FA98-4F46-88D4-941FCC39E8E2}">
      <dsp:nvSpPr>
        <dsp:cNvPr id="0" name=""/>
        <dsp:cNvSpPr/>
      </dsp:nvSpPr>
      <dsp:spPr>
        <a:xfrm>
          <a:off x="0" y="0"/>
          <a:ext cx="3853722" cy="4829716"/>
        </a:xfrm>
        <a:prstGeom prst="roundRect">
          <a:avLst/>
        </a:prstGeom>
        <a:solidFill>
          <a:schemeClr val="accent1"/>
        </a:solidFill>
        <a:ln w="12700" cap="flat" cmpd="sng" algn="ctr">
          <a:solidFill>
            <a:srgbClr val="005DB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kern="1200" dirty="0">
              <a:latin typeface="Avenir Next LT Pro" panose="020B0504020202020204" pitchFamily="34" charset="0"/>
            </a:rPr>
            <a:t>Listen to staff &amp; patients  </a:t>
          </a:r>
        </a:p>
      </dsp:txBody>
      <dsp:txXfrm>
        <a:off x="188123" y="188123"/>
        <a:ext cx="3477476" cy="445347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4A0F9AAF-5A88-4C99-989F-AC2366C9435B}" type="datetimeFigureOut">
              <a:rPr lang="en-US" smtClean="0"/>
              <a:t>4/14/2023</a:t>
            </a:fld>
            <a:endParaRPr lang="en-US"/>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C20CEF46-6BD6-4B1F-90B9-33B57A5A6B7A}" type="slidenum">
              <a:rPr lang="en-US" smtClean="0"/>
              <a:t>‹#›</a:t>
            </a:fld>
            <a:endParaRPr lang="en-US"/>
          </a:p>
        </p:txBody>
      </p:sp>
    </p:spTree>
    <p:extLst>
      <p:ext uri="{BB962C8B-B14F-4D97-AF65-F5344CB8AC3E}">
        <p14:creationId xmlns:p14="http://schemas.microsoft.com/office/powerpoint/2010/main" val="383977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hrq.gov/takeheart/training/module-6/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ahrq.gov/takeheart/training/module-8/index.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acvpr.org/Portals/0/Million%20Hearts%20Change%20Package/4.18.2018%20Files/R-35-CRCP-Inpatient%20Tracking%20Form.xls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gcc02.safelinks.protection.outlook.com/?url=https%3A%2F%2Fwww.jacc.org%2Fdoi%2F10.1016%2Fj.jacc.2018.01.004&amp;data=05%7C01%7CDina.Moss%40AHRQ.hhs.gov%7C99ad36199eb14e18d0fc08db0b719e3e%7Cd58addea50534a808499ba4d944910df%7C0%7C0%7C638116355208912681%7CUnknown%7CTWFpbGZsb3d8eyJWIjoiMC4wLjAwMDAiLCJQIjoiV2luMzIiLCJBTiI6Ik1haWwiLCJXVCI6Mn0%3D%7C3000%7C%7C%7C&amp;sdata=BJADzPP91WZEQzG2r5cpfFX7RGvKW098Qsfm4jtSC74%3D&amp;reserved=0"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lvl="1"/>
            <a:r>
              <a:rPr lang="en-US" sz="1200" b="0" kern="1200" dirty="0">
                <a:solidFill>
                  <a:schemeClr val="tx1"/>
                </a:solidFill>
                <a:effectLst/>
                <a:latin typeface="+mn-lt"/>
                <a:ea typeface="+mn-ea"/>
                <a:cs typeface="+mn-cs"/>
              </a:rPr>
              <a:t>The PowerPoint presentation (PPT) is  designed to serve as a roadmap, along with the Implementation Guide (IG), for enhancing care coordination processes  for facilitating enrollment and participation of eligible patients in CR cardiac rehabilitation (CR).</a:t>
            </a:r>
          </a:p>
          <a:p>
            <a:pPr lvl="1"/>
            <a:endParaRPr lang="en-US" sz="1200" b="0" kern="1200" dirty="0">
              <a:solidFill>
                <a:schemeClr val="tx1"/>
              </a:solidFill>
              <a:effectLst/>
              <a:latin typeface="+mn-lt"/>
              <a:ea typeface="+mn-ea"/>
              <a:cs typeface="+mn-cs"/>
            </a:endParaRPr>
          </a:p>
          <a:p>
            <a:pPr lvl="1"/>
            <a:r>
              <a:rPr lang="en-US" sz="1200" b="1" dirty="0">
                <a:effectLst/>
                <a:latin typeface="Avenir Next LT Pro" panose="020B0504020202020204" pitchFamily="34" charset="0"/>
                <a:ea typeface="Calibri" panose="020F0502020204030204" pitchFamily="34" charset="0"/>
                <a:cs typeface="Arial" panose="020B0604020202020204" pitchFamily="34" charset="0"/>
              </a:rPr>
              <a:t>IMPORTANT NOTE RE: ACCESSING LINKS in this PPT presentation:</a:t>
            </a:r>
          </a:p>
          <a:p>
            <a:pPr marL="628650" lvl="1" indent="-171450">
              <a:buFont typeface="Arial" panose="020B0604020202020204" pitchFamily="34" charset="0"/>
              <a:buChar char="•"/>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Links embedded in SLIDE portion are hyperlinks</a:t>
            </a:r>
          </a:p>
          <a:p>
            <a:pPr marL="628650" lvl="1" indent="-171450">
              <a:buFont typeface="Arial" panose="020B0604020202020204" pitchFamily="34" charset="0"/>
              <a:buChar char="•"/>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Links shown in the NOTES portion must be copied into a browser to be accessed</a:t>
            </a:r>
          </a:p>
          <a:p>
            <a:pPr lvl="1"/>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0CEF46-6BD6-4B1F-90B9-33B57A5A6B7A}" type="slidenum">
              <a:rPr lang="en-US" smtClean="0"/>
              <a:t>1</a:t>
            </a:fld>
            <a:endParaRPr lang="en-US"/>
          </a:p>
        </p:txBody>
      </p:sp>
    </p:spTree>
    <p:extLst>
      <p:ext uri="{BB962C8B-B14F-4D97-AF65-F5344CB8AC3E}">
        <p14:creationId xmlns:p14="http://schemas.microsoft.com/office/powerpoint/2010/main" val="4066478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r>
              <a:rPr lang="en-US" b="0" dirty="0"/>
              <a:t>This chapter provides a high-level review of topic covered in greater depth in the </a:t>
            </a:r>
            <a:r>
              <a:rPr lang="en-US" b="1" dirty="0"/>
              <a:t>Getting Started Curriculum.</a:t>
            </a:r>
          </a:p>
          <a:p>
            <a:pPr lvl="1">
              <a:defRPr/>
            </a:pPr>
            <a:endParaRPr lang="en-US" b="1" dirty="0"/>
          </a:p>
          <a:p>
            <a:pPr lvl="1">
              <a:defRPr/>
            </a:pPr>
            <a:r>
              <a:rPr lang="en-US" b="1" dirty="0"/>
              <a:t> </a:t>
            </a:r>
            <a:r>
              <a:rPr lang="en-US" b="1" u="none" dirty="0"/>
              <a:t>If you have not yet reviewed that curriculum, you are encouraged to do so before you launch your improvement initiative. </a:t>
            </a:r>
          </a:p>
          <a:p>
            <a:pPr lvl="1">
              <a:defRPr/>
            </a:pPr>
            <a:endParaRPr lang="en-US" b="0" u="sng" dirty="0"/>
          </a:p>
          <a:p>
            <a:pPr lvl="1">
              <a:defRPr/>
            </a:pPr>
            <a:r>
              <a:rPr lang="en-US" b="0" u="sng" dirty="0"/>
              <a:t>If you </a:t>
            </a:r>
            <a:r>
              <a:rPr lang="en-US" b="1" u="sng" dirty="0"/>
              <a:t>have</a:t>
            </a:r>
            <a:r>
              <a:rPr lang="en-US" b="0" u="sng" dirty="0"/>
              <a:t> recently completed the Getting Started Curriculum, you may wish to skip immediately to Chapter 3</a:t>
            </a:r>
          </a:p>
        </p:txBody>
      </p:sp>
      <p:sp>
        <p:nvSpPr>
          <p:cNvPr id="4" name="Slide Number Placeholder 3"/>
          <p:cNvSpPr>
            <a:spLocks noGrp="1"/>
          </p:cNvSpPr>
          <p:nvPr>
            <p:ph type="sldNum" sz="quarter" idx="5"/>
          </p:nvPr>
        </p:nvSpPr>
        <p:spPr/>
        <p:txBody>
          <a:bodyPr/>
          <a:lstStyle/>
          <a:p>
            <a:fld id="{C20CEF46-6BD6-4B1F-90B9-33B57A5A6B7A}" type="slidenum">
              <a:rPr lang="en-US" smtClean="0"/>
              <a:t>12</a:t>
            </a:fld>
            <a:endParaRPr lang="en-US"/>
          </a:p>
        </p:txBody>
      </p:sp>
    </p:spTree>
    <p:extLst>
      <p:ext uri="{BB962C8B-B14F-4D97-AF65-F5344CB8AC3E}">
        <p14:creationId xmlns:p14="http://schemas.microsoft.com/office/powerpoint/2010/main" val="1702158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key foundational steps for undertaking any QI initiative. In order to move forward with redesigning your CC processes you will need to have achieved each of these steps. You will then be ready to redesign process to meet identified needs.</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13</a:t>
            </a:fld>
            <a:endParaRPr lang="en-US"/>
          </a:p>
        </p:txBody>
      </p:sp>
    </p:spTree>
    <p:extLst>
      <p:ext uri="{BB962C8B-B14F-4D97-AF65-F5344CB8AC3E}">
        <p14:creationId xmlns:p14="http://schemas.microsoft.com/office/powerpoint/2010/main" val="57742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possible members of a QI team focused on improving CC processes. Each has valuable knowledge or skills that will be helpful in identifying needs, setting achievable goals and executing them.</a:t>
            </a:r>
          </a:p>
        </p:txBody>
      </p:sp>
      <p:sp>
        <p:nvSpPr>
          <p:cNvPr id="4" name="Slide Number Placeholder 3"/>
          <p:cNvSpPr>
            <a:spLocks noGrp="1"/>
          </p:cNvSpPr>
          <p:nvPr>
            <p:ph type="sldNum" sz="quarter" idx="5"/>
          </p:nvPr>
        </p:nvSpPr>
        <p:spPr/>
        <p:txBody>
          <a:bodyPr/>
          <a:lstStyle/>
          <a:p>
            <a:fld id="{C20CEF46-6BD6-4B1F-90B9-33B57A5A6B7A}" type="slidenum">
              <a:rPr lang="en-US" smtClean="0"/>
              <a:t>14</a:t>
            </a:fld>
            <a:endParaRPr lang="en-US"/>
          </a:p>
        </p:txBody>
      </p:sp>
    </p:spTree>
    <p:extLst>
      <p:ext uri="{BB962C8B-B14F-4D97-AF65-F5344CB8AC3E}">
        <p14:creationId xmlns:p14="http://schemas.microsoft.com/office/powerpoint/2010/main" val="891677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guidance about how to conduct each of these steps is included in Chapter 2 of the Enhancing </a:t>
            </a:r>
            <a:r>
              <a:rPr lang="en-US" b="1" dirty="0"/>
              <a:t>Care Coordination IG </a:t>
            </a:r>
            <a:r>
              <a:rPr lang="en-US" b="0" dirty="0"/>
              <a:t>and in the </a:t>
            </a:r>
            <a:r>
              <a:rPr lang="en-US" b="1" dirty="0"/>
              <a:t>Getting Started IG</a:t>
            </a:r>
          </a:p>
        </p:txBody>
      </p:sp>
      <p:sp>
        <p:nvSpPr>
          <p:cNvPr id="4" name="Slide Number Placeholder 3"/>
          <p:cNvSpPr>
            <a:spLocks noGrp="1"/>
          </p:cNvSpPr>
          <p:nvPr>
            <p:ph type="sldNum" sz="quarter" idx="5"/>
          </p:nvPr>
        </p:nvSpPr>
        <p:spPr/>
        <p:txBody>
          <a:bodyPr/>
          <a:lstStyle/>
          <a:p>
            <a:fld id="{C20CEF46-6BD6-4B1F-90B9-33B57A5A6B7A}" type="slidenum">
              <a:rPr lang="en-US" smtClean="0"/>
              <a:t>15</a:t>
            </a:fld>
            <a:endParaRPr lang="en-US"/>
          </a:p>
        </p:txBody>
      </p:sp>
    </p:spTree>
    <p:extLst>
      <p:ext uri="{BB962C8B-B14F-4D97-AF65-F5344CB8AC3E}">
        <p14:creationId xmlns:p14="http://schemas.microsoft.com/office/powerpoint/2010/main" val="152426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Your Action Plan will focus on implementing solutions to identified problems. Here are some ways for identifying areas needing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p>
          <a:p>
            <a:pPr marL="457200" marR="0" lvl="1">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CEF46-6BD6-4B1F-90B9-33B57A5A6B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19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One way to identify areas needing improvement </a:t>
            </a:r>
            <a:r>
              <a:rPr lang="en-US" sz="1200" b="1" dirty="0"/>
              <a:t>is to map your current workflows and your processes </a:t>
            </a:r>
            <a:r>
              <a:rPr lang="en-US" sz="1200" b="0" dirty="0"/>
              <a:t>for referring and enrolling patients and transitioning them from the referral to the enrollment phase.  </a:t>
            </a:r>
            <a:r>
              <a:rPr lang="en-US" sz="1200" b="0" u="sng" dirty="0">
                <a:cs typeface="Calibri"/>
              </a:rPr>
              <a:t>Illustrated, step-by-step guidance about how to map your workflows is included in the Getting Started Curriculum. </a:t>
            </a:r>
            <a:endParaRPr lang="en-US" sz="1200" b="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This slide lists some likely areas for investigation during a workflow mapping exercise focused on identifying ways to improve CC for CR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17</a:t>
            </a:fld>
            <a:endParaRPr lang="en-US"/>
          </a:p>
        </p:txBody>
      </p:sp>
    </p:spTree>
    <p:extLst>
      <p:ext uri="{BB962C8B-B14F-4D97-AF65-F5344CB8AC3E}">
        <p14:creationId xmlns:p14="http://schemas.microsoft.com/office/powerpoint/2010/main" val="3434537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8813" y="1155700"/>
            <a:ext cx="5540375" cy="31178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en-US" sz="1800" b="0" dirty="0">
                <a:cs typeface="Calibri"/>
              </a:rPr>
              <a:t>Patients are another source of information about areas for improvement. Their perception of the referral and enrollment processes is likely to be different than that of the team. Patients can shed light on barriers impacting CR enrollment and participation. Make sure to talk to those who did not enroll or failed to attend even a single session</a:t>
            </a:r>
            <a:endParaRPr lang="en-US" sz="1800"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CEF46-6BD6-4B1F-90B9-33B57A5A6B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596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chapter discusses recommended care coordination </a:t>
            </a:r>
            <a:r>
              <a:rPr lang="en-US" sz="1800" dirty="0">
                <a:effectLst/>
                <a:latin typeface="Avenir Next LT Pro" panose="020B0504020202020204" pitchFamily="34" charset="0"/>
                <a:ea typeface="Calibri" panose="020F0502020204030204" pitchFamily="34" charset="0"/>
                <a:cs typeface="Arial" panose="020B0604020202020204" pitchFamily="34" charset="0"/>
              </a:rPr>
              <a:t>activities for increasing the likelihood that patient who are referred to CR will actually enroll and participate.</a:t>
            </a: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19</a:t>
            </a:fld>
            <a:endParaRPr lang="en-US"/>
          </a:p>
        </p:txBody>
      </p:sp>
    </p:spTree>
    <p:extLst>
      <p:ext uri="{BB962C8B-B14F-4D97-AF65-F5344CB8AC3E}">
        <p14:creationId xmlns:p14="http://schemas.microsoft.com/office/powerpoint/2010/main" val="2524787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488" lvl="1" indent="-471488" algn="l" defTabSz="1333500">
              <a:lnSpc>
                <a:spcPct val="90000"/>
              </a:lnSpc>
              <a:spcBef>
                <a:spcPct val="0"/>
              </a:spcBef>
              <a:spcAft>
                <a:spcPct val="15000"/>
              </a:spcAft>
              <a:buChar char="•"/>
            </a:pPr>
            <a:r>
              <a:rPr lang="en-US" sz="3300" dirty="0"/>
              <a:t>Consider standardizing: </a:t>
            </a:r>
          </a:p>
          <a:p>
            <a:pPr marL="928688" lvl="2" indent="-471488" defTabSz="1333500">
              <a:spcBef>
                <a:spcPct val="0"/>
              </a:spcBef>
              <a:spcAft>
                <a:spcPct val="15000"/>
              </a:spcAft>
            </a:pPr>
            <a:r>
              <a:rPr lang="en-US" sz="3300" b="1" dirty="0"/>
              <a:t>Who </a:t>
            </a:r>
            <a:r>
              <a:rPr lang="en-US" sz="3300" dirty="0"/>
              <a:t>is responsible for certain tasks:</a:t>
            </a:r>
          </a:p>
          <a:p>
            <a:pPr marL="928688" lvl="2" indent="-471488" defTabSz="1333500">
              <a:spcBef>
                <a:spcPct val="0"/>
              </a:spcBef>
              <a:spcAft>
                <a:spcPct val="15000"/>
              </a:spcAft>
            </a:pPr>
            <a:r>
              <a:rPr lang="en-US" sz="3300" dirty="0"/>
              <a:t>	</a:t>
            </a:r>
            <a:r>
              <a:rPr lang="en-US" sz="3300" b="1" dirty="0"/>
              <a:t>For example, specify who will conduct the patient screening and who will follow up to make sure the patient has enrolled</a:t>
            </a:r>
          </a:p>
          <a:p>
            <a:pPr marL="928688" lvl="2" indent="-471488" defTabSz="1333500">
              <a:spcBef>
                <a:spcPct val="0"/>
              </a:spcBef>
              <a:spcAft>
                <a:spcPct val="15000"/>
              </a:spcAft>
            </a:pPr>
            <a:r>
              <a:rPr lang="en-US" sz="3300" b="1" dirty="0"/>
              <a:t>When</a:t>
            </a:r>
            <a:r>
              <a:rPr lang="en-US" sz="3300" dirty="0"/>
              <a:t> key activities will occur </a:t>
            </a:r>
          </a:p>
          <a:p>
            <a:pPr marL="928688" lvl="2" indent="-471488" defTabSz="1333500">
              <a:spcBef>
                <a:spcPct val="0"/>
              </a:spcBef>
              <a:spcAft>
                <a:spcPct val="15000"/>
              </a:spcAft>
            </a:pPr>
            <a:r>
              <a:rPr lang="en-US" sz="3300" dirty="0"/>
              <a:t>	</a:t>
            </a:r>
            <a:r>
              <a:rPr lang="en-US" sz="3300" b="1" dirty="0"/>
              <a:t>For example, specify when will the screening occur and when  the conversation between the clinician and patient/family will occur</a:t>
            </a:r>
          </a:p>
          <a:p>
            <a:pPr marL="928688" lvl="2" indent="-471488" defTabSz="1333500">
              <a:spcBef>
                <a:spcPct val="0"/>
              </a:spcBef>
              <a:spcAft>
                <a:spcPct val="15000"/>
              </a:spcAft>
            </a:pPr>
            <a:r>
              <a:rPr lang="en-US" sz="3300" b="1" dirty="0"/>
              <a:t>How </a:t>
            </a:r>
            <a:r>
              <a:rPr lang="en-US" sz="3300" dirty="0"/>
              <a:t> specific  activities will be performed</a:t>
            </a:r>
          </a:p>
          <a:p>
            <a:pPr marL="928688" lvl="2" indent="-471488" defTabSz="1333500">
              <a:spcBef>
                <a:spcPct val="0"/>
              </a:spcBef>
              <a:spcAft>
                <a:spcPct val="15000"/>
              </a:spcAft>
            </a:pPr>
            <a:r>
              <a:rPr lang="en-US" sz="3300" dirty="0"/>
              <a:t>	</a:t>
            </a:r>
            <a:r>
              <a:rPr lang="en-US" sz="3300" b="1" dirty="0"/>
              <a:t>For example, specify the educational materials that will be provided or the content that will be covered; specify how follow-up with patients will be conducted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20</a:t>
            </a:fld>
            <a:endParaRPr lang="en-US"/>
          </a:p>
        </p:txBody>
      </p:sp>
    </p:spTree>
    <p:extLst>
      <p:ext uri="{BB962C8B-B14F-4D97-AF65-F5344CB8AC3E}">
        <p14:creationId xmlns:p14="http://schemas.microsoft.com/office/powerpoint/2010/main" val="2027782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21</a:t>
            </a:fld>
            <a:endParaRPr lang="en-US"/>
          </a:p>
        </p:txBody>
      </p:sp>
    </p:spTree>
    <p:extLst>
      <p:ext uri="{BB962C8B-B14F-4D97-AF65-F5344CB8AC3E}">
        <p14:creationId xmlns:p14="http://schemas.microsoft.com/office/powerpoint/2010/main" val="345260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200" b="1" dirty="0">
                <a:effectLst/>
                <a:latin typeface="Avenir Next LT Pro" panose="020B0504020202020204" pitchFamily="34" charset="0"/>
                <a:ea typeface="Calibri" panose="020F0502020204030204" pitchFamily="34" charset="0"/>
                <a:cs typeface="Arial" panose="020B0604020202020204" pitchFamily="34" charset="0"/>
              </a:rPr>
              <a:t>There are three components to the </a:t>
            </a:r>
            <a:r>
              <a:rPr lang="en-US" sz="1200" b="1" i="1" dirty="0">
                <a:effectLst/>
                <a:latin typeface="Avenir Next LT Pro" panose="020B0504020202020204" pitchFamily="34" charset="0"/>
                <a:ea typeface="Calibri" panose="020F0502020204030204" pitchFamily="34" charset="0"/>
                <a:cs typeface="Arial" panose="020B0604020202020204" pitchFamily="34" charset="0"/>
              </a:rPr>
              <a:t>Consolidated Curriculum for Enhancing CC</a:t>
            </a:r>
            <a:endParaRPr lang="en-US" sz="1200" b="1" dirty="0">
              <a:effectLst/>
              <a:latin typeface="Avenir Next LT Pro" panose="020B05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1.  </a:t>
            </a:r>
            <a:r>
              <a:rPr lang="en-US" sz="1200" b="1" u="none" dirty="0">
                <a:effectLst/>
                <a:latin typeface="Avenir Next LT Pro" panose="020B0504020202020204" pitchFamily="34" charset="0"/>
                <a:ea typeface="Calibri" panose="020F0502020204030204" pitchFamily="34" charset="0"/>
                <a:cs typeface="Arial" panose="020B0604020202020204" pitchFamily="34" charset="0"/>
              </a:rPr>
              <a:t>This slide deck:</a:t>
            </a:r>
          </a:p>
          <a:p>
            <a:pPr marL="171450" marR="0" lvl="0" indent="-171450" algn="l" defTabSz="914400" rtl="0" eaLnBrk="1" fontAlgn="auto" latinLnBrk="0" hangingPunct="1">
              <a:lnSpc>
                <a:spcPct val="107000"/>
              </a:lnSpc>
              <a:spcBef>
                <a:spcPts val="0"/>
              </a:spcBef>
              <a:spcAft>
                <a:spcPts val="600"/>
              </a:spcAft>
              <a:buClrTx/>
              <a:buSzTx/>
              <a:buFont typeface="Wingdings" panose="05000000000000000000" pitchFamily="2" charset="2"/>
              <a:buChar char="Ø"/>
              <a:tabLst/>
              <a:defRPr/>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The slides are focused on broadly describing the recommended activities (“</a:t>
            </a:r>
            <a:r>
              <a:rPr lang="en-US" sz="1200" b="0" u="sng" dirty="0">
                <a:effectLst/>
                <a:latin typeface="Avenir Next LT Pro" panose="020B0504020202020204" pitchFamily="34" charset="0"/>
                <a:ea typeface="Calibri" panose="020F0502020204030204" pitchFamily="34" charset="0"/>
                <a:cs typeface="Arial" panose="020B0604020202020204" pitchFamily="34" charset="0"/>
              </a:rPr>
              <a:t>WHAT</a:t>
            </a:r>
            <a:r>
              <a:rPr lang="en-US" sz="1200" b="0" dirty="0">
                <a:effectLst/>
                <a:latin typeface="Avenir Next LT Pro" panose="020B0504020202020204" pitchFamily="34" charset="0"/>
                <a:ea typeface="Calibri" panose="020F0502020204030204" pitchFamily="34" charset="0"/>
                <a:cs typeface="Arial" panose="020B0604020202020204" pitchFamily="34" charset="0"/>
              </a:rPr>
              <a:t>”) and explaining “</a:t>
            </a:r>
            <a:r>
              <a:rPr lang="en-US" sz="1200" b="0" u="sng" dirty="0">
                <a:effectLst/>
                <a:latin typeface="Avenir Next LT Pro" panose="020B0504020202020204" pitchFamily="34" charset="0"/>
                <a:ea typeface="Calibri" panose="020F0502020204030204" pitchFamily="34" charset="0"/>
                <a:cs typeface="Arial" panose="020B0604020202020204" pitchFamily="34" charset="0"/>
              </a:rPr>
              <a:t>WHY</a:t>
            </a:r>
            <a:r>
              <a:rPr lang="en-US" sz="1200" b="0" dirty="0">
                <a:effectLst/>
                <a:latin typeface="Avenir Next LT Pro" panose="020B0504020202020204" pitchFamily="34" charset="0"/>
                <a:ea typeface="Calibri" panose="020F0502020204030204" pitchFamily="34" charset="0"/>
                <a:cs typeface="Arial" panose="020B0604020202020204" pitchFamily="34" charset="0"/>
              </a:rPr>
              <a:t>” they are being recommended. </a:t>
            </a:r>
          </a:p>
          <a:p>
            <a:pPr marL="171450" marR="0" indent="-171450">
              <a:lnSpc>
                <a:spcPct val="107000"/>
              </a:lnSpc>
              <a:spcBef>
                <a:spcPts val="0"/>
              </a:spcBef>
              <a:spcAft>
                <a:spcPts val="600"/>
              </a:spcAft>
              <a:buFont typeface="Wingdings" panose="05000000000000000000" pitchFamily="2" charset="2"/>
              <a:buChar char="Ø"/>
            </a:pPr>
            <a:r>
              <a:rPr lang="en-US" sz="1200" b="0" dirty="0">
                <a:effectLst/>
                <a:latin typeface="Avenir Next LT Pro" panose="020B0504020202020204" pitchFamily="34" charset="0"/>
                <a:ea typeface="Calibri" panose="020F0502020204030204" pitchFamily="34" charset="0"/>
                <a:cs typeface="Arial" panose="020B0604020202020204" pitchFamily="34" charset="0"/>
              </a:rPr>
              <a:t>The information is presented in a PPT format so that it can easily shared with other staff whose support or involvement may be needed during implementation. </a:t>
            </a:r>
          </a:p>
          <a:p>
            <a:pPr marL="171450" marR="0" indent="-171450">
              <a:lnSpc>
                <a:spcPct val="107000"/>
              </a:lnSpc>
              <a:spcBef>
                <a:spcPts val="0"/>
              </a:spcBef>
              <a:spcAft>
                <a:spcPts val="600"/>
              </a:spcAft>
              <a:buFont typeface="Wingdings" panose="05000000000000000000" pitchFamily="2" charset="2"/>
              <a:buChar char="Ø"/>
            </a:pPr>
            <a:r>
              <a:rPr lang="en-US" sz="1200" u="sng" dirty="0">
                <a:effectLst/>
                <a:latin typeface="Avenir Next LT Pro" panose="020B0504020202020204" pitchFamily="34" charset="0"/>
                <a:ea typeface="Calibri" panose="020F0502020204030204" pitchFamily="34" charset="0"/>
                <a:cs typeface="Arial" panose="020B0604020202020204" pitchFamily="34" charset="0"/>
              </a:rPr>
              <a:t>Notes</a:t>
            </a:r>
            <a:r>
              <a:rPr lang="en-US" sz="1200" u="none" dirty="0">
                <a:effectLst/>
                <a:latin typeface="Avenir Next LT Pro" panose="020B0504020202020204" pitchFamily="34" charset="0"/>
                <a:ea typeface="Calibri" panose="020F0502020204030204" pitchFamily="34" charset="0"/>
                <a:cs typeface="Arial" panose="020B0604020202020204" pitchFamily="34" charset="0"/>
              </a:rPr>
              <a:t> are included for some of the slides  -- where the slide is not self-explanatory</a:t>
            </a:r>
            <a:r>
              <a:rPr lang="en-US" sz="1200" dirty="0">
                <a:effectLst/>
                <a:latin typeface="Avenir Next LT Pro" panose="020B0504020202020204" pitchFamily="34" charset="0"/>
                <a:ea typeface="Calibri" panose="020F0502020204030204" pitchFamily="34" charset="0"/>
                <a:cs typeface="Arial" panose="020B0604020202020204" pitchFamily="34" charset="0"/>
              </a:rPr>
              <a:t>,  or to include additional content</a:t>
            </a:r>
          </a:p>
          <a:p>
            <a:pPr marL="171450" marR="0" indent="-171450">
              <a:lnSpc>
                <a:spcPct val="107000"/>
              </a:lnSpc>
              <a:spcBef>
                <a:spcPts val="0"/>
              </a:spcBef>
              <a:spcAft>
                <a:spcPts val="600"/>
              </a:spcAft>
              <a:buFont typeface="Wingdings" panose="05000000000000000000" pitchFamily="2" charset="2"/>
              <a:buChar char="Ø"/>
            </a:pPr>
            <a:endParaRPr lang="en-US" sz="1200" b="1" dirty="0">
              <a:effectLst/>
              <a:latin typeface="Avenir Next LT Pro" panose="020B05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b="1" dirty="0">
                <a:effectLst/>
                <a:latin typeface="Avenir Next LT Pro" panose="020B0504020202020204" pitchFamily="34" charset="0"/>
                <a:ea typeface="Calibri" panose="020F0502020204030204" pitchFamily="34" charset="0"/>
                <a:cs typeface="Arial" panose="020B0604020202020204" pitchFamily="34" charset="0"/>
              </a:rPr>
              <a:t>2. </a:t>
            </a:r>
            <a:r>
              <a:rPr lang="en-US" sz="1200" dirty="0">
                <a:effectLst/>
                <a:latin typeface="Avenir Next LT Pro" panose="020B0504020202020204" pitchFamily="34" charset="0"/>
                <a:ea typeface="Calibri" panose="020F0502020204030204" pitchFamily="34" charset="0"/>
                <a:cs typeface="Arial" panose="020B0604020202020204" pitchFamily="34" charset="0"/>
              </a:rPr>
              <a:t>This PPT presentation is meant to be </a:t>
            </a:r>
            <a:r>
              <a:rPr lang="en-US" sz="1200" u="sng" dirty="0">
                <a:effectLst/>
                <a:latin typeface="Avenir Next LT Pro" panose="020B0504020202020204" pitchFamily="34" charset="0"/>
                <a:ea typeface="Calibri" panose="020F0502020204030204" pitchFamily="34" charset="0"/>
                <a:cs typeface="Arial" panose="020B0604020202020204" pitchFamily="34" charset="0"/>
              </a:rPr>
              <a:t>used alongside </a:t>
            </a:r>
            <a:r>
              <a:rPr lang="en-US" sz="1200" dirty="0">
                <a:effectLst/>
                <a:latin typeface="Avenir Next LT Pro" panose="020B0504020202020204" pitchFamily="34" charset="0"/>
                <a:ea typeface="Calibri" panose="020F0502020204030204" pitchFamily="34" charset="0"/>
                <a:cs typeface="Arial" panose="020B0604020202020204" pitchFamily="34" charset="0"/>
              </a:rPr>
              <a:t>the </a:t>
            </a:r>
            <a:r>
              <a:rPr lang="en-US" sz="1200" b="1" i="1" dirty="0">
                <a:effectLst/>
                <a:latin typeface="Avenir Next LT Pro" panose="020B0504020202020204" pitchFamily="34" charset="0"/>
                <a:ea typeface="Calibri" panose="020F0502020204030204" pitchFamily="34" charset="0"/>
                <a:cs typeface="Arial" panose="020B0604020202020204" pitchFamily="34" charset="0"/>
              </a:rPr>
              <a:t>Enhancing CC </a:t>
            </a:r>
            <a:r>
              <a:rPr lang="en-US" sz="1200" b="1" dirty="0">
                <a:effectLst/>
                <a:latin typeface="Avenir Next LT Pro" panose="020B0504020202020204" pitchFamily="34" charset="0"/>
                <a:ea typeface="Calibri" panose="020F0502020204030204" pitchFamily="34" charset="0"/>
                <a:cs typeface="Arial" panose="020B0604020202020204" pitchFamily="34" charset="0"/>
              </a:rPr>
              <a:t>Implementation Guide (IG</a:t>
            </a:r>
            <a:r>
              <a:rPr lang="en-US" sz="1200" dirty="0">
                <a:effectLst/>
                <a:latin typeface="Avenir Next LT Pro" panose="020B0504020202020204" pitchFamily="34" charset="0"/>
                <a:ea typeface="Calibri" panose="020F0502020204030204" pitchFamily="34" charset="0"/>
                <a:cs typeface="Arial" panose="020B0604020202020204" pitchFamily="34" charset="0"/>
              </a:rPr>
              <a:t>). </a:t>
            </a:r>
          </a:p>
          <a:p>
            <a:pPr marL="285750" marR="0" indent="-2857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The IG provides actionable, step-by-step guidance about HOW to implement the actions recommended in the slides. </a:t>
            </a:r>
          </a:p>
          <a:p>
            <a:pPr marL="285750" marR="0" indent="-2857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 If you are just beginning to </a:t>
            </a:r>
            <a:r>
              <a:rPr lang="en-US" sz="1200" u="sng" dirty="0">
                <a:effectLst/>
                <a:latin typeface="Avenir Next LT Pro" panose="020B0504020202020204" pitchFamily="34" charset="0"/>
                <a:ea typeface="Calibri" panose="020F0502020204030204" pitchFamily="34" charset="0"/>
                <a:cs typeface="Arial" panose="020B0604020202020204" pitchFamily="34" charset="0"/>
              </a:rPr>
              <a:t>plan</a:t>
            </a:r>
            <a:r>
              <a:rPr lang="en-US" sz="1200" dirty="0">
                <a:effectLst/>
                <a:latin typeface="Avenir Next LT Pro" panose="020B0504020202020204" pitchFamily="34" charset="0"/>
                <a:ea typeface="Calibri" panose="020F0502020204030204" pitchFamily="34" charset="0"/>
                <a:cs typeface="Arial" panose="020B0604020202020204" pitchFamily="34" charset="0"/>
              </a:rPr>
              <a:t> your QI initiative, you may want to start by reviewing the slide deck alone.</a:t>
            </a:r>
          </a:p>
          <a:p>
            <a:pPr marL="285750" marR="0" indent="-2857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 Once you are ready to </a:t>
            </a:r>
            <a:r>
              <a:rPr lang="en-US" sz="1200" u="sng" dirty="0">
                <a:effectLst/>
                <a:latin typeface="Avenir Next LT Pro" panose="020B0504020202020204" pitchFamily="34" charset="0"/>
                <a:ea typeface="Calibri" panose="020F0502020204030204" pitchFamily="34" charset="0"/>
                <a:cs typeface="Arial" panose="020B0604020202020204" pitchFamily="34" charset="0"/>
              </a:rPr>
              <a:t>launch and implement</a:t>
            </a:r>
            <a:r>
              <a:rPr lang="en-US" sz="1200" dirty="0">
                <a:effectLst/>
                <a:latin typeface="Avenir Next LT Pro" panose="020B0504020202020204" pitchFamily="34" charset="0"/>
                <a:ea typeface="Calibri" panose="020F0502020204030204" pitchFamily="34" charset="0"/>
                <a:cs typeface="Arial" panose="020B0604020202020204" pitchFamily="34" charset="0"/>
              </a:rPr>
              <a:t>, you may find it helpful to use these two sets of materials side by side, one section (‘step”) at a time.</a:t>
            </a:r>
          </a:p>
          <a:p>
            <a:pPr marL="285750" marR="0" lvl="0" indent="-285750" algn="l" defTabSz="914400" rtl="0" eaLnBrk="1" fontAlgn="auto" latinLnBrk="0" hangingPunct="1">
              <a:lnSpc>
                <a:spcPct val="107000"/>
              </a:lnSpc>
              <a:spcBef>
                <a:spcPts val="0"/>
              </a:spcBef>
              <a:spcAft>
                <a:spcPts val="600"/>
              </a:spcAft>
              <a:buClrTx/>
              <a:buSzTx/>
              <a:buFont typeface="Wingdings" panose="05000000000000000000" pitchFamily="2" charset="2"/>
              <a:buChar char="Ø"/>
              <a:tabLst/>
              <a:defRPr/>
            </a:pPr>
            <a:r>
              <a:rPr lang="en-US" sz="1200" dirty="0">
                <a:effectLst/>
                <a:latin typeface="Avenir Next LT Pro" panose="020B0504020202020204" pitchFamily="34" charset="0"/>
                <a:ea typeface="Calibri" panose="020F0502020204030204" pitchFamily="34" charset="0"/>
                <a:cs typeface="Arial" panose="020B0604020202020204" pitchFamily="34" charset="0"/>
              </a:rPr>
              <a:t>Chapter (‘step”)  titles in slides align with titles in the IG  </a:t>
            </a:r>
          </a:p>
          <a:p>
            <a:pPr marL="0" marR="0">
              <a:lnSpc>
                <a:spcPct val="107000"/>
              </a:lnSpc>
              <a:spcBef>
                <a:spcPts val="0"/>
              </a:spcBef>
              <a:spcAft>
                <a:spcPts val="600"/>
              </a:spcAft>
            </a:pPr>
            <a:endParaRPr lang="en-US" sz="1200" dirty="0">
              <a:effectLst/>
              <a:latin typeface="Avenir Next LT Pro" panose="020B05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200" b="1" dirty="0">
                <a:solidFill>
                  <a:schemeClr val="accent1"/>
                </a:solidFill>
                <a:effectLst/>
                <a:latin typeface="Avenir Next LT Pro" panose="020B0504020202020204" pitchFamily="34" charset="0"/>
                <a:ea typeface="Calibri" panose="020F0502020204030204" pitchFamily="34" charset="0"/>
                <a:cs typeface="Arial" panose="020B0604020202020204" pitchFamily="34" charset="0"/>
              </a:rPr>
              <a:t>3. RESOURCE GUIDE: </a:t>
            </a:r>
            <a:r>
              <a:rPr lang="en-US" sz="1200" dirty="0">
                <a:effectLst/>
                <a:latin typeface="Avenir Next LT Pro" panose="020B0504020202020204" pitchFamily="34" charset="0"/>
                <a:ea typeface="Calibri" panose="020F0502020204030204" pitchFamily="34" charset="0"/>
                <a:cs typeface="Arial" panose="020B0604020202020204" pitchFamily="34" charset="0"/>
              </a:rPr>
              <a:t> Those wishing to dig even more deeply are encouraged to review the companion </a:t>
            </a:r>
            <a:r>
              <a:rPr lang="en-US" sz="1200" b="1" i="1" dirty="0">
                <a:solidFill>
                  <a:schemeClr val="accent1"/>
                </a:solidFill>
                <a:effectLst/>
                <a:latin typeface="Avenir Next LT Pro" panose="020B0504020202020204" pitchFamily="34" charset="0"/>
                <a:ea typeface="Calibri" panose="020F0502020204030204" pitchFamily="34" charset="0"/>
                <a:cs typeface="Arial" panose="020B0604020202020204" pitchFamily="34" charset="0"/>
              </a:rPr>
              <a:t>Enhancing CC </a:t>
            </a:r>
            <a:r>
              <a:rPr lang="en-US" sz="1200" b="1" dirty="0">
                <a:solidFill>
                  <a:schemeClr val="accent1"/>
                </a:solidFill>
                <a:effectLst/>
                <a:latin typeface="Avenir Next LT Pro" panose="020B0504020202020204" pitchFamily="34" charset="0"/>
                <a:ea typeface="Calibri" panose="020F0502020204030204" pitchFamily="34" charset="0"/>
                <a:cs typeface="Arial" panose="020B0604020202020204" pitchFamily="34" charset="0"/>
              </a:rPr>
              <a:t>Resource Guide</a:t>
            </a:r>
            <a:r>
              <a:rPr lang="en-US" sz="1200" b="1" dirty="0">
                <a:effectLst/>
                <a:latin typeface="Avenir Next LT Pro" panose="020B0504020202020204" pitchFamily="34" charset="0"/>
                <a:ea typeface="Calibri" panose="020F0502020204030204" pitchFamily="34" charset="0"/>
                <a:cs typeface="Arial" panose="020B0604020202020204" pitchFamily="34" charset="0"/>
              </a:rPr>
              <a:t>, </a:t>
            </a:r>
          </a:p>
          <a:p>
            <a:pPr marL="171450" marR="0" indent="-171450">
              <a:lnSpc>
                <a:spcPct val="107000"/>
              </a:lnSpc>
              <a:spcBef>
                <a:spcPts val="0"/>
              </a:spcBef>
              <a:spcAft>
                <a:spcPts val="600"/>
              </a:spcAft>
              <a:buFont typeface="Wingdings" panose="05000000000000000000" pitchFamily="2" charset="2"/>
              <a:buChar char="Ø"/>
            </a:pPr>
            <a:r>
              <a:rPr lang="en-US" sz="1200" dirty="0">
                <a:effectLst/>
                <a:latin typeface="Avenir Next LT Pro" panose="020B0504020202020204" pitchFamily="34" charset="0"/>
                <a:ea typeface="Calibri" panose="020F0502020204030204" pitchFamily="34" charset="0"/>
                <a:cs typeface="Arial" panose="020B0604020202020204" pitchFamily="34" charset="0"/>
              </a:rPr>
              <a:t>This Guide includes  </a:t>
            </a:r>
            <a:r>
              <a:rPr lang="en-US" sz="1200" dirty="0">
                <a:effectLst/>
                <a:latin typeface="Calibri" panose="020F0502020204030204" pitchFamily="34" charset="0"/>
                <a:ea typeface="Calibri" panose="020F0502020204030204" pitchFamily="34" charset="0"/>
                <a:cs typeface="Arial" panose="020B0604020202020204" pitchFamily="34" charset="0"/>
              </a:rPr>
              <a:t>additional information and guidance -- </a:t>
            </a:r>
            <a:r>
              <a:rPr lang="en-US" sz="1200" u="sng" dirty="0">
                <a:effectLst/>
                <a:latin typeface="Calibri" panose="020F0502020204030204" pitchFamily="34" charset="0"/>
                <a:ea typeface="Calibri" panose="020F0502020204030204" pitchFamily="34" charset="0"/>
                <a:cs typeface="Arial" panose="020B0604020202020204" pitchFamily="34" charset="0"/>
              </a:rPr>
              <a:t>in the form of tools, templates. articles, case studies, videos, slide decks, and more </a:t>
            </a:r>
            <a:r>
              <a:rPr lang="en-US" sz="1200" dirty="0">
                <a:effectLst/>
                <a:latin typeface="Calibri" panose="020F0502020204030204" pitchFamily="34" charset="0"/>
                <a:ea typeface="Calibri" panose="020F0502020204030204" pitchFamily="34" charset="0"/>
                <a:cs typeface="Arial" panose="020B0604020202020204" pitchFamily="34" charset="0"/>
              </a:rPr>
              <a:t>-- for anyone wishing to dig even more deeply into the core topics covered in this presentation.</a:t>
            </a:r>
          </a:p>
          <a:p>
            <a:pPr marL="171450" marR="0" indent="-171450">
              <a:lnSpc>
                <a:spcPct val="107000"/>
              </a:lnSpc>
              <a:spcBef>
                <a:spcPts val="0"/>
              </a:spcBef>
              <a:spcAft>
                <a:spcPts val="600"/>
              </a:spcAft>
              <a:buFont typeface="Wingdings" panose="05000000000000000000" pitchFamily="2" charset="2"/>
              <a:buChar char="Ø"/>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l"/>
            <a:r>
              <a:rPr lang="en-US" b="1" i="0" dirty="0">
                <a:solidFill>
                  <a:srgbClr val="1B1B1B"/>
                </a:solidFill>
                <a:effectLst/>
                <a:latin typeface="Source Sans Pro" panose="020B0503030403020204" pitchFamily="34" charset="0"/>
              </a:rPr>
              <a:t>ORIGINAL TRAINING MODULES:  </a:t>
            </a:r>
            <a:r>
              <a:rPr lang="en-US" b="0" i="0" dirty="0">
                <a:solidFill>
                  <a:srgbClr val="1B1B1B"/>
                </a:solidFill>
                <a:effectLst/>
                <a:latin typeface="Source Sans Pro" panose="020B0503030403020204" pitchFamily="34" charset="0"/>
              </a:rPr>
              <a:t>The original training modules are </a:t>
            </a:r>
            <a:r>
              <a:rPr lang="en-US" b="0" i="0" u="sng" dirty="0">
                <a:solidFill>
                  <a:srgbClr val="1B1B1B"/>
                </a:solidFill>
                <a:effectLst/>
                <a:latin typeface="Source Sans Pro" panose="020B0503030403020204" pitchFamily="34" charset="0"/>
              </a:rPr>
              <a:t>one hour-long </a:t>
            </a:r>
            <a:r>
              <a:rPr lang="en-US" b="0" i="0" dirty="0">
                <a:solidFill>
                  <a:srgbClr val="1B1B1B"/>
                </a:solidFill>
                <a:effectLst/>
                <a:latin typeface="Source Sans Pro" panose="020B0503030403020204" pitchFamily="34" charset="0"/>
              </a:rPr>
              <a:t>training sessions originally presented live to a group of hospitals working in real time in 2020-2021 to enhance their CC processes. The </a:t>
            </a:r>
            <a:r>
              <a:rPr lang="en-US" b="0" i="1" dirty="0">
                <a:solidFill>
                  <a:srgbClr val="1B1B1B"/>
                </a:solidFill>
                <a:effectLst/>
                <a:latin typeface="Source Sans Pro" panose="020B0503030403020204" pitchFamily="34" charset="0"/>
              </a:rPr>
              <a:t>Consolidated Curriculum for Enhancing CC </a:t>
            </a:r>
            <a:r>
              <a:rPr lang="en-US" b="0" i="0" dirty="0">
                <a:solidFill>
                  <a:srgbClr val="1B1B1B"/>
                </a:solidFill>
                <a:effectLst/>
                <a:latin typeface="Source Sans Pro" panose="020B0503030403020204" pitchFamily="34" charset="0"/>
              </a:rPr>
              <a:t>is a streamlined,  restructured synthesis of the information presented during these three original trainings. (Links to these sessions and brief descriptions of their contents - are </a:t>
            </a:r>
            <a:r>
              <a:rPr lang="en-US" b="0" i="0" u="sng" dirty="0">
                <a:solidFill>
                  <a:srgbClr val="1B1B1B"/>
                </a:solidFill>
                <a:effectLst/>
                <a:latin typeface="Source Sans Pro" panose="020B0503030403020204" pitchFamily="34" charset="0"/>
              </a:rPr>
              <a:t>also</a:t>
            </a:r>
            <a:r>
              <a:rPr lang="en-US" b="0" i="0" dirty="0">
                <a:solidFill>
                  <a:srgbClr val="1B1B1B"/>
                </a:solidFill>
                <a:effectLst/>
                <a:latin typeface="Source Sans Pro" panose="020B0503030403020204" pitchFamily="34" charset="0"/>
              </a:rPr>
              <a:t> included in the “ To Learn More” slides in this slide deck for those wishing to hear directly from experts and peers about their own experiences with enhancing CC for their CC patients.)</a:t>
            </a:r>
          </a:p>
          <a:p>
            <a:pPr algn="l"/>
            <a:endParaRPr lang="en-US" b="0" i="0" dirty="0">
              <a:solidFill>
                <a:srgbClr val="1B1B1B"/>
              </a:solidFill>
              <a:effectLst/>
              <a:latin typeface="Source Sans Pro" panose="020B0503030403020204" pitchFamily="34" charset="0"/>
            </a:endParaRPr>
          </a:p>
          <a:p>
            <a:pPr algn="l"/>
            <a:r>
              <a:rPr lang="en-US" b="1" i="0" dirty="0">
                <a:solidFill>
                  <a:srgbClr val="1B1B1B"/>
                </a:solidFill>
                <a:effectLst/>
                <a:latin typeface="Source Sans Pro" panose="020B0503030403020204" pitchFamily="34" charset="0"/>
              </a:rPr>
              <a:t>The TAKEheart WEBINARS </a:t>
            </a:r>
            <a:r>
              <a:rPr lang="en-US" b="0" i="0" dirty="0">
                <a:solidFill>
                  <a:srgbClr val="1B1B1B"/>
                </a:solidFill>
                <a:effectLst/>
                <a:latin typeface="Source Sans Pro" panose="020B0503030403020204" pitchFamily="34" charset="0"/>
              </a:rPr>
              <a:t>are one-hours sessions held between 2020–2022, featuring discussions among CR experts and CR champions from diverse hospitals.  </a:t>
            </a:r>
            <a:endParaRPr lang="en-US" b="1" i="0" dirty="0">
              <a:solidFill>
                <a:srgbClr val="1B1B1B"/>
              </a:solidFill>
              <a:effectLst/>
              <a:latin typeface="Source Sans Pro" panose="020B0503030403020204" pitchFamily="34" charset="0"/>
            </a:endParaRPr>
          </a:p>
          <a:p>
            <a:pPr marL="171450" marR="0" indent="-171450">
              <a:lnSpc>
                <a:spcPct val="107000"/>
              </a:lnSpc>
              <a:spcBef>
                <a:spcPts val="0"/>
              </a:spcBef>
              <a:spcAft>
                <a:spcPts val="600"/>
              </a:spcAft>
              <a:buFont typeface="Wingdings" panose="05000000000000000000" pitchFamily="2" charset="2"/>
              <a:buChar char="Ø"/>
            </a:pPr>
            <a:endParaRPr lang="en-US" sz="1200" dirty="0">
              <a:effectLst/>
              <a:latin typeface="Avenir Next LT Pro" panose="020B05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a:t>
            </a:fld>
            <a:endParaRPr lang="en-US"/>
          </a:p>
        </p:txBody>
      </p:sp>
    </p:spTree>
    <p:extLst>
      <p:ext uri="{BB962C8B-B14F-4D97-AF65-F5344CB8AC3E}">
        <p14:creationId xmlns:p14="http://schemas.microsoft.com/office/powerpoint/2010/main" val="207338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B1B1B"/>
                </a:solidFill>
                <a:effectLst/>
                <a:latin typeface="Source Sans Pro" panose="020B0503030403020204" pitchFamily="34" charset="0"/>
              </a:rPr>
              <a:t>Topics  covered in </a:t>
            </a:r>
            <a:r>
              <a:rPr kumimoji="0" lang="en-US" sz="1200" b="0" i="0" u="sng" strike="noStrike" kern="1200" cap="none" spc="0" normalizeH="0" baseline="0" noProof="0" dirty="0">
                <a:ln>
                  <a:noFill/>
                </a:ln>
                <a:solidFill>
                  <a:srgbClr val="112E51"/>
                </a:solidFill>
                <a:effectLst/>
                <a:uLnTx/>
                <a:uFillTx/>
                <a:ea typeface="+mn-ea"/>
                <a:cs typeface="+mn-cs"/>
                <a:hlinkClick r:id="rId3"/>
              </a:rPr>
              <a:t>Laying the Groundwork for Care </a:t>
            </a:r>
            <a:r>
              <a:rPr kumimoji="0" lang="en-US" sz="1200" b="0" i="0" u="none" strike="noStrike" kern="1200" cap="none" spc="0" normalizeH="0" baseline="0" noProof="0" dirty="0">
                <a:ln>
                  <a:noFill/>
                </a:ln>
                <a:solidFill>
                  <a:srgbClr val="112E51"/>
                </a:solidFill>
                <a:effectLst/>
                <a:uLnTx/>
                <a:uFillTx/>
                <a:ea typeface="+mn-ea"/>
                <a:cs typeface="+mn-cs"/>
                <a:hlinkClick r:id="rId3"/>
              </a:rPr>
              <a:t>Coordination</a:t>
            </a:r>
            <a:r>
              <a:rPr kumimoji="0" lang="en-US" sz="1200" b="0" i="0" u="none" strike="noStrike" kern="1200" cap="none" spc="0" normalizeH="0" baseline="0" noProof="0" dirty="0">
                <a:ln>
                  <a:noFill/>
                </a:ln>
                <a:solidFill>
                  <a:srgbClr val="112E51"/>
                </a:solidFill>
                <a:effectLst/>
                <a:uLnTx/>
                <a:uFillTx/>
                <a:ea typeface="+mn-ea"/>
                <a:cs typeface="+mn-cs"/>
              </a:rPr>
              <a:t> </a:t>
            </a:r>
            <a:r>
              <a:rPr lang="en-US" b="0" i="0" dirty="0">
                <a:solidFill>
                  <a:srgbClr val="1B1B1B"/>
                </a:solidFill>
                <a:effectLst/>
                <a:latin typeface="Source Sans Pro" panose="020B0503030403020204" pitchFamily="34" charset="0"/>
              </a:rPr>
              <a:t>include:</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An overview of care coordination and its application to cardiac rehab.</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Defining a completed referral.</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Understanding the characteristics of the population to better meet patient needs and concerns.</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Assessing current care coordination to identify gaps and opportunities.</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Setting priorities and planning for changes in care coordination.</a:t>
            </a:r>
          </a:p>
          <a:p>
            <a:pPr algn="l">
              <a:buFont typeface="Arial" panose="020B0604020202020204" pitchFamily="34" charset="0"/>
              <a:buNone/>
            </a:pPr>
            <a:r>
              <a:rPr lang="en-US" b="0" i="0" dirty="0">
                <a:solidFill>
                  <a:srgbClr val="1B1B1B"/>
                </a:solidFill>
                <a:effectLst/>
                <a:latin typeface="Source Sans Pro" panose="020B0503030403020204" pitchFamily="34" charset="0"/>
              </a:rPr>
              <a:t>.</a:t>
            </a:r>
          </a:p>
          <a:p>
            <a:pPr algn="l"/>
            <a:r>
              <a:rPr lang="en-US" b="0" i="0" dirty="0">
                <a:solidFill>
                  <a:srgbClr val="1B1B1B"/>
                </a:solidFill>
                <a:effectLst/>
                <a:latin typeface="Source Sans Pro" panose="020B0503030403020204" pitchFamily="34" charset="0"/>
              </a:rPr>
              <a:t>Topics covered in </a:t>
            </a:r>
            <a:r>
              <a:rPr kumimoji="0" lang="en-US" sz="1200" b="0" i="0" u="sng" strike="noStrike" kern="1200" cap="none" spc="0" normalizeH="0" baseline="0" noProof="0" dirty="0">
                <a:ln>
                  <a:noFill/>
                </a:ln>
                <a:solidFill>
                  <a:srgbClr val="005B94"/>
                </a:solidFill>
                <a:effectLst/>
                <a:uLnTx/>
                <a:uFillTx/>
                <a:ea typeface="+mn-ea"/>
                <a:cs typeface="+mn-cs"/>
                <a:hlinkClick r:id="rId4"/>
              </a:rPr>
              <a:t>Implementing Effective Care Coordination</a:t>
            </a:r>
            <a:r>
              <a:rPr kumimoji="0" lang="en-US" sz="1200" b="0" i="0" u="none" strike="noStrike" kern="1200" cap="none" spc="0" normalizeH="0" baseline="0" noProof="0" dirty="0">
                <a:ln>
                  <a:noFill/>
                </a:ln>
                <a:solidFill>
                  <a:srgbClr val="1B1B1B"/>
                </a:solidFill>
                <a:effectLst/>
                <a:uLnTx/>
                <a:uFillTx/>
                <a:latin typeface="+mn-lt"/>
                <a:ea typeface="+mn-ea"/>
                <a:cs typeface="+mn-cs"/>
              </a:rPr>
              <a:t> </a:t>
            </a:r>
            <a:r>
              <a:rPr lang="en-US" b="0" i="0" dirty="0">
                <a:solidFill>
                  <a:srgbClr val="1B1B1B"/>
                </a:solidFill>
                <a:effectLst/>
                <a:latin typeface="Source Sans Pro" panose="020B0503030403020204" pitchFamily="34" charset="0"/>
              </a:rPr>
              <a:t>include:</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Addressing patient needs and concerns</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Changing workflow processes including documenting</a:t>
            </a:r>
          </a:p>
          <a:p>
            <a:pPr algn="l">
              <a:buFont typeface="Arial" panose="020B0604020202020204" pitchFamily="34" charset="0"/>
              <a:buChar char="•"/>
            </a:pPr>
            <a:r>
              <a:rPr lang="en-US" b="0" i="0" dirty="0">
                <a:solidFill>
                  <a:srgbClr val="1B1B1B"/>
                </a:solidFill>
                <a:effectLst/>
                <a:latin typeface="Source Sans Pro" panose="020B0503030403020204" pitchFamily="34" charset="0"/>
              </a:rPr>
              <a:t>Engaging staff in the redesign </a:t>
            </a:r>
          </a:p>
          <a:p>
            <a:pPr algn="l">
              <a:buFont typeface="Arial" panose="020B0604020202020204" pitchFamily="34" charset="0"/>
              <a:buChar char="•"/>
            </a:pPr>
            <a:r>
              <a:rPr lang="en-US" b="0" i="0" u="none" dirty="0">
                <a:solidFill>
                  <a:srgbClr val="1B1B1B"/>
                </a:solidFill>
                <a:effectLst/>
                <a:latin typeface="Source Sans Pro" panose="020B0503030403020204" pitchFamily="34" charset="0"/>
              </a:rPr>
              <a:t>Documenting and orienting staff to new procedures and protocols</a:t>
            </a:r>
          </a:p>
          <a:p>
            <a:pPr algn="l">
              <a:buFont typeface="Arial" panose="020B0604020202020204" pitchFamily="34" charset="0"/>
              <a:buChar char="•"/>
            </a:pPr>
            <a:endParaRPr lang="en-US" b="0" i="0" u="sng" dirty="0">
              <a:solidFill>
                <a:srgbClr val="1B1B1B"/>
              </a:solidFill>
              <a:effectLst/>
              <a:latin typeface="Source Sans Pro" panose="020B0503030403020204" pitchFamily="34" charset="0"/>
            </a:endParaRPr>
          </a:p>
          <a:p>
            <a:pPr algn="l">
              <a:buFont typeface="Arial" panose="020B0604020202020204" pitchFamily="34" charset="0"/>
              <a:buNone/>
            </a:pPr>
            <a:endParaRPr lang="en-US" b="0" i="0" u="sng" dirty="0">
              <a:solidFill>
                <a:srgbClr val="1B1B1B"/>
              </a:solidFill>
              <a:effectLst/>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22</a:t>
            </a:fld>
            <a:endParaRPr lang="en-US"/>
          </a:p>
        </p:txBody>
      </p:sp>
    </p:spTree>
    <p:extLst>
      <p:ext uri="{BB962C8B-B14F-4D97-AF65-F5344CB8AC3E}">
        <p14:creationId xmlns:p14="http://schemas.microsoft.com/office/powerpoint/2010/main" val="4151374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24</a:t>
            </a:fld>
            <a:endParaRPr lang="en-US"/>
          </a:p>
        </p:txBody>
      </p:sp>
    </p:spTree>
    <p:extLst>
      <p:ext uri="{BB962C8B-B14F-4D97-AF65-F5344CB8AC3E}">
        <p14:creationId xmlns:p14="http://schemas.microsoft.com/office/powerpoint/2010/main" val="3668400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1941"/>
                </a:solidFill>
                <a:effectLst/>
                <a:latin typeface="Cooper Hewitt"/>
              </a:rPr>
              <a:t>The Social Determinants of Health (SDOH) are the conditions in the environments where people are born, live, learn, work, play, worship, and age that affect a wide range of health, functioning, and quality-of-life outcomes and risks. Understanding these issues on a population level  can complement the work you do on an individual level. We encourage you to take time to develop an understanding of the environment in the catchment area you serve. </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25</a:t>
            </a:fld>
            <a:endParaRPr lang="en-US"/>
          </a:p>
        </p:txBody>
      </p:sp>
    </p:spTree>
    <p:extLst>
      <p:ext uri="{BB962C8B-B14F-4D97-AF65-F5344CB8AC3E}">
        <p14:creationId xmlns:p14="http://schemas.microsoft.com/office/powerpoint/2010/main" val="1960865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Times New Roman"/>
                <a:ea typeface="Calibri" panose="020F0502020204030204" pitchFamily="34" charset="0"/>
                <a:cs typeface="Times New Roman"/>
              </a:rPr>
              <a:t>There are known disparities in CR participation. </a:t>
            </a:r>
            <a:r>
              <a:rPr lang="en-US" sz="1800" dirty="0">
                <a:effectLst/>
                <a:latin typeface="Avenir Next LT Pro" panose="020B0504020202020204" pitchFamily="34" charset="0"/>
                <a:ea typeface="Calibri" panose="020F0502020204030204" pitchFamily="34" charset="0"/>
                <a:cs typeface="Arial" panose="020B0604020202020204" pitchFamily="34" charset="0"/>
              </a:rPr>
              <a:t>An effective CC system helps to reduce these disparities by addressing the specific needs and concerns that may be impeding patients’ enrollment and participation.</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26</a:t>
            </a:fld>
            <a:endParaRPr lang="en-US"/>
          </a:p>
        </p:txBody>
      </p:sp>
    </p:spTree>
    <p:extLst>
      <p:ext uri="{BB962C8B-B14F-4D97-AF65-F5344CB8AC3E}">
        <p14:creationId xmlns:p14="http://schemas.microsoft.com/office/powerpoint/2010/main" val="334262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dirty="0"/>
              <a:t>There are numerous factors that can impact CR enrollment and participation. Sometimes our patients are forced to make difficult decisions about their own health and wellbeing, especially when the decisions involve choosing between their care and food or housing. Sometimes patients can be labeled as non-compliant without a full understanding of the challenges they face in their living, social, and/or working environments.. Here we have provided you examples to stimulate your thinking and while you are redesigning your CC system. </a:t>
            </a:r>
          </a:p>
          <a:p>
            <a:pPr lvl="1"/>
            <a:endParaRPr lang="en-US" sz="1200" b="0" dirty="0"/>
          </a:p>
          <a:p>
            <a:pPr lvl="1"/>
            <a:r>
              <a:rPr lang="en-US" sz="1200" b="0" dirty="0"/>
              <a:t>Talking to your patients is the best way to understand the challenges that are deterring them from enrolling in or completing CR. </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27</a:t>
            </a:fld>
            <a:endParaRPr lang="en-US"/>
          </a:p>
        </p:txBody>
      </p:sp>
    </p:spTree>
    <p:extLst>
      <p:ext uri="{BB962C8B-B14F-4D97-AF65-F5344CB8AC3E}">
        <p14:creationId xmlns:p14="http://schemas.microsoft.com/office/powerpoint/2010/main" val="419769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28</a:t>
            </a:fld>
            <a:endParaRPr lang="en-US"/>
          </a:p>
        </p:txBody>
      </p:sp>
    </p:spTree>
    <p:extLst>
      <p:ext uri="{BB962C8B-B14F-4D97-AF65-F5344CB8AC3E}">
        <p14:creationId xmlns:p14="http://schemas.microsoft.com/office/powerpoint/2010/main" val="1526665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Here are some suggestions for addressing financial needs and concerns. This list is by no means exhaustive. Some take more effort, like raising funds to defray costs takes time and resources. Others require changing the way care is delivered, which can also take time and resources. Financial incentives can be effective and may help patients over come challenges to participation. These might include gas or gift cards, parking passes, or co-pay waivers. Incentives should be delivered immediately after desired behavior (e.g., at the end of a completed exercise session) to have the greatest impact. Generally, the higher value the incentive the greater the effect.</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29</a:t>
            </a:fld>
            <a:endParaRPr lang="en-US"/>
          </a:p>
        </p:txBody>
      </p:sp>
    </p:spTree>
    <p:extLst>
      <p:ext uri="{BB962C8B-B14F-4D97-AF65-F5344CB8AC3E}">
        <p14:creationId xmlns:p14="http://schemas.microsoft.com/office/powerpoint/2010/main" val="35046365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Education about CR and its benefits is crucial, yet educational materials for patients often miss the mark. Design materials to appeal to a wide audience, use plain language, and use the languages with which your patients are most comfortable. Use translators when needed and engage family members for verbal conversations about CR. Sometimes patients believe they can change exercise and eating habits without help and support. Explain the science that shows otherwise. Maybe a patient has read inaccurate or confusing information on the internet Help clear up the confusion by creating a list of reputable resources. Develop a patient ambassador program. Former CR graduates can be a low-cost solution and provide valuable peer-to-peer support. </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30</a:t>
            </a:fld>
            <a:endParaRPr lang="en-US"/>
          </a:p>
        </p:txBody>
      </p:sp>
    </p:spTree>
    <p:extLst>
      <p:ext uri="{BB962C8B-B14F-4D97-AF65-F5344CB8AC3E}">
        <p14:creationId xmlns:p14="http://schemas.microsoft.com/office/powerpoint/2010/main" val="198758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can’t stress enough how important it is to understand the patient and the impact of their new health condition on their lives. Depression and anxiety are common, and patients can experience feelings of isolation. It’s important to review medications for possible side-effects. In the spirit of patient-centered care, surrounding these patients with the knowledge and skills of an interprofessional team can lead to increased participation in CR with downstream improved outcomes.</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31</a:t>
            </a:fld>
            <a:endParaRPr lang="en-US"/>
          </a:p>
        </p:txBody>
      </p:sp>
    </p:spTree>
    <p:extLst>
      <p:ext uri="{BB962C8B-B14F-4D97-AF65-F5344CB8AC3E}">
        <p14:creationId xmlns:p14="http://schemas.microsoft.com/office/powerpoint/2010/main" val="2464357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Patient convenience is a major driver of CR participation. It is important to work as a team to develop strategies to overcome transportation obstacles for patients. This slide lists some possible solutions. Remember that transportation issues may arise because a patient does not own a car or live close to public transportation. Personal preferences might also play a role. Maybe the patient doesn’t want to be seen entering a medical transport van. Getting help from the patient’s family and friends can be a powerful motivator for attendance, especially if the individual makes it known they will do whatever it takes to support the patient’s participation in CR</a:t>
            </a:r>
            <a:endParaRPr lang="en-US" dirty="0"/>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32</a:t>
            </a:fld>
            <a:endParaRPr lang="en-US"/>
          </a:p>
        </p:txBody>
      </p:sp>
    </p:spTree>
    <p:extLst>
      <p:ext uri="{BB962C8B-B14F-4D97-AF65-F5344CB8AC3E}">
        <p14:creationId xmlns:p14="http://schemas.microsoft.com/office/powerpoint/2010/main" val="95587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a:t>
            </a:fld>
            <a:endParaRPr lang="en-US"/>
          </a:p>
        </p:txBody>
      </p:sp>
    </p:spTree>
    <p:extLst>
      <p:ext uri="{BB962C8B-B14F-4D97-AF65-F5344CB8AC3E}">
        <p14:creationId xmlns:p14="http://schemas.microsoft.com/office/powerpoint/2010/main" val="2611690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33</a:t>
            </a:fld>
            <a:endParaRPr lang="en-US"/>
          </a:p>
        </p:txBody>
      </p:sp>
    </p:spTree>
    <p:extLst>
      <p:ext uri="{BB962C8B-B14F-4D97-AF65-F5344CB8AC3E}">
        <p14:creationId xmlns:p14="http://schemas.microsoft.com/office/powerpoint/2010/main" val="3122090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0"/>
              </a:spcAft>
              <a:buNone/>
            </a:pPr>
            <a:r>
              <a:rPr lang="en-US" sz="1200" b="0" dirty="0"/>
              <a:t>The  CC IG and RG include links to valuable training resources and educational materials.</a:t>
            </a:r>
          </a:p>
          <a:p>
            <a:pPr marL="0" indent="0">
              <a:spcAft>
                <a:spcPts val="0"/>
              </a:spcAft>
              <a:buNone/>
            </a:pPr>
            <a:endParaRPr lang="en-US" sz="1200" b="0" dirty="0"/>
          </a:p>
          <a:p>
            <a:pPr marL="0" indent="0">
              <a:spcAft>
                <a:spcPts val="0"/>
              </a:spcAft>
              <a:buNone/>
            </a:pPr>
            <a:r>
              <a:rPr lang="en-US" sz="1200" b="0" dirty="0"/>
              <a:t>The IG also provides guidance for helping </a:t>
            </a:r>
            <a:r>
              <a:rPr lang="en-US" sz="4200" dirty="0">
                <a:effectLst/>
                <a:latin typeface="Avenir Next LT Pro" panose="020B0504020202020204" pitchFamily="34" charset="0"/>
                <a:ea typeface="Calibri" panose="020F0502020204030204" pitchFamily="34" charset="0"/>
                <a:cs typeface="Arial" panose="020B0604020202020204" pitchFamily="34" charset="0"/>
              </a:rPr>
              <a:t>staff adjust to new expectations and responsibilities by providing</a:t>
            </a:r>
          </a:p>
          <a:p>
            <a:pPr marL="739775" lvl="1" indent="-282575">
              <a:lnSpc>
                <a:spcPct val="100000"/>
              </a:lnSpc>
              <a:spcBef>
                <a:spcPts val="0"/>
              </a:spcBef>
            </a:pPr>
            <a:r>
              <a:rPr lang="en-US" sz="4200" dirty="0">
                <a:latin typeface="Avenir Next LT Pro" panose="020B0504020202020204" pitchFamily="34" charset="0"/>
                <a:ea typeface="Calibri" panose="020F0502020204030204" pitchFamily="34" charset="0"/>
                <a:cs typeface="Arial" panose="020B0604020202020204" pitchFamily="34" charset="0"/>
              </a:rPr>
              <a:t>Staff Orientation</a:t>
            </a:r>
          </a:p>
          <a:p>
            <a:pPr marL="739775" lvl="1" indent="-282575">
              <a:lnSpc>
                <a:spcPct val="100000"/>
              </a:lnSpc>
              <a:spcBef>
                <a:spcPts val="0"/>
              </a:spcBef>
            </a:pPr>
            <a:r>
              <a:rPr lang="en-US" sz="4200" dirty="0">
                <a:latin typeface="Avenir Next LT Pro" panose="020B0504020202020204" pitchFamily="34" charset="0"/>
                <a:ea typeface="Calibri" panose="020F0502020204030204" pitchFamily="34" charset="0"/>
                <a:cs typeface="Arial" panose="020B0604020202020204" pitchFamily="34" charset="0"/>
              </a:rPr>
              <a:t>Staff Training on</a:t>
            </a:r>
          </a:p>
          <a:p>
            <a:pPr marL="1196975" lvl="2" indent="-282575">
              <a:lnSpc>
                <a:spcPct val="100000"/>
              </a:lnSpc>
              <a:spcBef>
                <a:spcPts val="0"/>
              </a:spcBef>
            </a:pPr>
            <a:r>
              <a:rPr lang="en-US" sz="4200" dirty="0">
                <a:latin typeface="Avenir Next LT Pro" panose="020B0504020202020204" pitchFamily="34" charset="0"/>
                <a:ea typeface="Calibri" panose="020F0502020204030204" pitchFamily="34" charset="0"/>
                <a:cs typeface="Arial" panose="020B0604020202020204" pitchFamily="34" charset="0"/>
              </a:rPr>
              <a:t>How to access patient information from the EMR</a:t>
            </a:r>
          </a:p>
          <a:p>
            <a:pPr marL="1196975" lvl="2" indent="-282575">
              <a:lnSpc>
                <a:spcPct val="100000"/>
              </a:lnSpc>
              <a:spcBef>
                <a:spcPts val="0"/>
              </a:spcBef>
            </a:pPr>
            <a:r>
              <a:rPr lang="en-US" sz="4200" dirty="0">
                <a:latin typeface="Avenir Next LT Pro" panose="020B0504020202020204" pitchFamily="34" charset="0"/>
                <a:ea typeface="Calibri" panose="020F0502020204030204" pitchFamily="34" charset="0"/>
                <a:cs typeface="Arial" panose="020B0604020202020204" pitchFamily="34" charset="0"/>
              </a:rPr>
              <a:t>Understanding SDOH</a:t>
            </a:r>
          </a:p>
          <a:p>
            <a:pPr marL="1196975" lvl="2" indent="-282575">
              <a:lnSpc>
                <a:spcPct val="100000"/>
              </a:lnSpc>
              <a:spcBef>
                <a:spcPts val="0"/>
              </a:spcBef>
            </a:pPr>
            <a:r>
              <a:rPr lang="en-US" sz="4200" dirty="0">
                <a:latin typeface="Avenir Next LT Pro" panose="020B0504020202020204" pitchFamily="34" charset="0"/>
                <a:ea typeface="Calibri" panose="020F0502020204030204" pitchFamily="34" charset="0"/>
                <a:cs typeface="Arial" panose="020B0604020202020204" pitchFamily="34" charset="0"/>
              </a:rPr>
              <a:t>Promoting Health Literacy</a:t>
            </a:r>
          </a:p>
          <a:p>
            <a:pPr marL="1196975" lvl="2" indent="-282575">
              <a:lnSpc>
                <a:spcPct val="100000"/>
              </a:lnSpc>
              <a:spcBef>
                <a:spcPts val="0"/>
              </a:spcBef>
            </a:pPr>
            <a:r>
              <a:rPr lang="en-US" sz="4200" dirty="0">
                <a:latin typeface="Avenir Next LT Pro" panose="020B0504020202020204" pitchFamily="34" charset="0"/>
                <a:ea typeface="Calibri" panose="020F0502020204030204" pitchFamily="34" charset="0"/>
                <a:cs typeface="Arial" panose="020B0604020202020204" pitchFamily="34" charset="0"/>
              </a:rPr>
              <a:t>Other useful skills and knowledge</a:t>
            </a:r>
          </a:p>
          <a:p>
            <a:pPr marL="0" indent="0">
              <a:spcAft>
                <a:spcPts val="0"/>
              </a:spcAft>
              <a:buNone/>
            </a:pPr>
            <a:endParaRPr lang="en-US" sz="1200" b="0" dirty="0"/>
          </a:p>
          <a:p>
            <a:pPr marL="0" indent="0">
              <a:spcAft>
                <a:spcPts val="0"/>
              </a:spcAft>
              <a:buNone/>
            </a:pPr>
            <a:r>
              <a:rPr lang="en-US" sz="1200" b="0" dirty="0"/>
              <a:t>In some cases, it will be necessary to formalize changes in revised position descriptions.</a:t>
            </a:r>
          </a:p>
          <a:p>
            <a:pPr marL="1196975" lvl="2" indent="-282575">
              <a:lnSpc>
                <a:spcPct val="100000"/>
              </a:lnSpc>
              <a:spcBef>
                <a:spcPts val="0"/>
              </a:spcBef>
            </a:pPr>
            <a:endParaRPr lang="en-US" sz="4200" dirty="0">
              <a:latin typeface="Avenir Next LT Pro" panose="020B0504020202020204" pitchFamily="34" charset="0"/>
              <a:ea typeface="Calibri" panose="020F0502020204030204" pitchFamily="34" charset="0"/>
              <a:cs typeface="Arial" panose="020B0604020202020204" pitchFamily="34" charset="0"/>
            </a:endParaRPr>
          </a:p>
          <a:p>
            <a:pPr marL="1196975" lvl="2" indent="-282575">
              <a:lnSpc>
                <a:spcPct val="100000"/>
              </a:lnSpc>
              <a:spcBef>
                <a:spcPts val="0"/>
              </a:spcBef>
            </a:pPr>
            <a:endParaRPr lang="en-US" sz="4200" dirty="0">
              <a:latin typeface="Avenir Next LT Pro" panose="020B0504020202020204" pitchFamily="34" charset="0"/>
              <a:ea typeface="Calibri" panose="020F0502020204030204" pitchFamily="34" charset="0"/>
              <a:cs typeface="Arial" panose="020B0604020202020204" pitchFamily="34" charset="0"/>
            </a:endParaRPr>
          </a:p>
          <a:p>
            <a:pPr marL="1196975" lvl="2" indent="-282575">
              <a:lnSpc>
                <a:spcPct val="100000"/>
              </a:lnSpc>
              <a:spcBef>
                <a:spcPts val="0"/>
              </a:spcBef>
            </a:pPr>
            <a:endParaRPr lang="en-US" sz="4200" dirty="0">
              <a:latin typeface="Avenir Next LT Pro" panose="020B05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35</a:t>
            </a:fld>
            <a:endParaRPr lang="en-US"/>
          </a:p>
        </p:txBody>
      </p:sp>
    </p:spTree>
    <p:extLst>
      <p:ext uri="{BB962C8B-B14F-4D97-AF65-F5344CB8AC3E}">
        <p14:creationId xmlns:p14="http://schemas.microsoft.com/office/powerpoint/2010/main" val="1626778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36</a:t>
            </a:fld>
            <a:endParaRPr lang="en-US"/>
          </a:p>
        </p:txBody>
      </p:sp>
    </p:spTree>
    <p:extLst>
      <p:ext uri="{BB962C8B-B14F-4D97-AF65-F5344CB8AC3E}">
        <p14:creationId xmlns:p14="http://schemas.microsoft.com/office/powerpoint/2010/main" val="760369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37</a:t>
            </a:fld>
            <a:endParaRPr lang="en-US"/>
          </a:p>
        </p:txBody>
      </p:sp>
    </p:spTree>
    <p:extLst>
      <p:ext uri="{BB962C8B-B14F-4D97-AF65-F5344CB8AC3E}">
        <p14:creationId xmlns:p14="http://schemas.microsoft.com/office/powerpoint/2010/main" val="3126995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This is a sample of an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inpatient tracking form</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that is included in the CRCP.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38</a:t>
            </a:fld>
            <a:endParaRPr lang="en-US"/>
          </a:p>
        </p:txBody>
      </p:sp>
    </p:spTree>
    <p:extLst>
      <p:ext uri="{BB962C8B-B14F-4D97-AF65-F5344CB8AC3E}">
        <p14:creationId xmlns:p14="http://schemas.microsoft.com/office/powerpoint/2010/main" val="3076790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Arial" panose="020B0604020202020204" pitchFamily="34" charset="0"/>
                <a:ea typeface="Calibri" panose="020F0502020204030204" pitchFamily="34" charset="0"/>
              </a:rPr>
              <a:t>These are the performance and quality measures listed in the  2018 report of the ACC/AHA (</a:t>
            </a:r>
            <a:r>
              <a:rPr lang="en-US" sz="1800" u="sng" dirty="0">
                <a:solidFill>
                  <a:srgbClr val="000000"/>
                </a:solidFill>
                <a:effectLst/>
                <a:latin typeface="Arial" panose="020B0604020202020204" pitchFamily="34" charset="0"/>
                <a:ea typeface="Calibri" panose="020F0502020204030204" pitchFamily="34" charset="0"/>
                <a:hlinkClick r:id="rId3"/>
              </a:rPr>
              <a:t>2018 ACC/AHA Clinical Performance and Quality Measures for Cardiac Rehabilitation: A Report of the American College of Cardiology/American Heart Association Task Force on Performance Measures</a:t>
            </a:r>
            <a:r>
              <a:rPr lang="en-US" sz="1800" dirty="0">
                <a:solidFill>
                  <a:srgbClr val="000000"/>
                </a:solidFill>
                <a:effectLst/>
                <a:latin typeface="Arial" panose="020B0604020202020204" pitchFamily="34" charset="0"/>
                <a:ea typeface="Calibri" panose="020F0502020204030204" pitchFamily="34" charset="0"/>
              </a:rPr>
              <a:t> ),  that all CR programs are being encouraged to use. In this report, each measure is described in detail with inclusion and exclusion criteria and other specifications. </a:t>
            </a:r>
          </a:p>
          <a:p>
            <a:endParaRPr lang="en-US" sz="1800" dirty="0">
              <a:solidFill>
                <a:srgbClr val="000000"/>
              </a:solidFill>
              <a:effectLst/>
              <a:latin typeface="Arial" panose="020B0604020202020204" pitchFamily="34" charset="0"/>
            </a:endParaRPr>
          </a:p>
          <a:p>
            <a:endParaRPr lang="en-US" sz="1800" dirty="0">
              <a:solidFill>
                <a:srgbClr val="000000"/>
              </a:solidFill>
              <a:effectLst/>
              <a:latin typeface="Arial" panose="020B0604020202020204" pitchFamily="34" charset="0"/>
            </a:endParaRPr>
          </a:p>
          <a:p>
            <a:r>
              <a:rPr lang="en-US" sz="1800" u="sng" dirty="0">
                <a:solidFill>
                  <a:srgbClr val="000000"/>
                </a:solidFill>
                <a:effectLst/>
                <a:latin typeface="Arial" panose="020B0604020202020204" pitchFamily="34" charset="0"/>
              </a:rPr>
              <a:t>Citation</a:t>
            </a:r>
            <a:r>
              <a:rPr lang="en-US" sz="1800" dirty="0">
                <a:solidFill>
                  <a:srgbClr val="000000"/>
                </a:solidFill>
                <a:effectLst/>
                <a:latin typeface="Arial" panose="020B0604020202020204" pitchFamily="34" charset="0"/>
              </a:rPr>
              <a:t>: Randal J. Thomas, Gary </a:t>
            </a:r>
            <a:r>
              <a:rPr lang="en-US" sz="1800" dirty="0" err="1">
                <a:solidFill>
                  <a:srgbClr val="000000"/>
                </a:solidFill>
                <a:effectLst/>
                <a:latin typeface="Arial" panose="020B0604020202020204" pitchFamily="34" charset="0"/>
              </a:rPr>
              <a:t>Balady</a:t>
            </a:r>
            <a:r>
              <a:rPr lang="en-US" sz="1800" dirty="0">
                <a:solidFill>
                  <a:srgbClr val="000000"/>
                </a:solidFill>
                <a:effectLst/>
                <a:latin typeface="Arial" panose="020B0604020202020204" pitchFamily="34" charset="0"/>
              </a:rPr>
              <a:t>, et. al., 2018 ACC/AHA Clinical Performance and Quality Measures for Cardiac Rehabilitation: A Report of the American College of Cardiology/American Heart Association Task Force on Performance Measures; J Am Coll </a:t>
            </a:r>
            <a:r>
              <a:rPr lang="en-US" sz="1800" dirty="0" err="1">
                <a:solidFill>
                  <a:srgbClr val="000000"/>
                </a:solidFill>
                <a:effectLst/>
                <a:latin typeface="Arial" panose="020B0604020202020204" pitchFamily="34" charset="0"/>
              </a:rPr>
              <a:t>Cardiol</a:t>
            </a:r>
            <a:r>
              <a:rPr lang="en-US" sz="1800" dirty="0">
                <a:solidFill>
                  <a:srgbClr val="000000"/>
                </a:solidFill>
                <a:effectLst/>
                <a:latin typeface="Arial" panose="020B0604020202020204" pitchFamily="34" charset="0"/>
              </a:rPr>
              <a:t>. 2018 Apr, 71 (16) 1814–1837</a:t>
            </a:r>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39</a:t>
            </a:fld>
            <a:endParaRPr lang="en-US"/>
          </a:p>
        </p:txBody>
      </p:sp>
    </p:spTree>
    <p:extLst>
      <p:ext uri="{BB962C8B-B14F-4D97-AF65-F5344CB8AC3E}">
        <p14:creationId xmlns:p14="http://schemas.microsoft.com/office/powerpoint/2010/main" val="1634748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b="0" baseline="0" dirty="0"/>
              <a:t>An important step in any QI project is taking time to evaluate the changes. Talk to the staff. Talk to patients. Both are key sources of information. Provide open forums to share the things that are working, as well as the things that are not. Stress the theme of learning together.</a:t>
            </a:r>
          </a:p>
          <a:p>
            <a:endParaRPr lang="en-US" sz="1200" b="0" baseline="0" dirty="0"/>
          </a:p>
        </p:txBody>
      </p:sp>
      <p:sp>
        <p:nvSpPr>
          <p:cNvPr id="4" name="Slide Number Placeholder 3"/>
          <p:cNvSpPr>
            <a:spLocks noGrp="1"/>
          </p:cNvSpPr>
          <p:nvPr>
            <p:ph type="sldNum" sz="quarter" idx="10"/>
          </p:nvPr>
        </p:nvSpPr>
        <p:spPr/>
        <p:txBody>
          <a:bodyPr/>
          <a:lstStyle/>
          <a:p>
            <a:fld id="{C20CEF46-6BD6-4B1F-90B9-33B57A5A6B7A}" type="slidenum">
              <a:rPr lang="en-US" smtClean="0"/>
              <a:t>40</a:t>
            </a:fld>
            <a:endParaRPr lang="en-US"/>
          </a:p>
        </p:txBody>
      </p:sp>
    </p:spTree>
    <p:extLst>
      <p:ext uri="{BB962C8B-B14F-4D97-AF65-F5344CB8AC3E}">
        <p14:creationId xmlns:p14="http://schemas.microsoft.com/office/powerpoint/2010/main" val="96458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4</a:t>
            </a:fld>
            <a:endParaRPr lang="en-US"/>
          </a:p>
        </p:txBody>
      </p:sp>
    </p:spTree>
    <p:extLst>
      <p:ext uri="{BB962C8B-B14F-4D97-AF65-F5344CB8AC3E}">
        <p14:creationId xmlns:p14="http://schemas.microsoft.com/office/powerpoint/2010/main" val="290523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CC for CR is focused on specific activities that will increase the likelihood that ALL eligible patients are referred to CR and ALL referred patients enroll in a CR program. While patient participation until program completion should be the goal for all patients, TAKEheart materials are focused more narrowly on CC to increase the referrals and enrollment. </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6</a:t>
            </a:fld>
            <a:endParaRPr lang="en-US"/>
          </a:p>
        </p:txBody>
      </p:sp>
    </p:spTree>
    <p:extLst>
      <p:ext uri="{BB962C8B-B14F-4D97-AF65-F5344CB8AC3E}">
        <p14:creationId xmlns:p14="http://schemas.microsoft.com/office/powerpoint/2010/main" val="367477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2011 study demonstrated that implementing AR and effective</a:t>
            </a:r>
            <a:r>
              <a:rPr lang="en-US" sz="1200" kern="1200" baseline="0" dirty="0">
                <a:solidFill>
                  <a:schemeClr val="tx1"/>
                </a:solidFill>
                <a:effectLst/>
                <a:latin typeface="+mn-lt"/>
                <a:ea typeface="+mn-ea"/>
                <a:cs typeface="+mn-cs"/>
              </a:rPr>
              <a:t> CC are quality improvement steps that hospitals can take to increase CR participation in their health systems and communities.</a:t>
            </a:r>
            <a:endParaRPr lang="en-US" dirty="0">
              <a:ea typeface="+mn-ea"/>
              <a:cs typeface="+mn-cs"/>
            </a:endParaRPr>
          </a:p>
          <a:p>
            <a:pPr marR="0" lvl="1"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panose="020F0502020204030204"/>
            </a:endParaRPr>
          </a:p>
          <a:p>
            <a:pPr marR="0" lvl="1" indent="0" algn="l" defTabSz="914400" rtl="0" eaLnBrk="1" fontAlgn="auto" latinLnBrk="0" hangingPunct="1">
              <a:lnSpc>
                <a:spcPct val="100000"/>
              </a:lnSpc>
              <a:spcBef>
                <a:spcPts val="0"/>
              </a:spcBef>
              <a:spcAft>
                <a:spcPts val="0"/>
              </a:spcAft>
              <a:buClrTx/>
              <a:buSzTx/>
              <a:buFontTx/>
              <a:buNone/>
              <a:tabLst/>
              <a:defRPr/>
            </a:pPr>
            <a:r>
              <a:rPr lang="en-US" b="1" dirty="0"/>
              <a:t>Citations from this slide:</a:t>
            </a:r>
            <a:r>
              <a:rPr lang="en-US" b="1" baseline="0" dirty="0"/>
              <a:t> </a:t>
            </a:r>
            <a:endParaRPr lang="en-US" b="1" baseline="0" dirty="0">
              <a:cs typeface="Calibri" panose="020F0502020204030204"/>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Grace, S.L.</a:t>
            </a:r>
            <a:r>
              <a:rPr lang="en-US" baseline="0" dirty="0"/>
              <a:t> et al. Effect of cardiac rehabilitation referral strategies on utilization rates: a prospective, controlled study. Arch Intern Med.</a:t>
            </a:r>
            <a:r>
              <a:rPr lang="en-US" sz="1200" b="0" i="0" kern="1200" dirty="0">
                <a:solidFill>
                  <a:schemeClr val="tx1"/>
                </a:solidFill>
                <a:effectLst/>
                <a:latin typeface="+mn-lt"/>
                <a:ea typeface="+mn-ea"/>
                <a:cs typeface="+mn-cs"/>
              </a:rPr>
              <a:t> 2011 Feb 14;171(3):235-41.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10.1001/archinternmed.2010.501.</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7</a:t>
            </a:fld>
            <a:endParaRPr lang="en-US"/>
          </a:p>
        </p:txBody>
      </p:sp>
    </p:spTree>
    <p:extLst>
      <p:ext uri="{BB962C8B-B14F-4D97-AF65-F5344CB8AC3E}">
        <p14:creationId xmlns:p14="http://schemas.microsoft.com/office/powerpoint/2010/main" val="3706835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literature on CC for CR often focuses narrowly on the role of an assigned “liaison” in providing CC, TAKEheart focuses on </a:t>
            </a:r>
            <a:r>
              <a:rPr lang="en-US" b="1" dirty="0"/>
              <a:t>the CC system, </a:t>
            </a:r>
            <a:r>
              <a:rPr lang="en-US" dirty="0"/>
              <a:t>which is a set of processes aimed at achieving the objectives shown on this slide.</a:t>
            </a:r>
          </a:p>
          <a:p>
            <a:endParaRPr lang="en-US" dirty="0"/>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8</a:t>
            </a:fld>
            <a:endParaRPr lang="en-US"/>
          </a:p>
        </p:txBody>
      </p:sp>
    </p:spTree>
    <p:extLst>
      <p:ext uri="{BB962C8B-B14F-4D97-AF65-F5344CB8AC3E}">
        <p14:creationId xmlns:p14="http://schemas.microsoft.com/office/powerpoint/2010/main" val="254613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lgn="l"/>
            <a:r>
              <a:rPr lang="en-US" sz="1200" b="0" dirty="0"/>
              <a:t>CC involves:</a:t>
            </a:r>
          </a:p>
          <a:p>
            <a:pPr marL="628650" lvl="1" indent="-171450" algn="l">
              <a:buFont typeface="Arial" panose="020B0604020202020204" pitchFamily="34" charset="0"/>
              <a:buChar char="•"/>
            </a:pPr>
            <a:r>
              <a:rPr lang="en-US" sz="1200" b="0" dirty="0"/>
              <a:t>conversations with the patient/family about CR about the value of CR </a:t>
            </a:r>
          </a:p>
          <a:p>
            <a:pPr marL="628650" lvl="1" indent="-171450" algn="l">
              <a:buFont typeface="Arial" panose="020B0604020202020204" pitchFamily="34" charset="0"/>
              <a:buChar char="•"/>
            </a:pPr>
            <a:r>
              <a:rPr lang="en-US" sz="1200" b="0" dirty="0"/>
              <a:t>conversations with providers about the importance of ensuring that all eligible patients are referred, and helping them understand AR</a:t>
            </a:r>
          </a:p>
          <a:p>
            <a:pPr marL="628650" lvl="1" indent="-171450" algn="l">
              <a:buFont typeface="Arial" panose="020B0604020202020204" pitchFamily="34" charset="0"/>
              <a:buChar char="•"/>
            </a:pPr>
            <a:r>
              <a:rPr lang="en-US" sz="1200" b="0" dirty="0"/>
              <a:t>screening patients to identify those at risk for not enrolling or dropping out, and discussing barriers to their participation and how they might be addressed </a:t>
            </a:r>
          </a:p>
          <a:p>
            <a:pPr marL="628650" lvl="1" indent="-171450">
              <a:buFont typeface="Arial" panose="020B0604020202020204" pitchFamily="34" charset="0"/>
              <a:buChar char="•"/>
            </a:pPr>
            <a:r>
              <a:rPr lang="en-US" sz="1200" b="0" dirty="0"/>
              <a:t>Understanding available community resources and helping to connect patients to solve issues, for example, transportation &amp; insurance coverage.  </a:t>
            </a:r>
          </a:p>
          <a:p>
            <a:pPr marL="628650" lvl="1" indent="-171450">
              <a:buFont typeface="Arial" panose="020B0604020202020204" pitchFamily="34" charset="0"/>
              <a:buChar char="•"/>
            </a:pPr>
            <a:r>
              <a:rPr lang="en-US" sz="1200" b="0" dirty="0"/>
              <a:t>Possibly connecting patients with a former graduate as a buddy to help support the patient through the program</a:t>
            </a:r>
          </a:p>
          <a:p>
            <a:pPr lvl="0"/>
            <a:endParaRPr lang="en-US" sz="1200" b="1"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baseline="0" dirty="0"/>
              <a:t>Keep these elements in mind as you think about </a:t>
            </a:r>
            <a:r>
              <a:rPr lang="en-US" sz="1200" b="0" u="none" baseline="0" dirty="0"/>
              <a:t>developing your own CC activities for CR</a:t>
            </a:r>
            <a:r>
              <a:rPr lang="en-US" sz="1200" b="0" baseline="0" dirty="0"/>
              <a:t>.</a:t>
            </a:r>
          </a:p>
          <a:p>
            <a:endParaRPr lang="en-US" sz="12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0CEF46-6BD6-4B1F-90B9-33B57A5A6B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92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Engaging ALL the right people is critical.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CHW  = Community Health Worker,  who could be a social worker, interpreter, patient advocate, </a:t>
            </a:r>
            <a:r>
              <a:rPr lang="en-US" sz="1800" dirty="0" err="1">
                <a:effectLst/>
                <a:latin typeface="Calibri" panose="020F0502020204030204" pitchFamily="34" charset="0"/>
                <a:ea typeface="Calibri" panose="020F0502020204030204" pitchFamily="34" charset="0"/>
              </a:rPr>
              <a:t>WomenHeart</a:t>
            </a:r>
            <a:r>
              <a:rPr lang="en-US" sz="1800" dirty="0">
                <a:effectLst/>
                <a:latin typeface="Calibri" panose="020F0502020204030204" pitchFamily="34" charset="0"/>
                <a:ea typeface="Calibri" panose="020F0502020204030204" pitchFamily="34" charset="0"/>
              </a:rPr>
              <a:t> volunteer, case worker, or any one else who can help facilitate enrollment and address specific needs or challenges a patient might face. Which not necessary required in every case, the CHW can be especially helpful in disparities by sex, race/ethnicity, English proficiency, etc. </a:t>
            </a:r>
          </a:p>
          <a:p>
            <a:endParaRPr lang="en-US" dirty="0"/>
          </a:p>
        </p:txBody>
      </p:sp>
      <p:sp>
        <p:nvSpPr>
          <p:cNvPr id="4" name="Slide Number Placeholder 3"/>
          <p:cNvSpPr>
            <a:spLocks noGrp="1"/>
          </p:cNvSpPr>
          <p:nvPr>
            <p:ph type="sldNum" sz="quarter" idx="5"/>
          </p:nvPr>
        </p:nvSpPr>
        <p:spPr/>
        <p:txBody>
          <a:bodyPr/>
          <a:lstStyle/>
          <a:p>
            <a:fld id="{C20CEF46-6BD6-4B1F-90B9-33B57A5A6B7A}" type="slidenum">
              <a:rPr lang="en-US" smtClean="0"/>
              <a:t>10</a:t>
            </a:fld>
            <a:endParaRPr lang="en-US"/>
          </a:p>
        </p:txBody>
      </p:sp>
    </p:spTree>
    <p:extLst>
      <p:ext uri="{BB962C8B-B14F-4D97-AF65-F5344CB8AC3E}">
        <p14:creationId xmlns:p14="http://schemas.microsoft.com/office/powerpoint/2010/main" val="344345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BF819D5F-067E-4989-9AE4-BA561F666375}"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82777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476857-1202-4E1C-91BA-52CFEA1540A2}" type="datetime1">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407837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DF21B-A6BA-4D9D-9E8C-D1DA82C3538A}" type="datetime1">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153557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77C4D7-9633-4E9D-861A-8610E7E3EDC8}"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150745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E645D-9741-4EB0-969A-1F38F2C20F55}"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2202546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8E5C23-86B7-4897-AA4D-CE92B9ECD4D9}"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92908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2B4735-B430-49A0-8B1E-32C5FDF299F0}"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191522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00AAC9-DABA-4282-A4B8-2E288F7FC9C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373283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BEE3A6-7E68-46DE-8621-EFD4B70D98E7}"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590230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1_Title and Content">
    <p:spTree>
      <p:nvGrpSpPr>
        <p:cNvPr id="1" name=""/>
        <p:cNvGrpSpPr/>
        <p:nvPr/>
      </p:nvGrpSpPr>
      <p:grpSpPr>
        <a:xfrm>
          <a:off x="0" y="0"/>
          <a:ext cx="0" cy="0"/>
          <a:chOff x="0" y="0"/>
          <a:chExt cx="0" cy="0"/>
        </a:xfrm>
      </p:grpSpPr>
      <p:sp>
        <p:nvSpPr>
          <p:cNvPr id="9" name="Scroll: Vertical 8">
            <a:extLst>
              <a:ext uri="{FF2B5EF4-FFF2-40B4-BE49-F238E27FC236}">
                <a16:creationId xmlns:a16="http://schemas.microsoft.com/office/drawing/2014/main" id="{B715C019-757D-8546-B9AC-BEDE9A04736F}"/>
              </a:ext>
            </a:extLst>
          </p:cNvPr>
          <p:cNvSpPr/>
          <p:nvPr userDrawn="1"/>
        </p:nvSpPr>
        <p:spPr>
          <a:xfrm>
            <a:off x="2389335" y="982106"/>
            <a:ext cx="7413329" cy="5339204"/>
          </a:xfrm>
          <a:prstGeom prst="verticalScroll">
            <a:avLst/>
          </a:prstGeom>
          <a:solidFill>
            <a:srgbClr val="005DBA">
              <a:alpha val="25098"/>
            </a:srgbClr>
          </a:solidFill>
          <a:ln w="19050">
            <a:solidFill>
              <a:srgbClr val="005DBA"/>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4000" dirty="0">
              <a:latin typeface="Avenir Next LT Pro" panose="020B0504020202020204" pitchFamily="34" charset="0"/>
            </a:endParaRPr>
          </a:p>
        </p:txBody>
      </p:sp>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p:ph idx="1"/>
          </p:nvPr>
        </p:nvSpPr>
        <p:spPr>
          <a:xfrm>
            <a:off x="3286124" y="1982549"/>
            <a:ext cx="5619750" cy="3929063"/>
          </a:xfrm>
        </p:spPr>
        <p:txBody>
          <a:bodyPr anchor="ctr"/>
          <a:lstStyle>
            <a:lvl1pPr marL="0" indent="0" algn="ctr">
              <a:buNone/>
              <a:defRPr>
                <a:latin typeface="Avenir Next LT Pro Light" panose="020B0304020202020204" pitchFamily="34" charset="0"/>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140219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P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247894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97752" y="2122487"/>
            <a:ext cx="6108108" cy="3886199"/>
          </a:xfrm>
          <a:solidFill>
            <a:srgbClr val="C10230"/>
          </a:solidFill>
        </p:spPr>
        <p:txBody>
          <a:bodyPr anchor="ctr">
            <a:normAutofit/>
          </a:bodyPr>
          <a:lstStyle>
            <a:lvl1pPr algn="ctr">
              <a:defRPr sz="4000" b="1">
                <a:solidFill>
                  <a:schemeClr val="bg1"/>
                </a:solidFill>
                <a:latin typeface="+mn-lt"/>
              </a:defRPr>
            </a:lvl1pPr>
          </a:lstStyle>
          <a:p>
            <a:r>
              <a:rPr lang="en-US" dirty="0"/>
              <a:t>Click to edit Master title style</a:t>
            </a:r>
          </a:p>
        </p:txBody>
      </p:sp>
      <p:sp>
        <p:nvSpPr>
          <p:cNvPr id="4" name="Date Placeholder 3"/>
          <p:cNvSpPr>
            <a:spLocks noGrp="1"/>
          </p:cNvSpPr>
          <p:nvPr>
            <p:ph type="dt" sz="half" idx="10"/>
          </p:nvPr>
        </p:nvSpPr>
        <p:spPr/>
        <p:txBody>
          <a:bodyPr/>
          <a:lstStyle/>
          <a:p>
            <a:fld id="{599D629F-FAD5-4C78-AFBB-0D0F673A99CF}"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3" name="Title 1">
            <a:extLst>
              <a:ext uri="{FF2B5EF4-FFF2-40B4-BE49-F238E27FC236}">
                <a16:creationId xmlns:a16="http://schemas.microsoft.com/office/drawing/2014/main" id="{919A4841-F200-929B-8CBE-7EBE4D999C48}"/>
              </a:ext>
            </a:extLst>
          </p:cNvPr>
          <p:cNvSpPr txBox="1">
            <a:spLocks/>
          </p:cNvSpPr>
          <p:nvPr userDrawn="1"/>
        </p:nvSpPr>
        <p:spPr>
          <a:xfrm>
            <a:off x="5197752" y="2115960"/>
            <a:ext cx="6108108" cy="3886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7" name="Rectangle 6">
            <a:extLst>
              <a:ext uri="{FF2B5EF4-FFF2-40B4-BE49-F238E27FC236}">
                <a16:creationId xmlns:a16="http://schemas.microsoft.com/office/drawing/2014/main" id="{3C7289BD-445F-1284-0080-E4DC99C07FA4}"/>
              </a:ext>
              <a:ext uri="{C183D7F6-B498-43B3-948B-1728B52AA6E4}">
                <adec:decorative xmlns:adec="http://schemas.microsoft.com/office/drawing/2017/decorative" val="1"/>
              </a:ext>
            </a:extLst>
          </p:cNvPr>
          <p:cNvSpPr/>
          <p:nvPr userDrawn="1"/>
        </p:nvSpPr>
        <p:spPr>
          <a:xfrm>
            <a:off x="781176" y="2122901"/>
            <a:ext cx="563174" cy="3886200"/>
          </a:xfrm>
          <a:prstGeom prst="rect">
            <a:avLst/>
          </a:prstGeom>
          <a:solidFill>
            <a:srgbClr val="691F74"/>
          </a:solidFill>
          <a:ln>
            <a:solidFill>
              <a:srgbClr val="692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F5F973-44CF-6754-72F0-FC60E83C2329}"/>
              </a:ext>
              <a:ext uri="{C183D7F6-B498-43B3-948B-1728B52AA6E4}">
                <adec:decorative xmlns:adec="http://schemas.microsoft.com/office/drawing/2017/decorative" val="1"/>
              </a:ext>
            </a:extLst>
          </p:cNvPr>
          <p:cNvPicPr>
            <a:picLocks noChangeAspect="1"/>
          </p:cNvPicPr>
          <p:nvPr userDrawn="1"/>
        </p:nvPicPr>
        <p:blipFill rotWithShape="1">
          <a:blip r:embed="rId2"/>
          <a:srcRect l="10749" b="8616"/>
          <a:stretch/>
        </p:blipFill>
        <p:spPr>
          <a:xfrm>
            <a:off x="1344350" y="2122901"/>
            <a:ext cx="3853401" cy="3886984"/>
          </a:xfrm>
          <a:prstGeom prst="rect">
            <a:avLst/>
          </a:prstGeom>
        </p:spPr>
      </p:pic>
    </p:spTree>
    <p:extLst>
      <p:ext uri="{BB962C8B-B14F-4D97-AF65-F5344CB8AC3E}">
        <p14:creationId xmlns:p14="http://schemas.microsoft.com/office/powerpoint/2010/main" val="2412570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8_P1_Title and Content">
    <p:spTree>
      <p:nvGrpSpPr>
        <p:cNvPr id="1" name=""/>
        <p:cNvGrpSpPr/>
        <p:nvPr/>
      </p:nvGrpSpPr>
      <p:grpSpPr>
        <a:xfrm>
          <a:off x="0" y="0"/>
          <a:ext cx="0" cy="0"/>
          <a:chOff x="0" y="0"/>
          <a:chExt cx="0" cy="0"/>
        </a:xfrm>
      </p:grpSpPr>
      <p:sp>
        <p:nvSpPr>
          <p:cNvPr id="8" name="Rectangle 7" descr="Graphic showing data needed">
            <a:extLst>
              <a:ext uri="{FF2B5EF4-FFF2-40B4-BE49-F238E27FC236}">
                <a16:creationId xmlns:a16="http://schemas.microsoft.com/office/drawing/2014/main" id="{CB966ABA-2A74-FBFE-1AB5-9B6B6C0480DC}"/>
              </a:ext>
            </a:extLst>
          </p:cNvPr>
          <p:cNvSpPr/>
          <p:nvPr userDrawn="1"/>
        </p:nvSpPr>
        <p:spPr>
          <a:xfrm>
            <a:off x="941317" y="1327223"/>
            <a:ext cx="10309365" cy="4920343"/>
          </a:xfrm>
          <a:prstGeom prst="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9800" y="1526608"/>
            <a:ext cx="3608318" cy="1638231"/>
          </a:xfrm>
        </p:spPr>
        <p:txBody>
          <a:bodyPr/>
          <a:lstStyle>
            <a:lvl1pPr marL="0" indent="0">
              <a:lnSpc>
                <a:spcPct val="100000"/>
              </a:lnSpc>
              <a:spcBef>
                <a:spcPts val="0"/>
              </a:spcBef>
              <a:spcAft>
                <a:spcPts val="1200"/>
              </a:spcAft>
              <a:buNone/>
              <a:defRPr sz="2200">
                <a:latin typeface="Avenir Next LT Pro Light" panose="020B0304020202020204" pitchFamily="34" charset="0"/>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9" name="Rectangle 8" descr="Doctor">
            <a:extLst>
              <a:ext uri="{FF2B5EF4-FFF2-40B4-BE49-F238E27FC236}">
                <a16:creationId xmlns:a16="http://schemas.microsoft.com/office/drawing/2014/main" id="{8450286C-945F-BAE3-471C-607833993184}"/>
              </a:ext>
            </a:extLst>
          </p:cNvPr>
          <p:cNvSpPr/>
          <p:nvPr userDrawn="1"/>
        </p:nvSpPr>
        <p:spPr>
          <a:xfrm>
            <a:off x="1255926" y="1555074"/>
            <a:ext cx="790650" cy="790650"/>
          </a:xfrm>
          <a:prstGeom prst="rect">
            <a:avLst/>
          </a:prstGeom>
          <a: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solidFill>
              <a:srgbClr val="005DB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9" descr="Stethoscope">
            <a:extLst>
              <a:ext uri="{FF2B5EF4-FFF2-40B4-BE49-F238E27FC236}">
                <a16:creationId xmlns:a16="http://schemas.microsoft.com/office/drawing/2014/main" id="{EF60490F-9B56-AE8B-0812-9304F901134B}"/>
              </a:ext>
            </a:extLst>
          </p:cNvPr>
          <p:cNvSpPr/>
          <p:nvPr userDrawn="1"/>
        </p:nvSpPr>
        <p:spPr>
          <a:xfrm>
            <a:off x="1255926" y="3902324"/>
            <a:ext cx="790650" cy="790650"/>
          </a:xfrm>
          <a:prstGeom prst="rect">
            <a:avLst/>
          </a:prstGeom>
          <a:blipFill>
            <a:blip r:embed="rId4">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solidFill>
              <a:srgbClr val="005DB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ectangle 10" descr="Presentation with Checklist">
            <a:extLst>
              <a:ext uri="{FF2B5EF4-FFF2-40B4-BE49-F238E27FC236}">
                <a16:creationId xmlns:a16="http://schemas.microsoft.com/office/drawing/2014/main" id="{E5E24290-3EE3-B184-41BD-9F72F0912D64}"/>
              </a:ext>
            </a:extLst>
          </p:cNvPr>
          <p:cNvSpPr/>
          <p:nvPr userDrawn="1"/>
        </p:nvSpPr>
        <p:spPr>
          <a:xfrm>
            <a:off x="6265674" y="1595767"/>
            <a:ext cx="790650" cy="790650"/>
          </a:xfrm>
          <a:prstGeom prst="rect">
            <a:avLst/>
          </a:prstGeom>
          <a:blipFill>
            <a:blip r:embed="rId6">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Rectangle 11" descr="User Network">
            <a:extLst>
              <a:ext uri="{FF2B5EF4-FFF2-40B4-BE49-F238E27FC236}">
                <a16:creationId xmlns:a16="http://schemas.microsoft.com/office/drawing/2014/main" id="{5DE597E4-BE91-5E51-D4F4-5A5C300BD4FB}"/>
              </a:ext>
            </a:extLst>
          </p:cNvPr>
          <p:cNvSpPr/>
          <p:nvPr userDrawn="1"/>
        </p:nvSpPr>
        <p:spPr>
          <a:xfrm>
            <a:off x="6265668" y="3903182"/>
            <a:ext cx="790650" cy="790650"/>
          </a:xfrm>
          <a:prstGeom prst="rect">
            <a:avLst/>
          </a:prstGeom>
          <a:blipFill>
            <a:blip r:embed="rId8">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ectangle 12">
            <a:extLst>
              <a:ext uri="{FF2B5EF4-FFF2-40B4-BE49-F238E27FC236}">
                <a16:creationId xmlns:a16="http://schemas.microsoft.com/office/drawing/2014/main" id="{9E8E5379-0D42-8E01-95CA-FAB32A75CE04}"/>
              </a:ext>
            </a:extLst>
          </p:cNvPr>
          <p:cNvSpPr/>
          <p:nvPr userDrawn="1"/>
        </p:nvSpPr>
        <p:spPr>
          <a:xfrm>
            <a:off x="2320907" y="1513784"/>
            <a:ext cx="3213236" cy="13631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lstStyle/>
          <a:p>
            <a:endParaRPr lang="en-US"/>
          </a:p>
        </p:txBody>
      </p:sp>
      <p:sp>
        <p:nvSpPr>
          <p:cNvPr id="15" name="Rectangle 14">
            <a:extLst>
              <a:ext uri="{FF2B5EF4-FFF2-40B4-BE49-F238E27FC236}">
                <a16:creationId xmlns:a16="http://schemas.microsoft.com/office/drawing/2014/main" id="{465BEF61-17A9-F1BB-4E29-19C47CD615EA}"/>
              </a:ext>
            </a:extLst>
          </p:cNvPr>
          <p:cNvSpPr/>
          <p:nvPr userDrawn="1"/>
        </p:nvSpPr>
        <p:spPr>
          <a:xfrm>
            <a:off x="7330663" y="1552472"/>
            <a:ext cx="3606992" cy="13631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lstStyle/>
          <a:p>
            <a:endParaRPr lang="en-US"/>
          </a:p>
        </p:txBody>
      </p:sp>
      <p:sp>
        <p:nvSpPr>
          <p:cNvPr id="17" name="Rectangle 16">
            <a:extLst>
              <a:ext uri="{FF2B5EF4-FFF2-40B4-BE49-F238E27FC236}">
                <a16:creationId xmlns:a16="http://schemas.microsoft.com/office/drawing/2014/main" id="{FABECA20-2A27-D0C7-CED2-7AD07EE3C8C2}"/>
              </a:ext>
            </a:extLst>
          </p:cNvPr>
          <p:cNvSpPr/>
          <p:nvPr userDrawn="1"/>
        </p:nvSpPr>
        <p:spPr>
          <a:xfrm>
            <a:off x="2320911" y="3862385"/>
            <a:ext cx="3407783" cy="13631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lstStyle/>
          <a:p>
            <a:endParaRPr lang="en-US"/>
          </a:p>
        </p:txBody>
      </p:sp>
      <p:sp>
        <p:nvSpPr>
          <p:cNvPr id="19" name="Rectangle 18">
            <a:extLst>
              <a:ext uri="{FF2B5EF4-FFF2-40B4-BE49-F238E27FC236}">
                <a16:creationId xmlns:a16="http://schemas.microsoft.com/office/drawing/2014/main" id="{9672089B-9035-62AB-7151-55D686BEA45C}"/>
              </a:ext>
            </a:extLst>
          </p:cNvPr>
          <p:cNvSpPr/>
          <p:nvPr userDrawn="1"/>
        </p:nvSpPr>
        <p:spPr>
          <a:xfrm>
            <a:off x="7337288" y="3853562"/>
            <a:ext cx="3600367" cy="13631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t"/>
          <a:lstStyle/>
          <a:p>
            <a:endParaRPr lang="en-US"/>
          </a:p>
        </p:txBody>
      </p:sp>
      <p:sp>
        <p:nvSpPr>
          <p:cNvPr id="21" name="Content Placeholder 2">
            <a:extLst>
              <a:ext uri="{FF2B5EF4-FFF2-40B4-BE49-F238E27FC236}">
                <a16:creationId xmlns:a16="http://schemas.microsoft.com/office/drawing/2014/main" id="{0546ADDD-7ED7-F584-F20A-6AF8EF021A89}"/>
              </a:ext>
            </a:extLst>
          </p:cNvPr>
          <p:cNvSpPr>
            <a:spLocks noGrp="1"/>
          </p:cNvSpPr>
          <p:nvPr>
            <p:ph idx="13"/>
          </p:nvPr>
        </p:nvSpPr>
        <p:spPr>
          <a:xfrm>
            <a:off x="7241250" y="1503568"/>
            <a:ext cx="3608318" cy="1638231"/>
          </a:xfrm>
        </p:spPr>
        <p:txBody>
          <a:bodyPr/>
          <a:lstStyle>
            <a:lvl1pPr marL="0" indent="0">
              <a:lnSpc>
                <a:spcPct val="100000"/>
              </a:lnSpc>
              <a:spcBef>
                <a:spcPts val="0"/>
              </a:spcBef>
              <a:spcAft>
                <a:spcPts val="1200"/>
              </a:spcAft>
              <a:buNone/>
              <a:defRPr sz="2200">
                <a:latin typeface="Avenir Next LT Pro Light" panose="020B0304020202020204" pitchFamily="34" charset="0"/>
              </a:defRPr>
            </a:lvl1pPr>
          </a:lstStyle>
          <a:p>
            <a:pPr lvl="0"/>
            <a:r>
              <a:rPr lang="en-US" dirty="0"/>
              <a:t>Click to edit Master text styles</a:t>
            </a:r>
          </a:p>
        </p:txBody>
      </p:sp>
      <p:sp>
        <p:nvSpPr>
          <p:cNvPr id="22" name="Content Placeholder 2">
            <a:extLst>
              <a:ext uri="{FF2B5EF4-FFF2-40B4-BE49-F238E27FC236}">
                <a16:creationId xmlns:a16="http://schemas.microsoft.com/office/drawing/2014/main" id="{C8FEEBE0-9D58-D688-7E05-D63F9C178828}"/>
              </a:ext>
            </a:extLst>
          </p:cNvPr>
          <p:cNvSpPr>
            <a:spLocks noGrp="1"/>
          </p:cNvSpPr>
          <p:nvPr>
            <p:ph idx="14"/>
          </p:nvPr>
        </p:nvSpPr>
        <p:spPr>
          <a:xfrm>
            <a:off x="2209800" y="3902324"/>
            <a:ext cx="3608318" cy="1638231"/>
          </a:xfrm>
        </p:spPr>
        <p:txBody>
          <a:bodyPr/>
          <a:lstStyle>
            <a:lvl1pPr marL="0" indent="0">
              <a:lnSpc>
                <a:spcPct val="100000"/>
              </a:lnSpc>
              <a:spcBef>
                <a:spcPts val="0"/>
              </a:spcBef>
              <a:spcAft>
                <a:spcPts val="1200"/>
              </a:spcAft>
              <a:buNone/>
              <a:defRPr sz="2200">
                <a:latin typeface="Avenir Next LT Pro Light" panose="020B0304020202020204" pitchFamily="34" charset="0"/>
              </a:defRPr>
            </a:lvl1pPr>
          </a:lstStyle>
          <a:p>
            <a:pPr lvl="0"/>
            <a:r>
              <a:rPr lang="en-US" dirty="0"/>
              <a:t>Click to edit Master text styles</a:t>
            </a:r>
          </a:p>
        </p:txBody>
      </p:sp>
      <p:sp>
        <p:nvSpPr>
          <p:cNvPr id="23" name="Content Placeholder 2">
            <a:extLst>
              <a:ext uri="{FF2B5EF4-FFF2-40B4-BE49-F238E27FC236}">
                <a16:creationId xmlns:a16="http://schemas.microsoft.com/office/drawing/2014/main" id="{C539F90F-8AAC-C71A-B2FA-31C595A62FE2}"/>
              </a:ext>
            </a:extLst>
          </p:cNvPr>
          <p:cNvSpPr>
            <a:spLocks noGrp="1"/>
          </p:cNvSpPr>
          <p:nvPr>
            <p:ph idx="15"/>
          </p:nvPr>
        </p:nvSpPr>
        <p:spPr>
          <a:xfrm>
            <a:off x="7241250" y="3879284"/>
            <a:ext cx="3608318" cy="1638231"/>
          </a:xfrm>
        </p:spPr>
        <p:txBody>
          <a:bodyPr/>
          <a:lstStyle>
            <a:lvl1pPr marL="0" indent="0">
              <a:lnSpc>
                <a:spcPct val="100000"/>
              </a:lnSpc>
              <a:spcBef>
                <a:spcPts val="0"/>
              </a:spcBef>
              <a:spcAft>
                <a:spcPts val="1200"/>
              </a:spcAft>
              <a:buNone/>
              <a:defRPr sz="2200">
                <a:latin typeface="Avenir Next LT Pro Light" panose="020B03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45503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P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14" name="Rectangle: Top Corners Rounded 13">
            <a:extLst>
              <a:ext uri="{FF2B5EF4-FFF2-40B4-BE49-F238E27FC236}">
                <a16:creationId xmlns:a16="http://schemas.microsoft.com/office/drawing/2014/main" id="{886606A9-B35E-CB62-592C-CA704D38C379}"/>
              </a:ext>
            </a:extLst>
          </p:cNvPr>
          <p:cNvSpPr/>
          <p:nvPr userDrawn="1"/>
        </p:nvSpPr>
        <p:spPr>
          <a:xfrm rot="5400000">
            <a:off x="6152946" y="108204"/>
            <a:ext cx="3836314" cy="7022592"/>
          </a:xfrm>
          <a:prstGeom prst="round2SameRect">
            <a:avLst/>
          </a:prstGeom>
          <a:solidFill>
            <a:srgbClr val="692A75">
              <a:alpha val="25098"/>
            </a:srgbClr>
          </a:solidFill>
          <a:ln>
            <a:solidFill>
              <a:srgbClr val="692A75">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Rectangle: Rounded Corners 11">
            <a:extLst>
              <a:ext uri="{FF2B5EF4-FFF2-40B4-BE49-F238E27FC236}">
                <a16:creationId xmlns:a16="http://schemas.microsoft.com/office/drawing/2014/main" id="{0A005AA3-C9BF-65C1-00FA-E8D65A03C748}"/>
              </a:ext>
            </a:extLst>
          </p:cNvPr>
          <p:cNvSpPr/>
          <p:nvPr userDrawn="1"/>
        </p:nvSpPr>
        <p:spPr>
          <a:xfrm>
            <a:off x="609600" y="1221803"/>
            <a:ext cx="3950208" cy="4795393"/>
          </a:xfrm>
          <a:prstGeom prst="roundRect">
            <a:avLst/>
          </a:prstGeom>
          <a:solidFill>
            <a:srgbClr val="692A75"/>
          </a:solidFill>
          <a:ln>
            <a:solidFill>
              <a:srgbClr val="692A75"/>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Content Placeholder 2">
            <a:extLst>
              <a:ext uri="{FF2B5EF4-FFF2-40B4-BE49-F238E27FC236}">
                <a16:creationId xmlns:a16="http://schemas.microsoft.com/office/drawing/2014/main" id="{5FD899AB-5769-E796-A81F-42A8A7FA1CA3}"/>
              </a:ext>
            </a:extLst>
          </p:cNvPr>
          <p:cNvSpPr>
            <a:spLocks noGrp="1"/>
          </p:cNvSpPr>
          <p:nvPr userDrawn="1">
            <p:ph idx="13"/>
          </p:nvPr>
        </p:nvSpPr>
        <p:spPr>
          <a:xfrm>
            <a:off x="4788408" y="1866900"/>
            <a:ext cx="6317742" cy="3371849"/>
          </a:xfrm>
        </p:spPr>
        <p:txBody>
          <a:bodyPr anchor="ctr"/>
          <a:lstStyle>
            <a:lvl1pPr>
              <a:lnSpc>
                <a:spcPct val="100000"/>
              </a:lnSpc>
              <a:spcBef>
                <a:spcPts val="0"/>
              </a:spcBef>
              <a:spcAft>
                <a:spcPts val="1200"/>
              </a:spcAft>
              <a:defRPr sz="3400">
                <a:solidFill>
                  <a:schemeClr val="tx1"/>
                </a:solidFill>
                <a:latin typeface="Avenir Next LT Pro Light" panose="020B0304020202020204" pitchFamily="34" charset="0"/>
              </a:defRPr>
            </a:lvl1pPr>
          </a:lstStyle>
          <a:p>
            <a:pPr lvl="0"/>
            <a:r>
              <a:rPr lang="en-US" dirty="0"/>
              <a:t>Click to edit Master text styles</a:t>
            </a:r>
          </a:p>
        </p:txBody>
      </p:sp>
      <p:sp>
        <p:nvSpPr>
          <p:cNvPr id="3" name="Content Placeholder 2"/>
          <p:cNvSpPr>
            <a:spLocks noGrp="1"/>
          </p:cNvSpPr>
          <p:nvPr>
            <p:ph idx="1"/>
          </p:nvPr>
        </p:nvSpPr>
        <p:spPr>
          <a:xfrm>
            <a:off x="838199" y="1221804"/>
            <a:ext cx="3505201" cy="4795392"/>
          </a:xfrm>
        </p:spPr>
        <p:txBody>
          <a:bodyPr anchor="ctr"/>
          <a:lstStyle>
            <a:lvl1pPr marL="0" indent="0" algn="ctr">
              <a:lnSpc>
                <a:spcPct val="100000"/>
              </a:lnSpc>
              <a:spcBef>
                <a:spcPts val="0"/>
              </a:spcBef>
              <a:spcAft>
                <a:spcPts val="1200"/>
              </a:spcAft>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50701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7_P1_Title and Content">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84281B4-2043-6E36-88D5-9ED2C908C4B0}"/>
              </a:ext>
            </a:extLst>
          </p:cNvPr>
          <p:cNvSpPr/>
          <p:nvPr/>
        </p:nvSpPr>
        <p:spPr>
          <a:xfrm>
            <a:off x="614855" y="1245141"/>
            <a:ext cx="3950208" cy="4790709"/>
          </a:xfrm>
          <a:custGeom>
            <a:avLst/>
            <a:gdLst>
              <a:gd name="connsiteX0" fmla="*/ 0 w 3950208"/>
              <a:gd name="connsiteY0" fmla="*/ 658381 h 4790709"/>
              <a:gd name="connsiteX1" fmla="*/ 658381 w 3950208"/>
              <a:gd name="connsiteY1" fmla="*/ 0 h 4790709"/>
              <a:gd name="connsiteX2" fmla="*/ 3291827 w 3950208"/>
              <a:gd name="connsiteY2" fmla="*/ 0 h 4790709"/>
              <a:gd name="connsiteX3" fmla="*/ 3950208 w 3950208"/>
              <a:gd name="connsiteY3" fmla="*/ 658381 h 4790709"/>
              <a:gd name="connsiteX4" fmla="*/ 3950208 w 3950208"/>
              <a:gd name="connsiteY4" fmla="*/ 4132328 h 4790709"/>
              <a:gd name="connsiteX5" fmla="*/ 3291827 w 3950208"/>
              <a:gd name="connsiteY5" fmla="*/ 4790709 h 4790709"/>
              <a:gd name="connsiteX6" fmla="*/ 658381 w 3950208"/>
              <a:gd name="connsiteY6" fmla="*/ 4790709 h 4790709"/>
              <a:gd name="connsiteX7" fmla="*/ 0 w 3950208"/>
              <a:gd name="connsiteY7" fmla="*/ 4132328 h 4790709"/>
              <a:gd name="connsiteX8" fmla="*/ 0 w 3950208"/>
              <a:gd name="connsiteY8" fmla="*/ 658381 h 479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0208" h="4790709">
                <a:moveTo>
                  <a:pt x="0" y="658381"/>
                </a:moveTo>
                <a:cubicBezTo>
                  <a:pt x="0" y="294767"/>
                  <a:pt x="294767" y="0"/>
                  <a:pt x="658381" y="0"/>
                </a:cubicBezTo>
                <a:lnTo>
                  <a:pt x="3291827" y="0"/>
                </a:lnTo>
                <a:cubicBezTo>
                  <a:pt x="3655441" y="0"/>
                  <a:pt x="3950208" y="294767"/>
                  <a:pt x="3950208" y="658381"/>
                </a:cubicBezTo>
                <a:lnTo>
                  <a:pt x="3950208" y="4132328"/>
                </a:lnTo>
                <a:cubicBezTo>
                  <a:pt x="3950208" y="4495942"/>
                  <a:pt x="3655441" y="4790709"/>
                  <a:pt x="3291827" y="4790709"/>
                </a:cubicBezTo>
                <a:lnTo>
                  <a:pt x="658381" y="4790709"/>
                </a:lnTo>
                <a:cubicBezTo>
                  <a:pt x="294767" y="4790709"/>
                  <a:pt x="0" y="4495942"/>
                  <a:pt x="0" y="4132328"/>
                </a:cubicBezTo>
                <a:lnTo>
                  <a:pt x="0" y="658381"/>
                </a:lnTo>
                <a:close/>
              </a:path>
            </a:pathLst>
          </a:custGeom>
          <a:solidFill>
            <a:srgbClr val="ED7D31"/>
          </a:solidFill>
          <a:ln>
            <a:solidFill>
              <a:srgbClr val="D39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29993" tIns="261413" rIns="329993" bIns="261413"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chemeClr val="tx1"/>
              </a:solidFill>
              <a:latin typeface="Avenir Next LT Pro" panose="020B0504020202020204" pitchFamily="34" charset="0"/>
            </a:endParaRPr>
          </a:p>
        </p:txBody>
      </p:sp>
      <p:sp>
        <p:nvSpPr>
          <p:cNvPr id="10" name="Freeform: Shape 9">
            <a:extLst>
              <a:ext uri="{FF2B5EF4-FFF2-40B4-BE49-F238E27FC236}">
                <a16:creationId xmlns:a16="http://schemas.microsoft.com/office/drawing/2014/main" id="{4566E4C9-455A-1EC4-024B-A6D4ECDFCA40}"/>
              </a:ext>
            </a:extLst>
          </p:cNvPr>
          <p:cNvSpPr/>
          <p:nvPr/>
        </p:nvSpPr>
        <p:spPr>
          <a:xfrm>
            <a:off x="4565062" y="1724213"/>
            <a:ext cx="7022593" cy="3832568"/>
          </a:xfrm>
          <a:custGeom>
            <a:avLst/>
            <a:gdLst>
              <a:gd name="connsiteX0" fmla="*/ 638774 w 3832567"/>
              <a:gd name="connsiteY0" fmla="*/ 0 h 7022592"/>
              <a:gd name="connsiteX1" fmla="*/ 3193793 w 3832567"/>
              <a:gd name="connsiteY1" fmla="*/ 0 h 7022592"/>
              <a:gd name="connsiteX2" fmla="*/ 3832567 w 3832567"/>
              <a:gd name="connsiteY2" fmla="*/ 638774 h 7022592"/>
              <a:gd name="connsiteX3" fmla="*/ 3832567 w 3832567"/>
              <a:gd name="connsiteY3" fmla="*/ 7022592 h 7022592"/>
              <a:gd name="connsiteX4" fmla="*/ 3832567 w 3832567"/>
              <a:gd name="connsiteY4" fmla="*/ 7022592 h 7022592"/>
              <a:gd name="connsiteX5" fmla="*/ 0 w 3832567"/>
              <a:gd name="connsiteY5" fmla="*/ 7022592 h 7022592"/>
              <a:gd name="connsiteX6" fmla="*/ 0 w 3832567"/>
              <a:gd name="connsiteY6" fmla="*/ 7022592 h 7022592"/>
              <a:gd name="connsiteX7" fmla="*/ 0 w 3832567"/>
              <a:gd name="connsiteY7" fmla="*/ 638774 h 7022592"/>
              <a:gd name="connsiteX8" fmla="*/ 638774 w 3832567"/>
              <a:gd name="connsiteY8" fmla="*/ 0 h 7022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2567" h="7022592">
                <a:moveTo>
                  <a:pt x="3832567" y="1170456"/>
                </a:moveTo>
                <a:lnTo>
                  <a:pt x="3832567" y="5852136"/>
                </a:lnTo>
                <a:cubicBezTo>
                  <a:pt x="3832567" y="6498560"/>
                  <a:pt x="3676489" y="7022591"/>
                  <a:pt x="3483957" y="7022591"/>
                </a:cubicBezTo>
                <a:lnTo>
                  <a:pt x="0" y="7022591"/>
                </a:lnTo>
                <a:lnTo>
                  <a:pt x="0" y="7022591"/>
                </a:lnTo>
                <a:lnTo>
                  <a:pt x="0" y="1"/>
                </a:lnTo>
                <a:lnTo>
                  <a:pt x="0" y="1"/>
                </a:lnTo>
                <a:lnTo>
                  <a:pt x="3483957" y="1"/>
                </a:lnTo>
                <a:cubicBezTo>
                  <a:pt x="3676489" y="1"/>
                  <a:pt x="3832567" y="524032"/>
                  <a:pt x="3832567" y="1170456"/>
                </a:cubicBezTo>
                <a:close/>
              </a:path>
            </a:pathLst>
          </a:custGeom>
          <a:solidFill>
            <a:srgbClr val="ED7D31">
              <a:alpha val="25098"/>
            </a:srgbClr>
          </a:solidFill>
          <a:ln>
            <a:solidFill>
              <a:srgbClr val="692A75">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310915" rIns="434740" bIns="310916" numCol="1" spcCol="1270" anchor="ctr" anchorCtr="0">
            <a:noAutofit/>
          </a:bodyPr>
          <a:lstStyle/>
          <a:p>
            <a:pPr marL="285750" lvl="1" indent="-285750" algn="l" defTabSz="1422400">
              <a:lnSpc>
                <a:spcPct val="90000"/>
              </a:lnSpc>
              <a:spcBef>
                <a:spcPct val="0"/>
              </a:spcBef>
              <a:spcAft>
                <a:spcPts val="1200"/>
              </a:spcAft>
              <a:buChar char="•"/>
            </a:pPr>
            <a:endParaRPr lang="en-US" sz="3200" kern="1200" dirty="0">
              <a:latin typeface="Avenir Next LT Pro" panose="020B0504020202020204" pitchFamily="34" charset="0"/>
            </a:endParaRPr>
          </a:p>
        </p:txBody>
      </p:sp>
      <p:sp>
        <p:nvSpPr>
          <p:cNvPr id="2" name="Title 1"/>
          <p:cNvSpPr>
            <a:spLocks noGrp="1"/>
          </p:cNvSpPr>
          <p:nvPr>
            <p:ph type="title"/>
          </p:nvPr>
        </p:nvSpPr>
        <p:spPr>
          <a:xfrm>
            <a:off x="0" y="0"/>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16" name="Content Placeholder 2">
            <a:extLst>
              <a:ext uri="{FF2B5EF4-FFF2-40B4-BE49-F238E27FC236}">
                <a16:creationId xmlns:a16="http://schemas.microsoft.com/office/drawing/2014/main" id="{5FD899AB-5769-E796-A81F-42A8A7FA1CA3}"/>
              </a:ext>
            </a:extLst>
          </p:cNvPr>
          <p:cNvSpPr>
            <a:spLocks noGrp="1"/>
          </p:cNvSpPr>
          <p:nvPr userDrawn="1">
            <p:ph idx="13"/>
          </p:nvPr>
        </p:nvSpPr>
        <p:spPr>
          <a:xfrm>
            <a:off x="4788408" y="1866900"/>
            <a:ext cx="6317742" cy="3371849"/>
          </a:xfrm>
        </p:spPr>
        <p:txBody>
          <a:bodyPr anchor="ctr"/>
          <a:lstStyle>
            <a:lvl1pPr>
              <a:lnSpc>
                <a:spcPct val="100000"/>
              </a:lnSpc>
              <a:spcBef>
                <a:spcPts val="0"/>
              </a:spcBef>
              <a:spcAft>
                <a:spcPts val="1200"/>
              </a:spcAft>
              <a:defRPr sz="3400">
                <a:solidFill>
                  <a:schemeClr val="tx1"/>
                </a:solidFill>
                <a:latin typeface="Avenir Next LT Pro Light" panose="020B0304020202020204" pitchFamily="34" charset="0"/>
              </a:defRPr>
            </a:lvl1pPr>
          </a:lstStyle>
          <a:p>
            <a:pPr lvl="0"/>
            <a:r>
              <a:rPr lang="en-US" dirty="0"/>
              <a:t>Click to edit Master text styles</a:t>
            </a:r>
          </a:p>
        </p:txBody>
      </p:sp>
      <p:sp>
        <p:nvSpPr>
          <p:cNvPr id="3" name="Content Placeholder 2"/>
          <p:cNvSpPr>
            <a:spLocks noGrp="1"/>
          </p:cNvSpPr>
          <p:nvPr>
            <p:ph idx="1"/>
          </p:nvPr>
        </p:nvSpPr>
        <p:spPr>
          <a:xfrm>
            <a:off x="838199" y="1221804"/>
            <a:ext cx="3505201" cy="4795392"/>
          </a:xfrm>
        </p:spPr>
        <p:txBody>
          <a:bodyPr anchor="ctr"/>
          <a:lstStyle>
            <a:lvl1pPr marL="0" indent="0" algn="ctr">
              <a:lnSpc>
                <a:spcPct val="100000"/>
              </a:lnSpc>
              <a:spcBef>
                <a:spcPts val="0"/>
              </a:spcBef>
              <a:spcAft>
                <a:spcPts val="1200"/>
              </a:spcAft>
              <a:buNone/>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79881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P1_Title and Content">
    <p:spTree>
      <p:nvGrpSpPr>
        <p:cNvPr id="1" name=""/>
        <p:cNvGrpSpPr/>
        <p:nvPr/>
      </p:nvGrpSpPr>
      <p:grpSpPr>
        <a:xfrm>
          <a:off x="0" y="0"/>
          <a:ext cx="0" cy="0"/>
          <a:chOff x="0" y="0"/>
          <a:chExt cx="0" cy="0"/>
        </a:xfrm>
      </p:grpSpPr>
      <p:graphicFrame>
        <p:nvGraphicFramePr>
          <p:cNvPr id="7" name="TextBox 2">
            <a:extLst>
              <a:ext uri="{FF2B5EF4-FFF2-40B4-BE49-F238E27FC236}">
                <a16:creationId xmlns:a16="http://schemas.microsoft.com/office/drawing/2014/main" id="{65D59E0E-4444-A68A-C3AF-6BDC00E34C1F}"/>
              </a:ext>
            </a:extLst>
          </p:cNvPr>
          <p:cNvGraphicFramePr/>
          <p:nvPr userDrawn="1">
            <p:extLst>
              <p:ext uri="{D42A27DB-BD31-4B8C-83A1-F6EECF244321}">
                <p14:modId xmlns:p14="http://schemas.microsoft.com/office/powerpoint/2010/main" val="65135656"/>
              </p:ext>
            </p:extLst>
          </p:nvPr>
        </p:nvGraphicFramePr>
        <p:xfrm>
          <a:off x="791922" y="1135117"/>
          <a:ext cx="10462980" cy="4840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p:ph idx="1"/>
          </p:nvPr>
        </p:nvSpPr>
        <p:spPr>
          <a:xfrm>
            <a:off x="830022" y="1253331"/>
            <a:ext cx="7971078" cy="670719"/>
          </a:xfrm>
        </p:spPr>
        <p:txBody>
          <a:bodyPr/>
          <a:lstStyle>
            <a:lvl1pPr marL="0" indent="0">
              <a:lnSpc>
                <a:spcPct val="100000"/>
              </a:lnSpc>
              <a:spcBef>
                <a:spcPts val="0"/>
              </a:spcBef>
              <a:spcAft>
                <a:spcPts val="1200"/>
              </a:spcAft>
              <a:buNone/>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8" name="Content Placeholder 2">
            <a:extLst>
              <a:ext uri="{FF2B5EF4-FFF2-40B4-BE49-F238E27FC236}">
                <a16:creationId xmlns:a16="http://schemas.microsoft.com/office/drawing/2014/main" id="{A0D63E18-8446-703C-0659-9C68813500DB}"/>
              </a:ext>
            </a:extLst>
          </p:cNvPr>
          <p:cNvSpPr>
            <a:spLocks noGrp="1"/>
          </p:cNvSpPr>
          <p:nvPr>
            <p:ph idx="13"/>
          </p:nvPr>
        </p:nvSpPr>
        <p:spPr>
          <a:xfrm>
            <a:off x="1401522" y="2245350"/>
            <a:ext cx="7971078" cy="670719"/>
          </a:xfrm>
        </p:spPr>
        <p:txBody>
          <a:bodyPr/>
          <a:lstStyle>
            <a:lvl1pPr marL="0" indent="0">
              <a:lnSpc>
                <a:spcPct val="100000"/>
              </a:lnSpc>
              <a:spcBef>
                <a:spcPts val="0"/>
              </a:spcBef>
              <a:spcAft>
                <a:spcPts val="1200"/>
              </a:spcAft>
              <a:buNone/>
              <a:defRPr/>
            </a:lvl1pPr>
          </a:lstStyle>
          <a:p>
            <a:pPr lvl="0"/>
            <a:r>
              <a:rPr lang="en-US" dirty="0"/>
              <a:t>Click to edit Master text styles</a:t>
            </a:r>
          </a:p>
        </p:txBody>
      </p:sp>
      <p:sp>
        <p:nvSpPr>
          <p:cNvPr id="9" name="Content Placeholder 2">
            <a:extLst>
              <a:ext uri="{FF2B5EF4-FFF2-40B4-BE49-F238E27FC236}">
                <a16:creationId xmlns:a16="http://schemas.microsoft.com/office/drawing/2014/main" id="{EB357EDD-D784-C097-B387-625CD6ABFC38}"/>
              </a:ext>
            </a:extLst>
          </p:cNvPr>
          <p:cNvSpPr>
            <a:spLocks noGrp="1"/>
          </p:cNvSpPr>
          <p:nvPr>
            <p:ph idx="14"/>
          </p:nvPr>
        </p:nvSpPr>
        <p:spPr>
          <a:xfrm>
            <a:off x="2011122" y="3237369"/>
            <a:ext cx="7971078" cy="670719"/>
          </a:xfrm>
        </p:spPr>
        <p:txBody>
          <a:bodyPr/>
          <a:lstStyle>
            <a:lvl1pPr marL="0" indent="0">
              <a:lnSpc>
                <a:spcPct val="100000"/>
              </a:lnSpc>
              <a:spcBef>
                <a:spcPts val="0"/>
              </a:spcBef>
              <a:spcAft>
                <a:spcPts val="1200"/>
              </a:spcAft>
              <a:buNone/>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65C41ACD-1152-0AB6-C8F1-F5B83F03EF26}"/>
              </a:ext>
            </a:extLst>
          </p:cNvPr>
          <p:cNvSpPr>
            <a:spLocks noGrp="1"/>
          </p:cNvSpPr>
          <p:nvPr>
            <p:ph idx="15"/>
          </p:nvPr>
        </p:nvSpPr>
        <p:spPr>
          <a:xfrm>
            <a:off x="2582622" y="4270890"/>
            <a:ext cx="7971078" cy="670719"/>
          </a:xfrm>
        </p:spPr>
        <p:txBody>
          <a:bodyPr/>
          <a:lstStyle>
            <a:lvl1pPr marL="0" indent="0">
              <a:lnSpc>
                <a:spcPct val="100000"/>
              </a:lnSpc>
              <a:spcBef>
                <a:spcPts val="0"/>
              </a:spcBef>
              <a:spcAft>
                <a:spcPts val="1200"/>
              </a:spcAft>
              <a:buNone/>
              <a:defRPr/>
            </a:lvl1pPr>
          </a:lstStyle>
          <a:p>
            <a:pPr lvl="0"/>
            <a:r>
              <a:rPr lang="en-US" dirty="0"/>
              <a:t>Click to edit Master text styles</a:t>
            </a:r>
          </a:p>
        </p:txBody>
      </p:sp>
      <p:sp>
        <p:nvSpPr>
          <p:cNvPr id="11" name="Content Placeholder 2">
            <a:extLst>
              <a:ext uri="{FF2B5EF4-FFF2-40B4-BE49-F238E27FC236}">
                <a16:creationId xmlns:a16="http://schemas.microsoft.com/office/drawing/2014/main" id="{B2B51D26-0A92-7E17-20D4-7146E7799639}"/>
              </a:ext>
            </a:extLst>
          </p:cNvPr>
          <p:cNvSpPr>
            <a:spLocks noGrp="1"/>
          </p:cNvSpPr>
          <p:nvPr>
            <p:ph idx="16"/>
          </p:nvPr>
        </p:nvSpPr>
        <p:spPr>
          <a:xfrm>
            <a:off x="3096972" y="5262909"/>
            <a:ext cx="7971078" cy="670719"/>
          </a:xfrm>
        </p:spPr>
        <p:txBody>
          <a:bodyPr/>
          <a:lstStyle>
            <a:lvl1pPr marL="0" indent="0">
              <a:lnSpc>
                <a:spcPct val="100000"/>
              </a:lnSpc>
              <a:spcBef>
                <a:spcPts val="0"/>
              </a:spcBef>
              <a:spcAft>
                <a:spcPts val="1200"/>
              </a:spcAft>
              <a:buNone/>
              <a:defRPr/>
            </a:lvl1pPr>
          </a:lstStyle>
          <a:p>
            <a:pPr lvl="0"/>
            <a:r>
              <a:rPr lang="en-US" dirty="0"/>
              <a:t>Click to edit Master text styles</a:t>
            </a:r>
          </a:p>
        </p:txBody>
      </p:sp>
    </p:spTree>
    <p:extLst>
      <p:ext uri="{BB962C8B-B14F-4D97-AF65-F5344CB8AC3E}">
        <p14:creationId xmlns:p14="http://schemas.microsoft.com/office/powerpoint/2010/main" val="55709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 boxes_P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grpSp>
        <p:nvGrpSpPr>
          <p:cNvPr id="22" name="Group 21">
            <a:extLst>
              <a:ext uri="{FF2B5EF4-FFF2-40B4-BE49-F238E27FC236}">
                <a16:creationId xmlns:a16="http://schemas.microsoft.com/office/drawing/2014/main" id="{5C35480D-B6A8-3A4E-8390-FE94D4CFC71D}"/>
              </a:ext>
            </a:extLst>
          </p:cNvPr>
          <p:cNvGrpSpPr/>
          <p:nvPr userDrawn="1"/>
        </p:nvGrpSpPr>
        <p:grpSpPr>
          <a:xfrm>
            <a:off x="317500" y="1081484"/>
            <a:ext cx="3611562" cy="2166937"/>
            <a:chOff x="0" y="262333"/>
            <a:chExt cx="3611562" cy="2166937"/>
          </a:xfrm>
        </p:grpSpPr>
        <p:sp>
          <p:nvSpPr>
            <p:cNvPr id="35" name="Rectangle 34">
              <a:extLst>
                <a:ext uri="{FF2B5EF4-FFF2-40B4-BE49-F238E27FC236}">
                  <a16:creationId xmlns:a16="http://schemas.microsoft.com/office/drawing/2014/main" id="{07862652-CEDA-C405-E000-59C76C2C4F90}"/>
                </a:ext>
              </a:extLst>
            </p:cNvPr>
            <p:cNvSpPr/>
            <p:nvPr userDrawn="1"/>
          </p:nvSpPr>
          <p:spPr>
            <a:xfrm>
              <a:off x="0" y="262333"/>
              <a:ext cx="3611562" cy="2166937"/>
            </a:xfrm>
            <a:prstGeom prst="rect">
              <a:avLst/>
            </a:prstGeom>
            <a:solidFill>
              <a:srgbClr val="692A75">
                <a:alpha val="25098"/>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TextBox 35">
              <a:extLst>
                <a:ext uri="{FF2B5EF4-FFF2-40B4-BE49-F238E27FC236}">
                  <a16:creationId xmlns:a16="http://schemas.microsoft.com/office/drawing/2014/main" id="{4AF1FCDA-5DCB-1B30-488B-A02B16A66659}"/>
                </a:ext>
              </a:extLst>
            </p:cNvPr>
            <p:cNvSpPr txBox="1"/>
            <p:nvPr userDrawn="1"/>
          </p:nvSpPr>
          <p:spPr>
            <a:xfrm>
              <a:off x="0" y="262333"/>
              <a:ext cx="3611562" cy="2166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b="1" kern="1200" dirty="0">
                <a:solidFill>
                  <a:schemeClr val="tx1"/>
                </a:solidFill>
                <a:latin typeface="Avenir Next LT Pro" panose="020B0504020202020204" pitchFamily="34" charset="0"/>
              </a:endParaRPr>
            </a:p>
          </p:txBody>
        </p:sp>
      </p:grpSp>
      <p:grpSp>
        <p:nvGrpSpPr>
          <p:cNvPr id="23" name="Group 22">
            <a:extLst>
              <a:ext uri="{FF2B5EF4-FFF2-40B4-BE49-F238E27FC236}">
                <a16:creationId xmlns:a16="http://schemas.microsoft.com/office/drawing/2014/main" id="{092E9412-3160-B53A-C73A-25B8C18B4EF4}"/>
              </a:ext>
            </a:extLst>
          </p:cNvPr>
          <p:cNvGrpSpPr/>
          <p:nvPr userDrawn="1"/>
        </p:nvGrpSpPr>
        <p:grpSpPr>
          <a:xfrm>
            <a:off x="4290218" y="1081484"/>
            <a:ext cx="3611562" cy="2166937"/>
            <a:chOff x="3972718" y="262333"/>
            <a:chExt cx="3611562" cy="2166937"/>
          </a:xfrm>
        </p:grpSpPr>
        <p:sp>
          <p:nvSpPr>
            <p:cNvPr id="33" name="Rectangle 32">
              <a:extLst>
                <a:ext uri="{FF2B5EF4-FFF2-40B4-BE49-F238E27FC236}">
                  <a16:creationId xmlns:a16="http://schemas.microsoft.com/office/drawing/2014/main" id="{3890A6F5-F0FC-90C9-18C5-0FA93B876C3A}"/>
                </a:ext>
              </a:extLst>
            </p:cNvPr>
            <p:cNvSpPr/>
            <p:nvPr userDrawn="1"/>
          </p:nvSpPr>
          <p:spPr>
            <a:xfrm>
              <a:off x="3972718" y="262333"/>
              <a:ext cx="3611562" cy="2166937"/>
            </a:xfrm>
            <a:prstGeom prst="rect">
              <a:avLst/>
            </a:prstGeom>
            <a:solidFill>
              <a:srgbClr val="692A75">
                <a:alpha val="25098"/>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4" name="TextBox 33">
              <a:extLst>
                <a:ext uri="{FF2B5EF4-FFF2-40B4-BE49-F238E27FC236}">
                  <a16:creationId xmlns:a16="http://schemas.microsoft.com/office/drawing/2014/main" id="{33B4AD42-FE54-315C-2801-42B40511D95E}"/>
                </a:ext>
              </a:extLst>
            </p:cNvPr>
            <p:cNvSpPr txBox="1"/>
            <p:nvPr userDrawn="1"/>
          </p:nvSpPr>
          <p:spPr>
            <a:xfrm>
              <a:off x="3972718" y="262333"/>
              <a:ext cx="3611562" cy="2166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b="1" kern="1200" dirty="0">
                <a:solidFill>
                  <a:schemeClr val="tx1"/>
                </a:solidFill>
                <a:latin typeface="Avenir Next LT Pro" panose="020B0504020202020204" pitchFamily="34" charset="0"/>
              </a:endParaRPr>
            </a:p>
          </p:txBody>
        </p:sp>
      </p:grpSp>
      <p:grpSp>
        <p:nvGrpSpPr>
          <p:cNvPr id="24" name="Group 23">
            <a:extLst>
              <a:ext uri="{FF2B5EF4-FFF2-40B4-BE49-F238E27FC236}">
                <a16:creationId xmlns:a16="http://schemas.microsoft.com/office/drawing/2014/main" id="{E5F2CCFC-5F2E-907B-FDCB-A13A484E7BA4}"/>
              </a:ext>
            </a:extLst>
          </p:cNvPr>
          <p:cNvGrpSpPr/>
          <p:nvPr userDrawn="1"/>
        </p:nvGrpSpPr>
        <p:grpSpPr>
          <a:xfrm>
            <a:off x="8262937" y="1046954"/>
            <a:ext cx="3611562" cy="2235997"/>
            <a:chOff x="7945437" y="227803"/>
            <a:chExt cx="3611562" cy="2235997"/>
          </a:xfrm>
        </p:grpSpPr>
        <p:sp>
          <p:nvSpPr>
            <p:cNvPr id="31" name="Rectangle 30">
              <a:extLst>
                <a:ext uri="{FF2B5EF4-FFF2-40B4-BE49-F238E27FC236}">
                  <a16:creationId xmlns:a16="http://schemas.microsoft.com/office/drawing/2014/main" id="{A5B04BF5-D98C-7232-85D8-2EA11167DC21}"/>
                </a:ext>
              </a:extLst>
            </p:cNvPr>
            <p:cNvSpPr/>
            <p:nvPr userDrawn="1"/>
          </p:nvSpPr>
          <p:spPr>
            <a:xfrm>
              <a:off x="7945437" y="227803"/>
              <a:ext cx="3611562" cy="2235997"/>
            </a:xfrm>
            <a:prstGeom prst="rect">
              <a:avLst/>
            </a:prstGeom>
            <a:solidFill>
              <a:srgbClr val="692A75">
                <a:alpha val="25098"/>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60506EDD-0154-FFEB-D0AB-9928949B94AF}"/>
                </a:ext>
              </a:extLst>
            </p:cNvPr>
            <p:cNvSpPr txBox="1"/>
            <p:nvPr userDrawn="1"/>
          </p:nvSpPr>
          <p:spPr>
            <a:xfrm>
              <a:off x="7945437" y="227803"/>
              <a:ext cx="3611562" cy="2235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b="1" kern="1200" dirty="0">
                <a:solidFill>
                  <a:schemeClr val="tx1"/>
                </a:solidFill>
                <a:latin typeface="Avenir Next LT Pro" panose="020B0504020202020204" pitchFamily="34" charset="0"/>
              </a:endParaRPr>
            </a:p>
          </p:txBody>
        </p:sp>
      </p:grpSp>
      <p:grpSp>
        <p:nvGrpSpPr>
          <p:cNvPr id="25" name="Group 24">
            <a:extLst>
              <a:ext uri="{FF2B5EF4-FFF2-40B4-BE49-F238E27FC236}">
                <a16:creationId xmlns:a16="http://schemas.microsoft.com/office/drawing/2014/main" id="{958A45B9-14E7-3910-A53E-0F05F0F301CB}"/>
              </a:ext>
            </a:extLst>
          </p:cNvPr>
          <p:cNvGrpSpPr/>
          <p:nvPr userDrawn="1"/>
        </p:nvGrpSpPr>
        <p:grpSpPr>
          <a:xfrm>
            <a:off x="2303859" y="3644108"/>
            <a:ext cx="3611562" cy="2166937"/>
            <a:chOff x="1986359" y="2824957"/>
            <a:chExt cx="3611562" cy="2166937"/>
          </a:xfrm>
        </p:grpSpPr>
        <p:sp>
          <p:nvSpPr>
            <p:cNvPr id="29" name="Rectangle 28">
              <a:extLst>
                <a:ext uri="{FF2B5EF4-FFF2-40B4-BE49-F238E27FC236}">
                  <a16:creationId xmlns:a16="http://schemas.microsoft.com/office/drawing/2014/main" id="{47F5A6AF-C7FB-A0CF-F6AB-A564647106DB}"/>
                </a:ext>
              </a:extLst>
            </p:cNvPr>
            <p:cNvSpPr/>
            <p:nvPr userDrawn="1"/>
          </p:nvSpPr>
          <p:spPr>
            <a:xfrm>
              <a:off x="1986359" y="2824957"/>
              <a:ext cx="3611562" cy="2166937"/>
            </a:xfrm>
            <a:prstGeom prst="rect">
              <a:avLst/>
            </a:prstGeom>
            <a:solidFill>
              <a:srgbClr val="692A75">
                <a:alpha val="25098"/>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TextBox 29">
              <a:extLst>
                <a:ext uri="{FF2B5EF4-FFF2-40B4-BE49-F238E27FC236}">
                  <a16:creationId xmlns:a16="http://schemas.microsoft.com/office/drawing/2014/main" id="{7C87EE09-86B4-F910-B5F4-310535444581}"/>
                </a:ext>
              </a:extLst>
            </p:cNvPr>
            <p:cNvSpPr txBox="1"/>
            <p:nvPr userDrawn="1"/>
          </p:nvSpPr>
          <p:spPr>
            <a:xfrm>
              <a:off x="1986359" y="2824957"/>
              <a:ext cx="3611562" cy="2166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b="1" kern="1200" dirty="0">
                <a:solidFill>
                  <a:schemeClr val="tx1"/>
                </a:solidFill>
                <a:latin typeface="Avenir Next LT Pro" panose="020B0504020202020204" pitchFamily="34" charset="0"/>
              </a:endParaRPr>
            </a:p>
          </p:txBody>
        </p:sp>
      </p:grpSp>
      <p:grpSp>
        <p:nvGrpSpPr>
          <p:cNvPr id="26" name="Group 25">
            <a:extLst>
              <a:ext uri="{FF2B5EF4-FFF2-40B4-BE49-F238E27FC236}">
                <a16:creationId xmlns:a16="http://schemas.microsoft.com/office/drawing/2014/main" id="{C20EF010-75EC-7B72-5C35-563600CA4040}"/>
              </a:ext>
            </a:extLst>
          </p:cNvPr>
          <p:cNvGrpSpPr/>
          <p:nvPr userDrawn="1"/>
        </p:nvGrpSpPr>
        <p:grpSpPr>
          <a:xfrm>
            <a:off x="6276578" y="3644108"/>
            <a:ext cx="3611562" cy="2166937"/>
            <a:chOff x="5959078" y="2824957"/>
            <a:chExt cx="3611562" cy="2166937"/>
          </a:xfrm>
        </p:grpSpPr>
        <p:sp>
          <p:nvSpPr>
            <p:cNvPr id="27" name="Rectangle 26">
              <a:extLst>
                <a:ext uri="{FF2B5EF4-FFF2-40B4-BE49-F238E27FC236}">
                  <a16:creationId xmlns:a16="http://schemas.microsoft.com/office/drawing/2014/main" id="{C9B4B65C-5B4E-214C-131D-15C45C4611F4}"/>
                </a:ext>
              </a:extLst>
            </p:cNvPr>
            <p:cNvSpPr/>
            <p:nvPr userDrawn="1"/>
          </p:nvSpPr>
          <p:spPr>
            <a:xfrm>
              <a:off x="5959078" y="2824957"/>
              <a:ext cx="3611562" cy="2166937"/>
            </a:xfrm>
            <a:prstGeom prst="rect">
              <a:avLst/>
            </a:prstGeom>
            <a:solidFill>
              <a:srgbClr val="692A75">
                <a:alpha val="25098"/>
              </a:srgb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65627FF8-A91E-325E-1313-CE0D24D209A0}"/>
                </a:ext>
              </a:extLst>
            </p:cNvPr>
            <p:cNvSpPr txBox="1"/>
            <p:nvPr userDrawn="1"/>
          </p:nvSpPr>
          <p:spPr>
            <a:xfrm>
              <a:off x="5959078" y="2824957"/>
              <a:ext cx="3611562" cy="2166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en-US" sz="2600" b="1" kern="1200" dirty="0">
                <a:solidFill>
                  <a:schemeClr val="tx1"/>
                </a:solidFill>
                <a:latin typeface="Avenir Next LT Pro" panose="020B0504020202020204" pitchFamily="34" charset="0"/>
              </a:endParaRPr>
            </a:p>
          </p:txBody>
        </p:sp>
      </p:grpSp>
      <p:sp>
        <p:nvSpPr>
          <p:cNvPr id="53" name="Content Placeholder 2">
            <a:extLst>
              <a:ext uri="{FF2B5EF4-FFF2-40B4-BE49-F238E27FC236}">
                <a16:creationId xmlns:a16="http://schemas.microsoft.com/office/drawing/2014/main" id="{4ADE170B-6B8D-AEFE-124E-B9D20C728492}"/>
              </a:ext>
            </a:extLst>
          </p:cNvPr>
          <p:cNvSpPr>
            <a:spLocks noGrp="1"/>
          </p:cNvSpPr>
          <p:nvPr>
            <p:ph idx="13"/>
          </p:nvPr>
        </p:nvSpPr>
        <p:spPr>
          <a:xfrm>
            <a:off x="317497" y="1046954"/>
            <a:ext cx="3592509" cy="2275687"/>
          </a:xfrm>
        </p:spPr>
        <p:txBody>
          <a:bodyPr/>
          <a:lstStyle>
            <a:lvl1pPr marL="0" indent="0">
              <a:buNone/>
              <a:defRPr/>
            </a:lvl1pPr>
          </a:lstStyle>
          <a:p>
            <a:pPr lvl="0"/>
            <a:r>
              <a:rPr lang="en-US" dirty="0"/>
              <a:t>Click to edit Master text styles</a:t>
            </a:r>
          </a:p>
        </p:txBody>
      </p:sp>
      <p:sp>
        <p:nvSpPr>
          <p:cNvPr id="54" name="Content Placeholder 2">
            <a:extLst>
              <a:ext uri="{FF2B5EF4-FFF2-40B4-BE49-F238E27FC236}">
                <a16:creationId xmlns:a16="http://schemas.microsoft.com/office/drawing/2014/main" id="{10E3F8F4-8E5C-EDAF-DBC3-A8A519BCF211}"/>
              </a:ext>
            </a:extLst>
          </p:cNvPr>
          <p:cNvSpPr>
            <a:spLocks noGrp="1"/>
          </p:cNvSpPr>
          <p:nvPr>
            <p:ph idx="14"/>
          </p:nvPr>
        </p:nvSpPr>
        <p:spPr>
          <a:xfrm>
            <a:off x="4290216" y="1106853"/>
            <a:ext cx="3611562" cy="2189304"/>
          </a:xfrm>
        </p:spPr>
        <p:txBody>
          <a:bodyPr/>
          <a:lstStyle>
            <a:lvl1pPr marL="0" indent="0">
              <a:buNone/>
              <a:defRPr/>
            </a:lvl1pPr>
          </a:lstStyle>
          <a:p>
            <a:pPr lvl="0"/>
            <a:r>
              <a:rPr lang="en-US" dirty="0"/>
              <a:t>Click to edit Master text styles</a:t>
            </a:r>
          </a:p>
        </p:txBody>
      </p:sp>
      <p:sp>
        <p:nvSpPr>
          <p:cNvPr id="55" name="Content Placeholder 2">
            <a:extLst>
              <a:ext uri="{FF2B5EF4-FFF2-40B4-BE49-F238E27FC236}">
                <a16:creationId xmlns:a16="http://schemas.microsoft.com/office/drawing/2014/main" id="{AA09CD11-FEF4-AB43-8243-0585A21D5F1C}"/>
              </a:ext>
            </a:extLst>
          </p:cNvPr>
          <p:cNvSpPr>
            <a:spLocks noGrp="1"/>
          </p:cNvSpPr>
          <p:nvPr>
            <p:ph idx="15"/>
          </p:nvPr>
        </p:nvSpPr>
        <p:spPr>
          <a:xfrm>
            <a:off x="8262936" y="1093647"/>
            <a:ext cx="3611562" cy="2189304"/>
          </a:xfrm>
        </p:spPr>
        <p:txBody>
          <a:bodyPr/>
          <a:lstStyle>
            <a:lvl1pPr marL="0" indent="0">
              <a:buNone/>
              <a:defRPr/>
            </a:lvl1pPr>
          </a:lstStyle>
          <a:p>
            <a:pPr lvl="0"/>
            <a:r>
              <a:rPr lang="en-US" dirty="0"/>
              <a:t>Click to edit Master text styles</a:t>
            </a:r>
          </a:p>
        </p:txBody>
      </p:sp>
      <p:sp>
        <p:nvSpPr>
          <p:cNvPr id="56" name="Content Placeholder 2">
            <a:extLst>
              <a:ext uri="{FF2B5EF4-FFF2-40B4-BE49-F238E27FC236}">
                <a16:creationId xmlns:a16="http://schemas.microsoft.com/office/drawing/2014/main" id="{83BB0F56-CAE1-96CC-9FF3-EE1D61712364}"/>
              </a:ext>
            </a:extLst>
          </p:cNvPr>
          <p:cNvSpPr>
            <a:spLocks noGrp="1"/>
          </p:cNvSpPr>
          <p:nvPr>
            <p:ph idx="16"/>
          </p:nvPr>
        </p:nvSpPr>
        <p:spPr>
          <a:xfrm>
            <a:off x="2303859" y="3670592"/>
            <a:ext cx="3611562" cy="2080555"/>
          </a:xfrm>
        </p:spPr>
        <p:txBody>
          <a:bodyPr/>
          <a:lstStyle>
            <a:lvl1pPr marL="0" indent="0">
              <a:buNone/>
              <a:defRPr/>
            </a:lvl1pPr>
          </a:lstStyle>
          <a:p>
            <a:pPr lvl="0"/>
            <a:r>
              <a:rPr lang="en-US" dirty="0"/>
              <a:t>Click to edit Master text styles</a:t>
            </a:r>
          </a:p>
        </p:txBody>
      </p:sp>
      <p:sp>
        <p:nvSpPr>
          <p:cNvPr id="57" name="Content Placeholder 2">
            <a:extLst>
              <a:ext uri="{FF2B5EF4-FFF2-40B4-BE49-F238E27FC236}">
                <a16:creationId xmlns:a16="http://schemas.microsoft.com/office/drawing/2014/main" id="{841E591D-DC9A-1E39-5EAF-50FC6B46F7C1}"/>
              </a:ext>
            </a:extLst>
          </p:cNvPr>
          <p:cNvSpPr>
            <a:spLocks noGrp="1"/>
          </p:cNvSpPr>
          <p:nvPr>
            <p:ph idx="17"/>
          </p:nvPr>
        </p:nvSpPr>
        <p:spPr>
          <a:xfrm>
            <a:off x="6276578" y="3672793"/>
            <a:ext cx="3611562" cy="2166937"/>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406329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Grey box_P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7" name="Rounded Rectangle 30">
            <a:extLst>
              <a:ext uri="{FF2B5EF4-FFF2-40B4-BE49-F238E27FC236}">
                <a16:creationId xmlns:a16="http://schemas.microsoft.com/office/drawing/2014/main" id="{5802CBB4-969F-83FF-CCF9-CDE0CCB35AF7}"/>
              </a:ext>
            </a:extLst>
          </p:cNvPr>
          <p:cNvSpPr/>
          <p:nvPr userDrawn="1"/>
        </p:nvSpPr>
        <p:spPr>
          <a:xfrm>
            <a:off x="666445" y="2086766"/>
            <a:ext cx="10811452" cy="375223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161384"/>
            <a:ext cx="10515600" cy="671431"/>
          </a:xfrm>
        </p:spPr>
        <p:txBody>
          <a:bodyPr/>
          <a:lstStyle>
            <a:lvl1pPr marL="0" indent="0">
              <a:buNone/>
              <a:defRPr/>
            </a:lvl1pPr>
          </a:lstStyle>
          <a:p>
            <a:pPr lvl="0"/>
            <a:r>
              <a:rPr lang="en-US" dirty="0"/>
              <a:t>Click to edit Master text styles</a:t>
            </a:r>
          </a:p>
        </p:txBody>
      </p:sp>
      <p:sp>
        <p:nvSpPr>
          <p:cNvPr id="9" name="Content Placeholder 2">
            <a:extLst>
              <a:ext uri="{FF2B5EF4-FFF2-40B4-BE49-F238E27FC236}">
                <a16:creationId xmlns:a16="http://schemas.microsoft.com/office/drawing/2014/main" id="{ADA12F69-E23C-2111-F9CD-FA4D58415185}"/>
              </a:ext>
            </a:extLst>
          </p:cNvPr>
          <p:cNvSpPr>
            <a:spLocks noGrp="1"/>
          </p:cNvSpPr>
          <p:nvPr>
            <p:ph idx="13"/>
          </p:nvPr>
        </p:nvSpPr>
        <p:spPr>
          <a:xfrm>
            <a:off x="838200" y="2533650"/>
            <a:ext cx="10515600" cy="3398968"/>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908480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Box_P1_Title and Content">
    <p:spTree>
      <p:nvGrpSpPr>
        <p:cNvPr id="1" name=""/>
        <p:cNvGrpSpPr/>
        <p:nvPr/>
      </p:nvGrpSpPr>
      <p:grpSpPr>
        <a:xfrm>
          <a:off x="0" y="0"/>
          <a:ext cx="0" cy="0"/>
          <a:chOff x="0" y="0"/>
          <a:chExt cx="0" cy="0"/>
        </a:xfrm>
      </p:grpSpPr>
      <p:sp>
        <p:nvSpPr>
          <p:cNvPr id="11" name="Rounded Rectangle 30">
            <a:extLst>
              <a:ext uri="{FF2B5EF4-FFF2-40B4-BE49-F238E27FC236}">
                <a16:creationId xmlns:a16="http://schemas.microsoft.com/office/drawing/2014/main" id="{1D8A43ED-76CE-DABD-DC28-295E5275BF6B}"/>
              </a:ext>
            </a:extLst>
          </p:cNvPr>
          <p:cNvSpPr/>
          <p:nvPr/>
        </p:nvSpPr>
        <p:spPr>
          <a:xfrm>
            <a:off x="351303" y="1925853"/>
            <a:ext cx="11477296" cy="4472216"/>
          </a:xfrm>
          <a:prstGeom prst="roundRect">
            <a:avLst/>
          </a:prstGeom>
          <a:gradFill flip="none" rotWithShape="1">
            <a:gsLst>
              <a:gs pos="0">
                <a:srgbClr val="005DBA">
                  <a:tint val="66000"/>
                  <a:satMod val="160000"/>
                </a:srgbClr>
              </a:gs>
              <a:gs pos="50000">
                <a:srgbClr val="005DBA">
                  <a:tint val="44500"/>
                  <a:satMod val="160000"/>
                </a:srgbClr>
              </a:gs>
              <a:gs pos="100000">
                <a:srgbClr val="005DBA">
                  <a:tint val="23500"/>
                  <a:satMod val="160000"/>
                </a:srgbClr>
              </a:gs>
            </a:gsLst>
            <a:lin ang="2700000" scaled="1"/>
            <a:tileRect/>
          </a:gradFill>
          <a:ln>
            <a:solidFill>
              <a:srgbClr val="A2C5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userDrawn="1">
            <p:ph idx="1"/>
          </p:nvPr>
        </p:nvSpPr>
        <p:spPr>
          <a:xfrm>
            <a:off x="363400" y="1112037"/>
            <a:ext cx="11477295" cy="813816"/>
          </a:xfrm>
        </p:spPr>
        <p:txBody>
          <a:bodyPr/>
          <a:lstStyle>
            <a:lvl1pPr marL="0" indent="0">
              <a:buNone/>
              <a:defRPr>
                <a:latin typeface="Avenir Next LT Pro" panose="020B0504020202020204" pitchFamily="34" charset="0"/>
              </a:defRPr>
            </a:lvl1pPr>
          </a:lstStyle>
          <a:p>
            <a:pPr lvl="0"/>
            <a:r>
              <a:rPr lang="en-US" dirty="0"/>
              <a:t>Click to edit Master text styles</a:t>
            </a:r>
          </a:p>
        </p:txBody>
      </p:sp>
      <p:sp>
        <p:nvSpPr>
          <p:cNvPr id="4" name="Date Placeholder 3"/>
          <p:cNvSpPr>
            <a:spLocks noGrp="1"/>
          </p:cNvSpPr>
          <p:nvPr userDrawn="1">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9E543643-C343-E242-96C8-DCEC3832F61D}" type="slidenum">
              <a:rPr lang="en-US" smtClean="0"/>
              <a:t>‹#›</a:t>
            </a:fld>
            <a:endParaRPr lang="en-US"/>
          </a:p>
        </p:txBody>
      </p:sp>
      <p:sp>
        <p:nvSpPr>
          <p:cNvPr id="13" name="Content Placeholder 2">
            <a:extLst>
              <a:ext uri="{FF2B5EF4-FFF2-40B4-BE49-F238E27FC236}">
                <a16:creationId xmlns:a16="http://schemas.microsoft.com/office/drawing/2014/main" id="{E50BB94B-8BB5-3823-5376-AB7EF2A50603}"/>
              </a:ext>
            </a:extLst>
          </p:cNvPr>
          <p:cNvSpPr>
            <a:spLocks noGrp="1"/>
          </p:cNvSpPr>
          <p:nvPr>
            <p:ph idx="13"/>
          </p:nvPr>
        </p:nvSpPr>
        <p:spPr>
          <a:xfrm>
            <a:off x="496750" y="2168726"/>
            <a:ext cx="11343945" cy="4149524"/>
          </a:xfrm>
        </p:spPr>
        <p:txBody>
          <a:bodyPr/>
          <a:lstStyle>
            <a:lvl1pPr marL="0" indent="0">
              <a:buNone/>
              <a:defRPr>
                <a:latin typeface="Avenir Next LT Pro" panose="020B05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68692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RBox_P1_Title and Content">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4A895C7-4FD2-0F72-0697-C36CBC533EAC}"/>
              </a:ext>
            </a:extLst>
          </p:cNvPr>
          <p:cNvSpPr/>
          <p:nvPr userDrawn="1"/>
        </p:nvSpPr>
        <p:spPr>
          <a:xfrm>
            <a:off x="622838" y="2022373"/>
            <a:ext cx="10994396" cy="4333392"/>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338">
              <a:spcAft>
                <a:spcPts val="600"/>
              </a:spcAft>
            </a:pPr>
            <a:endParaRPr lang="en-US" sz="2600" dirty="0">
              <a:solidFill>
                <a:schemeClr val="tx1"/>
              </a:solidFill>
              <a:latin typeface="Avenir Next LT Pro" panose="020B0504020202020204" pitchFamily="34" charset="0"/>
            </a:endParaRPr>
          </a:p>
        </p:txBody>
      </p:sp>
      <p:sp>
        <p:nvSpPr>
          <p:cNvPr id="2" name="Title 1"/>
          <p:cNvSpPr>
            <a:spLocks noGrp="1"/>
          </p:cNvSpPr>
          <p:nvPr userDrawn="1">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userDrawn="1">
            <p:ph idx="1"/>
          </p:nvPr>
        </p:nvSpPr>
        <p:spPr>
          <a:xfrm>
            <a:off x="2544967" y="1385485"/>
            <a:ext cx="7866200" cy="813816"/>
          </a:xfrm>
        </p:spPr>
        <p:txBody>
          <a:bodyPr/>
          <a:lstStyle>
            <a:lvl1pPr marL="0" indent="0">
              <a:buNone/>
              <a:defRPr>
                <a:latin typeface="Avenir Next LT Pro" panose="020B0504020202020204" pitchFamily="34" charset="0"/>
              </a:defRPr>
            </a:lvl1pPr>
          </a:lstStyle>
          <a:p>
            <a:pPr lvl="0"/>
            <a:r>
              <a:rPr lang="en-US" dirty="0"/>
              <a:t>Click to edit Master text styles</a:t>
            </a:r>
          </a:p>
        </p:txBody>
      </p:sp>
      <p:sp>
        <p:nvSpPr>
          <p:cNvPr id="4" name="Date Placeholder 3"/>
          <p:cNvSpPr>
            <a:spLocks noGrp="1"/>
          </p:cNvSpPr>
          <p:nvPr userDrawn="1">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9E543643-C343-E242-96C8-DCEC3832F61D}" type="slidenum">
              <a:rPr lang="en-US" smtClean="0"/>
              <a:t>‹#›</a:t>
            </a:fld>
            <a:endParaRPr lang="en-US"/>
          </a:p>
        </p:txBody>
      </p:sp>
      <p:sp>
        <p:nvSpPr>
          <p:cNvPr id="13" name="Content Placeholder 2">
            <a:extLst>
              <a:ext uri="{FF2B5EF4-FFF2-40B4-BE49-F238E27FC236}">
                <a16:creationId xmlns:a16="http://schemas.microsoft.com/office/drawing/2014/main" id="{E50BB94B-8BB5-3823-5376-AB7EF2A50603}"/>
              </a:ext>
            </a:extLst>
          </p:cNvPr>
          <p:cNvSpPr>
            <a:spLocks noGrp="1"/>
          </p:cNvSpPr>
          <p:nvPr>
            <p:ph idx="13"/>
          </p:nvPr>
        </p:nvSpPr>
        <p:spPr>
          <a:xfrm>
            <a:off x="848055" y="2244662"/>
            <a:ext cx="11343945" cy="4149524"/>
          </a:xfrm>
        </p:spPr>
        <p:txBody>
          <a:bodyPr/>
          <a:lstStyle>
            <a:lvl1pPr marL="0" indent="0">
              <a:buNone/>
              <a:defRPr>
                <a:latin typeface="Avenir Next LT Pro" panose="020B0504020202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BEB97FB3-3726-B451-CA28-72E201C030D2}"/>
              </a:ext>
            </a:extLst>
          </p:cNvPr>
          <p:cNvSpPr txBox="1"/>
          <p:nvPr userDrawn="1"/>
        </p:nvSpPr>
        <p:spPr>
          <a:xfrm>
            <a:off x="1036318" y="1519439"/>
            <a:ext cx="2231571" cy="369332"/>
          </a:xfrm>
          <a:prstGeom prst="rect">
            <a:avLst/>
          </a:prstGeom>
          <a:noFill/>
        </p:spPr>
        <p:txBody>
          <a:bodyPr wrap="square" rtlCol="0">
            <a:spAutoFit/>
          </a:bodyPr>
          <a:lstStyle/>
          <a:p>
            <a:pPr algn="ctr"/>
            <a:r>
              <a:rPr lang="en-US">
                <a:solidFill>
                  <a:schemeClr val="bg1"/>
                </a:solidFill>
              </a:rPr>
              <a:t>PARTICIPANTS</a:t>
            </a:r>
          </a:p>
        </p:txBody>
      </p:sp>
    </p:spTree>
    <p:extLst>
      <p:ext uri="{BB962C8B-B14F-4D97-AF65-F5344CB8AC3E}">
        <p14:creationId xmlns:p14="http://schemas.microsoft.com/office/powerpoint/2010/main" val="1283034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Path_P1_Title and Content">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922ED24-9319-3E82-1BAF-E5C8C8F4A96B}"/>
              </a:ext>
            </a:extLst>
          </p:cNvPr>
          <p:cNvSpPr/>
          <p:nvPr userDrawn="1"/>
        </p:nvSpPr>
        <p:spPr>
          <a:xfrm>
            <a:off x="829519" y="5086977"/>
            <a:ext cx="2633240" cy="864031"/>
          </a:xfrm>
          <a:prstGeom prst="rect">
            <a:avLst/>
          </a:prstGeom>
          <a:solidFill>
            <a:srgbClr val="692A75"/>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51" name="Rectangle 50">
            <a:extLst>
              <a:ext uri="{FF2B5EF4-FFF2-40B4-BE49-F238E27FC236}">
                <a16:creationId xmlns:a16="http://schemas.microsoft.com/office/drawing/2014/main" id="{6D92609C-6EEC-73C8-B4E5-1A128F31ACD7}"/>
              </a:ext>
            </a:extLst>
          </p:cNvPr>
          <p:cNvSpPr/>
          <p:nvPr userDrawn="1"/>
        </p:nvSpPr>
        <p:spPr>
          <a:xfrm>
            <a:off x="3462759" y="5086977"/>
            <a:ext cx="7899721" cy="864031"/>
          </a:xfrm>
          <a:prstGeom prst="rect">
            <a:avLst/>
          </a:prstGeom>
          <a:solidFill>
            <a:srgbClr val="692A75">
              <a:alpha val="25098"/>
            </a:srgb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9" name="Callout: Up Arrow 48">
            <a:extLst>
              <a:ext uri="{FF2B5EF4-FFF2-40B4-BE49-F238E27FC236}">
                <a16:creationId xmlns:a16="http://schemas.microsoft.com/office/drawing/2014/main" id="{120EF2A3-7521-FD35-ACD6-2E46FA09A681}"/>
              </a:ext>
            </a:extLst>
          </p:cNvPr>
          <p:cNvSpPr/>
          <p:nvPr userDrawn="1"/>
        </p:nvSpPr>
        <p:spPr>
          <a:xfrm rot="10800000">
            <a:off x="829519" y="3771056"/>
            <a:ext cx="2633240" cy="1328880"/>
          </a:xfrm>
          <a:prstGeom prst="upArrowCallout">
            <a:avLst>
              <a:gd name="adj1" fmla="val 5000"/>
              <a:gd name="adj2" fmla="val 10000"/>
              <a:gd name="adj3" fmla="val 15000"/>
              <a:gd name="adj4" fmla="val 64977"/>
            </a:avLst>
          </a:prstGeom>
          <a:solidFill>
            <a:srgbClr val="692A75"/>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7" name="Rectangle 46">
            <a:extLst>
              <a:ext uri="{FF2B5EF4-FFF2-40B4-BE49-F238E27FC236}">
                <a16:creationId xmlns:a16="http://schemas.microsoft.com/office/drawing/2014/main" id="{845978D5-2888-821D-CB40-858579B2EA14}"/>
              </a:ext>
            </a:extLst>
          </p:cNvPr>
          <p:cNvSpPr/>
          <p:nvPr userDrawn="1"/>
        </p:nvSpPr>
        <p:spPr>
          <a:xfrm>
            <a:off x="3462759" y="3771056"/>
            <a:ext cx="7899721" cy="863772"/>
          </a:xfrm>
          <a:prstGeom prst="rect">
            <a:avLst/>
          </a:prstGeom>
          <a:solidFill>
            <a:srgbClr val="692A75">
              <a:alpha val="25098"/>
            </a:srgb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5" name="Callout: Up Arrow 44">
            <a:extLst>
              <a:ext uri="{FF2B5EF4-FFF2-40B4-BE49-F238E27FC236}">
                <a16:creationId xmlns:a16="http://schemas.microsoft.com/office/drawing/2014/main" id="{883D94A3-A5E2-C16B-E4A8-D4A9FED80787}"/>
              </a:ext>
            </a:extLst>
          </p:cNvPr>
          <p:cNvSpPr/>
          <p:nvPr userDrawn="1"/>
        </p:nvSpPr>
        <p:spPr>
          <a:xfrm rot="10800000">
            <a:off x="829519" y="2455136"/>
            <a:ext cx="2633240" cy="1328880"/>
          </a:xfrm>
          <a:prstGeom prst="upArrowCallout">
            <a:avLst>
              <a:gd name="adj1" fmla="val 5000"/>
              <a:gd name="adj2" fmla="val 10000"/>
              <a:gd name="adj3" fmla="val 15000"/>
              <a:gd name="adj4" fmla="val 64977"/>
            </a:avLst>
          </a:prstGeom>
          <a:solidFill>
            <a:srgbClr val="692A75"/>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3" name="Rectangle 42">
            <a:extLst>
              <a:ext uri="{FF2B5EF4-FFF2-40B4-BE49-F238E27FC236}">
                <a16:creationId xmlns:a16="http://schemas.microsoft.com/office/drawing/2014/main" id="{B53B87D1-24B8-5C23-D1DD-6E4A7E19EDA3}"/>
              </a:ext>
            </a:extLst>
          </p:cNvPr>
          <p:cNvSpPr/>
          <p:nvPr userDrawn="1"/>
        </p:nvSpPr>
        <p:spPr>
          <a:xfrm>
            <a:off x="3462759" y="2455136"/>
            <a:ext cx="7899721" cy="863772"/>
          </a:xfrm>
          <a:prstGeom prst="rect">
            <a:avLst/>
          </a:prstGeom>
          <a:solidFill>
            <a:srgbClr val="692A75">
              <a:alpha val="25098"/>
            </a:srgb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1" name="Callout: Up Arrow 40">
            <a:extLst>
              <a:ext uri="{FF2B5EF4-FFF2-40B4-BE49-F238E27FC236}">
                <a16:creationId xmlns:a16="http://schemas.microsoft.com/office/drawing/2014/main" id="{18355835-4BCA-2929-22AB-9DA5AB63C2D7}"/>
              </a:ext>
            </a:extLst>
          </p:cNvPr>
          <p:cNvSpPr/>
          <p:nvPr userDrawn="1"/>
        </p:nvSpPr>
        <p:spPr>
          <a:xfrm rot="10800000">
            <a:off x="829519" y="1139215"/>
            <a:ext cx="2633240" cy="1328880"/>
          </a:xfrm>
          <a:prstGeom prst="upArrowCallout">
            <a:avLst>
              <a:gd name="adj1" fmla="val 5000"/>
              <a:gd name="adj2" fmla="val 10000"/>
              <a:gd name="adj3" fmla="val 15000"/>
              <a:gd name="adj4" fmla="val 64977"/>
            </a:avLst>
          </a:prstGeom>
          <a:solidFill>
            <a:srgbClr val="692A75"/>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nvGrpSpPr>
          <p:cNvPr id="38" name="Group 37">
            <a:extLst>
              <a:ext uri="{FF2B5EF4-FFF2-40B4-BE49-F238E27FC236}">
                <a16:creationId xmlns:a16="http://schemas.microsoft.com/office/drawing/2014/main" id="{034A6EF3-4206-C833-7012-02E9B8EEC40B}"/>
              </a:ext>
            </a:extLst>
          </p:cNvPr>
          <p:cNvGrpSpPr/>
          <p:nvPr userDrawn="1"/>
        </p:nvGrpSpPr>
        <p:grpSpPr>
          <a:xfrm>
            <a:off x="3462759" y="1139215"/>
            <a:ext cx="7899721" cy="863772"/>
            <a:chOff x="2633240" y="1636"/>
            <a:chExt cx="7899721" cy="863772"/>
          </a:xfrm>
        </p:grpSpPr>
        <p:sp>
          <p:nvSpPr>
            <p:cNvPr id="39" name="Rectangle 38">
              <a:extLst>
                <a:ext uri="{FF2B5EF4-FFF2-40B4-BE49-F238E27FC236}">
                  <a16:creationId xmlns:a16="http://schemas.microsoft.com/office/drawing/2014/main" id="{0BD8D36A-1E31-F564-5F3E-E0970D76E811}"/>
                </a:ext>
              </a:extLst>
            </p:cNvPr>
            <p:cNvSpPr/>
            <p:nvPr userDrawn="1"/>
          </p:nvSpPr>
          <p:spPr>
            <a:xfrm>
              <a:off x="2633240" y="1636"/>
              <a:ext cx="7899721" cy="863772"/>
            </a:xfrm>
            <a:prstGeom prst="rect">
              <a:avLst/>
            </a:prstGeom>
            <a:solidFill>
              <a:srgbClr val="692A75">
                <a:alpha val="25098"/>
              </a:srgbClr>
            </a:solidFill>
            <a:ln>
              <a:noFill/>
            </a:ln>
          </p:spPr>
          <p:style>
            <a:lnRef idx="2">
              <a:scrgbClr r="0" g="0" b="0"/>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40" name="TextBox 39">
              <a:extLst>
                <a:ext uri="{FF2B5EF4-FFF2-40B4-BE49-F238E27FC236}">
                  <a16:creationId xmlns:a16="http://schemas.microsoft.com/office/drawing/2014/main" id="{26D052C5-C9A8-AED5-8432-864B27FA0204}"/>
                </a:ext>
              </a:extLst>
            </p:cNvPr>
            <p:cNvSpPr txBox="1"/>
            <p:nvPr userDrawn="1"/>
          </p:nvSpPr>
          <p:spPr>
            <a:xfrm>
              <a:off x="2633240" y="1636"/>
              <a:ext cx="7899721" cy="8637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0244" tIns="355600" rIns="160244" bIns="355600" numCol="1" spcCol="1270" anchor="ctr" anchorCtr="0">
              <a:noAutofit/>
            </a:bodyPr>
            <a:lstStyle/>
            <a:p>
              <a:pPr marL="0" lvl="0" indent="0" algn="l" defTabSz="1244600">
                <a:lnSpc>
                  <a:spcPct val="90000"/>
                </a:lnSpc>
                <a:spcBef>
                  <a:spcPct val="0"/>
                </a:spcBef>
                <a:spcAft>
                  <a:spcPct val="35000"/>
                </a:spcAft>
                <a:buNone/>
              </a:pPr>
              <a:endParaRPr lang="en-US" sz="2800" kern="1200" dirty="0">
                <a:solidFill>
                  <a:schemeClr val="tx1"/>
                </a:solidFill>
              </a:endParaRPr>
            </a:p>
          </p:txBody>
        </p:sp>
      </p:grpSp>
      <p:sp>
        <p:nvSpPr>
          <p:cNvPr id="2" name="Title 1"/>
          <p:cNvSpPr>
            <a:spLocks noGrp="1"/>
          </p:cNvSpPr>
          <p:nvPr userDrawn="1">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userDrawn="1">
            <p:ph idx="1"/>
          </p:nvPr>
        </p:nvSpPr>
        <p:spPr>
          <a:xfrm>
            <a:off x="1043247" y="1267043"/>
            <a:ext cx="2205783" cy="582154"/>
          </a:xfrm>
        </p:spPr>
        <p:txBody>
          <a:bodyPr anchor="ctr"/>
          <a:lstStyle>
            <a:lvl1pPr marL="0" indent="0" algn="ctr">
              <a:buNone/>
              <a:defRPr b="1">
                <a:solidFill>
                  <a:schemeClr val="bg1"/>
                </a:solidFill>
              </a:defRPr>
            </a:lvl1pPr>
          </a:lstStyle>
          <a:p>
            <a:pPr lvl="0"/>
            <a:r>
              <a:rPr lang="en-US" dirty="0"/>
              <a:t>Click to edit Master text styles</a:t>
            </a:r>
          </a:p>
        </p:txBody>
      </p:sp>
      <p:sp>
        <p:nvSpPr>
          <p:cNvPr id="4" name="Date Placeholder 3"/>
          <p:cNvSpPr>
            <a:spLocks noGrp="1"/>
          </p:cNvSpPr>
          <p:nvPr userDrawn="1">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9E543643-C343-E242-96C8-DCEC3832F61D}" type="slidenum">
              <a:rPr lang="en-US" smtClean="0"/>
              <a:t>‹#›</a:t>
            </a:fld>
            <a:endParaRPr lang="en-US"/>
          </a:p>
        </p:txBody>
      </p:sp>
      <p:sp>
        <p:nvSpPr>
          <p:cNvPr id="55" name="Content Placeholder 2">
            <a:extLst>
              <a:ext uri="{FF2B5EF4-FFF2-40B4-BE49-F238E27FC236}">
                <a16:creationId xmlns:a16="http://schemas.microsoft.com/office/drawing/2014/main" id="{C328925E-3A24-DBD5-7EAA-6FE207C499B5}"/>
              </a:ext>
            </a:extLst>
          </p:cNvPr>
          <p:cNvSpPr>
            <a:spLocks noGrp="1"/>
          </p:cNvSpPr>
          <p:nvPr>
            <p:ph idx="13"/>
          </p:nvPr>
        </p:nvSpPr>
        <p:spPr>
          <a:xfrm>
            <a:off x="3581400" y="1267043"/>
            <a:ext cx="7567353" cy="582154"/>
          </a:xfrm>
        </p:spPr>
        <p:txBody>
          <a:bodyPr anchor="ctr"/>
          <a:lstStyle>
            <a:lvl1pPr marL="0" indent="0">
              <a:buNone/>
              <a:defRPr b="0">
                <a:solidFill>
                  <a:schemeClr val="bg1"/>
                </a:solidFill>
              </a:defRPr>
            </a:lvl1pPr>
          </a:lstStyle>
          <a:p>
            <a:pPr lvl="0"/>
            <a:r>
              <a:rPr lang="en-US" dirty="0"/>
              <a:t>Click to edit Master text styles</a:t>
            </a:r>
          </a:p>
        </p:txBody>
      </p:sp>
      <p:sp>
        <p:nvSpPr>
          <p:cNvPr id="56" name="Content Placeholder 2">
            <a:extLst>
              <a:ext uri="{FF2B5EF4-FFF2-40B4-BE49-F238E27FC236}">
                <a16:creationId xmlns:a16="http://schemas.microsoft.com/office/drawing/2014/main" id="{FDF3CF99-781D-3518-2914-F1175A44D391}"/>
              </a:ext>
            </a:extLst>
          </p:cNvPr>
          <p:cNvSpPr>
            <a:spLocks noGrp="1"/>
          </p:cNvSpPr>
          <p:nvPr>
            <p:ph idx="14"/>
          </p:nvPr>
        </p:nvSpPr>
        <p:spPr>
          <a:xfrm>
            <a:off x="1043247" y="2582964"/>
            <a:ext cx="2205783" cy="582154"/>
          </a:xfrm>
        </p:spPr>
        <p:txBody>
          <a:bodyPr anchor="ctr"/>
          <a:lstStyle>
            <a:lvl1pPr marL="0" indent="0" algn="ctr">
              <a:buNone/>
              <a:defRPr b="1">
                <a:solidFill>
                  <a:schemeClr val="bg1"/>
                </a:solidFill>
              </a:defRPr>
            </a:lvl1pPr>
          </a:lstStyle>
          <a:p>
            <a:pPr lvl="0"/>
            <a:r>
              <a:rPr lang="en-US" dirty="0"/>
              <a:t>Click to edit Master text styles</a:t>
            </a:r>
          </a:p>
        </p:txBody>
      </p:sp>
      <p:sp>
        <p:nvSpPr>
          <p:cNvPr id="57" name="Content Placeholder 2">
            <a:extLst>
              <a:ext uri="{FF2B5EF4-FFF2-40B4-BE49-F238E27FC236}">
                <a16:creationId xmlns:a16="http://schemas.microsoft.com/office/drawing/2014/main" id="{7BFAE60F-DCD8-2A02-3BDD-C0AC51D6E8BA}"/>
              </a:ext>
            </a:extLst>
          </p:cNvPr>
          <p:cNvSpPr>
            <a:spLocks noGrp="1"/>
          </p:cNvSpPr>
          <p:nvPr>
            <p:ph idx="15"/>
          </p:nvPr>
        </p:nvSpPr>
        <p:spPr>
          <a:xfrm>
            <a:off x="3581400" y="2568144"/>
            <a:ext cx="7567353" cy="582154"/>
          </a:xfrm>
        </p:spPr>
        <p:txBody>
          <a:bodyPr anchor="ctr"/>
          <a:lstStyle>
            <a:lvl1pPr marL="0" indent="0">
              <a:buNone/>
              <a:defRPr b="0">
                <a:solidFill>
                  <a:schemeClr val="bg1"/>
                </a:solidFill>
              </a:defRPr>
            </a:lvl1pPr>
          </a:lstStyle>
          <a:p>
            <a:pPr lvl="0"/>
            <a:r>
              <a:rPr lang="en-US" dirty="0"/>
              <a:t>Click to edit Master text styles</a:t>
            </a:r>
          </a:p>
        </p:txBody>
      </p:sp>
      <p:sp>
        <p:nvSpPr>
          <p:cNvPr id="58" name="Content Placeholder 2">
            <a:extLst>
              <a:ext uri="{FF2B5EF4-FFF2-40B4-BE49-F238E27FC236}">
                <a16:creationId xmlns:a16="http://schemas.microsoft.com/office/drawing/2014/main" id="{CFC706D9-6295-B463-2EC1-61E4A6A6BE16}"/>
              </a:ext>
            </a:extLst>
          </p:cNvPr>
          <p:cNvSpPr>
            <a:spLocks noGrp="1"/>
          </p:cNvSpPr>
          <p:nvPr>
            <p:ph idx="16"/>
          </p:nvPr>
        </p:nvSpPr>
        <p:spPr>
          <a:xfrm>
            <a:off x="1043247" y="3840362"/>
            <a:ext cx="2205783" cy="582154"/>
          </a:xfrm>
        </p:spPr>
        <p:txBody>
          <a:bodyPr anchor="ctr"/>
          <a:lstStyle>
            <a:lvl1pPr marL="0" indent="0" algn="ctr">
              <a:buNone/>
              <a:defRPr b="1">
                <a:solidFill>
                  <a:schemeClr val="bg1"/>
                </a:solidFill>
              </a:defRPr>
            </a:lvl1pPr>
          </a:lstStyle>
          <a:p>
            <a:pPr lvl="0"/>
            <a:r>
              <a:rPr lang="en-US" dirty="0"/>
              <a:t>Click to edit Master text styles</a:t>
            </a:r>
          </a:p>
        </p:txBody>
      </p:sp>
      <p:sp>
        <p:nvSpPr>
          <p:cNvPr id="59" name="Content Placeholder 2">
            <a:extLst>
              <a:ext uri="{FF2B5EF4-FFF2-40B4-BE49-F238E27FC236}">
                <a16:creationId xmlns:a16="http://schemas.microsoft.com/office/drawing/2014/main" id="{62E6FD71-11E6-B8BB-07A3-4C75B5CD5291}"/>
              </a:ext>
            </a:extLst>
          </p:cNvPr>
          <p:cNvSpPr>
            <a:spLocks noGrp="1"/>
          </p:cNvSpPr>
          <p:nvPr>
            <p:ph idx="17"/>
          </p:nvPr>
        </p:nvSpPr>
        <p:spPr>
          <a:xfrm>
            <a:off x="3581400" y="3869245"/>
            <a:ext cx="7567353" cy="582154"/>
          </a:xfrm>
        </p:spPr>
        <p:txBody>
          <a:bodyPr anchor="ctr"/>
          <a:lstStyle>
            <a:lvl1pPr marL="0" indent="0">
              <a:buNone/>
              <a:defRPr b="0">
                <a:solidFill>
                  <a:schemeClr val="bg1"/>
                </a:solidFill>
              </a:defRPr>
            </a:lvl1pPr>
          </a:lstStyle>
          <a:p>
            <a:pPr lvl="0"/>
            <a:r>
              <a:rPr lang="en-US" dirty="0"/>
              <a:t>Click to edit Master text styles</a:t>
            </a:r>
          </a:p>
        </p:txBody>
      </p:sp>
      <p:sp>
        <p:nvSpPr>
          <p:cNvPr id="60" name="Content Placeholder 2">
            <a:extLst>
              <a:ext uri="{FF2B5EF4-FFF2-40B4-BE49-F238E27FC236}">
                <a16:creationId xmlns:a16="http://schemas.microsoft.com/office/drawing/2014/main" id="{1E4A6DBC-9743-45D0-130D-8375A382E2C0}"/>
              </a:ext>
            </a:extLst>
          </p:cNvPr>
          <p:cNvSpPr>
            <a:spLocks noGrp="1"/>
          </p:cNvSpPr>
          <p:nvPr>
            <p:ph idx="18"/>
          </p:nvPr>
        </p:nvSpPr>
        <p:spPr>
          <a:xfrm>
            <a:off x="1043247" y="5170346"/>
            <a:ext cx="2205783" cy="582154"/>
          </a:xfrm>
        </p:spPr>
        <p:txBody>
          <a:bodyPr anchor="ctr"/>
          <a:lstStyle>
            <a:lvl1pPr marL="0" indent="0" algn="ctr">
              <a:buNone/>
              <a:defRPr b="1">
                <a:solidFill>
                  <a:schemeClr val="bg1"/>
                </a:solidFill>
              </a:defRPr>
            </a:lvl1pPr>
          </a:lstStyle>
          <a:p>
            <a:pPr lvl="0"/>
            <a:r>
              <a:rPr lang="en-US" dirty="0"/>
              <a:t>Click to edit Master text styles</a:t>
            </a:r>
          </a:p>
        </p:txBody>
      </p:sp>
      <p:sp>
        <p:nvSpPr>
          <p:cNvPr id="61" name="Content Placeholder 2">
            <a:extLst>
              <a:ext uri="{FF2B5EF4-FFF2-40B4-BE49-F238E27FC236}">
                <a16:creationId xmlns:a16="http://schemas.microsoft.com/office/drawing/2014/main" id="{F7F202D8-0F0A-6E0C-6032-43E6D4B0D4C9}"/>
              </a:ext>
            </a:extLst>
          </p:cNvPr>
          <p:cNvSpPr>
            <a:spLocks noGrp="1"/>
          </p:cNvSpPr>
          <p:nvPr>
            <p:ph idx="19"/>
          </p:nvPr>
        </p:nvSpPr>
        <p:spPr>
          <a:xfrm>
            <a:off x="3581400" y="5170346"/>
            <a:ext cx="7567353" cy="582154"/>
          </a:xfrm>
        </p:spPr>
        <p:txBody>
          <a:bodyPr anchor="ctr"/>
          <a:lstStyle>
            <a:lvl1pPr marL="0" indent="0">
              <a:buNone/>
              <a:defRPr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165077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Shadow_P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64B749-CF00-A208-EB1E-FADAF51FA16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07261" y="1105696"/>
            <a:ext cx="10577477" cy="5078408"/>
          </a:xfrm>
          <a:prstGeom prst="rect">
            <a:avLst/>
          </a:prstGeom>
        </p:spPr>
      </p:pic>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p:ph idx="1"/>
          </p:nvPr>
        </p:nvSpPr>
        <p:spPr>
          <a:xfrm>
            <a:off x="1320800" y="1400966"/>
            <a:ext cx="7620000" cy="592934"/>
          </a:xfrm>
        </p:spPr>
        <p:txBody>
          <a:bodyPr/>
          <a:lstStyle>
            <a:lvl1pPr marL="0" indent="0">
              <a:buNone/>
              <a:defRPr>
                <a:solidFill>
                  <a:schemeClr val="bg1"/>
                </a:solidFill>
                <a:latin typeface="Avenir Next LT Pro Light" panose="020B0304020202020204" pitchFamily="34" charset="0"/>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8" name="Content Placeholder 2">
            <a:extLst>
              <a:ext uri="{FF2B5EF4-FFF2-40B4-BE49-F238E27FC236}">
                <a16:creationId xmlns:a16="http://schemas.microsoft.com/office/drawing/2014/main" id="{AC2B36AA-FB6F-E512-DC48-ADB5729B520B}"/>
              </a:ext>
            </a:extLst>
          </p:cNvPr>
          <p:cNvSpPr>
            <a:spLocks noGrp="1"/>
          </p:cNvSpPr>
          <p:nvPr>
            <p:ph idx="13"/>
          </p:nvPr>
        </p:nvSpPr>
        <p:spPr>
          <a:xfrm>
            <a:off x="1447800" y="2612452"/>
            <a:ext cx="7620000" cy="592934"/>
          </a:xfrm>
        </p:spPr>
        <p:txBody>
          <a:bodyPr/>
          <a:lstStyle>
            <a:lvl1pPr marL="0" indent="0">
              <a:buNone/>
              <a:defRPr>
                <a:solidFill>
                  <a:schemeClr val="bg1"/>
                </a:solidFill>
                <a:latin typeface="Avenir Next LT Pro Light" panose="020B0304020202020204" pitchFamily="34" charset="0"/>
              </a:defRPr>
            </a:lvl1pPr>
          </a:lstStyle>
          <a:p>
            <a:pPr lvl="0"/>
            <a:r>
              <a:rPr lang="en-US" dirty="0"/>
              <a:t>Click to edit Master text styles</a:t>
            </a:r>
          </a:p>
        </p:txBody>
      </p:sp>
      <p:sp>
        <p:nvSpPr>
          <p:cNvPr id="9" name="Content Placeholder 2">
            <a:extLst>
              <a:ext uri="{FF2B5EF4-FFF2-40B4-BE49-F238E27FC236}">
                <a16:creationId xmlns:a16="http://schemas.microsoft.com/office/drawing/2014/main" id="{C328F5A7-180C-A8D2-CF56-AFA119247B3B}"/>
              </a:ext>
            </a:extLst>
          </p:cNvPr>
          <p:cNvSpPr>
            <a:spLocks noGrp="1"/>
          </p:cNvSpPr>
          <p:nvPr>
            <p:ph idx="14"/>
          </p:nvPr>
        </p:nvSpPr>
        <p:spPr>
          <a:xfrm>
            <a:off x="1447800" y="3823938"/>
            <a:ext cx="7620000" cy="592934"/>
          </a:xfrm>
        </p:spPr>
        <p:txBody>
          <a:bodyPr/>
          <a:lstStyle>
            <a:lvl1pPr marL="0" indent="0">
              <a:buNone/>
              <a:defRPr>
                <a:solidFill>
                  <a:schemeClr val="bg1"/>
                </a:solidFill>
                <a:latin typeface="Avenir Next LT Pro Light" panose="020B0304020202020204" pitchFamily="34" charset="0"/>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7DC15F72-AAA3-AB3C-AAA3-A1FA135F570B}"/>
              </a:ext>
            </a:extLst>
          </p:cNvPr>
          <p:cNvSpPr>
            <a:spLocks noGrp="1"/>
          </p:cNvSpPr>
          <p:nvPr>
            <p:ph idx="15"/>
          </p:nvPr>
        </p:nvSpPr>
        <p:spPr>
          <a:xfrm>
            <a:off x="1447800" y="5159370"/>
            <a:ext cx="7620000" cy="592934"/>
          </a:xfrm>
        </p:spPr>
        <p:txBody>
          <a:bodyPr/>
          <a:lstStyle>
            <a:lvl1pPr marL="0" indent="0">
              <a:buNone/>
              <a:defRPr>
                <a:solidFill>
                  <a:schemeClr val="bg1"/>
                </a:solidFill>
                <a:latin typeface="Avenir Next LT Pro Light" panose="020B03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15920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CFB95-4BBD-4C94-8D25-FE870F56AF75}"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590230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P1_Title and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ED7C28E9-65AE-E5D2-1199-1BCC35F500C2}"/>
              </a:ext>
            </a:extLst>
          </p:cNvPr>
          <p:cNvGrpSpPr/>
          <p:nvPr userDrawn="1"/>
        </p:nvGrpSpPr>
        <p:grpSpPr>
          <a:xfrm>
            <a:off x="495300" y="993204"/>
            <a:ext cx="11201400" cy="5233241"/>
            <a:chOff x="-5970130" y="-6530140"/>
            <a:chExt cx="11201400" cy="5233241"/>
          </a:xfrm>
        </p:grpSpPr>
        <p:sp>
          <p:nvSpPr>
            <p:cNvPr id="14" name="Rectangle 13">
              <a:extLst>
                <a:ext uri="{FF2B5EF4-FFF2-40B4-BE49-F238E27FC236}">
                  <a16:creationId xmlns:a16="http://schemas.microsoft.com/office/drawing/2014/main" id="{8E3DA28B-3479-C8B3-0144-250731CD306C}"/>
                </a:ext>
              </a:extLst>
            </p:cNvPr>
            <p:cNvSpPr/>
            <p:nvPr/>
          </p:nvSpPr>
          <p:spPr>
            <a:xfrm>
              <a:off x="-5970130" y="-6530140"/>
              <a:ext cx="11201400" cy="1098618"/>
            </a:xfrm>
            <a:prstGeom prst="rect">
              <a:avLst/>
            </a:prstGeom>
            <a:solidFill>
              <a:srgbClr val="692A75"/>
            </a:solidFill>
          </p:spPr>
        </p:sp>
        <p:sp>
          <p:nvSpPr>
            <p:cNvPr id="15" name="Freeform: Shape 14">
              <a:extLst>
                <a:ext uri="{FF2B5EF4-FFF2-40B4-BE49-F238E27FC236}">
                  <a16:creationId xmlns:a16="http://schemas.microsoft.com/office/drawing/2014/main" id="{A71849C2-BD28-A80E-AF60-708DB6A4D470}"/>
                </a:ext>
              </a:extLst>
            </p:cNvPr>
            <p:cNvSpPr/>
            <p:nvPr/>
          </p:nvSpPr>
          <p:spPr>
            <a:xfrm>
              <a:off x="-5970129" y="-5893820"/>
              <a:ext cx="11201399" cy="4596921"/>
            </a:xfrm>
            <a:custGeom>
              <a:avLst/>
              <a:gdLst>
                <a:gd name="connsiteX0" fmla="*/ 0 w 11201399"/>
                <a:gd name="connsiteY0" fmla="*/ 0 h 4630500"/>
                <a:gd name="connsiteX1" fmla="*/ 11201399 w 11201399"/>
                <a:gd name="connsiteY1" fmla="*/ 0 h 4630500"/>
                <a:gd name="connsiteX2" fmla="*/ 11201399 w 11201399"/>
                <a:gd name="connsiteY2" fmla="*/ 4630500 h 4630500"/>
                <a:gd name="connsiteX3" fmla="*/ 0 w 11201399"/>
                <a:gd name="connsiteY3" fmla="*/ 4630500 h 4630500"/>
                <a:gd name="connsiteX4" fmla="*/ 0 w 11201399"/>
                <a:gd name="connsiteY4" fmla="*/ 0 h 463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1399" h="4630500">
                  <a:moveTo>
                    <a:pt x="0" y="0"/>
                  </a:moveTo>
                  <a:lnTo>
                    <a:pt x="11201399" y="0"/>
                  </a:lnTo>
                  <a:lnTo>
                    <a:pt x="11201399" y="4630500"/>
                  </a:lnTo>
                  <a:lnTo>
                    <a:pt x="0" y="4630500"/>
                  </a:lnTo>
                  <a:lnTo>
                    <a:pt x="0" y="0"/>
                  </a:lnTo>
                  <a:close/>
                </a:path>
              </a:pathLst>
            </a:custGeom>
            <a:solidFill>
              <a:srgbClr val="692A75">
                <a:alpha val="24706"/>
              </a:srgbClr>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9353" tIns="624840" rIns="869353" bIns="213360" numCol="1" spcCol="1270" anchor="t" anchorCtr="0">
              <a:noAutofit/>
            </a:bodyPr>
            <a:lstStyle/>
            <a:p>
              <a:pPr marL="0" lvl="1" indent="0" algn="l" defTabSz="1333500">
                <a:lnSpc>
                  <a:spcPct val="90000"/>
                </a:lnSpc>
                <a:spcBef>
                  <a:spcPct val="0"/>
                </a:spcBef>
                <a:spcAft>
                  <a:spcPct val="15000"/>
                </a:spcAft>
                <a:buNone/>
              </a:pPr>
              <a:endParaRPr lang="en-US" sz="3000" kern="1200" dirty="0">
                <a:latin typeface="Avenir Next LT Pro Light" panose="020B0304020202020204" pitchFamily="34" charset="0"/>
              </a:endParaRPr>
            </a:p>
          </p:txBody>
        </p:sp>
        <p:sp>
          <p:nvSpPr>
            <p:cNvPr id="16" name="Freeform: Shape 15">
              <a:extLst>
                <a:ext uri="{FF2B5EF4-FFF2-40B4-BE49-F238E27FC236}">
                  <a16:creationId xmlns:a16="http://schemas.microsoft.com/office/drawing/2014/main" id="{9162EA81-0EF0-CFD4-0CCB-04817FB81A9B}"/>
                </a:ext>
              </a:extLst>
            </p:cNvPr>
            <p:cNvSpPr/>
            <p:nvPr userDrawn="1"/>
          </p:nvSpPr>
          <p:spPr>
            <a:xfrm>
              <a:off x="-5410060" y="-6446360"/>
              <a:ext cx="7840980" cy="885600"/>
            </a:xfrm>
            <a:custGeom>
              <a:avLst/>
              <a:gdLst>
                <a:gd name="connsiteX0" fmla="*/ 0 w 7840980"/>
                <a:gd name="connsiteY0" fmla="*/ 147603 h 885600"/>
                <a:gd name="connsiteX1" fmla="*/ 147603 w 7840980"/>
                <a:gd name="connsiteY1" fmla="*/ 0 h 885600"/>
                <a:gd name="connsiteX2" fmla="*/ 7693377 w 7840980"/>
                <a:gd name="connsiteY2" fmla="*/ 0 h 885600"/>
                <a:gd name="connsiteX3" fmla="*/ 7840980 w 7840980"/>
                <a:gd name="connsiteY3" fmla="*/ 147603 h 885600"/>
                <a:gd name="connsiteX4" fmla="*/ 7840980 w 7840980"/>
                <a:gd name="connsiteY4" fmla="*/ 737997 h 885600"/>
                <a:gd name="connsiteX5" fmla="*/ 7693377 w 7840980"/>
                <a:gd name="connsiteY5" fmla="*/ 885600 h 885600"/>
                <a:gd name="connsiteX6" fmla="*/ 147603 w 7840980"/>
                <a:gd name="connsiteY6" fmla="*/ 885600 h 885600"/>
                <a:gd name="connsiteX7" fmla="*/ 0 w 7840980"/>
                <a:gd name="connsiteY7" fmla="*/ 737997 h 885600"/>
                <a:gd name="connsiteX8" fmla="*/ 0 w 7840980"/>
                <a:gd name="connsiteY8" fmla="*/ 147603 h 88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0980" h="885600">
                  <a:moveTo>
                    <a:pt x="0" y="147603"/>
                  </a:moveTo>
                  <a:cubicBezTo>
                    <a:pt x="0" y="66084"/>
                    <a:pt x="66084" y="0"/>
                    <a:pt x="147603" y="0"/>
                  </a:cubicBezTo>
                  <a:lnTo>
                    <a:pt x="7693377" y="0"/>
                  </a:lnTo>
                  <a:cubicBezTo>
                    <a:pt x="7774896" y="0"/>
                    <a:pt x="7840980" y="66084"/>
                    <a:pt x="7840980" y="147603"/>
                  </a:cubicBezTo>
                  <a:lnTo>
                    <a:pt x="7840980" y="737997"/>
                  </a:lnTo>
                  <a:cubicBezTo>
                    <a:pt x="7840980" y="819516"/>
                    <a:pt x="7774896" y="885600"/>
                    <a:pt x="7693377" y="885600"/>
                  </a:cubicBezTo>
                  <a:lnTo>
                    <a:pt x="147603" y="885600"/>
                  </a:lnTo>
                  <a:cubicBezTo>
                    <a:pt x="66084" y="885600"/>
                    <a:pt x="0" y="819516"/>
                    <a:pt x="0" y="737997"/>
                  </a:cubicBezTo>
                  <a:lnTo>
                    <a:pt x="0" y="147603"/>
                  </a:lnTo>
                  <a:close/>
                </a:path>
              </a:pathLst>
            </a:custGeom>
            <a:solidFill>
              <a:srgbClr val="C1023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9601" tIns="43231" rIns="339601" bIns="43231" numCol="1" spcCol="1270" anchor="ctr" anchorCtr="0">
              <a:noAutofit/>
            </a:bodyPr>
            <a:lstStyle/>
            <a:p>
              <a:pPr marL="0" lvl="0" indent="0" algn="l" defTabSz="1422400">
                <a:lnSpc>
                  <a:spcPct val="90000"/>
                </a:lnSpc>
                <a:spcBef>
                  <a:spcPct val="0"/>
                </a:spcBef>
                <a:spcAft>
                  <a:spcPct val="35000"/>
                </a:spcAft>
                <a:buNone/>
              </a:pPr>
              <a:endParaRPr lang="en-US" sz="3200" kern="1200" dirty="0">
                <a:latin typeface="Avenir Next LT Pro Light" panose="020B0304020202020204" pitchFamily="34" charset="0"/>
              </a:endParaRPr>
            </a:p>
          </p:txBody>
        </p:sp>
      </p:grpSp>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3" name="Content Placeholder 2"/>
          <p:cNvSpPr>
            <a:spLocks noGrp="1"/>
          </p:cNvSpPr>
          <p:nvPr>
            <p:ph idx="1"/>
          </p:nvPr>
        </p:nvSpPr>
        <p:spPr>
          <a:xfrm>
            <a:off x="838200" y="2221727"/>
            <a:ext cx="10515600" cy="3955236"/>
          </a:xfrm>
        </p:spPr>
        <p:txBody>
          <a:bodyPr>
            <a:normAutofit/>
          </a:bodyPr>
          <a:lstStyle>
            <a:lvl1pPr>
              <a:defRPr sz="3000">
                <a:latin typeface="Avenir Next LT Pro Light" panose="020B0304020202020204" pitchFamily="34" charset="0"/>
              </a:defRPr>
            </a:lvl1pPr>
            <a:lvl2pPr marL="457200" indent="0">
              <a:buNone/>
              <a:defRPr sz="3000">
                <a:latin typeface="Avenir Next LT Pro Light" panose="020B0304020202020204" pitchFamily="34" charset="0"/>
              </a:defRPr>
            </a:lvl2pPr>
            <a:lvl3pPr>
              <a:defRPr sz="3000">
                <a:latin typeface="Avenir Next LT Pro Light" panose="020B0304020202020204" pitchFamily="34" charset="0"/>
              </a:defRPr>
            </a:lvl3pPr>
            <a:lvl4pPr>
              <a:defRPr sz="3000">
                <a:latin typeface="Avenir Next LT Pro Light" panose="020B0304020202020204" pitchFamily="34" charset="0"/>
              </a:defRPr>
            </a:lvl4pPr>
            <a:lvl5pPr>
              <a:defRPr sz="3000">
                <a:latin typeface="Avenir Next LT Pro Light" panose="020B0304020202020204" pitchFamily="34" charset="0"/>
              </a:defRPr>
            </a:lvl5pPr>
          </a:lstStyle>
          <a:p>
            <a:pPr lvl="0"/>
            <a:r>
              <a:rPr lang="en-US" dirty="0"/>
              <a:t>Click to edit Master text styles</a:t>
            </a:r>
          </a:p>
        </p:txBody>
      </p:sp>
      <p:sp>
        <p:nvSpPr>
          <p:cNvPr id="19" name="Text Placeholder 18">
            <a:extLst>
              <a:ext uri="{FF2B5EF4-FFF2-40B4-BE49-F238E27FC236}">
                <a16:creationId xmlns:a16="http://schemas.microsoft.com/office/drawing/2014/main" id="{11A9DF78-6095-1A8E-263B-67867CF711D6}"/>
              </a:ext>
            </a:extLst>
          </p:cNvPr>
          <p:cNvSpPr>
            <a:spLocks noGrp="1"/>
          </p:cNvSpPr>
          <p:nvPr>
            <p:ph type="body" sz="quarter" idx="13"/>
          </p:nvPr>
        </p:nvSpPr>
        <p:spPr>
          <a:xfrm>
            <a:off x="1327150" y="1326269"/>
            <a:ext cx="7569200" cy="848605"/>
          </a:xfrm>
        </p:spPr>
        <p:txBody>
          <a:bodyPr>
            <a:normAutofit/>
          </a:bodyPr>
          <a:lstStyle>
            <a:lvl1pPr marL="0" indent="0">
              <a:buNone/>
              <a:defRPr sz="3200">
                <a:solidFill>
                  <a:schemeClr val="bg1"/>
                </a:solidFill>
                <a:latin typeface="Avenir Next LT Pro Light" panose="020B03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778009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10" name="Freeform: Shape 9">
            <a:extLst>
              <a:ext uri="{FF2B5EF4-FFF2-40B4-BE49-F238E27FC236}">
                <a16:creationId xmlns:a16="http://schemas.microsoft.com/office/drawing/2014/main" id="{63398860-1071-99D8-66F2-6DBB9DC45439}"/>
              </a:ext>
              <a:ext uri="{C183D7F6-B498-43B3-948B-1728B52AA6E4}">
                <adec:decorative xmlns:adec="http://schemas.microsoft.com/office/drawing/2017/decorative" val="1"/>
              </a:ext>
            </a:extLst>
          </p:cNvPr>
          <p:cNvSpPr/>
          <p:nvPr userDrawn="1"/>
        </p:nvSpPr>
        <p:spPr>
          <a:xfrm>
            <a:off x="7456881" y="2197645"/>
            <a:ext cx="581248" cy="75944"/>
          </a:xfrm>
          <a:custGeom>
            <a:avLst/>
            <a:gdLst>
              <a:gd name="connsiteX0" fmla="*/ 0 w 550647"/>
              <a:gd name="connsiteY0" fmla="*/ 45720 h 91440"/>
              <a:gd name="connsiteX1" fmla="*/ 550647 w 550647"/>
              <a:gd name="connsiteY1" fmla="*/ 45720 h 91440"/>
            </a:gdLst>
            <a:ahLst/>
            <a:cxnLst>
              <a:cxn ang="0">
                <a:pos x="connsiteX0" y="connsiteY0"/>
              </a:cxn>
              <a:cxn ang="0">
                <a:pos x="connsiteX1" y="connsiteY1"/>
              </a:cxn>
            </a:cxnLst>
            <a:rect l="l" t="t" r="r" b="b"/>
            <a:pathLst>
              <a:path w="550647" h="91440">
                <a:moveTo>
                  <a:pt x="0" y="45720"/>
                </a:moveTo>
                <a:lnTo>
                  <a:pt x="550647" y="45720"/>
                </a:lnTo>
              </a:path>
            </a:pathLst>
          </a:custGeom>
          <a:noFill/>
          <a:ln w="38100">
            <a:solidFill>
              <a:schemeClr val="tx1"/>
            </a:solidFill>
            <a:tailEnd type="triangle" w="lg" len="med"/>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73493" tIns="42814" rIns="273492" bIns="428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1" name="Freeform: Shape 10">
            <a:extLst>
              <a:ext uri="{FF2B5EF4-FFF2-40B4-BE49-F238E27FC236}">
                <a16:creationId xmlns:a16="http://schemas.microsoft.com/office/drawing/2014/main" id="{C1D8ED47-12E4-C695-A30C-1BE5C7CE6F29}"/>
              </a:ext>
              <a:ext uri="{C183D7F6-B498-43B3-948B-1728B52AA6E4}">
                <adec:decorative xmlns:adec="http://schemas.microsoft.com/office/drawing/2017/decorative" val="1"/>
              </a:ext>
            </a:extLst>
          </p:cNvPr>
          <p:cNvSpPr/>
          <p:nvPr userDrawn="1"/>
        </p:nvSpPr>
        <p:spPr>
          <a:xfrm>
            <a:off x="3880333" y="2200892"/>
            <a:ext cx="581248" cy="75944"/>
          </a:xfrm>
          <a:custGeom>
            <a:avLst/>
            <a:gdLst>
              <a:gd name="connsiteX0" fmla="*/ 0 w 550647"/>
              <a:gd name="connsiteY0" fmla="*/ 45720 h 91440"/>
              <a:gd name="connsiteX1" fmla="*/ 550647 w 550647"/>
              <a:gd name="connsiteY1" fmla="*/ 45720 h 91440"/>
            </a:gdLst>
            <a:ahLst/>
            <a:cxnLst>
              <a:cxn ang="0">
                <a:pos x="connsiteX0" y="connsiteY0"/>
              </a:cxn>
              <a:cxn ang="0">
                <a:pos x="connsiteX1" y="connsiteY1"/>
              </a:cxn>
            </a:cxnLst>
            <a:rect l="l" t="t" r="r" b="b"/>
            <a:pathLst>
              <a:path w="550647" h="91440">
                <a:moveTo>
                  <a:pt x="0" y="45720"/>
                </a:moveTo>
                <a:lnTo>
                  <a:pt x="550647" y="45720"/>
                </a:lnTo>
              </a:path>
            </a:pathLst>
          </a:custGeom>
          <a:noFill/>
          <a:ln w="38100">
            <a:solidFill>
              <a:schemeClr val="tx1"/>
            </a:solidFill>
            <a:tailEnd type="triangle" w="lg" len="med"/>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73493" tIns="42814" rIns="273492" bIns="428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4" name="Freeform: Shape 23">
            <a:extLst>
              <a:ext uri="{FF2B5EF4-FFF2-40B4-BE49-F238E27FC236}">
                <a16:creationId xmlns:a16="http://schemas.microsoft.com/office/drawing/2014/main" id="{CA745B9B-31EC-F106-987F-685F1B431740}"/>
              </a:ext>
              <a:ext uri="{C183D7F6-B498-43B3-948B-1728B52AA6E4}">
                <adec:decorative xmlns:adec="http://schemas.microsoft.com/office/drawing/2017/decorative" val="1"/>
              </a:ext>
            </a:extLst>
          </p:cNvPr>
          <p:cNvSpPr/>
          <p:nvPr/>
        </p:nvSpPr>
        <p:spPr>
          <a:xfrm>
            <a:off x="2451762" y="3249666"/>
            <a:ext cx="7343992" cy="788000"/>
          </a:xfrm>
          <a:custGeom>
            <a:avLst/>
            <a:gdLst>
              <a:gd name="connsiteX0" fmla="*/ 6216822 w 6216822"/>
              <a:gd name="connsiteY0" fmla="*/ 0 h 550647"/>
              <a:gd name="connsiteX1" fmla="*/ 6216822 w 6216822"/>
              <a:gd name="connsiteY1" fmla="*/ 292423 h 550647"/>
              <a:gd name="connsiteX2" fmla="*/ 0 w 6216822"/>
              <a:gd name="connsiteY2" fmla="*/ 292423 h 550647"/>
              <a:gd name="connsiteX3" fmla="*/ 0 w 6216822"/>
              <a:gd name="connsiteY3" fmla="*/ 550647 h 550647"/>
            </a:gdLst>
            <a:ahLst/>
            <a:cxnLst>
              <a:cxn ang="0">
                <a:pos x="connsiteX0" y="connsiteY0"/>
              </a:cxn>
              <a:cxn ang="0">
                <a:pos x="connsiteX1" y="connsiteY1"/>
              </a:cxn>
              <a:cxn ang="0">
                <a:pos x="connsiteX2" y="connsiteY2"/>
              </a:cxn>
              <a:cxn ang="0">
                <a:pos x="connsiteX3" y="connsiteY3"/>
              </a:cxn>
            </a:cxnLst>
            <a:rect l="l" t="t" r="r" b="b"/>
            <a:pathLst>
              <a:path w="6216822" h="550647">
                <a:moveTo>
                  <a:pt x="6216822" y="0"/>
                </a:moveTo>
                <a:lnTo>
                  <a:pt x="6216822" y="292423"/>
                </a:lnTo>
                <a:lnTo>
                  <a:pt x="0" y="292423"/>
                </a:lnTo>
                <a:lnTo>
                  <a:pt x="0" y="550647"/>
                </a:lnTo>
              </a:path>
            </a:pathLst>
          </a:custGeom>
          <a:noFill/>
          <a:ln w="38100">
            <a:solidFill>
              <a:schemeClr val="tx1"/>
            </a:solidFill>
            <a:tailEnd type="triangle" w="lg" len="med"/>
          </a:ln>
        </p:spPr>
        <p:style>
          <a:lnRef idx="1">
            <a:scrgbClr r="0" g="0" b="0"/>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txBody>
          <a:bodyPr spcFirstLastPara="0" vert="horz" wrap="square" lIns="2965013" tIns="272418" rIns="2965013" bIns="272417"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46" name="Content Placeholder 2">
            <a:extLst>
              <a:ext uri="{FF2B5EF4-FFF2-40B4-BE49-F238E27FC236}">
                <a16:creationId xmlns:a16="http://schemas.microsoft.com/office/drawing/2014/main" id="{DC49712D-9E87-26FE-3072-AFC1FCB7FFDA}"/>
              </a:ext>
            </a:extLst>
          </p:cNvPr>
          <p:cNvSpPr>
            <a:spLocks noGrp="1"/>
          </p:cNvSpPr>
          <p:nvPr userDrawn="1">
            <p:ph idx="1"/>
          </p:nvPr>
        </p:nvSpPr>
        <p:spPr>
          <a:xfrm>
            <a:off x="749132" y="1162598"/>
            <a:ext cx="3291840" cy="2157984"/>
          </a:xfrm>
          <a:solidFill>
            <a:srgbClr val="691F74"/>
          </a:solidFill>
        </p:spPr>
        <p:txBody>
          <a:bodyPr anchor="ctr">
            <a:noAutofit/>
          </a:bodyPr>
          <a:lstStyle>
            <a:lvl1pPr marL="0" indent="0" algn="ctr">
              <a:buNone/>
              <a:defRPr sz="3200">
                <a:solidFill>
                  <a:schemeClr val="bg1"/>
                </a:solidFill>
              </a:defRPr>
            </a:lvl1pPr>
          </a:lstStyle>
          <a:p>
            <a:pPr lvl="0"/>
            <a:r>
              <a:rPr lang="en-US" dirty="0"/>
              <a:t>Click to edit Master text styles</a:t>
            </a:r>
          </a:p>
        </p:txBody>
      </p:sp>
      <p:sp>
        <p:nvSpPr>
          <p:cNvPr id="47" name="Content Placeholder 2">
            <a:extLst>
              <a:ext uri="{FF2B5EF4-FFF2-40B4-BE49-F238E27FC236}">
                <a16:creationId xmlns:a16="http://schemas.microsoft.com/office/drawing/2014/main" id="{02115FBC-926D-4597-3251-71DE89C1F159}"/>
              </a:ext>
            </a:extLst>
          </p:cNvPr>
          <p:cNvSpPr>
            <a:spLocks noGrp="1"/>
          </p:cNvSpPr>
          <p:nvPr userDrawn="1">
            <p:ph idx="13"/>
          </p:nvPr>
        </p:nvSpPr>
        <p:spPr>
          <a:xfrm>
            <a:off x="7961610" y="1186087"/>
            <a:ext cx="3291840" cy="2157984"/>
          </a:xfrm>
          <a:solidFill>
            <a:srgbClr val="691F74"/>
          </a:solidFill>
        </p:spPr>
        <p:txBody>
          <a:bodyPr anchor="ctr">
            <a:noAutofit/>
          </a:bodyPr>
          <a:lstStyle>
            <a:lvl1pPr marL="0" indent="0" algn="ctr">
              <a:buNone/>
              <a:defRPr sz="3200">
                <a:solidFill>
                  <a:schemeClr val="bg1"/>
                </a:solidFill>
              </a:defRPr>
            </a:lvl1pPr>
          </a:lstStyle>
          <a:p>
            <a:pPr lvl="0"/>
            <a:r>
              <a:rPr lang="en-US" dirty="0"/>
              <a:t>Click to edit Master text styles</a:t>
            </a:r>
          </a:p>
        </p:txBody>
      </p:sp>
      <p:sp>
        <p:nvSpPr>
          <p:cNvPr id="48" name="Content Placeholder 2">
            <a:extLst>
              <a:ext uri="{FF2B5EF4-FFF2-40B4-BE49-F238E27FC236}">
                <a16:creationId xmlns:a16="http://schemas.microsoft.com/office/drawing/2014/main" id="{F1688869-2A95-4871-B9C0-6A751632C92F}"/>
              </a:ext>
            </a:extLst>
          </p:cNvPr>
          <p:cNvSpPr>
            <a:spLocks noGrp="1"/>
          </p:cNvSpPr>
          <p:nvPr userDrawn="1">
            <p:ph idx="14"/>
          </p:nvPr>
        </p:nvSpPr>
        <p:spPr>
          <a:xfrm>
            <a:off x="4355371" y="1186087"/>
            <a:ext cx="3291840" cy="2157984"/>
          </a:xfrm>
          <a:solidFill>
            <a:srgbClr val="C10230"/>
          </a:solidFill>
        </p:spPr>
        <p:txBody>
          <a:bodyPr anchor="ctr">
            <a:noAutofit/>
          </a:bodyPr>
          <a:lstStyle>
            <a:lvl1pPr marL="0" indent="0" algn="ctr">
              <a:buNone/>
              <a:defRPr sz="3200">
                <a:solidFill>
                  <a:schemeClr val="bg1"/>
                </a:solidFill>
              </a:defRPr>
            </a:lvl1pPr>
          </a:lstStyle>
          <a:p>
            <a:pPr lvl="0"/>
            <a:r>
              <a:rPr lang="en-US" dirty="0"/>
              <a:t>Click to edit Master text styles</a:t>
            </a:r>
          </a:p>
        </p:txBody>
      </p:sp>
      <p:sp>
        <p:nvSpPr>
          <p:cNvPr id="49" name="Content Placeholder 2">
            <a:extLst>
              <a:ext uri="{FF2B5EF4-FFF2-40B4-BE49-F238E27FC236}">
                <a16:creationId xmlns:a16="http://schemas.microsoft.com/office/drawing/2014/main" id="{FF6A5F22-84F8-DFB6-7164-4F22EB6ECA23}"/>
              </a:ext>
            </a:extLst>
          </p:cNvPr>
          <p:cNvSpPr>
            <a:spLocks noGrp="1"/>
          </p:cNvSpPr>
          <p:nvPr userDrawn="1">
            <p:ph idx="17"/>
          </p:nvPr>
        </p:nvSpPr>
        <p:spPr>
          <a:xfrm>
            <a:off x="808730" y="4076844"/>
            <a:ext cx="3291840" cy="2157984"/>
          </a:xfrm>
          <a:solidFill>
            <a:srgbClr val="C10230"/>
          </a:solidFill>
        </p:spPr>
        <p:txBody>
          <a:bodyPr anchor="ctr">
            <a:noAutofit/>
          </a:bodyPr>
          <a:lstStyle>
            <a:lvl1pPr marL="0" indent="0" algn="ctr">
              <a:buNone/>
              <a:defRPr sz="3200">
                <a:solidFill>
                  <a:schemeClr val="bg1"/>
                </a:solidFill>
              </a:defRPr>
            </a:lvl1pPr>
          </a:lstStyle>
          <a:p>
            <a:pPr lvl="0"/>
            <a:r>
              <a:rPr lang="en-US" dirty="0"/>
              <a:t>Click to edit Master text styles</a:t>
            </a:r>
          </a:p>
        </p:txBody>
      </p:sp>
      <p:sp>
        <p:nvSpPr>
          <p:cNvPr id="50" name="Content Placeholder 2">
            <a:extLst>
              <a:ext uri="{FF2B5EF4-FFF2-40B4-BE49-F238E27FC236}">
                <a16:creationId xmlns:a16="http://schemas.microsoft.com/office/drawing/2014/main" id="{0E60E95F-941A-31DF-E54D-F312FC2F6E15}"/>
              </a:ext>
            </a:extLst>
          </p:cNvPr>
          <p:cNvSpPr>
            <a:spLocks noGrp="1"/>
          </p:cNvSpPr>
          <p:nvPr userDrawn="1">
            <p:ph idx="18"/>
          </p:nvPr>
        </p:nvSpPr>
        <p:spPr>
          <a:xfrm>
            <a:off x="7934664" y="4008070"/>
            <a:ext cx="3291840" cy="2157984"/>
          </a:xfrm>
          <a:solidFill>
            <a:srgbClr val="C10230"/>
          </a:solidFill>
        </p:spPr>
        <p:txBody>
          <a:bodyPr anchor="ctr">
            <a:noAutofit/>
          </a:bodyPr>
          <a:lstStyle>
            <a:lvl1pPr marL="0" indent="0" algn="ctr">
              <a:buNone/>
              <a:defRPr sz="3200">
                <a:solidFill>
                  <a:schemeClr val="bg1"/>
                </a:solidFill>
              </a:defRPr>
            </a:lvl1pPr>
          </a:lstStyle>
          <a:p>
            <a:pPr lvl="0"/>
            <a:r>
              <a:rPr lang="en-US" dirty="0"/>
              <a:t>Click to edit Master text styles</a:t>
            </a:r>
          </a:p>
        </p:txBody>
      </p:sp>
      <p:sp>
        <p:nvSpPr>
          <p:cNvPr id="51" name="Content Placeholder 2">
            <a:extLst>
              <a:ext uri="{FF2B5EF4-FFF2-40B4-BE49-F238E27FC236}">
                <a16:creationId xmlns:a16="http://schemas.microsoft.com/office/drawing/2014/main" id="{8366265F-CB15-D249-3B9A-A54E49D9019A}"/>
              </a:ext>
            </a:extLst>
          </p:cNvPr>
          <p:cNvSpPr>
            <a:spLocks noGrp="1"/>
          </p:cNvSpPr>
          <p:nvPr userDrawn="1">
            <p:ph idx="19"/>
          </p:nvPr>
        </p:nvSpPr>
        <p:spPr>
          <a:xfrm>
            <a:off x="4355371" y="3993820"/>
            <a:ext cx="3291840" cy="2157984"/>
          </a:xfrm>
          <a:solidFill>
            <a:srgbClr val="691F74"/>
          </a:solidFill>
        </p:spPr>
        <p:txBody>
          <a:bodyPr anchor="ctr">
            <a:noAutofit/>
          </a:bodyPr>
          <a:lstStyle>
            <a:lvl1pPr marL="0" indent="0" algn="ctr">
              <a:buNone/>
              <a:defRPr sz="3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26987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 Boxes_P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A418AA-3B0E-C8A3-EC47-83A1D90BE85C}"/>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560352" y="1298541"/>
            <a:ext cx="11071296" cy="4493141"/>
          </a:xfrm>
          <a:prstGeom prst="rect">
            <a:avLst/>
          </a:prstGeom>
        </p:spPr>
      </p:pic>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1">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p:ph idx="1"/>
          </p:nvPr>
        </p:nvSpPr>
        <p:spPr>
          <a:xfrm>
            <a:off x="560352" y="1298541"/>
            <a:ext cx="2531191" cy="1178942"/>
          </a:xfrm>
          <a:solidFill>
            <a:srgbClr val="691F74"/>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fld id="{9660AB63-CCD9-4EA1-A3BC-C4DF78E70B8D}"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31" name="Content Placeholder 2">
            <a:extLst>
              <a:ext uri="{FF2B5EF4-FFF2-40B4-BE49-F238E27FC236}">
                <a16:creationId xmlns:a16="http://schemas.microsoft.com/office/drawing/2014/main" id="{886BE56F-C08A-7476-F925-D5104CB91469}"/>
              </a:ext>
            </a:extLst>
          </p:cNvPr>
          <p:cNvSpPr>
            <a:spLocks noGrp="1"/>
          </p:cNvSpPr>
          <p:nvPr>
            <p:ph idx="13"/>
          </p:nvPr>
        </p:nvSpPr>
        <p:spPr>
          <a:xfrm>
            <a:off x="6252068" y="1298541"/>
            <a:ext cx="2531191" cy="1178942"/>
          </a:xfrm>
          <a:solidFill>
            <a:srgbClr val="691F74"/>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32" name="Content Placeholder 2">
            <a:extLst>
              <a:ext uri="{FF2B5EF4-FFF2-40B4-BE49-F238E27FC236}">
                <a16:creationId xmlns:a16="http://schemas.microsoft.com/office/drawing/2014/main" id="{15713908-0616-B37E-E259-6A1B5ED27AAA}"/>
              </a:ext>
            </a:extLst>
          </p:cNvPr>
          <p:cNvSpPr>
            <a:spLocks noGrp="1"/>
          </p:cNvSpPr>
          <p:nvPr>
            <p:ph idx="14"/>
          </p:nvPr>
        </p:nvSpPr>
        <p:spPr>
          <a:xfrm>
            <a:off x="3389165" y="1309764"/>
            <a:ext cx="2531191" cy="1178942"/>
          </a:xfrm>
          <a:solidFill>
            <a:srgbClr val="C10230"/>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33" name="Content Placeholder 2">
            <a:extLst>
              <a:ext uri="{FF2B5EF4-FFF2-40B4-BE49-F238E27FC236}">
                <a16:creationId xmlns:a16="http://schemas.microsoft.com/office/drawing/2014/main" id="{127132A9-1393-33AA-40C8-2DCC11AE79E3}"/>
              </a:ext>
            </a:extLst>
          </p:cNvPr>
          <p:cNvSpPr>
            <a:spLocks noGrp="1"/>
          </p:cNvSpPr>
          <p:nvPr>
            <p:ph idx="15"/>
          </p:nvPr>
        </p:nvSpPr>
        <p:spPr>
          <a:xfrm>
            <a:off x="9080881" y="1297214"/>
            <a:ext cx="2531191" cy="1178942"/>
          </a:xfrm>
          <a:solidFill>
            <a:srgbClr val="C10230"/>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34" name="Content Placeholder 2">
            <a:extLst>
              <a:ext uri="{FF2B5EF4-FFF2-40B4-BE49-F238E27FC236}">
                <a16:creationId xmlns:a16="http://schemas.microsoft.com/office/drawing/2014/main" id="{3C3B2463-5235-8B14-4216-FD60C6A16FB8}"/>
              </a:ext>
            </a:extLst>
          </p:cNvPr>
          <p:cNvSpPr>
            <a:spLocks noGrp="1"/>
          </p:cNvSpPr>
          <p:nvPr>
            <p:ph idx="16"/>
          </p:nvPr>
        </p:nvSpPr>
        <p:spPr>
          <a:xfrm>
            <a:off x="572528" y="4612880"/>
            <a:ext cx="2531191" cy="1178942"/>
          </a:xfrm>
          <a:solidFill>
            <a:srgbClr val="C10230"/>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35" name="Content Placeholder 2">
            <a:extLst>
              <a:ext uri="{FF2B5EF4-FFF2-40B4-BE49-F238E27FC236}">
                <a16:creationId xmlns:a16="http://schemas.microsoft.com/office/drawing/2014/main" id="{105B4E3B-79F6-CF3E-7904-55739FFB1119}"/>
              </a:ext>
            </a:extLst>
          </p:cNvPr>
          <p:cNvSpPr>
            <a:spLocks noGrp="1"/>
          </p:cNvSpPr>
          <p:nvPr>
            <p:ph idx="17"/>
          </p:nvPr>
        </p:nvSpPr>
        <p:spPr>
          <a:xfrm>
            <a:off x="560352" y="2952078"/>
            <a:ext cx="2531191" cy="1178942"/>
          </a:xfrm>
          <a:solidFill>
            <a:srgbClr val="C10230"/>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36" name="Content Placeholder 2">
            <a:extLst>
              <a:ext uri="{FF2B5EF4-FFF2-40B4-BE49-F238E27FC236}">
                <a16:creationId xmlns:a16="http://schemas.microsoft.com/office/drawing/2014/main" id="{5E78A081-303D-E6A2-B67D-24AF6C72A7DB}"/>
              </a:ext>
            </a:extLst>
          </p:cNvPr>
          <p:cNvSpPr>
            <a:spLocks noGrp="1"/>
          </p:cNvSpPr>
          <p:nvPr>
            <p:ph idx="18"/>
          </p:nvPr>
        </p:nvSpPr>
        <p:spPr>
          <a:xfrm>
            <a:off x="6252068" y="2952078"/>
            <a:ext cx="2531191" cy="1178942"/>
          </a:xfrm>
          <a:solidFill>
            <a:srgbClr val="C10230"/>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37" name="Content Placeholder 2">
            <a:extLst>
              <a:ext uri="{FF2B5EF4-FFF2-40B4-BE49-F238E27FC236}">
                <a16:creationId xmlns:a16="http://schemas.microsoft.com/office/drawing/2014/main" id="{6EFE710A-83B2-5063-05B0-3229B6C8DD9D}"/>
              </a:ext>
            </a:extLst>
          </p:cNvPr>
          <p:cNvSpPr>
            <a:spLocks noGrp="1"/>
          </p:cNvSpPr>
          <p:nvPr>
            <p:ph idx="19"/>
          </p:nvPr>
        </p:nvSpPr>
        <p:spPr>
          <a:xfrm>
            <a:off x="3389165" y="2963301"/>
            <a:ext cx="2531191" cy="1178942"/>
          </a:xfrm>
          <a:solidFill>
            <a:srgbClr val="691F74"/>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
        <p:nvSpPr>
          <p:cNvPr id="38" name="Content Placeholder 2">
            <a:extLst>
              <a:ext uri="{FF2B5EF4-FFF2-40B4-BE49-F238E27FC236}">
                <a16:creationId xmlns:a16="http://schemas.microsoft.com/office/drawing/2014/main" id="{25F39322-5271-A713-957D-987A77FDF363}"/>
              </a:ext>
            </a:extLst>
          </p:cNvPr>
          <p:cNvSpPr>
            <a:spLocks noGrp="1"/>
          </p:cNvSpPr>
          <p:nvPr>
            <p:ph idx="20"/>
          </p:nvPr>
        </p:nvSpPr>
        <p:spPr>
          <a:xfrm>
            <a:off x="9080881" y="2950751"/>
            <a:ext cx="2531191" cy="1178942"/>
          </a:xfrm>
          <a:solidFill>
            <a:srgbClr val="691F74"/>
          </a:solidFill>
        </p:spPr>
        <p:txBody>
          <a:bodyPr anchor="ctr">
            <a:normAutofit/>
          </a:bodyPr>
          <a:lstStyle>
            <a:lvl1pPr marL="0" indent="0" algn="ctr">
              <a:buNone/>
              <a:defRPr sz="23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45602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P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3816"/>
          </a:xfrm>
          <a:solidFill>
            <a:srgbClr val="C10230"/>
          </a:solidFill>
        </p:spPr>
        <p:txBody>
          <a:bodyPr>
            <a:normAutofit/>
          </a:bodyPr>
          <a:lstStyle>
            <a:lvl1pPr algn="ctr">
              <a:defRPr sz="3600" b="0">
                <a:solidFill>
                  <a:schemeClr val="bg1"/>
                </a:solidFill>
                <a:latin typeface="Avenir Next LT Pro Demi" panose="020B07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9D518-B968-441F-ABDD-F96EFFE49423}"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dirty="0"/>
          </a:p>
        </p:txBody>
      </p:sp>
    </p:spTree>
    <p:extLst>
      <p:ext uri="{BB962C8B-B14F-4D97-AF65-F5344CB8AC3E}">
        <p14:creationId xmlns:p14="http://schemas.microsoft.com/office/powerpoint/2010/main" val="695409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A900CE-EF7C-4256-948E-3BEB2707FFB0}"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622016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A5EB7-A259-43BC-9A98-3607CF95C33C}"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5362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9A1E63-B627-43B0-9898-4512A5EE3201}" type="datetime1">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3364558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DFB9E2-5528-45DB-AE83-06A94F371D7C}" type="datetime1">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1025315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73A1D-8D2D-4D88-A7C0-11B440E53250}" type="datetime1">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512476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04608-42FB-431F-8C40-622AF35DEE7F}"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229071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555"/>
            <a:ext cx="12192000" cy="770415"/>
          </a:xfrm>
          <a:solidFill>
            <a:srgbClr val="C10230"/>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1CB294-2336-4162-A0F8-6968F5E56566}"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13586081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F9DDF0-2CF4-433F-A3A9-8B571149A19D}"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12965023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85F9FB-A62C-491A-A4AC-3CF9663853A2}"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1097906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2D3283-F4D9-4C97-AE20-E1B495C9ED29}"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2008705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944F-AFFF-52A6-348E-8622A4A2D92E}"/>
              </a:ext>
            </a:extLst>
          </p:cNvPr>
          <p:cNvSpPr>
            <a:spLocks noGrp="1"/>
          </p:cNvSpPr>
          <p:nvPr>
            <p:ph type="ctrTitle"/>
          </p:nvPr>
        </p:nvSpPr>
        <p:spPr>
          <a:xfrm>
            <a:off x="1524000" y="1122363"/>
            <a:ext cx="9144000" cy="2387600"/>
          </a:xfrm>
          <a:solidFill>
            <a:srgbClr val="C10230"/>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C0098B-BA72-D549-9DBE-B1FFA46F6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E970E-03D9-8A38-5BDA-215136637DAE}"/>
              </a:ext>
            </a:extLst>
          </p:cNvPr>
          <p:cNvSpPr>
            <a:spLocks noGrp="1"/>
          </p:cNvSpPr>
          <p:nvPr>
            <p:ph type="dt" sz="half" idx="10"/>
          </p:nvPr>
        </p:nvSpPr>
        <p:spPr/>
        <p:txBody>
          <a:bodyPr/>
          <a:lstStyle/>
          <a:p>
            <a:fld id="{677BB140-F5E5-41B9-858B-26F6EFA25396}" type="datetime1">
              <a:rPr lang="en-US" smtClean="0"/>
              <a:t>4/14/2023</a:t>
            </a:fld>
            <a:endParaRPr lang="en-US"/>
          </a:p>
        </p:txBody>
      </p:sp>
      <p:sp>
        <p:nvSpPr>
          <p:cNvPr id="5" name="Footer Placeholder 4">
            <a:extLst>
              <a:ext uri="{FF2B5EF4-FFF2-40B4-BE49-F238E27FC236}">
                <a16:creationId xmlns:a16="http://schemas.microsoft.com/office/drawing/2014/main" id="{CD49A606-D322-8152-2139-713507BC6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5D2FB-37B8-40CC-7E5E-2D797A21D5F0}"/>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256935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CCB51-A77B-3D7C-A7F7-396BB1897B4D}"/>
              </a:ext>
            </a:extLst>
          </p:cNvPr>
          <p:cNvSpPr>
            <a:spLocks noGrp="1"/>
          </p:cNvSpPr>
          <p:nvPr>
            <p:ph idx="1"/>
          </p:nvPr>
        </p:nvSpPr>
        <p:spPr>
          <a:xfrm>
            <a:off x="838200" y="1256145"/>
            <a:ext cx="10515600" cy="4920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4/14/2023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0583488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4/14/2023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34" name="Text Placeholder 33">
            <a:extLst>
              <a:ext uri="{FF2B5EF4-FFF2-40B4-BE49-F238E27FC236}">
                <a16:creationId xmlns:a16="http://schemas.microsoft.com/office/drawing/2014/main" id="{4213FA16-0793-1651-6B0F-DFDA42E89325}"/>
              </a:ext>
            </a:extLst>
          </p:cNvPr>
          <p:cNvSpPr>
            <a:spLocks noGrp="1"/>
          </p:cNvSpPr>
          <p:nvPr>
            <p:ph type="body" sz="quarter" idx="13"/>
          </p:nvPr>
        </p:nvSpPr>
        <p:spPr>
          <a:xfrm>
            <a:off x="942974" y="1193801"/>
            <a:ext cx="10410825" cy="813816"/>
          </a:xfrm>
        </p:spPr>
        <p:txBody>
          <a:bodyPr/>
          <a:lstStyle>
            <a:lvl1pPr marL="0" indent="0">
              <a:buNone/>
              <a:defRPr b="1">
                <a:solidFill>
                  <a:srgbClr val="C42033"/>
                </a:solidFill>
              </a:defRPr>
            </a:lvl1pPr>
          </a:lstStyle>
          <a:p>
            <a:pPr lvl="0"/>
            <a:r>
              <a:rPr lang="en-US" dirty="0"/>
              <a:t>Click to edit Master text styles</a:t>
            </a:r>
          </a:p>
        </p:txBody>
      </p:sp>
      <p:sp>
        <p:nvSpPr>
          <p:cNvPr id="36" name="Text Placeholder 35">
            <a:extLst>
              <a:ext uri="{FF2B5EF4-FFF2-40B4-BE49-F238E27FC236}">
                <a16:creationId xmlns:a16="http://schemas.microsoft.com/office/drawing/2014/main" id="{1B34A957-037C-DA68-D854-72152A29B5EF}"/>
              </a:ext>
            </a:extLst>
          </p:cNvPr>
          <p:cNvSpPr>
            <a:spLocks noGrp="1"/>
          </p:cNvSpPr>
          <p:nvPr>
            <p:ph type="body" sz="quarter" idx="14"/>
          </p:nvPr>
        </p:nvSpPr>
        <p:spPr>
          <a:xfrm>
            <a:off x="942975" y="2175637"/>
            <a:ext cx="4318141" cy="1276965"/>
          </a:xfrm>
        </p:spPr>
        <p:txBody>
          <a:bodyPr>
            <a:noAutofit/>
          </a:bodyPr>
          <a:lstStyle>
            <a:lvl1pPr marL="0" indent="0">
              <a:buNone/>
              <a:defRPr sz="1800" b="1">
                <a:solidFill>
                  <a:srgbClr val="692A75"/>
                </a:solidFill>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p:txBody>
      </p:sp>
      <p:sp>
        <p:nvSpPr>
          <p:cNvPr id="37" name="Text Placeholder 35">
            <a:extLst>
              <a:ext uri="{FF2B5EF4-FFF2-40B4-BE49-F238E27FC236}">
                <a16:creationId xmlns:a16="http://schemas.microsoft.com/office/drawing/2014/main" id="{3254E46D-E1B0-8417-DF21-F214D59E83C3}"/>
              </a:ext>
            </a:extLst>
          </p:cNvPr>
          <p:cNvSpPr>
            <a:spLocks noGrp="1"/>
          </p:cNvSpPr>
          <p:nvPr>
            <p:ph type="body" sz="quarter" idx="15"/>
          </p:nvPr>
        </p:nvSpPr>
        <p:spPr>
          <a:xfrm>
            <a:off x="942975" y="4358141"/>
            <a:ext cx="4318141" cy="1276965"/>
          </a:xfrm>
        </p:spPr>
        <p:txBody>
          <a:bodyPr>
            <a:noAutofit/>
          </a:bodyPr>
          <a:lstStyle>
            <a:lvl1pPr marL="0" indent="0">
              <a:buNone/>
              <a:defRPr sz="1800" b="1">
                <a:solidFill>
                  <a:srgbClr val="692A75"/>
                </a:solidFill>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p:txBody>
      </p:sp>
      <p:sp>
        <p:nvSpPr>
          <p:cNvPr id="40" name="Text Placeholder 35">
            <a:extLst>
              <a:ext uri="{FF2B5EF4-FFF2-40B4-BE49-F238E27FC236}">
                <a16:creationId xmlns:a16="http://schemas.microsoft.com/office/drawing/2014/main" id="{CF801E4C-AB29-BD48-B590-1E6526DC17AB}"/>
              </a:ext>
            </a:extLst>
          </p:cNvPr>
          <p:cNvSpPr>
            <a:spLocks noGrp="1"/>
          </p:cNvSpPr>
          <p:nvPr>
            <p:ph type="body" sz="quarter" idx="16"/>
          </p:nvPr>
        </p:nvSpPr>
        <p:spPr>
          <a:xfrm>
            <a:off x="7035658" y="2175637"/>
            <a:ext cx="4318141" cy="1276965"/>
          </a:xfrm>
        </p:spPr>
        <p:txBody>
          <a:bodyPr>
            <a:noAutofit/>
          </a:bodyPr>
          <a:lstStyle>
            <a:lvl1pPr marL="0" indent="0">
              <a:buNone/>
              <a:defRPr sz="1800" b="1">
                <a:solidFill>
                  <a:srgbClr val="692A75"/>
                </a:solidFill>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p:txBody>
      </p:sp>
      <p:sp>
        <p:nvSpPr>
          <p:cNvPr id="41" name="Text Placeholder 35">
            <a:extLst>
              <a:ext uri="{FF2B5EF4-FFF2-40B4-BE49-F238E27FC236}">
                <a16:creationId xmlns:a16="http://schemas.microsoft.com/office/drawing/2014/main" id="{A4DF9272-F8A0-C17B-2297-26080C8B8BA6}"/>
              </a:ext>
            </a:extLst>
          </p:cNvPr>
          <p:cNvSpPr>
            <a:spLocks noGrp="1"/>
          </p:cNvSpPr>
          <p:nvPr>
            <p:ph type="body" sz="quarter" idx="17"/>
          </p:nvPr>
        </p:nvSpPr>
        <p:spPr>
          <a:xfrm>
            <a:off x="7035658" y="4312865"/>
            <a:ext cx="4318141" cy="1276965"/>
          </a:xfrm>
        </p:spPr>
        <p:txBody>
          <a:bodyPr>
            <a:noAutofit/>
          </a:bodyPr>
          <a:lstStyle>
            <a:lvl1pPr marL="0" indent="0">
              <a:buNone/>
              <a:defRPr sz="1800" b="1">
                <a:solidFill>
                  <a:srgbClr val="692A75"/>
                </a:solidFill>
              </a:defRPr>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p:txBody>
      </p:sp>
      <p:sp>
        <p:nvSpPr>
          <p:cNvPr id="43" name="Rectangle 42">
            <a:extLst>
              <a:ext uri="{FF2B5EF4-FFF2-40B4-BE49-F238E27FC236}">
                <a16:creationId xmlns:a16="http://schemas.microsoft.com/office/drawing/2014/main" id="{D6A9393C-A427-E937-F4B3-2BE1B5F42AB7}"/>
              </a:ext>
            </a:extLst>
          </p:cNvPr>
          <p:cNvSpPr/>
          <p:nvPr/>
        </p:nvSpPr>
        <p:spPr>
          <a:xfrm>
            <a:off x="2640992" y="6361406"/>
            <a:ext cx="9551008" cy="496594"/>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
        <p:nvSpPr>
          <p:cNvPr id="44" name="Rectangle 43">
            <a:extLst>
              <a:ext uri="{FF2B5EF4-FFF2-40B4-BE49-F238E27FC236}">
                <a16:creationId xmlns:a16="http://schemas.microsoft.com/office/drawing/2014/main" id="{B1490586-72E6-FD8C-FCB9-EF963998315F}"/>
              </a:ext>
            </a:extLst>
          </p:cNvPr>
          <p:cNvSpPr/>
          <p:nvPr/>
        </p:nvSpPr>
        <p:spPr>
          <a:xfrm>
            <a:off x="0" y="6361406"/>
            <a:ext cx="2776672" cy="496594"/>
          </a:xfrm>
          <a:prstGeom prst="rect">
            <a:avLst/>
          </a:prstGeom>
          <a:solidFill>
            <a:srgbClr val="69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Avenir Next LT Pro" panose="020B0504020202020204" pitchFamily="34" charset="0"/>
            </a:endParaRPr>
          </a:p>
        </p:txBody>
      </p:sp>
    </p:spTree>
    <p:extLst>
      <p:ext uri="{BB962C8B-B14F-4D97-AF65-F5344CB8AC3E}">
        <p14:creationId xmlns:p14="http://schemas.microsoft.com/office/powerpoint/2010/main" val="3380006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4/14/2023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8" name="Freeform: Shape 7">
            <a:extLst>
              <a:ext uri="{FF2B5EF4-FFF2-40B4-BE49-F238E27FC236}">
                <a16:creationId xmlns:a16="http://schemas.microsoft.com/office/drawing/2014/main" id="{10215F7C-5199-32FD-A368-2732D8933A05}"/>
              </a:ext>
            </a:extLst>
          </p:cNvPr>
          <p:cNvSpPr/>
          <p:nvPr/>
        </p:nvSpPr>
        <p:spPr>
          <a:xfrm>
            <a:off x="1609803" y="1472949"/>
            <a:ext cx="3754439" cy="1772420"/>
          </a:xfrm>
          <a:custGeom>
            <a:avLst/>
            <a:gdLst>
              <a:gd name="connsiteX0" fmla="*/ 0 w 2527163"/>
              <a:gd name="connsiteY0" fmla="*/ 0 h 1516298"/>
              <a:gd name="connsiteX1" fmla="*/ 2527163 w 2527163"/>
              <a:gd name="connsiteY1" fmla="*/ 0 h 1516298"/>
              <a:gd name="connsiteX2" fmla="*/ 2527163 w 2527163"/>
              <a:gd name="connsiteY2" fmla="*/ 1516298 h 1516298"/>
              <a:gd name="connsiteX3" fmla="*/ 0 w 2527163"/>
              <a:gd name="connsiteY3" fmla="*/ 1516298 h 1516298"/>
              <a:gd name="connsiteX4" fmla="*/ 0 w 2527163"/>
              <a:gd name="connsiteY4" fmla="*/ 0 h 151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163" h="1516298">
                <a:moveTo>
                  <a:pt x="0" y="0"/>
                </a:moveTo>
                <a:lnTo>
                  <a:pt x="2527163" y="0"/>
                </a:lnTo>
                <a:lnTo>
                  <a:pt x="2527163" y="1516298"/>
                </a:lnTo>
                <a:lnTo>
                  <a:pt x="0" y="1516298"/>
                </a:lnTo>
                <a:lnTo>
                  <a:pt x="0" y="0"/>
                </a:lnTo>
                <a:close/>
              </a:path>
            </a:pathLst>
          </a:custGeom>
          <a:solidFill>
            <a:srgbClr val="691F74"/>
          </a:solidFill>
          <a:ln w="38100">
            <a:no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3833" tIns="129985" rIns="123833" bIns="129985" numCol="1" spcCol="1270" anchor="ctr" anchorCtr="0">
            <a:noAutofit/>
          </a:bodyPr>
          <a:lstStyle/>
          <a:p>
            <a:pPr marL="0" lvl="0" indent="0" algn="ctr" defTabSz="1022350">
              <a:lnSpc>
                <a:spcPct val="90000"/>
              </a:lnSpc>
              <a:spcBef>
                <a:spcPct val="0"/>
              </a:spcBef>
              <a:spcAft>
                <a:spcPct val="35000"/>
              </a:spcAft>
              <a:buNone/>
            </a:pPr>
            <a:endParaRPr lang="en-US" sz="20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9" name="Freeform: Shape 8">
            <a:extLst>
              <a:ext uri="{FF2B5EF4-FFF2-40B4-BE49-F238E27FC236}">
                <a16:creationId xmlns:a16="http://schemas.microsoft.com/office/drawing/2014/main" id="{ABC3F36E-6BBE-951C-B1DD-31D29FF55913}"/>
              </a:ext>
            </a:extLst>
          </p:cNvPr>
          <p:cNvSpPr/>
          <p:nvPr/>
        </p:nvSpPr>
        <p:spPr>
          <a:xfrm>
            <a:off x="6227763" y="1472949"/>
            <a:ext cx="3754437" cy="1772420"/>
          </a:xfrm>
          <a:custGeom>
            <a:avLst/>
            <a:gdLst>
              <a:gd name="connsiteX0" fmla="*/ 0 w 2527163"/>
              <a:gd name="connsiteY0" fmla="*/ 0 h 1516298"/>
              <a:gd name="connsiteX1" fmla="*/ 2527163 w 2527163"/>
              <a:gd name="connsiteY1" fmla="*/ 0 h 1516298"/>
              <a:gd name="connsiteX2" fmla="*/ 2527163 w 2527163"/>
              <a:gd name="connsiteY2" fmla="*/ 1516298 h 1516298"/>
              <a:gd name="connsiteX3" fmla="*/ 0 w 2527163"/>
              <a:gd name="connsiteY3" fmla="*/ 1516298 h 1516298"/>
              <a:gd name="connsiteX4" fmla="*/ 0 w 2527163"/>
              <a:gd name="connsiteY4" fmla="*/ 0 h 151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163" h="1516298">
                <a:moveTo>
                  <a:pt x="0" y="0"/>
                </a:moveTo>
                <a:lnTo>
                  <a:pt x="2527163" y="0"/>
                </a:lnTo>
                <a:lnTo>
                  <a:pt x="2527163" y="1516298"/>
                </a:lnTo>
                <a:lnTo>
                  <a:pt x="0" y="1516298"/>
                </a:lnTo>
                <a:lnTo>
                  <a:pt x="0" y="0"/>
                </a:lnTo>
                <a:close/>
              </a:path>
            </a:pathLst>
          </a:custGeom>
          <a:solidFill>
            <a:srgbClr val="691F74"/>
          </a:solidFill>
          <a:ln w="38100">
            <a:no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3833" tIns="129985" rIns="123833" bIns="129985" numCol="1" spcCol="1270" anchor="ctr" anchorCtr="0">
            <a:noAutofit/>
          </a:bodyPr>
          <a:lstStyle/>
          <a:p>
            <a:pPr algn="ctr" defTabSz="1022350">
              <a:lnSpc>
                <a:spcPct val="90000"/>
              </a:lnSpc>
              <a:spcBef>
                <a:spcPct val="0"/>
              </a:spcBef>
              <a:spcAft>
                <a:spcPct val="35000"/>
              </a:spcAft>
            </a:pPr>
            <a:endParaRPr lang="en-US" sz="20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10" name="Freeform: Shape 9">
            <a:extLst>
              <a:ext uri="{FF2B5EF4-FFF2-40B4-BE49-F238E27FC236}">
                <a16:creationId xmlns:a16="http://schemas.microsoft.com/office/drawing/2014/main" id="{A5FC5949-112B-C302-DED6-CFB1956C5E1C}"/>
              </a:ext>
            </a:extLst>
          </p:cNvPr>
          <p:cNvSpPr/>
          <p:nvPr/>
        </p:nvSpPr>
        <p:spPr>
          <a:xfrm>
            <a:off x="6235009" y="3924796"/>
            <a:ext cx="3754437" cy="1772420"/>
          </a:xfrm>
          <a:custGeom>
            <a:avLst/>
            <a:gdLst>
              <a:gd name="connsiteX0" fmla="*/ 0 w 2527163"/>
              <a:gd name="connsiteY0" fmla="*/ 0 h 1516298"/>
              <a:gd name="connsiteX1" fmla="*/ 2527163 w 2527163"/>
              <a:gd name="connsiteY1" fmla="*/ 0 h 1516298"/>
              <a:gd name="connsiteX2" fmla="*/ 2527163 w 2527163"/>
              <a:gd name="connsiteY2" fmla="*/ 1516298 h 1516298"/>
              <a:gd name="connsiteX3" fmla="*/ 0 w 2527163"/>
              <a:gd name="connsiteY3" fmla="*/ 1516298 h 1516298"/>
              <a:gd name="connsiteX4" fmla="*/ 0 w 2527163"/>
              <a:gd name="connsiteY4" fmla="*/ 0 h 151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163" h="1516298">
                <a:moveTo>
                  <a:pt x="0" y="0"/>
                </a:moveTo>
                <a:lnTo>
                  <a:pt x="2527163" y="0"/>
                </a:lnTo>
                <a:lnTo>
                  <a:pt x="2527163" y="1516298"/>
                </a:lnTo>
                <a:lnTo>
                  <a:pt x="0" y="1516298"/>
                </a:lnTo>
                <a:lnTo>
                  <a:pt x="0" y="0"/>
                </a:lnTo>
                <a:close/>
              </a:path>
            </a:pathLst>
          </a:custGeom>
          <a:solidFill>
            <a:srgbClr val="691F74"/>
          </a:solidFill>
          <a:ln w="38100">
            <a:no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3833" tIns="129985" rIns="123833" bIns="129985" numCol="1" spcCol="1270" anchor="ctr" anchorCtr="0">
            <a:noAutofit/>
          </a:bodyPr>
          <a:lstStyle/>
          <a:p>
            <a:pPr marL="0" lvl="0" indent="0" algn="ctr" defTabSz="1022350">
              <a:lnSpc>
                <a:spcPct val="90000"/>
              </a:lnSpc>
              <a:spcBef>
                <a:spcPct val="0"/>
              </a:spcBef>
              <a:spcAft>
                <a:spcPct val="35000"/>
              </a:spcAft>
              <a:buNone/>
            </a:pPr>
            <a:endParaRPr lang="en-US" sz="2000" kern="12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cxnSp>
        <p:nvCxnSpPr>
          <p:cNvPr id="11" name="Straight Connector 10">
            <a:extLst>
              <a:ext uri="{FF2B5EF4-FFF2-40B4-BE49-F238E27FC236}">
                <a16:creationId xmlns:a16="http://schemas.microsoft.com/office/drawing/2014/main" id="{B8D2400D-A824-B9B0-D68C-03C3CC53C9BD}"/>
              </a:ext>
            </a:extLst>
          </p:cNvPr>
          <p:cNvCxnSpPr>
            <a:cxnSpLocks/>
          </p:cNvCxnSpPr>
          <p:nvPr/>
        </p:nvCxnSpPr>
        <p:spPr>
          <a:xfrm>
            <a:off x="8104981" y="3193922"/>
            <a:ext cx="0" cy="782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59B754DA-148E-51FF-9721-1D46C1D1E4DE}"/>
              </a:ext>
            </a:extLst>
          </p:cNvPr>
          <p:cNvSpPr/>
          <p:nvPr/>
        </p:nvSpPr>
        <p:spPr>
          <a:xfrm>
            <a:off x="1609802" y="3924796"/>
            <a:ext cx="3754439" cy="1772420"/>
          </a:xfrm>
          <a:custGeom>
            <a:avLst/>
            <a:gdLst>
              <a:gd name="connsiteX0" fmla="*/ 0 w 2527163"/>
              <a:gd name="connsiteY0" fmla="*/ 0 h 1516298"/>
              <a:gd name="connsiteX1" fmla="*/ 2527163 w 2527163"/>
              <a:gd name="connsiteY1" fmla="*/ 0 h 1516298"/>
              <a:gd name="connsiteX2" fmla="*/ 2527163 w 2527163"/>
              <a:gd name="connsiteY2" fmla="*/ 1516298 h 1516298"/>
              <a:gd name="connsiteX3" fmla="*/ 0 w 2527163"/>
              <a:gd name="connsiteY3" fmla="*/ 1516298 h 1516298"/>
              <a:gd name="connsiteX4" fmla="*/ 0 w 2527163"/>
              <a:gd name="connsiteY4" fmla="*/ 0 h 1516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163" h="1516298">
                <a:moveTo>
                  <a:pt x="0" y="0"/>
                </a:moveTo>
                <a:lnTo>
                  <a:pt x="2527163" y="0"/>
                </a:lnTo>
                <a:lnTo>
                  <a:pt x="2527163" y="1516298"/>
                </a:lnTo>
                <a:lnTo>
                  <a:pt x="0" y="1516298"/>
                </a:lnTo>
                <a:lnTo>
                  <a:pt x="0" y="0"/>
                </a:lnTo>
                <a:close/>
              </a:path>
            </a:pathLst>
          </a:custGeom>
          <a:noFill/>
          <a:ln w="38100">
            <a:noFill/>
          </a:ln>
        </p:spPr>
        <p:style>
          <a:lnRef idx="3">
            <a:scrgbClr r="0" g="0" b="0"/>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123833" tIns="129985" rIns="123833" bIns="129985" numCol="1" spcCol="1270" anchor="ctr" anchorCtr="0">
            <a:noAutofit/>
          </a:bodyPr>
          <a:lstStyle/>
          <a:p>
            <a:pPr algn="ctr" defTabSz="1022350">
              <a:lnSpc>
                <a:spcPct val="90000"/>
              </a:lnSpc>
              <a:spcBef>
                <a:spcPct val="0"/>
              </a:spcBef>
              <a:spcAft>
                <a:spcPct val="35000"/>
              </a:spcAft>
            </a:pPr>
            <a:endParaRPr lang="en-US" sz="2800" dirty="0">
              <a:solidFill>
                <a:schemeClr val="tx1"/>
              </a:solidFill>
              <a:latin typeface="Avenir Next LT Pro" panose="020B0504020202020204" pitchFamily="34" charset="0"/>
            </a:endParaRPr>
          </a:p>
        </p:txBody>
      </p:sp>
      <p:sp>
        <p:nvSpPr>
          <p:cNvPr id="13" name="Content Placeholder 2">
            <a:extLst>
              <a:ext uri="{FF2B5EF4-FFF2-40B4-BE49-F238E27FC236}">
                <a16:creationId xmlns:a16="http://schemas.microsoft.com/office/drawing/2014/main" id="{C9CF2657-180A-4166-6772-F77CA77887AA}"/>
              </a:ext>
            </a:extLst>
          </p:cNvPr>
          <p:cNvSpPr>
            <a:spLocks noGrp="1"/>
          </p:cNvSpPr>
          <p:nvPr>
            <p:ph idx="13"/>
          </p:nvPr>
        </p:nvSpPr>
        <p:spPr>
          <a:xfrm>
            <a:off x="1609803" y="1493243"/>
            <a:ext cx="3754438" cy="1772419"/>
          </a:xfrm>
        </p:spPr>
        <p:txBody>
          <a:bodyPr anchor="ctr">
            <a:normAutofit/>
          </a:bodyPr>
          <a:lstStyle>
            <a:lvl1pPr marL="0" indent="0" algn="ctr">
              <a:buNone/>
              <a:defRPr sz="2000">
                <a:solidFill>
                  <a:schemeClr val="bg1"/>
                </a:solidFill>
              </a:defRPr>
            </a:lvl1pPr>
          </a:lstStyle>
          <a:p>
            <a:pPr lvl="0"/>
            <a:r>
              <a:rPr lang="en-US" dirty="0"/>
              <a:t>Click to edit Master text styles</a:t>
            </a:r>
          </a:p>
        </p:txBody>
      </p:sp>
      <p:sp>
        <p:nvSpPr>
          <p:cNvPr id="14" name="Content Placeholder 2">
            <a:extLst>
              <a:ext uri="{FF2B5EF4-FFF2-40B4-BE49-F238E27FC236}">
                <a16:creationId xmlns:a16="http://schemas.microsoft.com/office/drawing/2014/main" id="{15076114-4952-4546-B170-64F1BD00E240}"/>
              </a:ext>
            </a:extLst>
          </p:cNvPr>
          <p:cNvSpPr>
            <a:spLocks noGrp="1"/>
          </p:cNvSpPr>
          <p:nvPr>
            <p:ph idx="14"/>
          </p:nvPr>
        </p:nvSpPr>
        <p:spPr>
          <a:xfrm>
            <a:off x="1609802" y="3904502"/>
            <a:ext cx="3754438" cy="1772419"/>
          </a:xfrm>
        </p:spPr>
        <p:txBody>
          <a:bodyPr anchor="ctr">
            <a:normAutofit/>
          </a:bodyPr>
          <a:lstStyle>
            <a:lvl1pPr marL="0" indent="0" algn="ctr">
              <a:buNone/>
              <a:defRPr sz="2000">
                <a:solidFill>
                  <a:schemeClr val="bg1"/>
                </a:solidFill>
              </a:defRPr>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CB7F05FC-01B0-9C68-3B22-7A235BF20EED}"/>
              </a:ext>
            </a:extLst>
          </p:cNvPr>
          <p:cNvSpPr>
            <a:spLocks noGrp="1"/>
          </p:cNvSpPr>
          <p:nvPr>
            <p:ph idx="15"/>
          </p:nvPr>
        </p:nvSpPr>
        <p:spPr>
          <a:xfrm>
            <a:off x="6276181" y="1493243"/>
            <a:ext cx="3754438" cy="1772419"/>
          </a:xfrm>
        </p:spPr>
        <p:txBody>
          <a:bodyPr anchor="ctr">
            <a:normAutofit/>
          </a:bodyPr>
          <a:lstStyle>
            <a:lvl1pPr marL="0" indent="0" algn="ctr">
              <a:buNone/>
              <a:defRPr sz="2000">
                <a:solidFill>
                  <a:schemeClr val="bg1"/>
                </a:solidFill>
              </a:defRPr>
            </a:lvl1pPr>
          </a:lstStyle>
          <a:p>
            <a:pPr lvl="0"/>
            <a:r>
              <a:rPr lang="en-US" dirty="0"/>
              <a:t>Click to edit Master text styles</a:t>
            </a:r>
          </a:p>
        </p:txBody>
      </p:sp>
      <p:sp>
        <p:nvSpPr>
          <p:cNvPr id="16" name="Content Placeholder 2">
            <a:extLst>
              <a:ext uri="{FF2B5EF4-FFF2-40B4-BE49-F238E27FC236}">
                <a16:creationId xmlns:a16="http://schemas.microsoft.com/office/drawing/2014/main" id="{03075F16-B6F8-54F0-4DF7-DD1500D571E5}"/>
              </a:ext>
            </a:extLst>
          </p:cNvPr>
          <p:cNvSpPr>
            <a:spLocks noGrp="1"/>
          </p:cNvSpPr>
          <p:nvPr>
            <p:ph idx="16"/>
          </p:nvPr>
        </p:nvSpPr>
        <p:spPr>
          <a:xfrm>
            <a:off x="6276180" y="3904502"/>
            <a:ext cx="3754438" cy="1772419"/>
          </a:xfrm>
        </p:spPr>
        <p:txBody>
          <a:bodyPr anchor="ctr">
            <a:normAutofit/>
          </a:bodyPr>
          <a:lstStyle>
            <a:lvl1pPr marL="0" indent="0" algn="ctr">
              <a:buNone/>
              <a:defRPr sz="2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075961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CCB51-A77B-3D7C-A7F7-396BB1897B4D}"/>
              </a:ext>
            </a:extLst>
          </p:cNvPr>
          <p:cNvSpPr>
            <a:spLocks noGrp="1"/>
          </p:cNvSpPr>
          <p:nvPr>
            <p:ph idx="1"/>
          </p:nvPr>
        </p:nvSpPr>
        <p:spPr>
          <a:xfrm>
            <a:off x="2438400" y="1265670"/>
            <a:ext cx="3200400" cy="19061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4/14/2023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9" name="Content Placeholder 2">
            <a:extLst>
              <a:ext uri="{FF2B5EF4-FFF2-40B4-BE49-F238E27FC236}">
                <a16:creationId xmlns:a16="http://schemas.microsoft.com/office/drawing/2014/main" id="{FF2F7606-AEF0-CB98-467D-A9B3E68D8606}"/>
              </a:ext>
            </a:extLst>
          </p:cNvPr>
          <p:cNvSpPr>
            <a:spLocks noGrp="1"/>
          </p:cNvSpPr>
          <p:nvPr>
            <p:ph idx="13"/>
          </p:nvPr>
        </p:nvSpPr>
        <p:spPr>
          <a:xfrm>
            <a:off x="8153400" y="1265670"/>
            <a:ext cx="3200400" cy="19061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4411F79A-6159-82FF-E5C8-2A3970A5B2AA}"/>
              </a:ext>
            </a:extLst>
          </p:cNvPr>
          <p:cNvSpPr>
            <a:spLocks noGrp="1"/>
          </p:cNvSpPr>
          <p:nvPr>
            <p:ph idx="14"/>
          </p:nvPr>
        </p:nvSpPr>
        <p:spPr>
          <a:xfrm>
            <a:off x="2438400" y="3998341"/>
            <a:ext cx="3200400" cy="19061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FE9EA1F2-7DAD-3529-4EF5-58670C54AC0A}"/>
              </a:ext>
            </a:extLst>
          </p:cNvPr>
          <p:cNvSpPr>
            <a:spLocks noGrp="1"/>
          </p:cNvSpPr>
          <p:nvPr>
            <p:ph idx="15"/>
          </p:nvPr>
        </p:nvSpPr>
        <p:spPr>
          <a:xfrm>
            <a:off x="8153400" y="3998341"/>
            <a:ext cx="3200400" cy="19061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4664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Partial Circle 11">
            <a:extLst>
              <a:ext uri="{FF2B5EF4-FFF2-40B4-BE49-F238E27FC236}">
                <a16:creationId xmlns:a16="http://schemas.microsoft.com/office/drawing/2014/main" id="{B8B2F549-D1D8-8A96-6D91-EBF5BB3C3840}"/>
              </a:ext>
            </a:extLst>
          </p:cNvPr>
          <p:cNvSpPr/>
          <p:nvPr/>
        </p:nvSpPr>
        <p:spPr>
          <a:xfrm>
            <a:off x="3033252" y="1064286"/>
            <a:ext cx="5571536" cy="5571536"/>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4/14/2023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8" name="Partial Circle 7">
            <a:extLst>
              <a:ext uri="{FF2B5EF4-FFF2-40B4-BE49-F238E27FC236}">
                <a16:creationId xmlns:a16="http://schemas.microsoft.com/office/drawing/2014/main" id="{854688A6-88A4-1302-2811-D7E707022F12}"/>
              </a:ext>
            </a:extLst>
          </p:cNvPr>
          <p:cNvSpPr/>
          <p:nvPr/>
        </p:nvSpPr>
        <p:spPr>
          <a:xfrm rot="16200000">
            <a:off x="3033250" y="1178180"/>
            <a:ext cx="5571534" cy="5571534"/>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BDD4A2B-AE29-06C9-6CF3-523953216ECF}"/>
              </a:ext>
            </a:extLst>
          </p:cNvPr>
          <p:cNvSpPr/>
          <p:nvPr/>
        </p:nvSpPr>
        <p:spPr>
          <a:xfrm rot="5400000">
            <a:off x="3206214" y="1064493"/>
            <a:ext cx="5571535" cy="5571535"/>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artial Circle 15">
            <a:extLst>
              <a:ext uri="{FF2B5EF4-FFF2-40B4-BE49-F238E27FC236}">
                <a16:creationId xmlns:a16="http://schemas.microsoft.com/office/drawing/2014/main" id="{1A42EE42-217B-6F8B-2D4E-D216C40E08DD}"/>
              </a:ext>
            </a:extLst>
          </p:cNvPr>
          <p:cNvSpPr/>
          <p:nvPr/>
        </p:nvSpPr>
        <p:spPr>
          <a:xfrm rot="10800000">
            <a:off x="3206215" y="1169912"/>
            <a:ext cx="5571534" cy="5571534"/>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DF4551D2-5E34-E496-60BF-6BB5E077EB26}"/>
              </a:ext>
            </a:extLst>
          </p:cNvPr>
          <p:cNvSpPr/>
          <p:nvPr/>
        </p:nvSpPr>
        <p:spPr>
          <a:xfrm>
            <a:off x="4979900" y="2850946"/>
            <a:ext cx="1861040" cy="1957032"/>
          </a:xfrm>
          <a:prstGeom prst="ellipse">
            <a:avLst/>
          </a:prstGeom>
          <a:solidFill>
            <a:srgbClr val="C420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26" name="Text Placeholder 25">
            <a:extLst>
              <a:ext uri="{FF2B5EF4-FFF2-40B4-BE49-F238E27FC236}">
                <a16:creationId xmlns:a16="http://schemas.microsoft.com/office/drawing/2014/main" id="{8617E5ED-EBA6-EA30-2B69-542F6ED069DE}"/>
              </a:ext>
            </a:extLst>
          </p:cNvPr>
          <p:cNvSpPr>
            <a:spLocks noGrp="1"/>
          </p:cNvSpPr>
          <p:nvPr>
            <p:ph type="body" sz="quarter" idx="16"/>
          </p:nvPr>
        </p:nvSpPr>
        <p:spPr>
          <a:xfrm>
            <a:off x="4974084" y="2850946"/>
            <a:ext cx="1861040" cy="1957032"/>
          </a:xfrm>
        </p:spPr>
        <p:txBody>
          <a:bodyPr anchor="ctr"/>
          <a:lstStyle>
            <a:lvl1pPr marL="0" indent="0" algn="ctr">
              <a:buNone/>
              <a:defRPr>
                <a:solidFill>
                  <a:schemeClr val="bg1"/>
                </a:solidFill>
              </a:defRPr>
            </a:lvl1pPr>
          </a:lstStyle>
          <a:p>
            <a:pPr lvl="0"/>
            <a:r>
              <a:rPr lang="en-US" dirty="0"/>
              <a:t>Click to edit</a:t>
            </a:r>
          </a:p>
        </p:txBody>
      </p:sp>
      <p:sp>
        <p:nvSpPr>
          <p:cNvPr id="27" name="Text Placeholder 25">
            <a:extLst>
              <a:ext uri="{FF2B5EF4-FFF2-40B4-BE49-F238E27FC236}">
                <a16:creationId xmlns:a16="http://schemas.microsoft.com/office/drawing/2014/main" id="{9CCBEB99-0F62-40FB-E542-A1C9810B911A}"/>
              </a:ext>
            </a:extLst>
          </p:cNvPr>
          <p:cNvSpPr>
            <a:spLocks noGrp="1"/>
          </p:cNvSpPr>
          <p:nvPr>
            <p:ph type="body" sz="quarter" idx="17"/>
          </p:nvPr>
        </p:nvSpPr>
        <p:spPr>
          <a:xfrm>
            <a:off x="3511060" y="1522564"/>
            <a:ext cx="1861040" cy="1957032"/>
          </a:xfrm>
        </p:spPr>
        <p:txBody>
          <a:bodyPr anchor="ctr"/>
          <a:lstStyle>
            <a:lvl1pPr marL="0" indent="0" algn="ctr">
              <a:buNone/>
              <a:defRPr>
                <a:solidFill>
                  <a:schemeClr val="bg1"/>
                </a:solidFill>
              </a:defRPr>
            </a:lvl1pPr>
          </a:lstStyle>
          <a:p>
            <a:pPr lvl="0"/>
            <a:r>
              <a:rPr lang="en-US" dirty="0"/>
              <a:t>Click to edit</a:t>
            </a:r>
          </a:p>
        </p:txBody>
      </p:sp>
      <p:sp>
        <p:nvSpPr>
          <p:cNvPr id="28" name="Text Placeholder 25">
            <a:extLst>
              <a:ext uri="{FF2B5EF4-FFF2-40B4-BE49-F238E27FC236}">
                <a16:creationId xmlns:a16="http://schemas.microsoft.com/office/drawing/2014/main" id="{3D693C7D-03E8-FE29-0638-8C2008C1B0F7}"/>
              </a:ext>
            </a:extLst>
          </p:cNvPr>
          <p:cNvSpPr>
            <a:spLocks noGrp="1"/>
          </p:cNvSpPr>
          <p:nvPr>
            <p:ph type="body" sz="quarter" idx="18"/>
          </p:nvPr>
        </p:nvSpPr>
        <p:spPr>
          <a:xfrm>
            <a:off x="6311410" y="1522564"/>
            <a:ext cx="1861040" cy="1957032"/>
          </a:xfrm>
        </p:spPr>
        <p:txBody>
          <a:bodyPr anchor="ctr"/>
          <a:lstStyle>
            <a:lvl1pPr marL="0" indent="0" algn="ctr">
              <a:buNone/>
              <a:defRPr>
                <a:solidFill>
                  <a:schemeClr val="bg1"/>
                </a:solidFill>
              </a:defRPr>
            </a:lvl1pPr>
          </a:lstStyle>
          <a:p>
            <a:pPr lvl="0"/>
            <a:r>
              <a:rPr lang="en-US" dirty="0"/>
              <a:t>Click to edit</a:t>
            </a:r>
          </a:p>
        </p:txBody>
      </p:sp>
      <p:sp>
        <p:nvSpPr>
          <p:cNvPr id="31" name="Text Placeholder 25">
            <a:extLst>
              <a:ext uri="{FF2B5EF4-FFF2-40B4-BE49-F238E27FC236}">
                <a16:creationId xmlns:a16="http://schemas.microsoft.com/office/drawing/2014/main" id="{297C5121-4438-157C-10AA-6F5718637FCC}"/>
              </a:ext>
            </a:extLst>
          </p:cNvPr>
          <p:cNvSpPr>
            <a:spLocks noGrp="1"/>
          </p:cNvSpPr>
          <p:nvPr>
            <p:ph type="body" sz="quarter" idx="19"/>
          </p:nvPr>
        </p:nvSpPr>
        <p:spPr>
          <a:xfrm>
            <a:off x="6444503" y="4305150"/>
            <a:ext cx="1861040" cy="1957032"/>
          </a:xfrm>
        </p:spPr>
        <p:txBody>
          <a:bodyPr anchor="ctr"/>
          <a:lstStyle>
            <a:lvl1pPr marL="0" indent="0" algn="ctr">
              <a:buNone/>
              <a:defRPr>
                <a:solidFill>
                  <a:schemeClr val="bg1"/>
                </a:solidFill>
              </a:defRPr>
            </a:lvl1pPr>
          </a:lstStyle>
          <a:p>
            <a:pPr lvl="0"/>
            <a:r>
              <a:rPr lang="en-US" dirty="0"/>
              <a:t>Click to edit</a:t>
            </a:r>
          </a:p>
        </p:txBody>
      </p:sp>
      <p:sp>
        <p:nvSpPr>
          <p:cNvPr id="32" name="Text Placeholder 25">
            <a:extLst>
              <a:ext uri="{FF2B5EF4-FFF2-40B4-BE49-F238E27FC236}">
                <a16:creationId xmlns:a16="http://schemas.microsoft.com/office/drawing/2014/main" id="{50536306-9EC2-95E3-B127-FF470112AE6D}"/>
              </a:ext>
            </a:extLst>
          </p:cNvPr>
          <p:cNvSpPr>
            <a:spLocks noGrp="1"/>
          </p:cNvSpPr>
          <p:nvPr>
            <p:ph type="body" sz="quarter" idx="20"/>
          </p:nvPr>
        </p:nvSpPr>
        <p:spPr>
          <a:xfrm>
            <a:off x="3485939" y="4323328"/>
            <a:ext cx="1861040" cy="1957032"/>
          </a:xfrm>
        </p:spPr>
        <p:txBody>
          <a:bodyPr anchor="ctr"/>
          <a:lstStyle>
            <a:lvl1pPr marL="0" indent="0" algn="ctr">
              <a:buNone/>
              <a:defRPr>
                <a:solidFill>
                  <a:schemeClr val="bg1"/>
                </a:solidFill>
              </a:defRPr>
            </a:lvl1pPr>
          </a:lstStyle>
          <a:p>
            <a:pPr lvl="0"/>
            <a:r>
              <a:rPr lang="en-US" dirty="0"/>
              <a:t>Click to edit</a:t>
            </a:r>
          </a:p>
        </p:txBody>
      </p:sp>
    </p:spTree>
    <p:extLst>
      <p:ext uri="{BB962C8B-B14F-4D97-AF65-F5344CB8AC3E}">
        <p14:creationId xmlns:p14="http://schemas.microsoft.com/office/powerpoint/2010/main" val="4238595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2" name="Partial Circle 11">
            <a:extLst>
              <a:ext uri="{FF2B5EF4-FFF2-40B4-BE49-F238E27FC236}">
                <a16:creationId xmlns:a16="http://schemas.microsoft.com/office/drawing/2014/main" id="{B8B2F549-D1D8-8A96-6D91-EBF5BB3C3840}"/>
              </a:ext>
            </a:extLst>
          </p:cNvPr>
          <p:cNvSpPr/>
          <p:nvPr/>
        </p:nvSpPr>
        <p:spPr>
          <a:xfrm>
            <a:off x="3033252" y="1064286"/>
            <a:ext cx="5571536" cy="5571536"/>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C2C970C-50CB-D63F-83D2-042D13DD131B}"/>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7C3965CD-A453-41EF-2ABB-EC122B34EFEB}"/>
              </a:ext>
            </a:extLst>
          </p:cNvPr>
          <p:cNvSpPr>
            <a:spLocks noGrp="1"/>
          </p:cNvSpPr>
          <p:nvPr>
            <p:ph type="dt" sz="half" idx="10"/>
          </p:nvPr>
        </p:nvSpPr>
        <p:spPr/>
        <p:txBody>
          <a:bodyPr/>
          <a:lstStyle/>
          <a:p>
            <a:fld id="{2172CE13-8FE4-44E0-966F-5C12E8EF7099}" type="datetime1">
              <a:rPr lang="en-US" smtClean="0"/>
              <a:t>4/14/2023</a:t>
            </a:fld>
            <a:endParaRPr lang="en-US"/>
          </a:p>
        </p:txBody>
      </p:sp>
      <p:sp>
        <p:nvSpPr>
          <p:cNvPr id="5" name="Footer Placeholder 4">
            <a:extLst>
              <a:ext uri="{FF2B5EF4-FFF2-40B4-BE49-F238E27FC236}">
                <a16:creationId xmlns:a16="http://schemas.microsoft.com/office/drawing/2014/main" id="{68831B29-0D00-6948-7225-233CCE706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E3579-C1F7-0757-C716-9D60B7BFE857}"/>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8" name="Partial Circle 7">
            <a:extLst>
              <a:ext uri="{FF2B5EF4-FFF2-40B4-BE49-F238E27FC236}">
                <a16:creationId xmlns:a16="http://schemas.microsoft.com/office/drawing/2014/main" id="{854688A6-88A4-1302-2811-D7E707022F12}"/>
              </a:ext>
            </a:extLst>
          </p:cNvPr>
          <p:cNvSpPr/>
          <p:nvPr/>
        </p:nvSpPr>
        <p:spPr>
          <a:xfrm rot="16200000">
            <a:off x="3033250" y="1178180"/>
            <a:ext cx="5571534" cy="5571534"/>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a16="http://schemas.microsoft.com/office/drawing/2014/main" id="{FBDD4A2B-AE29-06C9-6CF3-523953216ECF}"/>
              </a:ext>
            </a:extLst>
          </p:cNvPr>
          <p:cNvSpPr/>
          <p:nvPr/>
        </p:nvSpPr>
        <p:spPr>
          <a:xfrm rot="5400000">
            <a:off x="3206214" y="1064493"/>
            <a:ext cx="5571535" cy="5571535"/>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artial Circle 15">
            <a:extLst>
              <a:ext uri="{FF2B5EF4-FFF2-40B4-BE49-F238E27FC236}">
                <a16:creationId xmlns:a16="http://schemas.microsoft.com/office/drawing/2014/main" id="{1A42EE42-217B-6F8B-2D4E-D216C40E08DD}"/>
              </a:ext>
            </a:extLst>
          </p:cNvPr>
          <p:cNvSpPr/>
          <p:nvPr/>
        </p:nvSpPr>
        <p:spPr>
          <a:xfrm rot="10800000">
            <a:off x="3206215" y="1169912"/>
            <a:ext cx="5571534" cy="5571534"/>
          </a:xfrm>
          <a:prstGeom prst="pie">
            <a:avLst>
              <a:gd name="adj1" fmla="val 10816809"/>
              <a:gd name="adj2" fmla="val 16200000"/>
            </a:avLst>
          </a:prstGeom>
          <a:solidFill>
            <a:srgbClr val="692A7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DF4551D2-5E34-E496-60BF-6BB5E077EB26}"/>
              </a:ext>
            </a:extLst>
          </p:cNvPr>
          <p:cNvSpPr/>
          <p:nvPr/>
        </p:nvSpPr>
        <p:spPr>
          <a:xfrm>
            <a:off x="4979900" y="2850946"/>
            <a:ext cx="1861040" cy="1957032"/>
          </a:xfrm>
          <a:prstGeom prst="ellipse">
            <a:avLst/>
          </a:prstGeom>
          <a:solidFill>
            <a:srgbClr val="C420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26" name="Text Placeholder 25">
            <a:extLst>
              <a:ext uri="{FF2B5EF4-FFF2-40B4-BE49-F238E27FC236}">
                <a16:creationId xmlns:a16="http://schemas.microsoft.com/office/drawing/2014/main" id="{8617E5ED-EBA6-EA30-2B69-542F6ED069DE}"/>
              </a:ext>
            </a:extLst>
          </p:cNvPr>
          <p:cNvSpPr>
            <a:spLocks noGrp="1"/>
          </p:cNvSpPr>
          <p:nvPr>
            <p:ph type="body" sz="quarter" idx="16"/>
          </p:nvPr>
        </p:nvSpPr>
        <p:spPr>
          <a:xfrm>
            <a:off x="4974084" y="2850946"/>
            <a:ext cx="1861040" cy="1957032"/>
          </a:xfrm>
        </p:spPr>
        <p:txBody>
          <a:bodyPr anchor="ctr"/>
          <a:lstStyle>
            <a:lvl1pPr marL="0" indent="0" algn="ctr">
              <a:buNone/>
              <a:defRPr>
                <a:solidFill>
                  <a:schemeClr val="bg1"/>
                </a:solidFill>
              </a:defRPr>
            </a:lvl1pPr>
          </a:lstStyle>
          <a:p>
            <a:pPr lvl="0"/>
            <a:r>
              <a:rPr lang="en-US" dirty="0"/>
              <a:t>Click to edit</a:t>
            </a:r>
          </a:p>
        </p:txBody>
      </p:sp>
      <p:grpSp>
        <p:nvGrpSpPr>
          <p:cNvPr id="45" name="Group 44">
            <a:extLst>
              <a:ext uri="{FF2B5EF4-FFF2-40B4-BE49-F238E27FC236}">
                <a16:creationId xmlns:a16="http://schemas.microsoft.com/office/drawing/2014/main" id="{615A9ED2-604A-E84B-BE8B-99DF7E4D5EAB}"/>
              </a:ext>
            </a:extLst>
          </p:cNvPr>
          <p:cNvGrpSpPr/>
          <p:nvPr userDrawn="1"/>
        </p:nvGrpSpPr>
        <p:grpSpPr>
          <a:xfrm>
            <a:off x="3653375" y="1185883"/>
            <a:ext cx="4478919" cy="3579095"/>
            <a:chOff x="3627948" y="-5554868"/>
            <a:chExt cx="4478919" cy="3579095"/>
          </a:xfrm>
        </p:grpSpPr>
        <p:sp>
          <p:nvSpPr>
            <p:cNvPr id="33" name="Star: 5 Points 32">
              <a:extLst>
                <a:ext uri="{FF2B5EF4-FFF2-40B4-BE49-F238E27FC236}">
                  <a16:creationId xmlns:a16="http://schemas.microsoft.com/office/drawing/2014/main" id="{C7B023FC-EC04-BD65-0856-3B6D680EE794}"/>
                </a:ext>
              </a:extLst>
            </p:cNvPr>
            <p:cNvSpPr/>
            <p:nvPr userDrawn="1"/>
          </p:nvSpPr>
          <p:spPr>
            <a:xfrm>
              <a:off x="3627948" y="-5540306"/>
              <a:ext cx="914400" cy="914400"/>
            </a:xfrm>
            <a:prstGeom prst="star5">
              <a:avLst/>
            </a:prstGeom>
            <a:solidFill>
              <a:srgbClr val="C420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Star: 5 Points 33">
              <a:extLst>
                <a:ext uri="{FF2B5EF4-FFF2-40B4-BE49-F238E27FC236}">
                  <a16:creationId xmlns:a16="http://schemas.microsoft.com/office/drawing/2014/main" id="{C678B2BE-B139-9A87-D028-2AF2616A7BB1}"/>
                </a:ext>
              </a:extLst>
            </p:cNvPr>
            <p:cNvSpPr/>
            <p:nvPr userDrawn="1"/>
          </p:nvSpPr>
          <p:spPr>
            <a:xfrm>
              <a:off x="7192467" y="-5554868"/>
              <a:ext cx="914400" cy="914400"/>
            </a:xfrm>
            <a:prstGeom prst="star5">
              <a:avLst/>
            </a:prstGeom>
            <a:solidFill>
              <a:srgbClr val="C4203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5" name="Straight Arrow Connector 34">
              <a:extLst>
                <a:ext uri="{FF2B5EF4-FFF2-40B4-BE49-F238E27FC236}">
                  <a16:creationId xmlns:a16="http://schemas.microsoft.com/office/drawing/2014/main" id="{DA832FEB-9A8A-F621-D591-4F4FAFD18C84}"/>
                </a:ext>
              </a:extLst>
            </p:cNvPr>
            <p:cNvCxnSpPr>
              <a:cxnSpLocks/>
            </p:cNvCxnSpPr>
            <p:nvPr userDrawn="1"/>
          </p:nvCxnSpPr>
          <p:spPr>
            <a:xfrm>
              <a:off x="4935565" y="-3900084"/>
              <a:ext cx="296313" cy="258136"/>
            </a:xfrm>
            <a:prstGeom prst="straightConnector1">
              <a:avLst/>
            </a:prstGeom>
            <a:ln w="57150">
              <a:solidFill>
                <a:srgbClr val="F1ADB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0092066-0549-055C-BD79-78F78DC794AB}"/>
                </a:ext>
              </a:extLst>
            </p:cNvPr>
            <p:cNvCxnSpPr>
              <a:cxnSpLocks/>
            </p:cNvCxnSpPr>
            <p:nvPr userDrawn="1"/>
          </p:nvCxnSpPr>
          <p:spPr>
            <a:xfrm flipH="1">
              <a:off x="6547832" y="-3893405"/>
              <a:ext cx="272543" cy="251457"/>
            </a:xfrm>
            <a:prstGeom prst="straightConnector1">
              <a:avLst/>
            </a:prstGeom>
            <a:ln w="57150">
              <a:solidFill>
                <a:srgbClr val="F1ADB5"/>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978EF92-2A18-2945-CDA5-F20D6385C7BD}"/>
                </a:ext>
              </a:extLst>
            </p:cNvPr>
            <p:cNvCxnSpPr>
              <a:cxnSpLocks/>
            </p:cNvCxnSpPr>
            <p:nvPr userDrawn="1"/>
          </p:nvCxnSpPr>
          <p:spPr>
            <a:xfrm flipV="1">
              <a:off x="4929075" y="-2258118"/>
              <a:ext cx="302803" cy="282345"/>
            </a:xfrm>
            <a:prstGeom prst="straightConnector1">
              <a:avLst/>
            </a:prstGeom>
            <a:ln w="57150">
              <a:solidFill>
                <a:srgbClr val="F1ADB5"/>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61835CD-0237-CA6C-1E5A-063DA6A5F403}"/>
                </a:ext>
              </a:extLst>
            </p:cNvPr>
            <p:cNvCxnSpPr>
              <a:cxnSpLocks/>
            </p:cNvCxnSpPr>
            <p:nvPr userDrawn="1"/>
          </p:nvCxnSpPr>
          <p:spPr>
            <a:xfrm flipH="1" flipV="1">
              <a:off x="6547832" y="-2258118"/>
              <a:ext cx="266053" cy="282345"/>
            </a:xfrm>
            <a:prstGeom prst="straightConnector1">
              <a:avLst/>
            </a:prstGeom>
            <a:ln w="57150">
              <a:solidFill>
                <a:srgbClr val="F1ADB5"/>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 Placeholder 25">
            <a:extLst>
              <a:ext uri="{FF2B5EF4-FFF2-40B4-BE49-F238E27FC236}">
                <a16:creationId xmlns:a16="http://schemas.microsoft.com/office/drawing/2014/main" id="{9CCBEB99-0F62-40FB-E542-A1C9810B911A}"/>
              </a:ext>
            </a:extLst>
          </p:cNvPr>
          <p:cNvSpPr>
            <a:spLocks noGrp="1"/>
          </p:cNvSpPr>
          <p:nvPr>
            <p:ph type="body" sz="quarter" idx="17"/>
          </p:nvPr>
        </p:nvSpPr>
        <p:spPr>
          <a:xfrm>
            <a:off x="3511060" y="1522564"/>
            <a:ext cx="1861040" cy="1957032"/>
          </a:xfrm>
        </p:spPr>
        <p:txBody>
          <a:bodyPr anchor="ctr">
            <a:normAutofit/>
          </a:bodyPr>
          <a:lstStyle>
            <a:lvl1pPr marL="0" indent="0" algn="ctr">
              <a:buNone/>
              <a:defRPr sz="2000">
                <a:solidFill>
                  <a:schemeClr val="bg1"/>
                </a:solidFill>
              </a:defRPr>
            </a:lvl1pPr>
          </a:lstStyle>
          <a:p>
            <a:pPr lvl="0"/>
            <a:r>
              <a:rPr lang="en-US" dirty="0"/>
              <a:t>Click to edit</a:t>
            </a:r>
          </a:p>
        </p:txBody>
      </p:sp>
      <p:sp>
        <p:nvSpPr>
          <p:cNvPr id="28" name="Text Placeholder 25">
            <a:extLst>
              <a:ext uri="{FF2B5EF4-FFF2-40B4-BE49-F238E27FC236}">
                <a16:creationId xmlns:a16="http://schemas.microsoft.com/office/drawing/2014/main" id="{3D693C7D-03E8-FE29-0638-8C2008C1B0F7}"/>
              </a:ext>
            </a:extLst>
          </p:cNvPr>
          <p:cNvSpPr>
            <a:spLocks noGrp="1"/>
          </p:cNvSpPr>
          <p:nvPr>
            <p:ph type="body" sz="quarter" idx="18"/>
          </p:nvPr>
        </p:nvSpPr>
        <p:spPr>
          <a:xfrm>
            <a:off x="6311410" y="1522564"/>
            <a:ext cx="1861040" cy="1957032"/>
          </a:xfrm>
        </p:spPr>
        <p:txBody>
          <a:bodyPr anchor="ctr">
            <a:normAutofit/>
          </a:bodyPr>
          <a:lstStyle>
            <a:lvl1pPr marL="0" indent="0" algn="ctr">
              <a:buNone/>
              <a:defRPr sz="2000">
                <a:solidFill>
                  <a:schemeClr val="bg1"/>
                </a:solidFill>
              </a:defRPr>
            </a:lvl1pPr>
          </a:lstStyle>
          <a:p>
            <a:pPr lvl="0"/>
            <a:r>
              <a:rPr lang="en-US" dirty="0"/>
              <a:t>Click to edit</a:t>
            </a:r>
          </a:p>
        </p:txBody>
      </p:sp>
      <p:sp>
        <p:nvSpPr>
          <p:cNvPr id="31" name="Text Placeholder 25">
            <a:extLst>
              <a:ext uri="{FF2B5EF4-FFF2-40B4-BE49-F238E27FC236}">
                <a16:creationId xmlns:a16="http://schemas.microsoft.com/office/drawing/2014/main" id="{297C5121-4438-157C-10AA-6F5718637FCC}"/>
              </a:ext>
            </a:extLst>
          </p:cNvPr>
          <p:cNvSpPr>
            <a:spLocks noGrp="1"/>
          </p:cNvSpPr>
          <p:nvPr>
            <p:ph type="body" sz="quarter" idx="19"/>
          </p:nvPr>
        </p:nvSpPr>
        <p:spPr>
          <a:xfrm>
            <a:off x="6444503" y="4305150"/>
            <a:ext cx="1861040" cy="1957032"/>
          </a:xfrm>
        </p:spPr>
        <p:txBody>
          <a:bodyPr anchor="ctr">
            <a:normAutofit/>
          </a:bodyPr>
          <a:lstStyle>
            <a:lvl1pPr marL="0" indent="0" algn="ctr">
              <a:buNone/>
              <a:defRPr sz="2000">
                <a:solidFill>
                  <a:schemeClr val="bg1"/>
                </a:solidFill>
              </a:defRPr>
            </a:lvl1pPr>
          </a:lstStyle>
          <a:p>
            <a:pPr lvl="0"/>
            <a:r>
              <a:rPr lang="en-US" dirty="0"/>
              <a:t>Click to edit</a:t>
            </a:r>
          </a:p>
        </p:txBody>
      </p:sp>
      <p:sp>
        <p:nvSpPr>
          <p:cNvPr id="32" name="Text Placeholder 25">
            <a:extLst>
              <a:ext uri="{FF2B5EF4-FFF2-40B4-BE49-F238E27FC236}">
                <a16:creationId xmlns:a16="http://schemas.microsoft.com/office/drawing/2014/main" id="{50536306-9EC2-95E3-B127-FF470112AE6D}"/>
              </a:ext>
            </a:extLst>
          </p:cNvPr>
          <p:cNvSpPr>
            <a:spLocks noGrp="1"/>
          </p:cNvSpPr>
          <p:nvPr>
            <p:ph type="body" sz="quarter" idx="20"/>
          </p:nvPr>
        </p:nvSpPr>
        <p:spPr>
          <a:xfrm>
            <a:off x="3485939" y="4323328"/>
            <a:ext cx="1861040" cy="1957032"/>
          </a:xfrm>
        </p:spPr>
        <p:txBody>
          <a:bodyPr anchor="ctr">
            <a:normAutofit/>
          </a:bodyPr>
          <a:lstStyle>
            <a:lvl1pPr marL="0" indent="0" algn="ctr">
              <a:buNone/>
              <a:defRPr sz="2000">
                <a:solidFill>
                  <a:schemeClr val="bg1"/>
                </a:solidFill>
              </a:defRPr>
            </a:lvl1pPr>
          </a:lstStyle>
          <a:p>
            <a:pPr lvl="0"/>
            <a:r>
              <a:rPr lang="en-US" dirty="0"/>
              <a:t>Click to edit</a:t>
            </a:r>
          </a:p>
        </p:txBody>
      </p:sp>
    </p:spTree>
    <p:extLst>
      <p:ext uri="{BB962C8B-B14F-4D97-AF65-F5344CB8AC3E}">
        <p14:creationId xmlns:p14="http://schemas.microsoft.com/office/powerpoint/2010/main" val="3820191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boxes_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555"/>
            <a:ext cx="12192000" cy="770415"/>
          </a:xfrm>
          <a:solidFill>
            <a:srgbClr val="C10230"/>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11200" y="4010025"/>
            <a:ext cx="1993900" cy="1603375"/>
          </a:xfrm>
        </p:spPr>
        <p:txBody>
          <a:bodyPr>
            <a:normAutofit/>
          </a:bodyPr>
          <a:lstStyle>
            <a:lvl1pPr marL="0" indent="0" algn="ctr">
              <a:buNone/>
              <a:defRPr sz="2400">
                <a:latin typeface="Avenir Next LT Pro Light" panose="020B0304020202020204" pitchFamily="34" charset="0"/>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fld id="{971CB294-2336-4162-A0F8-6968F5E56566}"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
        <p:nvSpPr>
          <p:cNvPr id="13" name="Content Placeholder 2">
            <a:extLst>
              <a:ext uri="{FF2B5EF4-FFF2-40B4-BE49-F238E27FC236}">
                <a16:creationId xmlns:a16="http://schemas.microsoft.com/office/drawing/2014/main" id="{3807598C-0704-0905-2AB5-3F7D8FE44CB2}"/>
              </a:ext>
            </a:extLst>
          </p:cNvPr>
          <p:cNvSpPr>
            <a:spLocks noGrp="1"/>
          </p:cNvSpPr>
          <p:nvPr>
            <p:ph idx="13"/>
          </p:nvPr>
        </p:nvSpPr>
        <p:spPr>
          <a:xfrm>
            <a:off x="2914650" y="4010025"/>
            <a:ext cx="1993900" cy="1603375"/>
          </a:xfrm>
        </p:spPr>
        <p:txBody>
          <a:bodyPr>
            <a:normAutofit/>
          </a:bodyPr>
          <a:lstStyle>
            <a:lvl1pPr marL="0" indent="0" algn="ctr">
              <a:buNone/>
              <a:defRPr sz="2400">
                <a:latin typeface="Avenir Next LT Pro Light" panose="020B0304020202020204" pitchFamily="34" charset="0"/>
              </a:defRPr>
            </a:lvl1pPr>
          </a:lstStyle>
          <a:p>
            <a:pPr lvl="0"/>
            <a:r>
              <a:rPr lang="en-US" dirty="0"/>
              <a:t>Click to edit Master text styles</a:t>
            </a:r>
          </a:p>
        </p:txBody>
      </p:sp>
      <p:sp>
        <p:nvSpPr>
          <p:cNvPr id="14" name="Content Placeholder 2">
            <a:extLst>
              <a:ext uri="{FF2B5EF4-FFF2-40B4-BE49-F238E27FC236}">
                <a16:creationId xmlns:a16="http://schemas.microsoft.com/office/drawing/2014/main" id="{652E4FE9-9EF8-AF04-11FF-4EA3F667EFCD}"/>
              </a:ext>
            </a:extLst>
          </p:cNvPr>
          <p:cNvSpPr>
            <a:spLocks noGrp="1"/>
          </p:cNvSpPr>
          <p:nvPr>
            <p:ph idx="14"/>
          </p:nvPr>
        </p:nvSpPr>
        <p:spPr>
          <a:xfrm>
            <a:off x="5162550" y="4010024"/>
            <a:ext cx="1993900" cy="1603375"/>
          </a:xfrm>
        </p:spPr>
        <p:txBody>
          <a:bodyPr>
            <a:normAutofit/>
          </a:bodyPr>
          <a:lstStyle>
            <a:lvl1pPr marL="0" indent="0" algn="ctr">
              <a:buNone/>
              <a:defRPr sz="2400">
                <a:latin typeface="Avenir Next LT Pro Light" panose="020B0304020202020204" pitchFamily="34" charset="0"/>
              </a:defRPr>
            </a:lvl1pPr>
          </a:lstStyle>
          <a:p>
            <a:pPr lvl="0"/>
            <a:r>
              <a:rPr lang="en-US" dirty="0"/>
              <a:t>Click to edit Master text styles</a:t>
            </a:r>
          </a:p>
        </p:txBody>
      </p:sp>
      <p:sp>
        <p:nvSpPr>
          <p:cNvPr id="15" name="Content Placeholder 2">
            <a:extLst>
              <a:ext uri="{FF2B5EF4-FFF2-40B4-BE49-F238E27FC236}">
                <a16:creationId xmlns:a16="http://schemas.microsoft.com/office/drawing/2014/main" id="{56631E07-0275-A8D8-A20D-4D1FC8AE8680}"/>
              </a:ext>
            </a:extLst>
          </p:cNvPr>
          <p:cNvSpPr>
            <a:spLocks noGrp="1"/>
          </p:cNvSpPr>
          <p:nvPr>
            <p:ph idx="15"/>
          </p:nvPr>
        </p:nvSpPr>
        <p:spPr>
          <a:xfrm>
            <a:off x="7391402" y="4010024"/>
            <a:ext cx="1993900" cy="1603375"/>
          </a:xfrm>
        </p:spPr>
        <p:txBody>
          <a:bodyPr>
            <a:normAutofit/>
          </a:bodyPr>
          <a:lstStyle>
            <a:lvl1pPr marL="0" indent="0" algn="ctr">
              <a:buNone/>
              <a:defRPr sz="2400">
                <a:latin typeface="Avenir Next LT Pro Light" panose="020B0304020202020204" pitchFamily="34" charset="0"/>
              </a:defRPr>
            </a:lvl1pPr>
          </a:lstStyle>
          <a:p>
            <a:pPr lvl="0"/>
            <a:r>
              <a:rPr lang="en-US" dirty="0"/>
              <a:t>Click to edit Master text styles</a:t>
            </a:r>
          </a:p>
        </p:txBody>
      </p:sp>
      <p:sp>
        <p:nvSpPr>
          <p:cNvPr id="16" name="Content Placeholder 2">
            <a:extLst>
              <a:ext uri="{FF2B5EF4-FFF2-40B4-BE49-F238E27FC236}">
                <a16:creationId xmlns:a16="http://schemas.microsoft.com/office/drawing/2014/main" id="{7EE4831A-4A00-30AF-219B-E1A077C283C7}"/>
              </a:ext>
            </a:extLst>
          </p:cNvPr>
          <p:cNvSpPr>
            <a:spLocks noGrp="1"/>
          </p:cNvSpPr>
          <p:nvPr>
            <p:ph idx="16"/>
          </p:nvPr>
        </p:nvSpPr>
        <p:spPr>
          <a:xfrm>
            <a:off x="9613900" y="4010024"/>
            <a:ext cx="1993900" cy="1603375"/>
          </a:xfrm>
        </p:spPr>
        <p:txBody>
          <a:bodyPr>
            <a:normAutofit/>
          </a:bodyPr>
          <a:lstStyle>
            <a:lvl1pPr marL="0" indent="0" algn="ctr">
              <a:buNone/>
              <a:defRPr sz="2400">
                <a:latin typeface="Avenir Next LT Pro Light" panose="020B03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91136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9AA-DA50-CD19-16B5-15294257B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B400A-6329-1807-5249-ADFB72D5729F}"/>
              </a:ext>
            </a:extLst>
          </p:cNvPr>
          <p:cNvSpPr>
            <a:spLocks noGrp="1"/>
          </p:cNvSpPr>
          <p:nvPr>
            <p:ph type="dt" sz="half" idx="10"/>
          </p:nvPr>
        </p:nvSpPr>
        <p:spPr/>
        <p:txBody>
          <a:bodyPr/>
          <a:lstStyle/>
          <a:p>
            <a:fld id="{5669583B-16C0-45A6-A6FE-C93A838B8441}" type="datetime1">
              <a:rPr lang="en-US" smtClean="0"/>
              <a:t>4/14/2023</a:t>
            </a:fld>
            <a:endParaRPr lang="en-US"/>
          </a:p>
        </p:txBody>
      </p:sp>
      <p:sp>
        <p:nvSpPr>
          <p:cNvPr id="4" name="Footer Placeholder 3">
            <a:extLst>
              <a:ext uri="{FF2B5EF4-FFF2-40B4-BE49-F238E27FC236}">
                <a16:creationId xmlns:a16="http://schemas.microsoft.com/office/drawing/2014/main" id="{E8C40F5F-1489-0ACE-43C9-E57DA198B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0F310-D1F8-8E69-D7CC-C749EED9B9C3}"/>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6" name="Content Placeholder 2">
            <a:extLst>
              <a:ext uri="{FF2B5EF4-FFF2-40B4-BE49-F238E27FC236}">
                <a16:creationId xmlns:a16="http://schemas.microsoft.com/office/drawing/2014/main" id="{525D524A-710C-A791-D9FC-476DA4552E29}"/>
              </a:ext>
            </a:extLst>
          </p:cNvPr>
          <p:cNvSpPr>
            <a:spLocks noGrp="1"/>
          </p:cNvSpPr>
          <p:nvPr>
            <p:ph sz="half" idx="1"/>
          </p:nvPr>
        </p:nvSpPr>
        <p:spPr>
          <a:xfrm>
            <a:off x="762000"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818EFC80-FCE0-CEF4-5575-95EF9352B236}"/>
              </a:ext>
            </a:extLst>
          </p:cNvPr>
          <p:cNvSpPr>
            <a:spLocks noGrp="1"/>
          </p:cNvSpPr>
          <p:nvPr>
            <p:ph sz="half" idx="2"/>
          </p:nvPr>
        </p:nvSpPr>
        <p:spPr>
          <a:xfrm>
            <a:off x="6096000" y="1253331"/>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3450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5921-F8DC-5824-8F01-8435FB11BD8C}"/>
              </a:ext>
            </a:extLst>
          </p:cNvPr>
          <p:cNvSpPr>
            <a:spLocks noGrp="1"/>
          </p:cNvSpPr>
          <p:nvPr>
            <p:ph type="title"/>
          </p:nvPr>
        </p:nvSpPr>
        <p:spPr>
          <a:xfrm>
            <a:off x="831850" y="1709738"/>
            <a:ext cx="10515600" cy="2852737"/>
          </a:xfrm>
          <a:solidFill>
            <a:srgbClr val="C10230"/>
          </a:solidFill>
        </p:spPr>
        <p:txBody>
          <a:bodyPr anchor="ctr" anchorCtr="0"/>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B9E813-80ED-7EF5-CA96-A5CC87345C48}"/>
              </a:ext>
            </a:extLst>
          </p:cNvPr>
          <p:cNvSpPr>
            <a:spLocks noGrp="1"/>
          </p:cNvSpPr>
          <p:nvPr>
            <p:ph type="body" idx="1"/>
          </p:nvPr>
        </p:nvSpPr>
        <p:spPr>
          <a:xfrm>
            <a:off x="831850" y="4589463"/>
            <a:ext cx="10515600" cy="1500187"/>
          </a:xfrm>
        </p:spPr>
        <p:txBody>
          <a:bodyPr>
            <a:normAutofit/>
          </a:bodyPr>
          <a:lstStyle>
            <a:lvl1pPr marL="0" indent="0">
              <a:buNone/>
              <a:defRPr sz="36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E1CB8-390A-0CE3-C0CF-02C1FA344AD0}"/>
              </a:ext>
            </a:extLst>
          </p:cNvPr>
          <p:cNvSpPr>
            <a:spLocks noGrp="1"/>
          </p:cNvSpPr>
          <p:nvPr>
            <p:ph type="dt" sz="half" idx="10"/>
          </p:nvPr>
        </p:nvSpPr>
        <p:spPr/>
        <p:txBody>
          <a:bodyPr/>
          <a:lstStyle/>
          <a:p>
            <a:fld id="{2075271E-DABD-4426-BCD2-437944D1246C}" type="datetime1">
              <a:rPr lang="en-US" smtClean="0"/>
              <a:t>4/14/2023</a:t>
            </a:fld>
            <a:endParaRPr lang="en-US"/>
          </a:p>
        </p:txBody>
      </p:sp>
      <p:sp>
        <p:nvSpPr>
          <p:cNvPr id="5" name="Footer Placeholder 4">
            <a:extLst>
              <a:ext uri="{FF2B5EF4-FFF2-40B4-BE49-F238E27FC236}">
                <a16:creationId xmlns:a16="http://schemas.microsoft.com/office/drawing/2014/main" id="{96071383-0EE5-09A0-8881-41885B190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F9856-0156-DF7F-C375-2BAE9191ECCA}"/>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8996710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ABAF-D257-32A0-F34A-213D2F950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4BF07-DDCB-752E-33BF-CA9C1456E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26A2F-5761-C1BC-686E-0DF574E7AE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8A6A2-A622-22A5-CA1D-EE6F0A7DAF11}"/>
              </a:ext>
            </a:extLst>
          </p:cNvPr>
          <p:cNvSpPr>
            <a:spLocks noGrp="1"/>
          </p:cNvSpPr>
          <p:nvPr>
            <p:ph type="dt" sz="half" idx="10"/>
          </p:nvPr>
        </p:nvSpPr>
        <p:spPr/>
        <p:txBody>
          <a:bodyPr/>
          <a:lstStyle/>
          <a:p>
            <a:fld id="{32C0F51D-9984-46A3-93E3-E93CA9BBDF4D}" type="datetime1">
              <a:rPr lang="en-US" smtClean="0"/>
              <a:t>4/14/2023</a:t>
            </a:fld>
            <a:endParaRPr lang="en-US"/>
          </a:p>
        </p:txBody>
      </p:sp>
      <p:sp>
        <p:nvSpPr>
          <p:cNvPr id="6" name="Footer Placeholder 5">
            <a:extLst>
              <a:ext uri="{FF2B5EF4-FFF2-40B4-BE49-F238E27FC236}">
                <a16:creationId xmlns:a16="http://schemas.microsoft.com/office/drawing/2014/main" id="{0E80D315-3685-628F-EB86-93D355ABE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5CDD2-9521-E894-8AC0-9D3704F7F7FB}"/>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7870661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ABAF-D257-32A0-F34A-213D2F950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4BF07-DDCB-752E-33BF-CA9C1456E92A}"/>
              </a:ext>
            </a:extLst>
          </p:cNvPr>
          <p:cNvSpPr>
            <a:spLocks noGrp="1"/>
          </p:cNvSpPr>
          <p:nvPr>
            <p:ph sz="half" idx="1"/>
          </p:nvPr>
        </p:nvSpPr>
        <p:spPr>
          <a:xfrm>
            <a:off x="838200" y="3238499"/>
            <a:ext cx="3009900" cy="2938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826A2F-5761-C1BC-686E-0DF574E7AEBD}"/>
              </a:ext>
            </a:extLst>
          </p:cNvPr>
          <p:cNvSpPr>
            <a:spLocks noGrp="1"/>
          </p:cNvSpPr>
          <p:nvPr>
            <p:ph sz="half" idx="2"/>
          </p:nvPr>
        </p:nvSpPr>
        <p:spPr>
          <a:xfrm>
            <a:off x="4191000" y="3238499"/>
            <a:ext cx="3638550" cy="2938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978A6A2-A622-22A5-CA1D-EE6F0A7DAF11}"/>
              </a:ext>
            </a:extLst>
          </p:cNvPr>
          <p:cNvSpPr>
            <a:spLocks noGrp="1"/>
          </p:cNvSpPr>
          <p:nvPr>
            <p:ph type="dt" sz="half" idx="10"/>
          </p:nvPr>
        </p:nvSpPr>
        <p:spPr/>
        <p:txBody>
          <a:bodyPr/>
          <a:lstStyle/>
          <a:p>
            <a:fld id="{32C0F51D-9984-46A3-93E3-E93CA9BBDF4D}" type="datetime1">
              <a:rPr lang="en-US" smtClean="0"/>
              <a:t>4/14/2023</a:t>
            </a:fld>
            <a:endParaRPr lang="en-US"/>
          </a:p>
        </p:txBody>
      </p:sp>
      <p:sp>
        <p:nvSpPr>
          <p:cNvPr id="6" name="Footer Placeholder 5">
            <a:extLst>
              <a:ext uri="{FF2B5EF4-FFF2-40B4-BE49-F238E27FC236}">
                <a16:creationId xmlns:a16="http://schemas.microsoft.com/office/drawing/2014/main" id="{0E80D315-3685-628F-EB86-93D355ABE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5CDD2-9521-E894-8AC0-9D3704F7F7FB}"/>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8" name="Content Placeholder 3">
            <a:extLst>
              <a:ext uri="{FF2B5EF4-FFF2-40B4-BE49-F238E27FC236}">
                <a16:creationId xmlns:a16="http://schemas.microsoft.com/office/drawing/2014/main" id="{D845F3FD-7204-C0FB-2846-2FF2FEBA56CE}"/>
              </a:ext>
            </a:extLst>
          </p:cNvPr>
          <p:cNvSpPr>
            <a:spLocks noGrp="1"/>
          </p:cNvSpPr>
          <p:nvPr>
            <p:ph sz="half" idx="13"/>
          </p:nvPr>
        </p:nvSpPr>
        <p:spPr>
          <a:xfrm>
            <a:off x="8153400" y="3238500"/>
            <a:ext cx="3219450" cy="29384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995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P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ABAF-D257-32A0-F34A-213D2F950CA4}"/>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9978A6A2-A622-22A5-CA1D-EE6F0A7DAF11}"/>
              </a:ext>
            </a:extLst>
          </p:cNvPr>
          <p:cNvSpPr>
            <a:spLocks noGrp="1"/>
          </p:cNvSpPr>
          <p:nvPr>
            <p:ph type="dt" sz="half" idx="10"/>
          </p:nvPr>
        </p:nvSpPr>
        <p:spPr/>
        <p:txBody>
          <a:bodyPr/>
          <a:lstStyle/>
          <a:p>
            <a:fld id="{32C0F51D-9984-46A3-93E3-E93CA9BBDF4D}" type="datetime1">
              <a:rPr lang="en-US" smtClean="0"/>
              <a:t>4/14/2023</a:t>
            </a:fld>
            <a:endParaRPr lang="en-US"/>
          </a:p>
        </p:txBody>
      </p:sp>
      <p:sp>
        <p:nvSpPr>
          <p:cNvPr id="6" name="Footer Placeholder 5">
            <a:extLst>
              <a:ext uri="{FF2B5EF4-FFF2-40B4-BE49-F238E27FC236}">
                <a16:creationId xmlns:a16="http://schemas.microsoft.com/office/drawing/2014/main" id="{0E80D315-3685-628F-EB86-93D355ABE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05CDD2-9521-E894-8AC0-9D3704F7F7FB}"/>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9" name="TextBox 8">
            <a:extLst>
              <a:ext uri="{FF2B5EF4-FFF2-40B4-BE49-F238E27FC236}">
                <a16:creationId xmlns:a16="http://schemas.microsoft.com/office/drawing/2014/main" id="{A0AA15C7-62DD-E5CC-D47A-E1960EF2C54F}"/>
              </a:ext>
            </a:extLst>
          </p:cNvPr>
          <p:cNvSpPr txBox="1"/>
          <p:nvPr userDrawn="1"/>
        </p:nvSpPr>
        <p:spPr>
          <a:xfrm>
            <a:off x="1524001" y="1519439"/>
            <a:ext cx="2231571" cy="369332"/>
          </a:xfrm>
          <a:prstGeom prst="rect">
            <a:avLst/>
          </a:prstGeom>
          <a:noFill/>
        </p:spPr>
        <p:txBody>
          <a:bodyPr wrap="square" rtlCol="0">
            <a:spAutoFit/>
          </a:bodyPr>
          <a:lstStyle/>
          <a:p>
            <a:pPr algn="ctr"/>
            <a:r>
              <a:rPr lang="en-US">
                <a:solidFill>
                  <a:schemeClr val="bg1"/>
                </a:solidFill>
              </a:rPr>
              <a:t>PARTICIPANTS</a:t>
            </a:r>
          </a:p>
        </p:txBody>
      </p:sp>
      <p:sp>
        <p:nvSpPr>
          <p:cNvPr id="10" name="Freeform: Shape 9">
            <a:extLst>
              <a:ext uri="{FF2B5EF4-FFF2-40B4-BE49-F238E27FC236}">
                <a16:creationId xmlns:a16="http://schemas.microsoft.com/office/drawing/2014/main" id="{B35C3C7C-3DFA-E066-C854-D77239E6CA9F}"/>
              </a:ext>
            </a:extLst>
          </p:cNvPr>
          <p:cNvSpPr>
            <a:spLocks noGrp="1" noRot="1" noMove="1" noResize="1" noEditPoints="1" noAdjustHandles="1" noChangeArrowheads="1" noChangeShapeType="1"/>
          </p:cNvSpPr>
          <p:nvPr userDrawn="1"/>
        </p:nvSpPr>
        <p:spPr>
          <a:xfrm>
            <a:off x="522774" y="1320800"/>
            <a:ext cx="3398308" cy="858252"/>
          </a:xfrm>
          <a:custGeom>
            <a:avLst/>
            <a:gdLst>
              <a:gd name="connsiteX0" fmla="*/ 0 w 3398308"/>
              <a:gd name="connsiteY0" fmla="*/ 0 h 1209600"/>
              <a:gd name="connsiteX1" fmla="*/ 3398308 w 3398308"/>
              <a:gd name="connsiteY1" fmla="*/ 0 h 1209600"/>
              <a:gd name="connsiteX2" fmla="*/ 3398308 w 3398308"/>
              <a:gd name="connsiteY2" fmla="*/ 1209600 h 1209600"/>
              <a:gd name="connsiteX3" fmla="*/ 0 w 3398308"/>
              <a:gd name="connsiteY3" fmla="*/ 1209600 h 1209600"/>
              <a:gd name="connsiteX4" fmla="*/ 0 w 3398308"/>
              <a:gd name="connsiteY4" fmla="*/ 0 h 12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308" h="1209600">
                <a:moveTo>
                  <a:pt x="0" y="0"/>
                </a:moveTo>
                <a:lnTo>
                  <a:pt x="3398308" y="0"/>
                </a:lnTo>
                <a:lnTo>
                  <a:pt x="3398308" y="1209600"/>
                </a:lnTo>
                <a:lnTo>
                  <a:pt x="0" y="1209600"/>
                </a:lnTo>
                <a:lnTo>
                  <a:pt x="0" y="0"/>
                </a:lnTo>
                <a:close/>
              </a:path>
            </a:pathLst>
          </a:custGeom>
          <a:solidFill>
            <a:srgbClr val="692A75"/>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Avenir Next LT Pro" panose="020B0504020202020204" pitchFamily="34" charset="0"/>
              <a:cs typeface="Calibri"/>
            </a:endParaRPr>
          </a:p>
        </p:txBody>
      </p:sp>
      <p:sp>
        <p:nvSpPr>
          <p:cNvPr id="12" name="Freeform: Shape 11">
            <a:extLst>
              <a:ext uri="{FF2B5EF4-FFF2-40B4-BE49-F238E27FC236}">
                <a16:creationId xmlns:a16="http://schemas.microsoft.com/office/drawing/2014/main" id="{6E7AC9D0-6B8F-E100-6704-04E8F30E1716}"/>
              </a:ext>
            </a:extLst>
          </p:cNvPr>
          <p:cNvSpPr>
            <a:spLocks noGrp="1" noRot="1" noMove="1" noResize="1" noEditPoints="1" noAdjustHandles="1" noChangeArrowheads="1" noChangeShapeType="1"/>
          </p:cNvSpPr>
          <p:nvPr userDrawn="1"/>
        </p:nvSpPr>
        <p:spPr>
          <a:xfrm>
            <a:off x="4396845" y="1320800"/>
            <a:ext cx="3398308" cy="858252"/>
          </a:xfrm>
          <a:custGeom>
            <a:avLst/>
            <a:gdLst>
              <a:gd name="connsiteX0" fmla="*/ 0 w 3398308"/>
              <a:gd name="connsiteY0" fmla="*/ 0 h 1209600"/>
              <a:gd name="connsiteX1" fmla="*/ 3398308 w 3398308"/>
              <a:gd name="connsiteY1" fmla="*/ 0 h 1209600"/>
              <a:gd name="connsiteX2" fmla="*/ 3398308 w 3398308"/>
              <a:gd name="connsiteY2" fmla="*/ 1209600 h 1209600"/>
              <a:gd name="connsiteX3" fmla="*/ 0 w 3398308"/>
              <a:gd name="connsiteY3" fmla="*/ 1209600 h 1209600"/>
              <a:gd name="connsiteX4" fmla="*/ 0 w 3398308"/>
              <a:gd name="connsiteY4" fmla="*/ 0 h 12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308" h="1209600">
                <a:moveTo>
                  <a:pt x="0" y="0"/>
                </a:moveTo>
                <a:lnTo>
                  <a:pt x="3398308" y="0"/>
                </a:lnTo>
                <a:lnTo>
                  <a:pt x="3398308" y="1209600"/>
                </a:lnTo>
                <a:lnTo>
                  <a:pt x="0" y="1209600"/>
                </a:lnTo>
                <a:lnTo>
                  <a:pt x="0" y="0"/>
                </a:lnTo>
                <a:close/>
              </a:path>
            </a:pathLst>
          </a:custGeom>
          <a:solidFill>
            <a:srgbClr val="692A75"/>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Avenir Next LT Pro" panose="020B0504020202020204" pitchFamily="34" charset="0"/>
              <a:cs typeface="Calibri"/>
            </a:endParaRPr>
          </a:p>
        </p:txBody>
      </p:sp>
      <p:sp>
        <p:nvSpPr>
          <p:cNvPr id="14" name="Freeform: Shape 13">
            <a:extLst>
              <a:ext uri="{FF2B5EF4-FFF2-40B4-BE49-F238E27FC236}">
                <a16:creationId xmlns:a16="http://schemas.microsoft.com/office/drawing/2014/main" id="{2D71535E-2501-26E7-CFC7-A16A76627A32}"/>
              </a:ext>
            </a:extLst>
          </p:cNvPr>
          <p:cNvSpPr>
            <a:spLocks noGrp="1" noRot="1" noMove="1" noResize="1" noEditPoints="1" noAdjustHandles="1" noChangeArrowheads="1" noChangeShapeType="1"/>
          </p:cNvSpPr>
          <p:nvPr userDrawn="1"/>
        </p:nvSpPr>
        <p:spPr>
          <a:xfrm>
            <a:off x="8270917" y="1320800"/>
            <a:ext cx="3398308" cy="858252"/>
          </a:xfrm>
          <a:custGeom>
            <a:avLst/>
            <a:gdLst>
              <a:gd name="connsiteX0" fmla="*/ 0 w 3398308"/>
              <a:gd name="connsiteY0" fmla="*/ 0 h 1209600"/>
              <a:gd name="connsiteX1" fmla="*/ 3398308 w 3398308"/>
              <a:gd name="connsiteY1" fmla="*/ 0 h 1209600"/>
              <a:gd name="connsiteX2" fmla="*/ 3398308 w 3398308"/>
              <a:gd name="connsiteY2" fmla="*/ 1209600 h 1209600"/>
              <a:gd name="connsiteX3" fmla="*/ 0 w 3398308"/>
              <a:gd name="connsiteY3" fmla="*/ 1209600 h 1209600"/>
              <a:gd name="connsiteX4" fmla="*/ 0 w 3398308"/>
              <a:gd name="connsiteY4" fmla="*/ 0 h 12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308" h="1209600">
                <a:moveTo>
                  <a:pt x="0" y="0"/>
                </a:moveTo>
                <a:lnTo>
                  <a:pt x="3398308" y="0"/>
                </a:lnTo>
                <a:lnTo>
                  <a:pt x="3398308" y="1209600"/>
                </a:lnTo>
                <a:lnTo>
                  <a:pt x="0" y="1209600"/>
                </a:lnTo>
                <a:lnTo>
                  <a:pt x="0" y="0"/>
                </a:lnTo>
                <a:close/>
              </a:path>
            </a:pathLst>
          </a:custGeom>
          <a:solidFill>
            <a:srgbClr val="692A75"/>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Avenir Next LT Pro" panose="020B0504020202020204" pitchFamily="34" charset="0"/>
              <a:cs typeface="Calibri"/>
            </a:endParaRPr>
          </a:p>
        </p:txBody>
      </p:sp>
      <p:sp>
        <p:nvSpPr>
          <p:cNvPr id="17" name="Text Placeholder 16">
            <a:extLst>
              <a:ext uri="{FF2B5EF4-FFF2-40B4-BE49-F238E27FC236}">
                <a16:creationId xmlns:a16="http://schemas.microsoft.com/office/drawing/2014/main" id="{9CA8B3C7-8C5C-BC30-C9BE-1E21D1E8ED16}"/>
              </a:ext>
            </a:extLst>
          </p:cNvPr>
          <p:cNvSpPr>
            <a:spLocks noGrp="1"/>
          </p:cNvSpPr>
          <p:nvPr>
            <p:ph type="body" sz="quarter" idx="14"/>
          </p:nvPr>
        </p:nvSpPr>
        <p:spPr>
          <a:xfrm>
            <a:off x="510646" y="1343018"/>
            <a:ext cx="3398307" cy="813816"/>
          </a:xfrm>
        </p:spPr>
        <p:txBody>
          <a:bodyPr anchor="ctr"/>
          <a:lstStyle>
            <a:lvl1pPr marL="0" indent="0" algn="ctr">
              <a:buNone/>
              <a:defRPr b="1">
                <a:solidFill>
                  <a:schemeClr val="bg1"/>
                </a:solidFill>
              </a:defRPr>
            </a:lvl1pPr>
          </a:lstStyle>
          <a:p>
            <a:pPr lvl="0"/>
            <a:r>
              <a:rPr lang="en-US" dirty="0"/>
              <a:t>Click to edit Master text styles</a:t>
            </a:r>
          </a:p>
        </p:txBody>
      </p:sp>
      <p:sp>
        <p:nvSpPr>
          <p:cNvPr id="20" name="Text Placeholder 16">
            <a:extLst>
              <a:ext uri="{FF2B5EF4-FFF2-40B4-BE49-F238E27FC236}">
                <a16:creationId xmlns:a16="http://schemas.microsoft.com/office/drawing/2014/main" id="{F11B24EE-9A02-CB6E-E703-F8C20D98BEB1}"/>
              </a:ext>
            </a:extLst>
          </p:cNvPr>
          <p:cNvSpPr>
            <a:spLocks noGrp="1"/>
          </p:cNvSpPr>
          <p:nvPr>
            <p:ph type="body" sz="quarter" idx="15"/>
          </p:nvPr>
        </p:nvSpPr>
        <p:spPr>
          <a:xfrm>
            <a:off x="522774" y="2355473"/>
            <a:ext cx="3398307" cy="3708789"/>
          </a:xfrm>
        </p:spPr>
        <p:txBody>
          <a:bodyPr anchor="t">
            <a:normAutofit/>
          </a:bodyPr>
          <a:lstStyle>
            <a:lvl1pPr marL="457200" indent="-457200" algn="l">
              <a:buFont typeface="Arial" panose="020B0604020202020204" pitchFamily="34" charset="0"/>
              <a:buChar char="•"/>
              <a:defRPr sz="2000" b="0">
                <a:solidFill>
                  <a:schemeClr val="tx1"/>
                </a:solidFill>
              </a:defRPr>
            </a:lvl1pPr>
          </a:lstStyle>
          <a:p>
            <a:pPr lvl="0"/>
            <a:r>
              <a:rPr lang="en-US" dirty="0"/>
              <a:t>Click to edit Master text styles</a:t>
            </a:r>
          </a:p>
        </p:txBody>
      </p:sp>
      <p:sp>
        <p:nvSpPr>
          <p:cNvPr id="23" name="Text Placeholder 16">
            <a:extLst>
              <a:ext uri="{FF2B5EF4-FFF2-40B4-BE49-F238E27FC236}">
                <a16:creationId xmlns:a16="http://schemas.microsoft.com/office/drawing/2014/main" id="{CC60785B-4098-F21E-2D5E-96C8B32C2518}"/>
              </a:ext>
            </a:extLst>
          </p:cNvPr>
          <p:cNvSpPr>
            <a:spLocks noGrp="1"/>
          </p:cNvSpPr>
          <p:nvPr>
            <p:ph type="body" sz="quarter" idx="16"/>
          </p:nvPr>
        </p:nvSpPr>
        <p:spPr>
          <a:xfrm>
            <a:off x="4372588" y="1343018"/>
            <a:ext cx="3398307" cy="813816"/>
          </a:xfrm>
        </p:spPr>
        <p:txBody>
          <a:bodyPr anchor="ctr"/>
          <a:lstStyle>
            <a:lvl1pPr marL="0" indent="0" algn="ctr">
              <a:buNone/>
              <a:defRPr b="1">
                <a:solidFill>
                  <a:schemeClr val="bg1"/>
                </a:solidFill>
              </a:defRPr>
            </a:lvl1pPr>
          </a:lstStyle>
          <a:p>
            <a:pPr lvl="0"/>
            <a:r>
              <a:rPr lang="en-US" dirty="0"/>
              <a:t>Click to edit Master text styles</a:t>
            </a:r>
          </a:p>
        </p:txBody>
      </p:sp>
      <p:sp>
        <p:nvSpPr>
          <p:cNvPr id="24" name="Text Placeholder 16">
            <a:extLst>
              <a:ext uri="{FF2B5EF4-FFF2-40B4-BE49-F238E27FC236}">
                <a16:creationId xmlns:a16="http://schemas.microsoft.com/office/drawing/2014/main" id="{6335868A-DE91-7FCC-E731-4118A36AF624}"/>
              </a:ext>
            </a:extLst>
          </p:cNvPr>
          <p:cNvSpPr>
            <a:spLocks noGrp="1"/>
          </p:cNvSpPr>
          <p:nvPr>
            <p:ph type="body" sz="quarter" idx="17"/>
          </p:nvPr>
        </p:nvSpPr>
        <p:spPr>
          <a:xfrm>
            <a:off x="4384716" y="2355473"/>
            <a:ext cx="3398307" cy="3708789"/>
          </a:xfrm>
        </p:spPr>
        <p:txBody>
          <a:bodyPr anchor="t">
            <a:normAutofit/>
          </a:bodyPr>
          <a:lstStyle>
            <a:lvl1pPr marL="457200" indent="-457200" algn="l">
              <a:buFont typeface="Arial" panose="020B0604020202020204" pitchFamily="34" charset="0"/>
              <a:buChar char="•"/>
              <a:defRPr sz="2000" b="0">
                <a:solidFill>
                  <a:schemeClr val="tx1"/>
                </a:solidFill>
              </a:defRPr>
            </a:lvl1pPr>
          </a:lstStyle>
          <a:p>
            <a:pPr lvl="0"/>
            <a:r>
              <a:rPr lang="en-US" dirty="0"/>
              <a:t>Click to edit Master text styles</a:t>
            </a:r>
          </a:p>
        </p:txBody>
      </p:sp>
      <p:sp>
        <p:nvSpPr>
          <p:cNvPr id="25" name="Text Placeholder 16">
            <a:extLst>
              <a:ext uri="{FF2B5EF4-FFF2-40B4-BE49-F238E27FC236}">
                <a16:creationId xmlns:a16="http://schemas.microsoft.com/office/drawing/2014/main" id="{78324586-B51C-54A8-1931-10B2A57000EC}"/>
              </a:ext>
            </a:extLst>
          </p:cNvPr>
          <p:cNvSpPr>
            <a:spLocks noGrp="1"/>
          </p:cNvSpPr>
          <p:nvPr>
            <p:ph type="body" sz="quarter" idx="18"/>
          </p:nvPr>
        </p:nvSpPr>
        <p:spPr>
          <a:xfrm>
            <a:off x="8270919" y="1327134"/>
            <a:ext cx="3398307" cy="813816"/>
          </a:xfrm>
        </p:spPr>
        <p:txBody>
          <a:bodyPr anchor="ctr"/>
          <a:lstStyle>
            <a:lvl1pPr marL="0" indent="0" algn="ctr">
              <a:buNone/>
              <a:defRPr b="1">
                <a:solidFill>
                  <a:schemeClr val="bg1"/>
                </a:solidFill>
              </a:defRPr>
            </a:lvl1pPr>
          </a:lstStyle>
          <a:p>
            <a:pPr lvl="0"/>
            <a:r>
              <a:rPr lang="en-US" dirty="0"/>
              <a:t>Click to edit Master text styles</a:t>
            </a:r>
          </a:p>
        </p:txBody>
      </p:sp>
      <p:sp>
        <p:nvSpPr>
          <p:cNvPr id="26" name="Text Placeholder 16">
            <a:extLst>
              <a:ext uri="{FF2B5EF4-FFF2-40B4-BE49-F238E27FC236}">
                <a16:creationId xmlns:a16="http://schemas.microsoft.com/office/drawing/2014/main" id="{D1769C59-2AD5-E9B1-1948-5502F8BF9C6B}"/>
              </a:ext>
            </a:extLst>
          </p:cNvPr>
          <p:cNvSpPr>
            <a:spLocks noGrp="1"/>
          </p:cNvSpPr>
          <p:nvPr>
            <p:ph type="body" sz="quarter" idx="19"/>
          </p:nvPr>
        </p:nvSpPr>
        <p:spPr>
          <a:xfrm>
            <a:off x="8283047" y="2339589"/>
            <a:ext cx="3398307" cy="3708789"/>
          </a:xfrm>
        </p:spPr>
        <p:txBody>
          <a:bodyPr anchor="t">
            <a:normAutofit/>
          </a:bodyPr>
          <a:lstStyle>
            <a:lvl1pPr marL="457200" indent="-457200" algn="l">
              <a:buFont typeface="Arial" panose="020B0604020202020204" pitchFamily="34" charset="0"/>
              <a:buChar char="•"/>
              <a:defRPr sz="200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172966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23F7-391B-8FDB-B0DE-80F939E633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E798B-4972-B50E-25C4-6F196245A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AC1D8-69F5-DAAD-67F9-0FFA74E5CC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111AC1-2235-0536-4EC8-804CAAC05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A7737-45BA-8B89-8187-B794D4C5F4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3F9654-5986-B43A-D533-5EEBF7BE8467}"/>
              </a:ext>
            </a:extLst>
          </p:cNvPr>
          <p:cNvSpPr>
            <a:spLocks noGrp="1"/>
          </p:cNvSpPr>
          <p:nvPr>
            <p:ph type="dt" sz="half" idx="10"/>
          </p:nvPr>
        </p:nvSpPr>
        <p:spPr/>
        <p:txBody>
          <a:bodyPr/>
          <a:lstStyle/>
          <a:p>
            <a:fld id="{D0B11EA5-F2D5-44DD-B002-59DBCD0FB8A2}" type="datetime1">
              <a:rPr lang="en-US" smtClean="0"/>
              <a:t>4/14/2023</a:t>
            </a:fld>
            <a:endParaRPr lang="en-US"/>
          </a:p>
        </p:txBody>
      </p:sp>
      <p:sp>
        <p:nvSpPr>
          <p:cNvPr id="8" name="Footer Placeholder 7">
            <a:extLst>
              <a:ext uri="{FF2B5EF4-FFF2-40B4-BE49-F238E27FC236}">
                <a16:creationId xmlns:a16="http://schemas.microsoft.com/office/drawing/2014/main" id="{D73F311C-56E1-1D3B-6AD9-11CD4FDFCA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B9B4E0-E79D-AD66-4952-AF8C9C971065}"/>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40067549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9AA-DA50-CD19-16B5-15294257B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B400A-6329-1807-5249-ADFB72D5729F}"/>
              </a:ext>
            </a:extLst>
          </p:cNvPr>
          <p:cNvSpPr>
            <a:spLocks noGrp="1"/>
          </p:cNvSpPr>
          <p:nvPr>
            <p:ph type="dt" sz="half" idx="10"/>
          </p:nvPr>
        </p:nvSpPr>
        <p:spPr/>
        <p:txBody>
          <a:bodyPr/>
          <a:lstStyle/>
          <a:p>
            <a:fld id="{5669583B-16C0-45A6-A6FE-C93A838B8441}" type="datetime1">
              <a:rPr lang="en-US" smtClean="0"/>
              <a:t>4/14/2023</a:t>
            </a:fld>
            <a:endParaRPr lang="en-US"/>
          </a:p>
        </p:txBody>
      </p:sp>
      <p:sp>
        <p:nvSpPr>
          <p:cNvPr id="4" name="Footer Placeholder 3">
            <a:extLst>
              <a:ext uri="{FF2B5EF4-FFF2-40B4-BE49-F238E27FC236}">
                <a16:creationId xmlns:a16="http://schemas.microsoft.com/office/drawing/2014/main" id="{E8C40F5F-1489-0ACE-43C9-E57DA198B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0F310-D1F8-8E69-D7CC-C749EED9B9C3}"/>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524854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9AA-DA50-CD19-16B5-15294257B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B400A-6329-1807-5249-ADFB72D5729F}"/>
              </a:ext>
            </a:extLst>
          </p:cNvPr>
          <p:cNvSpPr>
            <a:spLocks noGrp="1"/>
          </p:cNvSpPr>
          <p:nvPr>
            <p:ph type="dt" sz="half" idx="10"/>
          </p:nvPr>
        </p:nvSpPr>
        <p:spPr/>
        <p:txBody>
          <a:bodyPr/>
          <a:lstStyle/>
          <a:p>
            <a:fld id="{5669583B-16C0-45A6-A6FE-C93A838B8441}" type="datetime1">
              <a:rPr lang="en-US" smtClean="0"/>
              <a:t>4/14/2023</a:t>
            </a:fld>
            <a:endParaRPr lang="en-US"/>
          </a:p>
        </p:txBody>
      </p:sp>
      <p:sp>
        <p:nvSpPr>
          <p:cNvPr id="4" name="Footer Placeholder 3">
            <a:extLst>
              <a:ext uri="{FF2B5EF4-FFF2-40B4-BE49-F238E27FC236}">
                <a16:creationId xmlns:a16="http://schemas.microsoft.com/office/drawing/2014/main" id="{E8C40F5F-1489-0ACE-43C9-E57DA198B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0F310-D1F8-8E69-D7CC-C749EED9B9C3}"/>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6" name="TextBox 5">
            <a:extLst>
              <a:ext uri="{FF2B5EF4-FFF2-40B4-BE49-F238E27FC236}">
                <a16:creationId xmlns:a16="http://schemas.microsoft.com/office/drawing/2014/main" id="{B6B65903-F56B-37EC-26F8-9697A18297C3}"/>
              </a:ext>
            </a:extLst>
          </p:cNvPr>
          <p:cNvSpPr txBox="1"/>
          <p:nvPr userDrawn="1"/>
        </p:nvSpPr>
        <p:spPr>
          <a:xfrm>
            <a:off x="1524001" y="1519439"/>
            <a:ext cx="2231571" cy="369332"/>
          </a:xfrm>
          <a:prstGeom prst="rect">
            <a:avLst/>
          </a:prstGeom>
          <a:noFill/>
        </p:spPr>
        <p:txBody>
          <a:bodyPr wrap="square" rtlCol="0">
            <a:spAutoFit/>
          </a:bodyPr>
          <a:lstStyle/>
          <a:p>
            <a:pPr algn="ctr"/>
            <a:r>
              <a:rPr lang="en-US">
                <a:solidFill>
                  <a:schemeClr val="bg1"/>
                </a:solidFill>
              </a:rPr>
              <a:t>PARTICIPANTS</a:t>
            </a:r>
          </a:p>
        </p:txBody>
      </p:sp>
      <p:sp>
        <p:nvSpPr>
          <p:cNvPr id="7" name="Arrow: Left-Right 6" descr="arrow pointing to both left and right directions">
            <a:extLst>
              <a:ext uri="{FF2B5EF4-FFF2-40B4-BE49-F238E27FC236}">
                <a16:creationId xmlns:a16="http://schemas.microsoft.com/office/drawing/2014/main" id="{5783C0D0-B321-7088-D4C9-371EC5401B9E}"/>
              </a:ext>
            </a:extLst>
          </p:cNvPr>
          <p:cNvSpPr/>
          <p:nvPr userDrawn="1"/>
        </p:nvSpPr>
        <p:spPr>
          <a:xfrm>
            <a:off x="1533204" y="5215946"/>
            <a:ext cx="9412956" cy="874703"/>
          </a:xfrm>
          <a:prstGeom prst="leftRightArrow">
            <a:avLst/>
          </a:prstGeom>
          <a:solidFill>
            <a:srgbClr val="692A75"/>
          </a:solidFill>
          <a:ln>
            <a:noFill/>
          </a:ln>
          <a:scene3d>
            <a:camera prst="orthographicFront">
              <a:rot lat="0" lon="0" rev="0"/>
            </a:camera>
            <a:lightRig rig="contrasting" dir="t">
              <a:rot lat="0" lon="0" rev="1200000"/>
            </a:lightRig>
          </a:scene3d>
          <a:sp3d z="300000" contourW="19050" prstMaterial="metal">
            <a:bevelB w="165100" h="254000"/>
          </a:sp3d>
        </p:spPr>
        <p:style>
          <a:lnRef idx="0">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Oval 8" descr="Icon with hands in a circle">
            <a:extLst>
              <a:ext uri="{FF2B5EF4-FFF2-40B4-BE49-F238E27FC236}">
                <a16:creationId xmlns:a16="http://schemas.microsoft.com/office/drawing/2014/main" id="{E5425037-3D96-C92E-B462-F1E49F12611D}"/>
              </a:ext>
            </a:extLst>
          </p:cNvPr>
          <p:cNvSpPr/>
          <p:nvPr/>
        </p:nvSpPr>
        <p:spPr>
          <a:xfrm>
            <a:off x="1533203" y="1783984"/>
            <a:ext cx="1941841" cy="1941841"/>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a:scene3d>
            <a:camera prst="orthographicFront">
              <a:rot lat="0" lon="0" rev="0"/>
            </a:camera>
            <a:lightRig rig="contrasting" dir="t">
              <a:rot lat="0" lon="0" rev="1200000"/>
            </a:lightRig>
          </a:scene3d>
          <a:sp3d z="300000" contourW="19050" prstMaterial="metal">
            <a:bevelB w="165100" h="254000"/>
          </a:sp3d>
        </p:spPr>
        <p:style>
          <a:lnRef idx="0">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2" name="Oval 11" descr="Icon of a clinical staff">
            <a:extLst>
              <a:ext uri="{FF2B5EF4-FFF2-40B4-BE49-F238E27FC236}">
                <a16:creationId xmlns:a16="http://schemas.microsoft.com/office/drawing/2014/main" id="{BB65958D-DC01-AB51-32D3-DE911FA59603}"/>
              </a:ext>
            </a:extLst>
          </p:cNvPr>
          <p:cNvSpPr/>
          <p:nvPr/>
        </p:nvSpPr>
        <p:spPr>
          <a:xfrm>
            <a:off x="3979706" y="1783984"/>
            <a:ext cx="1941841" cy="1941841"/>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a:scene3d>
            <a:camera prst="orthographicFront">
              <a:rot lat="0" lon="0" rev="0"/>
            </a:camera>
            <a:lightRig rig="contrasting" dir="t">
              <a:rot lat="0" lon="0" rev="1200000"/>
            </a:lightRig>
          </a:scene3d>
          <a:sp3d z="300000" contourW="19050" prstMaterial="metal">
            <a:bevelB w="165100" h="254000"/>
          </a:sp3d>
        </p:spPr>
        <p:style>
          <a:lnRef idx="0">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5" name="Oval 14" descr="Icon of a group of people">
            <a:extLst>
              <a:ext uri="{FF2B5EF4-FFF2-40B4-BE49-F238E27FC236}">
                <a16:creationId xmlns:a16="http://schemas.microsoft.com/office/drawing/2014/main" id="{0D932297-1CBD-1C9A-EE50-8230DE268FC3}"/>
              </a:ext>
            </a:extLst>
          </p:cNvPr>
          <p:cNvSpPr/>
          <p:nvPr/>
        </p:nvSpPr>
        <p:spPr>
          <a:xfrm>
            <a:off x="6581104" y="1783984"/>
            <a:ext cx="1941841" cy="1941841"/>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a:scene3d>
            <a:camera prst="orthographicFront">
              <a:rot lat="0" lon="0" rev="0"/>
            </a:camera>
            <a:lightRig rig="contrasting" dir="t">
              <a:rot lat="0" lon="0" rev="1200000"/>
            </a:lightRig>
          </a:scene3d>
          <a:sp3d z="300000" contourW="19050" prstMaterial="metal">
            <a:bevelB w="165100" h="254000"/>
          </a:sp3d>
        </p:spPr>
        <p:style>
          <a:lnRef idx="0">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8" name="Oval 17" descr="Icon of a patient in a bed">
            <a:extLst>
              <a:ext uri="{FF2B5EF4-FFF2-40B4-BE49-F238E27FC236}">
                <a16:creationId xmlns:a16="http://schemas.microsoft.com/office/drawing/2014/main" id="{8CF0D87D-2192-6383-EB48-EAF7C0AA9079}"/>
              </a:ext>
            </a:extLst>
          </p:cNvPr>
          <p:cNvSpPr/>
          <p:nvPr/>
        </p:nvSpPr>
        <p:spPr>
          <a:xfrm>
            <a:off x="9039521" y="1783984"/>
            <a:ext cx="1941841" cy="1941841"/>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a:scene3d>
            <a:camera prst="orthographicFront">
              <a:rot lat="0" lon="0" rev="0"/>
            </a:camera>
            <a:lightRig rig="contrasting" dir="t">
              <a:rot lat="0" lon="0" rev="1200000"/>
            </a:lightRig>
          </a:scene3d>
          <a:sp3d z="300000" contourW="19050" prstMaterial="metal">
            <a:bevelB w="165100" h="254000"/>
          </a:sp3d>
        </p:spPr>
        <p:style>
          <a:lnRef idx="0">
            <a:scrgbClr r="0" g="0" b="0"/>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Text Placeholder 20">
            <a:extLst>
              <a:ext uri="{FF2B5EF4-FFF2-40B4-BE49-F238E27FC236}">
                <a16:creationId xmlns:a16="http://schemas.microsoft.com/office/drawing/2014/main" id="{E82C8E04-EC1E-0169-1FAC-8AAC2FEEB0AE}"/>
              </a:ext>
            </a:extLst>
          </p:cNvPr>
          <p:cNvSpPr>
            <a:spLocks noGrp="1"/>
          </p:cNvSpPr>
          <p:nvPr>
            <p:ph type="body" sz="quarter" idx="13"/>
          </p:nvPr>
        </p:nvSpPr>
        <p:spPr>
          <a:xfrm>
            <a:off x="1564323" y="4270611"/>
            <a:ext cx="1879600" cy="447675"/>
          </a:xfrm>
        </p:spPr>
        <p:txBody>
          <a:bodyPr/>
          <a:lstStyle>
            <a:lvl1pPr marL="0" indent="0" algn="ctr">
              <a:buNone/>
              <a:defRPr sz="1800"/>
            </a:lvl1pPr>
          </a:lstStyle>
          <a:p>
            <a:pPr lvl="0"/>
            <a:r>
              <a:rPr lang="en-US" dirty="0"/>
              <a:t>Click to edit Master text styles</a:t>
            </a:r>
          </a:p>
        </p:txBody>
      </p:sp>
      <p:sp>
        <p:nvSpPr>
          <p:cNvPr id="22" name="Text Placeholder 20">
            <a:extLst>
              <a:ext uri="{FF2B5EF4-FFF2-40B4-BE49-F238E27FC236}">
                <a16:creationId xmlns:a16="http://schemas.microsoft.com/office/drawing/2014/main" id="{046BA62C-D0A9-4E30-F533-DC3C02F4AB0D}"/>
              </a:ext>
            </a:extLst>
          </p:cNvPr>
          <p:cNvSpPr>
            <a:spLocks noGrp="1"/>
          </p:cNvSpPr>
          <p:nvPr>
            <p:ph type="body" sz="quarter" idx="14"/>
          </p:nvPr>
        </p:nvSpPr>
        <p:spPr>
          <a:xfrm>
            <a:off x="4010826" y="4270611"/>
            <a:ext cx="1879600" cy="447675"/>
          </a:xfrm>
        </p:spPr>
        <p:txBody>
          <a:bodyPr/>
          <a:lstStyle>
            <a:lvl1pPr marL="0" indent="0" algn="ctr">
              <a:buNone/>
              <a:defRPr sz="1800"/>
            </a:lvl1pPr>
          </a:lstStyle>
          <a:p>
            <a:pPr lvl="0"/>
            <a:r>
              <a:rPr lang="en-US" dirty="0"/>
              <a:t>Click to edit Master text styles</a:t>
            </a:r>
          </a:p>
        </p:txBody>
      </p:sp>
      <p:sp>
        <p:nvSpPr>
          <p:cNvPr id="23" name="Text Placeholder 20">
            <a:extLst>
              <a:ext uri="{FF2B5EF4-FFF2-40B4-BE49-F238E27FC236}">
                <a16:creationId xmlns:a16="http://schemas.microsoft.com/office/drawing/2014/main" id="{5C0FE88A-380D-B8C3-41A8-0385DFCF7328}"/>
              </a:ext>
            </a:extLst>
          </p:cNvPr>
          <p:cNvSpPr>
            <a:spLocks noGrp="1"/>
          </p:cNvSpPr>
          <p:nvPr>
            <p:ph type="body" sz="quarter" idx="15"/>
          </p:nvPr>
        </p:nvSpPr>
        <p:spPr>
          <a:xfrm>
            <a:off x="6612224" y="4270611"/>
            <a:ext cx="1879600" cy="447675"/>
          </a:xfrm>
        </p:spPr>
        <p:txBody>
          <a:bodyPr/>
          <a:lstStyle>
            <a:lvl1pPr marL="0" indent="0" algn="ctr">
              <a:buNone/>
              <a:defRPr sz="1800"/>
            </a:lvl1pPr>
          </a:lstStyle>
          <a:p>
            <a:pPr lvl="0"/>
            <a:r>
              <a:rPr lang="en-US" dirty="0"/>
              <a:t>Click to edit Master text styles</a:t>
            </a:r>
          </a:p>
        </p:txBody>
      </p:sp>
      <p:sp>
        <p:nvSpPr>
          <p:cNvPr id="24" name="Text Placeholder 20">
            <a:extLst>
              <a:ext uri="{FF2B5EF4-FFF2-40B4-BE49-F238E27FC236}">
                <a16:creationId xmlns:a16="http://schemas.microsoft.com/office/drawing/2014/main" id="{9FB11D54-5581-6C65-F8AA-E784D69B23EA}"/>
              </a:ext>
            </a:extLst>
          </p:cNvPr>
          <p:cNvSpPr>
            <a:spLocks noGrp="1"/>
          </p:cNvSpPr>
          <p:nvPr>
            <p:ph type="body" sz="quarter" idx="16"/>
          </p:nvPr>
        </p:nvSpPr>
        <p:spPr>
          <a:xfrm>
            <a:off x="9070641" y="4270611"/>
            <a:ext cx="1879600" cy="447675"/>
          </a:xfrm>
        </p:spPr>
        <p:txBody>
          <a:bodyPr/>
          <a:lstStyle>
            <a:lvl1pPr marL="0" indent="0" algn="ctr">
              <a:buNone/>
              <a:defRPr sz="1800"/>
            </a:lvl1pPr>
          </a:lstStyle>
          <a:p>
            <a:pPr lvl="0"/>
            <a:r>
              <a:rPr lang="en-US" dirty="0"/>
              <a:t>Click to edit Master text styles</a:t>
            </a:r>
          </a:p>
        </p:txBody>
      </p:sp>
    </p:spTree>
    <p:extLst>
      <p:ext uri="{BB962C8B-B14F-4D97-AF65-F5344CB8AC3E}">
        <p14:creationId xmlns:p14="http://schemas.microsoft.com/office/powerpoint/2010/main" val="31966296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9AA-DA50-CD19-16B5-15294257B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B400A-6329-1807-5249-ADFB72D5729F}"/>
              </a:ext>
            </a:extLst>
          </p:cNvPr>
          <p:cNvSpPr>
            <a:spLocks noGrp="1"/>
          </p:cNvSpPr>
          <p:nvPr>
            <p:ph type="dt" sz="half" idx="10"/>
          </p:nvPr>
        </p:nvSpPr>
        <p:spPr/>
        <p:txBody>
          <a:bodyPr/>
          <a:lstStyle/>
          <a:p>
            <a:fld id="{5669583B-16C0-45A6-A6FE-C93A838B8441}" type="datetime1">
              <a:rPr lang="en-US" smtClean="0"/>
              <a:t>4/14/2023</a:t>
            </a:fld>
            <a:endParaRPr lang="en-US"/>
          </a:p>
        </p:txBody>
      </p:sp>
      <p:sp>
        <p:nvSpPr>
          <p:cNvPr id="4" name="Footer Placeholder 3">
            <a:extLst>
              <a:ext uri="{FF2B5EF4-FFF2-40B4-BE49-F238E27FC236}">
                <a16:creationId xmlns:a16="http://schemas.microsoft.com/office/drawing/2014/main" id="{E8C40F5F-1489-0ACE-43C9-E57DA198B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0F310-D1F8-8E69-D7CC-C749EED9B9C3}"/>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6" name="TextBox 5">
            <a:extLst>
              <a:ext uri="{FF2B5EF4-FFF2-40B4-BE49-F238E27FC236}">
                <a16:creationId xmlns:a16="http://schemas.microsoft.com/office/drawing/2014/main" id="{86EFC924-0486-545B-D180-EF6D7F14D41C}"/>
              </a:ext>
            </a:extLst>
          </p:cNvPr>
          <p:cNvSpPr txBox="1"/>
          <p:nvPr userDrawn="1"/>
        </p:nvSpPr>
        <p:spPr>
          <a:xfrm>
            <a:off x="1393694" y="1241988"/>
            <a:ext cx="9144000" cy="584775"/>
          </a:xfrm>
          <a:prstGeom prst="rect">
            <a:avLst/>
          </a:prstGeom>
          <a:noFill/>
        </p:spPr>
        <p:txBody>
          <a:bodyPr wrap="square" rtlCol="0">
            <a:spAutoFit/>
          </a:bodyPr>
          <a:lstStyle/>
          <a:p>
            <a:pPr algn="ctr"/>
            <a:r>
              <a:rPr lang="en-US" sz="3200" b="1" dirty="0">
                <a:solidFill>
                  <a:srgbClr val="7030A0"/>
                </a:solidFill>
                <a:latin typeface="Avenir Next LT Pro" panose="020B0504020202020204" pitchFamily="34" charset="0"/>
              </a:rPr>
              <a:t>The CR Workflow Process</a:t>
            </a:r>
          </a:p>
        </p:txBody>
      </p:sp>
      <p:grpSp>
        <p:nvGrpSpPr>
          <p:cNvPr id="7" name="Group 6">
            <a:extLst>
              <a:ext uri="{FF2B5EF4-FFF2-40B4-BE49-F238E27FC236}">
                <a16:creationId xmlns:a16="http://schemas.microsoft.com/office/drawing/2014/main" id="{E1386C98-5B08-334D-030F-6C9E7BB13B15}"/>
              </a:ext>
            </a:extLst>
          </p:cNvPr>
          <p:cNvGrpSpPr/>
          <p:nvPr userDrawn="1"/>
        </p:nvGrpSpPr>
        <p:grpSpPr>
          <a:xfrm>
            <a:off x="397139" y="2793847"/>
            <a:ext cx="11318469" cy="3531976"/>
            <a:chOff x="0" y="1"/>
            <a:chExt cx="5940425" cy="1853754"/>
          </a:xfrm>
        </p:grpSpPr>
        <p:sp>
          <p:nvSpPr>
            <p:cNvPr id="8" name="Oval 7">
              <a:extLst>
                <a:ext uri="{FF2B5EF4-FFF2-40B4-BE49-F238E27FC236}">
                  <a16:creationId xmlns:a16="http://schemas.microsoft.com/office/drawing/2014/main" id="{3BBC20FC-8CEC-E72E-CDAA-94FAE0C88456}"/>
                </a:ext>
              </a:extLst>
            </p:cNvPr>
            <p:cNvSpPr/>
            <p:nvPr/>
          </p:nvSpPr>
          <p:spPr>
            <a:xfrm>
              <a:off x="0" y="1"/>
              <a:ext cx="1163320" cy="1163320"/>
            </a:xfrm>
            <a:prstGeom prst="ellipse">
              <a:avLst/>
            </a:prstGeom>
            <a:solidFill>
              <a:srgbClr val="C602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2000" kern="1200">
                  <a:solidFill>
                    <a:srgbClr val="FFFFFF"/>
                  </a:solidFill>
                  <a:effectLst/>
                  <a:latin typeface="Avenir Next LT Pro" panose="020B0504020202020204" pitchFamily="34" charset="0"/>
                  <a:ea typeface="Calibri" panose="020F0502020204030204" pitchFamily="34" charset="0"/>
                  <a:cs typeface="Arial" panose="020B0604020202020204" pitchFamily="34" charset="0"/>
                </a:rPr>
                <a:t>Designation of Eligible Patients</a:t>
              </a:r>
              <a:endParaRPr lang="en-US" sz="2800">
                <a:effectLst/>
                <a:ea typeface="Calibri" panose="020F0502020204030204" pitchFamily="34" charset="0"/>
                <a:cs typeface="Arial" panose="020B0604020202020204" pitchFamily="34" charset="0"/>
              </a:endParaRPr>
            </a:p>
          </p:txBody>
        </p:sp>
        <p:sp>
          <p:nvSpPr>
            <p:cNvPr id="9" name="Oval 8">
              <a:extLst>
                <a:ext uri="{FF2B5EF4-FFF2-40B4-BE49-F238E27FC236}">
                  <a16:creationId xmlns:a16="http://schemas.microsoft.com/office/drawing/2014/main" id="{674CF71F-BDAD-A33F-95AB-FE29C60CCA81}"/>
                </a:ext>
              </a:extLst>
            </p:cNvPr>
            <p:cNvSpPr/>
            <p:nvPr/>
          </p:nvSpPr>
          <p:spPr>
            <a:xfrm>
              <a:off x="1195705" y="1"/>
              <a:ext cx="1163320" cy="1163320"/>
            </a:xfrm>
            <a:prstGeom prst="ellipse">
              <a:avLst/>
            </a:prstGeom>
            <a:solidFill>
              <a:srgbClr val="691F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2000" kern="1200">
                  <a:solidFill>
                    <a:srgbClr val="FFFFFF"/>
                  </a:solidFill>
                  <a:effectLst/>
                  <a:latin typeface="Avenir Next LT Pro" panose="020B0504020202020204" pitchFamily="34" charset="0"/>
                  <a:ea typeface="Calibri" panose="020F0502020204030204" pitchFamily="34" charset="0"/>
                  <a:cs typeface="Arial" panose="020B0604020202020204" pitchFamily="34" charset="0"/>
                </a:rPr>
                <a:t>How Referrals Currently Happen</a:t>
              </a:r>
              <a:endParaRPr lang="en-US" sz="2800">
                <a:effectLst/>
                <a:ea typeface="Calibri" panose="020F0502020204030204" pitchFamily="34" charset="0"/>
                <a:cs typeface="Arial" panose="020B0604020202020204" pitchFamily="34" charset="0"/>
              </a:endParaRPr>
            </a:p>
          </p:txBody>
        </p:sp>
        <p:sp>
          <p:nvSpPr>
            <p:cNvPr id="10" name="Oval 9">
              <a:extLst>
                <a:ext uri="{FF2B5EF4-FFF2-40B4-BE49-F238E27FC236}">
                  <a16:creationId xmlns:a16="http://schemas.microsoft.com/office/drawing/2014/main" id="{41F9B826-1C57-D082-E77D-22DF23615F26}"/>
                </a:ext>
              </a:extLst>
            </p:cNvPr>
            <p:cNvSpPr/>
            <p:nvPr/>
          </p:nvSpPr>
          <p:spPr>
            <a:xfrm>
              <a:off x="2385695" y="16511"/>
              <a:ext cx="1163320" cy="1163320"/>
            </a:xfrm>
            <a:prstGeom prst="ellipse">
              <a:avLst/>
            </a:prstGeom>
            <a:solidFill>
              <a:srgbClr val="691F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2000" kern="1200">
                  <a:solidFill>
                    <a:srgbClr val="FFFFFF"/>
                  </a:solidFill>
                  <a:effectLst/>
                  <a:latin typeface="Avenir Next LT Pro" panose="020B0504020202020204" pitchFamily="34" charset="0"/>
                  <a:ea typeface="Calibri" panose="020F0502020204030204" pitchFamily="34" charset="0"/>
                  <a:cs typeface="Arial" panose="020B0604020202020204" pitchFamily="34" charset="0"/>
                </a:rPr>
                <a:t>How Data is Collected</a:t>
              </a:r>
              <a:endParaRPr lang="en-US" sz="2800">
                <a:effectLst/>
                <a:ea typeface="Calibri" panose="020F0502020204030204" pitchFamily="34" charset="0"/>
                <a:cs typeface="Arial" panose="020B0604020202020204" pitchFamily="34" charset="0"/>
              </a:endParaRPr>
            </a:p>
          </p:txBody>
        </p:sp>
        <p:sp>
          <p:nvSpPr>
            <p:cNvPr id="11" name="Oval 10">
              <a:extLst>
                <a:ext uri="{FF2B5EF4-FFF2-40B4-BE49-F238E27FC236}">
                  <a16:creationId xmlns:a16="http://schemas.microsoft.com/office/drawing/2014/main" id="{F28ACDAC-4DBA-1074-1E26-DA1F52A36B62}"/>
                </a:ext>
              </a:extLst>
            </p:cNvPr>
            <p:cNvSpPr/>
            <p:nvPr/>
          </p:nvSpPr>
          <p:spPr>
            <a:xfrm>
              <a:off x="3581400" y="16511"/>
              <a:ext cx="1163320" cy="1163320"/>
            </a:xfrm>
            <a:prstGeom prst="ellipse">
              <a:avLst/>
            </a:prstGeom>
            <a:solidFill>
              <a:srgbClr val="691F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2000" kern="1200">
                  <a:solidFill>
                    <a:srgbClr val="FFFFFF"/>
                  </a:solidFill>
                  <a:effectLst/>
                  <a:latin typeface="Avenir Next LT Pro" panose="020B0504020202020204" pitchFamily="34" charset="0"/>
                  <a:ea typeface="Calibri" panose="020F0502020204030204" pitchFamily="34" charset="0"/>
                  <a:cs typeface="Arial" panose="020B0604020202020204" pitchFamily="34" charset="0"/>
                </a:rPr>
                <a:t>How CC Currently Works</a:t>
              </a:r>
              <a:endParaRPr lang="en-US" sz="2800">
                <a:effectLst/>
                <a:ea typeface="Calibri" panose="020F0502020204030204" pitchFamily="34" charset="0"/>
                <a:cs typeface="Arial" panose="020B0604020202020204" pitchFamily="34" charset="0"/>
              </a:endParaRPr>
            </a:p>
          </p:txBody>
        </p:sp>
        <p:sp>
          <p:nvSpPr>
            <p:cNvPr id="12" name="Oval 11">
              <a:extLst>
                <a:ext uri="{FF2B5EF4-FFF2-40B4-BE49-F238E27FC236}">
                  <a16:creationId xmlns:a16="http://schemas.microsoft.com/office/drawing/2014/main" id="{E8E334B0-8E49-8F5B-F2C2-B177490203F0}"/>
                </a:ext>
              </a:extLst>
            </p:cNvPr>
            <p:cNvSpPr/>
            <p:nvPr/>
          </p:nvSpPr>
          <p:spPr>
            <a:xfrm>
              <a:off x="4777105" y="16511"/>
              <a:ext cx="1163320" cy="1163320"/>
            </a:xfrm>
            <a:prstGeom prst="ellipse">
              <a:avLst/>
            </a:prstGeom>
            <a:solidFill>
              <a:srgbClr val="C602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2000" kern="1200">
                  <a:solidFill>
                    <a:srgbClr val="FFFFFF"/>
                  </a:solidFill>
                  <a:effectLst/>
                  <a:latin typeface="Avenir Next LT Pro" panose="020B0504020202020204" pitchFamily="34" charset="0"/>
                  <a:ea typeface="Calibri" panose="020F0502020204030204" pitchFamily="34" charset="0"/>
                  <a:cs typeface="Arial" panose="020B0604020202020204" pitchFamily="34" charset="0"/>
                </a:rPr>
                <a:t>Patient Completion of CR</a:t>
              </a:r>
              <a:endParaRPr lang="en-US" sz="2800">
                <a:effectLst/>
                <a:ea typeface="Calibri" panose="020F0502020204030204" pitchFamily="34" charset="0"/>
                <a:cs typeface="Arial" panose="020B0604020202020204" pitchFamily="34" charset="0"/>
              </a:endParaRPr>
            </a:p>
          </p:txBody>
        </p:sp>
        <p:cxnSp>
          <p:nvCxnSpPr>
            <p:cNvPr id="13" name="Connector: Elbow 12">
              <a:extLst>
                <a:ext uri="{FF2B5EF4-FFF2-40B4-BE49-F238E27FC236}">
                  <a16:creationId xmlns:a16="http://schemas.microsoft.com/office/drawing/2014/main" id="{3B893C3E-7675-1944-05EE-48DC2AE408FA}"/>
                </a:ext>
              </a:extLst>
            </p:cNvPr>
            <p:cNvCxnSpPr/>
            <p:nvPr/>
          </p:nvCxnSpPr>
          <p:spPr>
            <a:xfrm rot="16200000" flipH="1">
              <a:off x="2961957" y="-2380296"/>
              <a:ext cx="16510" cy="4777105"/>
            </a:xfrm>
            <a:prstGeom prst="bentConnector3">
              <a:avLst>
                <a:gd name="adj1" fmla="val -2046826"/>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9CF9E6A-2F24-4312-ACBC-42F357AB287F}"/>
                </a:ext>
              </a:extLst>
            </p:cNvPr>
            <p:cNvCxnSpPr>
              <a:cxnSpLocks/>
            </p:cNvCxnSpPr>
            <p:nvPr/>
          </p:nvCxnSpPr>
          <p:spPr>
            <a:xfrm rot="16200000" flipH="1">
              <a:off x="2961957" y="-21272"/>
              <a:ext cx="16510" cy="2385695"/>
            </a:xfrm>
            <a:prstGeom prst="bentConnector3">
              <a:avLst>
                <a:gd name="adj1" fmla="val 2207038"/>
              </a:avLst>
            </a:prstGeom>
            <a:ln w="28575">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41A12AE-52C2-F1B1-9588-EA51073B2F81}"/>
                </a:ext>
              </a:extLst>
            </p:cNvPr>
            <p:cNvCxnSpPr>
              <a:cxnSpLocks/>
            </p:cNvCxnSpPr>
            <p:nvPr/>
          </p:nvCxnSpPr>
          <p:spPr>
            <a:xfrm flipH="1" flipV="1">
              <a:off x="2967355" y="1163320"/>
              <a:ext cx="2858" cy="36424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8">
              <a:extLst>
                <a:ext uri="{FF2B5EF4-FFF2-40B4-BE49-F238E27FC236}">
                  <a16:creationId xmlns:a16="http://schemas.microsoft.com/office/drawing/2014/main" id="{B1B2978F-EAFC-E52C-5F41-05D310FA2E8F}"/>
                </a:ext>
              </a:extLst>
            </p:cNvPr>
            <p:cNvSpPr txBox="1"/>
            <p:nvPr/>
          </p:nvSpPr>
          <p:spPr>
            <a:xfrm>
              <a:off x="1588218" y="1543706"/>
              <a:ext cx="2767330" cy="310049"/>
            </a:xfrm>
            <a:prstGeom prst="rect">
              <a:avLst/>
            </a:prstGeom>
            <a:noFill/>
          </p:spPr>
          <p:txBody>
            <a:bodyPr wrap="square">
              <a:spAutoFit/>
            </a:bodyPr>
            <a:lstStyle/>
            <a:p>
              <a:pPr marL="0" marR="0" algn="ctr">
                <a:lnSpc>
                  <a:spcPct val="106000"/>
                </a:lnSpc>
                <a:spcBef>
                  <a:spcPts val="0"/>
                </a:spcBef>
                <a:spcAft>
                  <a:spcPts val="800"/>
                </a:spcAft>
              </a:pPr>
              <a:r>
                <a:rPr lang="en-US" sz="3200" kern="1200" dirty="0">
                  <a:solidFill>
                    <a:srgbClr val="691F74"/>
                  </a:solidFill>
                  <a:effectLst/>
                  <a:latin typeface="Avenir Next LT Pro" panose="020B0504020202020204" pitchFamily="34" charset="0"/>
                  <a:ea typeface="Calibri" panose="020F0502020204030204" pitchFamily="34" charset="0"/>
                  <a:cs typeface="Arial" panose="020B0604020202020204" pitchFamily="34" charset="0"/>
                </a:rPr>
                <a:t>Foundational Process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240326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19AA-DA50-CD19-16B5-15294257B0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B400A-6329-1807-5249-ADFB72D5729F}"/>
              </a:ext>
            </a:extLst>
          </p:cNvPr>
          <p:cNvSpPr>
            <a:spLocks noGrp="1"/>
          </p:cNvSpPr>
          <p:nvPr>
            <p:ph type="dt" sz="half" idx="10"/>
          </p:nvPr>
        </p:nvSpPr>
        <p:spPr/>
        <p:txBody>
          <a:bodyPr/>
          <a:lstStyle/>
          <a:p>
            <a:fld id="{5669583B-16C0-45A6-A6FE-C93A838B8441}" type="datetime1">
              <a:rPr lang="en-US" smtClean="0"/>
              <a:t>4/14/2023</a:t>
            </a:fld>
            <a:endParaRPr lang="en-US"/>
          </a:p>
        </p:txBody>
      </p:sp>
      <p:sp>
        <p:nvSpPr>
          <p:cNvPr id="4" name="Footer Placeholder 3">
            <a:extLst>
              <a:ext uri="{FF2B5EF4-FFF2-40B4-BE49-F238E27FC236}">
                <a16:creationId xmlns:a16="http://schemas.microsoft.com/office/drawing/2014/main" id="{E8C40F5F-1489-0ACE-43C9-E57DA198BB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30F310-D1F8-8E69-D7CC-C749EED9B9C3}"/>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grpSp>
        <p:nvGrpSpPr>
          <p:cNvPr id="6" name="Group 5">
            <a:extLst>
              <a:ext uri="{FF2B5EF4-FFF2-40B4-BE49-F238E27FC236}">
                <a16:creationId xmlns:a16="http://schemas.microsoft.com/office/drawing/2014/main" id="{D46089CE-D416-FB1B-D73E-02DB388523B0}"/>
              </a:ext>
            </a:extLst>
          </p:cNvPr>
          <p:cNvGrpSpPr/>
          <p:nvPr userDrawn="1"/>
        </p:nvGrpSpPr>
        <p:grpSpPr>
          <a:xfrm>
            <a:off x="1546440" y="1388129"/>
            <a:ext cx="9158118" cy="4747202"/>
            <a:chOff x="1516941" y="1270142"/>
            <a:chExt cx="9158118" cy="4540151"/>
          </a:xfrm>
        </p:grpSpPr>
        <p:sp>
          <p:nvSpPr>
            <p:cNvPr id="7" name="Rectangle 6">
              <a:extLst>
                <a:ext uri="{FF2B5EF4-FFF2-40B4-BE49-F238E27FC236}">
                  <a16:creationId xmlns:a16="http://schemas.microsoft.com/office/drawing/2014/main" id="{38147FC8-521F-4C09-EB58-70EEC0874E30}"/>
                </a:ext>
              </a:extLst>
            </p:cNvPr>
            <p:cNvSpPr/>
            <p:nvPr/>
          </p:nvSpPr>
          <p:spPr>
            <a:xfrm>
              <a:off x="1524001" y="1270142"/>
              <a:ext cx="9143998" cy="673769"/>
            </a:xfrm>
            <a:prstGeom prst="rect">
              <a:avLst/>
            </a:prstGeom>
            <a:solidFill>
              <a:srgbClr val="692A75"/>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defTabSz="457200"/>
              <a:endPar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8" name="Rectangle 7">
              <a:extLst>
                <a:ext uri="{FF2B5EF4-FFF2-40B4-BE49-F238E27FC236}">
                  <a16:creationId xmlns:a16="http://schemas.microsoft.com/office/drawing/2014/main" id="{783BC261-A295-7628-4581-AA282EF16733}"/>
                </a:ext>
              </a:extLst>
            </p:cNvPr>
            <p:cNvSpPr/>
            <p:nvPr/>
          </p:nvSpPr>
          <p:spPr>
            <a:xfrm>
              <a:off x="1524001" y="2230033"/>
              <a:ext cx="9143999" cy="673769"/>
            </a:xfrm>
            <a:prstGeom prst="rect">
              <a:avLst/>
            </a:prstGeom>
            <a:solidFill>
              <a:srgbClr val="C42033"/>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defTabSz="457200"/>
              <a:endPar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9" name="Rectangle 8">
              <a:extLst>
                <a:ext uri="{FF2B5EF4-FFF2-40B4-BE49-F238E27FC236}">
                  <a16:creationId xmlns:a16="http://schemas.microsoft.com/office/drawing/2014/main" id="{1F1AD890-A544-00A1-5EF5-A0DAE89DAFC5}"/>
                </a:ext>
              </a:extLst>
            </p:cNvPr>
            <p:cNvSpPr/>
            <p:nvPr/>
          </p:nvSpPr>
          <p:spPr>
            <a:xfrm>
              <a:off x="1516941" y="3189924"/>
              <a:ext cx="9158118" cy="673769"/>
            </a:xfrm>
            <a:prstGeom prst="rect">
              <a:avLst/>
            </a:prstGeom>
            <a:solidFill>
              <a:srgbClr val="692A75"/>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defTabSz="457200"/>
              <a:endPar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10" name="Rectangle 9">
              <a:extLst>
                <a:ext uri="{FF2B5EF4-FFF2-40B4-BE49-F238E27FC236}">
                  <a16:creationId xmlns:a16="http://schemas.microsoft.com/office/drawing/2014/main" id="{87DCF106-9F92-E84D-6E3E-D5166FD512FF}"/>
                </a:ext>
              </a:extLst>
            </p:cNvPr>
            <p:cNvSpPr/>
            <p:nvPr/>
          </p:nvSpPr>
          <p:spPr>
            <a:xfrm>
              <a:off x="1526905" y="4202085"/>
              <a:ext cx="9138191" cy="673769"/>
            </a:xfrm>
            <a:prstGeom prst="rect">
              <a:avLst/>
            </a:prstGeom>
            <a:solidFill>
              <a:srgbClr val="C42033"/>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defTabSz="457200"/>
              <a:endPar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sp>
          <p:nvSpPr>
            <p:cNvPr id="11" name="Rectangle 10">
              <a:extLst>
                <a:ext uri="{FF2B5EF4-FFF2-40B4-BE49-F238E27FC236}">
                  <a16:creationId xmlns:a16="http://schemas.microsoft.com/office/drawing/2014/main" id="{8129A92F-5BFC-A776-D3D5-6583817C02C0}"/>
                </a:ext>
              </a:extLst>
            </p:cNvPr>
            <p:cNvSpPr/>
            <p:nvPr/>
          </p:nvSpPr>
          <p:spPr>
            <a:xfrm>
              <a:off x="1526905" y="5136524"/>
              <a:ext cx="9138190" cy="673769"/>
            </a:xfrm>
            <a:prstGeom prst="rect">
              <a:avLst/>
            </a:prstGeom>
            <a:solidFill>
              <a:srgbClr val="692A75"/>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defTabSz="457200"/>
              <a:endParaRPr lang="en-US" sz="2400" dirty="0">
                <a:solidFill>
                  <a:schemeClr val="bg1"/>
                </a:solidFill>
                <a:effectLst>
                  <a:outerShdw blurRad="38100" dist="38100" dir="2700000" algn="tl">
                    <a:srgbClr val="000000">
                      <a:alpha val="43137"/>
                    </a:srgbClr>
                  </a:outerShdw>
                </a:effectLst>
                <a:latin typeface="Avenir Next LT Pro" panose="020B0504020202020204" pitchFamily="34" charset="0"/>
              </a:endParaRPr>
            </a:p>
          </p:txBody>
        </p:sp>
      </p:grpSp>
      <p:sp>
        <p:nvSpPr>
          <p:cNvPr id="13" name="Text Placeholder 12">
            <a:extLst>
              <a:ext uri="{FF2B5EF4-FFF2-40B4-BE49-F238E27FC236}">
                <a16:creationId xmlns:a16="http://schemas.microsoft.com/office/drawing/2014/main" id="{2ABAF99B-38C5-1276-4E6A-6CCF35DEB57C}"/>
              </a:ext>
            </a:extLst>
          </p:cNvPr>
          <p:cNvSpPr>
            <a:spLocks noGrp="1"/>
          </p:cNvSpPr>
          <p:nvPr>
            <p:ph type="body" sz="quarter" idx="13"/>
          </p:nvPr>
        </p:nvSpPr>
        <p:spPr>
          <a:xfrm>
            <a:off x="1628775" y="1387475"/>
            <a:ext cx="9075738" cy="704850"/>
          </a:xfrm>
        </p:spPr>
        <p:txBody>
          <a:bodyPr anchor="ctr"/>
          <a:lstStyle>
            <a:lvl1pPr marL="0" indent="0">
              <a:buNone/>
              <a:defRPr sz="2400">
                <a:solidFill>
                  <a:schemeClr val="bg1"/>
                </a:solidFill>
              </a:defRPr>
            </a:lvl1pPr>
          </a:lstStyle>
          <a:p>
            <a:pPr lvl="0"/>
            <a:r>
              <a:rPr lang="en-US" dirty="0"/>
              <a:t>Click to edit Master text styles</a:t>
            </a:r>
          </a:p>
        </p:txBody>
      </p:sp>
      <p:sp>
        <p:nvSpPr>
          <p:cNvPr id="14" name="Text Placeholder 12">
            <a:extLst>
              <a:ext uri="{FF2B5EF4-FFF2-40B4-BE49-F238E27FC236}">
                <a16:creationId xmlns:a16="http://schemas.microsoft.com/office/drawing/2014/main" id="{0930F08E-125F-9259-7F11-1E6F75DF658A}"/>
              </a:ext>
            </a:extLst>
          </p:cNvPr>
          <p:cNvSpPr>
            <a:spLocks noGrp="1"/>
          </p:cNvSpPr>
          <p:nvPr>
            <p:ph type="body" sz="quarter" idx="14"/>
          </p:nvPr>
        </p:nvSpPr>
        <p:spPr>
          <a:xfrm>
            <a:off x="1628775" y="2391618"/>
            <a:ext cx="9075738" cy="704850"/>
          </a:xfrm>
        </p:spPr>
        <p:txBody>
          <a:bodyPr anchor="ctr"/>
          <a:lstStyle>
            <a:lvl1pPr marL="0" indent="0">
              <a:buNone/>
              <a:defRPr sz="2400">
                <a:solidFill>
                  <a:schemeClr val="bg1"/>
                </a:solidFill>
              </a:defRPr>
            </a:lvl1pPr>
          </a:lstStyle>
          <a:p>
            <a:pPr lvl="0"/>
            <a:r>
              <a:rPr lang="en-US" dirty="0"/>
              <a:t>Click to edit Master text styles</a:t>
            </a:r>
          </a:p>
        </p:txBody>
      </p:sp>
      <p:sp>
        <p:nvSpPr>
          <p:cNvPr id="15" name="Text Placeholder 12">
            <a:extLst>
              <a:ext uri="{FF2B5EF4-FFF2-40B4-BE49-F238E27FC236}">
                <a16:creationId xmlns:a16="http://schemas.microsoft.com/office/drawing/2014/main" id="{90E66775-AE5D-4C7B-0C86-415A2A962441}"/>
              </a:ext>
            </a:extLst>
          </p:cNvPr>
          <p:cNvSpPr>
            <a:spLocks noGrp="1"/>
          </p:cNvSpPr>
          <p:nvPr>
            <p:ph type="body" sz="quarter" idx="15"/>
          </p:nvPr>
        </p:nvSpPr>
        <p:spPr>
          <a:xfrm>
            <a:off x="1616205" y="3386249"/>
            <a:ext cx="9075738" cy="704850"/>
          </a:xfrm>
        </p:spPr>
        <p:txBody>
          <a:bodyPr anchor="ctr"/>
          <a:lstStyle>
            <a:lvl1pPr marL="0" indent="0">
              <a:buNone/>
              <a:defRPr sz="2400">
                <a:solidFill>
                  <a:schemeClr val="bg1"/>
                </a:solidFill>
              </a:defRPr>
            </a:lvl1pPr>
          </a:lstStyle>
          <a:p>
            <a:pPr lvl="0"/>
            <a:r>
              <a:rPr lang="en-US" dirty="0"/>
              <a:t>Click to edit Master text styles</a:t>
            </a:r>
          </a:p>
        </p:txBody>
      </p:sp>
      <p:sp>
        <p:nvSpPr>
          <p:cNvPr id="16" name="Text Placeholder 12">
            <a:extLst>
              <a:ext uri="{FF2B5EF4-FFF2-40B4-BE49-F238E27FC236}">
                <a16:creationId xmlns:a16="http://schemas.microsoft.com/office/drawing/2014/main" id="{6DC6EC02-5A87-7C21-32F3-E6CB04558A16}"/>
              </a:ext>
            </a:extLst>
          </p:cNvPr>
          <p:cNvSpPr>
            <a:spLocks noGrp="1"/>
          </p:cNvSpPr>
          <p:nvPr>
            <p:ph type="body" sz="quarter" idx="16"/>
          </p:nvPr>
        </p:nvSpPr>
        <p:spPr>
          <a:xfrm>
            <a:off x="1628381" y="4444923"/>
            <a:ext cx="9075738" cy="704850"/>
          </a:xfrm>
        </p:spPr>
        <p:txBody>
          <a:bodyPr anchor="ctr"/>
          <a:lstStyle>
            <a:lvl1pPr marL="0" indent="0">
              <a:buNone/>
              <a:defRPr sz="2400">
                <a:solidFill>
                  <a:schemeClr val="bg1"/>
                </a:solidFill>
              </a:defRPr>
            </a:lvl1pPr>
          </a:lstStyle>
          <a:p>
            <a:pPr lvl="0"/>
            <a:r>
              <a:rPr lang="en-US" dirty="0"/>
              <a:t>Click to edit Master text styles</a:t>
            </a:r>
          </a:p>
        </p:txBody>
      </p:sp>
      <p:sp>
        <p:nvSpPr>
          <p:cNvPr id="17" name="Text Placeholder 12">
            <a:extLst>
              <a:ext uri="{FF2B5EF4-FFF2-40B4-BE49-F238E27FC236}">
                <a16:creationId xmlns:a16="http://schemas.microsoft.com/office/drawing/2014/main" id="{892F4866-3C24-34D1-57D3-FF58C7123493}"/>
              </a:ext>
            </a:extLst>
          </p:cNvPr>
          <p:cNvSpPr>
            <a:spLocks noGrp="1"/>
          </p:cNvSpPr>
          <p:nvPr>
            <p:ph type="body" sz="quarter" idx="17"/>
          </p:nvPr>
        </p:nvSpPr>
        <p:spPr>
          <a:xfrm>
            <a:off x="1628775" y="5425897"/>
            <a:ext cx="9075738" cy="704850"/>
          </a:xfrm>
        </p:spPr>
        <p:txBody>
          <a:bodyPr anchor="ctr"/>
          <a:lstStyle>
            <a:lvl1pPr marL="0" indent="0">
              <a:buNone/>
              <a:defRPr sz="2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5504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5D842D-0400-4933-89EB-92A9033FEE26}"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grpSp>
        <p:nvGrpSpPr>
          <p:cNvPr id="7" name="Group 6">
            <a:extLst>
              <a:ext uri="{FF2B5EF4-FFF2-40B4-BE49-F238E27FC236}">
                <a16:creationId xmlns:a16="http://schemas.microsoft.com/office/drawing/2014/main" id="{D3C6E162-9999-4572-9CEA-B8736DF8BBFC}"/>
              </a:ext>
            </a:extLst>
          </p:cNvPr>
          <p:cNvGrpSpPr/>
          <p:nvPr userDrawn="1"/>
        </p:nvGrpSpPr>
        <p:grpSpPr>
          <a:xfrm>
            <a:off x="0" y="6356350"/>
            <a:ext cx="12191999" cy="496594"/>
            <a:chOff x="350718" y="293325"/>
            <a:chExt cx="8442563" cy="496594"/>
          </a:xfrm>
        </p:grpSpPr>
        <p:sp>
          <p:nvSpPr>
            <p:cNvPr id="8" name="Rectangle 7">
              <a:extLst>
                <a:ext uri="{FF2B5EF4-FFF2-40B4-BE49-F238E27FC236}">
                  <a16:creationId xmlns:a16="http://schemas.microsoft.com/office/drawing/2014/main" id="{97FB65F6-7A05-4411-848B-27AB9BB1CBBA}"/>
                </a:ext>
              </a:extLst>
            </p:cNvPr>
            <p:cNvSpPr/>
            <p:nvPr/>
          </p:nvSpPr>
          <p:spPr>
            <a:xfrm>
              <a:off x="2179519" y="293325"/>
              <a:ext cx="6613762" cy="496594"/>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a:extLst>
                <a:ext uri="{FF2B5EF4-FFF2-40B4-BE49-F238E27FC236}">
                  <a16:creationId xmlns:a16="http://schemas.microsoft.com/office/drawing/2014/main" id="{98C76316-0BBE-45D9-A9B2-2CD836743DBF}"/>
                </a:ext>
              </a:extLst>
            </p:cNvPr>
            <p:cNvSpPr/>
            <p:nvPr/>
          </p:nvSpPr>
          <p:spPr>
            <a:xfrm>
              <a:off x="350718" y="293325"/>
              <a:ext cx="1922755" cy="496594"/>
            </a:xfrm>
            <a:prstGeom prst="rect">
              <a:avLst/>
            </a:prstGeom>
            <a:solidFill>
              <a:srgbClr val="69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4781CC79-837E-47F7-8BB4-1CD3D03765A2}"/>
                </a:ext>
              </a:extLst>
            </p:cNvPr>
            <p:cNvPicPr>
              <a:picLocks noChangeAspect="1"/>
            </p:cNvPicPr>
            <p:nvPr/>
          </p:nvPicPr>
          <p:blipFill>
            <a:blip r:embed="rId2"/>
            <a:stretch>
              <a:fillRect/>
            </a:stretch>
          </p:blipFill>
          <p:spPr>
            <a:xfrm>
              <a:off x="527282" y="392350"/>
              <a:ext cx="1539512" cy="304279"/>
            </a:xfrm>
            <a:prstGeom prst="rect">
              <a:avLst/>
            </a:prstGeom>
          </p:spPr>
        </p:pic>
        <p:pic>
          <p:nvPicPr>
            <p:cNvPr id="11" name="Picture 10">
              <a:extLst>
                <a:ext uri="{FF2B5EF4-FFF2-40B4-BE49-F238E27FC236}">
                  <a16:creationId xmlns:a16="http://schemas.microsoft.com/office/drawing/2014/main" id="{8B291D32-C278-4A6B-B8EC-D4A1A2084DDA}"/>
                </a:ext>
              </a:extLst>
            </p:cNvPr>
            <p:cNvPicPr>
              <a:picLocks noChangeAspect="1"/>
            </p:cNvPicPr>
            <p:nvPr/>
          </p:nvPicPr>
          <p:blipFill rotWithShape="1">
            <a:blip r:embed="rId3"/>
            <a:srcRect t="83069"/>
            <a:stretch/>
          </p:blipFill>
          <p:spPr>
            <a:xfrm>
              <a:off x="2462563" y="447104"/>
              <a:ext cx="4169968" cy="176509"/>
            </a:xfrm>
            <a:prstGeom prst="rect">
              <a:avLst/>
            </a:prstGeom>
          </p:spPr>
        </p:pic>
      </p:grpSp>
    </p:spTree>
    <p:extLst>
      <p:ext uri="{BB962C8B-B14F-4D97-AF65-F5344CB8AC3E}">
        <p14:creationId xmlns:p14="http://schemas.microsoft.com/office/powerpoint/2010/main" val="27783830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BCB7A-2D82-4551-A69B-6AD521D1C7A4}"/>
              </a:ext>
            </a:extLst>
          </p:cNvPr>
          <p:cNvSpPr>
            <a:spLocks noGrp="1"/>
          </p:cNvSpPr>
          <p:nvPr>
            <p:ph type="dt" sz="half" idx="10"/>
          </p:nvPr>
        </p:nvSpPr>
        <p:spPr/>
        <p:txBody>
          <a:bodyPr/>
          <a:lstStyle/>
          <a:p>
            <a:fld id="{63A5B380-3C2E-4B00-AF9E-465A06A13E97}" type="datetime1">
              <a:rPr lang="en-US" smtClean="0"/>
              <a:t>4/14/2023</a:t>
            </a:fld>
            <a:endParaRPr lang="en-US"/>
          </a:p>
        </p:txBody>
      </p:sp>
      <p:sp>
        <p:nvSpPr>
          <p:cNvPr id="3" name="Footer Placeholder 2">
            <a:extLst>
              <a:ext uri="{FF2B5EF4-FFF2-40B4-BE49-F238E27FC236}">
                <a16:creationId xmlns:a16="http://schemas.microsoft.com/office/drawing/2014/main" id="{AB2D2C0C-FED4-751C-8AA9-5A903152F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A6AC49-37DA-65DB-A257-AAFDC7A6D80F}"/>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5" name="Title 6">
            <a:extLst>
              <a:ext uri="{FF2B5EF4-FFF2-40B4-BE49-F238E27FC236}">
                <a16:creationId xmlns:a16="http://schemas.microsoft.com/office/drawing/2014/main" id="{65E8D702-3AC5-AC64-0836-FAF3CBD1E2D0}"/>
              </a:ext>
            </a:extLst>
          </p:cNvPr>
          <p:cNvSpPr>
            <a:spLocks noGrp="1"/>
          </p:cNvSpPr>
          <p:nvPr>
            <p:ph type="title"/>
          </p:nvPr>
        </p:nvSpPr>
        <p:spPr>
          <a:xfrm>
            <a:off x="0" y="1"/>
            <a:ext cx="12192000" cy="813816"/>
          </a:xfrm>
          <a:solidFill>
            <a:srgbClr val="C42033"/>
          </a:solidFill>
        </p:spPr>
        <p:txBody>
          <a:bodyPr>
            <a:normAutofit/>
          </a:bodyPr>
          <a:lstStyle/>
          <a:p>
            <a:pPr algn="ctr"/>
            <a:endParaRPr lang="en-US" sz="340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107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ABCB7A-2D82-4551-A69B-6AD521D1C7A4}"/>
              </a:ext>
            </a:extLst>
          </p:cNvPr>
          <p:cNvSpPr>
            <a:spLocks noGrp="1"/>
          </p:cNvSpPr>
          <p:nvPr>
            <p:ph type="dt" sz="half" idx="10"/>
          </p:nvPr>
        </p:nvSpPr>
        <p:spPr/>
        <p:txBody>
          <a:bodyPr/>
          <a:lstStyle/>
          <a:p>
            <a:fld id="{63A5B380-3C2E-4B00-AF9E-465A06A13E97}" type="datetime1">
              <a:rPr lang="en-US" smtClean="0"/>
              <a:t>4/14/2023</a:t>
            </a:fld>
            <a:endParaRPr lang="en-US"/>
          </a:p>
        </p:txBody>
      </p:sp>
      <p:sp>
        <p:nvSpPr>
          <p:cNvPr id="3" name="Footer Placeholder 2">
            <a:extLst>
              <a:ext uri="{FF2B5EF4-FFF2-40B4-BE49-F238E27FC236}">
                <a16:creationId xmlns:a16="http://schemas.microsoft.com/office/drawing/2014/main" id="{AB2D2C0C-FED4-751C-8AA9-5A903152F7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A6AC49-37DA-65DB-A257-AAFDC7A6D80F}"/>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
        <p:nvSpPr>
          <p:cNvPr id="5" name="Title 6">
            <a:extLst>
              <a:ext uri="{FF2B5EF4-FFF2-40B4-BE49-F238E27FC236}">
                <a16:creationId xmlns:a16="http://schemas.microsoft.com/office/drawing/2014/main" id="{65E8D702-3AC5-AC64-0836-FAF3CBD1E2D0}"/>
              </a:ext>
            </a:extLst>
          </p:cNvPr>
          <p:cNvSpPr>
            <a:spLocks noGrp="1"/>
          </p:cNvSpPr>
          <p:nvPr>
            <p:ph type="title"/>
          </p:nvPr>
        </p:nvSpPr>
        <p:spPr>
          <a:xfrm>
            <a:off x="0" y="1"/>
            <a:ext cx="12192000" cy="813816"/>
          </a:xfrm>
          <a:solidFill>
            <a:srgbClr val="C42033"/>
          </a:solidFill>
        </p:spPr>
        <p:txBody>
          <a:bodyPr>
            <a:normAutofit/>
          </a:bodyPr>
          <a:lstStyle/>
          <a:p>
            <a:pPr algn="ctr"/>
            <a:endParaRPr lang="en-US" sz="3400">
              <a:solidFill>
                <a:schemeClr val="bg1"/>
              </a:solidFill>
              <a:latin typeface="Calibri" panose="020F0502020204030204" pitchFamily="34" charset="0"/>
              <a:cs typeface="Calibri" panose="020F0502020204030204" pitchFamily="34" charset="0"/>
            </a:endParaRPr>
          </a:p>
        </p:txBody>
      </p:sp>
      <p:cxnSp>
        <p:nvCxnSpPr>
          <p:cNvPr id="8" name="Straight Connector 7" descr="&quot;&quot;">
            <a:extLst>
              <a:ext uri="{FF2B5EF4-FFF2-40B4-BE49-F238E27FC236}">
                <a16:creationId xmlns:a16="http://schemas.microsoft.com/office/drawing/2014/main" id="{79451E16-7F07-9556-A8D6-230D8035D58F}"/>
              </a:ext>
            </a:extLst>
          </p:cNvPr>
          <p:cNvCxnSpPr>
            <a:cxnSpLocks/>
          </p:cNvCxnSpPr>
          <p:nvPr userDrawn="1"/>
        </p:nvCxnSpPr>
        <p:spPr>
          <a:xfrm>
            <a:off x="1455291" y="3774856"/>
            <a:ext cx="4365406" cy="0"/>
          </a:xfrm>
          <a:prstGeom prst="line">
            <a:avLst/>
          </a:prstGeom>
          <a:ln w="76200">
            <a:solidFill>
              <a:srgbClr val="692A7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373186C-F6E5-2291-BFE1-2318DCAF518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2407" y="2191989"/>
            <a:ext cx="1490473" cy="1490473"/>
          </a:xfrm>
          <a:prstGeom prst="rect">
            <a:avLst/>
          </a:prstGeom>
        </p:spPr>
      </p:pic>
      <p:sp>
        <p:nvSpPr>
          <p:cNvPr id="14" name="Text Placeholder 13">
            <a:extLst>
              <a:ext uri="{FF2B5EF4-FFF2-40B4-BE49-F238E27FC236}">
                <a16:creationId xmlns:a16="http://schemas.microsoft.com/office/drawing/2014/main" id="{5796B008-6891-9A93-B616-CEAE7174B40D}"/>
              </a:ext>
            </a:extLst>
          </p:cNvPr>
          <p:cNvSpPr>
            <a:spLocks noGrp="1"/>
          </p:cNvSpPr>
          <p:nvPr>
            <p:ph type="body" sz="quarter" idx="13"/>
          </p:nvPr>
        </p:nvSpPr>
        <p:spPr>
          <a:xfrm>
            <a:off x="1455738" y="2042418"/>
            <a:ext cx="4364959" cy="1592826"/>
          </a:xfrm>
        </p:spPr>
        <p:txBody>
          <a:bodyPr/>
          <a:lstStyle>
            <a:lvl1pPr marL="0" indent="0">
              <a:buNone/>
              <a:defRPr/>
            </a:lvl1pPr>
          </a:lstStyle>
          <a:p>
            <a:pPr lvl="0"/>
            <a:r>
              <a:rPr lang="en-US" dirty="0"/>
              <a:t>Click to edit Master text styles</a:t>
            </a:r>
          </a:p>
        </p:txBody>
      </p:sp>
      <p:sp>
        <p:nvSpPr>
          <p:cNvPr id="23" name="Text Placeholder 13">
            <a:extLst>
              <a:ext uri="{FF2B5EF4-FFF2-40B4-BE49-F238E27FC236}">
                <a16:creationId xmlns:a16="http://schemas.microsoft.com/office/drawing/2014/main" id="{FF15939B-1AD1-1832-BCE1-771EA7BB86BF}"/>
              </a:ext>
            </a:extLst>
          </p:cNvPr>
          <p:cNvSpPr>
            <a:spLocks noGrp="1"/>
          </p:cNvSpPr>
          <p:nvPr>
            <p:ph type="body" sz="quarter" idx="14"/>
          </p:nvPr>
        </p:nvSpPr>
        <p:spPr>
          <a:xfrm>
            <a:off x="1455738" y="4131503"/>
            <a:ext cx="4364959" cy="1592826"/>
          </a:xfrm>
        </p:spPr>
        <p:txBody>
          <a:bodyPr/>
          <a:lstStyle>
            <a:lvl1pPr marL="0" indent="0">
              <a:buNone/>
              <a:defRPr/>
            </a:lvl1pPr>
          </a:lstStyle>
          <a:p>
            <a:pPr lvl="0"/>
            <a:r>
              <a:rPr lang="en-US" dirty="0"/>
              <a:t>Click to edit Master text styles</a:t>
            </a:r>
          </a:p>
        </p:txBody>
      </p:sp>
      <p:sp>
        <p:nvSpPr>
          <p:cNvPr id="24" name="Text Placeholder 13">
            <a:extLst>
              <a:ext uri="{FF2B5EF4-FFF2-40B4-BE49-F238E27FC236}">
                <a16:creationId xmlns:a16="http://schemas.microsoft.com/office/drawing/2014/main" id="{FCE0733C-6778-FFA8-CBFA-EE8325119F40}"/>
              </a:ext>
            </a:extLst>
          </p:cNvPr>
          <p:cNvSpPr>
            <a:spLocks noGrp="1"/>
          </p:cNvSpPr>
          <p:nvPr>
            <p:ph type="body" sz="quarter" idx="15"/>
          </p:nvPr>
        </p:nvSpPr>
        <p:spPr>
          <a:xfrm>
            <a:off x="6836421" y="4182679"/>
            <a:ext cx="4114801" cy="1490473"/>
          </a:xfrm>
        </p:spPr>
        <p:txBody>
          <a:bodyPr/>
          <a:lstStyle>
            <a:lvl1pPr marL="0" indent="0">
              <a:buNone/>
              <a:defRPr b="1"/>
            </a:lvl1pPr>
          </a:lstStyle>
          <a:p>
            <a:pPr lvl="0"/>
            <a:r>
              <a:rPr lang="en-US" dirty="0"/>
              <a:t>Click to edit Master text styles</a:t>
            </a:r>
          </a:p>
        </p:txBody>
      </p:sp>
      <p:sp>
        <p:nvSpPr>
          <p:cNvPr id="26" name="Text Placeholder 13">
            <a:extLst>
              <a:ext uri="{FF2B5EF4-FFF2-40B4-BE49-F238E27FC236}">
                <a16:creationId xmlns:a16="http://schemas.microsoft.com/office/drawing/2014/main" id="{DAC53013-3B0C-4B29-908B-B720D5C936BE}"/>
              </a:ext>
            </a:extLst>
          </p:cNvPr>
          <p:cNvSpPr>
            <a:spLocks noGrp="1"/>
          </p:cNvSpPr>
          <p:nvPr>
            <p:ph type="body" sz="quarter" idx="16"/>
          </p:nvPr>
        </p:nvSpPr>
        <p:spPr>
          <a:xfrm>
            <a:off x="9026013" y="2123840"/>
            <a:ext cx="2488237" cy="1490473"/>
          </a:xfrm>
        </p:spPr>
        <p:txBody>
          <a:bodyPr/>
          <a:lstStyle>
            <a:lvl1pPr marL="0" indent="0">
              <a:buNone/>
              <a:defRPr b="0"/>
            </a:lvl1pPr>
          </a:lstStyle>
          <a:p>
            <a:pPr lvl="0"/>
            <a:r>
              <a:rPr lang="en-US" dirty="0"/>
              <a:t>Click to edit Master text styles</a:t>
            </a:r>
          </a:p>
        </p:txBody>
      </p:sp>
    </p:spTree>
    <p:extLst>
      <p:ext uri="{BB962C8B-B14F-4D97-AF65-F5344CB8AC3E}">
        <p14:creationId xmlns:p14="http://schemas.microsoft.com/office/powerpoint/2010/main" val="2566623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BCE26-3552-166C-5656-C293DED83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4387F-7A10-CF98-FB0E-3BC6F836D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BC96EC-8703-B4EF-3633-73C474430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75D71-1B59-FDC7-C36E-253AC0B65B39}"/>
              </a:ext>
            </a:extLst>
          </p:cNvPr>
          <p:cNvSpPr>
            <a:spLocks noGrp="1"/>
          </p:cNvSpPr>
          <p:nvPr>
            <p:ph type="dt" sz="half" idx="10"/>
          </p:nvPr>
        </p:nvSpPr>
        <p:spPr/>
        <p:txBody>
          <a:bodyPr/>
          <a:lstStyle/>
          <a:p>
            <a:fld id="{9CD4B37A-573F-4B60-ADDA-9CE8A9EFCAD6}" type="datetime1">
              <a:rPr lang="en-US" smtClean="0"/>
              <a:t>4/14/2023</a:t>
            </a:fld>
            <a:endParaRPr lang="en-US"/>
          </a:p>
        </p:txBody>
      </p:sp>
      <p:sp>
        <p:nvSpPr>
          <p:cNvPr id="6" name="Footer Placeholder 5">
            <a:extLst>
              <a:ext uri="{FF2B5EF4-FFF2-40B4-BE49-F238E27FC236}">
                <a16:creationId xmlns:a16="http://schemas.microsoft.com/office/drawing/2014/main" id="{6A36C742-4F50-1503-3839-2B818C5D4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2D8C71-F5DA-C11E-325A-41B502E08C28}"/>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8677976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AB988-A063-EDC3-823F-56EC5FAF93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971E68-A973-B163-F449-46DBB3EE6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2F0191-EC1D-0991-31D7-C1077BE50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40BC6-D795-3037-0820-0B92E9FFD1B3}"/>
              </a:ext>
            </a:extLst>
          </p:cNvPr>
          <p:cNvSpPr>
            <a:spLocks noGrp="1"/>
          </p:cNvSpPr>
          <p:nvPr>
            <p:ph type="dt" sz="half" idx="10"/>
          </p:nvPr>
        </p:nvSpPr>
        <p:spPr/>
        <p:txBody>
          <a:bodyPr/>
          <a:lstStyle/>
          <a:p>
            <a:fld id="{1DC02BA4-6F61-45DF-B404-C9839C5CFE65}" type="datetime1">
              <a:rPr lang="en-US" smtClean="0"/>
              <a:t>4/14/2023</a:t>
            </a:fld>
            <a:endParaRPr lang="en-US"/>
          </a:p>
        </p:txBody>
      </p:sp>
      <p:sp>
        <p:nvSpPr>
          <p:cNvPr id="6" name="Footer Placeholder 5">
            <a:extLst>
              <a:ext uri="{FF2B5EF4-FFF2-40B4-BE49-F238E27FC236}">
                <a16:creationId xmlns:a16="http://schemas.microsoft.com/office/drawing/2014/main" id="{210803B2-5908-0E7A-B5E6-C4C33806CA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38A6F-3FC1-7ECE-F43D-C55B59438A55}"/>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42113779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C8B3-1E71-E1D5-1D57-7C9174004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836ED8-B129-17C0-2060-DAE3D1CBA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206DE-818E-681B-286F-17928942B68C}"/>
              </a:ext>
            </a:extLst>
          </p:cNvPr>
          <p:cNvSpPr>
            <a:spLocks noGrp="1"/>
          </p:cNvSpPr>
          <p:nvPr>
            <p:ph type="dt" sz="half" idx="10"/>
          </p:nvPr>
        </p:nvSpPr>
        <p:spPr/>
        <p:txBody>
          <a:bodyPr/>
          <a:lstStyle/>
          <a:p>
            <a:fld id="{497EB45D-65B4-4D47-8D63-70E6F39F7D5F}" type="datetime1">
              <a:rPr lang="en-US" smtClean="0"/>
              <a:t>4/14/2023</a:t>
            </a:fld>
            <a:endParaRPr lang="en-US"/>
          </a:p>
        </p:txBody>
      </p:sp>
      <p:sp>
        <p:nvSpPr>
          <p:cNvPr id="5" name="Footer Placeholder 4">
            <a:extLst>
              <a:ext uri="{FF2B5EF4-FFF2-40B4-BE49-F238E27FC236}">
                <a16:creationId xmlns:a16="http://schemas.microsoft.com/office/drawing/2014/main" id="{33CD97A4-4707-68A1-0D27-A09783804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1720C-D4F4-59E6-09C2-043303E665BD}"/>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3594081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2DD95-195F-DD53-A1EC-50CB483E4E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387C5-A23B-317C-BE75-D7C9A97523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7DE3F-F2F8-D199-8306-DF6A4A40ACB3}"/>
              </a:ext>
            </a:extLst>
          </p:cNvPr>
          <p:cNvSpPr>
            <a:spLocks noGrp="1"/>
          </p:cNvSpPr>
          <p:nvPr>
            <p:ph type="dt" sz="half" idx="10"/>
          </p:nvPr>
        </p:nvSpPr>
        <p:spPr/>
        <p:txBody>
          <a:bodyPr/>
          <a:lstStyle/>
          <a:p>
            <a:fld id="{27F53BEA-54B5-4DFC-B270-01A9E9D4DA44}" type="datetime1">
              <a:rPr lang="en-US" smtClean="0"/>
              <a:t>4/14/2023</a:t>
            </a:fld>
            <a:endParaRPr lang="en-US"/>
          </a:p>
        </p:txBody>
      </p:sp>
      <p:sp>
        <p:nvSpPr>
          <p:cNvPr id="5" name="Footer Placeholder 4">
            <a:extLst>
              <a:ext uri="{FF2B5EF4-FFF2-40B4-BE49-F238E27FC236}">
                <a16:creationId xmlns:a16="http://schemas.microsoft.com/office/drawing/2014/main" id="{A3ECB5EE-B907-8CE9-CE5F-1E8A32ACC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799549-5DB5-8539-FEAA-9FC21D3B4C3D}"/>
              </a:ext>
            </a:extLst>
          </p:cNvPr>
          <p:cNvSpPr>
            <a:spLocks noGrp="1"/>
          </p:cNvSpPr>
          <p:nvPr>
            <p:ph type="sldNum" sz="quarter" idx="12"/>
          </p:nvPr>
        </p:nvSpPr>
        <p:spPr>
          <a:xfrm>
            <a:off x="8610600" y="6356350"/>
            <a:ext cx="2743200" cy="365125"/>
          </a:xfrm>
          <a:prstGeom prst="rect">
            <a:avLst/>
          </a:prstGeom>
        </p:spPr>
        <p:txBody>
          <a:bodyPr/>
          <a:lstStyle/>
          <a:p>
            <a:fld id="{56FAB8D9-EC93-452B-B8CD-B076CB1D95D6}" type="slidenum">
              <a:rPr lang="en-US" smtClean="0"/>
              <a:t>‹#›</a:t>
            </a:fld>
            <a:endParaRPr lang="en-US"/>
          </a:p>
        </p:txBody>
      </p:sp>
    </p:spTree>
    <p:extLst>
      <p:ext uri="{BB962C8B-B14F-4D97-AF65-F5344CB8AC3E}">
        <p14:creationId xmlns:p14="http://schemas.microsoft.com/office/powerpoint/2010/main" val="396828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717110-85F7-4D80-950B-8D6CF7725F16}" type="datetime1">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78074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E45DEC-8C6B-47D0-BF5D-A0EFADAA0F50}" type="datetime1">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407804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C1EFAA-ED76-4225-9F72-B18C070D4F27}" type="datetime1">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543643-C343-E242-96C8-DCEC3832F61D}" type="slidenum">
              <a:rPr lang="en-US" smtClean="0"/>
              <a:t>‹#›</a:t>
            </a:fld>
            <a:endParaRPr lang="en-US"/>
          </a:p>
        </p:txBody>
      </p:sp>
    </p:spTree>
    <p:extLst>
      <p:ext uri="{BB962C8B-B14F-4D97-AF65-F5344CB8AC3E}">
        <p14:creationId xmlns:p14="http://schemas.microsoft.com/office/powerpoint/2010/main" val="408956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heme" Target="../theme/theme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D54CD-DBDC-4BEF-8630-EDB704ECEE7C}" type="datetime1">
              <a:rPr lang="en-US" smtClean="0"/>
              <a:t>4/14/2023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E543643-C343-E242-96C8-DCEC3832F61D}" type="slidenum">
              <a:rPr lang="en-US" smtClean="0"/>
              <a:pPr/>
              <a:t>‹#›</a:t>
            </a:fld>
            <a:endParaRPr lang="en-US" dirty="0"/>
          </a:p>
        </p:txBody>
      </p:sp>
    </p:spTree>
    <p:extLst>
      <p:ext uri="{BB962C8B-B14F-4D97-AF65-F5344CB8AC3E}">
        <p14:creationId xmlns:p14="http://schemas.microsoft.com/office/powerpoint/2010/main" val="3723193361"/>
      </p:ext>
    </p:extLst>
  </p:cSld>
  <p:clrMap bg1="lt1" tx1="dk1" bg2="lt2" tx2="dk2" accent1="accent1" accent2="accent2" accent3="accent3" accent4="accent4" accent5="accent5" accent6="accent6" hlink="hlink" folHlink="folHlink"/>
  <p:sldLayoutIdLst>
    <p:sldLayoutId id="2147483674" r:id="rId1"/>
    <p:sldLayoutId id="2147483699" r:id="rId2"/>
    <p:sldLayoutId id="2147483697" r:id="rId3"/>
    <p:sldLayoutId id="2147483702" r:id="rId4"/>
    <p:sldLayoutId id="2147483703"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5D115-6358-4E0A-96EA-565540D855CD}" type="datetime1">
              <a:rPr lang="en-US" smtClean="0"/>
              <a:t>4/14/2023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E543643-C343-E242-96C8-DCEC3832F61D}" type="slidenum">
              <a:rPr lang="en-US" smtClean="0"/>
              <a:pPr/>
              <a:t>‹#›</a:t>
            </a:fld>
            <a:endParaRPr lang="en-US" dirty="0"/>
          </a:p>
        </p:txBody>
      </p:sp>
    </p:spTree>
    <p:extLst>
      <p:ext uri="{BB962C8B-B14F-4D97-AF65-F5344CB8AC3E}">
        <p14:creationId xmlns:p14="http://schemas.microsoft.com/office/powerpoint/2010/main" val="18770664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00" r:id="rId3"/>
    <p:sldLayoutId id="2147483712" r:id="rId4"/>
    <p:sldLayoutId id="2147483717" r:id="rId5"/>
    <p:sldLayoutId id="2147483715" r:id="rId6"/>
    <p:sldLayoutId id="2147483716" r:id="rId7"/>
    <p:sldLayoutId id="2147483714" r:id="rId8"/>
    <p:sldLayoutId id="2147483713" r:id="rId9"/>
    <p:sldLayoutId id="2147483711" r:id="rId10"/>
    <p:sldLayoutId id="2147483709" r:id="rId11"/>
    <p:sldLayoutId id="2147483710" r:id="rId12"/>
    <p:sldLayoutId id="2147483708" r:id="rId13"/>
    <p:sldLayoutId id="2147483707" r:id="rId14"/>
    <p:sldLayoutId id="2147483706" r:id="rId15"/>
    <p:sldLayoutId id="2147483705" r:id="rId16"/>
    <p:sldLayoutId id="2147483704" r:id="rId17"/>
    <p:sldLayoutId id="2147483701"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1CABE-BBCA-8262-0804-7CBF1E56FB27}"/>
              </a:ext>
            </a:extLst>
          </p:cNvPr>
          <p:cNvSpPr>
            <a:spLocks noGrp="1"/>
          </p:cNvSpPr>
          <p:nvPr>
            <p:ph type="title"/>
          </p:nvPr>
        </p:nvSpPr>
        <p:spPr>
          <a:xfrm>
            <a:off x="0" y="0"/>
            <a:ext cx="12188952" cy="813816"/>
          </a:xfrm>
          <a:prstGeom prst="rect">
            <a:avLst/>
          </a:prstGeom>
          <a:solidFill>
            <a:srgbClr val="C10230"/>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44C37E-7625-C582-7FA1-37A41B0BC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721194E-D052-3273-CE22-1A808BEF1A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panose="020B0504020202020204" pitchFamily="34" charset="0"/>
              </a:defRPr>
            </a:lvl1pPr>
          </a:lstStyle>
          <a:p>
            <a:fld id="{038E68AC-0B73-4D19-94E6-E10DD204704C}" type="datetime1">
              <a:rPr lang="en-US" smtClean="0"/>
              <a:pPr/>
              <a:t>4/14/2023</a:t>
            </a:fld>
            <a:endParaRPr lang="en-US"/>
          </a:p>
        </p:txBody>
      </p:sp>
      <p:sp>
        <p:nvSpPr>
          <p:cNvPr id="5" name="Footer Placeholder 4">
            <a:extLst>
              <a:ext uri="{FF2B5EF4-FFF2-40B4-BE49-F238E27FC236}">
                <a16:creationId xmlns:a16="http://schemas.microsoft.com/office/drawing/2014/main" id="{65EC518A-A249-5842-5EAF-86A2AE8FA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endParaRPr lang="en-US"/>
          </a:p>
        </p:txBody>
      </p:sp>
      <p:sp>
        <p:nvSpPr>
          <p:cNvPr id="6" name="Slide Number Placeholder 5">
            <a:extLst>
              <a:ext uri="{FF2B5EF4-FFF2-40B4-BE49-F238E27FC236}">
                <a16:creationId xmlns:a16="http://schemas.microsoft.com/office/drawing/2014/main" id="{95E5582E-E15C-2D9E-1ADC-48E3CC440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venir Next LT Pro" panose="020B0504020202020204" pitchFamily="34" charset="0"/>
              </a:defRPr>
            </a:lvl1pPr>
          </a:lstStyle>
          <a:p>
            <a:fld id="{56FAB8D9-EC93-452B-B8CD-B076CB1D95D6}" type="slidenum">
              <a:rPr lang="en-US" smtClean="0"/>
              <a:pPr/>
              <a:t>‹#›</a:t>
            </a:fld>
            <a:endParaRPr lang="en-US"/>
          </a:p>
        </p:txBody>
      </p:sp>
    </p:spTree>
    <p:extLst>
      <p:ext uri="{BB962C8B-B14F-4D97-AF65-F5344CB8AC3E}">
        <p14:creationId xmlns:p14="http://schemas.microsoft.com/office/powerpoint/2010/main" val="268046089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Lst>
  <p:hf hdr="0" ftr="0" dt="0"/>
  <p:txStyles>
    <p:titleStyle>
      <a:lvl1pPr algn="ctr" defTabSz="914400" rtl="0" eaLnBrk="1" latinLnBrk="0" hangingPunct="1">
        <a:lnSpc>
          <a:spcPct val="100000"/>
        </a:lnSpc>
        <a:spcBef>
          <a:spcPct val="0"/>
        </a:spcBef>
        <a:buNone/>
        <a:defRPr sz="3400" b="1" kern="1200">
          <a:solidFill>
            <a:schemeClr val="bg1"/>
          </a:solidFill>
          <a:latin typeface="Avenir Next LT Pro" panose="020B050402020202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4.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hyperlink" Target="https://www.ahrq.gov/takeheart/training/care-coordination/index.html#practical" TargetMode="External"/><Relationship Id="rId3" Type="http://schemas.openxmlformats.org/officeDocument/2006/relationships/hyperlink" Target="https://www.ahrq.gov/sites/default/files/wysiwyg/takeheart/training/care-coordination-implementation-guide.pdf" TargetMode="External"/><Relationship Id="rId7" Type="http://schemas.openxmlformats.org/officeDocument/2006/relationships/hyperlink" Target="https://www.ahrq.gov/takeheart/training/module-9/index.html"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s://www.ahrq.gov/takeheart/training/module-8/index.html" TargetMode="External"/><Relationship Id="rId5" Type="http://schemas.openxmlformats.org/officeDocument/2006/relationships/hyperlink" Target="https://www.ahrq.gov/takeheart/training/module-6/index.html" TargetMode="External"/><Relationship Id="rId10" Type="http://schemas.openxmlformats.org/officeDocument/2006/relationships/hyperlink" Target="https://www.ahrq.gov/takeheart/training/care-coordination/index.html#enhancing" TargetMode="External"/><Relationship Id="rId4" Type="http://schemas.openxmlformats.org/officeDocument/2006/relationships/hyperlink" Target="https://www.ahrq.gov/sites/default/files/wysiwyg/takeheart/training/care-coordination-resource-guide.pdf" TargetMode="External"/><Relationship Id="rId9" Type="http://schemas.openxmlformats.org/officeDocument/2006/relationships/hyperlink" Target="https://www.ahrq.gov/takeheart/training/care-coordination/index.html#improvin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ahrq.gov/sites/default/files/wysiwyg/takeheart/training/care-coordination-implementation-guide.pdf"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s://www.ahrq.gov/takeheart/training/module-8/index.html" TargetMode="External"/><Relationship Id="rId4" Type="http://schemas.openxmlformats.org/officeDocument/2006/relationships/hyperlink" Target="https://www.ahrq.gov/takeheart/training/module-6/index.html" TargetMode="External"/></Relationships>
</file>

<file path=ppt/slides/_rels/slide2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s://www.ahrq.gov/takeheart/training/module-9/index.html" TargetMode="External"/><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5.xml"/><Relationship Id="rId7" Type="http://schemas.openxmlformats.org/officeDocument/2006/relationships/slide" Target="slide34.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slide" Target="slide23.xml"/><Relationship Id="rId5" Type="http://schemas.openxmlformats.org/officeDocument/2006/relationships/slide" Target="slide19.xml"/><Relationship Id="rId4" Type="http://schemas.openxmlformats.org/officeDocument/2006/relationships/slide" Target="slide1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D4A7-D1FA-BFEB-D872-24F817550377}"/>
              </a:ext>
            </a:extLst>
          </p:cNvPr>
          <p:cNvSpPr>
            <a:spLocks noGrp="1"/>
          </p:cNvSpPr>
          <p:nvPr>
            <p:ph type="ctrTitle"/>
          </p:nvPr>
        </p:nvSpPr>
        <p:spPr/>
        <p:txBody>
          <a:bodyPr anchor="ctr"/>
          <a:lstStyle/>
          <a:p>
            <a:r>
              <a:rPr lang="en-US" sz="4000" b="1" dirty="0"/>
              <a:t>Enhancing Care Coordination for Cardiac Rehabilitation</a:t>
            </a:r>
            <a:endParaRPr lang="en-US" dirty="0"/>
          </a:p>
        </p:txBody>
      </p:sp>
      <p:pic>
        <p:nvPicPr>
          <p:cNvPr id="7" name="Picture 6" descr="TAKE heart logo. AHRQ's Initiative to increase Use of Cardiac Rehabilitation">
            <a:extLst>
              <a:ext uri="{FF2B5EF4-FFF2-40B4-BE49-F238E27FC236}">
                <a16:creationId xmlns:a16="http://schemas.microsoft.com/office/drawing/2014/main" id="{B48940F7-C8FE-F8BD-12C4-9142B16D1914}"/>
              </a:ext>
            </a:extLst>
          </p:cNvPr>
          <p:cNvPicPr>
            <a:picLocks noChangeAspect="1"/>
          </p:cNvPicPr>
          <p:nvPr/>
        </p:nvPicPr>
        <p:blipFill>
          <a:blip r:embed="rId3"/>
          <a:stretch>
            <a:fillRect/>
          </a:stretch>
        </p:blipFill>
        <p:spPr>
          <a:xfrm>
            <a:off x="781176" y="410969"/>
            <a:ext cx="3587833" cy="1195944"/>
          </a:xfrm>
          <a:prstGeom prst="rect">
            <a:avLst/>
          </a:prstGeom>
        </p:spPr>
      </p:pic>
      <p:pic>
        <p:nvPicPr>
          <p:cNvPr id="11" name="Picture 10" descr="AHRQ Agency for Healthcare Research and Quality logo.">
            <a:extLst>
              <a:ext uri="{FF2B5EF4-FFF2-40B4-BE49-F238E27FC236}">
                <a16:creationId xmlns:a16="http://schemas.microsoft.com/office/drawing/2014/main" id="{D38DC26B-E94C-0A6A-6825-58B2EA655DC2}"/>
              </a:ext>
            </a:extLst>
          </p:cNvPr>
          <p:cNvPicPr>
            <a:picLocks noChangeAspect="1"/>
          </p:cNvPicPr>
          <p:nvPr/>
        </p:nvPicPr>
        <p:blipFill>
          <a:blip r:embed="rId4"/>
          <a:stretch>
            <a:fillRect/>
          </a:stretch>
        </p:blipFill>
        <p:spPr>
          <a:xfrm>
            <a:off x="7574517" y="435033"/>
            <a:ext cx="3731343" cy="1195944"/>
          </a:xfrm>
          <a:prstGeom prst="rect">
            <a:avLst/>
          </a:prstGeom>
        </p:spPr>
      </p:pic>
      <p:sp>
        <p:nvSpPr>
          <p:cNvPr id="12" name="Rectangle 11">
            <a:extLst>
              <a:ext uri="{FF2B5EF4-FFF2-40B4-BE49-F238E27FC236}">
                <a16:creationId xmlns:a16="http://schemas.microsoft.com/office/drawing/2014/main" id="{05E0A235-4708-33EE-47A9-F49CD3A855FB}"/>
              </a:ext>
              <a:ext uri="{C183D7F6-B498-43B3-948B-1728B52AA6E4}">
                <adec:decorative xmlns:adec="http://schemas.microsoft.com/office/drawing/2017/decorative" val="1"/>
              </a:ext>
            </a:extLst>
          </p:cNvPr>
          <p:cNvSpPr/>
          <p:nvPr/>
        </p:nvSpPr>
        <p:spPr>
          <a:xfrm>
            <a:off x="781176" y="2122901"/>
            <a:ext cx="563174" cy="3886200"/>
          </a:xfrm>
          <a:prstGeom prst="rect">
            <a:avLst/>
          </a:prstGeom>
          <a:solidFill>
            <a:srgbClr val="691F74"/>
          </a:solidFill>
          <a:ln>
            <a:solidFill>
              <a:srgbClr val="692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382055D-17DA-FA60-F1B0-645EDD935640}"/>
              </a:ext>
              <a:ext uri="{C183D7F6-B498-43B3-948B-1728B52AA6E4}">
                <adec:decorative xmlns:adec="http://schemas.microsoft.com/office/drawing/2017/decorative" val="1"/>
              </a:ext>
            </a:extLst>
          </p:cNvPr>
          <p:cNvPicPr>
            <a:picLocks noChangeAspect="1"/>
          </p:cNvPicPr>
          <p:nvPr/>
        </p:nvPicPr>
        <p:blipFill rotWithShape="1">
          <a:blip r:embed="rId5"/>
          <a:srcRect l="10749" b="8616"/>
          <a:stretch/>
        </p:blipFill>
        <p:spPr>
          <a:xfrm>
            <a:off x="1344350" y="2122901"/>
            <a:ext cx="3853401" cy="3886984"/>
          </a:xfrm>
          <a:prstGeom prst="rect">
            <a:avLst/>
          </a:prstGeom>
        </p:spPr>
      </p:pic>
      <p:sp>
        <p:nvSpPr>
          <p:cNvPr id="4" name="Slide Number Placeholder 3">
            <a:extLst>
              <a:ext uri="{FF2B5EF4-FFF2-40B4-BE49-F238E27FC236}">
                <a16:creationId xmlns:a16="http://schemas.microsoft.com/office/drawing/2014/main" id="{1F95A782-CD86-A137-68F4-67BCDD92A4EF}"/>
              </a:ext>
            </a:extLst>
          </p:cNvPr>
          <p:cNvSpPr>
            <a:spLocks noGrp="1"/>
          </p:cNvSpPr>
          <p:nvPr>
            <p:ph type="sldNum" sz="quarter" idx="12"/>
          </p:nvPr>
        </p:nvSpPr>
        <p:spPr/>
        <p:txBody>
          <a:bodyPr/>
          <a:lstStyle/>
          <a:p>
            <a:fld id="{9E543643-C343-E242-96C8-DCEC3832F61D}" type="slidenum">
              <a:rPr lang="en-US" smtClean="0">
                <a:solidFill>
                  <a:srgbClr val="000000"/>
                </a:solidFill>
              </a:rPr>
              <a:t>1</a:t>
            </a:fld>
            <a:endParaRPr lang="en-US" dirty="0">
              <a:solidFill>
                <a:srgbClr val="000000"/>
              </a:solidFill>
            </a:endParaRPr>
          </a:p>
        </p:txBody>
      </p:sp>
    </p:spTree>
    <p:extLst>
      <p:ext uri="{BB962C8B-B14F-4D97-AF65-F5344CB8AC3E}">
        <p14:creationId xmlns:p14="http://schemas.microsoft.com/office/powerpoint/2010/main" val="213874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0518-F333-4637-8B03-E12E0095FAC4}"/>
              </a:ext>
            </a:extLst>
          </p:cNvPr>
          <p:cNvSpPr>
            <a:spLocks noGrp="1"/>
          </p:cNvSpPr>
          <p:nvPr>
            <p:ph type="title"/>
          </p:nvPr>
        </p:nvSpPr>
        <p:spPr/>
        <p:txBody>
          <a:bodyPr/>
          <a:lstStyle/>
          <a:p>
            <a:r>
              <a:rPr lang="en-US" sz="3200" b="1" dirty="0">
                <a:latin typeface="Avenir Next LT Pro" panose="020B0504020202020204" pitchFamily="34" charset="0"/>
              </a:rPr>
              <a:t>Effective CC is about Engaging ALL the Right People</a:t>
            </a:r>
            <a:r>
              <a:rPr lang="en-US" dirty="0"/>
              <a:t>!</a:t>
            </a:r>
          </a:p>
        </p:txBody>
      </p:sp>
      <p:pic>
        <p:nvPicPr>
          <p:cNvPr id="6" name="Content Placeholder 5" descr="Why, Who, and How to engage all the right people? Patient + Patient's family/friends + referring clinician + CHW + referral coordinator + CR team + CR peers = superhero">
            <a:extLst>
              <a:ext uri="{FF2B5EF4-FFF2-40B4-BE49-F238E27FC236}">
                <a16:creationId xmlns:a16="http://schemas.microsoft.com/office/drawing/2014/main" id="{4B1FFE85-956A-F0B3-59DA-C41EF880BB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5800" y="1214763"/>
            <a:ext cx="11180400" cy="4700262"/>
          </a:xfrm>
        </p:spPr>
      </p:pic>
      <p:sp>
        <p:nvSpPr>
          <p:cNvPr id="4" name="Slide Number Placeholder 3">
            <a:extLst>
              <a:ext uri="{FF2B5EF4-FFF2-40B4-BE49-F238E27FC236}">
                <a16:creationId xmlns:a16="http://schemas.microsoft.com/office/drawing/2014/main" id="{A7E7DEAE-AD03-4431-82D0-0157750685A8}"/>
              </a:ext>
            </a:extLst>
          </p:cNvPr>
          <p:cNvSpPr>
            <a:spLocks noGrp="1"/>
          </p:cNvSpPr>
          <p:nvPr>
            <p:ph type="sldNum" sz="quarter" idx="12"/>
          </p:nvPr>
        </p:nvSpPr>
        <p:spPr/>
        <p:txBody>
          <a:bodyPr/>
          <a:lstStyle/>
          <a:p>
            <a:fld id="{9E543643-C343-E242-96C8-DCEC3832F61D}" type="slidenum">
              <a:rPr lang="en-US" smtClean="0"/>
              <a:t>10</a:t>
            </a:fld>
            <a:endParaRPr lang="en-US"/>
          </a:p>
        </p:txBody>
      </p:sp>
    </p:spTree>
    <p:extLst>
      <p:ext uri="{BB962C8B-B14F-4D97-AF65-F5344CB8AC3E}">
        <p14:creationId xmlns:p14="http://schemas.microsoft.com/office/powerpoint/2010/main" val="242280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31E3-AC4E-4DA3-8ADA-FA34D9A29E79}"/>
              </a:ext>
            </a:extLst>
          </p:cNvPr>
          <p:cNvSpPr>
            <a:spLocks noGrp="1"/>
          </p:cNvSpPr>
          <p:nvPr>
            <p:ph type="title"/>
          </p:nvPr>
        </p:nvSpPr>
        <p:spPr/>
        <p:txBody>
          <a:bodyPr>
            <a:normAutofit/>
          </a:bodyPr>
          <a:lstStyle/>
          <a:p>
            <a:r>
              <a:rPr lang="en-US" sz="3200" b="1" dirty="0">
                <a:latin typeface="Avenir Next LT Pro" panose="020B0504020202020204" pitchFamily="34" charset="0"/>
              </a:rPr>
              <a:t>Remember: Process Redesign Takes Time!</a:t>
            </a:r>
          </a:p>
        </p:txBody>
      </p:sp>
      <p:sp>
        <p:nvSpPr>
          <p:cNvPr id="3" name="Content Placeholder 2">
            <a:extLst>
              <a:ext uri="{FF2B5EF4-FFF2-40B4-BE49-F238E27FC236}">
                <a16:creationId xmlns:a16="http://schemas.microsoft.com/office/drawing/2014/main" id="{CB118D79-983E-496E-AB60-A4075E9729DD}"/>
              </a:ext>
            </a:extLst>
          </p:cNvPr>
          <p:cNvSpPr>
            <a:spLocks noGrp="1"/>
          </p:cNvSpPr>
          <p:nvPr>
            <p:ph idx="1"/>
          </p:nvPr>
        </p:nvSpPr>
        <p:spPr>
          <a:xfrm>
            <a:off x="838200" y="1498294"/>
            <a:ext cx="10515600" cy="4678669"/>
          </a:xfrm>
        </p:spPr>
        <p:txBody>
          <a:bodyPr/>
          <a:lstStyle/>
          <a:p>
            <a:pPr marL="0" marR="0" indent="0" algn="ctr">
              <a:spcBef>
                <a:spcPts val="0"/>
              </a:spcBef>
              <a:spcAft>
                <a:spcPts val="0"/>
              </a:spcAft>
              <a:buNone/>
            </a:pPr>
            <a:r>
              <a:rPr lang="en-US" sz="4000" dirty="0">
                <a:solidFill>
                  <a:srgbClr val="000000"/>
                </a:solidFill>
                <a:effectLst/>
                <a:latin typeface="Calibri" panose="020F0502020204030204" pitchFamily="34" charset="0"/>
                <a:ea typeface="Times New Roman" panose="02020603050405020304" pitchFamily="18" charset="0"/>
              </a:rPr>
              <a:t>Implementers should plan on </a:t>
            </a:r>
            <a:r>
              <a:rPr lang="en-US" sz="4000" b="1" dirty="0">
                <a:solidFill>
                  <a:srgbClr val="000000"/>
                </a:solidFill>
                <a:effectLst/>
                <a:latin typeface="Calibri" panose="020F0502020204030204" pitchFamily="34" charset="0"/>
                <a:ea typeface="Times New Roman" panose="02020603050405020304" pitchFamily="18" charset="0"/>
              </a:rPr>
              <a:t>months, not weeks</a:t>
            </a:r>
            <a:r>
              <a:rPr lang="en-US" sz="4000" dirty="0">
                <a:solidFill>
                  <a:srgbClr val="000000"/>
                </a:solidFill>
                <a:effectLst/>
                <a:latin typeface="Calibri" panose="020F0502020204030204" pitchFamily="34" charset="0"/>
                <a:ea typeface="Times New Roman" panose="02020603050405020304" pitchFamily="18" charset="0"/>
              </a:rPr>
              <a:t>, to enhance their CC processes. </a:t>
            </a:r>
          </a:p>
          <a:p>
            <a:pPr marL="0" marR="0" indent="0" algn="ctr">
              <a:spcBef>
                <a:spcPts val="0"/>
              </a:spcBef>
              <a:spcAft>
                <a:spcPts val="0"/>
              </a:spcAft>
              <a:buNone/>
            </a:pPr>
            <a:endParaRPr lang="en-US" sz="4000" dirty="0">
              <a:solidFill>
                <a:srgbClr val="000000"/>
              </a:solidFill>
              <a:latin typeface="Calibri" panose="020F0502020204030204" pitchFamily="34" charset="0"/>
              <a:ea typeface="Times New Roman" panose="02020603050405020304" pitchFamily="18" charset="0"/>
            </a:endParaRPr>
          </a:p>
          <a:p>
            <a:pPr marL="0" marR="0" indent="0" algn="ctr">
              <a:spcBef>
                <a:spcPts val="0"/>
              </a:spcBef>
              <a:spcAft>
                <a:spcPts val="0"/>
              </a:spcAft>
              <a:buNone/>
            </a:pPr>
            <a:r>
              <a:rPr lang="en-US" sz="4000" dirty="0">
                <a:solidFill>
                  <a:srgbClr val="000000"/>
                </a:solidFill>
                <a:effectLst/>
                <a:latin typeface="Calibri" panose="020F0502020204030204" pitchFamily="34" charset="0"/>
                <a:ea typeface="Times New Roman" panose="02020603050405020304" pitchFamily="18" charset="0"/>
              </a:rPr>
              <a:t>Time requirements will vary with existing resources, staffing plans, and the scope of desired enhancements to current CC practices.</a:t>
            </a:r>
            <a:endParaRPr lang="en-US" sz="4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C5A4314-09A5-4BEE-B8B2-74B97F391DDD}"/>
              </a:ext>
            </a:extLst>
          </p:cNvPr>
          <p:cNvSpPr>
            <a:spLocks noGrp="1"/>
          </p:cNvSpPr>
          <p:nvPr>
            <p:ph type="sldNum" sz="quarter" idx="12"/>
          </p:nvPr>
        </p:nvSpPr>
        <p:spPr/>
        <p:txBody>
          <a:bodyPr/>
          <a:lstStyle/>
          <a:p>
            <a:fld id="{9E543643-C343-E242-96C8-DCEC3832F61D}" type="slidenum">
              <a:rPr lang="en-US" smtClean="0"/>
              <a:t>11</a:t>
            </a:fld>
            <a:endParaRPr lang="en-US"/>
          </a:p>
        </p:txBody>
      </p:sp>
    </p:spTree>
    <p:extLst>
      <p:ext uri="{BB962C8B-B14F-4D97-AF65-F5344CB8AC3E}">
        <p14:creationId xmlns:p14="http://schemas.microsoft.com/office/powerpoint/2010/main" val="426221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806FC8-72F3-D4B0-39EA-0D7329316D71}"/>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Chapter 2: </a:t>
            </a:r>
            <a:br>
              <a:rPr lang="en-US"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Planning Your</a:t>
            </a:r>
            <a:br>
              <a:rPr lang="en-US"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Improvement Effort</a:t>
            </a:r>
            <a:br>
              <a:rPr lang="en-US"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(REVIEW)</a:t>
            </a:r>
            <a:endParaRPr lang="en-US" b="1" dirty="0">
              <a:solidFill>
                <a:schemeClr val="bg1"/>
              </a:solidFill>
              <a:latin typeface="Avenir Next LT Pro" panose="020B0504020202020204" pitchFamily="34" charset="0"/>
              <a:cs typeface="Calibri"/>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12</a:t>
            </a:fld>
            <a:endParaRPr lang="en-US" dirty="0"/>
          </a:p>
        </p:txBody>
      </p:sp>
    </p:spTree>
    <p:extLst>
      <p:ext uri="{BB962C8B-B14F-4D97-AF65-F5344CB8AC3E}">
        <p14:creationId xmlns:p14="http://schemas.microsoft.com/office/powerpoint/2010/main" val="274479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4B72-CD5C-416D-A357-90D5F65907AF}"/>
              </a:ext>
            </a:extLst>
          </p:cNvPr>
          <p:cNvSpPr>
            <a:spLocks noGrp="1"/>
          </p:cNvSpPr>
          <p:nvPr>
            <p:ph type="title"/>
          </p:nvPr>
        </p:nvSpPr>
        <p:spPr/>
        <p:txBody>
          <a:bodyPr/>
          <a:lstStyle/>
          <a:p>
            <a:r>
              <a:rPr lang="en-US" dirty="0"/>
              <a:t>Key Steps</a:t>
            </a:r>
          </a:p>
        </p:txBody>
      </p:sp>
      <p:sp>
        <p:nvSpPr>
          <p:cNvPr id="3" name="Content Placeholder 2">
            <a:extLst>
              <a:ext uri="{FF2B5EF4-FFF2-40B4-BE49-F238E27FC236}">
                <a16:creationId xmlns:a16="http://schemas.microsoft.com/office/drawing/2014/main" id="{D7749456-63B5-4AF2-9479-3FAC027688C0}"/>
              </a:ext>
            </a:extLst>
          </p:cNvPr>
          <p:cNvSpPr>
            <a:spLocks noGrp="1"/>
          </p:cNvSpPr>
          <p:nvPr>
            <p:ph idx="1"/>
          </p:nvPr>
        </p:nvSpPr>
        <p:spPr>
          <a:xfrm>
            <a:off x="990599" y="1295400"/>
            <a:ext cx="10363201" cy="4881562"/>
          </a:xfrm>
        </p:spPr>
        <p:txBody>
          <a:bodyPr/>
          <a:lstStyle/>
          <a:p>
            <a:r>
              <a:rPr lang="en-US" sz="4000" dirty="0"/>
              <a:t>Identify a champion</a:t>
            </a:r>
          </a:p>
          <a:p>
            <a:r>
              <a:rPr lang="en-US" sz="4000" dirty="0"/>
              <a:t>Enlist support from leadership</a:t>
            </a:r>
          </a:p>
          <a:p>
            <a:r>
              <a:rPr lang="en-US" sz="4000" dirty="0"/>
              <a:t>Form a multi-disciplinary QI team</a:t>
            </a:r>
          </a:p>
          <a:p>
            <a:r>
              <a:rPr lang="en-US" sz="4000" dirty="0"/>
              <a:t>Develop an aim statement</a:t>
            </a:r>
          </a:p>
          <a:p>
            <a:r>
              <a:rPr lang="en-US" sz="4000" dirty="0"/>
              <a:t>Create an action plan</a:t>
            </a:r>
          </a:p>
          <a:p>
            <a:r>
              <a:rPr lang="en-US" sz="4000" dirty="0"/>
              <a:t>Map current workflow</a:t>
            </a:r>
          </a:p>
          <a:p>
            <a:r>
              <a:rPr lang="en-US" sz="4000" dirty="0"/>
              <a:t>Identify problem areas and set priorities</a:t>
            </a:r>
          </a:p>
          <a:p>
            <a:endParaRPr lang="en-US" sz="4000" dirty="0"/>
          </a:p>
          <a:p>
            <a:endParaRPr lang="en-US" sz="4000" dirty="0"/>
          </a:p>
          <a:p>
            <a:endParaRPr lang="en-US" dirty="0"/>
          </a:p>
          <a:p>
            <a:endParaRPr lang="en-US" dirty="0"/>
          </a:p>
        </p:txBody>
      </p:sp>
      <p:sp>
        <p:nvSpPr>
          <p:cNvPr id="4" name="Slide Number Placeholder 3">
            <a:extLst>
              <a:ext uri="{FF2B5EF4-FFF2-40B4-BE49-F238E27FC236}">
                <a16:creationId xmlns:a16="http://schemas.microsoft.com/office/drawing/2014/main" id="{BDA788F1-87AF-4349-BA8C-F306841CE257}"/>
              </a:ext>
            </a:extLst>
          </p:cNvPr>
          <p:cNvSpPr>
            <a:spLocks noGrp="1"/>
          </p:cNvSpPr>
          <p:nvPr>
            <p:ph type="sldNum" sz="quarter" idx="12"/>
          </p:nvPr>
        </p:nvSpPr>
        <p:spPr/>
        <p:txBody>
          <a:bodyPr/>
          <a:lstStyle/>
          <a:p>
            <a:fld id="{9E543643-C343-E242-96C8-DCEC3832F61D}" type="slidenum">
              <a:rPr lang="en-US" smtClean="0"/>
              <a:t>13</a:t>
            </a:fld>
            <a:endParaRPr lang="en-US" dirty="0"/>
          </a:p>
        </p:txBody>
      </p:sp>
    </p:spTree>
    <p:extLst>
      <p:ext uri="{BB962C8B-B14F-4D97-AF65-F5344CB8AC3E}">
        <p14:creationId xmlns:p14="http://schemas.microsoft.com/office/powerpoint/2010/main" val="169310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3FE654-B822-5D4A-EE11-111E7D9650D9}"/>
              </a:ext>
            </a:extLst>
          </p:cNvPr>
          <p:cNvSpPr>
            <a:spLocks noGrp="1"/>
          </p:cNvSpPr>
          <p:nvPr>
            <p:ph type="title"/>
          </p:nvPr>
        </p:nvSpPr>
        <p:spPr/>
        <p:txBody>
          <a:bodyPr>
            <a:noAutofit/>
          </a:bodyPr>
          <a:lstStyle/>
          <a:p>
            <a:pPr algn="ctr"/>
            <a:r>
              <a:rPr lang="en-US" sz="3600" b="1" dirty="0">
                <a:solidFill>
                  <a:schemeClr val="bg1"/>
                </a:solidFill>
                <a:latin typeface="Avenir Next LT Pro" panose="020B0504020202020204" pitchFamily="34" charset="0"/>
                <a:cs typeface="Calibri" panose="020F0502020204030204" pitchFamily="34" charset="0"/>
              </a:rPr>
              <a:t>Gather Your Team</a:t>
            </a:r>
          </a:p>
        </p:txBody>
      </p:sp>
      <p:pic>
        <p:nvPicPr>
          <p:cNvPr id="2" name="Picture 1" descr="The Team&#10;Data Analyst. &#10;CR Clinicians.&#10;CR Intake Staff.&#10;Behavioral Health Staff. &#10;Patient Navigators.&#10;CR Chanpion.">
            <a:extLst>
              <a:ext uri="{FF2B5EF4-FFF2-40B4-BE49-F238E27FC236}">
                <a16:creationId xmlns:a16="http://schemas.microsoft.com/office/drawing/2014/main" id="{EB3529F2-2DA1-44A8-FCDC-3BAA7D6C8A0D}"/>
              </a:ext>
            </a:extLst>
          </p:cNvPr>
          <p:cNvPicPr>
            <a:picLocks noChangeAspect="1"/>
          </p:cNvPicPr>
          <p:nvPr/>
        </p:nvPicPr>
        <p:blipFill>
          <a:blip r:embed="rId3"/>
          <a:stretch>
            <a:fillRect/>
          </a:stretch>
        </p:blipFill>
        <p:spPr>
          <a:xfrm>
            <a:off x="3157537" y="1125196"/>
            <a:ext cx="7133881" cy="4716966"/>
          </a:xfrm>
          <a:prstGeom prst="rect">
            <a:avLst/>
          </a:prstGeom>
        </p:spPr>
      </p:pic>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14</a:t>
            </a:fld>
            <a:endParaRPr lang="en-US"/>
          </a:p>
        </p:txBody>
      </p:sp>
    </p:spTree>
    <p:extLst>
      <p:ext uri="{BB962C8B-B14F-4D97-AF65-F5344CB8AC3E}">
        <p14:creationId xmlns:p14="http://schemas.microsoft.com/office/powerpoint/2010/main" val="231629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8B0B9E-68AC-9C01-8B23-280DD1039DC2}"/>
              </a:ext>
            </a:extLst>
          </p:cNvPr>
          <p:cNvSpPr>
            <a:spLocks noGrp="1"/>
          </p:cNvSpPr>
          <p:nvPr>
            <p:ph type="title"/>
          </p:nvPr>
        </p:nvSpPr>
        <p:spPr/>
        <p:txBody>
          <a:bodyPr>
            <a:normAutofit/>
          </a:bodyPr>
          <a:lstStyle/>
          <a:p>
            <a:pPr algn="ctr"/>
            <a:r>
              <a:rPr lang="en-US" sz="3600" b="1" dirty="0">
                <a:solidFill>
                  <a:schemeClr val="bg1"/>
                </a:solidFill>
                <a:latin typeface="Avenir Next LT Pro" panose="020B0504020202020204" pitchFamily="34" charset="0"/>
                <a:cs typeface="Calibri" panose="020F0502020204030204" pitchFamily="34" charset="0"/>
              </a:rPr>
              <a:t>Aim Statement and Action Plan</a:t>
            </a:r>
          </a:p>
        </p:txBody>
      </p:sp>
      <p:sp>
        <p:nvSpPr>
          <p:cNvPr id="2" name="Content Placeholder 1">
            <a:extLst>
              <a:ext uri="{FF2B5EF4-FFF2-40B4-BE49-F238E27FC236}">
                <a16:creationId xmlns:a16="http://schemas.microsoft.com/office/drawing/2014/main" id="{A86A357D-0841-B19B-74FF-D0C4D1BA0E42}"/>
              </a:ext>
            </a:extLst>
          </p:cNvPr>
          <p:cNvSpPr>
            <a:spLocks noGrp="1"/>
          </p:cNvSpPr>
          <p:nvPr>
            <p:ph idx="1"/>
          </p:nvPr>
        </p:nvSpPr>
        <p:spPr>
          <a:xfrm>
            <a:off x="426720" y="1173480"/>
            <a:ext cx="10927080" cy="5003483"/>
          </a:xfrm>
        </p:spPr>
        <p:txBody>
          <a:bodyPr>
            <a:normAutofit/>
          </a:bodyPr>
          <a:lstStyle/>
          <a:p>
            <a:pPr marL="457200" indent="-457200"/>
            <a:r>
              <a:rPr lang="en-US" sz="3600" dirty="0">
                <a:latin typeface="Avenir Next LT Pro" panose="020B0504020202020204" pitchFamily="34" charset="0"/>
              </a:rPr>
              <a:t>Write an aim statement that answers the question: “What are our enhanced CC processes specifically designed to accomplish? “</a:t>
            </a:r>
          </a:p>
          <a:p>
            <a:pPr marL="457200" indent="-457200"/>
            <a:endParaRPr lang="en-US" sz="3600" dirty="0">
              <a:latin typeface="Avenir Next LT Pro" panose="020B0504020202020204" pitchFamily="34" charset="0"/>
            </a:endParaRPr>
          </a:p>
          <a:p>
            <a:pPr marL="457200" indent="-457200"/>
            <a:r>
              <a:rPr lang="en-US" sz="3600" dirty="0">
                <a:latin typeface="Avenir Next LT Pro" panose="020B0504020202020204" pitchFamily="34" charset="0"/>
              </a:rPr>
              <a:t>Create an action plan that:</a:t>
            </a:r>
          </a:p>
          <a:p>
            <a:pPr marL="914400" lvl="1" indent="-457200"/>
            <a:r>
              <a:rPr lang="en-US" sz="3600" dirty="0">
                <a:latin typeface="Avenir Next LT Pro" panose="020B0504020202020204" pitchFamily="34" charset="0"/>
              </a:rPr>
              <a:t>Describes the tasks that will need to be performed</a:t>
            </a:r>
          </a:p>
          <a:p>
            <a:pPr marL="914400" lvl="1" indent="-457200"/>
            <a:r>
              <a:rPr lang="en-US" sz="3600" dirty="0">
                <a:latin typeface="Avenir Next LT Pro" panose="020B0504020202020204" pitchFamily="34" charset="0"/>
              </a:rPr>
              <a:t>Assigns each task to a specific individual</a:t>
            </a:r>
          </a:p>
          <a:p>
            <a:pPr marL="914400" lvl="1" indent="-457200"/>
            <a:r>
              <a:rPr lang="en-US" sz="3600" dirty="0">
                <a:latin typeface="Avenir Next LT Pro" panose="020B0504020202020204" pitchFamily="34" charset="0"/>
              </a:rPr>
              <a:t>Specifies completion dates</a:t>
            </a:r>
            <a:endParaRPr lang="en-US" sz="3600" dirty="0"/>
          </a:p>
          <a:p>
            <a:endParaRPr lang="en-US" dirty="0"/>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a:xfrm>
            <a:off x="8610600" y="6492874"/>
            <a:ext cx="2743200" cy="365125"/>
          </a:xfrm>
        </p:spPr>
        <p:txBody>
          <a:bodyPr/>
          <a:lstStyle/>
          <a:p>
            <a:fld id="{9E543643-C343-E242-96C8-DCEC3832F61D}" type="slidenum">
              <a:rPr lang="en-US" smtClean="0"/>
              <a:t>15</a:t>
            </a:fld>
            <a:endParaRPr lang="en-US"/>
          </a:p>
        </p:txBody>
      </p:sp>
    </p:spTree>
    <p:extLst>
      <p:ext uri="{BB962C8B-B14F-4D97-AF65-F5344CB8AC3E}">
        <p14:creationId xmlns:p14="http://schemas.microsoft.com/office/powerpoint/2010/main" val="132811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p:txBody>
          <a:bodyPr>
            <a:noAutofit/>
          </a:bodyPr>
          <a:lstStyle/>
          <a:p>
            <a:pPr algn="ctr"/>
            <a:r>
              <a:rPr lang="en-US" sz="3600" b="1" dirty="0">
                <a:solidFill>
                  <a:schemeClr val="bg1"/>
                </a:solidFill>
                <a:latin typeface="Avenir Next LT Pro" panose="020B0504020202020204" pitchFamily="34" charset="0"/>
                <a:cs typeface="Calibri" panose="020F0502020204030204" pitchFamily="34" charset="0"/>
              </a:rPr>
              <a:t>Identify Areas for Improvement</a:t>
            </a:r>
          </a:p>
        </p:txBody>
      </p:sp>
      <p:sp>
        <p:nvSpPr>
          <p:cNvPr id="6" name="Content Placeholder 2">
            <a:extLst>
              <a:ext uri="{FF2B5EF4-FFF2-40B4-BE49-F238E27FC236}">
                <a16:creationId xmlns:a16="http://schemas.microsoft.com/office/drawing/2014/main" id="{76F14957-6722-238C-F45C-9C3CB81D82CE}"/>
              </a:ext>
            </a:extLst>
          </p:cNvPr>
          <p:cNvSpPr>
            <a:spLocks noGrp="1"/>
          </p:cNvSpPr>
          <p:nvPr>
            <p:ph idx="1"/>
          </p:nvPr>
        </p:nvSpPr>
        <p:spPr>
          <a:xfrm>
            <a:off x="487680" y="1234440"/>
            <a:ext cx="10866120" cy="4942523"/>
          </a:xfrm>
        </p:spPr>
        <p:txBody>
          <a:bodyPr>
            <a:noAutofit/>
          </a:bodyPr>
          <a:lstStyle/>
          <a:p>
            <a:pPr marL="0" indent="0">
              <a:spcAft>
                <a:spcPts val="0"/>
              </a:spcAft>
              <a:buNone/>
            </a:pPr>
            <a:r>
              <a:rPr lang="en-US" sz="3200" b="1" dirty="0">
                <a:latin typeface="Avenir Next LT Pro Light" panose="020B0304020202020204" pitchFamily="34" charset="0"/>
              </a:rPr>
              <a:t>Use these methods for identifying areas for improvement:</a:t>
            </a:r>
          </a:p>
          <a:p>
            <a:pPr marL="739775" lvl="1" indent="-282575">
              <a:lnSpc>
                <a:spcPct val="100000"/>
              </a:lnSpc>
              <a:spcBef>
                <a:spcPts val="0"/>
              </a:spcBef>
            </a:pPr>
            <a:r>
              <a:rPr lang="en-US" sz="3200" b="1" dirty="0">
                <a:latin typeface="Avenir Next LT Pro Light" panose="020B0304020202020204" pitchFamily="34" charset="0"/>
              </a:rPr>
              <a:t>Map your existing processes</a:t>
            </a:r>
            <a:r>
              <a:rPr lang="en-US" sz="3200" dirty="0">
                <a:latin typeface="Avenir Next LT Pro Light" panose="020B0304020202020204" pitchFamily="34" charset="0"/>
              </a:rPr>
              <a:t>: engage your team in a workflow mapping activity </a:t>
            </a:r>
          </a:p>
          <a:p>
            <a:pPr marL="739775" lvl="1" indent="-282575">
              <a:lnSpc>
                <a:spcPct val="100000"/>
              </a:lnSpc>
              <a:spcBef>
                <a:spcPts val="0"/>
              </a:spcBef>
            </a:pPr>
            <a:r>
              <a:rPr lang="en-US" sz="3200" b="1" dirty="0">
                <a:latin typeface="Avenir Next LT Pro Light" panose="020B0304020202020204" pitchFamily="34" charset="0"/>
              </a:rPr>
              <a:t>Talk to patients </a:t>
            </a:r>
          </a:p>
          <a:p>
            <a:pPr marL="739775" lvl="1" indent="-282575">
              <a:lnSpc>
                <a:spcPct val="100000"/>
              </a:lnSpc>
              <a:spcBef>
                <a:spcPts val="0"/>
              </a:spcBef>
            </a:pPr>
            <a:r>
              <a:rPr lang="en-US" sz="3200" b="1" dirty="0">
                <a:latin typeface="Avenir Next LT Pro Light" panose="020B0304020202020204" pitchFamily="34" charset="0"/>
              </a:rPr>
              <a:t>Review baseline data</a:t>
            </a:r>
          </a:p>
          <a:p>
            <a:pPr marL="739775" lvl="1" indent="-282575">
              <a:lnSpc>
                <a:spcPct val="100000"/>
              </a:lnSpc>
              <a:spcBef>
                <a:spcPts val="0"/>
              </a:spcBef>
            </a:pPr>
            <a:endParaRPr lang="en-US" sz="3200" b="1" dirty="0">
              <a:latin typeface="Avenir Next LT Pro Light" panose="020B0304020202020204" pitchFamily="34" charset="0"/>
            </a:endParaRPr>
          </a:p>
          <a:p>
            <a:pPr marL="0" indent="0">
              <a:spcAft>
                <a:spcPts val="0"/>
              </a:spcAft>
              <a:buNone/>
            </a:pPr>
            <a:r>
              <a:rPr lang="en-US" sz="3200" b="1" dirty="0">
                <a:latin typeface="Avenir Next LT Pro Light" panose="020B0304020202020204" pitchFamily="34" charset="0"/>
              </a:rPr>
              <a:t>Then work as a team to identify achievable goals and set priorities.</a:t>
            </a:r>
          </a:p>
          <a:p>
            <a:pPr marL="739775" lvl="1" indent="-282575">
              <a:lnSpc>
                <a:spcPct val="100000"/>
              </a:lnSpc>
              <a:spcBef>
                <a:spcPts val="0"/>
              </a:spcBef>
            </a:pPr>
            <a:endParaRPr lang="en-US" sz="3200" b="1" dirty="0">
              <a:latin typeface="Avenir Next LT Pro Light" panose="020B0304020202020204" pitchFamily="34" charset="0"/>
            </a:endParaRPr>
          </a:p>
          <a:p>
            <a:pPr marL="739775" lvl="1" indent="-282575">
              <a:lnSpc>
                <a:spcPct val="100000"/>
              </a:lnSpc>
              <a:spcBef>
                <a:spcPts val="0"/>
              </a:spcBef>
            </a:pPr>
            <a:endParaRPr lang="en-US" sz="3200" b="1" dirty="0">
              <a:effectLst/>
              <a:latin typeface="Avenir Next LT Pro Light" panose="020B0304020202020204" pitchFamily="34" charset="0"/>
            </a:endParaRPr>
          </a:p>
          <a:p>
            <a:pPr marL="739775" lvl="1" indent="-282575">
              <a:lnSpc>
                <a:spcPct val="100000"/>
              </a:lnSpc>
              <a:spcBef>
                <a:spcPts val="0"/>
              </a:spcBef>
            </a:pPr>
            <a:endParaRPr lang="en-US" sz="3200" b="1" dirty="0">
              <a:latin typeface="Avenir Next LT Pro Light" panose="020B0304020202020204" pitchFamily="34" charset="0"/>
            </a:endParaRPr>
          </a:p>
          <a:p>
            <a:pPr marL="739775" lvl="1" indent="-282575">
              <a:lnSpc>
                <a:spcPct val="100000"/>
              </a:lnSpc>
              <a:spcBef>
                <a:spcPts val="0"/>
              </a:spcBef>
            </a:pPr>
            <a:endParaRPr lang="en-US" sz="3200" b="1" dirty="0">
              <a:effectLst/>
              <a:latin typeface="Avenir Next LT Pro Light" panose="020B0304020202020204" pitchFamily="34" charset="0"/>
            </a:endParaRPr>
          </a:p>
          <a:p>
            <a:pPr marL="282575" indent="-282575"/>
            <a:endParaRPr lang="en-US" sz="3200" dirty="0">
              <a:effectLst/>
              <a:latin typeface="Avenir Next LT Pro Light" panose="020B0304020202020204" pitchFamily="34" charset="0"/>
            </a:endParaRPr>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43643-C343-E242-96C8-DCEC3832F61D}"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30022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95D7-0683-4DBC-B4A7-57B230A14EA2}"/>
              </a:ext>
            </a:extLst>
          </p:cNvPr>
          <p:cNvSpPr>
            <a:spLocks noGrp="1"/>
          </p:cNvSpPr>
          <p:nvPr>
            <p:ph type="title"/>
          </p:nvPr>
        </p:nvSpPr>
        <p:spPr/>
        <p:txBody>
          <a:bodyPr/>
          <a:lstStyle/>
          <a:p>
            <a:r>
              <a:rPr lang="en-US" dirty="0"/>
              <a:t>Key Questions for Mapping CC Workflows</a:t>
            </a:r>
          </a:p>
        </p:txBody>
      </p:sp>
      <p:sp>
        <p:nvSpPr>
          <p:cNvPr id="3" name="Content Placeholder 2">
            <a:extLst>
              <a:ext uri="{FF2B5EF4-FFF2-40B4-BE49-F238E27FC236}">
                <a16:creationId xmlns:a16="http://schemas.microsoft.com/office/drawing/2014/main" id="{D782381C-CE0E-43BF-A0D1-0A6700496530}"/>
              </a:ext>
            </a:extLst>
          </p:cNvPr>
          <p:cNvSpPr>
            <a:spLocks noGrp="1"/>
          </p:cNvSpPr>
          <p:nvPr>
            <p:ph idx="1"/>
          </p:nvPr>
        </p:nvSpPr>
        <p:spPr>
          <a:xfrm>
            <a:off x="883920" y="1203961"/>
            <a:ext cx="10469880" cy="5517514"/>
          </a:xfrm>
        </p:spPr>
        <p:txBody>
          <a:bodyPr/>
          <a:lstStyle/>
          <a:p>
            <a:pPr marL="471488" lvl="1" indent="-471488" algn="l" defTabSz="1333500">
              <a:lnSpc>
                <a:spcPct val="90000"/>
              </a:lnSpc>
              <a:spcBef>
                <a:spcPct val="0"/>
              </a:spcBef>
              <a:spcAft>
                <a:spcPct val="15000"/>
              </a:spcAft>
              <a:buChar char="•"/>
            </a:pPr>
            <a:r>
              <a:rPr lang="en-US" sz="3600" kern="1200" dirty="0">
                <a:latin typeface="Avenir Next LT Pro Light" panose="020B0304020202020204" pitchFamily="34" charset="0"/>
              </a:rPr>
              <a:t>Where do patients fall through the cracks?</a:t>
            </a:r>
          </a:p>
          <a:p>
            <a:pPr marL="471488" lvl="1" indent="-471488" algn="l" defTabSz="1333500">
              <a:lnSpc>
                <a:spcPct val="90000"/>
              </a:lnSpc>
              <a:spcBef>
                <a:spcPct val="0"/>
              </a:spcBef>
              <a:spcAft>
                <a:spcPct val="15000"/>
              </a:spcAft>
              <a:buChar char="•"/>
            </a:pPr>
            <a:r>
              <a:rPr lang="en-US" sz="3600" kern="1200" dirty="0">
                <a:latin typeface="Avenir Next LT Pro Light" panose="020B0304020202020204" pitchFamily="34" charset="0"/>
              </a:rPr>
              <a:t>Are conversations occurring between patients and the referring clinician? </a:t>
            </a:r>
          </a:p>
          <a:p>
            <a:pPr marL="471488" lvl="1" indent="-471488" algn="l" defTabSz="1333500">
              <a:lnSpc>
                <a:spcPct val="90000"/>
              </a:lnSpc>
              <a:spcBef>
                <a:spcPct val="0"/>
              </a:spcBef>
              <a:spcAft>
                <a:spcPct val="15000"/>
              </a:spcAft>
              <a:buChar char="•"/>
            </a:pPr>
            <a:r>
              <a:rPr lang="en-US" sz="3600" kern="1200" dirty="0">
                <a:latin typeface="Avenir Next LT Pro Light" panose="020B0304020202020204" pitchFamily="34" charset="0"/>
              </a:rPr>
              <a:t>Are patients screened for needs and concerns?</a:t>
            </a:r>
          </a:p>
          <a:p>
            <a:pPr marL="471488" lvl="1" indent="-471488" algn="l" defTabSz="1333500">
              <a:lnSpc>
                <a:spcPct val="90000"/>
              </a:lnSpc>
              <a:spcBef>
                <a:spcPct val="0"/>
              </a:spcBef>
              <a:spcAft>
                <a:spcPct val="15000"/>
              </a:spcAft>
              <a:buChar char="•"/>
            </a:pPr>
            <a:r>
              <a:rPr lang="en-US" sz="3600" kern="1200" dirty="0">
                <a:latin typeface="Avenir Next LT Pro Light" panose="020B0304020202020204" pitchFamily="34" charset="0"/>
              </a:rPr>
              <a:t>Who is communicating with the patient?</a:t>
            </a:r>
          </a:p>
          <a:p>
            <a:pPr marL="471488" lvl="1" indent="-471488" algn="l" defTabSz="1333500">
              <a:lnSpc>
                <a:spcPct val="90000"/>
              </a:lnSpc>
              <a:spcBef>
                <a:spcPct val="0"/>
              </a:spcBef>
              <a:spcAft>
                <a:spcPct val="15000"/>
              </a:spcAft>
              <a:buChar char="•"/>
            </a:pPr>
            <a:r>
              <a:rPr lang="en-US" sz="3600" kern="1200" dirty="0">
                <a:latin typeface="Avenir Next LT Pro Light" panose="020B0304020202020204" pitchFamily="34" charset="0"/>
              </a:rPr>
              <a:t>How is health insurance factored in?</a:t>
            </a:r>
          </a:p>
          <a:p>
            <a:pPr marL="471488" lvl="1" indent="-471488" algn="l" defTabSz="1333500">
              <a:lnSpc>
                <a:spcPct val="90000"/>
              </a:lnSpc>
              <a:spcBef>
                <a:spcPct val="0"/>
              </a:spcBef>
              <a:spcAft>
                <a:spcPct val="15000"/>
              </a:spcAft>
              <a:buChar char="•"/>
            </a:pPr>
            <a:r>
              <a:rPr lang="en-US" sz="3600" kern="1200" dirty="0">
                <a:latin typeface="Avenir Next LT Pro Light" panose="020B0304020202020204" pitchFamily="34" charset="0"/>
              </a:rPr>
              <a:t>Who follows up to make sure the patient enrolls?</a:t>
            </a:r>
          </a:p>
          <a:p>
            <a:pPr marL="471488" lvl="1" indent="-471488" algn="l" defTabSz="1333500">
              <a:lnSpc>
                <a:spcPct val="90000"/>
              </a:lnSpc>
              <a:spcBef>
                <a:spcPct val="0"/>
              </a:spcBef>
              <a:spcAft>
                <a:spcPct val="15000"/>
              </a:spcAft>
              <a:buChar char="•"/>
            </a:pPr>
            <a:r>
              <a:rPr lang="en-US" sz="3600" kern="1200" dirty="0">
                <a:latin typeface="Avenir Next LT Pro Light" panose="020B0304020202020204" pitchFamily="34" charset="0"/>
              </a:rPr>
              <a:t>What is the wait time?</a:t>
            </a:r>
          </a:p>
          <a:p>
            <a:endParaRPr lang="en-US" dirty="0"/>
          </a:p>
        </p:txBody>
      </p:sp>
      <p:sp>
        <p:nvSpPr>
          <p:cNvPr id="4" name="Slide Number Placeholder 3">
            <a:extLst>
              <a:ext uri="{FF2B5EF4-FFF2-40B4-BE49-F238E27FC236}">
                <a16:creationId xmlns:a16="http://schemas.microsoft.com/office/drawing/2014/main" id="{9A1E304B-40E9-4141-807A-742805F2E97E}"/>
              </a:ext>
            </a:extLst>
          </p:cNvPr>
          <p:cNvSpPr>
            <a:spLocks noGrp="1"/>
          </p:cNvSpPr>
          <p:nvPr>
            <p:ph type="sldNum" sz="quarter" idx="12"/>
          </p:nvPr>
        </p:nvSpPr>
        <p:spPr/>
        <p:txBody>
          <a:bodyPr/>
          <a:lstStyle/>
          <a:p>
            <a:fld id="{9E543643-C343-E242-96C8-DCEC3832F61D}" type="slidenum">
              <a:rPr lang="en-US" smtClean="0"/>
              <a:t>17</a:t>
            </a:fld>
            <a:endParaRPr lang="en-US"/>
          </a:p>
        </p:txBody>
      </p:sp>
    </p:spTree>
    <p:extLst>
      <p:ext uri="{BB962C8B-B14F-4D97-AF65-F5344CB8AC3E}">
        <p14:creationId xmlns:p14="http://schemas.microsoft.com/office/powerpoint/2010/main" val="217766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0F9D9D-3B10-C0BC-9FF5-CD65F8F08128}"/>
              </a:ext>
            </a:extLst>
          </p:cNvPr>
          <p:cNvSpPr>
            <a:spLocks noGrp="1"/>
          </p:cNvSpPr>
          <p:nvPr>
            <p:ph type="title"/>
          </p:nvPr>
        </p:nvSpPr>
        <p:spPr/>
        <p:txBody>
          <a:bodyPr>
            <a:noAutofit/>
          </a:bodyPr>
          <a:lstStyle/>
          <a:p>
            <a:pPr algn="ctr"/>
            <a:r>
              <a:rPr lang="en-US" sz="3600" b="1" dirty="0">
                <a:solidFill>
                  <a:schemeClr val="bg1"/>
                </a:solidFill>
                <a:latin typeface="Avenir Next LT Pro" panose="020B0504020202020204" pitchFamily="34" charset="0"/>
                <a:cs typeface="Calibri" panose="020F0502020204030204" pitchFamily="34" charset="0"/>
              </a:rPr>
              <a:t>Talk to Patients</a:t>
            </a:r>
          </a:p>
        </p:txBody>
      </p:sp>
      <p:pic>
        <p:nvPicPr>
          <p:cNvPr id="7" name="Graphic 6" descr="Person icon with headset">
            <a:extLst>
              <a:ext uri="{FF2B5EF4-FFF2-40B4-BE49-F238E27FC236}">
                <a16:creationId xmlns:a16="http://schemas.microsoft.com/office/drawing/2014/main" id="{4C937F22-D6A1-2072-F62A-4E2A5B16BC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320" y="1981200"/>
            <a:ext cx="2895600" cy="2895600"/>
          </a:xfrm>
          <a:prstGeom prst="rect">
            <a:avLst/>
          </a:prstGeom>
        </p:spPr>
      </p:pic>
      <p:sp>
        <p:nvSpPr>
          <p:cNvPr id="6" name="Content Placeholder 5">
            <a:extLst>
              <a:ext uri="{FF2B5EF4-FFF2-40B4-BE49-F238E27FC236}">
                <a16:creationId xmlns:a16="http://schemas.microsoft.com/office/drawing/2014/main" id="{B9C06087-E75D-7978-A579-F570961DA498}"/>
              </a:ext>
            </a:extLst>
          </p:cNvPr>
          <p:cNvSpPr>
            <a:spLocks noGrp="1"/>
          </p:cNvSpPr>
          <p:nvPr>
            <p:ph idx="1"/>
          </p:nvPr>
        </p:nvSpPr>
        <p:spPr>
          <a:xfrm>
            <a:off x="3036920" y="1407886"/>
            <a:ext cx="8316880" cy="4769077"/>
          </a:xfrm>
        </p:spPr>
        <p:txBody>
          <a:bodyPr vert="horz" lIns="91440" tIns="45720" rIns="91440" bIns="45720" rtlCol="0" anchor="t">
            <a:noAutofit/>
          </a:bodyPr>
          <a:lstStyle/>
          <a:p>
            <a:pPr marL="0" indent="0">
              <a:buNone/>
            </a:pPr>
            <a:r>
              <a:rPr lang="en-US" sz="3000" dirty="0">
                <a:latin typeface="Avenir Next LT Pro Light" panose="020B0304020202020204" pitchFamily="34" charset="0"/>
              </a:rPr>
              <a:t>Survey current and past patients, including those who did not enroll or did not complete the program, identifying:</a:t>
            </a:r>
          </a:p>
          <a:p>
            <a:endParaRPr lang="en-US" sz="1600" dirty="0">
              <a:latin typeface="Avenir Next LT Pro Light" panose="020B0304020202020204" pitchFamily="34" charset="0"/>
              <a:cs typeface="Calibri" panose="020F0502020204030204"/>
            </a:endParaRPr>
          </a:p>
          <a:p>
            <a:pPr marL="457200" lvl="1" indent="-223838"/>
            <a:r>
              <a:rPr lang="en-US" sz="2800" dirty="0">
                <a:latin typeface="Avenir Next LT Pro Light" panose="020B0304020202020204" pitchFamily="34" charset="0"/>
              </a:rPr>
              <a:t>Factors that made the referral and enrollment process easy and/or difficult</a:t>
            </a:r>
          </a:p>
          <a:p>
            <a:pPr marL="457200" lvl="1" indent="-223838"/>
            <a:r>
              <a:rPr lang="en-US" sz="2800" dirty="0">
                <a:latin typeface="Avenir Next LT Pro Light" panose="020B0304020202020204" pitchFamily="34" charset="0"/>
              </a:rPr>
              <a:t>Causes of failure to enroll</a:t>
            </a:r>
          </a:p>
          <a:p>
            <a:pPr marL="457200" lvl="1" indent="-223838"/>
            <a:r>
              <a:rPr lang="en-US" sz="2800" dirty="0">
                <a:latin typeface="Avenir Next LT Pro Light" panose="020B0304020202020204" pitchFamily="34" charset="0"/>
              </a:rPr>
              <a:t>Reasons for drop-out</a:t>
            </a:r>
          </a:p>
          <a:p>
            <a:pPr lvl="1"/>
            <a:endParaRPr lang="en-US" sz="1600" dirty="0">
              <a:latin typeface="Avenir Next LT Pro Light" panose="020B0304020202020204" pitchFamily="34" charset="0"/>
            </a:endParaRPr>
          </a:p>
          <a:p>
            <a:pPr marL="0" indent="0">
              <a:buNone/>
            </a:pPr>
            <a:r>
              <a:rPr lang="en-US" sz="3000" dirty="0">
                <a:latin typeface="Avenir Next LT Pro Light" panose="020B0304020202020204" pitchFamily="34" charset="0"/>
              </a:rPr>
              <a:t>This information can be used to inform changes to workflow processes.</a:t>
            </a:r>
          </a:p>
          <a:p>
            <a:pPr marL="457200" lvl="1" indent="0">
              <a:buNone/>
            </a:pPr>
            <a:endParaRPr lang="en-US" sz="3200" dirty="0"/>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43643-C343-E242-96C8-DCEC3832F61D}"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55568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806FC8-72F3-D4B0-39EA-0D7329316D71}"/>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Chapter 3: </a:t>
            </a:r>
            <a:b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Redesigning Processes</a:t>
            </a:r>
            <a:b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3" action="ppaction://hlinksldjump">
                  <a:extLst>
                    <a:ext uri="{A12FA001-AC4F-418D-AE19-62706E023703}">
                      <ahyp:hlinkClr xmlns:ahyp="http://schemas.microsoft.com/office/drawing/2018/hyperlinkcolor" val="tx"/>
                    </a:ext>
                  </a:extLst>
                </a:hlinkClick>
              </a:rPr>
              <a:t>to Improve CC</a:t>
            </a:r>
            <a:endParaRPr lang="en-US" sz="6000" b="1" dirty="0">
              <a:solidFill>
                <a:schemeClr val="bg1"/>
              </a:solidFill>
              <a:latin typeface="Avenir Next LT Pro" panose="020B0504020202020204" pitchFamily="34" charset="0"/>
              <a:cs typeface="Calibri"/>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19</a:t>
            </a:fld>
            <a:endParaRPr lang="en-US"/>
          </a:p>
        </p:txBody>
      </p:sp>
    </p:spTree>
    <p:extLst>
      <p:ext uri="{BB962C8B-B14F-4D97-AF65-F5344CB8AC3E}">
        <p14:creationId xmlns:p14="http://schemas.microsoft.com/office/powerpoint/2010/main" val="3269179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5536-A9A6-4310-9E92-0A71B6E3D81B}"/>
              </a:ext>
            </a:extLst>
          </p:cNvPr>
          <p:cNvSpPr>
            <a:spLocks noGrp="1"/>
          </p:cNvSpPr>
          <p:nvPr>
            <p:ph type="title"/>
          </p:nvPr>
        </p:nvSpPr>
        <p:spPr/>
        <p:txBody>
          <a:bodyPr/>
          <a:lstStyle/>
          <a:p>
            <a:r>
              <a:rPr lang="en-US" dirty="0"/>
              <a:t>Overview of TAKEheart Materials for Enhancing CC</a:t>
            </a:r>
          </a:p>
        </p:txBody>
      </p:sp>
      <p:sp>
        <p:nvSpPr>
          <p:cNvPr id="3" name="Content Placeholder 2">
            <a:extLst>
              <a:ext uri="{FF2B5EF4-FFF2-40B4-BE49-F238E27FC236}">
                <a16:creationId xmlns:a16="http://schemas.microsoft.com/office/drawing/2014/main" id="{A15AF66B-26B9-4E5E-9285-F10DE5C16E6E}"/>
              </a:ext>
            </a:extLst>
          </p:cNvPr>
          <p:cNvSpPr>
            <a:spLocks noGrp="1"/>
          </p:cNvSpPr>
          <p:nvPr>
            <p:ph idx="1"/>
          </p:nvPr>
        </p:nvSpPr>
        <p:spPr>
          <a:xfrm>
            <a:off x="586596" y="813817"/>
            <a:ext cx="10767204" cy="6363360"/>
          </a:xfrm>
        </p:spPr>
        <p:txBody>
          <a:bodyPr>
            <a:normAutofit/>
          </a:bodyPr>
          <a:lstStyle/>
          <a:p>
            <a:r>
              <a:rPr lang="en-US" sz="2400" b="1" dirty="0">
                <a:latin typeface="+mn-lt"/>
              </a:rPr>
              <a:t>Consolidated Curriculum for Enhancing CC for CR</a:t>
            </a:r>
          </a:p>
          <a:p>
            <a:pPr lvl="1"/>
            <a:r>
              <a:rPr lang="fr-FR" dirty="0">
                <a:latin typeface="+mn-lt"/>
              </a:rPr>
              <a:t>PPT Slides</a:t>
            </a:r>
          </a:p>
          <a:p>
            <a:pPr lvl="1"/>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Implementation Guide</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(IG) </a:t>
            </a:r>
            <a:r>
              <a:rPr lang="en-US" dirty="0">
                <a:latin typeface="Calibri" panose="020F0502020204030204" pitchFamily="34" charset="0"/>
                <a:ea typeface="Calibri" panose="020F0502020204030204" pitchFamily="34" charset="0"/>
                <a:cs typeface="Times New Roman" panose="02020603050405020304" pitchFamily="18" charset="0"/>
              </a:rPr>
              <a:t> </a:t>
            </a:r>
          </a:p>
          <a:p>
            <a:pPr lvl="1"/>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Resource Guide</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(RG)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b="1" dirty="0">
                <a:latin typeface="+mn-lt"/>
              </a:rPr>
              <a:t>Original Training Modules</a:t>
            </a:r>
            <a:endParaRPr lang="en-US" sz="2400" dirty="0">
              <a:latin typeface="+mn-lt"/>
            </a:endParaRPr>
          </a:p>
          <a:p>
            <a:pPr lvl="1"/>
            <a:r>
              <a:rPr lang="en-US" b="0" i="0" u="sng" dirty="0">
                <a:solidFill>
                  <a:srgbClr val="112E51"/>
                </a:solidFill>
                <a:effectLst/>
                <a:latin typeface="Source Sans Pro" panose="020B0503030403020204" pitchFamily="34" charset="0"/>
                <a:hlinkClick r:id="rId5"/>
              </a:rPr>
              <a:t>#6: Laying the Groundwork for Care Coordination</a:t>
            </a:r>
            <a:endParaRPr lang="en-US" b="0" i="0" dirty="0">
              <a:solidFill>
                <a:srgbClr val="1B1B1B"/>
              </a:solidFill>
              <a:effectLst/>
              <a:latin typeface="Source Sans Pro" panose="020B0503030403020204" pitchFamily="34" charset="0"/>
            </a:endParaRPr>
          </a:p>
          <a:p>
            <a:pPr lvl="1"/>
            <a:r>
              <a:rPr lang="en-US" b="0" i="0" u="sng" dirty="0">
                <a:solidFill>
                  <a:srgbClr val="005B94"/>
                </a:solidFill>
                <a:effectLst/>
                <a:latin typeface="Source Sans Pro" panose="020B0503030403020204" pitchFamily="34" charset="0"/>
                <a:hlinkClick r:id="rId6"/>
              </a:rPr>
              <a:t>#8: Implementing Effective Care Coordination</a:t>
            </a:r>
            <a:endParaRPr lang="en-US" b="0" i="0" dirty="0">
              <a:solidFill>
                <a:srgbClr val="1B1B1B"/>
              </a:solidFill>
              <a:effectLst/>
              <a:latin typeface="Source Sans Pro" panose="020B0503030403020204" pitchFamily="34" charset="0"/>
            </a:endParaRPr>
          </a:p>
          <a:p>
            <a:pPr lvl="1"/>
            <a:r>
              <a:rPr lang="en-US" b="0" i="0" u="sng" dirty="0">
                <a:solidFill>
                  <a:srgbClr val="005B94"/>
                </a:solidFill>
                <a:effectLst/>
                <a:latin typeface="Source Sans Pro" panose="020B0503030403020204" pitchFamily="34" charset="0"/>
                <a:hlinkClick r:id="rId7"/>
              </a:rPr>
              <a:t>#9: Engaging and Empowering Patients and Families for Success in </a:t>
            </a:r>
            <a:r>
              <a:rPr lang="en-US" b="0" i="0" u="sng" dirty="0">
                <a:solidFill>
                  <a:srgbClr val="005B94"/>
                </a:solidFill>
                <a:effectLst/>
                <a:latin typeface="Source Sans Pro" panose="020B0503030403020204" pitchFamily="34" charset="0"/>
              </a:rPr>
              <a:t>CR</a:t>
            </a:r>
            <a:endParaRPr lang="en-US" b="0" i="0" dirty="0">
              <a:solidFill>
                <a:srgbClr val="1B1B1B"/>
              </a:solidFill>
              <a:effectLst/>
              <a:latin typeface="Source Sans Pro" panose="020B0503030403020204" pitchFamily="34" charset="0"/>
            </a:endParaRPr>
          </a:p>
          <a:p>
            <a:r>
              <a:rPr lang="en-US" sz="2400" b="1" dirty="0">
                <a:latin typeface="+mn-lt"/>
              </a:rPr>
              <a:t>Other Related Webinars </a:t>
            </a:r>
          </a:p>
          <a:p>
            <a:pPr lvl="1"/>
            <a:r>
              <a:rPr lang="en-US" b="0" i="0" u="sng" dirty="0">
                <a:solidFill>
                  <a:srgbClr val="112E51"/>
                </a:solidFill>
                <a:effectLst/>
                <a:latin typeface="Source Sans Pro" panose="020B0503030403020204" pitchFamily="34" charset="0"/>
                <a:hlinkClick r:id="rId8"/>
              </a:rPr>
              <a:t>Practical Methods for Improving CC for CR Patients</a:t>
            </a:r>
            <a:endParaRPr lang="en-US" b="0" i="0" dirty="0">
              <a:solidFill>
                <a:srgbClr val="1B1B1B"/>
              </a:solidFill>
              <a:effectLst/>
              <a:latin typeface="Source Sans Pro" panose="020B0503030403020204" pitchFamily="34" charset="0"/>
            </a:endParaRPr>
          </a:p>
          <a:p>
            <a:pPr lvl="1"/>
            <a:r>
              <a:rPr lang="en-US" b="0" i="0" u="sng" dirty="0">
                <a:solidFill>
                  <a:srgbClr val="005B94"/>
                </a:solidFill>
                <a:effectLst/>
                <a:latin typeface="Source Sans Pro" panose="020B0503030403020204" pitchFamily="34" charset="0"/>
                <a:hlinkClick r:id="rId9"/>
              </a:rPr>
              <a:t>Improving Support for Women Who Need Cardiac Rehabilitation</a:t>
            </a:r>
            <a:endParaRPr lang="en-US" b="0" i="0" dirty="0">
              <a:solidFill>
                <a:srgbClr val="1B1B1B"/>
              </a:solidFill>
              <a:effectLst/>
              <a:latin typeface="Source Sans Pro" panose="020B0503030403020204" pitchFamily="34" charset="0"/>
            </a:endParaRPr>
          </a:p>
          <a:p>
            <a:pPr lvl="1"/>
            <a:r>
              <a:rPr lang="en-US" b="0" i="0" u="sng" dirty="0">
                <a:solidFill>
                  <a:srgbClr val="005B94"/>
                </a:solidFill>
                <a:effectLst/>
                <a:latin typeface="Source Sans Pro" panose="020B0503030403020204" pitchFamily="34" charset="0"/>
                <a:hlinkClick r:id="rId10"/>
              </a:rPr>
              <a:t>Enhancing Care for Heart Failure Patients in Your CR Program</a:t>
            </a:r>
            <a:endParaRPr lang="en-US" b="0" i="0" u="sng" dirty="0">
              <a:solidFill>
                <a:srgbClr val="005B94"/>
              </a:solidFill>
              <a:effectLst/>
              <a:latin typeface="Source Sans Pro" panose="020B0503030403020204" pitchFamily="34" charset="0"/>
            </a:endParaRPr>
          </a:p>
          <a:p>
            <a:pPr marL="457200" lvl="1" indent="0">
              <a:buNone/>
            </a:pPr>
            <a:endParaRPr lang="en-US" b="0" i="0" dirty="0">
              <a:solidFill>
                <a:srgbClr val="1B1B1B"/>
              </a:solidFill>
              <a:effectLst/>
              <a:latin typeface="Source Sans Pro" panose="020B0503030403020204" pitchFamily="34" charset="0"/>
            </a:endParaRPr>
          </a:p>
          <a:p>
            <a:pPr marL="457200" lvl="1" indent="0">
              <a:buNone/>
            </a:pPr>
            <a:r>
              <a:rPr lang="en-US" b="1" dirty="0">
                <a:solidFill>
                  <a:srgbClr val="FF0000"/>
                </a:solidFill>
              </a:rPr>
              <a:t>	(Please read notes below to learn more about these materials)</a:t>
            </a:r>
          </a:p>
          <a:p>
            <a:pPr marL="457200" lvl="1" indent="0">
              <a:buNone/>
            </a:pPr>
            <a:endParaRPr lang="en-US" sz="2800" dirty="0">
              <a:solidFill>
                <a:srgbClr val="FF0000"/>
              </a:solidFill>
              <a:latin typeface="+mn-lt"/>
            </a:endParaRPr>
          </a:p>
          <a:p>
            <a:pPr marL="457200" lvl="1" indent="0" algn="ctr">
              <a:buNone/>
            </a:pPr>
            <a:endParaRPr lang="en-US" b="1" i="0" u="sng" dirty="0">
              <a:solidFill>
                <a:srgbClr val="FF0000"/>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DCC88E0A-1BDE-4BAC-B6F2-405B31128BD6}"/>
              </a:ext>
            </a:extLst>
          </p:cNvPr>
          <p:cNvSpPr>
            <a:spLocks noGrp="1"/>
          </p:cNvSpPr>
          <p:nvPr>
            <p:ph type="sldNum" sz="quarter" idx="12"/>
          </p:nvPr>
        </p:nvSpPr>
        <p:spPr/>
        <p:txBody>
          <a:bodyPr/>
          <a:lstStyle/>
          <a:p>
            <a:fld id="{9E543643-C343-E242-96C8-DCEC3832F61D}" type="slidenum">
              <a:rPr lang="en-US" smtClean="0"/>
              <a:t>2</a:t>
            </a:fld>
            <a:endParaRPr lang="en-US" dirty="0"/>
          </a:p>
        </p:txBody>
      </p:sp>
    </p:spTree>
    <p:extLst>
      <p:ext uri="{BB962C8B-B14F-4D97-AF65-F5344CB8AC3E}">
        <p14:creationId xmlns:p14="http://schemas.microsoft.com/office/powerpoint/2010/main" val="134896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95D7-0683-4DBC-B4A7-57B230A14EA2}"/>
              </a:ext>
            </a:extLst>
          </p:cNvPr>
          <p:cNvSpPr>
            <a:spLocks noGrp="1"/>
          </p:cNvSpPr>
          <p:nvPr>
            <p:ph type="title"/>
          </p:nvPr>
        </p:nvSpPr>
        <p:spPr>
          <a:xfrm>
            <a:off x="0" y="0"/>
            <a:ext cx="12192000" cy="813816"/>
          </a:xfrm>
        </p:spPr>
        <p:txBody>
          <a:bodyPr/>
          <a:lstStyle/>
          <a:p>
            <a:r>
              <a:rPr lang="en-US" dirty="0"/>
              <a:t>Standardizing CC processes </a:t>
            </a:r>
          </a:p>
        </p:txBody>
      </p:sp>
      <p:sp>
        <p:nvSpPr>
          <p:cNvPr id="3" name="Content Placeholder 2">
            <a:extLst>
              <a:ext uri="{FF2B5EF4-FFF2-40B4-BE49-F238E27FC236}">
                <a16:creationId xmlns:a16="http://schemas.microsoft.com/office/drawing/2014/main" id="{D782381C-CE0E-43BF-A0D1-0A6700496530}"/>
              </a:ext>
            </a:extLst>
          </p:cNvPr>
          <p:cNvSpPr>
            <a:spLocks noGrp="1"/>
          </p:cNvSpPr>
          <p:nvPr>
            <p:ph idx="1"/>
          </p:nvPr>
        </p:nvSpPr>
        <p:spPr>
          <a:xfrm>
            <a:off x="709613" y="1157287"/>
            <a:ext cx="10644187" cy="6543675"/>
          </a:xfrm>
        </p:spPr>
        <p:txBody>
          <a:bodyPr>
            <a:normAutofit/>
          </a:bodyPr>
          <a:lstStyle/>
          <a:p>
            <a:pPr marL="471488" lvl="1" indent="-471488" algn="l" defTabSz="1333500">
              <a:lnSpc>
                <a:spcPct val="90000"/>
              </a:lnSpc>
              <a:spcBef>
                <a:spcPct val="0"/>
              </a:spcBef>
              <a:spcAft>
                <a:spcPct val="15000"/>
              </a:spcAft>
              <a:buChar char="•"/>
            </a:pPr>
            <a:r>
              <a:rPr lang="en-US" sz="3600" dirty="0"/>
              <a:t>Your workflow mapping exercise (slide 17) should have identified the processes or activities most in need of improvement.</a:t>
            </a:r>
          </a:p>
          <a:p>
            <a:pPr marL="471488" lvl="1" indent="-471488" algn="l" defTabSz="1333500">
              <a:lnSpc>
                <a:spcPct val="90000"/>
              </a:lnSpc>
              <a:spcBef>
                <a:spcPct val="0"/>
              </a:spcBef>
              <a:spcAft>
                <a:spcPct val="15000"/>
              </a:spcAft>
              <a:buChar char="•"/>
            </a:pPr>
            <a:r>
              <a:rPr lang="en-US" sz="3600" dirty="0"/>
              <a:t>A key element of process improvement is standardization. </a:t>
            </a:r>
          </a:p>
          <a:p>
            <a:pPr marL="471488" lvl="1" indent="-471488" algn="l" defTabSz="1333500">
              <a:lnSpc>
                <a:spcPct val="90000"/>
              </a:lnSpc>
              <a:spcBef>
                <a:spcPct val="0"/>
              </a:spcBef>
              <a:spcAft>
                <a:spcPct val="15000"/>
              </a:spcAft>
              <a:buChar char="•"/>
            </a:pPr>
            <a:r>
              <a:rPr lang="en-US" sz="3600" dirty="0"/>
              <a:t>Consider standardizing: </a:t>
            </a:r>
          </a:p>
          <a:p>
            <a:pPr marL="928688" lvl="2" indent="-471488" defTabSz="1333500">
              <a:spcBef>
                <a:spcPct val="0"/>
              </a:spcBef>
              <a:spcAft>
                <a:spcPct val="15000"/>
              </a:spcAft>
            </a:pPr>
            <a:r>
              <a:rPr lang="en-US" sz="3600" b="1" dirty="0"/>
              <a:t>Who </a:t>
            </a:r>
            <a:r>
              <a:rPr lang="en-US" sz="3600" dirty="0"/>
              <a:t>is responsible for certain tasks </a:t>
            </a:r>
          </a:p>
          <a:p>
            <a:pPr marL="928688" lvl="2" indent="-471488" defTabSz="1333500">
              <a:spcBef>
                <a:spcPct val="0"/>
              </a:spcBef>
              <a:spcAft>
                <a:spcPct val="15000"/>
              </a:spcAft>
            </a:pPr>
            <a:r>
              <a:rPr lang="en-US" sz="3600" b="1" dirty="0"/>
              <a:t>When</a:t>
            </a:r>
            <a:r>
              <a:rPr lang="en-US" sz="3600" dirty="0"/>
              <a:t> key activities will occur </a:t>
            </a:r>
          </a:p>
          <a:p>
            <a:pPr marL="928688" lvl="2" indent="-471488" defTabSz="1333500">
              <a:spcBef>
                <a:spcPct val="0"/>
              </a:spcBef>
              <a:spcAft>
                <a:spcPct val="15000"/>
              </a:spcAft>
            </a:pPr>
            <a:r>
              <a:rPr lang="en-US" sz="3600" b="1" dirty="0"/>
              <a:t>How </a:t>
            </a:r>
            <a:r>
              <a:rPr lang="en-US" sz="3600" dirty="0"/>
              <a:t> specific  activities will be performed </a:t>
            </a:r>
            <a:r>
              <a:rPr lang="en-US" sz="3600" dirty="0">
                <a:latin typeface="Avenir Next LT Pro Light" panose="020B0304020202020204" pitchFamily="34" charset="0"/>
              </a:rPr>
              <a:t> </a:t>
            </a:r>
            <a:endParaRPr lang="en-US" sz="3600" dirty="0"/>
          </a:p>
        </p:txBody>
      </p:sp>
      <p:sp>
        <p:nvSpPr>
          <p:cNvPr id="4" name="Slide Number Placeholder 3">
            <a:extLst>
              <a:ext uri="{FF2B5EF4-FFF2-40B4-BE49-F238E27FC236}">
                <a16:creationId xmlns:a16="http://schemas.microsoft.com/office/drawing/2014/main" id="{9A1E304B-40E9-4141-807A-742805F2E97E}"/>
              </a:ext>
            </a:extLst>
          </p:cNvPr>
          <p:cNvSpPr>
            <a:spLocks noGrp="1"/>
          </p:cNvSpPr>
          <p:nvPr>
            <p:ph type="sldNum" sz="quarter" idx="12"/>
          </p:nvPr>
        </p:nvSpPr>
        <p:spPr/>
        <p:txBody>
          <a:bodyPr/>
          <a:lstStyle/>
          <a:p>
            <a:fld id="{9E543643-C343-E242-96C8-DCEC3832F61D}" type="slidenum">
              <a:rPr lang="en-US" smtClean="0"/>
              <a:t>20</a:t>
            </a:fld>
            <a:endParaRPr lang="en-US"/>
          </a:p>
        </p:txBody>
      </p:sp>
    </p:spTree>
    <p:extLst>
      <p:ext uri="{BB962C8B-B14F-4D97-AF65-F5344CB8AC3E}">
        <p14:creationId xmlns:p14="http://schemas.microsoft.com/office/powerpoint/2010/main" val="239875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F26FE6-691D-B3BE-F745-0875FD22E76F}"/>
              </a:ext>
            </a:extLst>
          </p:cNvPr>
          <p:cNvSpPr>
            <a:spLocks noGrp="1"/>
          </p:cNvSpPr>
          <p:nvPr>
            <p:ph type="title"/>
          </p:nvPr>
        </p:nvSpPr>
        <p:spPr/>
        <p:txBody>
          <a:bodyPr>
            <a:normAutofit/>
          </a:bodyPr>
          <a:lstStyle/>
          <a:p>
            <a:r>
              <a:rPr lang="en-US" dirty="0"/>
              <a:t>CC During </a:t>
            </a:r>
            <a:r>
              <a:rPr lang="en-US" sz="3600" dirty="0"/>
              <a:t>Hospitalization is Essential!</a:t>
            </a:r>
            <a:endParaRPr lang="en-US" dirty="0"/>
          </a:p>
        </p:txBody>
      </p:sp>
      <p:sp>
        <p:nvSpPr>
          <p:cNvPr id="2" name="Content Placeholder 1">
            <a:extLst>
              <a:ext uri="{FF2B5EF4-FFF2-40B4-BE49-F238E27FC236}">
                <a16:creationId xmlns:a16="http://schemas.microsoft.com/office/drawing/2014/main" id="{58F6F9D6-3746-9F13-3AE1-0FC8B210FCF7}"/>
              </a:ext>
            </a:extLst>
          </p:cNvPr>
          <p:cNvSpPr>
            <a:spLocks noGrp="1"/>
          </p:cNvSpPr>
          <p:nvPr>
            <p:ph idx="1"/>
          </p:nvPr>
        </p:nvSpPr>
        <p:spPr>
          <a:xfrm>
            <a:off x="457200" y="1112520"/>
            <a:ext cx="10896600" cy="5745479"/>
          </a:xfrm>
        </p:spPr>
        <p:txBody>
          <a:bodyPr>
            <a:normAutofit fontScale="85000" lnSpcReduction="20000"/>
          </a:bodyPr>
          <a:lstStyle/>
          <a:p>
            <a:pPr marL="0" indent="0">
              <a:lnSpc>
                <a:spcPct val="110000"/>
              </a:lnSpc>
              <a:buNone/>
            </a:pPr>
            <a:r>
              <a:rPr lang="en-US" sz="4000" b="1" dirty="0">
                <a:latin typeface="Avenir Next LT Pro" panose="020B0504020202020204" pitchFamily="34" charset="0"/>
              </a:rPr>
              <a:t>CC for CR should start during hospitalization, with </a:t>
            </a:r>
          </a:p>
          <a:p>
            <a:pPr>
              <a:lnSpc>
                <a:spcPct val="110000"/>
              </a:lnSpc>
            </a:pPr>
            <a:r>
              <a:rPr lang="en-US" sz="3700" dirty="0">
                <a:latin typeface="Avenir Next LT Pro" panose="020B0504020202020204" pitchFamily="34" charset="0"/>
              </a:rPr>
              <a:t>Getting to know the patient and their concerns and priorities</a:t>
            </a:r>
          </a:p>
          <a:p>
            <a:pPr>
              <a:lnSpc>
                <a:spcPct val="110000"/>
              </a:lnSpc>
            </a:pPr>
            <a:r>
              <a:rPr lang="en-US" sz="3700" dirty="0">
                <a:latin typeface="Avenir Next LT Pro" panose="020B0504020202020204" pitchFamily="34" charset="0"/>
              </a:rPr>
              <a:t>Ensuring they leave knowing  that CR is an essential part of their cardiac care</a:t>
            </a:r>
          </a:p>
          <a:p>
            <a:pPr>
              <a:lnSpc>
                <a:spcPct val="110000"/>
              </a:lnSpc>
            </a:pPr>
            <a:r>
              <a:rPr lang="en-US" sz="3700" dirty="0">
                <a:latin typeface="Avenir Next LT Pro" panose="020B0504020202020204" pitchFamily="34" charset="0"/>
              </a:rPr>
              <a:t>Facilitating clinician conversations about the importance of CR with referred patients</a:t>
            </a:r>
          </a:p>
          <a:p>
            <a:pPr>
              <a:lnSpc>
                <a:spcPct val="110000"/>
              </a:lnSpc>
            </a:pPr>
            <a:r>
              <a:rPr lang="en-US" sz="3700" dirty="0">
                <a:latin typeface="Avenir Next LT Pro" panose="020B0504020202020204" pitchFamily="34" charset="0"/>
              </a:rPr>
              <a:t>Providing early CR education</a:t>
            </a:r>
          </a:p>
          <a:p>
            <a:pPr>
              <a:lnSpc>
                <a:spcPct val="110000"/>
              </a:lnSpc>
            </a:pPr>
            <a:r>
              <a:rPr lang="en-US" sz="3700" dirty="0">
                <a:latin typeface="Avenir Next LT Pro" panose="020B0504020202020204" pitchFamily="34" charset="0"/>
              </a:rPr>
              <a:t>Engaging in motivational interviewing</a:t>
            </a:r>
            <a:endParaRPr lang="en-US" sz="3700" strike="sngStrike" dirty="0">
              <a:latin typeface="Avenir Next LT Pro" panose="020B0504020202020204" pitchFamily="34" charset="0"/>
            </a:endParaRPr>
          </a:p>
          <a:p>
            <a:pPr>
              <a:lnSpc>
                <a:spcPct val="110000"/>
              </a:lnSpc>
            </a:pPr>
            <a:r>
              <a:rPr lang="en-US" sz="3700" dirty="0">
                <a:latin typeface="Avenir Next LT Pro" panose="020B0504020202020204" pitchFamily="34" charset="0"/>
              </a:rPr>
              <a:t>Providing warm handoff to outpatient CR</a:t>
            </a: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21</a:t>
            </a:fld>
            <a:endParaRPr lang="en-US"/>
          </a:p>
        </p:txBody>
      </p:sp>
    </p:spTree>
    <p:extLst>
      <p:ext uri="{BB962C8B-B14F-4D97-AF65-F5344CB8AC3E}">
        <p14:creationId xmlns:p14="http://schemas.microsoft.com/office/powerpoint/2010/main" val="2190464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F26FE6-691D-B3BE-F745-0875FD22E76F}"/>
              </a:ext>
            </a:extLst>
          </p:cNvPr>
          <p:cNvSpPr>
            <a:spLocks noGrp="1"/>
          </p:cNvSpPr>
          <p:nvPr>
            <p:ph type="title"/>
          </p:nvPr>
        </p:nvSpPr>
        <p:spPr/>
        <p:txBody>
          <a:bodyPr>
            <a:normAutofit/>
          </a:bodyPr>
          <a:lstStyle/>
          <a:p>
            <a:r>
              <a:rPr lang="en-US" dirty="0"/>
              <a:t>To Learn More</a:t>
            </a:r>
          </a:p>
        </p:txBody>
      </p:sp>
      <p:sp>
        <p:nvSpPr>
          <p:cNvPr id="2" name="Content Placeholder 1">
            <a:extLst>
              <a:ext uri="{FF2B5EF4-FFF2-40B4-BE49-F238E27FC236}">
                <a16:creationId xmlns:a16="http://schemas.microsoft.com/office/drawing/2014/main" id="{58F6F9D6-3746-9F13-3AE1-0FC8B210FCF7}"/>
              </a:ext>
            </a:extLst>
          </p:cNvPr>
          <p:cNvSpPr>
            <a:spLocks noGrp="1"/>
          </p:cNvSpPr>
          <p:nvPr>
            <p:ph idx="1"/>
          </p:nvPr>
        </p:nvSpPr>
        <p:spPr>
          <a:xfrm>
            <a:off x="157163" y="1314450"/>
            <a:ext cx="11196637" cy="5543550"/>
          </a:xfrm>
        </p:spPr>
        <p:txBody>
          <a:bodyPr>
            <a:norm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600" dirty="0"/>
              <a:t>See Chapter 3 of the </a:t>
            </a:r>
            <a:r>
              <a:rPr lang="en-US" sz="3600" b="1" dirty="0"/>
              <a:t>Enhancing CC </a:t>
            </a:r>
            <a:r>
              <a:rPr kumimoji="0" lang="en-US" sz="3600" b="0" i="0" u="sng" strike="noStrike" kern="1200" cap="none" spc="0" normalizeH="0" baseline="0" noProof="0" dirty="0">
                <a:ln>
                  <a:noFill/>
                </a:ln>
                <a:solidFill>
                  <a:srgbClr val="0563C1"/>
                </a:solidFill>
                <a:effectLst/>
                <a:uLnTx/>
                <a:uFillTx/>
                <a:ea typeface="Calibri" panose="020F0502020204030204" pitchFamily="34" charset="0"/>
                <a:cs typeface="Times New Roman" panose="02020603050405020304" pitchFamily="18" charset="0"/>
                <a:hlinkClick r:id="rId3"/>
              </a:rPr>
              <a:t>Implementation Guide</a:t>
            </a:r>
            <a:r>
              <a:rPr kumimoji="0" lang="en-US" sz="3600" b="0" i="0" u="sng" strike="noStrike" kern="1200" cap="none" spc="0" normalizeH="0" baseline="0" noProof="0" dirty="0">
                <a:ln>
                  <a:noFill/>
                </a:ln>
                <a:solidFill>
                  <a:srgbClr val="0563C1"/>
                </a:solidFill>
                <a:effectLst/>
                <a:uLnTx/>
                <a:uFillTx/>
                <a:ea typeface="Calibri" panose="020F0502020204030204" pitchFamily="34" charset="0"/>
                <a:cs typeface="Times New Roman" panose="02020603050405020304" pitchFamily="18" charset="0"/>
              </a:rPr>
              <a:t> (IG) </a:t>
            </a:r>
            <a:r>
              <a:rPr kumimoji="0" lang="en-US" sz="3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for additional guidance about when and how to conduct essential CC activities.</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sz="3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3600" dirty="0">
                <a:solidFill>
                  <a:prstClr val="black"/>
                </a:solidFill>
                <a:ea typeface="Calibri" panose="020F0502020204030204" pitchFamily="34" charset="0"/>
                <a:cs typeface="Times New Roman" panose="02020603050405020304" pitchFamily="18" charset="0"/>
              </a:rPr>
              <a:t>View these two recordings to hear directly from experts and peers about </a:t>
            </a:r>
            <a:r>
              <a:rPr lang="en-US" sz="3600" u="sng" dirty="0">
                <a:solidFill>
                  <a:prstClr val="black"/>
                </a:solidFill>
                <a:ea typeface="Calibri" panose="020F0502020204030204" pitchFamily="34" charset="0"/>
                <a:cs typeface="Times New Roman" panose="02020603050405020304" pitchFamily="18" charset="0"/>
              </a:rPr>
              <a:t>how</a:t>
            </a:r>
            <a:r>
              <a:rPr lang="en-US" sz="3600" dirty="0">
                <a:solidFill>
                  <a:prstClr val="black"/>
                </a:solidFill>
                <a:ea typeface="Calibri" panose="020F0502020204030204" pitchFamily="34" charset="0"/>
                <a:cs typeface="Times New Roman" panose="02020603050405020304" pitchFamily="18" charset="0"/>
              </a:rPr>
              <a:t> to enhance CC for CR!</a:t>
            </a:r>
          </a:p>
          <a:p>
            <a:pPr lvl="2">
              <a:defRPr/>
            </a:pPr>
            <a:r>
              <a:rPr kumimoji="0" lang="en-US" sz="3600" b="0" i="0" u="sng" strike="noStrike" kern="1200" cap="none" spc="0" normalizeH="0" baseline="0" noProof="0" dirty="0">
                <a:ln>
                  <a:noFill/>
                </a:ln>
                <a:solidFill>
                  <a:srgbClr val="112E51"/>
                </a:solidFill>
                <a:effectLst/>
                <a:uLnTx/>
                <a:uFillTx/>
                <a:ea typeface="+mn-ea"/>
                <a:cs typeface="+mn-cs"/>
                <a:hlinkClick r:id="rId4"/>
              </a:rPr>
              <a:t>Laying the Groundwork for Care Coordination</a:t>
            </a:r>
            <a:endParaRPr lang="en-US" sz="3600" dirty="0">
              <a:solidFill>
                <a:srgbClr val="1B1B1B"/>
              </a:solidFill>
            </a:endParaRPr>
          </a:p>
          <a:p>
            <a:pPr lvl="2">
              <a:defRPr/>
            </a:pPr>
            <a:r>
              <a:rPr kumimoji="0" lang="en-US" sz="3600" b="0" i="0" u="sng" strike="noStrike" kern="1200" cap="none" spc="0" normalizeH="0" baseline="0" noProof="0" dirty="0">
                <a:ln>
                  <a:noFill/>
                </a:ln>
                <a:solidFill>
                  <a:srgbClr val="005B94"/>
                </a:solidFill>
                <a:effectLst/>
                <a:uLnTx/>
                <a:uFillTx/>
                <a:ea typeface="+mn-ea"/>
                <a:cs typeface="+mn-cs"/>
                <a:hlinkClick r:id="rId5"/>
              </a:rPr>
              <a:t>Implementing Effective Care Coordination</a:t>
            </a:r>
            <a:endParaRPr kumimoji="0" lang="en-US" sz="3600" b="0" i="0" u="none" strike="noStrike" kern="1200" cap="none" spc="0" normalizeH="0" baseline="0" noProof="0" dirty="0">
              <a:ln>
                <a:noFill/>
              </a:ln>
              <a:solidFill>
                <a:srgbClr val="1B1B1B"/>
              </a:solidFill>
              <a:effectLst/>
              <a:uLnTx/>
              <a:uFillTx/>
              <a:ea typeface="+mn-ea"/>
              <a:cs typeface="+mn-cs"/>
            </a:endParaRPr>
          </a:p>
          <a:p>
            <a:pPr marL="0" indent="0">
              <a:lnSpc>
                <a:spcPct val="110000"/>
              </a:lnSpc>
              <a:buNone/>
            </a:pPr>
            <a:endParaRPr lang="en-US" sz="3700"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a:xfrm>
            <a:off x="8610600" y="6284912"/>
            <a:ext cx="2743200" cy="365125"/>
          </a:xfrm>
        </p:spPr>
        <p:txBody>
          <a:bodyPr/>
          <a:lstStyle/>
          <a:p>
            <a:fld id="{9E543643-C343-E242-96C8-DCEC3832F61D}" type="slidenum">
              <a:rPr lang="en-US" smtClean="0"/>
              <a:t>22</a:t>
            </a:fld>
            <a:endParaRPr lang="en-US"/>
          </a:p>
        </p:txBody>
      </p:sp>
    </p:spTree>
    <p:extLst>
      <p:ext uri="{BB962C8B-B14F-4D97-AF65-F5344CB8AC3E}">
        <p14:creationId xmlns:p14="http://schemas.microsoft.com/office/powerpoint/2010/main" val="423207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806FC8-72F3-D4B0-39EA-0D7329316D71}"/>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Chapter 4: </a:t>
            </a:r>
            <a:b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Identifying Patient Needs and Reducing Disparities</a:t>
            </a:r>
            <a:endParaRPr lang="en-US" sz="6000" b="1" dirty="0">
              <a:solidFill>
                <a:schemeClr val="bg1"/>
              </a:solidFill>
              <a:latin typeface="Avenir Next LT Pro" panose="020B0504020202020204" pitchFamily="34" charset="0"/>
              <a:cs typeface="Calibri"/>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23</a:t>
            </a:fld>
            <a:endParaRPr lang="en-US"/>
          </a:p>
        </p:txBody>
      </p:sp>
    </p:spTree>
    <p:extLst>
      <p:ext uri="{BB962C8B-B14F-4D97-AF65-F5344CB8AC3E}">
        <p14:creationId xmlns:p14="http://schemas.microsoft.com/office/powerpoint/2010/main" val="259278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C181-9B5E-4336-A01C-C6F4A01BA77D}"/>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white"/>
                </a:solidFill>
                <a:effectLst/>
                <a:uLnTx/>
                <a:uFillTx/>
                <a:latin typeface="Avenir Next LT Pro" panose="020B0504020202020204" pitchFamily="34" charset="0"/>
                <a:ea typeface="+mj-ea"/>
                <a:cs typeface="+mj-cs"/>
              </a:rPr>
              <a:t>Addressing Patient Needs and Concerns</a:t>
            </a:r>
            <a:endParaRPr lang="en-US" dirty="0"/>
          </a:p>
        </p:txBody>
      </p:sp>
      <p:sp>
        <p:nvSpPr>
          <p:cNvPr id="3" name="Content Placeholder 2">
            <a:extLst>
              <a:ext uri="{FF2B5EF4-FFF2-40B4-BE49-F238E27FC236}">
                <a16:creationId xmlns:a16="http://schemas.microsoft.com/office/drawing/2014/main" id="{36070FA1-C16B-4BF4-84F6-D1A4B90CA967}"/>
              </a:ext>
            </a:extLst>
          </p:cNvPr>
          <p:cNvSpPr>
            <a:spLocks noGrp="1"/>
          </p:cNvSpPr>
          <p:nvPr>
            <p:ph idx="1"/>
          </p:nvPr>
        </p:nvSpPr>
        <p:spPr>
          <a:xfrm>
            <a:off x="712694" y="1271588"/>
            <a:ext cx="10515600" cy="4905375"/>
          </a:xfrm>
        </p:spPr>
        <p:txBody>
          <a:bodyPr>
            <a:normAutofit/>
          </a:bodyPr>
          <a:lstStyle/>
          <a:p>
            <a:pPr marL="0" indent="0">
              <a:buNone/>
            </a:pPr>
            <a:r>
              <a:rPr lang="en-US" sz="4400" b="1" dirty="0">
                <a:latin typeface="Avenir Next LT Pro" panose="020B0504020202020204" pitchFamily="34" charset="0"/>
              </a:rPr>
              <a:t>Empowering patients to participate in CR means removing barriers to attendance and completion.</a:t>
            </a:r>
          </a:p>
          <a:p>
            <a:pPr marL="0" indent="0">
              <a:buNone/>
            </a:pPr>
            <a:endParaRPr lang="en-US" sz="4400" b="1" dirty="0">
              <a:latin typeface="Avenir Next LT Pro" panose="020B0504020202020204" pitchFamily="34" charset="0"/>
            </a:endParaRPr>
          </a:p>
          <a:p>
            <a:pPr marL="0" indent="0">
              <a:buNone/>
            </a:pPr>
            <a:r>
              <a:rPr lang="en-US" sz="4400" b="1" dirty="0">
                <a:latin typeface="Avenir Next LT Pro" panose="020B0504020202020204" pitchFamily="34" charset="0"/>
              </a:rPr>
              <a:t>This is a core component of effective CC for CR.</a:t>
            </a:r>
            <a:endParaRPr lang="en-US" sz="4400" b="1" dirty="0"/>
          </a:p>
        </p:txBody>
      </p:sp>
      <p:sp>
        <p:nvSpPr>
          <p:cNvPr id="4" name="Slide Number Placeholder 3">
            <a:extLst>
              <a:ext uri="{FF2B5EF4-FFF2-40B4-BE49-F238E27FC236}">
                <a16:creationId xmlns:a16="http://schemas.microsoft.com/office/drawing/2014/main" id="{E5DCE8F1-51BD-42E2-B162-B504493DE860}"/>
              </a:ext>
            </a:extLst>
          </p:cNvPr>
          <p:cNvSpPr>
            <a:spLocks noGrp="1"/>
          </p:cNvSpPr>
          <p:nvPr>
            <p:ph type="sldNum" sz="quarter" idx="12"/>
          </p:nvPr>
        </p:nvSpPr>
        <p:spPr/>
        <p:txBody>
          <a:bodyPr/>
          <a:lstStyle/>
          <a:p>
            <a:fld id="{9E543643-C343-E242-96C8-DCEC3832F61D}" type="slidenum">
              <a:rPr lang="en-US" smtClean="0"/>
              <a:t>24</a:t>
            </a:fld>
            <a:endParaRPr lang="en-US"/>
          </a:p>
        </p:txBody>
      </p:sp>
    </p:spTree>
    <p:extLst>
      <p:ext uri="{BB962C8B-B14F-4D97-AF65-F5344CB8AC3E}">
        <p14:creationId xmlns:p14="http://schemas.microsoft.com/office/powerpoint/2010/main" val="2459244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9F1D6D-1BDD-C216-DB12-C38045EAE368}"/>
              </a:ext>
            </a:extLst>
          </p:cNvPr>
          <p:cNvSpPr>
            <a:spLocks noGrp="1"/>
          </p:cNvSpPr>
          <p:nvPr>
            <p:ph type="title"/>
          </p:nvPr>
        </p:nvSpPr>
        <p:spPr/>
        <p:txBody>
          <a:bodyPr>
            <a:noAutofit/>
          </a:bodyPr>
          <a:lstStyle/>
          <a:p>
            <a:pPr algn="ctr"/>
            <a:r>
              <a:rPr lang="en-US" sz="3600" b="1" dirty="0">
                <a:solidFill>
                  <a:schemeClr val="bg1"/>
                </a:solidFill>
                <a:latin typeface="Avenir Next LT Pro" panose="020B0504020202020204" pitchFamily="34" charset="0"/>
              </a:rPr>
              <a:t>What are the Social Determinants of Health (SDOH)?</a:t>
            </a:r>
            <a:endParaRPr lang="en-US" sz="3600" b="1" dirty="0">
              <a:solidFill>
                <a:schemeClr val="bg1"/>
              </a:solidFill>
              <a:latin typeface="Avenir Next LT Pro" panose="020B0504020202020204" pitchFamily="34" charset="0"/>
              <a:cs typeface="Calibri" panose="020F0502020204030204" pitchFamily="34" charset="0"/>
            </a:endParaRPr>
          </a:p>
        </p:txBody>
      </p:sp>
      <p:pic>
        <p:nvPicPr>
          <p:cNvPr id="2" name="Picture 1" descr="Graphic depicting the social determinants of health: healthcare access and quality, neighborhood and build environment, social and community context, economic stability, and education access and quality">
            <a:extLst>
              <a:ext uri="{FF2B5EF4-FFF2-40B4-BE49-F238E27FC236}">
                <a16:creationId xmlns:a16="http://schemas.microsoft.com/office/drawing/2014/main" id="{2273519B-755A-EC54-53BD-B3195C262B3F}"/>
              </a:ext>
            </a:extLst>
          </p:cNvPr>
          <p:cNvPicPr>
            <a:picLocks noChangeAspect="1"/>
          </p:cNvPicPr>
          <p:nvPr/>
        </p:nvPicPr>
        <p:blipFill>
          <a:blip r:embed="rId3"/>
          <a:stretch>
            <a:fillRect/>
          </a:stretch>
        </p:blipFill>
        <p:spPr>
          <a:xfrm>
            <a:off x="2596592" y="1088944"/>
            <a:ext cx="6998815" cy="5328366"/>
          </a:xfrm>
          <a:prstGeom prst="rect">
            <a:avLst/>
          </a:prstGeom>
        </p:spPr>
      </p:pic>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25</a:t>
            </a:fld>
            <a:endParaRPr lang="en-US"/>
          </a:p>
        </p:txBody>
      </p:sp>
    </p:spTree>
    <p:extLst>
      <p:ext uri="{BB962C8B-B14F-4D97-AF65-F5344CB8AC3E}">
        <p14:creationId xmlns:p14="http://schemas.microsoft.com/office/powerpoint/2010/main" val="198024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9F1D6D-1BDD-C216-DB12-C38045EAE368}"/>
              </a:ext>
            </a:extLst>
          </p:cNvPr>
          <p:cNvSpPr>
            <a:spLocks noGrp="1"/>
          </p:cNvSpPr>
          <p:nvPr>
            <p:ph type="title"/>
          </p:nvPr>
        </p:nvSpPr>
        <p:spPr/>
        <p:txBody>
          <a:bodyPr>
            <a:noAutofit/>
          </a:bodyPr>
          <a:lstStyle/>
          <a:p>
            <a:pPr algn="ctr"/>
            <a:r>
              <a:rPr lang="en-US" sz="3600" b="1" dirty="0">
                <a:solidFill>
                  <a:schemeClr val="bg1"/>
                </a:solidFill>
                <a:latin typeface="Avenir Next LT Pro" panose="020B0504020202020204" pitchFamily="34" charset="0"/>
                <a:cs typeface="Calibri" panose="020F0502020204030204" pitchFamily="34" charset="0"/>
              </a:rPr>
              <a:t>Disparities in Referral &amp; Enrollment</a:t>
            </a: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26</a:t>
            </a:fld>
            <a:endParaRPr lang="en-US"/>
          </a:p>
        </p:txBody>
      </p:sp>
      <p:pic>
        <p:nvPicPr>
          <p:cNvPr id="7" name="Picture 6" descr="If you are a young or older adult female, Black, Hispanic, less well educated, or Lacking insurance you are less likely to participate in CR.">
            <a:extLst>
              <a:ext uri="{FF2B5EF4-FFF2-40B4-BE49-F238E27FC236}">
                <a16:creationId xmlns:a16="http://schemas.microsoft.com/office/drawing/2014/main" id="{E329849A-7AFC-0C69-4272-B3ABC58A9C3F}"/>
              </a:ext>
            </a:extLst>
          </p:cNvPr>
          <p:cNvPicPr>
            <a:picLocks noChangeAspect="1"/>
          </p:cNvPicPr>
          <p:nvPr/>
        </p:nvPicPr>
        <p:blipFill>
          <a:blip r:embed="rId3"/>
          <a:stretch>
            <a:fillRect/>
          </a:stretch>
        </p:blipFill>
        <p:spPr>
          <a:xfrm>
            <a:off x="682283" y="1517738"/>
            <a:ext cx="10827434" cy="3822523"/>
          </a:xfrm>
          <a:prstGeom prst="rect">
            <a:avLst/>
          </a:prstGeom>
        </p:spPr>
      </p:pic>
    </p:spTree>
    <p:extLst>
      <p:ext uri="{BB962C8B-B14F-4D97-AF65-F5344CB8AC3E}">
        <p14:creationId xmlns:p14="http://schemas.microsoft.com/office/powerpoint/2010/main" val="198613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3E805B-399A-F047-A3AA-6139B992155E}"/>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solidFill>
                  <a:prstClr val="white"/>
                </a:solidFill>
                <a:effectLst/>
                <a:uLnTx/>
                <a:uFillTx/>
                <a:latin typeface="Avenir Next LT Pro" panose="020B0504020202020204" pitchFamily="34" charset="0"/>
                <a:ea typeface="+mj-ea"/>
                <a:cs typeface="+mj-cs"/>
              </a:rPr>
              <a:t>Common Barriers to CR</a:t>
            </a:r>
            <a:endParaRPr lang="en-US" dirty="0"/>
          </a:p>
        </p:txBody>
      </p:sp>
      <p:sp>
        <p:nvSpPr>
          <p:cNvPr id="6" name="Content Placeholder 5">
            <a:extLst>
              <a:ext uri="{FF2B5EF4-FFF2-40B4-BE49-F238E27FC236}">
                <a16:creationId xmlns:a16="http://schemas.microsoft.com/office/drawing/2014/main" id="{FD01BAC9-D82C-8AAA-3B61-0F6BDDA0B6AA}"/>
              </a:ext>
            </a:extLst>
          </p:cNvPr>
          <p:cNvSpPr>
            <a:spLocks noGrp="1"/>
          </p:cNvSpPr>
          <p:nvPr>
            <p:ph idx="13"/>
          </p:nvPr>
        </p:nvSpPr>
        <p:spPr>
          <a:xfrm>
            <a:off x="336547" y="1104104"/>
            <a:ext cx="3592509" cy="2275687"/>
          </a:xfrm>
        </p:spPr>
        <p:txBody>
          <a:bodyPr/>
          <a:lstStyle/>
          <a:p>
            <a:pPr lvl="0"/>
            <a:r>
              <a:rPr lang="en-US" sz="2600" b="1" dirty="0">
                <a:solidFill>
                  <a:schemeClr val="tx1"/>
                </a:solidFill>
                <a:latin typeface="Avenir Next LT Pro" panose="020B0504020202020204" pitchFamily="34" charset="0"/>
              </a:rPr>
              <a:t>Individual Concerns</a:t>
            </a:r>
          </a:p>
          <a:p>
            <a:pPr marL="457200" lvl="1" indent="-342900">
              <a:buSzPct val="95000"/>
            </a:pPr>
            <a:r>
              <a:rPr lang="en-US" sz="2200" dirty="0">
                <a:solidFill>
                  <a:schemeClr val="tx1"/>
                </a:solidFill>
                <a:latin typeface="Avenir Next LT Pro" panose="020B0504020202020204" pitchFamily="34" charset="0"/>
              </a:rPr>
              <a:t>Cultural values/beliefs</a:t>
            </a:r>
          </a:p>
          <a:p>
            <a:pPr marL="457200" lvl="1" indent="-342900">
              <a:buSzPct val="95000"/>
            </a:pPr>
            <a:r>
              <a:rPr lang="en-US" sz="2200" dirty="0">
                <a:solidFill>
                  <a:schemeClr val="tx1"/>
                </a:solidFill>
                <a:latin typeface="Avenir Next LT Pro" panose="020B0504020202020204" pitchFamily="34" charset="0"/>
              </a:rPr>
              <a:t>Need to work</a:t>
            </a:r>
          </a:p>
          <a:p>
            <a:pPr marL="457200" lvl="1" indent="-342900">
              <a:buSzPct val="95000"/>
            </a:pPr>
            <a:r>
              <a:rPr lang="en-US" sz="2200" dirty="0">
                <a:solidFill>
                  <a:schemeClr val="tx1"/>
                </a:solidFill>
                <a:latin typeface="Avenir Next LT Pro" panose="020B0504020202020204" pitchFamily="34" charset="0"/>
              </a:rPr>
              <a:t>Child or eldercare responsibilities</a:t>
            </a:r>
          </a:p>
        </p:txBody>
      </p:sp>
      <p:sp>
        <p:nvSpPr>
          <p:cNvPr id="7" name="Content Placeholder 6">
            <a:extLst>
              <a:ext uri="{FF2B5EF4-FFF2-40B4-BE49-F238E27FC236}">
                <a16:creationId xmlns:a16="http://schemas.microsoft.com/office/drawing/2014/main" id="{9A23FB73-27CB-FF92-FDBF-0EC4EFAA72C7}"/>
              </a:ext>
            </a:extLst>
          </p:cNvPr>
          <p:cNvSpPr>
            <a:spLocks noGrp="1"/>
          </p:cNvSpPr>
          <p:nvPr>
            <p:ph idx="14"/>
          </p:nvPr>
        </p:nvSpPr>
        <p:spPr/>
        <p:txBody>
          <a:bodyPr/>
          <a:lstStyle/>
          <a:p>
            <a:pPr lvl="0"/>
            <a:r>
              <a:rPr lang="en-US" sz="2600" b="1" kern="1200" dirty="0">
                <a:solidFill>
                  <a:schemeClr val="tx1"/>
                </a:solidFill>
                <a:latin typeface="Avenir Next LT Pro" panose="020B0504020202020204" pitchFamily="34" charset="0"/>
              </a:rPr>
              <a:t>Financial</a:t>
            </a:r>
          </a:p>
          <a:p>
            <a:pPr lvl="1">
              <a:buSzPct val="95000"/>
            </a:pPr>
            <a:r>
              <a:rPr lang="en-US" sz="2200" dirty="0">
                <a:solidFill>
                  <a:prstClr val="black"/>
                </a:solidFill>
                <a:latin typeface="Avenir Next LT Pro" panose="020B0504020202020204" pitchFamily="34" charset="0"/>
              </a:rPr>
              <a:t>Inability to afford co-pay</a:t>
            </a:r>
          </a:p>
          <a:p>
            <a:pPr lvl="1">
              <a:buSzPct val="95000"/>
            </a:pPr>
            <a:r>
              <a:rPr lang="en-US" sz="2200" kern="1200" dirty="0">
                <a:solidFill>
                  <a:prstClr val="black"/>
                </a:solidFill>
                <a:latin typeface="Avenir Next LT Pro" panose="020B0504020202020204" pitchFamily="34" charset="0"/>
                <a:ea typeface="+mn-ea"/>
                <a:cs typeface="+mn-cs"/>
              </a:rPr>
              <a:t>Limited insurance coverage</a:t>
            </a:r>
          </a:p>
        </p:txBody>
      </p:sp>
      <p:sp>
        <p:nvSpPr>
          <p:cNvPr id="9" name="Content Placeholder 8">
            <a:extLst>
              <a:ext uri="{FF2B5EF4-FFF2-40B4-BE49-F238E27FC236}">
                <a16:creationId xmlns:a16="http://schemas.microsoft.com/office/drawing/2014/main" id="{10C92ED7-864D-9F1B-4C34-61FED582DB2F}"/>
              </a:ext>
            </a:extLst>
          </p:cNvPr>
          <p:cNvSpPr>
            <a:spLocks noGrp="1"/>
          </p:cNvSpPr>
          <p:nvPr>
            <p:ph idx="15"/>
          </p:nvPr>
        </p:nvSpPr>
        <p:spPr/>
        <p:txBody>
          <a:bodyPr>
            <a:normAutofit/>
          </a:bodyPr>
          <a:lstStyle/>
          <a:p>
            <a:pPr lvl="0"/>
            <a:r>
              <a:rPr lang="en-US" sz="2600" b="1" dirty="0">
                <a:solidFill>
                  <a:schemeClr val="tx1"/>
                </a:solidFill>
                <a:latin typeface="Avenir Next LT Pro" panose="020B0504020202020204" pitchFamily="34" charset="0"/>
              </a:rPr>
              <a:t>Education</a:t>
            </a:r>
          </a:p>
          <a:p>
            <a:pPr lvl="1">
              <a:buSzPct val="95000"/>
            </a:pPr>
            <a:r>
              <a:rPr lang="en-US" sz="2200" dirty="0">
                <a:solidFill>
                  <a:schemeClr val="tx1"/>
                </a:solidFill>
                <a:latin typeface="Avenir Next LT Pro" panose="020B0504020202020204" pitchFamily="34" charset="0"/>
              </a:rPr>
              <a:t>Poor health literacy</a:t>
            </a:r>
          </a:p>
          <a:p>
            <a:pPr lvl="1">
              <a:buSzPct val="95000"/>
            </a:pPr>
            <a:r>
              <a:rPr lang="en-US" sz="2200" dirty="0">
                <a:solidFill>
                  <a:schemeClr val="tx1"/>
                </a:solidFill>
                <a:latin typeface="Avenir Next LT Pro" panose="020B0504020202020204" pitchFamily="34" charset="0"/>
              </a:rPr>
              <a:t>Failure to believe they can do it</a:t>
            </a:r>
          </a:p>
          <a:p>
            <a:pPr lvl="1">
              <a:buSzPct val="95000"/>
            </a:pPr>
            <a:r>
              <a:rPr lang="en-US" sz="2200" dirty="0">
                <a:latin typeface="Avenir Next LT Pro" panose="020B0504020202020204" pitchFamily="34" charset="0"/>
              </a:rPr>
              <a:t>Don’t </a:t>
            </a:r>
            <a:r>
              <a:rPr lang="en-US" sz="2200" dirty="0">
                <a:solidFill>
                  <a:schemeClr val="tx1"/>
                </a:solidFill>
                <a:latin typeface="Avenir Next LT Pro" panose="020B0504020202020204" pitchFamily="34" charset="0"/>
              </a:rPr>
              <a:t>identify with brochure pictures</a:t>
            </a:r>
          </a:p>
        </p:txBody>
      </p:sp>
      <p:sp>
        <p:nvSpPr>
          <p:cNvPr id="10" name="Content Placeholder 9">
            <a:extLst>
              <a:ext uri="{FF2B5EF4-FFF2-40B4-BE49-F238E27FC236}">
                <a16:creationId xmlns:a16="http://schemas.microsoft.com/office/drawing/2014/main" id="{93CF1691-C62F-BBBE-F64A-E95FE843335D}"/>
              </a:ext>
            </a:extLst>
          </p:cNvPr>
          <p:cNvSpPr>
            <a:spLocks noGrp="1"/>
          </p:cNvSpPr>
          <p:nvPr>
            <p:ph idx="16"/>
          </p:nvPr>
        </p:nvSpPr>
        <p:spPr/>
        <p:txBody>
          <a:bodyPr/>
          <a:lstStyle/>
          <a:p>
            <a:pPr lvl="0"/>
            <a:r>
              <a:rPr lang="en-US" sz="2600" b="1" dirty="0">
                <a:solidFill>
                  <a:schemeClr val="tx1"/>
                </a:solidFill>
                <a:latin typeface="Avenir Next LT Pro" panose="020B0504020202020204" pitchFamily="34" charset="0"/>
              </a:rPr>
              <a:t>Behavioral Health</a:t>
            </a:r>
          </a:p>
          <a:p>
            <a:pPr lvl="1">
              <a:buSzPct val="95000"/>
            </a:pPr>
            <a:r>
              <a:rPr lang="en-US" sz="2200" dirty="0">
                <a:solidFill>
                  <a:schemeClr val="tx1"/>
                </a:solidFill>
                <a:latin typeface="Avenir Next LT Pro" panose="020B0504020202020204" pitchFamily="34" charset="0"/>
              </a:rPr>
              <a:t>Pre-existing or new onset anxiety/ depression</a:t>
            </a:r>
          </a:p>
          <a:p>
            <a:pPr lvl="1">
              <a:buSzPct val="95000"/>
            </a:pPr>
            <a:r>
              <a:rPr lang="en-US" sz="2200" dirty="0">
                <a:solidFill>
                  <a:schemeClr val="tx1"/>
                </a:solidFill>
                <a:latin typeface="Avenir Next LT Pro" panose="020B0504020202020204" pitchFamily="34" charset="0"/>
              </a:rPr>
              <a:t>Social isolation</a:t>
            </a:r>
          </a:p>
        </p:txBody>
      </p:sp>
      <p:sp>
        <p:nvSpPr>
          <p:cNvPr id="11" name="Content Placeholder 10">
            <a:extLst>
              <a:ext uri="{FF2B5EF4-FFF2-40B4-BE49-F238E27FC236}">
                <a16:creationId xmlns:a16="http://schemas.microsoft.com/office/drawing/2014/main" id="{73CAA4CA-BA31-B6C7-D5AF-5C8FDF201F43}"/>
              </a:ext>
            </a:extLst>
          </p:cNvPr>
          <p:cNvSpPr>
            <a:spLocks noGrp="1"/>
          </p:cNvSpPr>
          <p:nvPr>
            <p:ph idx="17"/>
          </p:nvPr>
        </p:nvSpPr>
        <p:spPr/>
        <p:txBody>
          <a:bodyPr/>
          <a:lstStyle/>
          <a:p>
            <a:pPr lvl="0"/>
            <a:r>
              <a:rPr lang="en-US" sz="2600" b="1" dirty="0">
                <a:solidFill>
                  <a:schemeClr val="tx1"/>
                </a:solidFill>
                <a:latin typeface="Avenir Next LT Pro" panose="020B0504020202020204" pitchFamily="34" charset="0"/>
              </a:rPr>
              <a:t>Transportation</a:t>
            </a:r>
          </a:p>
          <a:p>
            <a:pPr lvl="1">
              <a:buSzPct val="95000"/>
            </a:pPr>
            <a:r>
              <a:rPr lang="en-US" sz="2200" dirty="0">
                <a:solidFill>
                  <a:schemeClr val="tx1"/>
                </a:solidFill>
                <a:latin typeface="Avenir Next LT Pro" panose="020B0504020202020204" pitchFamily="34" charset="0"/>
              </a:rPr>
              <a:t>Distance</a:t>
            </a:r>
          </a:p>
          <a:p>
            <a:pPr lvl="1">
              <a:buSzPct val="95000"/>
            </a:pPr>
            <a:r>
              <a:rPr lang="en-US" sz="2200" dirty="0">
                <a:solidFill>
                  <a:schemeClr val="tx1"/>
                </a:solidFill>
                <a:latin typeface="Avenir Next LT Pro" panose="020B0504020202020204" pitchFamily="34" charset="0"/>
              </a:rPr>
              <a:t>Costs</a:t>
            </a: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27</a:t>
            </a:fld>
            <a:endParaRPr lang="en-US"/>
          </a:p>
        </p:txBody>
      </p:sp>
    </p:spTree>
    <p:extLst>
      <p:ext uri="{BB962C8B-B14F-4D97-AF65-F5344CB8AC3E}">
        <p14:creationId xmlns:p14="http://schemas.microsoft.com/office/powerpoint/2010/main" val="420085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0A98D-B86D-4D85-B076-7965F3B9102F}"/>
              </a:ext>
            </a:extLst>
          </p:cNvPr>
          <p:cNvSpPr>
            <a:spLocks noGrp="1"/>
          </p:cNvSpPr>
          <p:nvPr>
            <p:ph type="title"/>
          </p:nvPr>
        </p:nvSpPr>
        <p:spPr/>
        <p:txBody>
          <a:bodyPr>
            <a:normAutofit fontScale="90000"/>
          </a:bodyPr>
          <a:lstStyle/>
          <a:p>
            <a:r>
              <a:rPr lang="en-US" dirty="0">
                <a:solidFill>
                  <a:prstClr val="white"/>
                </a:solidFill>
                <a:latin typeface="Avenir Next LT Pro" panose="020B0504020202020204" pitchFamily="34" charset="0"/>
              </a:rPr>
              <a:t>Addressing Barriers: Expanded/Flexible Treatment Options</a:t>
            </a:r>
            <a:endParaRPr lang="en-US" dirty="0"/>
          </a:p>
        </p:txBody>
      </p:sp>
      <p:sp>
        <p:nvSpPr>
          <p:cNvPr id="3" name="Content Placeholder 2">
            <a:extLst>
              <a:ext uri="{FF2B5EF4-FFF2-40B4-BE49-F238E27FC236}">
                <a16:creationId xmlns:a16="http://schemas.microsoft.com/office/drawing/2014/main" id="{07D4BBD0-1D2B-4A2B-832E-99F847EC1872}"/>
              </a:ext>
            </a:extLst>
          </p:cNvPr>
          <p:cNvSpPr>
            <a:spLocks noGrp="1"/>
          </p:cNvSpPr>
          <p:nvPr>
            <p:ph idx="1"/>
          </p:nvPr>
        </p:nvSpPr>
        <p:spPr>
          <a:xfrm>
            <a:off x="838200" y="1203960"/>
            <a:ext cx="10515600" cy="5273040"/>
          </a:xfrm>
        </p:spPr>
        <p:txBody>
          <a:bodyPr/>
          <a:lstStyle/>
          <a:p>
            <a:pPr marL="457200" indent="-457200">
              <a:lnSpc>
                <a:spcPct val="100000"/>
              </a:lnSpc>
              <a:spcBef>
                <a:spcPts val="0"/>
              </a:spcBef>
              <a:spcAft>
                <a:spcPts val="1200"/>
              </a:spcAft>
              <a:buFont typeface="Arial" panose="020B0604020202020204" pitchFamily="34" charset="0"/>
              <a:buChar char="•"/>
            </a:pPr>
            <a:r>
              <a:rPr lang="en-US" sz="4000" dirty="0">
                <a:latin typeface="Avenir Next LT Pro" panose="020B0504020202020204" pitchFamily="34" charset="0"/>
              </a:rPr>
              <a:t>Adjust treatment plans</a:t>
            </a:r>
          </a:p>
          <a:p>
            <a:pPr marL="457200" indent="-457200">
              <a:spcAft>
                <a:spcPts val="1200"/>
              </a:spcAft>
              <a:buFont typeface="Arial" panose="020B0604020202020204" pitchFamily="34" charset="0"/>
              <a:buChar char="•"/>
            </a:pPr>
            <a:r>
              <a:rPr lang="en-US" sz="4000" dirty="0">
                <a:latin typeface="Avenir Next LT Pro" panose="020B0504020202020204" pitchFamily="34" charset="0"/>
                <a:cs typeface="Calibri"/>
              </a:rPr>
              <a:t>Offer hybrid versions of CR (virtual/in-person)</a:t>
            </a:r>
          </a:p>
          <a:p>
            <a:pPr marL="457200" indent="-457200">
              <a:spcAft>
                <a:spcPts val="1200"/>
              </a:spcAft>
              <a:buFont typeface="Arial" panose="020B0604020202020204" pitchFamily="34" charset="0"/>
              <a:buChar char="•"/>
            </a:pPr>
            <a:r>
              <a:rPr lang="en-US" sz="4000" dirty="0">
                <a:latin typeface="Avenir Next LT Pro" panose="020B0504020202020204" pitchFamily="34" charset="0"/>
                <a:cs typeface="Calibri"/>
              </a:rPr>
              <a:t>Connect with community resources and services</a:t>
            </a:r>
          </a:p>
          <a:p>
            <a:pPr marL="457200" indent="-457200">
              <a:buFont typeface="Arial" panose="020B0604020202020204" pitchFamily="34" charset="0"/>
              <a:buChar char="•"/>
            </a:pPr>
            <a:r>
              <a:rPr lang="en-US" sz="4000" dirty="0">
                <a:latin typeface="Avenir Next LT Pro" panose="020B0504020202020204" pitchFamily="34" charset="0"/>
                <a:cs typeface="Calibri"/>
              </a:rPr>
              <a:t>Offer flexible hours (after/before work and weekends)</a:t>
            </a:r>
          </a:p>
          <a:p>
            <a:pPr marL="457200" indent="-457200">
              <a:buFont typeface="Arial" panose="020B0604020202020204" pitchFamily="34" charset="0"/>
              <a:buChar char="•"/>
            </a:pPr>
            <a:endParaRPr lang="en-US" sz="2800" dirty="0">
              <a:cs typeface="Calibri"/>
            </a:endParaRPr>
          </a:p>
          <a:p>
            <a:endParaRPr lang="en-US" dirty="0"/>
          </a:p>
        </p:txBody>
      </p:sp>
      <p:sp>
        <p:nvSpPr>
          <p:cNvPr id="4" name="Slide Number Placeholder 3">
            <a:extLst>
              <a:ext uri="{FF2B5EF4-FFF2-40B4-BE49-F238E27FC236}">
                <a16:creationId xmlns:a16="http://schemas.microsoft.com/office/drawing/2014/main" id="{0A7D83AD-DD6D-4914-9715-852717D6479B}"/>
              </a:ext>
            </a:extLst>
          </p:cNvPr>
          <p:cNvSpPr>
            <a:spLocks noGrp="1"/>
          </p:cNvSpPr>
          <p:nvPr>
            <p:ph type="sldNum" sz="quarter" idx="12"/>
          </p:nvPr>
        </p:nvSpPr>
        <p:spPr/>
        <p:txBody>
          <a:bodyPr/>
          <a:lstStyle/>
          <a:p>
            <a:fld id="{9E543643-C343-E242-96C8-DCEC3832F61D}" type="slidenum">
              <a:rPr lang="en-US" smtClean="0"/>
              <a:t>28</a:t>
            </a:fld>
            <a:endParaRPr lang="en-US"/>
          </a:p>
        </p:txBody>
      </p:sp>
    </p:spTree>
    <p:extLst>
      <p:ext uri="{BB962C8B-B14F-4D97-AF65-F5344CB8AC3E}">
        <p14:creationId xmlns:p14="http://schemas.microsoft.com/office/powerpoint/2010/main" val="3844977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0420-8E56-49ED-A1BB-723C1DF369DB}"/>
              </a:ext>
            </a:extLst>
          </p:cNvPr>
          <p:cNvSpPr>
            <a:spLocks noGrp="1"/>
          </p:cNvSpPr>
          <p:nvPr>
            <p:ph type="title"/>
          </p:nvPr>
        </p:nvSpPr>
        <p:spPr/>
        <p:txBody>
          <a:bodyPr/>
          <a:lstStyle/>
          <a:p>
            <a:r>
              <a:rPr lang="en-US" dirty="0">
                <a:solidFill>
                  <a:prstClr val="white"/>
                </a:solidFill>
                <a:latin typeface="Avenir Next LT Pro" panose="020B0504020202020204" pitchFamily="34" charset="0"/>
              </a:rPr>
              <a:t>Addressing Barriers</a:t>
            </a:r>
            <a:r>
              <a:rPr lang="en-US" sz="3600" b="1" dirty="0">
                <a:solidFill>
                  <a:prstClr val="white"/>
                </a:solidFill>
                <a:latin typeface="Avenir Next LT Pro" panose="020B0504020202020204" pitchFamily="34" charset="0"/>
                <a:ea typeface="+mj-ea"/>
                <a:cs typeface="+mj-cs"/>
              </a:rPr>
              <a:t>: Finances</a:t>
            </a:r>
            <a:endParaRPr lang="en-US" dirty="0"/>
          </a:p>
        </p:txBody>
      </p:sp>
      <p:sp>
        <p:nvSpPr>
          <p:cNvPr id="3" name="Content Placeholder 2">
            <a:extLst>
              <a:ext uri="{FF2B5EF4-FFF2-40B4-BE49-F238E27FC236}">
                <a16:creationId xmlns:a16="http://schemas.microsoft.com/office/drawing/2014/main" id="{5B8D9396-0B5C-462D-9AEF-F967A56C0AEE}"/>
              </a:ext>
            </a:extLst>
          </p:cNvPr>
          <p:cNvSpPr>
            <a:spLocks noGrp="1"/>
          </p:cNvSpPr>
          <p:nvPr>
            <p:ph idx="1"/>
          </p:nvPr>
        </p:nvSpPr>
        <p:spPr>
          <a:xfrm>
            <a:off x="838200" y="1066800"/>
            <a:ext cx="10515600" cy="5110163"/>
          </a:xfrm>
        </p:spPr>
        <p:txBody>
          <a:bodyPr>
            <a:normAutofit fontScale="92500"/>
          </a:bodyPr>
          <a:lstStyle/>
          <a:p>
            <a:pPr marL="457200" indent="-457200">
              <a:lnSpc>
                <a:spcPct val="100000"/>
              </a:lnSpc>
              <a:spcBef>
                <a:spcPts val="0"/>
              </a:spcBef>
              <a:spcAft>
                <a:spcPts val="1200"/>
              </a:spcAft>
              <a:buFont typeface="Arial" panose="020B0604020202020204" pitchFamily="34" charset="0"/>
              <a:buChar char="•"/>
            </a:pPr>
            <a:r>
              <a:rPr lang="en-US" sz="2800" dirty="0">
                <a:latin typeface="Avenir Next LT Pro" panose="020B0504020202020204" pitchFamily="34" charset="0"/>
              </a:rPr>
              <a:t>Confirm insurance coverage</a:t>
            </a:r>
          </a:p>
          <a:p>
            <a:pPr marL="457200" indent="-457200">
              <a:spcAft>
                <a:spcPts val="1200"/>
              </a:spcAft>
              <a:buFont typeface="Arial" panose="020B0604020202020204" pitchFamily="34" charset="0"/>
              <a:buChar char="•"/>
            </a:pPr>
            <a:r>
              <a:rPr lang="en-US" sz="2800" dirty="0">
                <a:latin typeface="Avenir Next LT Pro" panose="020B0504020202020204" pitchFamily="34" charset="0"/>
              </a:rPr>
              <a:t>Be explicit about cost from the start</a:t>
            </a:r>
          </a:p>
          <a:p>
            <a:pPr marL="457200" indent="-457200">
              <a:spcAft>
                <a:spcPts val="1200"/>
              </a:spcAft>
              <a:buFont typeface="Arial" panose="020B0604020202020204" pitchFamily="34" charset="0"/>
              <a:buChar char="•"/>
            </a:pPr>
            <a:r>
              <a:rPr lang="en-US" sz="2800" dirty="0">
                <a:latin typeface="Avenir Next LT Pro" panose="020B0504020202020204" pitchFamily="34" charset="0"/>
              </a:rPr>
              <a:t>Set up payment plans</a:t>
            </a:r>
          </a:p>
          <a:p>
            <a:pPr marL="457200" indent="-457200">
              <a:spcAft>
                <a:spcPts val="1200"/>
              </a:spcAft>
              <a:buFont typeface="Arial" panose="020B0604020202020204" pitchFamily="34" charset="0"/>
              <a:buChar char="•"/>
            </a:pPr>
            <a:r>
              <a:rPr lang="en-US" sz="2800" dirty="0">
                <a:latin typeface="Avenir Next LT Pro" panose="020B0504020202020204" pitchFamily="34" charset="0"/>
              </a:rPr>
              <a:t>Help patients with insurance issues: approvals, documentation</a:t>
            </a:r>
          </a:p>
          <a:p>
            <a:pPr marL="457200" indent="-457200">
              <a:spcAft>
                <a:spcPts val="1200"/>
              </a:spcAft>
              <a:buFont typeface="Arial" panose="020B0604020202020204" pitchFamily="34" charset="0"/>
              <a:buChar char="•"/>
            </a:pPr>
            <a:r>
              <a:rPr lang="en-US" sz="2800" dirty="0">
                <a:latin typeface="Avenir Next LT Pro" panose="020B0504020202020204" pitchFamily="34" charset="0"/>
              </a:rPr>
              <a:t>Set up philanthropic fund to partly underwrite CR costs for those without insurance or those with high copays</a:t>
            </a:r>
          </a:p>
          <a:p>
            <a:pPr marL="457200" indent="-457200">
              <a:spcAft>
                <a:spcPts val="1200"/>
              </a:spcAft>
              <a:buFont typeface="Arial" panose="020B0604020202020204" pitchFamily="34" charset="0"/>
              <a:buChar char="•"/>
            </a:pPr>
            <a:r>
              <a:rPr lang="en-US" sz="2800" dirty="0">
                <a:latin typeface="Avenir Next LT Pro" panose="020B0504020202020204" pitchFamily="34" charset="0"/>
              </a:rPr>
              <a:t>Create financial incentives</a:t>
            </a:r>
          </a:p>
          <a:p>
            <a:pPr marL="457200" indent="-457200">
              <a:buFont typeface="Arial" panose="020B0604020202020204" pitchFamily="34" charset="0"/>
              <a:buChar char="•"/>
            </a:pPr>
            <a:r>
              <a:rPr lang="en-US" sz="2800" dirty="0">
                <a:latin typeface="Avenir Next LT Pro" panose="020B0504020202020204" pitchFamily="34" charset="0"/>
              </a:rPr>
              <a:t>Adjust treatment plans</a:t>
            </a:r>
          </a:p>
          <a:p>
            <a:pPr marL="457200" indent="-457200">
              <a:buFont typeface="Arial" panose="020B0604020202020204" pitchFamily="34" charset="0"/>
              <a:buChar char="•"/>
            </a:pPr>
            <a:r>
              <a:rPr lang="en-US" sz="2800" dirty="0">
                <a:latin typeface="Avenir Next LT Pro" panose="020B0504020202020204" pitchFamily="34" charset="0"/>
              </a:rPr>
              <a:t>Leverage “indigent care” dollars where available </a:t>
            </a:r>
          </a:p>
          <a:p>
            <a:endParaRPr lang="en-US" dirty="0"/>
          </a:p>
        </p:txBody>
      </p:sp>
      <p:sp>
        <p:nvSpPr>
          <p:cNvPr id="4" name="Slide Number Placeholder 3">
            <a:extLst>
              <a:ext uri="{FF2B5EF4-FFF2-40B4-BE49-F238E27FC236}">
                <a16:creationId xmlns:a16="http://schemas.microsoft.com/office/drawing/2014/main" id="{CA942597-18C6-4C93-A10E-062729996E13}"/>
              </a:ext>
            </a:extLst>
          </p:cNvPr>
          <p:cNvSpPr>
            <a:spLocks noGrp="1"/>
          </p:cNvSpPr>
          <p:nvPr>
            <p:ph type="sldNum" sz="quarter" idx="12"/>
          </p:nvPr>
        </p:nvSpPr>
        <p:spPr/>
        <p:txBody>
          <a:bodyPr/>
          <a:lstStyle/>
          <a:p>
            <a:fld id="{9E543643-C343-E242-96C8-DCEC3832F61D}" type="slidenum">
              <a:rPr lang="en-US" smtClean="0"/>
              <a:t>29</a:t>
            </a:fld>
            <a:endParaRPr lang="en-US"/>
          </a:p>
        </p:txBody>
      </p:sp>
    </p:spTree>
    <p:extLst>
      <p:ext uri="{BB962C8B-B14F-4D97-AF65-F5344CB8AC3E}">
        <p14:creationId xmlns:p14="http://schemas.microsoft.com/office/powerpoint/2010/main" val="135295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993C-0085-4FE6-9D0F-A55C905E1769}"/>
              </a:ext>
            </a:extLst>
          </p:cNvPr>
          <p:cNvSpPr>
            <a:spLocks noGrp="1"/>
          </p:cNvSpPr>
          <p:nvPr>
            <p:ph type="title"/>
          </p:nvPr>
        </p:nvSpPr>
        <p:spPr/>
        <p:txBody>
          <a:bodyPr/>
          <a:lstStyle/>
          <a:p>
            <a:r>
              <a:rPr lang="en-US" dirty="0"/>
              <a:t>Acronyms</a:t>
            </a:r>
          </a:p>
        </p:txBody>
      </p:sp>
      <p:sp>
        <p:nvSpPr>
          <p:cNvPr id="4" name="Slide Number Placeholder 3">
            <a:extLst>
              <a:ext uri="{FF2B5EF4-FFF2-40B4-BE49-F238E27FC236}">
                <a16:creationId xmlns:a16="http://schemas.microsoft.com/office/drawing/2014/main" id="{0C6C6371-68E3-4C2A-A20A-3406F455C4CC}"/>
              </a:ext>
            </a:extLst>
          </p:cNvPr>
          <p:cNvSpPr>
            <a:spLocks noGrp="1"/>
          </p:cNvSpPr>
          <p:nvPr>
            <p:ph type="sldNum" sz="quarter" idx="12"/>
          </p:nvPr>
        </p:nvSpPr>
        <p:spPr/>
        <p:txBody>
          <a:bodyPr/>
          <a:lstStyle/>
          <a:p>
            <a:fld id="{9E543643-C343-E242-96C8-DCEC3832F61D}" type="slidenum">
              <a:rPr lang="en-US" smtClean="0"/>
              <a:t>3</a:t>
            </a:fld>
            <a:endParaRPr lang="en-US" dirty="0"/>
          </a:p>
        </p:txBody>
      </p:sp>
      <p:pic>
        <p:nvPicPr>
          <p:cNvPr id="7" name="Content Placeholder 6" descr="Abbreviations: AACVPR=American Association of Cardiovascular and Pulmonary Rehabilitation. AR=automatic referral. CC=care coordination. CR=cardiac rehabilitation. CRCP=cardiac rehabilitation change package. IG=implementation guide. EMR=electronic medical record. PPT=PowerPoint presentation. QI=quality improvement. SDOH=Social Determinants of Health.">
            <a:extLst>
              <a:ext uri="{FF2B5EF4-FFF2-40B4-BE49-F238E27FC236}">
                <a16:creationId xmlns:a16="http://schemas.microsoft.com/office/drawing/2014/main" id="{AB047CB8-F2C1-4770-8B41-D3DD331E8573}"/>
              </a:ext>
            </a:extLst>
          </p:cNvPr>
          <p:cNvPicPr>
            <a:picLocks noGrp="1" noChangeAspect="1"/>
          </p:cNvPicPr>
          <p:nvPr>
            <p:ph idx="1"/>
          </p:nvPr>
        </p:nvPicPr>
        <p:blipFill>
          <a:blip r:embed="rId3"/>
          <a:stretch>
            <a:fillRect/>
          </a:stretch>
        </p:blipFill>
        <p:spPr>
          <a:xfrm>
            <a:off x="540589" y="417003"/>
            <a:ext cx="11110822" cy="6883880"/>
          </a:xfrm>
          <a:prstGeom prst="rect">
            <a:avLst/>
          </a:prstGeom>
        </p:spPr>
      </p:pic>
    </p:spTree>
    <p:extLst>
      <p:ext uri="{BB962C8B-B14F-4D97-AF65-F5344CB8AC3E}">
        <p14:creationId xmlns:p14="http://schemas.microsoft.com/office/powerpoint/2010/main" val="3914288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8EE3E-E34C-4E63-9D7C-55665D06851C}"/>
              </a:ext>
            </a:extLst>
          </p:cNvPr>
          <p:cNvSpPr>
            <a:spLocks noGrp="1"/>
          </p:cNvSpPr>
          <p:nvPr>
            <p:ph type="title"/>
          </p:nvPr>
        </p:nvSpPr>
        <p:spPr/>
        <p:txBody>
          <a:bodyPr/>
          <a:lstStyle/>
          <a:p>
            <a:r>
              <a:rPr lang="en-US" dirty="0">
                <a:solidFill>
                  <a:prstClr val="white"/>
                </a:solidFill>
                <a:latin typeface="Avenir Next LT Pro" panose="020B0504020202020204" pitchFamily="34" charset="0"/>
              </a:rPr>
              <a:t>Addressing Barriers </a:t>
            </a:r>
            <a:r>
              <a:rPr lang="en-US" sz="3600" b="1" dirty="0">
                <a:solidFill>
                  <a:prstClr val="white"/>
                </a:solidFill>
                <a:latin typeface="Avenir Next LT Pro" panose="020B0504020202020204" pitchFamily="34" charset="0"/>
                <a:ea typeface="+mj-ea"/>
                <a:cs typeface="+mj-cs"/>
              </a:rPr>
              <a:t>: Education</a:t>
            </a:r>
            <a:endParaRPr lang="en-US" dirty="0"/>
          </a:p>
        </p:txBody>
      </p:sp>
      <p:sp>
        <p:nvSpPr>
          <p:cNvPr id="3" name="Content Placeholder 2">
            <a:extLst>
              <a:ext uri="{FF2B5EF4-FFF2-40B4-BE49-F238E27FC236}">
                <a16:creationId xmlns:a16="http://schemas.microsoft.com/office/drawing/2014/main" id="{DCB6228D-103D-4BCD-BB3F-CBB2303C3A89}"/>
              </a:ext>
            </a:extLst>
          </p:cNvPr>
          <p:cNvSpPr>
            <a:spLocks noGrp="1"/>
          </p:cNvSpPr>
          <p:nvPr>
            <p:ph idx="1"/>
          </p:nvPr>
        </p:nvSpPr>
        <p:spPr>
          <a:xfrm>
            <a:off x="838200" y="1066800"/>
            <a:ext cx="10515600" cy="5791199"/>
          </a:xfrm>
        </p:spPr>
        <p:txBody>
          <a:bodyPr>
            <a:noAutofit/>
          </a:bodyPr>
          <a:lstStyle/>
          <a:p>
            <a:pPr marL="457200" indent="-457200">
              <a:lnSpc>
                <a:spcPct val="110000"/>
              </a:lnSpc>
              <a:spcBef>
                <a:spcPts val="0"/>
              </a:spcBef>
              <a:spcAft>
                <a:spcPts val="1200"/>
              </a:spcAft>
              <a:buFont typeface="Arial" panose="020B0604020202020204" pitchFamily="34" charset="0"/>
              <a:buChar char="•"/>
            </a:pPr>
            <a:r>
              <a:rPr lang="en-US" sz="3200" dirty="0">
                <a:latin typeface="Avenir Next LT Pro" panose="020B0504020202020204" pitchFamily="34" charset="0"/>
              </a:rPr>
              <a:t>Ensure educational brochures and materials appeal to a wide audience, showcasing a variety of ethnicities, languages, and ages</a:t>
            </a:r>
          </a:p>
          <a:p>
            <a:pPr marL="457200" indent="-457200">
              <a:spcAft>
                <a:spcPts val="1200"/>
              </a:spcAft>
              <a:buFont typeface="Arial" panose="020B0604020202020204" pitchFamily="34" charset="0"/>
              <a:buChar char="•"/>
            </a:pPr>
            <a:r>
              <a:rPr lang="en-US" sz="3200" dirty="0">
                <a:latin typeface="Avenir Next LT Pro" panose="020B0504020202020204" pitchFamily="34" charset="0"/>
              </a:rPr>
              <a:t>Enlist family and caregivers to reinforce the value of CR</a:t>
            </a:r>
          </a:p>
          <a:p>
            <a:pPr marL="457200" indent="-457200">
              <a:spcAft>
                <a:spcPts val="1200"/>
              </a:spcAft>
              <a:buFont typeface="Arial" panose="020B0604020202020204" pitchFamily="34" charset="0"/>
              <a:buChar char="•"/>
            </a:pPr>
            <a:r>
              <a:rPr lang="en-US" sz="3200" dirty="0">
                <a:latin typeface="Avenir Next LT Pro" panose="020B0504020202020204" pitchFamily="34" charset="0"/>
              </a:rPr>
              <a:t>Recruit CR ambassadors: CR graduates who provide peer-to-peer support and encouragement</a:t>
            </a:r>
          </a:p>
          <a:p>
            <a:pPr marL="457200" indent="-457200">
              <a:spcAft>
                <a:spcPts val="1200"/>
              </a:spcAft>
              <a:buFont typeface="Arial" panose="020B0604020202020204" pitchFamily="34" charset="0"/>
              <a:buChar char="•"/>
            </a:pPr>
            <a:r>
              <a:rPr lang="en-US" sz="3200" dirty="0">
                <a:latin typeface="Avenir Next LT Pro" panose="020B0504020202020204" pitchFamily="34" charset="0"/>
              </a:rPr>
              <a:t>Train staff in patient engagement techniques</a:t>
            </a:r>
          </a:p>
          <a:p>
            <a:pPr marL="457200" indent="-457200">
              <a:spcAft>
                <a:spcPts val="1200"/>
              </a:spcAft>
              <a:buFont typeface="Arial" panose="020B0604020202020204" pitchFamily="34" charset="0"/>
              <a:buChar char="•"/>
            </a:pPr>
            <a:r>
              <a:rPr lang="en-US" sz="3200" dirty="0">
                <a:latin typeface="Avenir Next LT Pro" panose="020B0504020202020204" pitchFamily="34" charset="0"/>
              </a:rPr>
              <a:t>Use plain language in conversations about the benefits of CR</a:t>
            </a:r>
            <a:br>
              <a:rPr lang="en-US" sz="3200" dirty="0">
                <a:latin typeface="Avenir Next LT Pro" panose="020B0504020202020204" pitchFamily="34" charset="0"/>
              </a:rPr>
            </a:br>
            <a:endParaRPr lang="en-US" sz="3200" dirty="0"/>
          </a:p>
        </p:txBody>
      </p:sp>
      <p:sp>
        <p:nvSpPr>
          <p:cNvPr id="4" name="Slide Number Placeholder 3">
            <a:extLst>
              <a:ext uri="{FF2B5EF4-FFF2-40B4-BE49-F238E27FC236}">
                <a16:creationId xmlns:a16="http://schemas.microsoft.com/office/drawing/2014/main" id="{9E597E12-24E8-4719-8278-8B4437CF1F42}"/>
              </a:ext>
            </a:extLst>
          </p:cNvPr>
          <p:cNvSpPr>
            <a:spLocks noGrp="1"/>
          </p:cNvSpPr>
          <p:nvPr>
            <p:ph type="sldNum" sz="quarter" idx="12"/>
          </p:nvPr>
        </p:nvSpPr>
        <p:spPr/>
        <p:txBody>
          <a:bodyPr/>
          <a:lstStyle/>
          <a:p>
            <a:fld id="{9E543643-C343-E242-96C8-DCEC3832F61D}" type="slidenum">
              <a:rPr lang="en-US" smtClean="0"/>
              <a:t>30</a:t>
            </a:fld>
            <a:endParaRPr lang="en-US"/>
          </a:p>
        </p:txBody>
      </p:sp>
    </p:spTree>
    <p:extLst>
      <p:ext uri="{BB962C8B-B14F-4D97-AF65-F5344CB8AC3E}">
        <p14:creationId xmlns:p14="http://schemas.microsoft.com/office/powerpoint/2010/main" val="755801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F6EC-B96B-4DBB-8429-E90B38C7DF66}"/>
              </a:ext>
            </a:extLst>
          </p:cNvPr>
          <p:cNvSpPr>
            <a:spLocks noGrp="1"/>
          </p:cNvSpPr>
          <p:nvPr>
            <p:ph type="title"/>
          </p:nvPr>
        </p:nvSpPr>
        <p:spPr/>
        <p:txBody>
          <a:bodyPr/>
          <a:lstStyle/>
          <a:p>
            <a:r>
              <a:rPr lang="en-US" dirty="0">
                <a:solidFill>
                  <a:prstClr val="white"/>
                </a:solidFill>
                <a:latin typeface="Avenir Next LT Pro" panose="020B0504020202020204" pitchFamily="34" charset="0"/>
              </a:rPr>
              <a:t>Addressing Barriers</a:t>
            </a:r>
            <a:r>
              <a:rPr lang="en-US" sz="3600" b="1" dirty="0">
                <a:solidFill>
                  <a:prstClr val="white"/>
                </a:solidFill>
                <a:latin typeface="Avenir Next LT Pro" panose="020B0504020202020204" pitchFamily="34" charset="0"/>
                <a:ea typeface="+mj-ea"/>
                <a:cs typeface="+mj-cs"/>
              </a:rPr>
              <a:t>: Behavioral Health Issues</a:t>
            </a:r>
            <a:endParaRPr lang="en-US" dirty="0"/>
          </a:p>
        </p:txBody>
      </p:sp>
      <p:sp>
        <p:nvSpPr>
          <p:cNvPr id="3" name="Content Placeholder 2">
            <a:extLst>
              <a:ext uri="{FF2B5EF4-FFF2-40B4-BE49-F238E27FC236}">
                <a16:creationId xmlns:a16="http://schemas.microsoft.com/office/drawing/2014/main" id="{09A23B0A-7970-455F-9C31-098B7D0BB9C8}"/>
              </a:ext>
            </a:extLst>
          </p:cNvPr>
          <p:cNvSpPr>
            <a:spLocks noGrp="1"/>
          </p:cNvSpPr>
          <p:nvPr>
            <p:ph idx="1"/>
          </p:nvPr>
        </p:nvSpPr>
        <p:spPr>
          <a:xfrm>
            <a:off x="838200" y="1711325"/>
            <a:ext cx="10515600" cy="4351338"/>
          </a:xfrm>
        </p:spPr>
        <p:txBody>
          <a:bodyPr>
            <a:normAutofit lnSpcReduction="10000"/>
          </a:bodyPr>
          <a:lstStyle/>
          <a:p>
            <a:pPr marL="457200" indent="-457200">
              <a:spcAft>
                <a:spcPts val="1200"/>
              </a:spcAft>
              <a:buFont typeface="Arial" panose="020B0604020202020204" pitchFamily="34" charset="0"/>
              <a:buChar char="•"/>
            </a:pPr>
            <a:r>
              <a:rPr lang="en-US" sz="3600" dirty="0">
                <a:latin typeface="Avenir Next LT Pro" panose="020B0504020202020204" pitchFamily="34" charset="0"/>
              </a:rPr>
              <a:t>Screen for anxiety, depression, and social isolation</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Enlist the assistance of hospital behavioral health staff</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Establish a patient ambassador program </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Connect with community resources and community health workers</a:t>
            </a:r>
          </a:p>
          <a:p>
            <a:endParaRPr lang="en-US" dirty="0"/>
          </a:p>
        </p:txBody>
      </p:sp>
      <p:sp>
        <p:nvSpPr>
          <p:cNvPr id="4" name="Slide Number Placeholder 3">
            <a:extLst>
              <a:ext uri="{FF2B5EF4-FFF2-40B4-BE49-F238E27FC236}">
                <a16:creationId xmlns:a16="http://schemas.microsoft.com/office/drawing/2014/main" id="{7A5D0D0E-7EB0-4ECF-ACD0-DC63A650B4F2}"/>
              </a:ext>
            </a:extLst>
          </p:cNvPr>
          <p:cNvSpPr>
            <a:spLocks noGrp="1"/>
          </p:cNvSpPr>
          <p:nvPr>
            <p:ph type="sldNum" sz="quarter" idx="12"/>
          </p:nvPr>
        </p:nvSpPr>
        <p:spPr/>
        <p:txBody>
          <a:bodyPr/>
          <a:lstStyle/>
          <a:p>
            <a:fld id="{9E543643-C343-E242-96C8-DCEC3832F61D}" type="slidenum">
              <a:rPr lang="en-US" smtClean="0"/>
              <a:t>31</a:t>
            </a:fld>
            <a:endParaRPr lang="en-US"/>
          </a:p>
        </p:txBody>
      </p:sp>
    </p:spTree>
    <p:extLst>
      <p:ext uri="{BB962C8B-B14F-4D97-AF65-F5344CB8AC3E}">
        <p14:creationId xmlns:p14="http://schemas.microsoft.com/office/powerpoint/2010/main" val="3125300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7F31-C72C-4B5D-B339-2D968C58B1C2}"/>
              </a:ext>
            </a:extLst>
          </p:cNvPr>
          <p:cNvSpPr>
            <a:spLocks noGrp="1"/>
          </p:cNvSpPr>
          <p:nvPr>
            <p:ph type="title"/>
          </p:nvPr>
        </p:nvSpPr>
        <p:spPr/>
        <p:txBody>
          <a:bodyPr/>
          <a:lstStyle/>
          <a:p>
            <a:r>
              <a:rPr kumimoji="0" lang="en-US" sz="3600" b="1" i="0" u="none" strike="noStrike" kern="1200" cap="none" spc="0" normalizeH="0" baseline="0" noProof="0" dirty="0">
                <a:ln>
                  <a:noFill/>
                </a:ln>
                <a:solidFill>
                  <a:prstClr val="white"/>
                </a:solidFill>
                <a:effectLst/>
                <a:uLnTx/>
                <a:uFillTx/>
                <a:latin typeface="Avenir Next LT Pro" panose="020B0504020202020204" pitchFamily="34" charset="0"/>
                <a:ea typeface="+mj-ea"/>
                <a:cs typeface="+mj-cs"/>
              </a:rPr>
              <a:t>Possible </a:t>
            </a:r>
            <a:r>
              <a:rPr lang="en-US" sz="3600" b="1" dirty="0">
                <a:solidFill>
                  <a:prstClr val="white"/>
                </a:solidFill>
                <a:latin typeface="Avenir Next LT Pro" panose="020B0504020202020204" pitchFamily="34" charset="0"/>
                <a:ea typeface="+mj-ea"/>
                <a:cs typeface="+mj-cs"/>
              </a:rPr>
              <a:t>Solutions: Transportation</a:t>
            </a:r>
            <a:endParaRPr lang="en-US" dirty="0"/>
          </a:p>
        </p:txBody>
      </p:sp>
      <p:sp>
        <p:nvSpPr>
          <p:cNvPr id="3" name="Content Placeholder 2">
            <a:extLst>
              <a:ext uri="{FF2B5EF4-FFF2-40B4-BE49-F238E27FC236}">
                <a16:creationId xmlns:a16="http://schemas.microsoft.com/office/drawing/2014/main" id="{93CBF1EC-860E-4320-B295-F528C98779CB}"/>
              </a:ext>
            </a:extLst>
          </p:cNvPr>
          <p:cNvSpPr>
            <a:spLocks noGrp="1"/>
          </p:cNvSpPr>
          <p:nvPr>
            <p:ph idx="1"/>
          </p:nvPr>
        </p:nvSpPr>
        <p:spPr>
          <a:xfrm>
            <a:off x="990600" y="1602422"/>
            <a:ext cx="10210800" cy="4753928"/>
          </a:xfrm>
        </p:spPr>
        <p:txBody>
          <a:bodyPr/>
          <a:lstStyle/>
          <a:p>
            <a:pPr marL="457200" indent="-457200">
              <a:spcAft>
                <a:spcPts val="1200"/>
              </a:spcAft>
              <a:buFont typeface="Arial" panose="020B0604020202020204" pitchFamily="34" charset="0"/>
              <a:buChar char="•"/>
            </a:pPr>
            <a:r>
              <a:rPr lang="en-US" sz="3600" dirty="0">
                <a:latin typeface="Avenir Next LT Pro" panose="020B0504020202020204" pitchFamily="34" charset="0"/>
              </a:rPr>
              <a:t>Hospital-sponsored bus passes</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Family and caregivers</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Hybrid versions of CR (virtual/in-person)</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Flexible hours (before/after work, weekends)</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Community resources and services</a:t>
            </a:r>
          </a:p>
          <a:p>
            <a:pPr marL="457200" indent="-457200">
              <a:spcAft>
                <a:spcPts val="1200"/>
              </a:spcAft>
              <a:buFont typeface="Arial" panose="020B0604020202020204" pitchFamily="34" charset="0"/>
              <a:buChar char="•"/>
            </a:pPr>
            <a:r>
              <a:rPr lang="en-US" sz="3600" dirty="0">
                <a:latin typeface="Avenir Next LT Pro" panose="020B0504020202020204" pitchFamily="34" charset="0"/>
              </a:rPr>
              <a:t>Parking passes/waivers</a:t>
            </a:r>
          </a:p>
          <a:p>
            <a:endParaRPr lang="en-US" dirty="0"/>
          </a:p>
        </p:txBody>
      </p:sp>
      <p:sp>
        <p:nvSpPr>
          <p:cNvPr id="4" name="Slide Number Placeholder 3">
            <a:extLst>
              <a:ext uri="{FF2B5EF4-FFF2-40B4-BE49-F238E27FC236}">
                <a16:creationId xmlns:a16="http://schemas.microsoft.com/office/drawing/2014/main" id="{FFF0F598-E705-47C8-A03C-0B0B3CF7BAC0}"/>
              </a:ext>
            </a:extLst>
          </p:cNvPr>
          <p:cNvSpPr>
            <a:spLocks noGrp="1"/>
          </p:cNvSpPr>
          <p:nvPr>
            <p:ph type="sldNum" sz="quarter" idx="12"/>
          </p:nvPr>
        </p:nvSpPr>
        <p:spPr/>
        <p:txBody>
          <a:bodyPr/>
          <a:lstStyle/>
          <a:p>
            <a:fld id="{9E543643-C343-E242-96C8-DCEC3832F61D}" type="slidenum">
              <a:rPr lang="en-US" smtClean="0"/>
              <a:t>32</a:t>
            </a:fld>
            <a:endParaRPr lang="en-US"/>
          </a:p>
        </p:txBody>
      </p:sp>
    </p:spTree>
    <p:extLst>
      <p:ext uri="{BB962C8B-B14F-4D97-AF65-F5344CB8AC3E}">
        <p14:creationId xmlns:p14="http://schemas.microsoft.com/office/powerpoint/2010/main" val="3928553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7F31-C72C-4B5D-B339-2D968C58B1C2}"/>
              </a:ext>
            </a:extLst>
          </p:cNvPr>
          <p:cNvSpPr>
            <a:spLocks noGrp="1"/>
          </p:cNvSpPr>
          <p:nvPr>
            <p:ph type="title"/>
          </p:nvPr>
        </p:nvSpPr>
        <p:spPr/>
        <p:txBody>
          <a:bodyPr/>
          <a:lstStyle/>
          <a:p>
            <a:r>
              <a:rPr lang="en-US" dirty="0"/>
              <a:t>To Learn More…</a:t>
            </a:r>
          </a:p>
        </p:txBody>
      </p:sp>
      <p:sp>
        <p:nvSpPr>
          <p:cNvPr id="3" name="Content Placeholder 2">
            <a:extLst>
              <a:ext uri="{FF2B5EF4-FFF2-40B4-BE49-F238E27FC236}">
                <a16:creationId xmlns:a16="http://schemas.microsoft.com/office/drawing/2014/main" id="{93CBF1EC-860E-4320-B295-F528C98779CB}"/>
              </a:ext>
            </a:extLst>
          </p:cNvPr>
          <p:cNvSpPr>
            <a:spLocks noGrp="1"/>
          </p:cNvSpPr>
          <p:nvPr>
            <p:ph idx="1"/>
          </p:nvPr>
        </p:nvSpPr>
        <p:spPr>
          <a:xfrm>
            <a:off x="322729" y="1326777"/>
            <a:ext cx="11385177" cy="5952564"/>
          </a:xfrm>
        </p:spPr>
        <p:txBody>
          <a:bodyPr/>
          <a:lstStyle/>
          <a:p>
            <a:pPr marL="457200" lvl="1" indent="0">
              <a:buNone/>
              <a:defRPr/>
            </a:pPr>
            <a:r>
              <a:rPr lang="en-US" sz="4000"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View </a:t>
            </a:r>
            <a:r>
              <a:rPr lang="en-US" sz="4000" u="sng" dirty="0">
                <a:solidFill>
                  <a:srgbClr val="005B94"/>
                </a:solidFill>
                <a:latin typeface="Avenir Next LT Pro" panose="020B0504020202020204" pitchFamily="34" charset="0"/>
                <a:hlinkClick r:id="rId3"/>
              </a:rPr>
              <a:t>Engaging and Empowering Patients and Families for Success in </a:t>
            </a:r>
            <a:r>
              <a:rPr lang="en-US" sz="4000" u="sng" dirty="0">
                <a:solidFill>
                  <a:srgbClr val="005B94"/>
                </a:solidFill>
                <a:latin typeface="Avenir Next LT Pro" panose="020B0504020202020204" pitchFamily="34" charset="0"/>
              </a:rPr>
              <a:t>CR </a:t>
            </a:r>
            <a:r>
              <a:rPr lang="en-US" sz="4000"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to hear directly from experts and peers about:</a:t>
            </a:r>
          </a:p>
          <a:p>
            <a:pPr lvl="1">
              <a:defRPr/>
            </a:pPr>
            <a:r>
              <a:rPr lang="en-US" sz="4000"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 patient engagement and activation  </a:t>
            </a:r>
          </a:p>
          <a:p>
            <a:pPr lvl="1">
              <a:defRPr/>
            </a:pPr>
            <a:r>
              <a:rPr lang="en-US" sz="4000"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how to use geographic and demographic data to understand and address your patients’ needs</a:t>
            </a:r>
          </a:p>
          <a:p>
            <a:pPr lvl="1">
              <a:defRPr/>
            </a:pPr>
            <a:r>
              <a:rPr lang="en-US" sz="4000" dirty="0">
                <a:solidFill>
                  <a:prstClr val="black"/>
                </a:solidFill>
                <a:latin typeface="Avenir Next LT Pro" panose="020B0504020202020204" pitchFamily="34" charset="0"/>
                <a:ea typeface="Calibri" panose="020F0502020204030204" pitchFamily="34" charset="0"/>
                <a:cs typeface="Times New Roman" panose="02020603050405020304" pitchFamily="18" charset="0"/>
              </a:rPr>
              <a:t>using patient ambassadors</a:t>
            </a:r>
          </a:p>
          <a:p>
            <a:endParaRPr lang="en-US" dirty="0"/>
          </a:p>
        </p:txBody>
      </p:sp>
      <p:sp>
        <p:nvSpPr>
          <p:cNvPr id="4" name="Slide Number Placeholder 3">
            <a:extLst>
              <a:ext uri="{FF2B5EF4-FFF2-40B4-BE49-F238E27FC236}">
                <a16:creationId xmlns:a16="http://schemas.microsoft.com/office/drawing/2014/main" id="{FFF0F598-E705-47C8-A03C-0B0B3CF7BAC0}"/>
              </a:ext>
            </a:extLst>
          </p:cNvPr>
          <p:cNvSpPr>
            <a:spLocks noGrp="1"/>
          </p:cNvSpPr>
          <p:nvPr>
            <p:ph type="sldNum" sz="quarter" idx="12"/>
          </p:nvPr>
        </p:nvSpPr>
        <p:spPr/>
        <p:txBody>
          <a:bodyPr/>
          <a:lstStyle/>
          <a:p>
            <a:fld id="{9E543643-C343-E242-96C8-DCEC3832F61D}" type="slidenum">
              <a:rPr lang="en-US" smtClean="0"/>
              <a:t>33</a:t>
            </a:fld>
            <a:endParaRPr lang="en-US"/>
          </a:p>
        </p:txBody>
      </p:sp>
    </p:spTree>
    <p:extLst>
      <p:ext uri="{BB962C8B-B14F-4D97-AF65-F5344CB8AC3E}">
        <p14:creationId xmlns:p14="http://schemas.microsoft.com/office/powerpoint/2010/main" val="1942234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806FC8-72F3-D4B0-39EA-0D7329316D71}"/>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Chapter 5: </a:t>
            </a:r>
            <a:br>
              <a:rPr lang="en-US" sz="6000" b="1" dirty="0">
                <a:solidFill>
                  <a:srgbClr val="0563C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hlinkClick r:id="rId2" action="ppaction://hlinksldjump">
                  <a:extLst>
                    <a:ext uri="{A12FA001-AC4F-418D-AE19-62706E023703}">
                      <ahyp:hlinkClr xmlns:ahyp="http://schemas.microsoft.com/office/drawing/2018/hyperlinkcolor" val="tx"/>
                    </a:ext>
                  </a:extLst>
                </a:hlinkClick>
              </a:rPr>
              <a:t>Equipping Staff to Lead and Support Enhanced CC</a:t>
            </a:r>
            <a:endParaRPr lang="en-US" sz="6000" b="1" dirty="0">
              <a:solidFill>
                <a:schemeClr val="bg1"/>
              </a:solidFill>
              <a:latin typeface="Avenir Next LT Pro" panose="020B0504020202020204" pitchFamily="34" charset="0"/>
              <a:cs typeface="Calibri"/>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34</a:t>
            </a:fld>
            <a:endParaRPr lang="en-US"/>
          </a:p>
        </p:txBody>
      </p:sp>
    </p:spTree>
    <p:extLst>
      <p:ext uri="{BB962C8B-B14F-4D97-AF65-F5344CB8AC3E}">
        <p14:creationId xmlns:p14="http://schemas.microsoft.com/office/powerpoint/2010/main" val="407818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7B8AF5-0ED7-B3FB-C048-774D47100349}"/>
              </a:ext>
            </a:extLst>
          </p:cNvPr>
          <p:cNvSpPr>
            <a:spLocks noGrp="1"/>
          </p:cNvSpPr>
          <p:nvPr>
            <p:ph type="title"/>
          </p:nvPr>
        </p:nvSpPr>
        <p:spPr/>
        <p:txBody>
          <a:bodyPr>
            <a:normAutofit/>
          </a:bodyPr>
          <a:lstStyle/>
          <a:p>
            <a:r>
              <a:rPr lang="en-US" sz="3600" b="1" dirty="0">
                <a:solidFill>
                  <a:prstClr val="white"/>
                </a:solidFill>
                <a:latin typeface="Avenir Next LT Pro" panose="020B0504020202020204" pitchFamily="34" charset="0"/>
                <a:ea typeface="+mj-ea"/>
                <a:cs typeface="+mj-cs"/>
              </a:rPr>
              <a:t>Equipping Staff to Lead and Support CC</a:t>
            </a:r>
            <a:endParaRPr lang="en-US" dirty="0"/>
          </a:p>
        </p:txBody>
      </p:sp>
      <p:sp>
        <p:nvSpPr>
          <p:cNvPr id="4" name="Content Placeholder 3">
            <a:extLst>
              <a:ext uri="{FF2B5EF4-FFF2-40B4-BE49-F238E27FC236}">
                <a16:creationId xmlns:a16="http://schemas.microsoft.com/office/drawing/2014/main" id="{6755550E-3C0D-49DC-982E-5EB579157323}"/>
              </a:ext>
            </a:extLst>
          </p:cNvPr>
          <p:cNvSpPr>
            <a:spLocks noGrp="1"/>
          </p:cNvSpPr>
          <p:nvPr>
            <p:ph idx="1"/>
          </p:nvPr>
        </p:nvSpPr>
        <p:spPr>
          <a:xfrm>
            <a:off x="838200" y="1310640"/>
            <a:ext cx="10515600" cy="5045710"/>
          </a:xfrm>
          <a:solidFill>
            <a:schemeClr val="bg1">
              <a:lumMod val="85000"/>
            </a:schemeClr>
          </a:solidFill>
          <a:ln>
            <a:solidFill>
              <a:schemeClr val="tx1"/>
            </a:solidFill>
          </a:ln>
        </p:spPr>
        <p:txBody>
          <a:bodyPr>
            <a:normAutofit/>
          </a:bodyPr>
          <a:lstStyle/>
          <a:p>
            <a:pPr marL="457200" indent="-457200">
              <a:buFont typeface="Arial" panose="020B0604020202020204" pitchFamily="34" charset="0"/>
              <a:buChar char="•"/>
            </a:pPr>
            <a:r>
              <a:rPr lang="en-US" sz="2800" dirty="0">
                <a:solidFill>
                  <a:schemeClr val="tx1"/>
                </a:solidFill>
                <a:latin typeface="Avenir Next LT Pro" panose="020B0504020202020204" pitchFamily="34" charset="0"/>
              </a:rPr>
              <a:t>Orient all staff to new roles and responsibilities</a:t>
            </a:r>
          </a:p>
          <a:p>
            <a:pPr marL="1254125" lvl="2" indent="-457200">
              <a:buFont typeface="Arial" panose="020B0604020202020204" pitchFamily="34" charset="0"/>
              <a:buChar char="•"/>
            </a:pPr>
            <a:r>
              <a:rPr lang="en-US" sz="2800" dirty="0">
                <a:latin typeface="Avenir Next LT Pro" panose="020B0504020202020204" pitchFamily="34" charset="0"/>
              </a:rPr>
              <a:t>Make expectations and performance criteria clear</a:t>
            </a:r>
          </a:p>
          <a:p>
            <a:pPr marL="1254125"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solidFill>
                  <a:schemeClr val="tx1"/>
                </a:solidFill>
                <a:latin typeface="Avenir Next LT Pro" panose="020B0504020202020204" pitchFamily="34" charset="0"/>
              </a:rPr>
              <a:t>Create written orientation guidelines  </a:t>
            </a:r>
          </a:p>
          <a:p>
            <a:pPr marL="1254125" lvl="2" indent="-457200">
              <a:buFont typeface="Arial" panose="020B0604020202020204" pitchFamily="34" charset="0"/>
              <a:buChar char="•"/>
            </a:pPr>
            <a:r>
              <a:rPr lang="en-US" sz="2800" dirty="0">
                <a:latin typeface="Avenir Next LT Pro" panose="020B0504020202020204" pitchFamily="34" charset="0"/>
              </a:rPr>
              <a:t>Ensure that all new staff review orientation guidelines</a:t>
            </a:r>
          </a:p>
          <a:p>
            <a:pPr marL="1254125" lvl="2" indent="-457200">
              <a:buFont typeface="Arial" panose="020B0604020202020204" pitchFamily="34" charset="0"/>
              <a:buChar char="•"/>
            </a:pPr>
            <a:r>
              <a:rPr lang="en-US" sz="2800" dirty="0">
                <a:latin typeface="Avenir Next LT Pro" panose="020B0504020202020204" pitchFamily="34" charset="0"/>
              </a:rPr>
              <a:t>Make written materials easily accessible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solidFill>
                  <a:schemeClr val="tx1"/>
                </a:solidFill>
                <a:latin typeface="Avenir Next LT Pro" panose="020B0504020202020204" pitchFamily="34" charset="0"/>
              </a:rPr>
              <a:t>Provide mentorship and opportunities for departing staff to train their replacements whenever possible</a:t>
            </a:r>
          </a:p>
          <a:p>
            <a:pPr marL="0" indent="0">
              <a:buNone/>
            </a:pPr>
            <a:endParaRPr lang="en-US" dirty="0"/>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35</a:t>
            </a:fld>
            <a:endParaRPr lang="en-US"/>
          </a:p>
        </p:txBody>
      </p:sp>
    </p:spTree>
    <p:extLst>
      <p:ext uri="{BB962C8B-B14F-4D97-AF65-F5344CB8AC3E}">
        <p14:creationId xmlns:p14="http://schemas.microsoft.com/office/powerpoint/2010/main" val="4074278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806FC8-72F3-D4B0-39EA-0D7329316D71}"/>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b="1" dirty="0">
                <a:solidFill>
                  <a:schemeClr val="bg1"/>
                </a:solidFill>
                <a:latin typeface="Avenir Next LT Pro" panose="020B0504020202020204" pitchFamily="34" charset="0"/>
                <a:hlinkClick r:id="rId3" action="ppaction://hlinksldjump">
                  <a:extLst>
                    <a:ext uri="{A12FA001-AC4F-418D-AE19-62706E023703}">
                      <ahyp:hlinkClr xmlns:ahyp="http://schemas.microsoft.com/office/drawing/2018/hyperlinkcolor" val="tx"/>
                    </a:ext>
                  </a:extLst>
                </a:hlinkClick>
              </a:rPr>
              <a:t>CHAPTER 6:  Using Data to Improve CC and Monitor Progress</a:t>
            </a:r>
            <a:endParaRPr lang="en-US" b="1" dirty="0">
              <a:solidFill>
                <a:schemeClr val="bg1"/>
              </a:solidFill>
              <a:latin typeface="Avenir Next LT Pro" panose="020B0504020202020204" pitchFamily="34" charset="0"/>
              <a:cs typeface="Calibri"/>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36</a:t>
            </a:fld>
            <a:endParaRPr lang="en-US"/>
          </a:p>
        </p:txBody>
      </p:sp>
    </p:spTree>
    <p:extLst>
      <p:ext uri="{BB962C8B-B14F-4D97-AF65-F5344CB8AC3E}">
        <p14:creationId xmlns:p14="http://schemas.microsoft.com/office/powerpoint/2010/main" val="427073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3CB8A2-CC07-5696-2B1A-7B0C2EA8020C}"/>
              </a:ext>
            </a:extLst>
          </p:cNvPr>
          <p:cNvSpPr>
            <a:spLocks noGrp="1"/>
          </p:cNvSpPr>
          <p:nvPr>
            <p:ph type="title"/>
          </p:nvPr>
        </p:nvSpPr>
        <p:spPr/>
        <p:txBody>
          <a:bodyPr>
            <a:noAutofit/>
          </a:bodyPr>
          <a:lstStyle/>
          <a:p>
            <a:pPr algn="ctr"/>
            <a:r>
              <a:rPr lang="en-US" sz="3600" b="1" dirty="0">
                <a:solidFill>
                  <a:schemeClr val="bg1"/>
                </a:solidFill>
                <a:latin typeface="+mn-lt"/>
              </a:rPr>
              <a:t>Types of Information You Will Need</a:t>
            </a:r>
          </a:p>
        </p:txBody>
      </p:sp>
      <p:sp>
        <p:nvSpPr>
          <p:cNvPr id="2" name="Content Placeholder 1">
            <a:extLst>
              <a:ext uri="{FF2B5EF4-FFF2-40B4-BE49-F238E27FC236}">
                <a16:creationId xmlns:a16="http://schemas.microsoft.com/office/drawing/2014/main" id="{979EA676-02C8-EA50-CC23-8476B91524BA}"/>
              </a:ext>
            </a:extLst>
          </p:cNvPr>
          <p:cNvSpPr>
            <a:spLocks noGrp="1"/>
          </p:cNvSpPr>
          <p:nvPr>
            <p:ph idx="1"/>
          </p:nvPr>
        </p:nvSpPr>
        <p:spPr>
          <a:xfrm>
            <a:off x="548640" y="950976"/>
            <a:ext cx="11009376" cy="6272784"/>
          </a:xfrm>
        </p:spPr>
        <p:txBody>
          <a:bodyPr>
            <a:normAutofit lnSpcReduction="10000"/>
          </a:bodyPr>
          <a:lstStyle/>
          <a:p>
            <a:pPr marL="342900" indent="-342900">
              <a:lnSpc>
                <a:spcPct val="107000"/>
              </a:lnSpc>
              <a:spcAft>
                <a:spcPts val="1000"/>
              </a:spcAft>
            </a:pPr>
            <a:r>
              <a:rPr lang="en-US" sz="3200" kern="1200" dirty="0">
                <a:latin typeface="Avenir Next LT Pro" panose="020B0504020202020204" pitchFamily="34" charset="0"/>
              </a:rPr>
              <a:t>Information needed to confirm eligibility and to follow up with physicians.</a:t>
            </a:r>
          </a:p>
          <a:p>
            <a:pPr marL="342900" indent="-342900">
              <a:lnSpc>
                <a:spcPct val="107000"/>
              </a:lnSpc>
              <a:spcAft>
                <a:spcPts val="1000"/>
              </a:spcAft>
            </a:pPr>
            <a:r>
              <a:rPr lang="en-US" sz="3200" kern="1200" dirty="0">
                <a:latin typeface="Avenir Next LT Pro" panose="020B0504020202020204" pitchFamily="34" charset="0"/>
              </a:rPr>
              <a:t>Information needed to contact the patient or to place them in the CR program that they may be the most successful in.</a:t>
            </a:r>
          </a:p>
          <a:p>
            <a:pPr marL="342900" indent="-342900">
              <a:lnSpc>
                <a:spcPct val="107000"/>
              </a:lnSpc>
              <a:spcAft>
                <a:spcPts val="1000"/>
              </a:spcAft>
            </a:pPr>
            <a:r>
              <a:rPr lang="en-US" sz="3200" kern="1200" dirty="0">
                <a:latin typeface="Avenir Next LT Pro" panose="020B0504020202020204" pitchFamily="34" charset="0"/>
              </a:rPr>
              <a:t>Information that will help your staff develop a CR plan suitable for the patient and to anticipate and address their needs or concerns.</a:t>
            </a:r>
          </a:p>
          <a:p>
            <a:pPr marL="342900" indent="-342900">
              <a:lnSpc>
                <a:spcPct val="107000"/>
              </a:lnSpc>
              <a:spcAft>
                <a:spcPts val="1000"/>
              </a:spcAft>
            </a:pPr>
            <a:r>
              <a:rPr lang="en-US" sz="3200" kern="1200" dirty="0">
                <a:latin typeface="Avenir Next LT Pro" panose="020B0504020202020204" pitchFamily="34" charset="0"/>
              </a:rPr>
              <a:t>Information about patient participation to reinforce success or rapidly respond to emerging participation barriers. </a:t>
            </a:r>
          </a:p>
          <a:p>
            <a:pPr marL="342900" indent="-342900">
              <a:lnSpc>
                <a:spcPct val="107000"/>
              </a:lnSpc>
              <a:spcAft>
                <a:spcPts val="1000"/>
              </a:spcAft>
            </a:pPr>
            <a:endParaRPr lang="en-US" sz="2800" kern="1200" dirty="0">
              <a:latin typeface="Avenir Next LT Pro" panose="020B0504020202020204" pitchFamily="34" charset="0"/>
            </a:endParaRPr>
          </a:p>
          <a:p>
            <a:pPr marL="342900" indent="-342900">
              <a:lnSpc>
                <a:spcPct val="107000"/>
              </a:lnSpc>
              <a:spcAft>
                <a:spcPts val="1000"/>
              </a:spcAft>
            </a:pPr>
            <a:endParaRPr lang="en-US" sz="2800" kern="1200" dirty="0">
              <a:latin typeface="Avenir Next LT Pro" panose="020B0504020202020204" pitchFamily="34" charset="0"/>
            </a:endParaRPr>
          </a:p>
          <a:p>
            <a:pPr marL="342900" indent="-342900">
              <a:lnSpc>
                <a:spcPct val="107000"/>
              </a:lnSpc>
              <a:spcAft>
                <a:spcPts val="1000"/>
              </a:spcAft>
            </a:pPr>
            <a:endParaRPr lang="en-US" sz="2800" kern="1200" dirty="0">
              <a:latin typeface="Avenir Next LT Pro" panose="020B0504020202020204" pitchFamily="34" charset="0"/>
            </a:endParaRPr>
          </a:p>
          <a:p>
            <a:pPr marL="342900" indent="-342900">
              <a:lnSpc>
                <a:spcPct val="107000"/>
              </a:lnSpc>
              <a:spcAft>
                <a:spcPts val="1000"/>
              </a:spcAft>
            </a:pPr>
            <a:endParaRPr lang="en-US" sz="2800" kern="1200" dirty="0">
              <a:latin typeface="Avenir Next LT Pro" panose="020B0504020202020204" pitchFamily="34" charset="0"/>
            </a:endParaRPr>
          </a:p>
          <a:p>
            <a:pPr marL="342900" indent="-342900">
              <a:lnSpc>
                <a:spcPct val="107000"/>
              </a:lnSpc>
              <a:spcAft>
                <a:spcPts val="1000"/>
              </a:spcAft>
            </a:pPr>
            <a:endParaRPr lang="en-US" sz="2800" kern="1200" dirty="0">
              <a:latin typeface="Avenir Next LT Pro" panose="020B0504020202020204" pitchFamily="34" charset="0"/>
            </a:endParaRPr>
          </a:p>
          <a:p>
            <a:pPr marL="342900" indent="-342900">
              <a:lnSpc>
                <a:spcPct val="107000"/>
              </a:lnSpc>
              <a:spcAft>
                <a:spcPts val="1000"/>
              </a:spcAft>
            </a:pPr>
            <a:endParaRPr lang="en-US" sz="2800" kern="1200" dirty="0">
              <a:latin typeface="Avenir Next LT Pro" panose="020B050402020202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37</a:t>
            </a:fld>
            <a:endParaRPr lang="en-US"/>
          </a:p>
        </p:txBody>
      </p:sp>
    </p:spTree>
    <p:extLst>
      <p:ext uri="{BB962C8B-B14F-4D97-AF65-F5344CB8AC3E}">
        <p14:creationId xmlns:p14="http://schemas.microsoft.com/office/powerpoint/2010/main" val="3923118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70D9F-4576-4ED7-BEDE-2ACD4379427C}"/>
              </a:ext>
            </a:extLst>
          </p:cNvPr>
          <p:cNvSpPr>
            <a:spLocks noGrp="1"/>
          </p:cNvSpPr>
          <p:nvPr>
            <p:ph type="title"/>
          </p:nvPr>
        </p:nvSpPr>
        <p:spPr>
          <a:xfrm>
            <a:off x="0" y="0"/>
            <a:ext cx="12192000" cy="813816"/>
          </a:xfrm>
        </p:spPr>
        <p:txBody>
          <a:bodyPr>
            <a:normAutofit fontScale="90000"/>
          </a:bodyPr>
          <a:lstStyle/>
          <a:p>
            <a:r>
              <a:rPr lang="en-US" dirty="0"/>
              <a:t>Use a Tracking Sheet to Track the Status of Eligible Patients</a:t>
            </a:r>
          </a:p>
        </p:txBody>
      </p:sp>
      <p:sp>
        <p:nvSpPr>
          <p:cNvPr id="4" name="Slide Number Placeholder 3">
            <a:extLst>
              <a:ext uri="{FF2B5EF4-FFF2-40B4-BE49-F238E27FC236}">
                <a16:creationId xmlns:a16="http://schemas.microsoft.com/office/drawing/2014/main" id="{AE336209-3723-4942-8A3D-78D914403074}"/>
              </a:ext>
            </a:extLst>
          </p:cNvPr>
          <p:cNvSpPr>
            <a:spLocks noGrp="1"/>
          </p:cNvSpPr>
          <p:nvPr>
            <p:ph type="sldNum" sz="quarter" idx="12"/>
          </p:nvPr>
        </p:nvSpPr>
        <p:spPr/>
        <p:txBody>
          <a:bodyPr/>
          <a:lstStyle/>
          <a:p>
            <a:fld id="{9E543643-C343-E242-96C8-DCEC3832F61D}" type="slidenum">
              <a:rPr lang="en-US" smtClean="0"/>
              <a:t>38</a:t>
            </a:fld>
            <a:endParaRPr lang="en-US"/>
          </a:p>
        </p:txBody>
      </p:sp>
      <p:graphicFrame>
        <p:nvGraphicFramePr>
          <p:cNvPr id="7" name="Content Placeholder 6">
            <a:extLst>
              <a:ext uri="{FF2B5EF4-FFF2-40B4-BE49-F238E27FC236}">
                <a16:creationId xmlns:a16="http://schemas.microsoft.com/office/drawing/2014/main" id="{51382B6B-6068-B9CD-07EB-34825B4B97BC}"/>
              </a:ext>
            </a:extLst>
          </p:cNvPr>
          <p:cNvGraphicFramePr>
            <a:graphicFrameLocks noGrp="1"/>
          </p:cNvGraphicFramePr>
          <p:nvPr>
            <p:ph idx="1"/>
            <p:extLst>
              <p:ext uri="{D42A27DB-BD31-4B8C-83A1-F6EECF244321}">
                <p14:modId xmlns:p14="http://schemas.microsoft.com/office/powerpoint/2010/main" val="1515302357"/>
              </p:ext>
            </p:extLst>
          </p:nvPr>
        </p:nvGraphicFramePr>
        <p:xfrm>
          <a:off x="0" y="813816"/>
          <a:ext cx="12192000" cy="6186687"/>
        </p:xfrm>
        <a:graphic>
          <a:graphicData uri="http://schemas.openxmlformats.org/drawingml/2006/table">
            <a:tbl>
              <a:tblPr firstRow="1">
                <a:tableStyleId>{5C22544A-7EE6-4342-B048-85BDC9FD1C3A}</a:tableStyleId>
              </a:tblPr>
              <a:tblGrid>
                <a:gridCol w="1243331">
                  <a:extLst>
                    <a:ext uri="{9D8B030D-6E8A-4147-A177-3AD203B41FA5}">
                      <a16:colId xmlns:a16="http://schemas.microsoft.com/office/drawing/2014/main" val="3297314820"/>
                    </a:ext>
                  </a:extLst>
                </a:gridCol>
                <a:gridCol w="1496696">
                  <a:extLst>
                    <a:ext uri="{9D8B030D-6E8A-4147-A177-3AD203B41FA5}">
                      <a16:colId xmlns:a16="http://schemas.microsoft.com/office/drawing/2014/main" val="1347803741"/>
                    </a:ext>
                  </a:extLst>
                </a:gridCol>
                <a:gridCol w="1928495">
                  <a:extLst>
                    <a:ext uri="{9D8B030D-6E8A-4147-A177-3AD203B41FA5}">
                      <a16:colId xmlns:a16="http://schemas.microsoft.com/office/drawing/2014/main" val="1946331709"/>
                    </a:ext>
                  </a:extLst>
                </a:gridCol>
                <a:gridCol w="786764">
                  <a:extLst>
                    <a:ext uri="{9D8B030D-6E8A-4147-A177-3AD203B41FA5}">
                      <a16:colId xmlns:a16="http://schemas.microsoft.com/office/drawing/2014/main" val="3928952108"/>
                    </a:ext>
                  </a:extLst>
                </a:gridCol>
                <a:gridCol w="985271">
                  <a:extLst>
                    <a:ext uri="{9D8B030D-6E8A-4147-A177-3AD203B41FA5}">
                      <a16:colId xmlns:a16="http://schemas.microsoft.com/office/drawing/2014/main" val="430761735"/>
                    </a:ext>
                  </a:extLst>
                </a:gridCol>
                <a:gridCol w="1095623">
                  <a:extLst>
                    <a:ext uri="{9D8B030D-6E8A-4147-A177-3AD203B41FA5}">
                      <a16:colId xmlns:a16="http://schemas.microsoft.com/office/drawing/2014/main" val="2939658069"/>
                    </a:ext>
                  </a:extLst>
                </a:gridCol>
                <a:gridCol w="1420495">
                  <a:extLst>
                    <a:ext uri="{9D8B030D-6E8A-4147-A177-3AD203B41FA5}">
                      <a16:colId xmlns:a16="http://schemas.microsoft.com/office/drawing/2014/main" val="4279569899"/>
                    </a:ext>
                  </a:extLst>
                </a:gridCol>
                <a:gridCol w="1141731">
                  <a:extLst>
                    <a:ext uri="{9D8B030D-6E8A-4147-A177-3AD203B41FA5}">
                      <a16:colId xmlns:a16="http://schemas.microsoft.com/office/drawing/2014/main" val="1267591338"/>
                    </a:ext>
                  </a:extLst>
                </a:gridCol>
                <a:gridCol w="1090930">
                  <a:extLst>
                    <a:ext uri="{9D8B030D-6E8A-4147-A177-3AD203B41FA5}">
                      <a16:colId xmlns:a16="http://schemas.microsoft.com/office/drawing/2014/main" val="3195185505"/>
                    </a:ext>
                  </a:extLst>
                </a:gridCol>
                <a:gridCol w="1002664">
                  <a:extLst>
                    <a:ext uri="{9D8B030D-6E8A-4147-A177-3AD203B41FA5}">
                      <a16:colId xmlns:a16="http://schemas.microsoft.com/office/drawing/2014/main" val="3379189452"/>
                    </a:ext>
                  </a:extLst>
                </a:gridCol>
              </a:tblGrid>
              <a:tr h="539309">
                <a:tc>
                  <a:txBody>
                    <a:bodyPr/>
                    <a:lstStyle/>
                    <a:p>
                      <a:pPr marL="0" marR="0">
                        <a:lnSpc>
                          <a:spcPct val="107000"/>
                        </a:lnSpc>
                        <a:spcBef>
                          <a:spcPts val="0"/>
                        </a:spcBef>
                        <a:spcAft>
                          <a:spcPts val="800"/>
                        </a:spcAft>
                      </a:pPr>
                      <a:r>
                        <a:rPr lang="en-US" sz="1400" b="1" dirty="0">
                          <a:solidFill>
                            <a:schemeClr val="bg1"/>
                          </a:solidFill>
                          <a:effectLst/>
                        </a:rPr>
                        <a:t>Inpatient ID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SOURCE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DIAGNOSIS</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SEEN?</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INTERESTED IN CR?</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DATE INTEREST ASSESSED</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CHARGED/ RECEIVED HOSPITAL BILL?</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DISCHARGE  DATE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PROPER ORDER MADE?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tc>
                  <a:txBody>
                    <a:bodyPr/>
                    <a:lstStyle/>
                    <a:p>
                      <a:pPr marL="0" marR="0">
                        <a:lnSpc>
                          <a:spcPct val="107000"/>
                        </a:lnSpc>
                        <a:spcBef>
                          <a:spcPts val="0"/>
                        </a:spcBef>
                        <a:spcAft>
                          <a:spcPts val="800"/>
                        </a:spcAft>
                      </a:pPr>
                      <a:r>
                        <a:rPr lang="en-US" sz="1400" b="1" dirty="0">
                          <a:solidFill>
                            <a:schemeClr val="bg1"/>
                          </a:solidFill>
                          <a:effectLst/>
                        </a:rPr>
                        <a:t>FOLLOW UP CALL DATE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solidFill>
                      <a:srgbClr val="005DBA"/>
                    </a:solidFill>
                  </a:tcPr>
                </a:tc>
                <a:extLst>
                  <a:ext uri="{0D108BD9-81ED-4DB2-BD59-A6C34878D82A}">
                    <a16:rowId xmlns:a16="http://schemas.microsoft.com/office/drawing/2014/main" val="3386019727"/>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MI</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dirty="0">
                          <a:effectLst/>
                        </a:rPr>
                        <a:t>6/20/2016</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dirty="0">
                          <a:effectLst/>
                        </a:rPr>
                        <a:t>Yes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2130996271"/>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COPD; CHF</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6/20/2016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3971222758"/>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CHF</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1202681363"/>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PCI/Stent</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6/20/2016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6/21/2016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dirty="0">
                          <a:effectLst/>
                        </a:rPr>
                        <a:t>Yes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1295117302"/>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COPD</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2472213303"/>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Symptomatic PVCs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1481595436"/>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Back Pain/Sciatica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3679389914"/>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Electrocution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793306588"/>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Afib/Flutter cardioversion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1717847878"/>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Coughing spell &amp; syncope</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2907699220"/>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CP--ruled musculoskeletal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506764015"/>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CP</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2502486802"/>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CAD--PCI at MUSC </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N/A</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801584033"/>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Nursing Census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SOB</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590987802"/>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Nursing Census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CHF</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2695781446"/>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SOB-Anaphylaxis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3678874460"/>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Nursing Census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Respiratory Infection</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4261888521"/>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Nursing Census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COPD ex</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dirty="0">
                          <a:effectLst/>
                        </a:rPr>
                        <a:t>Yes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4093229637"/>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Nursing Census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Sarcadoisis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6/22/2016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2011986926"/>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MI</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6/10/2016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6/12/2016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3984874681"/>
                  </a:ext>
                </a:extLst>
              </a:tr>
              <a:tr h="262137">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Meditech Referral</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MI</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No</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6/10/2016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a:effectLst/>
                        <a:latin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6/12/2016</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marL="0" marR="0">
                        <a:lnSpc>
                          <a:spcPct val="107000"/>
                        </a:lnSpc>
                        <a:spcBef>
                          <a:spcPts val="0"/>
                        </a:spcBef>
                        <a:spcAft>
                          <a:spcPts val="800"/>
                        </a:spcAft>
                      </a:pPr>
                      <a:r>
                        <a:rPr lang="en-US" sz="1400" b="0">
                          <a:effectLst/>
                        </a:rPr>
                        <a:t>Yes</a:t>
                      </a:r>
                      <a:endParaRPr lang="en-US" sz="1400" b="0">
                        <a:effectLst/>
                        <a:latin typeface="Calibri" panose="020F0502020204030204" pitchFamily="34" charset="0"/>
                        <a:ea typeface="Calibri" panose="020F0502020204030204" pitchFamily="34" charset="0"/>
                        <a:cs typeface="Times New Roman" panose="02020603050405020304" pitchFamily="18" charset="0"/>
                      </a:endParaRPr>
                    </a:p>
                  </a:txBody>
                  <a:tcPr marL="7059" marR="7059" marT="7059" marB="0" anchor="b"/>
                </a:tc>
                <a:tc>
                  <a:txBody>
                    <a:bodyPr/>
                    <a:lstStyle/>
                    <a:p>
                      <a:pPr>
                        <a:lnSpc>
                          <a:spcPct val="107000"/>
                        </a:lnSpc>
                      </a:pPr>
                      <a:endParaRPr lang="en-US" sz="1400" b="0" dirty="0">
                        <a:effectLst/>
                        <a:latin typeface="Calibri" panose="020F0502020204030204" pitchFamily="34" charset="0"/>
                        <a:cs typeface="Times New Roman" panose="02020603050405020304" pitchFamily="18" charset="0"/>
                      </a:endParaRPr>
                    </a:p>
                  </a:txBody>
                  <a:tcPr marL="7059" marR="7059" marT="7059" marB="0" anchor="b"/>
                </a:tc>
                <a:extLst>
                  <a:ext uri="{0D108BD9-81ED-4DB2-BD59-A6C34878D82A}">
                    <a16:rowId xmlns:a16="http://schemas.microsoft.com/office/drawing/2014/main" val="1582072571"/>
                  </a:ext>
                </a:extLst>
              </a:tr>
            </a:tbl>
          </a:graphicData>
        </a:graphic>
      </p:graphicFrame>
    </p:spTree>
    <p:extLst>
      <p:ext uri="{BB962C8B-B14F-4D97-AF65-F5344CB8AC3E}">
        <p14:creationId xmlns:p14="http://schemas.microsoft.com/office/powerpoint/2010/main" val="3185891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3CB8A2-CC07-5696-2B1A-7B0C2EA8020C}"/>
              </a:ext>
            </a:extLst>
          </p:cNvPr>
          <p:cNvSpPr>
            <a:spLocks noGrp="1"/>
          </p:cNvSpPr>
          <p:nvPr>
            <p:ph type="title"/>
          </p:nvPr>
        </p:nvSpPr>
        <p:spPr/>
        <p:txBody>
          <a:bodyPr>
            <a:noAutofit/>
          </a:bodyPr>
          <a:lstStyle/>
          <a:p>
            <a:pPr algn="ctr"/>
            <a:r>
              <a:rPr lang="en-US" sz="3600" b="1" dirty="0">
                <a:solidFill>
                  <a:schemeClr val="bg1"/>
                </a:solidFill>
                <a:latin typeface="+mn-lt"/>
              </a:rPr>
              <a:t>Data for Measuring Progress</a:t>
            </a:r>
          </a:p>
        </p:txBody>
      </p:sp>
      <p:sp>
        <p:nvSpPr>
          <p:cNvPr id="2" name="Content Placeholder 1">
            <a:extLst>
              <a:ext uri="{FF2B5EF4-FFF2-40B4-BE49-F238E27FC236}">
                <a16:creationId xmlns:a16="http://schemas.microsoft.com/office/drawing/2014/main" id="{979EA676-02C8-EA50-CC23-8476B91524BA}"/>
              </a:ext>
            </a:extLst>
          </p:cNvPr>
          <p:cNvSpPr>
            <a:spLocks noGrp="1"/>
          </p:cNvSpPr>
          <p:nvPr>
            <p:ph idx="1"/>
          </p:nvPr>
        </p:nvSpPr>
        <p:spPr>
          <a:xfrm>
            <a:off x="485776" y="1057275"/>
            <a:ext cx="10744200" cy="5538112"/>
          </a:xfrm>
        </p:spPr>
        <p:txBody>
          <a:bodyPr>
            <a:normAutofit lnSpcReduction="10000"/>
          </a:bodyPr>
          <a:lstStyle/>
          <a:p>
            <a:pPr marL="342900" marR="0" lvl="0" indent="-342900" rtl="0">
              <a:spcAft>
                <a:spcPts val="0"/>
              </a:spcAft>
              <a:buFont typeface="Arial" panose="020B0604020202020204" pitchFamily="34" charset="0"/>
              <a:buChar char="•"/>
            </a:pPr>
            <a:r>
              <a:rPr lang="en-US" b="1" dirty="0">
                <a:effectLst/>
                <a:latin typeface="Avenir Next LT Pro" panose="020B0504020202020204" pitchFamily="34" charset="0"/>
                <a:ea typeface="Calibri" panose="020F0502020204030204" pitchFamily="34" charset="0"/>
                <a:cs typeface="Arial" panose="020B0604020202020204" pitchFamily="34" charset="0"/>
              </a:rPr>
              <a:t>Performance Measures</a:t>
            </a:r>
          </a:p>
          <a:p>
            <a:pPr marL="800100" lvl="1" indent="-342900">
              <a:lnSpc>
                <a:spcPct val="10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CR Patient Referral From an Inpatient Setting</a:t>
            </a:r>
          </a:p>
          <a:p>
            <a:pPr marL="800100" lvl="1" indent="-342900">
              <a:lnSpc>
                <a:spcPct val="10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Exercise Training Referral for HF From Inpatient Setting</a:t>
            </a:r>
          </a:p>
          <a:p>
            <a:pPr marL="800100" lvl="1" indent="-342900">
              <a:lnSpc>
                <a:spcPct val="10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CR Patient Referral From an Outpatient Setting</a:t>
            </a:r>
          </a:p>
          <a:p>
            <a:pPr marL="800100" lvl="1" indent="-342900">
              <a:lnSpc>
                <a:spcPct val="10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Exercise Training Referral for HF From Outpatient Setting</a:t>
            </a:r>
          </a:p>
          <a:p>
            <a:pPr marL="800100" lvl="1" indent="-342900">
              <a:lnSpc>
                <a:spcPct val="10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CR Enrollment–Claims Based</a:t>
            </a:r>
          </a:p>
          <a:p>
            <a:pPr marL="800100" lvl="1" indent="-342900">
              <a:lnSpc>
                <a:spcPct val="10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CR Enrollment–Registry/Electronic Health Records Based</a:t>
            </a:r>
          </a:p>
          <a:p>
            <a:pPr marL="457200" lvl="1" indent="0">
              <a:lnSpc>
                <a:spcPct val="100000"/>
              </a:lnSpc>
              <a:spcBef>
                <a:spcPts val="0"/>
              </a:spcBef>
              <a:buNone/>
            </a:pPr>
            <a:endParaRPr lang="en-US" sz="2800" dirty="0">
              <a:effectLst/>
              <a:latin typeface="Avenir Next LT Pro" panose="020B0504020202020204" pitchFamily="34" charset="0"/>
              <a:ea typeface="Calibri" panose="020F0502020204030204" pitchFamily="34" charset="0"/>
              <a:cs typeface="Arial" panose="020B0604020202020204" pitchFamily="34" charset="0"/>
            </a:endParaRPr>
          </a:p>
          <a:p>
            <a:pPr marL="342900" marR="0" lvl="0" indent="-342900" rtl="0">
              <a:lnSpc>
                <a:spcPct val="110000"/>
              </a:lnSpc>
              <a:spcAft>
                <a:spcPts val="0"/>
              </a:spcAft>
              <a:buFont typeface="Arial" panose="020B0604020202020204" pitchFamily="34" charset="0"/>
              <a:buChar char="•"/>
            </a:pPr>
            <a:r>
              <a:rPr lang="en-US" b="1" dirty="0">
                <a:latin typeface="Avenir Next LT Pro" panose="020B0504020202020204" pitchFamily="34" charset="0"/>
                <a:ea typeface="Calibri" panose="020F0502020204030204" pitchFamily="34" charset="0"/>
                <a:cs typeface="Arial" panose="020B0604020202020204" pitchFamily="34" charset="0"/>
              </a:rPr>
              <a:t>Quality Measures</a:t>
            </a:r>
          </a:p>
          <a:p>
            <a:pPr marL="800100" lvl="1" indent="-342900">
              <a:lnSpc>
                <a:spcPct val="11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CR Time to Enrollment</a:t>
            </a:r>
          </a:p>
          <a:p>
            <a:pPr marL="800100" lvl="1" indent="-342900">
              <a:lnSpc>
                <a:spcPct val="11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CR Adherence (≥36 sessions)</a:t>
            </a:r>
          </a:p>
          <a:p>
            <a:pPr marL="800100" lvl="1" indent="-342900">
              <a:lnSpc>
                <a:spcPct val="110000"/>
              </a:lnSpc>
              <a:spcBef>
                <a:spcPts val="0"/>
              </a:spcBef>
            </a:pPr>
            <a:r>
              <a:rPr lang="en-US" sz="2800" dirty="0">
                <a:effectLst/>
                <a:latin typeface="Avenir Next LT Pro" panose="020B0504020202020204" pitchFamily="34" charset="0"/>
                <a:ea typeface="Calibri" panose="020F0502020204030204" pitchFamily="34" charset="0"/>
                <a:cs typeface="Arial" panose="020B0604020202020204" pitchFamily="34" charset="0"/>
              </a:rPr>
              <a:t>CR Communication: Patient Enrollment, Adherence, and Clinical Outcomes</a:t>
            </a:r>
          </a:p>
          <a:p>
            <a:pPr marL="800100" lvl="1" indent="-342900">
              <a:lnSpc>
                <a:spcPct val="107000"/>
              </a:lnSpc>
              <a:spcAft>
                <a:spcPts val="1000"/>
              </a:spcAft>
            </a:pPr>
            <a:endParaRPr lang="en-US" dirty="0">
              <a:effectLst/>
              <a:latin typeface="Avenir Next LT Pro" panose="020B05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39</a:t>
            </a:fld>
            <a:endParaRPr lang="en-US"/>
          </a:p>
        </p:txBody>
      </p:sp>
    </p:spTree>
    <p:extLst>
      <p:ext uri="{BB962C8B-B14F-4D97-AF65-F5344CB8AC3E}">
        <p14:creationId xmlns:p14="http://schemas.microsoft.com/office/powerpoint/2010/main" val="143758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1452-0339-41F2-A95B-C285C9245FB2}"/>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D5A420B0-C5A9-4434-B3D0-76B4E8AF98E1}"/>
              </a:ext>
            </a:extLst>
          </p:cNvPr>
          <p:cNvSpPr>
            <a:spLocks noGrp="1"/>
          </p:cNvSpPr>
          <p:nvPr>
            <p:ph idx="1"/>
          </p:nvPr>
        </p:nvSpPr>
        <p:spPr/>
        <p:txBody>
          <a:bodyPr>
            <a:normAutofit/>
          </a:bodyPr>
          <a:lstStyle/>
          <a:p>
            <a:r>
              <a:rPr lang="en-US" sz="2800" b="0" dirty="0">
                <a:latin typeface="Avenir Next LT Pro Light" panose="020B0304020202020204" pitchFamily="34" charset="0"/>
                <a:hlinkClick r:id="rId3" action="ppaction://hlinksldjump"/>
              </a:rPr>
              <a:t>Chapter 1: Understanding CC</a:t>
            </a:r>
            <a:endParaRPr lang="en-US" sz="2800" b="0" dirty="0">
              <a:latin typeface="Avenir Next LT Pro Light" panose="020B0304020202020204" pitchFamily="34" charset="0"/>
            </a:endParaRPr>
          </a:p>
          <a:p>
            <a:r>
              <a:rPr lang="en-US" sz="2800" b="0" baseline="0" dirty="0">
                <a:latin typeface="Avenir Next LT Pro Light" panose="020B0304020202020204" pitchFamily="34" charset="0"/>
                <a:hlinkClick r:id="rId4" action="ppaction://hlinksldjump"/>
              </a:rPr>
              <a:t>Chapter 2: REVIEW: Planning Your Improvement Effort</a:t>
            </a:r>
            <a:endParaRPr lang="en-US" sz="2800" b="0" baseline="0" dirty="0">
              <a:latin typeface="Avenir Next LT Pro Light" panose="020B0304020202020204" pitchFamily="34" charset="0"/>
            </a:endParaRPr>
          </a:p>
          <a:p>
            <a:r>
              <a:rPr lang="en-US" sz="2800" b="0" dirty="0">
                <a:latin typeface="Avenir Next LT Pro Light" panose="020B0304020202020204" pitchFamily="34" charset="0"/>
                <a:hlinkClick r:id="rId5" action="ppaction://hlinksldjump"/>
              </a:rPr>
              <a:t>Chapter 3: Redesigning Processes to Improve CC</a:t>
            </a:r>
            <a:endParaRPr lang="en-US" sz="2800" b="0" dirty="0">
              <a:latin typeface="Avenir Next LT Pro Light" panose="020B0304020202020204" pitchFamily="34" charset="0"/>
            </a:endParaRPr>
          </a:p>
          <a:p>
            <a:r>
              <a:rPr lang="en-US" sz="2800" b="0" dirty="0">
                <a:latin typeface="Avenir Next LT Pro Light" panose="020B0304020202020204" pitchFamily="34" charset="0"/>
                <a:hlinkClick r:id="rId6" action="ppaction://hlinksldjump"/>
              </a:rPr>
              <a:t>Chapter 4: Identifying  Patient </a:t>
            </a:r>
            <a:r>
              <a:rPr lang="en-US" dirty="0">
                <a:latin typeface="Avenir Next LT Pro Light" panose="020B0304020202020204" pitchFamily="34" charset="0"/>
                <a:hlinkClick r:id="rId6" action="ppaction://hlinksldjump"/>
              </a:rPr>
              <a:t>Needs </a:t>
            </a:r>
            <a:r>
              <a:rPr lang="en-US" sz="2800" b="0" dirty="0">
                <a:latin typeface="Avenir Next LT Pro Light" panose="020B0304020202020204" pitchFamily="34" charset="0"/>
                <a:hlinkClick r:id="rId6" action="ppaction://hlinksldjump"/>
              </a:rPr>
              <a:t>and  Reducing Disparities</a:t>
            </a:r>
            <a:endParaRPr lang="en-US" dirty="0">
              <a:latin typeface="Avenir Next LT Pro Light" panose="020B0304020202020204" pitchFamily="34" charset="0"/>
            </a:endParaRPr>
          </a:p>
          <a:p>
            <a:r>
              <a:rPr lang="en-US" dirty="0">
                <a:latin typeface="Avenir Next LT Pro Light" panose="020B0304020202020204" pitchFamily="34" charset="0"/>
                <a:hlinkClick r:id="rId7" action="ppaction://hlinksldjump"/>
              </a:rPr>
              <a:t>Chapter 5: Equipping Staff to Lead &amp; Support CC</a:t>
            </a:r>
            <a:endParaRPr lang="en-US" dirty="0">
              <a:latin typeface="Avenir Next LT Pro Light" panose="020B0304020202020204" pitchFamily="34" charset="0"/>
            </a:endParaRPr>
          </a:p>
          <a:p>
            <a:r>
              <a:rPr lang="en-US" dirty="0">
                <a:latin typeface="Avenir Next LT Pro Light" panose="020B0304020202020204" pitchFamily="34" charset="0"/>
                <a:hlinkClick r:id="rId8" action="ppaction://hlinksldjump"/>
              </a:rPr>
              <a:t>Chapter 6: Using Data to Improve CC and Monitor Progress</a:t>
            </a:r>
            <a:endParaRPr lang="en-US" sz="2800" b="0" dirty="0">
              <a:latin typeface="Avenir Next LT Pro Light" panose="020B0304020202020204" pitchFamily="34" charset="0"/>
            </a:endParaRPr>
          </a:p>
          <a:p>
            <a:pPr marL="0" marR="0" lvl="0" indent="0" algn="l" defTabSz="914400" rtl="0" eaLnBrk="1" fontAlgn="t" latinLnBrk="0" hangingPunct="1">
              <a:lnSpc>
                <a:spcPct val="107000"/>
              </a:lnSpc>
              <a:spcBef>
                <a:spcPts val="0"/>
              </a:spcBef>
              <a:spcAft>
                <a:spcPts val="0"/>
              </a:spcAft>
              <a:buClrTx/>
              <a:buSzTx/>
              <a:buFontTx/>
              <a:buNone/>
              <a:tabLst/>
              <a:defRPr/>
            </a:pPr>
            <a:endParaRPr lang="en-US" sz="2800" b="0" dirty="0">
              <a:latin typeface="Avenir Next LT Pro Light" panose="020B0304020202020204" pitchFamily="34" charset="0"/>
            </a:endParaRPr>
          </a:p>
          <a:p>
            <a:pPr marL="0" marR="0" lvl="0" indent="0" algn="l" defTabSz="914400" rtl="0" eaLnBrk="1" fontAlgn="t" latinLnBrk="0" hangingPunct="1">
              <a:lnSpc>
                <a:spcPct val="107000"/>
              </a:lnSpc>
              <a:spcBef>
                <a:spcPts val="0"/>
              </a:spcBef>
              <a:spcAft>
                <a:spcPts val="0"/>
              </a:spcAft>
              <a:buClrTx/>
              <a:buSzTx/>
              <a:buFontTx/>
              <a:buNone/>
              <a:tabLst/>
              <a:defRPr/>
            </a:pPr>
            <a:endParaRPr lang="en-US" sz="2800" b="0" dirty="0">
              <a:latin typeface="Avenir Next LT Pro Light" panose="020B0304020202020204" pitchFamily="34" charset="0"/>
            </a:endParaRPr>
          </a:p>
          <a:p>
            <a:endParaRPr lang="en-US" sz="2800" b="0" dirty="0">
              <a:latin typeface="Avenir Next LT Pro Light" panose="020B0304020202020204" pitchFamily="34" charset="0"/>
            </a:endParaRPr>
          </a:p>
          <a:p>
            <a:pPr marL="0" marR="0" lvl="0" indent="0" algn="l" defTabSz="914400" rtl="0" eaLnBrk="1" fontAlgn="t" latinLnBrk="0" hangingPunct="1">
              <a:lnSpc>
                <a:spcPct val="107000"/>
              </a:lnSpc>
              <a:spcBef>
                <a:spcPts val="0"/>
              </a:spcBef>
              <a:spcAft>
                <a:spcPts val="0"/>
              </a:spcAft>
              <a:buClrTx/>
              <a:buSzTx/>
              <a:buFontTx/>
              <a:buNone/>
              <a:tabLst/>
              <a:defRPr/>
            </a:pPr>
            <a:endParaRPr lang="en-US" sz="2800" b="0" dirty="0">
              <a:latin typeface="Avenir Next LT Pro Light" panose="020B0304020202020204" pitchFamily="34" charset="0"/>
            </a:endParaRPr>
          </a:p>
          <a:p>
            <a:pPr marL="0" marR="0" lvl="0" indent="0" algn="l" defTabSz="914400" rtl="0" eaLnBrk="1" fontAlgn="t" latinLnBrk="0" hangingPunct="1">
              <a:lnSpc>
                <a:spcPct val="107000"/>
              </a:lnSpc>
              <a:spcBef>
                <a:spcPts val="0"/>
              </a:spcBef>
              <a:spcAft>
                <a:spcPts val="0"/>
              </a:spcAft>
              <a:buClrTx/>
              <a:buSzTx/>
              <a:buFontTx/>
              <a:buNone/>
              <a:tabLst/>
              <a:defRPr/>
            </a:pPr>
            <a:endParaRPr lang="en-US" sz="2800" b="0" dirty="0">
              <a:latin typeface="Avenir Next LT Pro Light" panose="020B0304020202020204" pitchFamily="34" charset="0"/>
            </a:endParaRPr>
          </a:p>
          <a:p>
            <a:endParaRPr lang="en-US" sz="2800" b="0" kern="1200" dirty="0">
              <a:solidFill>
                <a:schemeClr val="dk1"/>
              </a:solidFill>
              <a:effectLst/>
              <a:latin typeface="Avenir Next LT Pro" panose="020B0504020202020204" pitchFamily="34" charset="0"/>
              <a:ea typeface="+mn-ea"/>
              <a:cs typeface="+mn-cs"/>
            </a:endParaRPr>
          </a:p>
          <a:p>
            <a:endParaRPr lang="en-US" sz="2800" b="0" kern="1200" dirty="0">
              <a:solidFill>
                <a:schemeClr val="dk1"/>
              </a:solidFill>
              <a:effectLst/>
              <a:latin typeface="Avenir Next LT Pro Light" panose="020B0304020202020204" pitchFamily="34" charset="0"/>
              <a:ea typeface="+mn-ea"/>
              <a:cs typeface="+mn-cs"/>
            </a:endParaRPr>
          </a:p>
          <a:p>
            <a:endParaRPr lang="en-US" sz="2800" b="0" baseline="0" dirty="0">
              <a:latin typeface="Avenir Next LT Pro Light" panose="020B0304020202020204" pitchFamily="34" charset="0"/>
            </a:endParaRPr>
          </a:p>
          <a:p>
            <a:endParaRPr lang="en-US" sz="2800" b="0" kern="1200" baseline="0" dirty="0">
              <a:solidFill>
                <a:schemeClr val="dk1"/>
              </a:solidFill>
              <a:effectLst/>
              <a:latin typeface="Avenir Next LT Pro Light" panose="020B0304020202020204" pitchFamily="34" charset="0"/>
              <a:ea typeface="+mn-ea"/>
              <a:cs typeface="+mn-cs"/>
            </a:endParaRPr>
          </a:p>
          <a:p>
            <a:endParaRPr lang="en-US" sz="2800" b="0" kern="1200" dirty="0">
              <a:solidFill>
                <a:schemeClr val="dk1"/>
              </a:solidFill>
              <a:effectLst/>
              <a:latin typeface="Avenir Next LT Pro Light" panose="020B0304020202020204" pitchFamily="34" charset="0"/>
              <a:ea typeface="+mn-ea"/>
              <a:cs typeface="+mn-cs"/>
            </a:endParaRPr>
          </a:p>
          <a:p>
            <a:endParaRPr lang="en-US" dirty="0"/>
          </a:p>
        </p:txBody>
      </p:sp>
      <p:sp>
        <p:nvSpPr>
          <p:cNvPr id="4" name="Slide Number Placeholder 3">
            <a:extLst>
              <a:ext uri="{FF2B5EF4-FFF2-40B4-BE49-F238E27FC236}">
                <a16:creationId xmlns:a16="http://schemas.microsoft.com/office/drawing/2014/main" id="{B41C6D52-8AF6-4FA6-92B6-D8AC894438E0}"/>
              </a:ext>
            </a:extLst>
          </p:cNvPr>
          <p:cNvSpPr>
            <a:spLocks noGrp="1"/>
          </p:cNvSpPr>
          <p:nvPr>
            <p:ph type="sldNum" sz="quarter" idx="12"/>
          </p:nvPr>
        </p:nvSpPr>
        <p:spPr/>
        <p:txBody>
          <a:bodyPr/>
          <a:lstStyle/>
          <a:p>
            <a:fld id="{9E543643-C343-E242-96C8-DCEC3832F61D}" type="slidenum">
              <a:rPr lang="en-US" smtClean="0"/>
              <a:t>4</a:t>
            </a:fld>
            <a:endParaRPr lang="en-US"/>
          </a:p>
        </p:txBody>
      </p:sp>
    </p:spTree>
    <p:extLst>
      <p:ext uri="{BB962C8B-B14F-4D97-AF65-F5344CB8AC3E}">
        <p14:creationId xmlns:p14="http://schemas.microsoft.com/office/powerpoint/2010/main" val="1561584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Data is NOT a Substitute for Human Feedback."/>
          <p:cNvSpPr/>
          <p:nvPr/>
        </p:nvSpPr>
        <p:spPr>
          <a:xfrm>
            <a:off x="0" y="48717"/>
            <a:ext cx="12192000" cy="816429"/>
          </a:xfrm>
          <a:prstGeom prst="rect">
            <a:avLst/>
          </a:prstGeom>
          <a:solidFill>
            <a:srgbClr val="C42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a:xfrm>
            <a:off x="1371600" y="1"/>
            <a:ext cx="9296399" cy="865145"/>
          </a:xfrm>
        </p:spPr>
        <p:txBody>
          <a:bodyPr>
            <a:noAutofit/>
          </a:bodyPr>
          <a:lstStyle/>
          <a:p>
            <a:pPr algn="ctr"/>
            <a:r>
              <a:rPr lang="en-US" sz="3200" b="1" dirty="0">
                <a:solidFill>
                  <a:schemeClr val="bg1"/>
                </a:solidFill>
                <a:latin typeface="Avenir Next LT Pro" panose="020B0504020202020204" pitchFamily="34" charset="0"/>
              </a:rPr>
              <a:t>Data is NOT a Substitute for Human Feedback</a:t>
            </a:r>
          </a:p>
        </p:txBody>
      </p:sp>
      <p:sp>
        <p:nvSpPr>
          <p:cNvPr id="4" name="Slide Number Placeholder 3">
            <a:extLst>
              <a:ext uri="{FF2B5EF4-FFF2-40B4-BE49-F238E27FC236}">
                <a16:creationId xmlns:a16="http://schemas.microsoft.com/office/drawing/2014/main" id="{7BB56A87-5BA7-473B-AE16-DBCC373D6A7F}"/>
              </a:ext>
              <a:ext uri="{C183D7F6-B498-43B3-948B-1728B52AA6E4}">
                <adec:decorative xmlns:adec="http://schemas.microsoft.com/office/drawing/2017/decorative" val="1"/>
              </a:ext>
            </a:extLst>
          </p:cNvPr>
          <p:cNvSpPr>
            <a:spLocks noGrp="1"/>
          </p:cNvSpPr>
          <p:nvPr>
            <p:ph type="sldNum" sz="quarter" idx="12"/>
          </p:nvPr>
        </p:nvSpPr>
        <p:spPr>
          <a:xfrm>
            <a:off x="9511205" y="6333556"/>
            <a:ext cx="2057400" cy="365125"/>
          </a:xfrm>
        </p:spPr>
        <p:txBody>
          <a:bodyPr/>
          <a:lstStyle/>
          <a:p>
            <a:fld id="{9E543643-C343-E242-96C8-DCEC3832F61D}" type="slidenum">
              <a:rPr lang="en-US" smtClean="0">
                <a:solidFill>
                  <a:schemeClr val="bg1"/>
                </a:solidFill>
              </a:rPr>
              <a:t>40</a:t>
            </a:fld>
            <a:endParaRPr lang="en-US">
              <a:solidFill>
                <a:schemeClr val="bg1"/>
              </a:solidFill>
            </a:endParaRPr>
          </a:p>
        </p:txBody>
      </p:sp>
      <p:sp>
        <p:nvSpPr>
          <p:cNvPr id="22" name="TextBox 21">
            <a:extLst>
              <a:ext uri="{C183D7F6-B498-43B3-948B-1728B52AA6E4}">
                <adec:decorative xmlns:adec="http://schemas.microsoft.com/office/drawing/2017/decorative" val="1"/>
              </a:ext>
            </a:extLst>
          </p:cNvPr>
          <p:cNvSpPr txBox="1"/>
          <p:nvPr/>
        </p:nvSpPr>
        <p:spPr>
          <a:xfrm>
            <a:off x="1524001" y="1519439"/>
            <a:ext cx="2231571" cy="369332"/>
          </a:xfrm>
          <a:prstGeom prst="rect">
            <a:avLst/>
          </a:prstGeom>
          <a:noFill/>
        </p:spPr>
        <p:txBody>
          <a:bodyPr wrap="square" rtlCol="0">
            <a:spAutoFit/>
          </a:bodyPr>
          <a:lstStyle/>
          <a:p>
            <a:pPr algn="ctr"/>
            <a:r>
              <a:rPr lang="en-US">
                <a:solidFill>
                  <a:schemeClr val="bg1"/>
                </a:solidFill>
              </a:rPr>
              <a:t>PARTICIPANTS</a:t>
            </a:r>
          </a:p>
        </p:txBody>
      </p:sp>
      <p:sp>
        <p:nvSpPr>
          <p:cNvPr id="8" name="TextBox 7">
            <a:extLst>
              <a:ext uri="{C183D7F6-B498-43B3-948B-1728B52AA6E4}">
                <adec:decorative xmlns:adec="http://schemas.microsoft.com/office/drawing/2017/decorative" val="1"/>
              </a:ext>
            </a:extLst>
          </p:cNvPr>
          <p:cNvSpPr txBox="1"/>
          <p:nvPr/>
        </p:nvSpPr>
        <p:spPr>
          <a:xfrm>
            <a:off x="1774655" y="1120462"/>
            <a:ext cx="1333446" cy="400110"/>
          </a:xfrm>
          <a:prstGeom prst="rect">
            <a:avLst/>
          </a:prstGeom>
          <a:noFill/>
        </p:spPr>
        <p:txBody>
          <a:bodyPr wrap="square" rtlCol="0">
            <a:spAutoFit/>
          </a:bodyPr>
          <a:lstStyle/>
          <a:p>
            <a:r>
              <a:rPr lang="en-US" sz="2000">
                <a:solidFill>
                  <a:schemeClr val="lt1"/>
                </a:solidFill>
              </a:rPr>
              <a:t>KEYS</a:t>
            </a:r>
          </a:p>
        </p:txBody>
      </p:sp>
      <p:sp>
        <p:nvSpPr>
          <p:cNvPr id="13" name="Rectangle 12">
            <a:extLst>
              <a:ext uri="{C183D7F6-B498-43B3-948B-1728B52AA6E4}">
                <adec:decorative xmlns:adec="http://schemas.microsoft.com/office/drawing/2017/decorative" val="1"/>
              </a:ext>
            </a:extLst>
          </p:cNvPr>
          <p:cNvSpPr/>
          <p:nvPr/>
        </p:nvSpPr>
        <p:spPr>
          <a:xfrm>
            <a:off x="1524001" y="1364398"/>
            <a:ext cx="1857464" cy="369332"/>
          </a:xfrm>
          <a:prstGeom prst="rect">
            <a:avLst/>
          </a:prstGeom>
        </p:spPr>
        <p:txBody>
          <a:bodyPr wrap="square">
            <a:spAutoFit/>
          </a:bodyPr>
          <a:lstStyle/>
          <a:p>
            <a:pPr algn="ctr"/>
            <a:r>
              <a:rPr lang="en-US" b="1">
                <a:solidFill>
                  <a:schemeClr val="bg1"/>
                </a:solidFill>
              </a:rPr>
              <a:t>MEASURE</a:t>
            </a:r>
          </a:p>
        </p:txBody>
      </p:sp>
      <p:graphicFrame>
        <p:nvGraphicFramePr>
          <p:cNvPr id="24" name="TextBox 9" descr="Listen to staff &amp; patients: Be open to their ideas for improvement, solicit feedback on what and how well things are working, discuss struggles and failures with a focus on learning and improving.">
            <a:extLst>
              <a:ext uri="{FF2B5EF4-FFF2-40B4-BE49-F238E27FC236}">
                <a16:creationId xmlns:a16="http://schemas.microsoft.com/office/drawing/2014/main" id="{87DA0FEF-5AD2-483A-B8B7-CDF87EBA8BA7}"/>
              </a:ext>
            </a:extLst>
          </p:cNvPr>
          <p:cNvGraphicFramePr/>
          <p:nvPr>
            <p:extLst>
              <p:ext uri="{D42A27DB-BD31-4B8C-83A1-F6EECF244321}">
                <p14:modId xmlns:p14="http://schemas.microsoft.com/office/powerpoint/2010/main" val="3127121399"/>
              </p:ext>
            </p:extLst>
          </p:nvPr>
        </p:nvGraphicFramePr>
        <p:xfrm>
          <a:off x="662152" y="1145415"/>
          <a:ext cx="10704786" cy="4829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2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8806FC8-72F3-D4B0-39EA-0D7329316D71}"/>
              </a:ext>
            </a:extLst>
          </p:cNvPr>
          <p:cNvSpPr>
            <a:spLocks noGrp="1"/>
          </p:cNvSpPr>
          <p:nvPr>
            <p:ph type="title"/>
          </p:nvPr>
        </p:nvSpPr>
        <p:spPr>
          <a:xfrm>
            <a:off x="831850" y="1709738"/>
            <a:ext cx="10515600" cy="2852737"/>
          </a:xfrm>
          <a:solidFill>
            <a:srgbClr val="C10230"/>
          </a:solidFill>
        </p:spPr>
        <p:txBody>
          <a:bodyPr vert="horz" lIns="91440" tIns="45720" rIns="91440" bIns="45720" rtlCol="0" anchor="ctr" anchorCtr="0">
            <a:normAutofit/>
          </a:bodyPr>
          <a:lstStyle/>
          <a:p>
            <a:pPr algn="ctr">
              <a:spcAft>
                <a:spcPts val="2400"/>
              </a:spcAft>
            </a:pP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Chapter 1: </a:t>
            </a:r>
            <a:b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Understanding </a:t>
            </a:r>
            <a:b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br>
            <a:r>
              <a:rPr lang="en-US" sz="6000" b="1" dirty="0">
                <a:solidFill>
                  <a:schemeClr val="bg1"/>
                </a:solidFill>
                <a:latin typeface="Avenir Next LT Pro" panose="020B0504020202020204" pitchFamily="34" charset="0"/>
                <a:cs typeface="Calibri"/>
                <a:hlinkClick r:id="rId2" action="ppaction://hlinksldjump">
                  <a:extLst>
                    <a:ext uri="{A12FA001-AC4F-418D-AE19-62706E023703}">
                      <ahyp:hlinkClr xmlns:ahyp="http://schemas.microsoft.com/office/drawing/2018/hyperlinkcolor" val="tx"/>
                    </a:ext>
                  </a:extLst>
                </a:hlinkClick>
              </a:rPr>
              <a:t>Care Coordination (CC)</a:t>
            </a:r>
            <a:endParaRPr lang="en-US" sz="6000" b="1" dirty="0">
              <a:solidFill>
                <a:schemeClr val="bg1"/>
              </a:solidFill>
              <a:latin typeface="Avenir Next LT Pro" panose="020B0504020202020204" pitchFamily="34" charset="0"/>
              <a:cs typeface="Calibri"/>
            </a:endParaRP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5</a:t>
            </a:fld>
            <a:endParaRPr lang="en-US"/>
          </a:p>
        </p:txBody>
      </p:sp>
    </p:spTree>
    <p:extLst>
      <p:ext uri="{BB962C8B-B14F-4D97-AF65-F5344CB8AC3E}">
        <p14:creationId xmlns:p14="http://schemas.microsoft.com/office/powerpoint/2010/main" val="362165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B698D4D-1716-39F7-2F90-0009F15CA1DB}"/>
              </a:ext>
            </a:extLst>
          </p:cNvPr>
          <p:cNvSpPr>
            <a:spLocks noGrp="1"/>
          </p:cNvSpPr>
          <p:nvPr>
            <p:ph type="title"/>
          </p:nvPr>
        </p:nvSpPr>
        <p:spPr/>
        <p:txBody>
          <a:bodyPr>
            <a:noAutofit/>
          </a:bodyPr>
          <a:lstStyle/>
          <a:p>
            <a:pPr algn="ctr"/>
            <a:r>
              <a:rPr lang="en-US" sz="3400" b="1" dirty="0">
                <a:solidFill>
                  <a:schemeClr val="bg1"/>
                </a:solidFill>
                <a:latin typeface="Avenir Next LT Pro" panose="020B0504020202020204" pitchFamily="34" charset="0"/>
                <a:cs typeface="Calibri" panose="020F0502020204030204" pitchFamily="34" charset="0"/>
              </a:rPr>
              <a:t>What is Effective CC for CR?</a:t>
            </a:r>
          </a:p>
        </p:txBody>
      </p:sp>
      <p:sp>
        <p:nvSpPr>
          <p:cNvPr id="9" name="Content Placeholder 2">
            <a:extLst>
              <a:ext uri="{FF2B5EF4-FFF2-40B4-BE49-F238E27FC236}">
                <a16:creationId xmlns:a16="http://schemas.microsoft.com/office/drawing/2014/main" id="{59B5EFB1-E0B3-555F-8CF7-66DFCAC58C66}"/>
              </a:ext>
            </a:extLst>
          </p:cNvPr>
          <p:cNvSpPr>
            <a:spLocks noGrp="1"/>
          </p:cNvSpPr>
          <p:nvPr>
            <p:ph idx="1"/>
          </p:nvPr>
        </p:nvSpPr>
        <p:spPr/>
        <p:txBody>
          <a:bodyPr>
            <a:noAutofit/>
          </a:bodyPr>
          <a:lstStyle/>
          <a:p>
            <a:pPr marL="0" indent="0">
              <a:buNone/>
            </a:pPr>
            <a:r>
              <a:rPr lang="en-US" sz="3600" dirty="0">
                <a:latin typeface="Avenir Next LT Pro Light" panose="020B0304020202020204" pitchFamily="34" charset="0"/>
              </a:rPr>
              <a:t>Effective CC for CR is: </a:t>
            </a:r>
          </a:p>
          <a:p>
            <a:r>
              <a:rPr lang="en-US" sz="3600" dirty="0">
                <a:latin typeface="Avenir Next LT Pro Light" panose="020B0304020202020204" pitchFamily="34" charset="0"/>
              </a:rPr>
              <a:t>a group of workflow processes and activities</a:t>
            </a:r>
          </a:p>
          <a:p>
            <a:r>
              <a:rPr lang="en-US" sz="3600" dirty="0">
                <a:latin typeface="Avenir Next LT Pro Light" panose="020B0304020202020204" pitchFamily="34" charset="0"/>
              </a:rPr>
              <a:t>designed and systematically executed </a:t>
            </a:r>
          </a:p>
          <a:p>
            <a:r>
              <a:rPr lang="en-US" sz="3600" dirty="0">
                <a:latin typeface="Avenir Next LT Pro Light" panose="020B0304020202020204" pitchFamily="34" charset="0"/>
              </a:rPr>
              <a:t>to ensure ALL eligible patients are referred, enroll, and participate fully in the program. </a:t>
            </a:r>
          </a:p>
        </p:txBody>
      </p:sp>
      <p:sp>
        <p:nvSpPr>
          <p:cNvPr id="5" name="Slide Number Placeholder 4">
            <a:extLst>
              <a:ext uri="{FF2B5EF4-FFF2-40B4-BE49-F238E27FC236}">
                <a16:creationId xmlns:a16="http://schemas.microsoft.com/office/drawing/2014/main" id="{8CC7CB52-A4EB-DA93-F4BF-76923958DF31}"/>
              </a:ext>
            </a:extLst>
          </p:cNvPr>
          <p:cNvSpPr>
            <a:spLocks noGrp="1"/>
          </p:cNvSpPr>
          <p:nvPr>
            <p:ph type="sldNum" sz="quarter" idx="12"/>
          </p:nvPr>
        </p:nvSpPr>
        <p:spPr/>
        <p:txBody>
          <a:bodyPr/>
          <a:lstStyle/>
          <a:p>
            <a:fld id="{9E543643-C343-E242-96C8-DCEC3832F61D}" type="slidenum">
              <a:rPr lang="en-US" smtClean="0"/>
              <a:t>6</a:t>
            </a:fld>
            <a:endParaRPr lang="en-US" dirty="0"/>
          </a:p>
        </p:txBody>
      </p:sp>
    </p:spTree>
    <p:extLst>
      <p:ext uri="{BB962C8B-B14F-4D97-AF65-F5344CB8AC3E}">
        <p14:creationId xmlns:p14="http://schemas.microsoft.com/office/powerpoint/2010/main" val="303066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44BB-95AB-4CC7-9FEE-21323C657548}"/>
              </a:ext>
            </a:extLst>
          </p:cNvPr>
          <p:cNvSpPr>
            <a:spLocks noGrp="1"/>
          </p:cNvSpPr>
          <p:nvPr>
            <p:ph type="title"/>
          </p:nvPr>
        </p:nvSpPr>
        <p:spPr/>
        <p:txBody>
          <a:bodyPr/>
          <a:lstStyle/>
          <a:p>
            <a:r>
              <a:rPr lang="en-US" dirty="0"/>
              <a:t>2011 Study: Benefits of CC</a:t>
            </a:r>
          </a:p>
        </p:txBody>
      </p:sp>
      <p:sp>
        <p:nvSpPr>
          <p:cNvPr id="4" name="Slide Number Placeholder 3">
            <a:extLst>
              <a:ext uri="{FF2B5EF4-FFF2-40B4-BE49-F238E27FC236}">
                <a16:creationId xmlns:a16="http://schemas.microsoft.com/office/drawing/2014/main" id="{E7B0D0BE-DDF9-4FFF-9117-30D36EFB7ACF}"/>
              </a:ext>
              <a:ext uri="{C183D7F6-B498-43B3-948B-1728B52AA6E4}">
                <adec:decorative xmlns:adec="http://schemas.microsoft.com/office/drawing/2017/decorative" val="1"/>
              </a:ext>
            </a:extLst>
          </p:cNvPr>
          <p:cNvSpPr>
            <a:spLocks noGrp="1"/>
          </p:cNvSpPr>
          <p:nvPr>
            <p:ph type="sldNum" sz="quarter" idx="12"/>
          </p:nvPr>
        </p:nvSpPr>
        <p:spPr/>
        <p:txBody>
          <a:bodyPr/>
          <a:lstStyle/>
          <a:p>
            <a:fld id="{56FAB8D9-EC93-452B-B8CD-B076CB1D95D6}" type="slidenum">
              <a:rPr lang="en-US" smtClean="0"/>
              <a:t>7</a:t>
            </a:fld>
            <a:endParaRPr lang="en-US"/>
          </a:p>
        </p:txBody>
      </p:sp>
      <p:pic>
        <p:nvPicPr>
          <p:cNvPr id="5" name="Content Placeholder 4" descr="AR plus CC equals Increased Referral, Increased Enrollment, Increased Adherence, and Improved Cardiac Health">
            <a:extLst>
              <a:ext uri="{FF2B5EF4-FFF2-40B4-BE49-F238E27FC236}">
                <a16:creationId xmlns:a16="http://schemas.microsoft.com/office/drawing/2014/main" id="{36465538-4374-47CF-8A7F-CD17EC35E6AF}"/>
              </a:ext>
            </a:extLst>
          </p:cNvPr>
          <p:cNvPicPr>
            <a:picLocks noGrp="1" noChangeAspect="1"/>
          </p:cNvPicPr>
          <p:nvPr>
            <p:ph idx="1"/>
          </p:nvPr>
        </p:nvPicPr>
        <p:blipFill>
          <a:blip r:embed="rId3"/>
          <a:stretch>
            <a:fillRect/>
          </a:stretch>
        </p:blipFill>
        <p:spPr>
          <a:xfrm>
            <a:off x="1552754" y="1207698"/>
            <a:ext cx="9333781" cy="2221302"/>
          </a:xfrm>
          <a:prstGeom prst="rect">
            <a:avLst/>
          </a:prstGeom>
        </p:spPr>
      </p:pic>
      <p:graphicFrame>
        <p:nvGraphicFramePr>
          <p:cNvPr id="8" name="Table 7">
            <a:extLst>
              <a:ext uri="{FF2B5EF4-FFF2-40B4-BE49-F238E27FC236}">
                <a16:creationId xmlns:a16="http://schemas.microsoft.com/office/drawing/2014/main" id="{CF97E5AF-41BA-42BB-A4BD-051368F6B122}"/>
              </a:ext>
            </a:extLst>
          </p:cNvPr>
          <p:cNvGraphicFramePr>
            <a:graphicFrameLocks noGrp="1"/>
          </p:cNvGraphicFramePr>
          <p:nvPr>
            <p:extLst>
              <p:ext uri="{D42A27DB-BD31-4B8C-83A1-F6EECF244321}">
                <p14:modId xmlns:p14="http://schemas.microsoft.com/office/powerpoint/2010/main" val="2304057547"/>
              </p:ext>
            </p:extLst>
          </p:nvPr>
        </p:nvGraphicFramePr>
        <p:xfrm>
          <a:off x="1552755" y="3739263"/>
          <a:ext cx="9333781" cy="2316480"/>
        </p:xfrm>
        <a:graphic>
          <a:graphicData uri="http://schemas.openxmlformats.org/drawingml/2006/table">
            <a:tbl>
              <a:tblPr firstRow="1" bandRow="1">
                <a:tableStyleId>{5940675A-B579-460E-94D1-54222C63F5DA}</a:tableStyleId>
              </a:tblPr>
              <a:tblGrid>
                <a:gridCol w="2968648">
                  <a:extLst>
                    <a:ext uri="{9D8B030D-6E8A-4147-A177-3AD203B41FA5}">
                      <a16:colId xmlns:a16="http://schemas.microsoft.com/office/drawing/2014/main" val="1667582217"/>
                    </a:ext>
                  </a:extLst>
                </a:gridCol>
                <a:gridCol w="6365133">
                  <a:extLst>
                    <a:ext uri="{9D8B030D-6E8A-4147-A177-3AD203B41FA5}">
                      <a16:colId xmlns:a16="http://schemas.microsoft.com/office/drawing/2014/main" val="3882187967"/>
                    </a:ext>
                  </a:extLst>
                </a:gridCol>
              </a:tblGrid>
              <a:tr h="404360">
                <a:tc>
                  <a:txBody>
                    <a:bodyPr/>
                    <a:lstStyle/>
                    <a:p>
                      <a:r>
                        <a:rPr lang="en-US" sz="2800" b="1" u="none" dirty="0"/>
                        <a:t>Treatment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none" dirty="0"/>
                        <a:t>% Eligible Patients Referred to CR</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7207900"/>
                  </a:ext>
                </a:extLst>
              </a:tr>
              <a:tr h="404360">
                <a:tc>
                  <a:txBody>
                    <a:bodyPr/>
                    <a:lstStyle/>
                    <a:p>
                      <a:r>
                        <a:rPr lang="en-US" sz="2800" b="1" dirty="0"/>
                        <a:t>Control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3200" b="1" dirty="0"/>
                        <a:t>32%</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33363287"/>
                  </a:ext>
                </a:extLst>
              </a:tr>
              <a:tr h="404360">
                <a:tc>
                  <a:txBody>
                    <a:bodyPr/>
                    <a:lstStyle/>
                    <a:p>
                      <a:r>
                        <a:rPr lang="en-US" sz="2800" b="1" dirty="0">
                          <a:solidFill>
                            <a:srgbClr val="C00000"/>
                          </a:solidFill>
                        </a:rPr>
                        <a:t>AR</a:t>
                      </a:r>
                      <a:r>
                        <a:rPr lang="en-US" sz="2800" b="1" dirty="0">
                          <a:solidFill>
                            <a:srgbClr val="C42033"/>
                          </a:solidFill>
                        </a:rPr>
                        <a:t> alone </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200" b="1" dirty="0">
                          <a:solidFill>
                            <a:srgbClr val="C42033"/>
                          </a:solidFill>
                        </a:rPr>
                        <a:t>70% </a:t>
                      </a:r>
                      <a:endParaRPr lang="en-US" sz="32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88166190"/>
                  </a:ext>
                </a:extLst>
              </a:tr>
              <a:tr h="494949">
                <a:tc>
                  <a:txBody>
                    <a:bodyPr/>
                    <a:lstStyle/>
                    <a:p>
                      <a:r>
                        <a:rPr lang="en-US" sz="2800" b="1" dirty="0">
                          <a:solidFill>
                            <a:srgbClr val="7030A0"/>
                          </a:solidFill>
                        </a:rPr>
                        <a:t>AR</a:t>
                      </a:r>
                      <a:r>
                        <a:rPr lang="en-US" sz="2800" b="1" i="1" dirty="0">
                          <a:solidFill>
                            <a:srgbClr val="7030A0"/>
                          </a:solidFill>
                        </a:rPr>
                        <a:t> </a:t>
                      </a:r>
                      <a:r>
                        <a:rPr lang="en-US" sz="2800" b="1" dirty="0">
                          <a:solidFill>
                            <a:srgbClr val="7030A0"/>
                          </a:solidFill>
                        </a:rPr>
                        <a:t>&amp; effective CC </a:t>
                      </a:r>
                      <a:endParaRPr lang="en-US" sz="28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7030A0"/>
                          </a:solidFill>
                        </a:rPr>
                        <a:t>86%</a:t>
                      </a:r>
                      <a:r>
                        <a:rPr lang="en-US" sz="3200" b="1" dirty="0"/>
                        <a:t> </a:t>
                      </a:r>
                      <a:endParaRPr lang="en-US" sz="3200" b="1" i="1" dirty="0">
                        <a:solidFill>
                          <a:srgbClr val="7030A0"/>
                        </a:solidFill>
                        <a:cs typeface="Calibri" panose="020F0502020204030204"/>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0566185"/>
                  </a:ext>
                </a:extLst>
              </a:tr>
            </a:tbl>
          </a:graphicData>
        </a:graphic>
      </p:graphicFrame>
    </p:spTree>
    <p:extLst>
      <p:ext uri="{BB962C8B-B14F-4D97-AF65-F5344CB8AC3E}">
        <p14:creationId xmlns:p14="http://schemas.microsoft.com/office/powerpoint/2010/main" val="283639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DA40-6C24-4DA9-B5B8-2A08D800A753}"/>
              </a:ext>
            </a:extLst>
          </p:cNvPr>
          <p:cNvSpPr>
            <a:spLocks noGrp="1"/>
          </p:cNvSpPr>
          <p:nvPr>
            <p:ph type="title"/>
          </p:nvPr>
        </p:nvSpPr>
        <p:spPr/>
        <p:txBody>
          <a:bodyPr/>
          <a:lstStyle/>
          <a:p>
            <a:r>
              <a:rPr lang="en-US" dirty="0"/>
              <a:t>Key Objectives of a CC  System for CR</a:t>
            </a:r>
          </a:p>
        </p:txBody>
      </p:sp>
      <p:sp>
        <p:nvSpPr>
          <p:cNvPr id="3" name="Content Placeholder 2">
            <a:extLst>
              <a:ext uri="{FF2B5EF4-FFF2-40B4-BE49-F238E27FC236}">
                <a16:creationId xmlns:a16="http://schemas.microsoft.com/office/drawing/2014/main" id="{DC78C369-F374-4372-9E54-B068AA3BDB72}"/>
              </a:ext>
            </a:extLst>
          </p:cNvPr>
          <p:cNvSpPr>
            <a:spLocks noGrp="1"/>
          </p:cNvSpPr>
          <p:nvPr>
            <p:ph idx="1"/>
          </p:nvPr>
        </p:nvSpPr>
        <p:spPr>
          <a:xfrm>
            <a:off x="838200" y="1428750"/>
            <a:ext cx="10515600" cy="5292725"/>
          </a:xfrm>
        </p:spPr>
        <p:txBody>
          <a:bodyPr>
            <a:normAutofit fontScale="85000" lnSpcReduction="10000"/>
          </a:bodyPr>
          <a:lstStyle/>
          <a:p>
            <a:pPr marL="0" marR="0" lvl="0" indent="0">
              <a:lnSpc>
                <a:spcPct val="107000"/>
              </a:lnSpc>
              <a:spcBef>
                <a:spcPts val="0"/>
              </a:spcBef>
              <a:spcAft>
                <a:spcPts val="0"/>
              </a:spcAft>
              <a:buNone/>
              <a:tabLst>
                <a:tab pos="228600" algn="l"/>
                <a:tab pos="457200" algn="l"/>
              </a:tabLst>
            </a:pPr>
            <a:r>
              <a:rPr lang="en-US" sz="4400" dirty="0">
                <a:effectLst/>
                <a:latin typeface="Avenir Next LT Pro" panose="020B0504020202020204" pitchFamily="34" charset="0"/>
                <a:ea typeface="Arial" panose="020B0604020202020204" pitchFamily="34" charset="0"/>
                <a:cs typeface="Arial" panose="020B0604020202020204" pitchFamily="34" charset="0"/>
              </a:rPr>
              <a:t>Effective CC for CR seeks to: </a:t>
            </a:r>
          </a:p>
          <a:p>
            <a:pPr marL="800100" lvl="1" indent="-342900">
              <a:lnSpc>
                <a:spcPct val="107000"/>
              </a:lnSpc>
              <a:spcBef>
                <a:spcPts val="0"/>
              </a:spcBef>
              <a:buFont typeface="Symbol" panose="05050102010706020507" pitchFamily="18" charset="2"/>
              <a:buChar char=""/>
              <a:tabLst>
                <a:tab pos="228600" algn="l"/>
                <a:tab pos="457200" algn="l"/>
              </a:tabLst>
            </a:pPr>
            <a:r>
              <a:rPr lang="en-US" sz="4400" dirty="0">
                <a:latin typeface="Avenir Next LT Pro" panose="020B0504020202020204" pitchFamily="34" charset="0"/>
                <a:ea typeface="Arial" panose="020B0604020202020204" pitchFamily="34" charset="0"/>
                <a:cs typeface="Arial" panose="020B0604020202020204" pitchFamily="34" charset="0"/>
              </a:rPr>
              <a:t>f</a:t>
            </a:r>
            <a:r>
              <a:rPr lang="en-US" sz="4400" dirty="0">
                <a:effectLst/>
                <a:latin typeface="Avenir Next LT Pro" panose="020B0504020202020204" pitchFamily="34" charset="0"/>
                <a:ea typeface="Arial" panose="020B0604020202020204" pitchFamily="34" charset="0"/>
                <a:cs typeface="Arial" panose="020B0604020202020204" pitchFamily="34" charset="0"/>
              </a:rPr>
              <a:t>acilitate patient and provider </a:t>
            </a:r>
            <a:r>
              <a:rPr lang="en-US" sz="4400" dirty="0">
                <a:latin typeface="Avenir Next LT Pro" panose="020B0504020202020204" pitchFamily="34" charset="0"/>
                <a:ea typeface="Arial" panose="020B0604020202020204" pitchFamily="34" charset="0"/>
                <a:cs typeface="Arial" panose="020B0604020202020204" pitchFamily="34" charset="0"/>
              </a:rPr>
              <a:t>c</a:t>
            </a:r>
            <a:r>
              <a:rPr lang="en-US" sz="4400" dirty="0">
                <a:effectLst/>
                <a:latin typeface="Avenir Next LT Pro" panose="020B0504020202020204" pitchFamily="34" charset="0"/>
                <a:ea typeface="Arial" panose="020B0604020202020204" pitchFamily="34" charset="0"/>
                <a:cs typeface="Arial" panose="020B0604020202020204" pitchFamily="34" charset="0"/>
              </a:rPr>
              <a:t>onversations</a:t>
            </a:r>
          </a:p>
          <a:p>
            <a:pPr marL="800100" lvl="1" indent="-342900">
              <a:lnSpc>
                <a:spcPct val="107000"/>
              </a:lnSpc>
              <a:spcBef>
                <a:spcPts val="0"/>
              </a:spcBef>
              <a:buFont typeface="Symbol" panose="05050102010706020507" pitchFamily="18" charset="2"/>
              <a:buChar char=""/>
              <a:tabLst>
                <a:tab pos="228600" algn="l"/>
                <a:tab pos="457200" algn="l"/>
              </a:tabLst>
            </a:pPr>
            <a:r>
              <a:rPr lang="en-US" sz="4400" dirty="0">
                <a:latin typeface="Avenir Next LT Pro" panose="020B0504020202020204" pitchFamily="34" charset="0"/>
                <a:ea typeface="Arial" panose="020B0604020202020204" pitchFamily="34" charset="0"/>
                <a:cs typeface="Arial" panose="020B0604020202020204" pitchFamily="34" charset="0"/>
              </a:rPr>
              <a:t>c</a:t>
            </a:r>
            <a:r>
              <a:rPr lang="en-US" sz="4400" dirty="0">
                <a:effectLst/>
                <a:latin typeface="Avenir Next LT Pro" panose="020B0504020202020204" pitchFamily="34" charset="0"/>
                <a:ea typeface="Arial" panose="020B0604020202020204" pitchFamily="34" charset="0"/>
                <a:cs typeface="Arial" panose="020B0604020202020204" pitchFamily="34" charset="0"/>
              </a:rPr>
              <a:t>oordinate </a:t>
            </a:r>
            <a:r>
              <a:rPr lang="en-US" sz="4400" dirty="0">
                <a:latin typeface="Avenir Next LT Pro" panose="020B0504020202020204" pitchFamily="34" charset="0"/>
                <a:ea typeface="Arial" panose="020B0604020202020204" pitchFamily="34" charset="0"/>
                <a:cs typeface="Arial" panose="020B0604020202020204" pitchFamily="34" charset="0"/>
              </a:rPr>
              <a:t>r</a:t>
            </a:r>
            <a:r>
              <a:rPr lang="en-US" sz="4400" dirty="0">
                <a:effectLst/>
                <a:latin typeface="Avenir Next LT Pro" panose="020B0504020202020204" pitchFamily="34" charset="0"/>
                <a:ea typeface="Arial" panose="020B0604020202020204" pitchFamily="34" charset="0"/>
                <a:cs typeface="Arial" panose="020B0604020202020204" pitchFamily="34" charset="0"/>
              </a:rPr>
              <a:t>eferrals</a:t>
            </a:r>
          </a:p>
          <a:p>
            <a:pPr marL="800100" lvl="1" indent="-342900">
              <a:lnSpc>
                <a:spcPct val="107000"/>
              </a:lnSpc>
              <a:spcBef>
                <a:spcPts val="0"/>
              </a:spcBef>
              <a:buFont typeface="Symbol" panose="05050102010706020507" pitchFamily="18" charset="2"/>
              <a:buChar char=""/>
              <a:tabLst>
                <a:tab pos="228600" algn="l"/>
                <a:tab pos="457200" algn="l"/>
              </a:tabLst>
            </a:pPr>
            <a:r>
              <a:rPr lang="en-US" sz="4400" dirty="0">
                <a:latin typeface="Avenir Next LT Pro" panose="020B0504020202020204" pitchFamily="34" charset="0"/>
                <a:ea typeface="Arial" panose="020B0604020202020204" pitchFamily="34" charset="0"/>
                <a:cs typeface="Arial" panose="020B0604020202020204" pitchFamily="34" charset="0"/>
              </a:rPr>
              <a:t>i</a:t>
            </a:r>
            <a:r>
              <a:rPr lang="en-US" sz="4400" dirty="0">
                <a:effectLst/>
                <a:latin typeface="Avenir Next LT Pro" panose="020B0504020202020204" pitchFamily="34" charset="0"/>
                <a:ea typeface="Arial" panose="020B0604020202020204" pitchFamily="34" charset="0"/>
                <a:cs typeface="Arial" panose="020B0604020202020204" pitchFamily="34" charset="0"/>
              </a:rPr>
              <a:t>dentify and address </a:t>
            </a:r>
            <a:r>
              <a:rPr lang="en-US" sz="4400" dirty="0">
                <a:latin typeface="Avenir Next LT Pro" panose="020B0504020202020204" pitchFamily="34" charset="0"/>
                <a:ea typeface="Arial" panose="020B0604020202020204" pitchFamily="34" charset="0"/>
                <a:cs typeface="Arial" panose="020B0604020202020204" pitchFamily="34" charset="0"/>
              </a:rPr>
              <a:t>p</a:t>
            </a:r>
            <a:r>
              <a:rPr lang="en-US" sz="4400" dirty="0">
                <a:effectLst/>
                <a:latin typeface="Avenir Next LT Pro" panose="020B0504020202020204" pitchFamily="34" charset="0"/>
                <a:ea typeface="Arial" panose="020B0604020202020204" pitchFamily="34" charset="0"/>
                <a:cs typeface="Arial" panose="020B0604020202020204" pitchFamily="34" charset="0"/>
              </a:rPr>
              <a:t>atient </a:t>
            </a:r>
            <a:r>
              <a:rPr lang="en-US" sz="4400" dirty="0">
                <a:latin typeface="Avenir Next LT Pro" panose="020B0504020202020204" pitchFamily="34" charset="0"/>
                <a:ea typeface="Arial" panose="020B0604020202020204" pitchFamily="34" charset="0"/>
                <a:cs typeface="Arial" panose="020B0604020202020204" pitchFamily="34" charset="0"/>
              </a:rPr>
              <a:t>n</a:t>
            </a:r>
            <a:r>
              <a:rPr lang="en-US" sz="4400" dirty="0">
                <a:effectLst/>
                <a:latin typeface="Avenir Next LT Pro" panose="020B0504020202020204" pitchFamily="34" charset="0"/>
                <a:ea typeface="Arial" panose="020B0604020202020204" pitchFamily="34" charset="0"/>
                <a:cs typeface="Arial" panose="020B0604020202020204" pitchFamily="34" charset="0"/>
              </a:rPr>
              <a:t>eeds and concerns</a:t>
            </a:r>
          </a:p>
          <a:p>
            <a:pPr marL="800100" lvl="1" indent="-342900">
              <a:lnSpc>
                <a:spcPct val="107000"/>
              </a:lnSpc>
              <a:spcBef>
                <a:spcPts val="0"/>
              </a:spcBef>
              <a:buFont typeface="Symbol" panose="05050102010706020507" pitchFamily="18" charset="2"/>
              <a:buChar char=""/>
              <a:tabLst>
                <a:tab pos="228600" algn="l"/>
                <a:tab pos="457200" algn="l"/>
              </a:tabLst>
            </a:pPr>
            <a:r>
              <a:rPr lang="en-US" sz="4400" dirty="0">
                <a:latin typeface="Avenir Next LT Pro" panose="020B0504020202020204" pitchFamily="34" charset="0"/>
                <a:ea typeface="Arial" panose="020B0604020202020204" pitchFamily="34" charset="0"/>
                <a:cs typeface="Arial" panose="020B0604020202020204" pitchFamily="34" charset="0"/>
              </a:rPr>
              <a:t>e</a:t>
            </a:r>
            <a:r>
              <a:rPr lang="en-US" sz="4400" dirty="0">
                <a:effectLst/>
                <a:latin typeface="Avenir Next LT Pro" panose="020B0504020202020204" pitchFamily="34" charset="0"/>
                <a:ea typeface="Arial" panose="020B0604020202020204" pitchFamily="34" charset="0"/>
                <a:cs typeface="Arial" panose="020B0604020202020204" pitchFamily="34" charset="0"/>
              </a:rPr>
              <a:t>ducate </a:t>
            </a:r>
            <a:r>
              <a:rPr lang="en-US" sz="4400" dirty="0">
                <a:latin typeface="Avenir Next LT Pro" panose="020B0504020202020204" pitchFamily="34" charset="0"/>
                <a:ea typeface="Arial" panose="020B0604020202020204" pitchFamily="34" charset="0"/>
                <a:cs typeface="Arial" panose="020B0604020202020204" pitchFamily="34" charset="0"/>
              </a:rPr>
              <a:t>p</a:t>
            </a:r>
            <a:r>
              <a:rPr lang="en-US" sz="4400" dirty="0">
                <a:effectLst/>
                <a:latin typeface="Avenir Next LT Pro" panose="020B0504020202020204" pitchFamily="34" charset="0"/>
                <a:ea typeface="Arial" panose="020B0604020202020204" pitchFamily="34" charset="0"/>
                <a:cs typeface="Arial" panose="020B0604020202020204" pitchFamily="34" charset="0"/>
              </a:rPr>
              <a:t>atients, families, and caregivers </a:t>
            </a:r>
          </a:p>
          <a:p>
            <a:pPr marL="800100" lvl="1" indent="-342900">
              <a:lnSpc>
                <a:spcPct val="107000"/>
              </a:lnSpc>
              <a:spcBef>
                <a:spcPts val="0"/>
              </a:spcBef>
              <a:spcAft>
                <a:spcPts val="600"/>
              </a:spcAft>
              <a:buFont typeface="Symbol" panose="05050102010706020507" pitchFamily="18" charset="2"/>
              <a:buChar char=""/>
              <a:tabLst>
                <a:tab pos="228600" algn="l"/>
                <a:tab pos="457200" algn="l"/>
              </a:tabLst>
            </a:pPr>
            <a:r>
              <a:rPr lang="en-US" sz="4400" dirty="0">
                <a:effectLst/>
                <a:latin typeface="Avenir Next LT Pro" panose="020B0504020202020204" pitchFamily="34" charset="0"/>
                <a:ea typeface="Arial" panose="020B0604020202020204" pitchFamily="34" charset="0"/>
                <a:cs typeface="Arial" panose="020B0604020202020204" pitchFamily="34" charset="0"/>
              </a:rPr>
              <a:t>connect </a:t>
            </a:r>
            <a:r>
              <a:rPr lang="en-US" sz="4400" dirty="0">
                <a:latin typeface="Avenir Next LT Pro" panose="020B0504020202020204" pitchFamily="34" charset="0"/>
                <a:ea typeface="Arial" panose="020B0604020202020204" pitchFamily="34" charset="0"/>
                <a:cs typeface="Arial" panose="020B0604020202020204" pitchFamily="34" charset="0"/>
              </a:rPr>
              <a:t>p</a:t>
            </a:r>
            <a:r>
              <a:rPr lang="en-US" sz="4400" dirty="0">
                <a:effectLst/>
                <a:latin typeface="Avenir Next LT Pro" panose="020B0504020202020204" pitchFamily="34" charset="0"/>
                <a:ea typeface="Arial" panose="020B0604020202020204" pitchFamily="34" charset="0"/>
                <a:cs typeface="Arial" panose="020B0604020202020204" pitchFamily="34" charset="0"/>
              </a:rPr>
              <a:t>atients to community </a:t>
            </a:r>
            <a:r>
              <a:rPr lang="en-US" sz="4400" dirty="0">
                <a:latin typeface="Avenir Next LT Pro" panose="020B0504020202020204" pitchFamily="34" charset="0"/>
                <a:ea typeface="Arial" panose="020B0604020202020204" pitchFamily="34" charset="0"/>
                <a:cs typeface="Arial" panose="020B0604020202020204" pitchFamily="34" charset="0"/>
              </a:rPr>
              <a:t>r</a:t>
            </a:r>
            <a:r>
              <a:rPr lang="en-US" sz="4400" dirty="0">
                <a:effectLst/>
                <a:latin typeface="Avenir Next LT Pro" panose="020B0504020202020204" pitchFamily="34" charset="0"/>
                <a:ea typeface="Arial" panose="020B0604020202020204" pitchFamily="34" charset="0"/>
                <a:cs typeface="Arial" panose="020B0604020202020204" pitchFamily="34" charset="0"/>
              </a:rPr>
              <a:t>esources </a:t>
            </a:r>
          </a:p>
          <a:p>
            <a:endParaRPr lang="en-US" dirty="0"/>
          </a:p>
        </p:txBody>
      </p:sp>
      <p:sp>
        <p:nvSpPr>
          <p:cNvPr id="4" name="Slide Number Placeholder 3">
            <a:extLst>
              <a:ext uri="{FF2B5EF4-FFF2-40B4-BE49-F238E27FC236}">
                <a16:creationId xmlns:a16="http://schemas.microsoft.com/office/drawing/2014/main" id="{2005D024-456C-4947-8A0F-51770FD0988C}"/>
              </a:ext>
            </a:extLst>
          </p:cNvPr>
          <p:cNvSpPr>
            <a:spLocks noGrp="1"/>
          </p:cNvSpPr>
          <p:nvPr>
            <p:ph type="sldNum" sz="quarter" idx="12"/>
          </p:nvPr>
        </p:nvSpPr>
        <p:spPr/>
        <p:txBody>
          <a:bodyPr/>
          <a:lstStyle/>
          <a:p>
            <a:fld id="{9E543643-C343-E242-96C8-DCEC3832F61D}" type="slidenum">
              <a:rPr lang="en-US" smtClean="0"/>
              <a:t>8</a:t>
            </a:fld>
            <a:endParaRPr lang="en-US" dirty="0"/>
          </a:p>
        </p:txBody>
      </p:sp>
    </p:spTree>
    <p:extLst>
      <p:ext uri="{BB962C8B-B14F-4D97-AF65-F5344CB8AC3E}">
        <p14:creationId xmlns:p14="http://schemas.microsoft.com/office/powerpoint/2010/main" val="291614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31E66-F293-4AFB-9CC4-8D7EE66F2D6C}"/>
              </a:ext>
            </a:extLst>
          </p:cNvPr>
          <p:cNvSpPr>
            <a:spLocks noGrp="1"/>
          </p:cNvSpPr>
          <p:nvPr>
            <p:ph type="title"/>
          </p:nvPr>
        </p:nvSpPr>
        <p:spPr/>
        <p:txBody>
          <a:bodyPr>
            <a:noAutofit/>
          </a:bodyPr>
          <a:lstStyle/>
          <a:p>
            <a:pPr algn="ctr"/>
            <a:r>
              <a:rPr lang="en-US" sz="3400" b="1" dirty="0">
                <a:solidFill>
                  <a:schemeClr val="bg1"/>
                </a:solidFill>
                <a:latin typeface="Avenir Next LT Pro" panose="020B0504020202020204" pitchFamily="34" charset="0"/>
                <a:cs typeface="Calibri" panose="020F0502020204030204" pitchFamily="34" charset="0"/>
              </a:rPr>
              <a:t>Key CC Objectives and Processes</a:t>
            </a:r>
          </a:p>
        </p:txBody>
      </p:sp>
      <p:sp>
        <p:nvSpPr>
          <p:cNvPr id="3" name="Rectangle 2" descr="Conversation bubble icon">
            <a:extLst>
              <a:ext uri="{FF2B5EF4-FFF2-40B4-BE49-F238E27FC236}">
                <a16:creationId xmlns:a16="http://schemas.microsoft.com/office/drawing/2014/main" id="{89AFF299-61FE-4C93-2DB3-18356510B2F7}"/>
              </a:ext>
            </a:extLst>
          </p:cNvPr>
          <p:cNvSpPr/>
          <p:nvPr/>
        </p:nvSpPr>
        <p:spPr>
          <a:xfrm>
            <a:off x="871036" y="2101028"/>
            <a:ext cx="1166228" cy="111526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Content Placeholder 11">
            <a:extLst>
              <a:ext uri="{FF2B5EF4-FFF2-40B4-BE49-F238E27FC236}">
                <a16:creationId xmlns:a16="http://schemas.microsoft.com/office/drawing/2014/main" id="{4FF79566-E61F-741E-0661-4B270D4619A0}"/>
              </a:ext>
            </a:extLst>
          </p:cNvPr>
          <p:cNvSpPr>
            <a:spLocks noGrp="1"/>
          </p:cNvSpPr>
          <p:nvPr>
            <p:ph idx="1"/>
          </p:nvPr>
        </p:nvSpPr>
        <p:spPr>
          <a:xfrm>
            <a:off x="203200" y="4010025"/>
            <a:ext cx="2501900" cy="1603375"/>
          </a:xfrm>
        </p:spPr>
        <p:txBody>
          <a:bodyPr>
            <a:normAutofit/>
          </a:bodyPr>
          <a:lstStyle/>
          <a:p>
            <a:r>
              <a:rPr lang="en-US" sz="2800" dirty="0">
                <a:latin typeface="Avenir Next LT Pro Light" panose="020B0304020202020204" pitchFamily="34" charset="0"/>
              </a:rPr>
              <a:t>Patient &amp; Provider Conversations </a:t>
            </a:r>
          </a:p>
          <a:p>
            <a:endParaRPr lang="en-US" dirty="0"/>
          </a:p>
        </p:txBody>
      </p:sp>
      <p:sp>
        <p:nvSpPr>
          <p:cNvPr id="5" name="Rectangle 4" descr="Handshake">
            <a:extLst>
              <a:ext uri="{FF2B5EF4-FFF2-40B4-BE49-F238E27FC236}">
                <a16:creationId xmlns:a16="http://schemas.microsoft.com/office/drawing/2014/main" id="{7F58EFF4-120F-9ACB-4431-6438CD2D0AE7}"/>
              </a:ext>
            </a:extLst>
          </p:cNvPr>
          <p:cNvSpPr/>
          <p:nvPr/>
        </p:nvSpPr>
        <p:spPr>
          <a:xfrm>
            <a:off x="3312781" y="2101028"/>
            <a:ext cx="1191289" cy="111526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Content Placeholder 13">
            <a:extLst>
              <a:ext uri="{FF2B5EF4-FFF2-40B4-BE49-F238E27FC236}">
                <a16:creationId xmlns:a16="http://schemas.microsoft.com/office/drawing/2014/main" id="{E0094A99-5BDB-8FB4-1FDB-434B095C3105}"/>
              </a:ext>
            </a:extLst>
          </p:cNvPr>
          <p:cNvSpPr>
            <a:spLocks noGrp="1"/>
          </p:cNvSpPr>
          <p:nvPr>
            <p:ph idx="13"/>
          </p:nvPr>
        </p:nvSpPr>
        <p:spPr>
          <a:xfrm>
            <a:off x="2736850" y="4010025"/>
            <a:ext cx="2343150" cy="1603375"/>
          </a:xfrm>
        </p:spPr>
        <p:txBody>
          <a:bodyPr/>
          <a:lstStyle/>
          <a:p>
            <a:r>
              <a:rPr lang="en-US" sz="2800" dirty="0">
                <a:latin typeface="Avenir Next LT Pro Light" panose="020B0304020202020204" pitchFamily="34" charset="0"/>
              </a:rPr>
              <a:t>Coordinate Referrals</a:t>
            </a:r>
          </a:p>
          <a:p>
            <a:endParaRPr lang="en-US" dirty="0"/>
          </a:p>
        </p:txBody>
      </p:sp>
      <p:sp>
        <p:nvSpPr>
          <p:cNvPr id="6" name="Rectangle 5" descr="Stethoscope">
            <a:extLst>
              <a:ext uri="{FF2B5EF4-FFF2-40B4-BE49-F238E27FC236}">
                <a16:creationId xmlns:a16="http://schemas.microsoft.com/office/drawing/2014/main" id="{2343B49A-A016-543B-FBC4-0C03E6624480}"/>
              </a:ext>
            </a:extLst>
          </p:cNvPr>
          <p:cNvSpPr/>
          <p:nvPr/>
        </p:nvSpPr>
        <p:spPr>
          <a:xfrm>
            <a:off x="5609142" y="2066904"/>
            <a:ext cx="1107070" cy="99155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Content Placeholder 14">
            <a:extLst>
              <a:ext uri="{FF2B5EF4-FFF2-40B4-BE49-F238E27FC236}">
                <a16:creationId xmlns:a16="http://schemas.microsoft.com/office/drawing/2014/main" id="{616A8B37-09D9-DCA4-ADBA-B25DCCE19D36}"/>
              </a:ext>
            </a:extLst>
          </p:cNvPr>
          <p:cNvSpPr>
            <a:spLocks noGrp="1"/>
          </p:cNvSpPr>
          <p:nvPr>
            <p:ph idx="14"/>
          </p:nvPr>
        </p:nvSpPr>
        <p:spPr>
          <a:xfrm>
            <a:off x="5162550" y="4010024"/>
            <a:ext cx="2000254" cy="2085976"/>
          </a:xfrm>
        </p:spPr>
        <p:txBody>
          <a:bodyPr>
            <a:normAutofit/>
          </a:bodyPr>
          <a:lstStyle/>
          <a:p>
            <a:r>
              <a:rPr lang="en-US" sz="2400" dirty="0">
                <a:latin typeface="Avenir Next LT Pro Light" panose="020B0304020202020204" pitchFamily="34" charset="0"/>
              </a:rPr>
              <a:t>Identify and Address Patient Needs and Concerns</a:t>
            </a:r>
          </a:p>
          <a:p>
            <a:endParaRPr lang="en-US" dirty="0"/>
          </a:p>
        </p:txBody>
      </p:sp>
      <p:sp>
        <p:nvSpPr>
          <p:cNvPr id="7" name="Rectangle 6" descr="Books">
            <a:extLst>
              <a:ext uri="{FF2B5EF4-FFF2-40B4-BE49-F238E27FC236}">
                <a16:creationId xmlns:a16="http://schemas.microsoft.com/office/drawing/2014/main" id="{67C634F1-545C-52DD-8C8E-FF4728830E2E}"/>
              </a:ext>
            </a:extLst>
          </p:cNvPr>
          <p:cNvSpPr/>
          <p:nvPr/>
        </p:nvSpPr>
        <p:spPr>
          <a:xfrm>
            <a:off x="7791252" y="2113400"/>
            <a:ext cx="1171317" cy="106578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Content Placeholder 15">
            <a:extLst>
              <a:ext uri="{FF2B5EF4-FFF2-40B4-BE49-F238E27FC236}">
                <a16:creationId xmlns:a16="http://schemas.microsoft.com/office/drawing/2014/main" id="{CFD802BA-B244-C827-7349-D2E294729DA6}"/>
              </a:ext>
            </a:extLst>
          </p:cNvPr>
          <p:cNvSpPr>
            <a:spLocks noGrp="1"/>
          </p:cNvSpPr>
          <p:nvPr>
            <p:ph idx="15"/>
          </p:nvPr>
        </p:nvSpPr>
        <p:spPr>
          <a:xfrm>
            <a:off x="7379960" y="4010024"/>
            <a:ext cx="1993900" cy="1603375"/>
          </a:xfrm>
        </p:spPr>
        <p:txBody>
          <a:bodyPr>
            <a:normAutofit/>
          </a:bodyPr>
          <a:lstStyle/>
          <a:p>
            <a:r>
              <a:rPr lang="en-US" sz="2400" dirty="0">
                <a:latin typeface="Avenir Next LT Pro Light" panose="020B0304020202020204" pitchFamily="34" charset="0"/>
              </a:rPr>
              <a:t>Develop and Share Patient Education Materials</a:t>
            </a:r>
          </a:p>
        </p:txBody>
      </p:sp>
      <p:sp>
        <p:nvSpPr>
          <p:cNvPr id="8" name="Rectangle 7" descr="Group of people">
            <a:extLst>
              <a:ext uri="{FF2B5EF4-FFF2-40B4-BE49-F238E27FC236}">
                <a16:creationId xmlns:a16="http://schemas.microsoft.com/office/drawing/2014/main" id="{D27EBFF6-F20C-1750-2321-64DDF6796581}"/>
              </a:ext>
            </a:extLst>
          </p:cNvPr>
          <p:cNvSpPr/>
          <p:nvPr/>
        </p:nvSpPr>
        <p:spPr>
          <a:xfrm>
            <a:off x="10008769" y="2144329"/>
            <a:ext cx="1093140" cy="942064"/>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Content Placeholder 16">
            <a:extLst>
              <a:ext uri="{FF2B5EF4-FFF2-40B4-BE49-F238E27FC236}">
                <a16:creationId xmlns:a16="http://schemas.microsoft.com/office/drawing/2014/main" id="{8CA33075-EA7B-02FE-F777-49B4D7B0FF1B}"/>
              </a:ext>
            </a:extLst>
          </p:cNvPr>
          <p:cNvSpPr>
            <a:spLocks noGrp="1"/>
          </p:cNvSpPr>
          <p:nvPr>
            <p:ph idx="16"/>
          </p:nvPr>
        </p:nvSpPr>
        <p:spPr>
          <a:xfrm>
            <a:off x="9558389" y="4010024"/>
            <a:ext cx="1993900" cy="2085976"/>
          </a:xfrm>
        </p:spPr>
        <p:txBody>
          <a:bodyPr>
            <a:normAutofit/>
          </a:bodyPr>
          <a:lstStyle/>
          <a:p>
            <a:r>
              <a:rPr lang="en-US" sz="2400" dirty="0">
                <a:latin typeface="Avenir Next LT Pro Light" panose="020B0304020202020204" pitchFamily="34" charset="0"/>
              </a:rPr>
              <a:t>Understand Community Resources &amp; Connect Patients</a:t>
            </a:r>
          </a:p>
          <a:p>
            <a:endParaRPr lang="en-US" dirty="0"/>
          </a:p>
        </p:txBody>
      </p:sp>
      <p:sp>
        <p:nvSpPr>
          <p:cNvPr id="4" name="Slide Number Placeholder 3">
            <a:extLst>
              <a:ext uri="{FF2B5EF4-FFF2-40B4-BE49-F238E27FC236}">
                <a16:creationId xmlns:a16="http://schemas.microsoft.com/office/drawing/2014/main" id="{7BB56A87-5BA7-473B-AE16-DBCC373D6A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543643-C343-E242-96C8-DCEC3832F61D}"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487220031"/>
      </p:ext>
    </p:extLst>
  </p:cSld>
  <p:clrMapOvr>
    <a:masterClrMapping/>
  </p:clrMapOvr>
</p:sld>
</file>

<file path=ppt/theme/theme1.xml><?xml version="1.0" encoding="utf-8"?>
<a:theme xmlns:a="http://schemas.openxmlformats.org/drawingml/2006/main" name="Office Theme">
  <a:themeElements>
    <a:clrScheme name="TAKEHeart">
      <a:dk1>
        <a:sysClr val="windowText" lastClr="000000"/>
      </a:dk1>
      <a:lt1>
        <a:srgbClr val="FFFFFF"/>
      </a:lt1>
      <a:dk2>
        <a:srgbClr val="691F74"/>
      </a:dk2>
      <a:lt2>
        <a:srgbClr val="C10230"/>
      </a:lt2>
      <a:accent1>
        <a:srgbClr val="005DBA"/>
      </a:accent1>
      <a:accent2>
        <a:srgbClr val="007481"/>
      </a:accent2>
      <a:accent3>
        <a:srgbClr val="009ADE"/>
      </a:accent3>
      <a:accent4>
        <a:srgbClr val="FFC000"/>
      </a:accent4>
      <a:accent5>
        <a:srgbClr val="A2C5D3"/>
      </a:accent5>
      <a:accent6>
        <a:srgbClr val="D39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37E4A027E6E04C9666B28804E60757" ma:contentTypeVersion="8" ma:contentTypeDescription="Create a new document." ma:contentTypeScope="" ma:versionID="49289f68dbaabb7c795d28a4768861d9">
  <xsd:schema xmlns:xsd="http://www.w3.org/2001/XMLSchema" xmlns:xs="http://www.w3.org/2001/XMLSchema" xmlns:p="http://schemas.microsoft.com/office/2006/metadata/properties" xmlns:ns2="69f55713-d1b9-40c1-a72c-05f25261be9c" xmlns:ns3="bfd16a6f-65fb-482b-bd4a-5261e380b643" targetNamespace="http://schemas.microsoft.com/office/2006/metadata/properties" ma:root="true" ma:fieldsID="53e5905887a6b2119991a78cecfc478d" ns2:_="" ns3:_="">
    <xsd:import namespace="69f55713-d1b9-40c1-a72c-05f25261be9c"/>
    <xsd:import namespace="bfd16a6f-65fb-482b-bd4a-5261e380b6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55713-d1b9-40c1-a72c-05f25261b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fd16a6f-65fb-482b-bd4a-5261e380b6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0F091E-3BBC-4A02-9289-210E0DA29109}">
  <ds:schemaRefs>
    <ds:schemaRef ds:uri="bfbb1f28-f5ec-4e81-bb92-6a9db50858ef"/>
    <ds:schemaRef ds:uri="http://purl.org/dc/terms/"/>
    <ds:schemaRef ds:uri="http://www.w3.org/XML/1998/namespace"/>
    <ds:schemaRef ds:uri="http://purl.org/dc/dcmitype/"/>
    <ds:schemaRef ds:uri="http://purl.org/dc/elements/1.1/"/>
    <ds:schemaRef ds:uri="205b23bd-3f6b-4c92-9171-1edcfba7f255"/>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6c854b04-c9c6-4391-adbe-2e73191270e7"/>
  </ds:schemaRefs>
</ds:datastoreItem>
</file>

<file path=customXml/itemProps2.xml><?xml version="1.0" encoding="utf-8"?>
<ds:datastoreItem xmlns:ds="http://schemas.openxmlformats.org/officeDocument/2006/customXml" ds:itemID="{5237FDD8-B0BC-45A9-B842-68E3E4C7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55713-d1b9-40c1-a72c-05f25261be9c"/>
    <ds:schemaRef ds:uri="bfd16a6f-65fb-482b-bd4a-5261e380b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1A1023-D792-443B-95A8-A73E3E939E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4924</TotalTime>
  <Words>4116</Words>
  <Application>Microsoft Office PowerPoint</Application>
  <PresentationFormat>Widescreen</PresentationFormat>
  <Paragraphs>548</Paragraphs>
  <Slides>40</Slides>
  <Notes>36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40</vt:i4>
      </vt:variant>
    </vt:vector>
  </HeadingPairs>
  <TitlesOfParts>
    <vt:vector size="55" baseType="lpstr">
      <vt:lpstr>Arial</vt:lpstr>
      <vt:lpstr>Avenir Next LT Pro</vt:lpstr>
      <vt:lpstr>Avenir Next LT Pro Demi</vt:lpstr>
      <vt:lpstr>Avenir Next LT Pro Light</vt:lpstr>
      <vt:lpstr>Calibri</vt:lpstr>
      <vt:lpstr>Calibri Light</vt:lpstr>
      <vt:lpstr>Cooper Hewitt</vt:lpstr>
      <vt:lpstr>Segoe UI</vt:lpstr>
      <vt:lpstr>Source Sans Pro</vt:lpstr>
      <vt:lpstr>Symbol</vt:lpstr>
      <vt:lpstr>Times New Roman</vt:lpstr>
      <vt:lpstr>Wingdings</vt:lpstr>
      <vt:lpstr>Office Theme</vt:lpstr>
      <vt:lpstr>1_Office Theme</vt:lpstr>
      <vt:lpstr>3_Office Theme</vt:lpstr>
      <vt:lpstr>Enhancing Care Coordination for Cardiac Rehabilitation</vt:lpstr>
      <vt:lpstr>Overview of TAKEheart Materials for Enhancing CC</vt:lpstr>
      <vt:lpstr>Acronyms</vt:lpstr>
      <vt:lpstr>Table of Contents</vt:lpstr>
      <vt:lpstr>Chapter 1:  Understanding  Care Coordination (CC)</vt:lpstr>
      <vt:lpstr>What is Effective CC for CR?</vt:lpstr>
      <vt:lpstr>2011 Study: Benefits of CC</vt:lpstr>
      <vt:lpstr>Key Objectives of a CC  System for CR</vt:lpstr>
      <vt:lpstr>Key CC Objectives and Processes</vt:lpstr>
      <vt:lpstr>Effective CC is about Engaging ALL the Right People!</vt:lpstr>
      <vt:lpstr>Remember: Process Redesign Takes Time!</vt:lpstr>
      <vt:lpstr>Chapter 2:  Planning Your Improvement Effort (REVIEW)</vt:lpstr>
      <vt:lpstr>Key Steps</vt:lpstr>
      <vt:lpstr>Gather Your Team</vt:lpstr>
      <vt:lpstr>Aim Statement and Action Plan</vt:lpstr>
      <vt:lpstr>Identify Areas for Improvement</vt:lpstr>
      <vt:lpstr>Key Questions for Mapping CC Workflows</vt:lpstr>
      <vt:lpstr>Talk to Patients</vt:lpstr>
      <vt:lpstr>Chapter 3:  Redesigning Processes to Improve CC</vt:lpstr>
      <vt:lpstr>Standardizing CC processes </vt:lpstr>
      <vt:lpstr>CC During Hospitalization is Essential!</vt:lpstr>
      <vt:lpstr>To Learn More</vt:lpstr>
      <vt:lpstr>Chapter 4:  Identifying Patient Needs and Reducing Disparities</vt:lpstr>
      <vt:lpstr>Addressing Patient Needs and Concerns</vt:lpstr>
      <vt:lpstr>What are the Social Determinants of Health (SDOH)?</vt:lpstr>
      <vt:lpstr>Disparities in Referral &amp; Enrollment</vt:lpstr>
      <vt:lpstr>Common Barriers to CR</vt:lpstr>
      <vt:lpstr>Addressing Barriers: Expanded/Flexible Treatment Options</vt:lpstr>
      <vt:lpstr>Addressing Barriers: Finances</vt:lpstr>
      <vt:lpstr>Addressing Barriers : Education</vt:lpstr>
      <vt:lpstr>Addressing Barriers: Behavioral Health Issues</vt:lpstr>
      <vt:lpstr>Possible Solutions: Transportation</vt:lpstr>
      <vt:lpstr>To Learn More…</vt:lpstr>
      <vt:lpstr>Chapter 5:  Equipping Staff to Lead and Support Enhanced CC</vt:lpstr>
      <vt:lpstr>Equipping Staff to Lead and Support CC</vt:lpstr>
      <vt:lpstr>CHAPTER 6:  Using Data to Improve CC and Monitor Progress</vt:lpstr>
      <vt:lpstr>Types of Information You Will Need</vt:lpstr>
      <vt:lpstr>Use a Tracking Sheet to Track the Status of Eligible Patients</vt:lpstr>
      <vt:lpstr>Data for Measuring Progress</vt:lpstr>
      <vt:lpstr>Data is NOT a Substitute for Human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an Effective Care Coordination System Implementation Guide</dc:title>
  <dc:subject>Presentation on developing an effective care coordination program</dc:subject>
  <dc:creator>AHRQ</dc:creator>
  <cp:keywords>Cardiac rehab, cardiac rehabilitation, cardiovascular disease</cp:keywords>
  <cp:lastModifiedBy>Nawrocki, Laura (AHRQ/OC) (CTR)</cp:lastModifiedBy>
  <cp:revision>122</cp:revision>
  <cp:lastPrinted>2021-11-09T15:16:27Z</cp:lastPrinted>
  <dcterms:created xsi:type="dcterms:W3CDTF">2019-10-20T19:58:20Z</dcterms:created>
  <dcterms:modified xsi:type="dcterms:W3CDTF">2023-04-14T18:19:24Z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0x010100FE37E4A027E6E04C9666B28804E60757</vt:lpwstr>
  </property>
  <property fmtid="{D5CDD505-2E9C-101B-9397-08002B2CF9AE}" pid="3" name="MediaServiceImageTags">
    <vt:lpwstr/>
  </property>
  <property fmtid="{D5CDD505-2E9C-101B-9397-08002B2CF9AE}" pid="4" name="MSIP_Label_7b94a7b8-f06c-4dfe-bdcc-9b548fd58c31_Enabled">
    <vt:lpwstr>true</vt:lpwstr>
  </property>
  <property fmtid="{D5CDD505-2E9C-101B-9397-08002B2CF9AE}" pid="5" name="MSIP_Label_7b94a7b8-f06c-4dfe-bdcc-9b548fd58c31_SetDate">
    <vt:lpwstr>2023-01-23T16:44:50Z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9b24a0ef-2c26-4a39-8d39-5692848fe5a5</vt:lpwstr>
  </property>
  <property fmtid="{D5CDD505-2E9C-101B-9397-08002B2CF9AE}" pid="10" name="MSIP_Label_7b94a7b8-f06c-4dfe-bdcc-9b548fd58c31_ContentBits">
    <vt:lpwstr>0</vt:lpwstr>
  </property>
</Properties>
</file>