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3" r:id="rId4"/>
  </p:sldMasterIdLst>
  <p:notesMasterIdLst>
    <p:notesMasterId r:id="rId57"/>
  </p:notesMasterIdLst>
  <p:sldIdLst>
    <p:sldId id="256" r:id="rId5"/>
    <p:sldId id="654" r:id="rId6"/>
    <p:sldId id="652" r:id="rId7"/>
    <p:sldId id="503" r:id="rId8"/>
    <p:sldId id="647" r:id="rId9"/>
    <p:sldId id="598" r:id="rId10"/>
    <p:sldId id="596" r:id="rId11"/>
    <p:sldId id="616" r:id="rId12"/>
    <p:sldId id="510" r:id="rId13"/>
    <p:sldId id="446" r:id="rId14"/>
    <p:sldId id="651" r:id="rId15"/>
    <p:sldId id="610" r:id="rId16"/>
    <p:sldId id="608" r:id="rId17"/>
    <p:sldId id="609" r:id="rId18"/>
    <p:sldId id="617" r:id="rId19"/>
    <p:sldId id="605" r:id="rId20"/>
    <p:sldId id="611" r:id="rId21"/>
    <p:sldId id="569" r:id="rId22"/>
    <p:sldId id="619" r:id="rId23"/>
    <p:sldId id="618" r:id="rId24"/>
    <p:sldId id="620" r:id="rId25"/>
    <p:sldId id="621" r:id="rId26"/>
    <p:sldId id="649" r:id="rId27"/>
    <p:sldId id="623" r:id="rId28"/>
    <p:sldId id="624" r:id="rId29"/>
    <p:sldId id="606" r:id="rId30"/>
    <p:sldId id="625" r:id="rId31"/>
    <p:sldId id="613" r:id="rId32"/>
    <p:sldId id="612" r:id="rId33"/>
    <p:sldId id="626" r:id="rId34"/>
    <p:sldId id="627" r:id="rId35"/>
    <p:sldId id="650" r:id="rId36"/>
    <p:sldId id="628" r:id="rId37"/>
    <p:sldId id="496" r:id="rId38"/>
    <p:sldId id="586" r:id="rId39"/>
    <p:sldId id="587" r:id="rId40"/>
    <p:sldId id="655" r:id="rId41"/>
    <p:sldId id="631" r:id="rId42"/>
    <p:sldId id="632" r:id="rId43"/>
    <p:sldId id="607" r:id="rId44"/>
    <p:sldId id="635" r:id="rId45"/>
    <p:sldId id="634" r:id="rId46"/>
    <p:sldId id="637" r:id="rId47"/>
    <p:sldId id="642" r:id="rId48"/>
    <p:sldId id="638" r:id="rId49"/>
    <p:sldId id="640" r:id="rId50"/>
    <p:sldId id="639" r:id="rId51"/>
    <p:sldId id="643" r:id="rId52"/>
    <p:sldId id="644" r:id="rId53"/>
    <p:sldId id="645" r:id="rId54"/>
    <p:sldId id="646" r:id="rId55"/>
    <p:sldId id="592" r:id="rId5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29" userDrawn="1">
          <p15:clr>
            <a:srgbClr val="A4A3A4"/>
          </p15:clr>
        </p15:guide>
        <p15:guide id="2" pos="220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AADF616-9BC2-9648-DA6E-C60E8EE755F6}" name="Keteyian, Steven" initials="KS" userId="S::Sketeyi1@HFHS.ORG::68dd943a-b2ab-4709-82e2-1bef2438f2b3" providerId="AD"/>
  <p188:author id="{DA0DB81B-08F2-1212-5631-F9AF1F298AA7}" name="Stolp, Haley (CDC/DDNID/NCCDPHP/DHDSP) (CTR)" initials="SH((" userId="S::vul4@cdc.gov::214a7995-4fe3-4a81-9406-0ebf1ff04cde" providerId="AD"/>
  <p188:author id="{3FC4043E-BDF9-5494-82B6-5E40B89D2657}" name="Wall, Hilary (CDC/DDNID/NCCDPHP/DHDSP)" initials="WH(" userId="S::ifx0@cdc.gov::e6d6d07a-edcf-4b45-8a38-f70b540e90f9" providerId="AD"/>
  <p188:author id="{143E5A59-85F9-F956-3AA7-07972767288A}" name="dina moss" initials="dm" userId="5b31e1b99c09e7f5" providerId="Windows Live"/>
  <p188:author id="{92560078-B13E-FF36-5CC3-8C1E84DEA8D9}" name="Audrey Hanbury" initials="AH" userId="S::Audrey_Hanbury@abtassoc.com::7fc716da-34d7-41f6-9fc4-9b468ef36f7d" providerId="AD"/>
  <p188:author id="{E132EA7A-A28C-D0F3-B57C-5A0F89134C0B}" name="Stephen Hines" initials="SH" userId="S::Stephen_Hines@abtassoc.com::3e2db5ec-13f0-4645-864a-2ce08f7e7988" providerId="AD"/>
  <p188:author id="{A902BCB5-F2A8-0B23-FE53-322B114F4EA6}" name="Harrison, Michael (AHRQ/CEPI)" initials="HM(" userId="S::Michael.Harrison@ahrq.hhs.gov::867917cb-17c4-47c3-a01f-8324481499c5" providerId="AD"/>
  <p188:author id="{CEF1FEBB-7583-9C92-2280-135FB4CEE077}" name="Therese Rodda" initials="TR" userId="S::Therese_Rodda@abtassoc.com::5bb77045-4523-419f-bc71-cecf19c85b08" providerId="AD"/>
  <p188:author id="{03F682C0-4737-E06B-334D-08A1CB8DF05C}" name="Jeffrey Carrano" initials="JC" userId="S::Jeffrey_Carrano@abtassoc.com::a23f08a6-d6fc-450a-85a2-c18045d5bcf0" providerId="AD"/>
  <p188:author id="{6ECA63D1-EB5D-4170-4A29-900EB7A22ACA}" name="Moss, Dina (AHRQ/CEPI)" initials="MD(" userId="S::Dina.Moss@AHRQ.hhs.gov::598403aa-7c3d-41af-9956-56ee983eb922" providerId="AD"/>
  <p188:author id="{6DE42EDE-F1CD-9606-072F-9DDBA36F2141}" name="Camille Rey" initials="CR" userId="S::Camille_Rey@abtassoc.com::f1c5f746-6e94-4168-a3db-b054f145a15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isa LeRoy" initials="LL" lastIdx="24" clrIdx="0">
    <p:extLst>
      <p:ext uri="{19B8F6BF-5375-455C-9EA6-DF929625EA0E}">
        <p15:presenceInfo xmlns:p15="http://schemas.microsoft.com/office/powerpoint/2012/main" userId="S-1-5-21-4161449151-3199555679-2224323722-5631" providerId="AD"/>
      </p:ext>
    </p:extLst>
  </p:cmAuthor>
  <p:cmAuthor id="2" name="Stolp, Haley (CDC/DDNID/NCCDPHP/DHDSP) (CTR)" initials="SH((" lastIdx="3" clrIdx="1">
    <p:extLst>
      <p:ext uri="{19B8F6BF-5375-455C-9EA6-DF929625EA0E}">
        <p15:presenceInfo xmlns:p15="http://schemas.microsoft.com/office/powerpoint/2012/main" userId="S-1-5-21-1207783550-2075000910-922709458-349452" providerId="AD"/>
      </p:ext>
    </p:extLst>
  </p:cmAuthor>
  <p:cmAuthor id="3" name="Wall, Hilary (CDC/DDNID/NCCDPHP/DHDSP)" initials="WH(" lastIdx="7" clrIdx="2">
    <p:extLst>
      <p:ext uri="{19B8F6BF-5375-455C-9EA6-DF929625EA0E}">
        <p15:presenceInfo xmlns:p15="http://schemas.microsoft.com/office/powerpoint/2012/main" userId="S::ifx0@cdc.gov::e6d6d07a-edcf-4b45-8a38-f70b540e90f9" providerId="AD"/>
      </p:ext>
    </p:extLst>
  </p:cmAuthor>
  <p:cmAuthor id="4" name="Therese Rodda" initials="TR" lastIdx="11" clrIdx="3">
    <p:extLst>
      <p:ext uri="{19B8F6BF-5375-455C-9EA6-DF929625EA0E}">
        <p15:presenceInfo xmlns:p15="http://schemas.microsoft.com/office/powerpoint/2012/main" userId="S-1-5-21-4161449151-3199555679-2224323722-70542" providerId="AD"/>
      </p:ext>
    </p:extLst>
  </p:cmAuthor>
  <p:cmAuthor id="5" name="Newlin, Kimberly S." initials="NKS" lastIdx="15" clrIdx="4">
    <p:extLst>
      <p:ext uri="{19B8F6BF-5375-455C-9EA6-DF929625EA0E}">
        <p15:presenceInfo xmlns:p15="http://schemas.microsoft.com/office/powerpoint/2012/main" userId="S-1-5-21-280651528-1570258706-317593308-114071" providerId="AD"/>
      </p:ext>
    </p:extLst>
  </p:cmAuthor>
  <p:cmAuthor id="6" name="Skali Lami, Hicham,M.D.,M.Sc." initials="SLH" lastIdx="4" clrIdx="5">
    <p:extLst>
      <p:ext uri="{19B8F6BF-5375-455C-9EA6-DF929625EA0E}">
        <p15:presenceInfo xmlns:p15="http://schemas.microsoft.com/office/powerpoint/2012/main" userId="S::hskali@bwh.harvard.edu::199b8084-5afb-4576-962a-7b2492c72413" providerId="AD"/>
      </p:ext>
    </p:extLst>
  </p:cmAuthor>
  <p:cmAuthor id="7" name="Jaclyn Rappaport" initials="JR" lastIdx="5" clrIdx="6">
    <p:extLst>
      <p:ext uri="{19B8F6BF-5375-455C-9EA6-DF929625EA0E}">
        <p15:presenceInfo xmlns:p15="http://schemas.microsoft.com/office/powerpoint/2012/main" userId="S-1-5-21-4161449151-3199555679-2224323722-23126" providerId="AD"/>
      </p:ext>
    </p:extLst>
  </p:cmAuthor>
  <p:cmAuthor id="8" name="Stephen Hines" initials="SH" lastIdx="62" clrIdx="7">
    <p:extLst>
      <p:ext uri="{19B8F6BF-5375-455C-9EA6-DF929625EA0E}">
        <p15:presenceInfo xmlns:p15="http://schemas.microsoft.com/office/powerpoint/2012/main" userId="S::Stephen_Hines@abtassoc.com::3e2db5ec-13f0-4645-864a-2ce08f7e7988" providerId="AD"/>
      </p:ext>
    </p:extLst>
  </p:cmAuthor>
  <p:cmAuthor id="9" name="Therese Rodda" initials="TR [2]" lastIdx="36" clrIdx="8">
    <p:extLst>
      <p:ext uri="{19B8F6BF-5375-455C-9EA6-DF929625EA0E}">
        <p15:presenceInfo xmlns:p15="http://schemas.microsoft.com/office/powerpoint/2012/main" userId="S::Therese_Rodda@abtassoc.com::5bb77045-4523-419f-bc71-cecf19c85b08" providerId="AD"/>
      </p:ext>
    </p:extLst>
  </p:cmAuthor>
  <p:cmAuthor id="10" name="Nicole Keane" initials="NK" lastIdx="57" clrIdx="9">
    <p:extLst>
      <p:ext uri="{19B8F6BF-5375-455C-9EA6-DF929625EA0E}">
        <p15:presenceInfo xmlns:p15="http://schemas.microsoft.com/office/powerpoint/2012/main" userId="S::Nicole_Keane@abtassoc.com::41fed575-3708-4de2-a158-7f0011268c9e" providerId="AD"/>
      </p:ext>
    </p:extLst>
  </p:cmAuthor>
  <p:cmAuthor id="11" name="Moss, Dina (AHRQ/CEPI)" initials="MD(" lastIdx="6" clrIdx="10">
    <p:extLst>
      <p:ext uri="{19B8F6BF-5375-455C-9EA6-DF929625EA0E}">
        <p15:presenceInfo xmlns:p15="http://schemas.microsoft.com/office/powerpoint/2012/main" userId="S::Dina.Moss@AHRQ.hhs.gov::598403aa-7c3d-41af-9956-56ee983eb922" providerId="AD"/>
      </p:ext>
    </p:extLst>
  </p:cmAuthor>
  <p:cmAuthor id="12" name="Harrison, Michael (AHRQ/CEPI)" initials="HM(" lastIdx="20" clrIdx="11">
    <p:extLst>
      <p:ext uri="{19B8F6BF-5375-455C-9EA6-DF929625EA0E}">
        <p15:presenceInfo xmlns:p15="http://schemas.microsoft.com/office/powerpoint/2012/main" userId="S::Michael.Harrison@ahrq.hhs.gov::867917cb-17c4-47c3-a01f-8324481499c5" providerId="AD"/>
      </p:ext>
    </p:extLst>
  </p:cmAuthor>
  <p:cmAuthor id="13" name="Sharon Pollack" initials="SP" lastIdx="5" clrIdx="12">
    <p:extLst>
      <p:ext uri="{19B8F6BF-5375-455C-9EA6-DF929625EA0E}">
        <p15:presenceInfo xmlns:p15="http://schemas.microsoft.com/office/powerpoint/2012/main" userId="S::sharon_pollack@abtassoc.com::5e20d14a-170f-414d-a2b9-a272cc5dcad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2A75"/>
    <a:srgbClr val="C42033"/>
    <a:srgbClr val="C078CE"/>
    <a:srgbClr val="691F74"/>
    <a:srgbClr val="000000"/>
    <a:srgbClr val="76777A"/>
    <a:srgbClr val="CBCBCB"/>
    <a:srgbClr val="00CC99"/>
    <a:srgbClr val="A2C5D3"/>
    <a:srgbClr val="009A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986" autoAdjust="0"/>
    <p:restoredTop sz="69831" autoAdjust="0"/>
  </p:normalViewPr>
  <p:slideViewPr>
    <p:cSldViewPr snapToGrid="0">
      <p:cViewPr varScale="1">
        <p:scale>
          <a:sx n="68" d="100"/>
          <a:sy n="68" d="100"/>
        </p:scale>
        <p:origin x="456" y="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84"/>
    </p:cViewPr>
  </p:sorterViewPr>
  <p:notesViewPr>
    <p:cSldViewPr snapToGrid="0">
      <p:cViewPr>
        <p:scale>
          <a:sx n="1" d="2"/>
          <a:sy n="1" d="2"/>
        </p:scale>
        <p:origin x="0" y="0"/>
      </p:cViewPr>
      <p:guideLst>
        <p:guide orient="horz" pos="2929"/>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2620" tIns="46310" rIns="92620" bIns="46310"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5"/>
          </a:xfrm>
          <a:prstGeom prst="rect">
            <a:avLst/>
          </a:prstGeom>
        </p:spPr>
        <p:txBody>
          <a:bodyPr vert="horz" lIns="92620" tIns="46310" rIns="92620" bIns="46310" rtlCol="0"/>
          <a:lstStyle>
            <a:lvl1pPr algn="r">
              <a:defRPr sz="1200"/>
            </a:lvl1pPr>
          </a:lstStyle>
          <a:p>
            <a:fld id="{4A0F9AAF-5A88-4C99-989F-AC2366C9435B}" type="datetimeFigureOut">
              <a:rPr lang="en-US" smtClean="0"/>
              <a:t>4/28/2023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2620" tIns="46310" rIns="92620" bIns="46310"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2620" tIns="46310" rIns="92620" bIns="4631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4"/>
          </a:xfrm>
          <a:prstGeom prst="rect">
            <a:avLst/>
          </a:prstGeom>
        </p:spPr>
        <p:txBody>
          <a:bodyPr vert="horz" lIns="92620" tIns="46310" rIns="92620" bIns="4631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4"/>
          </a:xfrm>
          <a:prstGeom prst="rect">
            <a:avLst/>
          </a:prstGeom>
        </p:spPr>
        <p:txBody>
          <a:bodyPr vert="horz" lIns="92620" tIns="46310" rIns="92620" bIns="46310" rtlCol="0" anchor="b"/>
          <a:lstStyle>
            <a:lvl1pPr algn="r">
              <a:defRPr sz="1200"/>
            </a:lvl1pPr>
          </a:lstStyle>
          <a:p>
            <a:fld id="{C20CEF46-6BD6-4B1F-90B9-33B57A5A6B7A}" type="slidenum">
              <a:rPr lang="en-US" smtClean="0"/>
              <a:t>‹#›</a:t>
            </a:fld>
            <a:endParaRPr lang="en-US" dirty="0"/>
          </a:p>
        </p:txBody>
      </p:sp>
    </p:spTree>
    <p:extLst>
      <p:ext uri="{BB962C8B-B14F-4D97-AF65-F5344CB8AC3E}">
        <p14:creationId xmlns:p14="http://schemas.microsoft.com/office/powerpoint/2010/main" val="3839776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pubmed.ncbi.nlm.nih.gov/19351941/"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jamanetwork.com/journals/jamacardiology/fullarticle/2772381"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pubmed.ncbi.nlm.nih.gov/33351540/"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www.ahajournals.org/doi/10.1161/CIR.0000000000000663" TargetMode="External"/><Relationship Id="rId4" Type="http://schemas.openxmlformats.org/officeDocument/2006/relationships/hyperlink" Target="https://pubmed.ncbi.nlm.nih.gov/28665511/"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journals.lww.com/jcrjournal/Abstract/9000/A_Review_of_the_Design_and_Implementation_of_a.99396.aspx"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ahrq.gov/sites/default/files/wysiwyg/takeheart/training/expanding-cardiac-rehab-implementation-guide.pdf"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ahrq.gov/sites/default/files/wysiwyg/takeheart/training/expanding-cardiac-rehab-implementation-guide.pdf"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ahrq.gov/sites/default/files/wysiwyg/takeheart/training/expanding-cardiac-rehab-implementation-guide.pdf"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ahrq.gov/sites/default/files/wysiwyg/takeheart/training/expanding-cardiac-rehab-capacity-resource-guide.pdf"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ww.ahajournals.org/doi/10.1161/CIR.0000000000000663"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s://www.aacvpr.org/Certify/Program-Certification/Performance-Measures"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a:defRPr/>
            </a:pPr>
            <a:endParaRPr lang="en-US" b="1" dirty="0">
              <a:cs typeface="Calibri"/>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IMPORTANT NOTE RE: ACCESSING LINKS in the PPT presentation:</a:t>
            </a:r>
          </a:p>
          <a:p>
            <a:pPr marL="285750" marR="0" indent="-285750">
              <a:lnSpc>
                <a:spcPct val="107000"/>
              </a:lnSpc>
              <a:spcBef>
                <a:spcPts val="0"/>
              </a:spcBef>
              <a:spcAft>
                <a:spcPts val="800"/>
              </a:spcAft>
              <a:buFont typeface="Arial" panose="020B0604020202020204" pitchFamily="34" charset="0"/>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Links embedded in SLIDE portion are hyperlinks</a:t>
            </a:r>
          </a:p>
          <a:p>
            <a:pPr marL="285750" marR="0" indent="-285750">
              <a:lnSpc>
                <a:spcPct val="107000"/>
              </a:lnSpc>
              <a:spcBef>
                <a:spcPts val="0"/>
              </a:spcBef>
              <a:spcAft>
                <a:spcPts val="800"/>
              </a:spcAft>
              <a:buFont typeface="Arial" panose="020B0604020202020204" pitchFamily="34" charset="0"/>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Links shown in the NOTES portion must be copied into a browser to be accessed</a:t>
            </a:r>
          </a:p>
          <a:p>
            <a:endParaRPr lang="en-US" b="1" dirty="0"/>
          </a:p>
        </p:txBody>
      </p:sp>
      <p:sp>
        <p:nvSpPr>
          <p:cNvPr id="4" name="Slide Number Placeholder 3"/>
          <p:cNvSpPr>
            <a:spLocks noGrp="1"/>
          </p:cNvSpPr>
          <p:nvPr>
            <p:ph type="sldNum" sz="quarter" idx="10"/>
          </p:nvPr>
        </p:nvSpPr>
        <p:spPr/>
        <p:txBody>
          <a:bodyPr/>
          <a:lstStyle/>
          <a:p>
            <a:fld id="{C20CEF46-6BD6-4B1F-90B9-33B57A5A6B7A}" type="slidenum">
              <a:rPr lang="en-US" smtClean="0"/>
              <a:t>1</a:t>
            </a:fld>
            <a:endParaRPr lang="en-US" dirty="0"/>
          </a:p>
        </p:txBody>
      </p:sp>
    </p:spTree>
    <p:extLst>
      <p:ext uri="{BB962C8B-B14F-4D97-AF65-F5344CB8AC3E}">
        <p14:creationId xmlns:p14="http://schemas.microsoft.com/office/powerpoint/2010/main" val="2089251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463098" lvl="1" defTabSz="926196">
              <a:defRPr/>
            </a:pPr>
            <a:endParaRPr lang="en-US" dirty="0"/>
          </a:p>
        </p:txBody>
      </p:sp>
      <p:sp>
        <p:nvSpPr>
          <p:cNvPr id="4" name="Slide Number Placeholder 3"/>
          <p:cNvSpPr>
            <a:spLocks noGrp="1"/>
          </p:cNvSpPr>
          <p:nvPr>
            <p:ph type="sldNum" sz="quarter" idx="10"/>
          </p:nvPr>
        </p:nvSpPr>
        <p:spPr/>
        <p:txBody>
          <a:bodyPr/>
          <a:lstStyle/>
          <a:p>
            <a:fld id="{C20CEF46-6BD6-4B1F-90B9-33B57A5A6B7A}" type="slidenum">
              <a:rPr lang="en-US" smtClean="0"/>
              <a:t>10</a:t>
            </a:fld>
            <a:endParaRPr lang="en-US" dirty="0"/>
          </a:p>
        </p:txBody>
      </p:sp>
    </p:spTree>
    <p:extLst>
      <p:ext uri="{BB962C8B-B14F-4D97-AF65-F5344CB8AC3E}">
        <p14:creationId xmlns:p14="http://schemas.microsoft.com/office/powerpoint/2010/main" val="937170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Additional safety studies include:</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O’Connor et al. (2009). Efficacy and safety of exercise training in patients with chronic heart failure: HF-ACTION randomized controlled trial. JAMA. Full citation and abstract available at: </a:t>
            </a:r>
            <a:r>
              <a:rPr lang="en-US" sz="11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https://pubmed.ncbi.nlm.nih.gov/19351941/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Snoek et al. (2021). Effectiveness of Home-Based Mobile Guided Cardiac Rehabilitation as Alternative Strategy for Nonparticipation in Clinic-Based Cardiac Rehabilitation Among Elderly Patients in Europe. JAMA Cardiology. Full citation and article available at: </a:t>
            </a:r>
            <a:r>
              <a:rPr lang="en-US" sz="11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https://jamanetwork.com/journals/jamacardiology/fullarticle/2772381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20CEF46-6BD6-4B1F-90B9-33B57A5A6B7A}" type="slidenum">
              <a:rPr lang="en-US" smtClean="0"/>
              <a:t>11</a:t>
            </a:fld>
            <a:endParaRPr lang="en-US" dirty="0"/>
          </a:p>
        </p:txBody>
      </p:sp>
    </p:spTree>
    <p:extLst>
      <p:ext uri="{BB962C8B-B14F-4D97-AF65-F5344CB8AC3E}">
        <p14:creationId xmlns:p14="http://schemas.microsoft.com/office/powerpoint/2010/main" val="3712395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3098" lvl="1" defTabSz="926196">
              <a:defRPr/>
            </a:pPr>
            <a:r>
              <a:rPr lang="en-US" dirty="0">
                <a:effectLst/>
                <a:ea typeface="Calibri" panose="020F0502020204030204" pitchFamily="34" charset="0"/>
                <a:cs typeface="Arial" panose="020B0604020202020204" pitchFamily="34" charset="0"/>
              </a:rPr>
              <a:t>Research comparing the effectiveness of HYCR and FBCR shows intensity and outcomes are comparable.</a:t>
            </a:r>
          </a:p>
          <a:p>
            <a:pPr marL="463098" lvl="1" defTabSz="926196">
              <a:defRPr/>
            </a:pPr>
            <a:endParaRPr lang="en-US" dirty="0">
              <a:effectLst/>
              <a:ea typeface="Calibri" panose="020F0502020204030204" pitchFamily="34" charset="0"/>
              <a:cs typeface="Arial" panose="020B0604020202020204" pitchFamily="34" charset="0"/>
            </a:endParaRPr>
          </a:p>
          <a:p>
            <a:pPr marL="463098" lvl="1" defTabSz="926196">
              <a:defRPr/>
            </a:pPr>
            <a:r>
              <a:rPr lang="en-US" dirty="0">
                <a:effectLst/>
                <a:ea typeface="Calibri" panose="020F0502020204030204" pitchFamily="34" charset="0"/>
                <a:cs typeface="Arial" panose="020B0604020202020204" pitchFamily="34" charset="0"/>
              </a:rPr>
              <a:t>Citations:</a:t>
            </a:r>
          </a:p>
          <a:p>
            <a:pPr marL="463098" lvl="1" defTabSz="926196">
              <a:defRPr/>
            </a:pPr>
            <a:r>
              <a:rPr lang="en-US" dirty="0">
                <a:effectLst/>
                <a:ea typeface="Calibri" panose="020F0502020204030204" pitchFamily="34" charset="0"/>
                <a:cs typeface="Arial" panose="020B0604020202020204" pitchFamily="34" charset="0"/>
              </a:rPr>
              <a:t>1) Keteyian et al. (2021). </a:t>
            </a:r>
            <a:r>
              <a:rPr lang="en-US" i="0" dirty="0">
                <a:solidFill>
                  <a:srgbClr val="212121"/>
                </a:solidFill>
                <a:effectLst/>
              </a:rPr>
              <a:t>A Comparison of Exercise Intensity in Hybrid Versus Standard Phase Two Cardiac Rehabilitation.  </a:t>
            </a:r>
            <a:r>
              <a:rPr lang="en-US" i="1" dirty="0">
                <a:solidFill>
                  <a:srgbClr val="212121"/>
                </a:solidFill>
                <a:effectLst/>
              </a:rPr>
              <a:t>Journal of Cardiopulmonary Rehabilitation and Prevention</a:t>
            </a:r>
            <a:r>
              <a:rPr lang="en-US" i="0" dirty="0">
                <a:solidFill>
                  <a:srgbClr val="212121"/>
                </a:solidFill>
                <a:effectLst/>
              </a:rPr>
              <a:t>. </a:t>
            </a:r>
            <a:r>
              <a:rPr lang="en-US" dirty="0">
                <a:latin typeface="Calibri" panose="020F0502020204030204" pitchFamily="34" charset="0"/>
                <a:ea typeface="Calibri" panose="020F0502020204030204" pitchFamily="34" charset="0"/>
                <a:cs typeface="Arial" panose="020B0604020202020204" pitchFamily="34" charset="0"/>
              </a:rPr>
              <a:t>Full citation and abstract available at: </a:t>
            </a:r>
            <a:r>
              <a:rPr lang="en-US" dirty="0">
                <a:latin typeface="Calibri" panose="020F0502020204030204" pitchFamily="34" charset="0"/>
                <a:ea typeface="Calibri" panose="020F0502020204030204" pitchFamily="34" charset="0"/>
                <a:cs typeface="Arial" panose="020B0604020202020204" pitchFamily="34" charset="0"/>
                <a:hlinkClick r:id="rId3"/>
              </a:rPr>
              <a:t>https://pubmed.ncbi.nlm.nih.gov/33351540/</a:t>
            </a:r>
            <a:r>
              <a:rPr lang="en-US" dirty="0">
                <a:latin typeface="Calibri" panose="020F0502020204030204" pitchFamily="34" charset="0"/>
                <a:ea typeface="Calibri" panose="020F0502020204030204" pitchFamily="34" charset="0"/>
                <a:cs typeface="Arial" panose="020B0604020202020204" pitchFamily="34" charset="0"/>
              </a:rPr>
              <a:t> </a:t>
            </a:r>
          </a:p>
          <a:p>
            <a:pPr marL="463098" lvl="1" defTabSz="926196">
              <a:defRPr/>
            </a:pPr>
            <a:endParaRPr lang="en-US" b="1" dirty="0"/>
          </a:p>
          <a:p>
            <a:pPr lvl="1">
              <a:lnSpc>
                <a:spcPct val="107000"/>
              </a:lnSpc>
              <a:spcAft>
                <a:spcPts val="810"/>
              </a:spcAft>
            </a:pPr>
            <a:r>
              <a:rPr lang="en-US" dirty="0">
                <a:solidFill>
                  <a:srgbClr val="212121"/>
                </a:solidFill>
                <a:latin typeface="Calibri" panose="020F0502020204030204" pitchFamily="34" charset="0"/>
                <a:cs typeface="Arial" panose="020B0604020202020204" pitchFamily="34" charset="0"/>
              </a:rPr>
              <a:t>2</a:t>
            </a:r>
            <a:r>
              <a:rPr lang="en-US" i="0" dirty="0">
                <a:solidFill>
                  <a:srgbClr val="212121"/>
                </a:solidFill>
                <a:effectLst/>
                <a:latin typeface="Calibri" panose="020F0502020204030204" pitchFamily="34" charset="0"/>
                <a:cs typeface="Arial" panose="020B0604020202020204" pitchFamily="34" charset="0"/>
              </a:rPr>
              <a:t>) Anderson et al. (2017). Home-based versus </a:t>
            </a:r>
            <a:r>
              <a:rPr lang="en-US" i="0" dirty="0" err="1">
                <a:solidFill>
                  <a:srgbClr val="212121"/>
                </a:solidFill>
                <a:effectLst/>
                <a:latin typeface="Calibri" panose="020F0502020204030204" pitchFamily="34" charset="0"/>
                <a:cs typeface="Arial" panose="020B0604020202020204" pitchFamily="34" charset="0"/>
              </a:rPr>
              <a:t>centre</a:t>
            </a:r>
            <a:r>
              <a:rPr lang="en-US" i="0" dirty="0">
                <a:solidFill>
                  <a:srgbClr val="212121"/>
                </a:solidFill>
                <a:effectLst/>
                <a:latin typeface="Calibri" panose="020F0502020204030204" pitchFamily="34" charset="0"/>
                <a:cs typeface="Arial" panose="020B0604020202020204" pitchFamily="34" charset="0"/>
              </a:rPr>
              <a:t>-based cardiac rehabilitation. </a:t>
            </a:r>
            <a:r>
              <a:rPr lang="en-US" i="1" dirty="0">
                <a:solidFill>
                  <a:srgbClr val="212121"/>
                </a:solidFill>
                <a:effectLst/>
                <a:latin typeface="Calibri" panose="020F0502020204030204" pitchFamily="34" charset="0"/>
                <a:cs typeface="Arial" panose="020B0604020202020204" pitchFamily="34" charset="0"/>
              </a:rPr>
              <a:t>Cochrane Database Systematic Review</a:t>
            </a:r>
            <a:r>
              <a:rPr lang="en-US" i="0" dirty="0">
                <a:solidFill>
                  <a:srgbClr val="212121"/>
                </a:solidFill>
                <a:effectLst/>
                <a:latin typeface="Calibri" panose="020F0502020204030204" pitchFamily="34" charset="0"/>
                <a:cs typeface="Arial" panose="020B0604020202020204" pitchFamily="34" charset="0"/>
              </a:rPr>
              <a:t>. Full citation and abstract available at: </a:t>
            </a:r>
            <a:r>
              <a:rPr lang="en-US" i="0" dirty="0">
                <a:solidFill>
                  <a:srgbClr val="212121"/>
                </a:solidFill>
                <a:effectLst/>
                <a:latin typeface="Calibri" panose="020F0502020204030204" pitchFamily="34" charset="0"/>
                <a:cs typeface="Arial" panose="020B0604020202020204" pitchFamily="34" charset="0"/>
                <a:hlinkClick r:id="rId4"/>
              </a:rPr>
              <a:t>https://pubmed.ncbi.nlm.nih.gov/28665511/</a:t>
            </a:r>
            <a:r>
              <a:rPr lang="en-US" i="0" dirty="0">
                <a:solidFill>
                  <a:srgbClr val="212121"/>
                </a:solidFill>
                <a:effectLst/>
                <a:latin typeface="Calibri" panose="020F0502020204030204" pitchFamily="34" charset="0"/>
                <a:cs typeface="Arial" panose="020B0604020202020204" pitchFamily="34" charset="0"/>
              </a:rPr>
              <a:t> </a:t>
            </a:r>
          </a:p>
          <a:p>
            <a:pPr lvl="1">
              <a:lnSpc>
                <a:spcPct val="107000"/>
              </a:lnSpc>
              <a:spcAft>
                <a:spcPts val="810"/>
              </a:spcAft>
            </a:pPr>
            <a:endParaRPr lang="en-US" i="0" dirty="0">
              <a:solidFill>
                <a:srgbClr val="212121"/>
              </a:solidFill>
              <a:effectLst/>
              <a:latin typeface="Calibri" panose="020F0502020204030204" pitchFamily="34" charset="0"/>
              <a:cs typeface="Arial" panose="020B0604020202020204" pitchFamily="34" charset="0"/>
            </a:endParaRPr>
          </a:p>
          <a:p>
            <a:pPr lvl="1">
              <a:lnSpc>
                <a:spcPct val="107000"/>
              </a:lnSpc>
              <a:spcAft>
                <a:spcPts val="810"/>
              </a:spcAft>
            </a:pPr>
            <a:r>
              <a:rPr lang="en-US" dirty="0">
                <a:solidFill>
                  <a:srgbClr val="212121"/>
                </a:solidFill>
                <a:latin typeface="Calibri" panose="020F0502020204030204" pitchFamily="34" charset="0"/>
                <a:cs typeface="Arial" panose="020B0604020202020204" pitchFamily="34" charset="0"/>
              </a:rPr>
              <a:t>3) Thomas et al. (2019). Home-Based Cardiac Rehabilitation: A Scientific Statement from the American Association of Cardiovascular and Pulmonary Rehabilitation, the American Heart Association, and the American College of Cardiology. </a:t>
            </a:r>
            <a:r>
              <a:rPr lang="en-US" i="1" dirty="0">
                <a:solidFill>
                  <a:srgbClr val="212121"/>
                </a:solidFill>
                <a:latin typeface="Calibri" panose="020F0502020204030204" pitchFamily="34" charset="0"/>
                <a:cs typeface="Arial" panose="020B0604020202020204" pitchFamily="34" charset="0"/>
              </a:rPr>
              <a:t>Circulation</a:t>
            </a:r>
            <a:r>
              <a:rPr lang="en-US" dirty="0">
                <a:solidFill>
                  <a:srgbClr val="212121"/>
                </a:solidFill>
                <a:latin typeface="Calibri" panose="020F0502020204030204" pitchFamily="34" charset="0"/>
                <a:cs typeface="Arial" panose="020B0604020202020204" pitchFamily="34" charset="0"/>
              </a:rPr>
              <a:t>. Full citation and article available at:  </a:t>
            </a:r>
            <a:r>
              <a:rPr lang="en-US" dirty="0">
                <a:solidFill>
                  <a:srgbClr val="212121"/>
                </a:solidFill>
                <a:latin typeface="Calibri" panose="020F0502020204030204" pitchFamily="34" charset="0"/>
                <a:cs typeface="Arial" panose="020B0604020202020204" pitchFamily="34" charset="0"/>
                <a:hlinkClick r:id="rId5"/>
              </a:rPr>
              <a:t>https://www.ahajournals.org/doi/10.1161/CIR.0000000000000663</a:t>
            </a:r>
            <a:r>
              <a:rPr lang="en-US" dirty="0">
                <a:solidFill>
                  <a:srgbClr val="212121"/>
                </a:solidFill>
                <a:latin typeface="Calibri" panose="020F0502020204030204" pitchFamily="34" charset="0"/>
                <a:cs typeface="Arial" panose="020B0604020202020204" pitchFamily="34" charset="0"/>
              </a:rPr>
              <a:t> </a:t>
            </a:r>
            <a:endParaRPr lang="en-US" i="0" dirty="0">
              <a:solidFill>
                <a:srgbClr val="212121"/>
              </a:solidFill>
              <a:effectLst/>
            </a:endParaRPr>
          </a:p>
          <a:p>
            <a:pPr lvl="1"/>
            <a:endParaRPr lang="en-US" dirty="0"/>
          </a:p>
        </p:txBody>
      </p:sp>
      <p:sp>
        <p:nvSpPr>
          <p:cNvPr id="4" name="Slide Number Placeholder 3"/>
          <p:cNvSpPr>
            <a:spLocks noGrp="1"/>
          </p:cNvSpPr>
          <p:nvPr>
            <p:ph type="sldNum" sz="quarter" idx="5"/>
          </p:nvPr>
        </p:nvSpPr>
        <p:spPr/>
        <p:txBody>
          <a:bodyPr/>
          <a:lstStyle/>
          <a:p>
            <a:fld id="{C20CEF46-6BD6-4B1F-90B9-33B57A5A6B7A}" type="slidenum">
              <a:rPr lang="en-US" smtClean="0"/>
              <a:t>12</a:t>
            </a:fld>
            <a:endParaRPr lang="en-US" dirty="0"/>
          </a:p>
        </p:txBody>
      </p:sp>
    </p:spTree>
    <p:extLst>
      <p:ext uri="{BB962C8B-B14F-4D97-AF65-F5344CB8AC3E}">
        <p14:creationId xmlns:p14="http://schemas.microsoft.com/office/powerpoint/2010/main" val="25666705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3098" lvl="1" defTabSz="926196">
              <a:defRPr/>
            </a:pPr>
            <a:r>
              <a:rPr lang="en-US" dirty="0">
                <a:effectLst/>
                <a:latin typeface="Calibri" panose="020F0502020204030204" pitchFamily="34" charset="0"/>
                <a:ea typeface="Calibri" panose="020F0502020204030204" pitchFamily="34" charset="0"/>
                <a:cs typeface="Arial" panose="020B0604020202020204" pitchFamily="34" charset="0"/>
              </a:rPr>
              <a:t>Patients experience a variety of barriers to participating in onsite CR. This slide lists some of these barriers, many of which are responsible for increasing health disparities in CR utilization.</a:t>
            </a:r>
          </a:p>
          <a:p>
            <a:pPr marL="463098" lvl="1" defTabSz="926196">
              <a:defRPr/>
            </a:pPr>
            <a:endParaRPr lang="en-US" dirty="0">
              <a:effectLst/>
              <a:latin typeface="Calibri" panose="020F0502020204030204" pitchFamily="34" charset="0"/>
              <a:ea typeface="Calibri" panose="020F0502020204030204" pitchFamily="34" charset="0"/>
              <a:cs typeface="Arial" panose="020B0604020202020204" pitchFamily="34" charset="0"/>
            </a:endParaRPr>
          </a:p>
          <a:p>
            <a:pPr marL="463098" lvl="1" defTabSz="926196">
              <a:defRPr/>
            </a:pPr>
            <a:r>
              <a:rPr lang="en-US" dirty="0">
                <a:effectLst/>
                <a:latin typeface="Calibri" panose="020F0502020204030204" pitchFamily="34" charset="0"/>
                <a:ea typeface="Calibri" panose="020F0502020204030204" pitchFamily="34" charset="0"/>
                <a:cs typeface="Arial" panose="020B0604020202020204" pitchFamily="34" charset="0"/>
              </a:rPr>
              <a:t>From Keteyian et al. (2021). A Review of the Design and Implementation of a Hybrid Cardiac Rehabilitation Program. </a:t>
            </a:r>
            <a:r>
              <a:rPr lang="en-US" i="1" dirty="0">
                <a:effectLst/>
                <a:latin typeface="Calibri" panose="020F0502020204030204" pitchFamily="34" charset="0"/>
                <a:ea typeface="Calibri" panose="020F0502020204030204" pitchFamily="34" charset="0"/>
                <a:cs typeface="Arial" panose="020B0604020202020204" pitchFamily="34" charset="0"/>
              </a:rPr>
              <a:t>Journal of Cardiopulmonary Rehabilitation and Prevention</a:t>
            </a:r>
            <a:r>
              <a:rPr lang="en-US" dirty="0">
                <a:effectLst/>
                <a:latin typeface="Calibri" panose="020F0502020204030204" pitchFamily="34" charset="0"/>
                <a:ea typeface="Calibri" panose="020F0502020204030204" pitchFamily="34" charset="0"/>
                <a:cs typeface="Arial" panose="020B0604020202020204" pitchFamily="34" charset="0"/>
              </a:rPr>
              <a:t>. </a:t>
            </a:r>
            <a:r>
              <a:rPr lang="en-US" dirty="0">
                <a:latin typeface="Calibri" panose="020F0502020204030204" pitchFamily="34" charset="0"/>
                <a:ea typeface="Calibri" panose="020F0502020204030204" pitchFamily="34" charset="0"/>
                <a:cs typeface="Arial" panose="020B0604020202020204" pitchFamily="34" charset="0"/>
              </a:rPr>
              <a:t>Full citation and abstract available at: </a:t>
            </a:r>
            <a:r>
              <a:rPr lang="en-US" b="1" dirty="0">
                <a:latin typeface="Calibri" panose="020F0502020204030204" pitchFamily="34" charset="0"/>
                <a:ea typeface="Calibri" panose="020F0502020204030204" pitchFamily="34" charset="0"/>
                <a:cs typeface="Arial" panose="020B0604020202020204" pitchFamily="34" charset="0"/>
                <a:hlinkClick r:id="rId3"/>
              </a:rPr>
              <a:t>https://journals.lww.com/jcrjournal/Abstract/9000/A_Review_of_the_Design_and_Implementation_of_a.99396.aspx</a:t>
            </a:r>
            <a:r>
              <a:rPr lang="en-US" b="1" dirty="0">
                <a:latin typeface="Calibri" panose="020F0502020204030204" pitchFamily="34" charset="0"/>
                <a:ea typeface="Calibri" panose="020F0502020204030204" pitchFamily="34" charset="0"/>
                <a:cs typeface="Arial" panose="020B0604020202020204" pitchFamily="34" charset="0"/>
              </a:rPr>
              <a:t> </a:t>
            </a:r>
          </a:p>
          <a:p>
            <a:pPr lvl="1"/>
            <a:endParaRPr lang="en-US" dirty="0"/>
          </a:p>
        </p:txBody>
      </p:sp>
      <p:sp>
        <p:nvSpPr>
          <p:cNvPr id="4" name="Slide Number Placeholder 3"/>
          <p:cNvSpPr>
            <a:spLocks noGrp="1"/>
          </p:cNvSpPr>
          <p:nvPr>
            <p:ph type="sldNum" sz="quarter" idx="5"/>
          </p:nvPr>
        </p:nvSpPr>
        <p:spPr/>
        <p:txBody>
          <a:bodyPr/>
          <a:lstStyle/>
          <a:p>
            <a:fld id="{C20CEF46-6BD6-4B1F-90B9-33B57A5A6B7A}" type="slidenum">
              <a:rPr lang="en-US" smtClean="0"/>
              <a:t>13</a:t>
            </a:fld>
            <a:endParaRPr lang="en-US" dirty="0"/>
          </a:p>
        </p:txBody>
      </p:sp>
    </p:spTree>
    <p:extLst>
      <p:ext uri="{BB962C8B-B14F-4D97-AF65-F5344CB8AC3E}">
        <p14:creationId xmlns:p14="http://schemas.microsoft.com/office/powerpoint/2010/main" val="39187675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5"/>
          </p:nvPr>
        </p:nvSpPr>
        <p:spPr/>
        <p:txBody>
          <a:bodyPr/>
          <a:lstStyle/>
          <a:p>
            <a:fld id="{C20CEF46-6BD6-4B1F-90B9-33B57A5A6B7A}" type="slidenum">
              <a:rPr lang="en-US" smtClean="0"/>
              <a:t>14</a:t>
            </a:fld>
            <a:endParaRPr lang="en-US" dirty="0"/>
          </a:p>
        </p:txBody>
      </p:sp>
    </p:spTree>
    <p:extLst>
      <p:ext uri="{BB962C8B-B14F-4D97-AF65-F5344CB8AC3E}">
        <p14:creationId xmlns:p14="http://schemas.microsoft.com/office/powerpoint/2010/main" val="37097743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5"/>
          </p:nvPr>
        </p:nvSpPr>
        <p:spPr/>
        <p:txBody>
          <a:bodyPr/>
          <a:lstStyle/>
          <a:p>
            <a:fld id="{C20CEF46-6BD6-4B1F-90B9-33B57A5A6B7A}" type="slidenum">
              <a:rPr lang="en-US" smtClean="0"/>
              <a:t>15</a:t>
            </a:fld>
            <a:endParaRPr lang="en-US" dirty="0"/>
          </a:p>
        </p:txBody>
      </p:sp>
    </p:spTree>
    <p:extLst>
      <p:ext uri="{BB962C8B-B14F-4D97-AF65-F5344CB8AC3E}">
        <p14:creationId xmlns:p14="http://schemas.microsoft.com/office/powerpoint/2010/main" val="9475845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26196">
              <a:defRPr/>
            </a:pPr>
            <a:r>
              <a:rPr lang="en-US" dirty="0"/>
              <a:t>Begin with this set of 6 key questions that can help you get a sense  of whether it is worth exploring a hybrid option at this time.</a:t>
            </a:r>
          </a:p>
        </p:txBody>
      </p:sp>
      <p:sp>
        <p:nvSpPr>
          <p:cNvPr id="4" name="Slide Number Placeholder 3"/>
          <p:cNvSpPr>
            <a:spLocks noGrp="1"/>
          </p:cNvSpPr>
          <p:nvPr>
            <p:ph type="sldNum" sz="quarter" idx="10"/>
          </p:nvPr>
        </p:nvSpPr>
        <p:spPr/>
        <p:txBody>
          <a:bodyPr/>
          <a:lstStyle/>
          <a:p>
            <a:fld id="{C20CEF46-6BD6-4B1F-90B9-33B57A5A6B7A}" type="slidenum">
              <a:rPr lang="en-US" smtClean="0"/>
              <a:t>18</a:t>
            </a:fld>
            <a:endParaRPr lang="en-US" dirty="0"/>
          </a:p>
        </p:txBody>
      </p:sp>
    </p:spTree>
    <p:extLst>
      <p:ext uri="{BB962C8B-B14F-4D97-AF65-F5344CB8AC3E}">
        <p14:creationId xmlns:p14="http://schemas.microsoft.com/office/powerpoint/2010/main" val="19932645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Section 3 below contains guidance on identifying key stakeholders</a:t>
            </a:r>
          </a:p>
        </p:txBody>
      </p:sp>
      <p:sp>
        <p:nvSpPr>
          <p:cNvPr id="4" name="Slide Number Placeholder 3"/>
          <p:cNvSpPr>
            <a:spLocks noGrp="1"/>
          </p:cNvSpPr>
          <p:nvPr>
            <p:ph type="sldNum" sz="quarter" idx="5"/>
          </p:nvPr>
        </p:nvSpPr>
        <p:spPr/>
        <p:txBody>
          <a:bodyPr/>
          <a:lstStyle/>
          <a:p>
            <a:fld id="{C20CEF46-6BD6-4B1F-90B9-33B57A5A6B7A}" type="slidenum">
              <a:rPr lang="en-US" smtClean="0"/>
              <a:t>19</a:t>
            </a:fld>
            <a:endParaRPr lang="en-US" dirty="0"/>
          </a:p>
        </p:txBody>
      </p:sp>
    </p:spTree>
    <p:extLst>
      <p:ext uri="{BB962C8B-B14F-4D97-AF65-F5344CB8AC3E}">
        <p14:creationId xmlns:p14="http://schemas.microsoft.com/office/powerpoint/2010/main" val="32837551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3200" dirty="0">
                <a:latin typeface="Calibri" panose="020F0502020204030204" pitchFamily="34" charset="0"/>
                <a:ea typeface="Calibri" panose="020F0502020204030204" pitchFamily="34" charset="0"/>
                <a:cs typeface="Arial" panose="020B0604020202020204" pitchFamily="34" charset="0"/>
              </a:rPr>
              <a:t>The following slides provide a high-level overview of questions and considerations for assessing</a:t>
            </a:r>
            <a:r>
              <a:rPr lang="en-US" sz="3200" dirty="0">
                <a:effectLst/>
                <a:latin typeface="Calibri" panose="020F0502020204030204" pitchFamily="34" charset="0"/>
                <a:ea typeface="Calibri" panose="020F0502020204030204" pitchFamily="34" charset="0"/>
                <a:cs typeface="Arial" panose="020B0604020202020204" pitchFamily="34" charset="0"/>
              </a:rPr>
              <a:t> c</a:t>
            </a:r>
            <a:r>
              <a:rPr lang="en-US" sz="2800" dirty="0">
                <a:latin typeface="Calibri" panose="020F0502020204030204" pitchFamily="34" charset="0"/>
                <a:ea typeface="Calibri" panose="020F0502020204030204" pitchFamily="34" charset="0"/>
                <a:cs typeface="Arial" panose="020B0604020202020204" pitchFamily="34" charset="0"/>
              </a:rPr>
              <a:t>apacity, feasibility, and financial implications of offering HYCR services. More detailed discussion of these topics is included in section 2 of the </a:t>
            </a:r>
            <a:r>
              <a:rPr lang="en-US" sz="1800" b="1" u="sng" dirty="0">
                <a:solidFill>
                  <a:srgbClr val="0563C1"/>
                </a:solidFill>
                <a:effectLst/>
                <a:latin typeface="Avenir Next LT Pro" panose="020B0504020202020204" pitchFamily="34" charset="0"/>
                <a:ea typeface="Calibri" panose="020F0502020204030204" pitchFamily="34" charset="0"/>
                <a:cs typeface="Times New Roman" panose="02020603050405020304" pitchFamily="18" charset="0"/>
                <a:hlinkClick r:id="rId3"/>
              </a:rPr>
              <a:t>HYCR Implementation Guide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lvl="1"/>
            <a:endParaRPr lang="en-US" dirty="0"/>
          </a:p>
        </p:txBody>
      </p:sp>
      <p:sp>
        <p:nvSpPr>
          <p:cNvPr id="4" name="Slide Number Placeholder 3"/>
          <p:cNvSpPr>
            <a:spLocks noGrp="1"/>
          </p:cNvSpPr>
          <p:nvPr>
            <p:ph type="sldNum" sz="quarter" idx="5"/>
          </p:nvPr>
        </p:nvSpPr>
        <p:spPr/>
        <p:txBody>
          <a:bodyPr/>
          <a:lstStyle/>
          <a:p>
            <a:fld id="{C20CEF46-6BD6-4B1F-90B9-33B57A5A6B7A}" type="slidenum">
              <a:rPr lang="en-US" smtClean="0"/>
              <a:t>20</a:t>
            </a:fld>
            <a:endParaRPr lang="en-US" dirty="0"/>
          </a:p>
        </p:txBody>
      </p:sp>
    </p:spTree>
    <p:extLst>
      <p:ext uri="{BB962C8B-B14F-4D97-AF65-F5344CB8AC3E}">
        <p14:creationId xmlns:p14="http://schemas.microsoft.com/office/powerpoint/2010/main" val="18835702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Remember that it might take some time and resources to be able to answer these important questions!</a:t>
            </a:r>
          </a:p>
        </p:txBody>
      </p:sp>
      <p:sp>
        <p:nvSpPr>
          <p:cNvPr id="4" name="Slide Number Placeholder 3"/>
          <p:cNvSpPr>
            <a:spLocks noGrp="1"/>
          </p:cNvSpPr>
          <p:nvPr>
            <p:ph type="sldNum" sz="quarter" idx="5"/>
          </p:nvPr>
        </p:nvSpPr>
        <p:spPr/>
        <p:txBody>
          <a:bodyPr/>
          <a:lstStyle/>
          <a:p>
            <a:fld id="{C20CEF46-6BD6-4B1F-90B9-33B57A5A6B7A}" type="slidenum">
              <a:rPr lang="en-US" smtClean="0"/>
              <a:t>21</a:t>
            </a:fld>
            <a:endParaRPr lang="en-US" dirty="0"/>
          </a:p>
        </p:txBody>
      </p:sp>
    </p:spTree>
    <p:extLst>
      <p:ext uri="{BB962C8B-B14F-4D97-AF65-F5344CB8AC3E}">
        <p14:creationId xmlns:p14="http://schemas.microsoft.com/office/powerpoint/2010/main" val="4144756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slide deck and the associated TAKEheart materials emerged from the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TAKEheart HYCR Workgroup (WG), </a:t>
            </a:r>
            <a:r>
              <a:rPr lang="en-US" sz="1800" dirty="0">
                <a:effectLst/>
                <a:latin typeface="Calibri" panose="020F0502020204030204" pitchFamily="34" charset="0"/>
                <a:ea typeface="Calibri" panose="020F0502020204030204" pitchFamily="34" charset="0"/>
                <a:cs typeface="Times New Roman" panose="02020603050405020304" pitchFamily="18" charset="0"/>
              </a:rPr>
              <a:t>which was comprised of fourteen participants from diverse CR programs who were launching or already offering hybrid CR services.    We gratefully acknowledge the contributions of Workgroup members who met monthly over a 6-month period in 2022 to exchange knowledge, experiences and resources on a topic that is rapidly evolving as practitioners “learn while doing.”</a:t>
            </a:r>
            <a:endParaRPr lang="en-US" dirty="0"/>
          </a:p>
        </p:txBody>
      </p:sp>
      <p:sp>
        <p:nvSpPr>
          <p:cNvPr id="4" name="Slide Number Placeholder 3"/>
          <p:cNvSpPr>
            <a:spLocks noGrp="1"/>
          </p:cNvSpPr>
          <p:nvPr>
            <p:ph type="sldNum" sz="quarter" idx="5"/>
          </p:nvPr>
        </p:nvSpPr>
        <p:spPr/>
        <p:txBody>
          <a:bodyPr/>
          <a:lstStyle/>
          <a:p>
            <a:fld id="{C20CEF46-6BD6-4B1F-90B9-33B57A5A6B7A}" type="slidenum">
              <a:rPr lang="en-US" smtClean="0"/>
              <a:t>2</a:t>
            </a:fld>
            <a:endParaRPr lang="en-US" dirty="0"/>
          </a:p>
        </p:txBody>
      </p:sp>
    </p:spTree>
    <p:extLst>
      <p:ext uri="{BB962C8B-B14F-4D97-AF65-F5344CB8AC3E}">
        <p14:creationId xmlns:p14="http://schemas.microsoft.com/office/powerpoint/2010/main" val="2387738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800" dirty="0">
                <a:latin typeface="Calibri" panose="020F0502020204030204" pitchFamily="34" charset="0"/>
                <a:ea typeface="Calibri" panose="020F0502020204030204" pitchFamily="34" charset="0"/>
                <a:cs typeface="Arial" panose="020B0604020202020204" pitchFamily="34" charset="0"/>
              </a:rPr>
              <a:t>See Section 2 of </a:t>
            </a:r>
            <a:r>
              <a:rPr lang="en-US" sz="1200" b="1" u="sng" dirty="0">
                <a:solidFill>
                  <a:srgbClr val="0563C1"/>
                </a:solidFill>
                <a:effectLst/>
                <a:latin typeface="Avenir Next LT Pro" panose="020B0504020202020204" pitchFamily="34" charset="0"/>
                <a:ea typeface="Calibri" panose="020F0502020204030204" pitchFamily="34" charset="0"/>
                <a:cs typeface="Times New Roman" panose="02020603050405020304" pitchFamily="18" charset="0"/>
                <a:hlinkClick r:id="rId3"/>
              </a:rPr>
              <a:t>HYCR Implementation Guide</a:t>
            </a:r>
            <a:r>
              <a:rPr lang="en-US" sz="1200" b="1" u="sng" dirty="0">
                <a:solidFill>
                  <a:srgbClr val="0563C1"/>
                </a:solidFill>
                <a:effectLst/>
                <a:latin typeface="Avenir Next LT Pro" panose="020B0504020202020204" pitchFamily="34" charset="0"/>
                <a:ea typeface="Calibri" panose="020F0502020204030204" pitchFamily="34" charset="0"/>
                <a:cs typeface="Times New Roman" panose="02020603050405020304" pitchFamily="18" charset="0"/>
              </a:rPr>
              <a:t> </a:t>
            </a:r>
            <a:r>
              <a:rPr lang="en-US" sz="1200" dirty="0">
                <a:latin typeface="Calibri" panose="020F0502020204030204" pitchFamily="34" charset="0"/>
                <a:ea typeface="Calibri" panose="020F0502020204030204" pitchFamily="34" charset="0"/>
                <a:cs typeface="Arial" panose="020B0604020202020204" pitchFamily="34" charset="0"/>
              </a:rPr>
              <a:t>for additional discussion of each of these questions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lvl="1"/>
            <a:endParaRPr lang="en-US" dirty="0"/>
          </a:p>
        </p:txBody>
      </p:sp>
      <p:sp>
        <p:nvSpPr>
          <p:cNvPr id="4" name="Slide Number Placeholder 3"/>
          <p:cNvSpPr>
            <a:spLocks noGrp="1"/>
          </p:cNvSpPr>
          <p:nvPr>
            <p:ph type="sldNum" sz="quarter" idx="5"/>
          </p:nvPr>
        </p:nvSpPr>
        <p:spPr/>
        <p:txBody>
          <a:bodyPr/>
          <a:lstStyle/>
          <a:p>
            <a:fld id="{C20CEF46-6BD6-4B1F-90B9-33B57A5A6B7A}" type="slidenum">
              <a:rPr lang="en-US" smtClean="0"/>
              <a:t>22</a:t>
            </a:fld>
            <a:endParaRPr lang="en-US" dirty="0"/>
          </a:p>
        </p:txBody>
      </p:sp>
    </p:spTree>
    <p:extLst>
      <p:ext uri="{BB962C8B-B14F-4D97-AF65-F5344CB8AC3E}">
        <p14:creationId xmlns:p14="http://schemas.microsoft.com/office/powerpoint/2010/main" val="33131489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5"/>
          </p:nvPr>
        </p:nvSpPr>
        <p:spPr/>
        <p:txBody>
          <a:bodyPr/>
          <a:lstStyle/>
          <a:p>
            <a:fld id="{C20CEF46-6BD6-4B1F-90B9-33B57A5A6B7A}" type="slidenum">
              <a:rPr lang="en-US" smtClean="0"/>
              <a:t>23</a:t>
            </a:fld>
            <a:endParaRPr lang="en-US" dirty="0"/>
          </a:p>
        </p:txBody>
      </p:sp>
    </p:spTree>
    <p:extLst>
      <p:ext uri="{BB962C8B-B14F-4D97-AF65-F5344CB8AC3E}">
        <p14:creationId xmlns:p14="http://schemas.microsoft.com/office/powerpoint/2010/main" val="15156117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5"/>
          </p:nvPr>
        </p:nvSpPr>
        <p:spPr/>
        <p:txBody>
          <a:bodyPr/>
          <a:lstStyle/>
          <a:p>
            <a:fld id="{C20CEF46-6BD6-4B1F-90B9-33B57A5A6B7A}" type="slidenum">
              <a:rPr lang="en-US" smtClean="0"/>
              <a:t>24</a:t>
            </a:fld>
            <a:endParaRPr lang="en-US" dirty="0"/>
          </a:p>
        </p:txBody>
      </p:sp>
    </p:spTree>
    <p:extLst>
      <p:ext uri="{BB962C8B-B14F-4D97-AF65-F5344CB8AC3E}">
        <p14:creationId xmlns:p14="http://schemas.microsoft.com/office/powerpoint/2010/main" val="42561929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7472" indent="-347472" fontAlgn="b">
              <a:lnSpc>
                <a:spcPct val="107000"/>
              </a:lnSpc>
              <a:spcBef>
                <a:spcPts val="0"/>
              </a:spcBef>
            </a:pPr>
            <a:r>
              <a:rPr lang="en-US" sz="1200" dirty="0">
                <a:solidFill>
                  <a:srgbClr val="000000"/>
                </a:solidFill>
                <a:latin typeface="Avenir Next LT Pro" panose="020B0504020202020204" pitchFamily="34" charset="0"/>
              </a:rPr>
              <a:t>Considerations in assessing financial viability and making the business case, further discussed in the Implementation Guide, include:</a:t>
            </a:r>
          </a:p>
          <a:p>
            <a:pPr marL="347472" indent="-347472" fontAlgn="b">
              <a:lnSpc>
                <a:spcPct val="107000"/>
              </a:lnSpc>
              <a:spcBef>
                <a:spcPts val="0"/>
              </a:spcBef>
              <a:buFont typeface="Arial" panose="020B0604020202020204" pitchFamily="34" charset="0"/>
              <a:buChar char="•"/>
            </a:pPr>
            <a:r>
              <a:rPr lang="en-US" sz="1200" dirty="0">
                <a:solidFill>
                  <a:srgbClr val="000000"/>
                </a:solidFill>
                <a:latin typeface="Avenir Next LT Pro" panose="020B0504020202020204" pitchFamily="34" charset="0"/>
              </a:rPr>
              <a:t>Reductions or avoidance of indirect costs (e.g., expansion of CR facility; hospitalization costs) may offset added costs of HYCR.</a:t>
            </a:r>
          </a:p>
          <a:p>
            <a:pPr marL="347472" indent="-347472" fontAlgn="b">
              <a:lnSpc>
                <a:spcPct val="107000"/>
              </a:lnSpc>
              <a:spcBef>
                <a:spcPts val="0"/>
              </a:spcBef>
              <a:buFont typeface="Arial" panose="020B0604020202020204" pitchFamily="34" charset="0"/>
              <a:buChar char="•"/>
            </a:pPr>
            <a:r>
              <a:rPr lang="en-US" sz="1200" dirty="0">
                <a:solidFill>
                  <a:srgbClr val="000000"/>
                </a:solidFill>
                <a:latin typeface="Avenir Next LT Pro" panose="020B0504020202020204" pitchFamily="34" charset="0"/>
              </a:rPr>
              <a:t>Grant </a:t>
            </a:r>
            <a:r>
              <a:rPr lang="en-US" sz="1200" i="0" u="none" strike="noStrike" kern="1200" dirty="0">
                <a:solidFill>
                  <a:srgbClr val="000000"/>
                </a:solidFill>
                <a:effectLst/>
                <a:latin typeface="Avenir Next LT Pro" panose="020B0504020202020204" pitchFamily="34" charset="0"/>
              </a:rPr>
              <a:t>or philanthropic resources may be obtained to cover its costs and expand CR benefits to underrepresented populations.</a:t>
            </a:r>
            <a:endParaRPr lang="en-US" sz="1200" i="0" u="none" strike="noStrike" dirty="0">
              <a:effectLst/>
              <a:latin typeface="Avenir Next LT Pro" panose="020B0504020202020204" pitchFamily="34" charset="0"/>
            </a:endParaRPr>
          </a:p>
          <a:p>
            <a:pPr marL="347472" marR="0" indent="-347472" algn="l" rtl="0" eaLnBrk="1" fontAlgn="b" latinLnBrk="0" hangingPunct="1">
              <a:lnSpc>
                <a:spcPct val="107000"/>
              </a:lnSpc>
              <a:spcBef>
                <a:spcPts val="0"/>
              </a:spcBef>
              <a:spcAft>
                <a:spcPts val="0"/>
              </a:spcAft>
              <a:buFont typeface="Arial" panose="020B0604020202020204" pitchFamily="34" charset="0"/>
              <a:buChar char="•"/>
            </a:pPr>
            <a:r>
              <a:rPr lang="en-US" sz="1200" i="0" u="none" strike="noStrike" kern="1200" dirty="0">
                <a:solidFill>
                  <a:srgbClr val="000000"/>
                </a:solidFill>
                <a:effectLst/>
                <a:latin typeface="Avenir Next LT Pro" panose="020B0504020202020204" pitchFamily="34" charset="0"/>
              </a:rPr>
              <a:t>Organizational mission, reputation, and perceived value may justify added costs of providing an HYCR option.</a:t>
            </a:r>
            <a:endParaRPr lang="en-US" sz="1200" i="0" u="none" strike="noStrike" dirty="0">
              <a:effectLst/>
              <a:latin typeface="Avenir Next LT Pro" panose="020B0504020202020204" pitchFamily="34" charset="0"/>
            </a:endParaRPr>
          </a:p>
          <a:p>
            <a:pPr lvl="1"/>
            <a:endParaRPr lang="en-US" dirty="0"/>
          </a:p>
        </p:txBody>
      </p:sp>
      <p:sp>
        <p:nvSpPr>
          <p:cNvPr id="4" name="Slide Number Placeholder 3"/>
          <p:cNvSpPr>
            <a:spLocks noGrp="1"/>
          </p:cNvSpPr>
          <p:nvPr>
            <p:ph type="sldNum" sz="quarter" idx="5"/>
          </p:nvPr>
        </p:nvSpPr>
        <p:spPr/>
        <p:txBody>
          <a:bodyPr/>
          <a:lstStyle/>
          <a:p>
            <a:fld id="{C20CEF46-6BD6-4B1F-90B9-33B57A5A6B7A}" type="slidenum">
              <a:rPr lang="en-US" smtClean="0"/>
              <a:t>25</a:t>
            </a:fld>
            <a:endParaRPr lang="en-US" dirty="0"/>
          </a:p>
        </p:txBody>
      </p:sp>
    </p:spTree>
    <p:extLst>
      <p:ext uri="{BB962C8B-B14F-4D97-AF65-F5344CB8AC3E}">
        <p14:creationId xmlns:p14="http://schemas.microsoft.com/office/powerpoint/2010/main" val="31940492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5"/>
          </p:nvPr>
        </p:nvSpPr>
        <p:spPr/>
        <p:txBody>
          <a:bodyPr/>
          <a:lstStyle/>
          <a:p>
            <a:fld id="{C20CEF46-6BD6-4B1F-90B9-33B57A5A6B7A}" type="slidenum">
              <a:rPr lang="en-US" smtClean="0"/>
              <a:t>27</a:t>
            </a:fld>
            <a:endParaRPr lang="en-US" dirty="0"/>
          </a:p>
        </p:txBody>
      </p:sp>
    </p:spTree>
    <p:extLst>
      <p:ext uri="{BB962C8B-B14F-4D97-AF65-F5344CB8AC3E}">
        <p14:creationId xmlns:p14="http://schemas.microsoft.com/office/powerpoint/2010/main" val="29443406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463098" lvl="1" defTabSz="926196">
              <a:defRPr/>
            </a:pPr>
            <a:endParaRPr lang="en-US" dirty="0"/>
          </a:p>
        </p:txBody>
      </p:sp>
      <p:sp>
        <p:nvSpPr>
          <p:cNvPr id="4" name="Slide Number Placeholder 3"/>
          <p:cNvSpPr>
            <a:spLocks noGrp="1"/>
          </p:cNvSpPr>
          <p:nvPr>
            <p:ph type="sldNum" sz="quarter" idx="10"/>
          </p:nvPr>
        </p:nvSpPr>
        <p:spPr/>
        <p:txBody>
          <a:bodyPr/>
          <a:lstStyle/>
          <a:p>
            <a:fld id="{C20CEF46-6BD6-4B1F-90B9-33B57A5A6B7A}" type="slidenum">
              <a:rPr lang="en-US" smtClean="0"/>
              <a:t>28</a:t>
            </a:fld>
            <a:endParaRPr lang="en-US" dirty="0"/>
          </a:p>
        </p:txBody>
      </p:sp>
    </p:spTree>
    <p:extLst>
      <p:ext uri="{BB962C8B-B14F-4D97-AF65-F5344CB8AC3E}">
        <p14:creationId xmlns:p14="http://schemas.microsoft.com/office/powerpoint/2010/main" val="30740421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463098" lvl="1" defTabSz="926196">
              <a:defRPr/>
            </a:pPr>
            <a:endParaRPr lang="en-US" dirty="0"/>
          </a:p>
        </p:txBody>
      </p:sp>
      <p:sp>
        <p:nvSpPr>
          <p:cNvPr id="4" name="Slide Number Placeholder 3"/>
          <p:cNvSpPr>
            <a:spLocks noGrp="1"/>
          </p:cNvSpPr>
          <p:nvPr>
            <p:ph type="sldNum" sz="quarter" idx="10"/>
          </p:nvPr>
        </p:nvSpPr>
        <p:spPr/>
        <p:txBody>
          <a:bodyPr/>
          <a:lstStyle/>
          <a:p>
            <a:fld id="{C20CEF46-6BD6-4B1F-90B9-33B57A5A6B7A}" type="slidenum">
              <a:rPr lang="en-US" smtClean="0"/>
              <a:t>29</a:t>
            </a:fld>
            <a:endParaRPr lang="en-US" dirty="0"/>
          </a:p>
        </p:txBody>
      </p:sp>
    </p:spTree>
    <p:extLst>
      <p:ext uri="{BB962C8B-B14F-4D97-AF65-F5344CB8AC3E}">
        <p14:creationId xmlns:p14="http://schemas.microsoft.com/office/powerpoint/2010/main" val="12062036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5"/>
          </p:nvPr>
        </p:nvSpPr>
        <p:spPr/>
        <p:txBody>
          <a:bodyPr/>
          <a:lstStyle/>
          <a:p>
            <a:fld id="{C20CEF46-6BD6-4B1F-90B9-33B57A5A6B7A}" type="slidenum">
              <a:rPr lang="en-US" smtClean="0"/>
              <a:t>30</a:t>
            </a:fld>
            <a:endParaRPr lang="en-US" dirty="0"/>
          </a:p>
        </p:txBody>
      </p:sp>
    </p:spTree>
    <p:extLst>
      <p:ext uri="{BB962C8B-B14F-4D97-AF65-F5344CB8AC3E}">
        <p14:creationId xmlns:p14="http://schemas.microsoft.com/office/powerpoint/2010/main" val="18339143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5"/>
          </p:nvPr>
        </p:nvSpPr>
        <p:spPr/>
        <p:txBody>
          <a:bodyPr/>
          <a:lstStyle/>
          <a:p>
            <a:fld id="{C20CEF46-6BD6-4B1F-90B9-33B57A5A6B7A}" type="slidenum">
              <a:rPr lang="en-US" smtClean="0"/>
              <a:t>31</a:t>
            </a:fld>
            <a:endParaRPr lang="en-US" dirty="0"/>
          </a:p>
        </p:txBody>
      </p:sp>
    </p:spTree>
    <p:extLst>
      <p:ext uri="{BB962C8B-B14F-4D97-AF65-F5344CB8AC3E}">
        <p14:creationId xmlns:p14="http://schemas.microsoft.com/office/powerpoint/2010/main" val="25917809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800" dirty="0">
                <a:effectLst/>
                <a:latin typeface="Calibri" panose="020F0502020204030204" pitchFamily="34" charset="0"/>
                <a:ea typeface="Calibri" panose="020F0502020204030204" pitchFamily="34" charset="0"/>
                <a:cs typeface="Times New Roman" panose="02020603050405020304" pitchFamily="18" charset="0"/>
              </a:rPr>
              <a:t>In addition to addressing their concerns, remind staff of the benefits of HYCR – both for their patients and for themselves</a:t>
            </a:r>
            <a:endParaRPr lang="en-US" dirty="0"/>
          </a:p>
        </p:txBody>
      </p:sp>
      <p:sp>
        <p:nvSpPr>
          <p:cNvPr id="4" name="Slide Number Placeholder 3"/>
          <p:cNvSpPr>
            <a:spLocks noGrp="1"/>
          </p:cNvSpPr>
          <p:nvPr>
            <p:ph type="sldNum" sz="quarter" idx="5"/>
          </p:nvPr>
        </p:nvSpPr>
        <p:spPr/>
        <p:txBody>
          <a:bodyPr/>
          <a:lstStyle/>
          <a:p>
            <a:fld id="{C20CEF46-6BD6-4B1F-90B9-33B57A5A6B7A}" type="slidenum">
              <a:rPr lang="en-US" smtClean="0"/>
              <a:t>32</a:t>
            </a:fld>
            <a:endParaRPr lang="en-US" dirty="0"/>
          </a:p>
        </p:txBody>
      </p:sp>
    </p:spTree>
    <p:extLst>
      <p:ext uri="{BB962C8B-B14F-4D97-AF65-F5344CB8AC3E}">
        <p14:creationId xmlns:p14="http://schemas.microsoft.com/office/powerpoint/2010/main" val="1404712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7000"/>
              </a:lnSpc>
              <a:spcBef>
                <a:spcPts val="0"/>
              </a:spcBef>
              <a:spcAft>
                <a:spcPts val="800"/>
              </a:spcAft>
              <a:buClrTx/>
              <a:buSzTx/>
              <a:buFont typeface="+mj-lt"/>
              <a:buAutoNum type="arabicPeriod"/>
              <a:tabLst/>
              <a:defRPr/>
            </a:pPr>
            <a:r>
              <a:rPr lang="en-US" sz="9600" b="1" dirty="0">
                <a:effectLst/>
                <a:latin typeface="Calibri" panose="020F0502020204030204" pitchFamily="34" charset="0"/>
                <a:ea typeface="Calibri" panose="020F0502020204030204" pitchFamily="34" charset="0"/>
                <a:cs typeface="Times New Roman" panose="02020603050405020304" pitchFamily="18" charset="0"/>
              </a:rPr>
              <a:t>This customizable Slide Deck </a:t>
            </a:r>
            <a:r>
              <a:rPr lang="en-US" sz="9600" dirty="0">
                <a:effectLst/>
                <a:latin typeface="Calibri" panose="020F0502020204030204" pitchFamily="34" charset="0"/>
                <a:ea typeface="Calibri" panose="020F0502020204030204" pitchFamily="34" charset="0"/>
                <a:cs typeface="Times New Roman" panose="02020603050405020304" pitchFamily="18" charset="0"/>
              </a:rPr>
              <a:t>-- provides a high-level overview of key topics presented in PPT format </a:t>
            </a:r>
            <a:r>
              <a:rPr lang="en-US" sz="9600" dirty="0">
                <a:latin typeface="Calibri" panose="020F0502020204030204" pitchFamily="34" charset="0"/>
                <a:ea typeface="Calibri" panose="020F0502020204030204" pitchFamily="34" charset="0"/>
                <a:cs typeface="Times New Roman" panose="02020603050405020304" pitchFamily="18" charset="0"/>
              </a:rPr>
              <a:t>to share </a:t>
            </a:r>
            <a:r>
              <a:rPr lang="en-US" sz="9600" dirty="0">
                <a:effectLst/>
                <a:latin typeface="Calibri" panose="020F0502020204030204" pitchFamily="34" charset="0"/>
                <a:ea typeface="Calibri" panose="020F0502020204030204" pitchFamily="34" charset="0"/>
                <a:cs typeface="Times New Roman" panose="02020603050405020304" pitchFamily="18" charset="0"/>
              </a:rPr>
              <a:t>with leadership and colleagues whose support or involvement you will need to successfully launch HYCR services. Since this slide deck is meant to be used alongside the HYCR Implementation Guide (IG), the sections in the PPT presentation mirror those in the IG. </a:t>
            </a:r>
            <a:r>
              <a:rPr lang="en-US" sz="9600" u="none" dirty="0">
                <a:effectLst/>
                <a:latin typeface="Avenir Next LT Pro" panose="020B0504020202020204" pitchFamily="34" charset="0"/>
                <a:ea typeface="Calibri" panose="020F0502020204030204" pitchFamily="34" charset="0"/>
                <a:cs typeface="Arial" panose="020B0604020202020204" pitchFamily="34" charset="0"/>
              </a:rPr>
              <a:t>Notes are included for some of the slides (</a:t>
            </a:r>
            <a:r>
              <a:rPr lang="en-US" sz="9600" dirty="0">
                <a:effectLst/>
                <a:latin typeface="Avenir Next LT Pro" panose="020B0504020202020204" pitchFamily="34" charset="0"/>
                <a:ea typeface="Calibri" panose="020F0502020204030204" pitchFamily="34" charset="0"/>
                <a:cs typeface="Arial" panose="020B0604020202020204" pitchFamily="34" charset="0"/>
              </a:rPr>
              <a:t>to include additional content or to explain </a:t>
            </a:r>
            <a:r>
              <a:rPr lang="en-US" sz="9600" u="none" dirty="0">
                <a:effectLst/>
                <a:latin typeface="Avenir Next LT Pro" panose="020B0504020202020204" pitchFamily="34" charset="0"/>
                <a:ea typeface="Calibri" panose="020F0502020204030204" pitchFamily="34" charset="0"/>
                <a:cs typeface="Arial" panose="020B0604020202020204" pitchFamily="34" charset="0"/>
              </a:rPr>
              <a:t>slide that may not be self-explanatory).</a:t>
            </a:r>
            <a:endParaRPr lang="en-US" sz="9600" dirty="0">
              <a:effectLst/>
              <a:latin typeface="Avenir Next LT Pro" panose="020B05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mj-lt"/>
              <a:buAutoNum type="arabicPeriod"/>
            </a:pPr>
            <a:r>
              <a:rPr lang="en-US" sz="9600" dirty="0">
                <a:effectLst/>
                <a:latin typeface="Calibri" panose="020F0502020204030204" pitchFamily="34" charset="0"/>
                <a:ea typeface="Calibri" panose="020F0502020204030204" pitchFamily="34" charset="0"/>
                <a:cs typeface="Times New Roman" panose="02020603050405020304" pitchFamily="18" charset="0"/>
              </a:rPr>
              <a:t>The </a:t>
            </a:r>
            <a:r>
              <a:rPr lang="en-US" sz="96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HYCR Implementation Guide (IG)</a:t>
            </a:r>
            <a:r>
              <a:rPr lang="en-US" sz="9600" dirty="0">
                <a:effectLst/>
                <a:latin typeface="Calibri" panose="020F0502020204030204" pitchFamily="34" charset="0"/>
                <a:ea typeface="Calibri" panose="020F0502020204030204" pitchFamily="34" charset="0"/>
                <a:cs typeface="Times New Roman" panose="02020603050405020304" pitchFamily="18" charset="0"/>
              </a:rPr>
              <a:t>    --  contains questions to guide your decision-making and planning ,and recommended first steps and best practices for launching and running a HYCR program. </a:t>
            </a:r>
          </a:p>
          <a:p>
            <a:pPr marL="342900" marR="0" lvl="0" indent="-342900">
              <a:lnSpc>
                <a:spcPct val="107000"/>
              </a:lnSpc>
              <a:spcBef>
                <a:spcPts val="0"/>
              </a:spcBef>
              <a:spcAft>
                <a:spcPts val="0"/>
              </a:spcAft>
              <a:buFont typeface="+mj-lt"/>
              <a:buAutoNum type="arabicPeriod"/>
            </a:pPr>
            <a:r>
              <a:rPr lang="en-US" sz="96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The HYCR Resource Guide</a:t>
            </a:r>
            <a:r>
              <a:rPr lang="en-US" sz="9600" dirty="0">
                <a:effectLst/>
                <a:latin typeface="Calibri" panose="020F0502020204030204" pitchFamily="34" charset="0"/>
                <a:ea typeface="Calibri" panose="020F0502020204030204" pitchFamily="34" charset="0"/>
                <a:cs typeface="Times New Roman" panose="02020603050405020304" pitchFamily="18" charset="0"/>
              </a:rPr>
              <a:t> (RG) -- contains materials used by WG members in their own programs. These are provided as illustrative examples of materials, policies and methods that others might wish to adopt, adapt use as models in their own programs . These materials are referenced and hyperlinked throughout the IG  where specifically relevant. </a:t>
            </a:r>
          </a:p>
          <a:p>
            <a:pPr marL="0" marR="0" lvl="0" indent="0">
              <a:lnSpc>
                <a:spcPct val="107000"/>
              </a:lnSpc>
              <a:spcBef>
                <a:spcPts val="0"/>
              </a:spcBef>
              <a:spcAft>
                <a:spcPts val="0"/>
              </a:spcAft>
              <a:buFont typeface="+mj-lt"/>
              <a:buNone/>
            </a:pPr>
            <a:endParaRPr lang="en-US" sz="9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mj-lt"/>
              <a:buNone/>
            </a:pPr>
            <a:r>
              <a:rPr lang="en-US" sz="9600" b="1" dirty="0">
                <a:effectLst/>
                <a:latin typeface="Calibri" panose="020F0502020204030204" pitchFamily="34" charset="0"/>
                <a:ea typeface="Calibri" panose="020F0502020204030204" pitchFamily="34" charset="0"/>
                <a:cs typeface="Times New Roman" panose="02020603050405020304" pitchFamily="18" charset="0"/>
              </a:rPr>
              <a:t>ADDITIONAL TAKEheart WEBINARS</a:t>
            </a:r>
            <a:r>
              <a:rPr lang="en-US" sz="9600" dirty="0">
                <a:effectLst/>
                <a:latin typeface="Calibri" panose="020F0502020204030204" pitchFamily="34" charset="0"/>
                <a:ea typeface="Calibri" panose="020F0502020204030204" pitchFamily="34" charset="0"/>
                <a:cs typeface="Times New Roman" panose="02020603050405020304" pitchFamily="18" charset="0"/>
              </a:rPr>
              <a:t>: The HYCR Workgroup grew out of </a:t>
            </a:r>
            <a:r>
              <a:rPr lang="en-US" sz="9600" dirty="0" err="1">
                <a:effectLst/>
                <a:latin typeface="Calibri" panose="020F0502020204030204" pitchFamily="34" charset="0"/>
                <a:ea typeface="Calibri" panose="020F0502020204030204" pitchFamily="34" charset="0"/>
                <a:cs typeface="Times New Roman" panose="02020603050405020304" pitchFamily="18" charset="0"/>
              </a:rPr>
              <a:t>TAKEheart’s</a:t>
            </a:r>
            <a:r>
              <a:rPr lang="en-US" sz="9600" dirty="0">
                <a:effectLst/>
                <a:latin typeface="Calibri" panose="020F0502020204030204" pitchFamily="34" charset="0"/>
                <a:ea typeface="Calibri" panose="020F0502020204030204" pitchFamily="34" charset="0"/>
                <a:cs typeface="Times New Roman" panose="02020603050405020304" pitchFamily="18" charset="0"/>
              </a:rPr>
              <a:t> broader objective of developing and disseminating knowledge about any innovative strategies for expanding access to CR services, especially among traditionally underserved populations, as well as for increasing the capacity of CR programs to serve all eligible patients. </a:t>
            </a:r>
            <a:r>
              <a:rPr lang="en-US" sz="9600" b="1" dirty="0">
                <a:effectLst/>
                <a:latin typeface="Calibri" panose="020F0502020204030204" pitchFamily="34" charset="0"/>
                <a:ea typeface="Calibri" panose="020F0502020204030204" pitchFamily="34" charset="0"/>
                <a:cs typeface="Times New Roman" panose="02020603050405020304" pitchFamily="18" charset="0"/>
              </a:rPr>
              <a:t>To advance this objective, TAKEheart held five webinars on wide-range topics with implications for increasing access or capacity (titles listed above) featuring discussions among CR experts and CR champions from diverse hospitals which were recorded and available for download</a:t>
            </a:r>
            <a:r>
              <a:rPr lang="en-US" sz="9600" dirty="0">
                <a:effectLst/>
                <a:latin typeface="Calibri" panose="020F0502020204030204" pitchFamily="34" charset="0"/>
                <a:ea typeface="Calibri" panose="020F0502020204030204" pitchFamily="34" charset="0"/>
                <a:cs typeface="Times New Roman" panose="02020603050405020304" pitchFamily="18" charset="0"/>
              </a:rPr>
              <a:t>.</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20CEF46-6BD6-4B1F-90B9-33B57A5A6B7A}" type="slidenum">
              <a:rPr lang="en-US" smtClean="0"/>
              <a:t>3</a:t>
            </a:fld>
            <a:endParaRPr lang="en-US" dirty="0"/>
          </a:p>
        </p:txBody>
      </p:sp>
    </p:spTree>
    <p:extLst>
      <p:ext uri="{BB962C8B-B14F-4D97-AF65-F5344CB8AC3E}">
        <p14:creationId xmlns:p14="http://schemas.microsoft.com/office/powerpoint/2010/main" val="11363248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463098" lvl="1" defTabSz="926196">
              <a:defRPr/>
            </a:pPr>
            <a:r>
              <a:rPr lang="en-US" dirty="0"/>
              <a:t>Once you have determined if it will be a good fit and is feasible for your program, you will need to select an approach to implementing HYCR facility. This slide and the two that follow offer you three alternatives from which to choose.</a:t>
            </a:r>
          </a:p>
        </p:txBody>
      </p:sp>
      <p:sp>
        <p:nvSpPr>
          <p:cNvPr id="4" name="Slide Number Placeholder 3"/>
          <p:cNvSpPr>
            <a:spLocks noGrp="1"/>
          </p:cNvSpPr>
          <p:nvPr>
            <p:ph type="sldNum" sz="quarter" idx="10"/>
          </p:nvPr>
        </p:nvSpPr>
        <p:spPr/>
        <p:txBody>
          <a:bodyPr/>
          <a:lstStyle/>
          <a:p>
            <a:fld id="{C20CEF46-6BD6-4B1F-90B9-33B57A5A6B7A}" type="slidenum">
              <a:rPr lang="en-US" smtClean="0"/>
              <a:t>34</a:t>
            </a:fld>
            <a:endParaRPr lang="en-US" dirty="0"/>
          </a:p>
        </p:txBody>
      </p:sp>
    </p:spTree>
    <p:extLst>
      <p:ext uri="{BB962C8B-B14F-4D97-AF65-F5344CB8AC3E}">
        <p14:creationId xmlns:p14="http://schemas.microsoft.com/office/powerpoint/2010/main" val="35780754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26196">
              <a:defRPr/>
            </a:pPr>
            <a:endParaRPr lang="en-US" b="1" dirty="0"/>
          </a:p>
        </p:txBody>
      </p:sp>
      <p:sp>
        <p:nvSpPr>
          <p:cNvPr id="4" name="Slide Number Placeholder 3"/>
          <p:cNvSpPr>
            <a:spLocks noGrp="1"/>
          </p:cNvSpPr>
          <p:nvPr>
            <p:ph type="sldNum" sz="quarter" idx="10"/>
          </p:nvPr>
        </p:nvSpPr>
        <p:spPr/>
        <p:txBody>
          <a:bodyPr/>
          <a:lstStyle/>
          <a:p>
            <a:fld id="{C20CEF46-6BD6-4B1F-90B9-33B57A5A6B7A}" type="slidenum">
              <a:rPr lang="en-US" smtClean="0"/>
              <a:t>35</a:t>
            </a:fld>
            <a:endParaRPr lang="en-US" dirty="0"/>
          </a:p>
        </p:txBody>
      </p:sp>
    </p:spTree>
    <p:extLst>
      <p:ext uri="{BB962C8B-B14F-4D97-AF65-F5344CB8AC3E}">
        <p14:creationId xmlns:p14="http://schemas.microsoft.com/office/powerpoint/2010/main" val="3543627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26196">
              <a:defRPr/>
            </a:pPr>
            <a:endParaRPr lang="en-US" b="1" dirty="0"/>
          </a:p>
        </p:txBody>
      </p:sp>
      <p:sp>
        <p:nvSpPr>
          <p:cNvPr id="4" name="Slide Number Placeholder 3"/>
          <p:cNvSpPr>
            <a:spLocks noGrp="1"/>
          </p:cNvSpPr>
          <p:nvPr>
            <p:ph type="sldNum" sz="quarter" idx="10"/>
          </p:nvPr>
        </p:nvSpPr>
        <p:spPr/>
        <p:txBody>
          <a:bodyPr/>
          <a:lstStyle/>
          <a:p>
            <a:fld id="{C20CEF46-6BD6-4B1F-90B9-33B57A5A6B7A}" type="slidenum">
              <a:rPr lang="en-US" smtClean="0"/>
              <a:t>36</a:t>
            </a:fld>
            <a:endParaRPr lang="en-US" dirty="0"/>
          </a:p>
        </p:txBody>
      </p:sp>
    </p:spTree>
    <p:extLst>
      <p:ext uri="{BB962C8B-B14F-4D97-AF65-F5344CB8AC3E}">
        <p14:creationId xmlns:p14="http://schemas.microsoft.com/office/powerpoint/2010/main" val="16435959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5"/>
          </p:nvPr>
        </p:nvSpPr>
        <p:spPr/>
        <p:txBody>
          <a:bodyPr/>
          <a:lstStyle/>
          <a:p>
            <a:fld id="{C20CEF46-6BD6-4B1F-90B9-33B57A5A6B7A}" type="slidenum">
              <a:rPr lang="en-US" smtClean="0"/>
              <a:t>37</a:t>
            </a:fld>
            <a:endParaRPr lang="en-US" dirty="0"/>
          </a:p>
        </p:txBody>
      </p:sp>
    </p:spTree>
    <p:extLst>
      <p:ext uri="{BB962C8B-B14F-4D97-AF65-F5344CB8AC3E}">
        <p14:creationId xmlns:p14="http://schemas.microsoft.com/office/powerpoint/2010/main" val="29544455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dirty="0">
                <a:effectLst/>
                <a:latin typeface="Calibri" panose="020F0502020204030204" pitchFamily="34" charset="0"/>
                <a:ea typeface="Calibri" panose="020F0502020204030204" pitchFamily="34" charset="0"/>
                <a:cs typeface="Arial" panose="020B0604020202020204" pitchFamily="34" charset="0"/>
              </a:rPr>
              <a:t>To </a:t>
            </a:r>
            <a:r>
              <a:rPr lang="en-US" sz="1200" dirty="0">
                <a:latin typeface="Calibri" panose="020F0502020204030204" pitchFamily="34" charset="0"/>
                <a:ea typeface="Calibri" panose="020F0502020204030204" pitchFamily="34" charset="0"/>
                <a:cs typeface="Arial" panose="020B0604020202020204" pitchFamily="34" charset="0"/>
              </a:rPr>
              <a:t>conduct CR </a:t>
            </a:r>
            <a:r>
              <a:rPr lang="en-US" sz="1200" dirty="0">
                <a:effectLst/>
                <a:latin typeface="Calibri" panose="020F0502020204030204" pitchFamily="34" charset="0"/>
                <a:ea typeface="Calibri" panose="020F0502020204030204" pitchFamily="34" charset="0"/>
                <a:cs typeface="Arial" panose="020B0604020202020204" pitchFamily="34" charset="0"/>
              </a:rPr>
              <a:t>for patients who are not on-site at your facility you will need a platform to support synchronous/real-time supervision </a:t>
            </a:r>
            <a:endParaRPr lang="en-US" dirty="0"/>
          </a:p>
        </p:txBody>
      </p:sp>
      <p:sp>
        <p:nvSpPr>
          <p:cNvPr id="4" name="Slide Number Placeholder 3"/>
          <p:cNvSpPr>
            <a:spLocks noGrp="1"/>
          </p:cNvSpPr>
          <p:nvPr>
            <p:ph type="sldNum" sz="quarter" idx="5"/>
          </p:nvPr>
        </p:nvSpPr>
        <p:spPr/>
        <p:txBody>
          <a:bodyPr/>
          <a:lstStyle/>
          <a:p>
            <a:fld id="{C20CEF46-6BD6-4B1F-90B9-33B57A5A6B7A}" type="slidenum">
              <a:rPr lang="en-US" smtClean="0"/>
              <a:t>38</a:t>
            </a:fld>
            <a:endParaRPr lang="en-US" dirty="0"/>
          </a:p>
        </p:txBody>
      </p:sp>
    </p:spTree>
    <p:extLst>
      <p:ext uri="{BB962C8B-B14F-4D97-AF65-F5344CB8AC3E}">
        <p14:creationId xmlns:p14="http://schemas.microsoft.com/office/powerpoint/2010/main" val="42237230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5"/>
          </p:nvPr>
        </p:nvSpPr>
        <p:spPr/>
        <p:txBody>
          <a:bodyPr/>
          <a:lstStyle/>
          <a:p>
            <a:fld id="{C20CEF46-6BD6-4B1F-90B9-33B57A5A6B7A}" type="slidenum">
              <a:rPr lang="en-US" smtClean="0"/>
              <a:t>39</a:t>
            </a:fld>
            <a:endParaRPr lang="en-US" dirty="0"/>
          </a:p>
        </p:txBody>
      </p:sp>
    </p:spTree>
    <p:extLst>
      <p:ext uri="{BB962C8B-B14F-4D97-AF65-F5344CB8AC3E}">
        <p14:creationId xmlns:p14="http://schemas.microsoft.com/office/powerpoint/2010/main" val="478850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5"/>
          </p:nvPr>
        </p:nvSpPr>
        <p:spPr/>
        <p:txBody>
          <a:bodyPr/>
          <a:lstStyle/>
          <a:p>
            <a:fld id="{C20CEF46-6BD6-4B1F-90B9-33B57A5A6B7A}" type="slidenum">
              <a:rPr lang="en-US" smtClean="0"/>
              <a:t>41</a:t>
            </a:fld>
            <a:endParaRPr lang="en-US" dirty="0"/>
          </a:p>
        </p:txBody>
      </p:sp>
    </p:spTree>
    <p:extLst>
      <p:ext uri="{BB962C8B-B14F-4D97-AF65-F5344CB8AC3E}">
        <p14:creationId xmlns:p14="http://schemas.microsoft.com/office/powerpoint/2010/main" val="34308586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5"/>
          </p:nvPr>
        </p:nvSpPr>
        <p:spPr/>
        <p:txBody>
          <a:bodyPr/>
          <a:lstStyle/>
          <a:p>
            <a:fld id="{C20CEF46-6BD6-4B1F-90B9-33B57A5A6B7A}" type="slidenum">
              <a:rPr lang="en-US" smtClean="0"/>
              <a:t>42</a:t>
            </a:fld>
            <a:endParaRPr lang="en-US" dirty="0"/>
          </a:p>
        </p:txBody>
      </p:sp>
    </p:spTree>
    <p:extLst>
      <p:ext uri="{BB962C8B-B14F-4D97-AF65-F5344CB8AC3E}">
        <p14:creationId xmlns:p14="http://schemas.microsoft.com/office/powerpoint/2010/main" val="9421765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See section 5 of the HYCR implementation guide for additional discussion of each of these recommendations</a:t>
            </a:r>
          </a:p>
        </p:txBody>
      </p:sp>
      <p:sp>
        <p:nvSpPr>
          <p:cNvPr id="4" name="Slide Number Placeholder 3"/>
          <p:cNvSpPr>
            <a:spLocks noGrp="1"/>
          </p:cNvSpPr>
          <p:nvPr>
            <p:ph type="sldNum" sz="quarter" idx="5"/>
          </p:nvPr>
        </p:nvSpPr>
        <p:spPr/>
        <p:txBody>
          <a:bodyPr/>
          <a:lstStyle/>
          <a:p>
            <a:fld id="{C20CEF46-6BD6-4B1F-90B9-33B57A5A6B7A}" type="slidenum">
              <a:rPr lang="en-US" smtClean="0"/>
              <a:t>43</a:t>
            </a:fld>
            <a:endParaRPr lang="en-US" dirty="0"/>
          </a:p>
        </p:txBody>
      </p:sp>
    </p:spTree>
    <p:extLst>
      <p:ext uri="{BB962C8B-B14F-4D97-AF65-F5344CB8AC3E}">
        <p14:creationId xmlns:p14="http://schemas.microsoft.com/office/powerpoint/2010/main" val="42279062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Thomas et al. (2019). Home-Based Cardiac Rehabilitation: A Scientific Statement from the American Association of Cardiovascular and Pulmonary Rehabilitation, the American Heart Association, and the American College of Cardiology. Circulation. Full citation and article available at:  </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https://www.ahajournals.org/doi/10.1161/CIR.0000000000000663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lvl="1"/>
            <a:endParaRPr lang="en-US" dirty="0"/>
          </a:p>
        </p:txBody>
      </p:sp>
      <p:sp>
        <p:nvSpPr>
          <p:cNvPr id="4" name="Slide Number Placeholder 3"/>
          <p:cNvSpPr>
            <a:spLocks noGrp="1"/>
          </p:cNvSpPr>
          <p:nvPr>
            <p:ph type="sldNum" sz="quarter" idx="5"/>
          </p:nvPr>
        </p:nvSpPr>
        <p:spPr/>
        <p:txBody>
          <a:bodyPr/>
          <a:lstStyle/>
          <a:p>
            <a:fld id="{C20CEF46-6BD6-4B1F-90B9-33B57A5A6B7A}" type="slidenum">
              <a:rPr lang="en-US" smtClean="0"/>
              <a:t>44</a:t>
            </a:fld>
            <a:endParaRPr lang="en-US" dirty="0"/>
          </a:p>
        </p:txBody>
      </p:sp>
    </p:spTree>
    <p:extLst>
      <p:ext uri="{BB962C8B-B14F-4D97-AF65-F5344CB8AC3E}">
        <p14:creationId xmlns:p14="http://schemas.microsoft.com/office/powerpoint/2010/main" val="2552774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lvl="1"/>
            <a:r>
              <a:rPr lang="en-US" sz="1200" b="0" dirty="0"/>
              <a:t>The titles above are hyperlinks, to enable you to skip ahead to any section in the presentation. You can also return to the table of contents using the hyperlink embedded in title slide for each section.</a:t>
            </a:r>
          </a:p>
          <a:p>
            <a:pPr lvl="1"/>
            <a:endParaRPr lang="en-US" sz="1200" b="0" dirty="0"/>
          </a:p>
          <a:p>
            <a:pPr lvl="1"/>
            <a:r>
              <a:rPr lang="en-US" sz="1200" b="0" dirty="0"/>
              <a:t>The titles of the sections (Steps) of this PPT presentation match the titles used in the Implementation Guide.</a:t>
            </a:r>
            <a:endParaRPr lang="en-US" b="0" dirty="0"/>
          </a:p>
          <a:p>
            <a:pPr marL="463098" lvl="1" defTabSz="926196">
              <a:defRPr/>
            </a:pPr>
            <a:endParaRPr lang="en-US" dirty="0"/>
          </a:p>
        </p:txBody>
      </p:sp>
      <p:sp>
        <p:nvSpPr>
          <p:cNvPr id="4" name="Slide Number Placeholder 3"/>
          <p:cNvSpPr>
            <a:spLocks noGrp="1"/>
          </p:cNvSpPr>
          <p:nvPr>
            <p:ph type="sldNum" sz="quarter" idx="10"/>
          </p:nvPr>
        </p:nvSpPr>
        <p:spPr/>
        <p:txBody>
          <a:bodyPr/>
          <a:lstStyle/>
          <a:p>
            <a:fld id="{C20CEF46-6BD6-4B1F-90B9-33B57A5A6B7A}" type="slidenum">
              <a:rPr lang="en-US" smtClean="0"/>
              <a:t>4</a:t>
            </a:fld>
            <a:endParaRPr lang="en-US" dirty="0"/>
          </a:p>
        </p:txBody>
      </p:sp>
    </p:spTree>
    <p:extLst>
      <p:ext uri="{BB962C8B-B14F-4D97-AF65-F5344CB8AC3E}">
        <p14:creationId xmlns:p14="http://schemas.microsoft.com/office/powerpoint/2010/main" val="34944093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5"/>
          </p:nvPr>
        </p:nvSpPr>
        <p:spPr/>
        <p:txBody>
          <a:bodyPr/>
          <a:lstStyle/>
          <a:p>
            <a:fld id="{C20CEF46-6BD6-4B1F-90B9-33B57A5A6B7A}" type="slidenum">
              <a:rPr lang="en-US" smtClean="0"/>
              <a:t>45</a:t>
            </a:fld>
            <a:endParaRPr lang="en-US" dirty="0"/>
          </a:p>
        </p:txBody>
      </p:sp>
    </p:spTree>
    <p:extLst>
      <p:ext uri="{BB962C8B-B14F-4D97-AF65-F5344CB8AC3E}">
        <p14:creationId xmlns:p14="http://schemas.microsoft.com/office/powerpoint/2010/main" val="9084013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5"/>
          </p:nvPr>
        </p:nvSpPr>
        <p:spPr/>
        <p:txBody>
          <a:bodyPr/>
          <a:lstStyle/>
          <a:p>
            <a:fld id="{C20CEF46-6BD6-4B1F-90B9-33B57A5A6B7A}" type="slidenum">
              <a:rPr lang="en-US" smtClean="0"/>
              <a:t>46</a:t>
            </a:fld>
            <a:endParaRPr lang="en-US" dirty="0"/>
          </a:p>
        </p:txBody>
      </p:sp>
    </p:spTree>
    <p:extLst>
      <p:ext uri="{BB962C8B-B14F-4D97-AF65-F5344CB8AC3E}">
        <p14:creationId xmlns:p14="http://schemas.microsoft.com/office/powerpoint/2010/main" val="27813977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5"/>
          </p:nvPr>
        </p:nvSpPr>
        <p:spPr/>
        <p:txBody>
          <a:bodyPr/>
          <a:lstStyle/>
          <a:p>
            <a:fld id="{C20CEF46-6BD6-4B1F-90B9-33B57A5A6B7A}" type="slidenum">
              <a:rPr lang="en-US" smtClean="0"/>
              <a:t>47</a:t>
            </a:fld>
            <a:endParaRPr lang="en-US" dirty="0"/>
          </a:p>
        </p:txBody>
      </p:sp>
    </p:spTree>
    <p:extLst>
      <p:ext uri="{BB962C8B-B14F-4D97-AF65-F5344CB8AC3E}">
        <p14:creationId xmlns:p14="http://schemas.microsoft.com/office/powerpoint/2010/main" val="35191241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5"/>
          </p:nvPr>
        </p:nvSpPr>
        <p:spPr/>
        <p:txBody>
          <a:bodyPr/>
          <a:lstStyle/>
          <a:p>
            <a:fld id="{C20CEF46-6BD6-4B1F-90B9-33B57A5A6B7A}" type="slidenum">
              <a:rPr lang="en-US" smtClean="0"/>
              <a:t>48</a:t>
            </a:fld>
            <a:endParaRPr lang="en-US" dirty="0"/>
          </a:p>
        </p:txBody>
      </p:sp>
    </p:spTree>
    <p:extLst>
      <p:ext uri="{BB962C8B-B14F-4D97-AF65-F5344CB8AC3E}">
        <p14:creationId xmlns:p14="http://schemas.microsoft.com/office/powerpoint/2010/main" val="12372282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5"/>
          </p:nvPr>
        </p:nvSpPr>
        <p:spPr/>
        <p:txBody>
          <a:bodyPr/>
          <a:lstStyle/>
          <a:p>
            <a:fld id="{C20CEF46-6BD6-4B1F-90B9-33B57A5A6B7A}" type="slidenum">
              <a:rPr lang="en-US" smtClean="0"/>
              <a:t>50</a:t>
            </a:fld>
            <a:endParaRPr lang="en-US" dirty="0"/>
          </a:p>
        </p:txBody>
      </p:sp>
    </p:spTree>
    <p:extLst>
      <p:ext uri="{BB962C8B-B14F-4D97-AF65-F5344CB8AC3E}">
        <p14:creationId xmlns:p14="http://schemas.microsoft.com/office/powerpoint/2010/main" val="14365789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0CEF46-6BD6-4B1F-90B9-33B57A5A6B7A}" type="slidenum">
              <a:rPr lang="en-US" smtClean="0"/>
              <a:t>51</a:t>
            </a:fld>
            <a:endParaRPr lang="en-US" dirty="0"/>
          </a:p>
        </p:txBody>
      </p:sp>
    </p:spTree>
    <p:extLst>
      <p:ext uri="{BB962C8B-B14F-4D97-AF65-F5344CB8AC3E}">
        <p14:creationId xmlns:p14="http://schemas.microsoft.com/office/powerpoint/2010/main" val="35059552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463098" lvl="1" defTabSz="926196">
              <a:defRPr/>
            </a:pPr>
            <a:r>
              <a:rPr lang="en-US" sz="1200" b="0" dirty="0">
                <a:latin typeface="Calibri" panose="020F0502020204030204" pitchFamily="34" charset="0"/>
                <a:ea typeface="Calibri" panose="020F0502020204030204" pitchFamily="34" charset="0"/>
                <a:cs typeface="Arial" panose="020B0604020202020204" pitchFamily="34" charset="0"/>
              </a:rPr>
              <a:t>Track the same outcomes for your HYCR patients as you do for FBCR patients. </a:t>
            </a:r>
          </a:p>
          <a:p>
            <a:pPr marL="463098" lvl="1" defTabSz="926196">
              <a:defRPr/>
            </a:pPr>
            <a:r>
              <a:rPr lang="en-US" b="0" dirty="0">
                <a:solidFill>
                  <a:schemeClr val="bg1"/>
                </a:solidFill>
                <a:hlinkClick r:id="rId3">
                  <a:extLst>
                    <a:ext uri="{A12FA001-AC4F-418D-AE19-62706E023703}">
                      <ahyp:hlinkClr xmlns:ahyp="http://schemas.microsoft.com/office/drawing/2018/hyperlinkcolor" val="tx"/>
                    </a:ext>
                  </a:extLst>
                </a:hlinkClick>
              </a:rPr>
              <a:t>We urge you to be part of the solution to CR underutilization, track your outcomes, and add to the growing body of knowledge and published studies on the benefits of HYCR, best practices for delivering it, and the safety and efficacy of it.</a:t>
            </a:r>
          </a:p>
          <a:p>
            <a:pPr lvl="1"/>
            <a:endParaRPr lang="en-US" u="sng" dirty="0">
              <a:hlinkClick r:id="rId3">
                <a:extLst>
                  <a:ext uri="{A12FA001-AC4F-418D-AE19-62706E023703}">
                    <ahyp:hlinkClr xmlns:ahyp="http://schemas.microsoft.com/office/drawing/2018/hyperlinkcolor" val="tx"/>
                  </a:ext>
                </a:extLst>
              </a:hlinkClick>
            </a:endParaRPr>
          </a:p>
        </p:txBody>
      </p:sp>
      <p:sp>
        <p:nvSpPr>
          <p:cNvPr id="4" name="Slide Number Placeholder 3"/>
          <p:cNvSpPr>
            <a:spLocks noGrp="1"/>
          </p:cNvSpPr>
          <p:nvPr>
            <p:ph type="sldNum" sz="quarter" idx="10"/>
          </p:nvPr>
        </p:nvSpPr>
        <p:spPr/>
        <p:txBody>
          <a:bodyPr/>
          <a:lstStyle/>
          <a:p>
            <a:fld id="{C20CEF46-6BD6-4B1F-90B9-33B57A5A6B7A}" type="slidenum">
              <a:rPr lang="en-US" smtClean="0"/>
              <a:t>52</a:t>
            </a:fld>
            <a:endParaRPr lang="en-US" dirty="0"/>
          </a:p>
        </p:txBody>
      </p:sp>
    </p:spTree>
    <p:extLst>
      <p:ext uri="{BB962C8B-B14F-4D97-AF65-F5344CB8AC3E}">
        <p14:creationId xmlns:p14="http://schemas.microsoft.com/office/powerpoint/2010/main" val="685958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463098" lvl="1" defTabSz="926196">
              <a:defRPr/>
            </a:pPr>
            <a:r>
              <a:rPr lang="en-US" dirty="0"/>
              <a:t>.</a:t>
            </a:r>
          </a:p>
        </p:txBody>
      </p:sp>
      <p:sp>
        <p:nvSpPr>
          <p:cNvPr id="4" name="Slide Number Placeholder 3"/>
          <p:cNvSpPr>
            <a:spLocks noGrp="1"/>
          </p:cNvSpPr>
          <p:nvPr>
            <p:ph type="sldNum" sz="quarter" idx="10"/>
          </p:nvPr>
        </p:nvSpPr>
        <p:spPr/>
        <p:txBody>
          <a:bodyPr/>
          <a:lstStyle/>
          <a:p>
            <a:fld id="{C20CEF46-6BD6-4B1F-90B9-33B57A5A6B7A}" type="slidenum">
              <a:rPr lang="en-US" smtClean="0"/>
              <a:t>5</a:t>
            </a:fld>
            <a:endParaRPr lang="en-US" dirty="0"/>
          </a:p>
        </p:txBody>
      </p:sp>
    </p:spTree>
    <p:extLst>
      <p:ext uri="{BB962C8B-B14F-4D97-AF65-F5344CB8AC3E}">
        <p14:creationId xmlns:p14="http://schemas.microsoft.com/office/powerpoint/2010/main" val="758976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0CEF46-6BD6-4B1F-90B9-33B57A5A6B7A}" type="slidenum">
              <a:rPr lang="en-US" smtClean="0"/>
              <a:t>6</a:t>
            </a:fld>
            <a:endParaRPr lang="en-US" dirty="0"/>
          </a:p>
        </p:txBody>
      </p:sp>
    </p:spTree>
    <p:extLst>
      <p:ext uri="{BB962C8B-B14F-4D97-AF65-F5344CB8AC3E}">
        <p14:creationId xmlns:p14="http://schemas.microsoft.com/office/powerpoint/2010/main" val="2714676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463098" lvl="1" defTabSz="926196">
              <a:defRPr/>
            </a:pPr>
            <a:r>
              <a:rPr lang="en-US" dirty="0"/>
              <a:t>This slide defines three key terms you need to know when thinking about offering HYCR to your patients.</a:t>
            </a:r>
          </a:p>
        </p:txBody>
      </p:sp>
      <p:sp>
        <p:nvSpPr>
          <p:cNvPr id="4" name="Slide Number Placeholder 3"/>
          <p:cNvSpPr>
            <a:spLocks noGrp="1"/>
          </p:cNvSpPr>
          <p:nvPr>
            <p:ph type="sldNum" sz="quarter" idx="10"/>
          </p:nvPr>
        </p:nvSpPr>
        <p:spPr/>
        <p:txBody>
          <a:bodyPr/>
          <a:lstStyle/>
          <a:p>
            <a:fld id="{C20CEF46-6BD6-4B1F-90B9-33B57A5A6B7A}" type="slidenum">
              <a:rPr lang="en-US" smtClean="0"/>
              <a:t>7</a:t>
            </a:fld>
            <a:endParaRPr lang="en-US" dirty="0"/>
          </a:p>
        </p:txBody>
      </p:sp>
    </p:spTree>
    <p:extLst>
      <p:ext uri="{BB962C8B-B14F-4D97-AF65-F5344CB8AC3E}">
        <p14:creationId xmlns:p14="http://schemas.microsoft.com/office/powerpoint/2010/main" val="3817180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800" dirty="0">
                <a:effectLst/>
                <a:latin typeface="Segoe UI" panose="020B0502040204020203" pitchFamily="34" charset="0"/>
              </a:rPr>
              <a:t>Medicare reimbursement for these services was extended on a temporary basis during the Public Health Emergency. This reimbursement is expected to end after May 11, 2023. </a:t>
            </a:r>
            <a:endParaRPr lang="en-US" dirty="0"/>
          </a:p>
        </p:txBody>
      </p:sp>
      <p:sp>
        <p:nvSpPr>
          <p:cNvPr id="4" name="Slide Number Placeholder 3"/>
          <p:cNvSpPr>
            <a:spLocks noGrp="1"/>
          </p:cNvSpPr>
          <p:nvPr>
            <p:ph type="sldNum" sz="quarter" idx="5"/>
          </p:nvPr>
        </p:nvSpPr>
        <p:spPr/>
        <p:txBody>
          <a:bodyPr/>
          <a:lstStyle/>
          <a:p>
            <a:fld id="{C20CEF46-6BD6-4B1F-90B9-33B57A5A6B7A}" type="slidenum">
              <a:rPr lang="en-US" smtClean="0"/>
              <a:t>8</a:t>
            </a:fld>
            <a:endParaRPr lang="en-US" dirty="0"/>
          </a:p>
        </p:txBody>
      </p:sp>
    </p:spTree>
    <p:extLst>
      <p:ext uri="{BB962C8B-B14F-4D97-AF65-F5344CB8AC3E}">
        <p14:creationId xmlns:p14="http://schemas.microsoft.com/office/powerpoint/2010/main" val="1505837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463098" lvl="1" defTabSz="926196">
              <a:defRPr/>
            </a:pPr>
            <a:r>
              <a:rPr lang="en-US" dirty="0"/>
              <a:t>This slide compares facility-based CR to HYCR.</a:t>
            </a:r>
          </a:p>
        </p:txBody>
      </p:sp>
      <p:sp>
        <p:nvSpPr>
          <p:cNvPr id="4" name="Slide Number Placeholder 3"/>
          <p:cNvSpPr>
            <a:spLocks noGrp="1"/>
          </p:cNvSpPr>
          <p:nvPr>
            <p:ph type="sldNum" sz="quarter" idx="10"/>
          </p:nvPr>
        </p:nvSpPr>
        <p:spPr/>
        <p:txBody>
          <a:bodyPr/>
          <a:lstStyle/>
          <a:p>
            <a:fld id="{C20CEF46-6BD6-4B1F-90B9-33B57A5A6B7A}" type="slidenum">
              <a:rPr lang="en-US" smtClean="0"/>
              <a:t>9</a:t>
            </a:fld>
            <a:endParaRPr lang="en-US" dirty="0"/>
          </a:p>
        </p:txBody>
      </p:sp>
    </p:spTree>
    <p:extLst>
      <p:ext uri="{BB962C8B-B14F-4D97-AF65-F5344CB8AC3E}">
        <p14:creationId xmlns:p14="http://schemas.microsoft.com/office/powerpoint/2010/main" val="2142414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E543643-C343-E242-96C8-DCEC3832F61D}" type="slidenum">
              <a:rPr lang="en-US" smtClean="0"/>
              <a:t>‹#›</a:t>
            </a:fld>
            <a:endParaRPr lang="en-US" dirty="0"/>
          </a:p>
        </p:txBody>
      </p:sp>
    </p:spTree>
    <p:extLst>
      <p:ext uri="{BB962C8B-B14F-4D97-AF65-F5344CB8AC3E}">
        <p14:creationId xmlns:p14="http://schemas.microsoft.com/office/powerpoint/2010/main" val="3827772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E543643-C343-E242-96C8-DCEC3832F61D}" type="slidenum">
              <a:rPr lang="en-US" smtClean="0"/>
              <a:t>‹#›</a:t>
            </a:fld>
            <a:endParaRPr lang="en-US" dirty="0"/>
          </a:p>
        </p:txBody>
      </p:sp>
    </p:spTree>
    <p:extLst>
      <p:ext uri="{BB962C8B-B14F-4D97-AF65-F5344CB8AC3E}">
        <p14:creationId xmlns:p14="http://schemas.microsoft.com/office/powerpoint/2010/main" val="929081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E543643-C343-E242-96C8-DCEC3832F61D}" type="slidenum">
              <a:rPr lang="en-US" smtClean="0"/>
              <a:t>‹#›</a:t>
            </a:fld>
            <a:endParaRPr lang="en-US" dirty="0"/>
          </a:p>
        </p:txBody>
      </p:sp>
    </p:spTree>
    <p:extLst>
      <p:ext uri="{BB962C8B-B14F-4D97-AF65-F5344CB8AC3E}">
        <p14:creationId xmlns:p14="http://schemas.microsoft.com/office/powerpoint/2010/main" val="3191522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E543643-C343-E242-96C8-DCEC3832F61D}" type="slidenum">
              <a:rPr lang="en-US" smtClean="0"/>
              <a:t>‹#›</a:t>
            </a:fld>
            <a:endParaRPr lang="en-US" dirty="0"/>
          </a:p>
        </p:txBody>
      </p:sp>
      <p:grpSp>
        <p:nvGrpSpPr>
          <p:cNvPr id="7" name="Group 6">
            <a:extLst>
              <a:ext uri="{FF2B5EF4-FFF2-40B4-BE49-F238E27FC236}">
                <a16:creationId xmlns:a16="http://schemas.microsoft.com/office/drawing/2014/main" id="{D3C6E162-9999-4572-9CEA-B8736DF8BBFC}"/>
              </a:ext>
            </a:extLst>
          </p:cNvPr>
          <p:cNvGrpSpPr/>
          <p:nvPr userDrawn="1"/>
        </p:nvGrpSpPr>
        <p:grpSpPr>
          <a:xfrm>
            <a:off x="0" y="6356350"/>
            <a:ext cx="12191999" cy="496594"/>
            <a:chOff x="350718" y="293325"/>
            <a:chExt cx="8442563" cy="496594"/>
          </a:xfrm>
        </p:grpSpPr>
        <p:sp>
          <p:nvSpPr>
            <p:cNvPr id="8" name="Rectangle 7">
              <a:extLst>
                <a:ext uri="{FF2B5EF4-FFF2-40B4-BE49-F238E27FC236}">
                  <a16:creationId xmlns:a16="http://schemas.microsoft.com/office/drawing/2014/main" id="{97FB65F6-7A05-4411-848B-27AB9BB1CBBA}"/>
                </a:ext>
              </a:extLst>
            </p:cNvPr>
            <p:cNvSpPr/>
            <p:nvPr/>
          </p:nvSpPr>
          <p:spPr>
            <a:xfrm>
              <a:off x="2179519" y="293325"/>
              <a:ext cx="6613762" cy="496594"/>
            </a:xfrm>
            <a:prstGeom prst="rect">
              <a:avLst/>
            </a:prstGeom>
            <a:solidFill>
              <a:srgbClr val="C42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Rectangle 8">
              <a:extLst>
                <a:ext uri="{FF2B5EF4-FFF2-40B4-BE49-F238E27FC236}">
                  <a16:creationId xmlns:a16="http://schemas.microsoft.com/office/drawing/2014/main" id="{98C76316-0BBE-45D9-A9B2-2CD836743DBF}"/>
                </a:ext>
              </a:extLst>
            </p:cNvPr>
            <p:cNvSpPr/>
            <p:nvPr/>
          </p:nvSpPr>
          <p:spPr>
            <a:xfrm>
              <a:off x="350718" y="293325"/>
              <a:ext cx="1922755" cy="496594"/>
            </a:xfrm>
            <a:prstGeom prst="rect">
              <a:avLst/>
            </a:prstGeom>
            <a:solidFill>
              <a:srgbClr val="692A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0" name="Picture 9">
              <a:extLst>
                <a:ext uri="{FF2B5EF4-FFF2-40B4-BE49-F238E27FC236}">
                  <a16:creationId xmlns:a16="http://schemas.microsoft.com/office/drawing/2014/main" id="{4781CC79-837E-47F7-8BB4-1CD3D03765A2}"/>
                </a:ext>
              </a:extLst>
            </p:cNvPr>
            <p:cNvPicPr>
              <a:picLocks noChangeAspect="1"/>
            </p:cNvPicPr>
            <p:nvPr/>
          </p:nvPicPr>
          <p:blipFill>
            <a:blip r:embed="rId2"/>
            <a:stretch>
              <a:fillRect/>
            </a:stretch>
          </p:blipFill>
          <p:spPr>
            <a:xfrm>
              <a:off x="527282" y="392350"/>
              <a:ext cx="1539512" cy="304279"/>
            </a:xfrm>
            <a:prstGeom prst="rect">
              <a:avLst/>
            </a:prstGeom>
          </p:spPr>
        </p:pic>
        <p:pic>
          <p:nvPicPr>
            <p:cNvPr id="11" name="Picture 10">
              <a:extLst>
                <a:ext uri="{FF2B5EF4-FFF2-40B4-BE49-F238E27FC236}">
                  <a16:creationId xmlns:a16="http://schemas.microsoft.com/office/drawing/2014/main" id="{8B291D32-C278-4A6B-B8EC-D4A1A2084DDA}"/>
                </a:ext>
              </a:extLst>
            </p:cNvPr>
            <p:cNvPicPr>
              <a:picLocks noChangeAspect="1"/>
            </p:cNvPicPr>
            <p:nvPr/>
          </p:nvPicPr>
          <p:blipFill rotWithShape="1">
            <a:blip r:embed="rId3"/>
            <a:srcRect t="83069"/>
            <a:stretch/>
          </p:blipFill>
          <p:spPr>
            <a:xfrm>
              <a:off x="2462563" y="447104"/>
              <a:ext cx="4169968" cy="176509"/>
            </a:xfrm>
            <a:prstGeom prst="rect">
              <a:avLst/>
            </a:prstGeom>
          </p:spPr>
        </p:pic>
      </p:grpSp>
    </p:spTree>
    <p:extLst>
      <p:ext uri="{BB962C8B-B14F-4D97-AF65-F5344CB8AC3E}">
        <p14:creationId xmlns:p14="http://schemas.microsoft.com/office/powerpoint/2010/main" val="2778383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E543643-C343-E242-96C8-DCEC3832F61D}" type="slidenum">
              <a:rPr lang="en-US" smtClean="0"/>
              <a:t>‹#›</a:t>
            </a:fld>
            <a:endParaRPr lang="en-US" dirty="0"/>
          </a:p>
        </p:txBody>
      </p:sp>
    </p:spTree>
    <p:extLst>
      <p:ext uri="{BB962C8B-B14F-4D97-AF65-F5344CB8AC3E}">
        <p14:creationId xmlns:p14="http://schemas.microsoft.com/office/powerpoint/2010/main" val="78074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E543643-C343-E242-96C8-DCEC3832F61D}" type="slidenum">
              <a:rPr lang="en-US" smtClean="0"/>
              <a:t>‹#›</a:t>
            </a:fld>
            <a:endParaRPr lang="en-US" dirty="0"/>
          </a:p>
        </p:txBody>
      </p:sp>
    </p:spTree>
    <p:extLst>
      <p:ext uri="{BB962C8B-B14F-4D97-AF65-F5344CB8AC3E}">
        <p14:creationId xmlns:p14="http://schemas.microsoft.com/office/powerpoint/2010/main" val="4078045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E543643-C343-E242-96C8-DCEC3832F61D}" type="slidenum">
              <a:rPr lang="en-US" smtClean="0"/>
              <a:t>‹#›</a:t>
            </a:fld>
            <a:endParaRPr lang="en-US" dirty="0"/>
          </a:p>
        </p:txBody>
      </p:sp>
    </p:spTree>
    <p:extLst>
      <p:ext uri="{BB962C8B-B14F-4D97-AF65-F5344CB8AC3E}">
        <p14:creationId xmlns:p14="http://schemas.microsoft.com/office/powerpoint/2010/main" val="4089564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E543643-C343-E242-96C8-DCEC3832F61D}" type="slidenum">
              <a:rPr lang="en-US" smtClean="0"/>
              <a:t>‹#›</a:t>
            </a:fld>
            <a:endParaRPr lang="en-US" dirty="0"/>
          </a:p>
        </p:txBody>
      </p:sp>
    </p:spTree>
    <p:extLst>
      <p:ext uri="{BB962C8B-B14F-4D97-AF65-F5344CB8AC3E}">
        <p14:creationId xmlns:p14="http://schemas.microsoft.com/office/powerpoint/2010/main" val="4078373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E543643-C343-E242-96C8-DCEC3832F61D}" type="slidenum">
              <a:rPr lang="en-US" smtClean="0"/>
              <a:t>‹#›</a:t>
            </a:fld>
            <a:endParaRPr lang="en-US" dirty="0"/>
          </a:p>
        </p:txBody>
      </p:sp>
    </p:spTree>
    <p:extLst>
      <p:ext uri="{BB962C8B-B14F-4D97-AF65-F5344CB8AC3E}">
        <p14:creationId xmlns:p14="http://schemas.microsoft.com/office/powerpoint/2010/main" val="1535571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E543643-C343-E242-96C8-DCEC3832F61D}" type="slidenum">
              <a:rPr lang="en-US" smtClean="0"/>
              <a:t>‹#›</a:t>
            </a:fld>
            <a:endParaRPr lang="en-US" dirty="0"/>
          </a:p>
        </p:txBody>
      </p:sp>
    </p:spTree>
    <p:extLst>
      <p:ext uri="{BB962C8B-B14F-4D97-AF65-F5344CB8AC3E}">
        <p14:creationId xmlns:p14="http://schemas.microsoft.com/office/powerpoint/2010/main" val="1507450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E543643-C343-E242-96C8-DCEC3832F61D}" type="slidenum">
              <a:rPr lang="en-US" smtClean="0"/>
              <a:t>‹#›</a:t>
            </a:fld>
            <a:endParaRPr lang="en-US" dirty="0"/>
          </a:p>
        </p:txBody>
      </p:sp>
    </p:spTree>
    <p:extLst>
      <p:ext uri="{BB962C8B-B14F-4D97-AF65-F5344CB8AC3E}">
        <p14:creationId xmlns:p14="http://schemas.microsoft.com/office/powerpoint/2010/main" val="2202546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543643-C343-E242-96C8-DCEC3832F61D}" type="slidenum">
              <a:rPr lang="en-US" smtClean="0"/>
              <a:t>‹#›</a:t>
            </a:fld>
            <a:endParaRPr lang="en-US" dirty="0"/>
          </a:p>
        </p:txBody>
      </p:sp>
    </p:spTree>
    <p:extLst>
      <p:ext uri="{BB962C8B-B14F-4D97-AF65-F5344CB8AC3E}">
        <p14:creationId xmlns:p14="http://schemas.microsoft.com/office/powerpoint/2010/main" val="372319336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ahajournals.org/doi/10.1161/CIR.0000000000000663"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19.xml.rels><?xml version="1.0" encoding="UTF-8" standalone="yes"?>
<Relationships xmlns="http://schemas.openxmlformats.org/package/2006/relationships"><Relationship Id="rId3" Type="http://schemas.openxmlformats.org/officeDocument/2006/relationships/hyperlink" Target="https://www.ahrq.gov/sites/default/files/wysiwyg/takeheart/training/expanding-cardiac-rehab-implementation-guide.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ahrq.gov/sites/default/files/wysiwyg/takeheart/training/expanding-cardiac-rehab-implementation-guide.pdf"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www.ahrq.gov/takeheart/training/expanding-cardiac-rehab-capacity/index.html#coping" TargetMode="External"/><Relationship Id="rId3" Type="http://schemas.openxmlformats.org/officeDocument/2006/relationships/hyperlink" Target="https://www.ahrq.gov/sites/default/files/wysiwyg/takeheart/training/hycr-implementation-guide.pdf" TargetMode="External"/><Relationship Id="rId7" Type="http://schemas.openxmlformats.org/officeDocument/2006/relationships/hyperlink" Target="https://www.ahrq.gov/takeheart/training/expanding-cardiac-rehab-capacity/index.html#emergin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ahrq.gov/takeheart/training/expanding-cardiac-rehab-capacity/index.html#innovations" TargetMode="External"/><Relationship Id="rId5" Type="http://schemas.openxmlformats.org/officeDocument/2006/relationships/hyperlink" Target="https://www.ahrq.gov/takeheart/training/module-10/index.html" TargetMode="External"/><Relationship Id="rId4" Type="http://schemas.openxmlformats.org/officeDocument/2006/relationships/hyperlink" Target="https://www.ahrq.gov/sites/default/files/wysiwyg/takeheart/training/hycr-tools-resources-guide.pdf" TargetMode="External"/><Relationship Id="rId9" Type="http://schemas.openxmlformats.org/officeDocument/2006/relationships/hyperlink" Target="https://www.ahrq.gov/takeheart/training/expanding-cardiac-rehab-capacity/index.html#operational"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www.ahrq.gov/sites/default/files/wysiwyg/takeheart/training/expanding-cardiac-rehab-implementation-guide.pdf"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ahrq.gov/sites/default/files/wysiwyg/takeheart/training/expanding-cardiac-rehab-implementation-guide.pdf"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ahrq.gov/sites/default/files/wysiwyg/takeheart/training/expanding-cardiac-rehab-implementation-guide.pdf"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slide" Target="slide49.xml"/><Relationship Id="rId3" Type="http://schemas.openxmlformats.org/officeDocument/2006/relationships/slide" Target="slide6.xml"/><Relationship Id="rId7" Type="http://schemas.openxmlformats.org/officeDocument/2006/relationships/slide" Target="slide40.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33.xml"/><Relationship Id="rId5" Type="http://schemas.openxmlformats.org/officeDocument/2006/relationships/slide" Target="slide26.xml"/><Relationship Id="rId4" Type="http://schemas.openxmlformats.org/officeDocument/2006/relationships/slide" Target="slide16.xml"/><Relationship Id="rId9" Type="http://schemas.openxmlformats.org/officeDocument/2006/relationships/slide" Target="slide51.xml"/></Relationships>
</file>

<file path=ppt/slides/_rels/slide40.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youtube.com/watch?v=Q8sTGYevPXg"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ahrq.gov/sites/default/files/wysiwyg/takeheart/training/expanding-cardiac-rehab-implementation-guide.pdf"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www.aacvpr.org/Certify/Program-Certification/Performance-Measures"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ahrq.gov/takeheart/about/case-for-cardiac-rehab/index.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pubmed.ncbi.nlm.nih.gov/34587751/"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A560870-CFA7-4749-BBF1-6C4330BA4618}"/>
              </a:ext>
              <a:ext uri="{C183D7F6-B498-43B3-948B-1728B52AA6E4}">
                <adec:decorative xmlns:adec="http://schemas.microsoft.com/office/drawing/2017/decorative" val="1"/>
              </a:ext>
            </a:extLst>
          </p:cNvPr>
          <p:cNvSpPr/>
          <p:nvPr/>
        </p:nvSpPr>
        <p:spPr>
          <a:xfrm>
            <a:off x="1524001" y="2090168"/>
            <a:ext cx="267128" cy="3664150"/>
          </a:xfrm>
          <a:prstGeom prst="rect">
            <a:avLst/>
          </a:prstGeom>
          <a:solidFill>
            <a:srgbClr val="692A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A3857472-549B-444F-9D87-4A93CD6EBCE8}"/>
              </a:ext>
              <a:ext uri="{C183D7F6-B498-43B3-948B-1728B52AA6E4}">
                <adec:decorative xmlns:adec="http://schemas.microsoft.com/office/drawing/2017/decorative" val="1"/>
              </a:ext>
            </a:extLst>
          </p:cNvPr>
          <p:cNvPicPr>
            <a:picLocks noChangeAspect="1"/>
          </p:cNvPicPr>
          <p:nvPr/>
        </p:nvPicPr>
        <p:blipFill rotWithShape="1">
          <a:blip r:embed="rId3"/>
          <a:srcRect l="10749" b="8616"/>
          <a:stretch/>
        </p:blipFill>
        <p:spPr>
          <a:xfrm>
            <a:off x="1791130" y="2090168"/>
            <a:ext cx="4170400" cy="3664150"/>
          </a:xfrm>
          <a:prstGeom prst="rect">
            <a:avLst/>
          </a:prstGeom>
        </p:spPr>
      </p:pic>
      <p:sp>
        <p:nvSpPr>
          <p:cNvPr id="9" name="Rectangle 8" descr="Implementing Hybrid Cardiac Rehabilitation to Expand Access and Capacity">
            <a:extLst>
              <a:ext uri="{FF2B5EF4-FFF2-40B4-BE49-F238E27FC236}">
                <a16:creationId xmlns:a16="http://schemas.microsoft.com/office/drawing/2014/main" id="{E4920F27-77FE-9146-8CDB-1E468DE074CC}"/>
              </a:ext>
            </a:extLst>
          </p:cNvPr>
          <p:cNvSpPr/>
          <p:nvPr/>
        </p:nvSpPr>
        <p:spPr>
          <a:xfrm>
            <a:off x="5961531" y="2090168"/>
            <a:ext cx="4706468" cy="3664150"/>
          </a:xfrm>
          <a:prstGeom prst="rect">
            <a:avLst/>
          </a:prstGeom>
          <a:solidFill>
            <a:srgbClr val="C42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9">
            <a:extLst>
              <a:ext uri="{FF2B5EF4-FFF2-40B4-BE49-F238E27FC236}">
                <a16:creationId xmlns:a16="http://schemas.microsoft.com/office/drawing/2014/main" id="{5043330B-2F1D-3C47-B58B-F766A54196DA}"/>
              </a:ext>
            </a:extLst>
          </p:cNvPr>
          <p:cNvSpPr txBox="1">
            <a:spLocks noGrp="1"/>
          </p:cNvSpPr>
          <p:nvPr>
            <p:ph type="title" idx="4294967295"/>
          </p:nvPr>
        </p:nvSpPr>
        <p:spPr>
          <a:xfrm>
            <a:off x="6096000" y="2279737"/>
            <a:ext cx="4463442" cy="315655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Avenir Next LT Pro Demi" panose="020B0704020202020204" pitchFamily="34" charset="0"/>
                <a:ea typeface="Calibri" panose="020F0502020204030204" pitchFamily="34" charset="0"/>
                <a:cs typeface="Arial" panose="020B0604020202020204" pitchFamily="34" charset="0"/>
              </a:rPr>
              <a:t>Implementing  Hybrid Cardiac Rehabilitation to Expand Access and Capacity</a:t>
            </a:r>
            <a:endParaRPr kumimoji="0" lang="en-US" sz="4000" b="1" i="0" u="none" strike="noStrike" kern="1200" cap="none" spc="0" normalizeH="0" baseline="0" noProof="0" dirty="0">
              <a:ln>
                <a:noFill/>
              </a:ln>
              <a:solidFill>
                <a:schemeClr val="bg1"/>
              </a:solidFill>
              <a:effectLst/>
              <a:uLnTx/>
              <a:uFillTx/>
              <a:latin typeface="Avenir Next LT Pro Demi" panose="020B0704020202020204" pitchFamily="34" charset="0"/>
              <a:ea typeface="+mn-ea"/>
              <a:cs typeface="+mn-cs"/>
            </a:endParaRPr>
          </a:p>
        </p:txBody>
      </p:sp>
      <p:pic>
        <p:nvPicPr>
          <p:cNvPr id="2" name="Picture 1" descr="TAKE heart logo. AHRQ's Initiative to increase Use of Cardiac Rehabilitation">
            <a:extLst>
              <a:ext uri="{FF2B5EF4-FFF2-40B4-BE49-F238E27FC236}">
                <a16:creationId xmlns:a16="http://schemas.microsoft.com/office/drawing/2014/main" id="{8DACE873-7DFE-96E6-CD1F-6CB27A28A7B2}"/>
              </a:ext>
            </a:extLst>
          </p:cNvPr>
          <p:cNvPicPr>
            <a:picLocks noChangeAspect="1"/>
          </p:cNvPicPr>
          <p:nvPr/>
        </p:nvPicPr>
        <p:blipFill>
          <a:blip r:embed="rId4"/>
          <a:stretch>
            <a:fillRect/>
          </a:stretch>
        </p:blipFill>
        <p:spPr>
          <a:xfrm>
            <a:off x="781176" y="410969"/>
            <a:ext cx="3587833" cy="1195944"/>
          </a:xfrm>
          <a:prstGeom prst="rect">
            <a:avLst/>
          </a:prstGeom>
        </p:spPr>
      </p:pic>
      <p:pic>
        <p:nvPicPr>
          <p:cNvPr id="3" name="Picture 2" descr="AHRQ Agency for Healthcare Research and Quality logo.">
            <a:extLst>
              <a:ext uri="{FF2B5EF4-FFF2-40B4-BE49-F238E27FC236}">
                <a16:creationId xmlns:a16="http://schemas.microsoft.com/office/drawing/2014/main" id="{2E940A92-0450-2477-284E-892C6EF1D211}"/>
              </a:ext>
            </a:extLst>
          </p:cNvPr>
          <p:cNvPicPr>
            <a:picLocks noChangeAspect="1"/>
          </p:cNvPicPr>
          <p:nvPr/>
        </p:nvPicPr>
        <p:blipFill>
          <a:blip r:embed="rId5"/>
          <a:stretch>
            <a:fillRect/>
          </a:stretch>
        </p:blipFill>
        <p:spPr>
          <a:xfrm>
            <a:off x="7574517" y="435033"/>
            <a:ext cx="3731343" cy="1195944"/>
          </a:xfrm>
          <a:prstGeom prst="rect">
            <a:avLst/>
          </a:prstGeom>
        </p:spPr>
      </p:pic>
    </p:spTree>
    <p:extLst>
      <p:ext uri="{BB962C8B-B14F-4D97-AF65-F5344CB8AC3E}">
        <p14:creationId xmlns:p14="http://schemas.microsoft.com/office/powerpoint/2010/main" val="19972571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descr="What it isn't: A temporary stop gap for when onsite CR isn't possible, an offsite CR program that lacks one or more required components of CR, a home exercise program without direct, audiovisual supervision of exercise sessions by a clinician.&#10;What it is: a multidimensional intervention that includes all components of onsite CR: baseline patient assessment, nutritional counseling, risk factor management, psychosocial interventions, physical activity counseling and directly supervised exercise training, some CR occurs onsite; other exercise sessions are directly supervised audiovisually by a cardiac rehab clinician.">
            <a:extLst>
              <a:ext uri="{FF2B5EF4-FFF2-40B4-BE49-F238E27FC236}">
                <a16:creationId xmlns:a16="http://schemas.microsoft.com/office/drawing/2014/main" id="{D32C51B6-6E5F-DD6B-1DB2-6746A1A4483F}"/>
              </a:ext>
            </a:extLst>
          </p:cNvPr>
          <p:cNvGrpSpPr/>
          <p:nvPr/>
        </p:nvGrpSpPr>
        <p:grpSpPr>
          <a:xfrm>
            <a:off x="587349" y="985151"/>
            <a:ext cx="10892874" cy="5169064"/>
            <a:chOff x="587349" y="985151"/>
            <a:chExt cx="10892874" cy="5169064"/>
          </a:xfrm>
        </p:grpSpPr>
        <p:sp>
          <p:nvSpPr>
            <p:cNvPr id="6" name="Rectangle 5">
              <a:extLst>
                <a:ext uri="{FF2B5EF4-FFF2-40B4-BE49-F238E27FC236}">
                  <a16:creationId xmlns:a16="http://schemas.microsoft.com/office/drawing/2014/main" id="{A069DE6F-212D-88AB-6F9C-F6A99CA59A2C}"/>
                </a:ext>
              </a:extLst>
            </p:cNvPr>
            <p:cNvSpPr/>
            <p:nvPr/>
          </p:nvSpPr>
          <p:spPr>
            <a:xfrm>
              <a:off x="587349" y="985151"/>
              <a:ext cx="10892874" cy="5169064"/>
            </a:xfrm>
            <a:prstGeom prst="rect">
              <a:avLst/>
            </a:prstGeom>
            <a:solidFill>
              <a:srgbClr val="692A75"/>
            </a:solidFill>
          </p:spPr>
        </p:sp>
        <p:sp>
          <p:nvSpPr>
            <p:cNvPr id="7" name="Freeform: Shape 6">
              <a:extLst>
                <a:ext uri="{FF2B5EF4-FFF2-40B4-BE49-F238E27FC236}">
                  <a16:creationId xmlns:a16="http://schemas.microsoft.com/office/drawing/2014/main" id="{2CAF83E6-055A-AA6C-46D4-DBF52C44A7FC}"/>
                </a:ext>
              </a:extLst>
            </p:cNvPr>
            <p:cNvSpPr/>
            <p:nvPr/>
          </p:nvSpPr>
          <p:spPr>
            <a:xfrm>
              <a:off x="587349" y="1357454"/>
              <a:ext cx="10892874" cy="1559250"/>
            </a:xfrm>
            <a:custGeom>
              <a:avLst/>
              <a:gdLst>
                <a:gd name="connsiteX0" fmla="*/ 0 w 10892874"/>
                <a:gd name="connsiteY0" fmla="*/ 0 h 1559250"/>
                <a:gd name="connsiteX1" fmla="*/ 10892874 w 10892874"/>
                <a:gd name="connsiteY1" fmla="*/ 0 h 1559250"/>
                <a:gd name="connsiteX2" fmla="*/ 10892874 w 10892874"/>
                <a:gd name="connsiteY2" fmla="*/ 1559250 h 1559250"/>
                <a:gd name="connsiteX3" fmla="*/ 0 w 10892874"/>
                <a:gd name="connsiteY3" fmla="*/ 1559250 h 1559250"/>
                <a:gd name="connsiteX4" fmla="*/ 0 w 10892874"/>
                <a:gd name="connsiteY4" fmla="*/ 0 h 1559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92874" h="1559250">
                  <a:moveTo>
                    <a:pt x="0" y="0"/>
                  </a:moveTo>
                  <a:lnTo>
                    <a:pt x="10892874" y="0"/>
                  </a:lnTo>
                  <a:lnTo>
                    <a:pt x="10892874" y="1559250"/>
                  </a:lnTo>
                  <a:lnTo>
                    <a:pt x="0" y="1559250"/>
                  </a:lnTo>
                  <a:lnTo>
                    <a:pt x="0" y="0"/>
                  </a:lnTo>
                  <a:close/>
                </a:path>
              </a:pathLst>
            </a:custGeom>
            <a:ln>
              <a:solidFill>
                <a:schemeClr val="tx1"/>
              </a:solidFill>
            </a:ln>
          </p:spPr>
          <p:style>
            <a:lnRef idx="1">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45408" tIns="187452" rIns="845408" bIns="142240" numCol="1" spcCol="1270" anchor="t" anchorCtr="0">
              <a:noAutofit/>
            </a:bodyPr>
            <a:lstStyle/>
            <a:p>
              <a:pPr marL="228600" lvl="1" indent="-228600" algn="l" defTabSz="889000">
                <a:lnSpc>
                  <a:spcPct val="90000"/>
                </a:lnSpc>
                <a:spcBef>
                  <a:spcPct val="0"/>
                </a:spcBef>
                <a:spcAft>
                  <a:spcPct val="15000"/>
                </a:spcAft>
                <a:buFont typeface="Arial" panose="020B0604020202020204" pitchFamily="34" charset="0"/>
                <a:buChar char="•"/>
              </a:pPr>
              <a:r>
                <a:rPr lang="en-US" sz="2000" kern="1200" dirty="0">
                  <a:latin typeface="Avenir Next LT Pro" panose="020B0504020202020204" pitchFamily="34" charset="0"/>
                </a:rPr>
                <a:t>A temporary stop-gap for when onsite CR isn’t possible</a:t>
              </a:r>
            </a:p>
            <a:p>
              <a:pPr marL="228600" lvl="1" indent="-228600" algn="l" defTabSz="889000">
                <a:lnSpc>
                  <a:spcPct val="90000"/>
                </a:lnSpc>
                <a:spcBef>
                  <a:spcPct val="0"/>
                </a:spcBef>
                <a:spcAft>
                  <a:spcPct val="15000"/>
                </a:spcAft>
                <a:buFont typeface="Arial" panose="020B0604020202020204" pitchFamily="34" charset="0"/>
                <a:buChar char="•"/>
              </a:pPr>
              <a:r>
                <a:rPr lang="en-US" sz="2000" kern="1200" dirty="0">
                  <a:latin typeface="Avenir Next LT Pro" panose="020B0504020202020204" pitchFamily="34" charset="0"/>
                </a:rPr>
                <a:t>An offsite CR program that lacks one or more required components of CR </a:t>
              </a:r>
            </a:p>
            <a:p>
              <a:pPr marL="228600" lvl="1" indent="-228600" algn="l" defTabSz="889000">
                <a:lnSpc>
                  <a:spcPct val="90000"/>
                </a:lnSpc>
                <a:spcBef>
                  <a:spcPct val="0"/>
                </a:spcBef>
                <a:spcAft>
                  <a:spcPct val="15000"/>
                </a:spcAft>
                <a:buFont typeface="Arial" panose="020B0604020202020204" pitchFamily="34" charset="0"/>
                <a:buChar char="•"/>
              </a:pPr>
              <a:r>
                <a:rPr lang="en-US" sz="2000" kern="1200" dirty="0">
                  <a:latin typeface="Avenir Next LT Pro" panose="020B0504020202020204" pitchFamily="34" charset="0"/>
                </a:rPr>
                <a:t>A home exercise program without direct, audiovisual supervision of exercise sessions by a clinician</a:t>
              </a:r>
            </a:p>
          </p:txBody>
        </p:sp>
        <p:sp>
          <p:nvSpPr>
            <p:cNvPr id="9" name="Freeform: Shape 8">
              <a:extLst>
                <a:ext uri="{FF2B5EF4-FFF2-40B4-BE49-F238E27FC236}">
                  <a16:creationId xmlns:a16="http://schemas.microsoft.com/office/drawing/2014/main" id="{EDB659CF-E223-882D-7311-9F4256E45F1C}"/>
                </a:ext>
              </a:extLst>
            </p:cNvPr>
            <p:cNvSpPr/>
            <p:nvPr/>
          </p:nvSpPr>
          <p:spPr>
            <a:xfrm>
              <a:off x="1141888" y="990098"/>
              <a:ext cx="7625011" cy="452588"/>
            </a:xfrm>
            <a:custGeom>
              <a:avLst/>
              <a:gdLst>
                <a:gd name="connsiteX0" fmla="*/ 0 w 7625011"/>
                <a:gd name="connsiteY0" fmla="*/ 75433 h 452588"/>
                <a:gd name="connsiteX1" fmla="*/ 75433 w 7625011"/>
                <a:gd name="connsiteY1" fmla="*/ 0 h 452588"/>
                <a:gd name="connsiteX2" fmla="*/ 7549578 w 7625011"/>
                <a:gd name="connsiteY2" fmla="*/ 0 h 452588"/>
                <a:gd name="connsiteX3" fmla="*/ 7625011 w 7625011"/>
                <a:gd name="connsiteY3" fmla="*/ 75433 h 452588"/>
                <a:gd name="connsiteX4" fmla="*/ 7625011 w 7625011"/>
                <a:gd name="connsiteY4" fmla="*/ 377155 h 452588"/>
                <a:gd name="connsiteX5" fmla="*/ 7549578 w 7625011"/>
                <a:gd name="connsiteY5" fmla="*/ 452588 h 452588"/>
                <a:gd name="connsiteX6" fmla="*/ 75433 w 7625011"/>
                <a:gd name="connsiteY6" fmla="*/ 452588 h 452588"/>
                <a:gd name="connsiteX7" fmla="*/ 0 w 7625011"/>
                <a:gd name="connsiteY7" fmla="*/ 377155 h 452588"/>
                <a:gd name="connsiteX8" fmla="*/ 0 w 7625011"/>
                <a:gd name="connsiteY8" fmla="*/ 75433 h 452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5011" h="452588">
                  <a:moveTo>
                    <a:pt x="0" y="75433"/>
                  </a:moveTo>
                  <a:cubicBezTo>
                    <a:pt x="0" y="33773"/>
                    <a:pt x="33773" y="0"/>
                    <a:pt x="75433" y="0"/>
                  </a:cubicBezTo>
                  <a:lnTo>
                    <a:pt x="7549578" y="0"/>
                  </a:lnTo>
                  <a:cubicBezTo>
                    <a:pt x="7591238" y="0"/>
                    <a:pt x="7625011" y="33773"/>
                    <a:pt x="7625011" y="75433"/>
                  </a:cubicBezTo>
                  <a:lnTo>
                    <a:pt x="7625011" y="377155"/>
                  </a:lnTo>
                  <a:cubicBezTo>
                    <a:pt x="7625011" y="418815"/>
                    <a:pt x="7591238" y="452588"/>
                    <a:pt x="7549578" y="452588"/>
                  </a:cubicBezTo>
                  <a:lnTo>
                    <a:pt x="75433" y="452588"/>
                  </a:lnTo>
                  <a:cubicBezTo>
                    <a:pt x="33773" y="452588"/>
                    <a:pt x="0" y="418815"/>
                    <a:pt x="0" y="377155"/>
                  </a:cubicBezTo>
                  <a:lnTo>
                    <a:pt x="0" y="75433"/>
                  </a:lnTo>
                  <a:close/>
                </a:path>
              </a:pathLst>
            </a:custGeom>
            <a:solidFill>
              <a:srgbClr val="C42033"/>
            </a:solidFill>
            <a:ln>
              <a:noFill/>
            </a:ln>
            <a:scene3d>
              <a:camera prst="orthographicFront"/>
              <a:lightRig rig="flat" dir="t"/>
            </a:scene3d>
            <a:sp3d prstMaterial="dkEdge">
              <a:bevelT w="8200" h="38100"/>
            </a:sp3d>
          </p:spPr>
          <p:style>
            <a:lnRef idx="0">
              <a:scrgbClr r="0" g="0" b="0"/>
            </a:lnRef>
            <a:fillRef idx="2">
              <a:scrgbClr r="0" g="0" b="0"/>
            </a:fillRef>
            <a:effectRef idx="1">
              <a:schemeClr val="accent1">
                <a:hueOff val="0"/>
                <a:satOff val="0"/>
                <a:lumOff val="0"/>
                <a:alphaOff val="0"/>
              </a:schemeClr>
            </a:effectRef>
            <a:fontRef idx="minor">
              <a:schemeClr val="dk1"/>
            </a:fontRef>
          </p:style>
          <p:txBody>
            <a:bodyPr spcFirstLastPara="0" vert="horz" wrap="square" lIns="310301" tIns="22094" rIns="310301" bIns="22094" numCol="1" spcCol="1270" anchor="ctr" anchorCtr="0">
              <a:noAutofit/>
            </a:bodyPr>
            <a:lstStyle/>
            <a:p>
              <a:pPr marL="0" lvl="0" indent="0" algn="l" defTabSz="1422400">
                <a:lnSpc>
                  <a:spcPct val="90000"/>
                </a:lnSpc>
                <a:spcBef>
                  <a:spcPct val="0"/>
                </a:spcBef>
                <a:spcAft>
                  <a:spcPct val="35000"/>
                </a:spcAft>
                <a:buNone/>
              </a:pPr>
              <a:r>
                <a:rPr lang="en-US" sz="3200" kern="1200" baseline="0" dirty="0">
                  <a:solidFill>
                    <a:schemeClr val="bg1"/>
                  </a:solidFill>
                  <a:latin typeface="Avenir Next LT Pro" panose="020B0504020202020204" pitchFamily="34" charset="0"/>
                </a:rPr>
                <a:t>What it isn’t:</a:t>
              </a:r>
            </a:p>
          </p:txBody>
        </p:sp>
        <p:sp>
          <p:nvSpPr>
            <p:cNvPr id="10" name="Freeform: Shape 9">
              <a:extLst>
                <a:ext uri="{FF2B5EF4-FFF2-40B4-BE49-F238E27FC236}">
                  <a16:creationId xmlns:a16="http://schemas.microsoft.com/office/drawing/2014/main" id="{AEC6C701-5322-EB16-834E-554AE26D406E}"/>
                </a:ext>
              </a:extLst>
            </p:cNvPr>
            <p:cNvSpPr/>
            <p:nvPr/>
          </p:nvSpPr>
          <p:spPr>
            <a:xfrm>
              <a:off x="587349" y="3319214"/>
              <a:ext cx="10892874" cy="2835000"/>
            </a:xfrm>
            <a:custGeom>
              <a:avLst/>
              <a:gdLst>
                <a:gd name="connsiteX0" fmla="*/ 0 w 10892874"/>
                <a:gd name="connsiteY0" fmla="*/ 0 h 2835000"/>
                <a:gd name="connsiteX1" fmla="*/ 10892874 w 10892874"/>
                <a:gd name="connsiteY1" fmla="*/ 0 h 2835000"/>
                <a:gd name="connsiteX2" fmla="*/ 10892874 w 10892874"/>
                <a:gd name="connsiteY2" fmla="*/ 2835000 h 2835000"/>
                <a:gd name="connsiteX3" fmla="*/ 0 w 10892874"/>
                <a:gd name="connsiteY3" fmla="*/ 2835000 h 2835000"/>
                <a:gd name="connsiteX4" fmla="*/ 0 w 10892874"/>
                <a:gd name="connsiteY4" fmla="*/ 0 h 2835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92874" h="2835000">
                  <a:moveTo>
                    <a:pt x="0" y="0"/>
                  </a:moveTo>
                  <a:lnTo>
                    <a:pt x="10892874" y="0"/>
                  </a:lnTo>
                  <a:lnTo>
                    <a:pt x="10892874" y="2835000"/>
                  </a:lnTo>
                  <a:lnTo>
                    <a:pt x="0" y="2835000"/>
                  </a:lnTo>
                  <a:lnTo>
                    <a:pt x="0" y="0"/>
                  </a:lnTo>
                  <a:close/>
                </a:path>
              </a:pathLst>
            </a:custGeom>
            <a:ln>
              <a:solidFill>
                <a:schemeClr val="tx1"/>
              </a:solidFill>
            </a:ln>
          </p:spPr>
          <p:style>
            <a:lnRef idx="1">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45408" tIns="187452" rIns="845408" bIns="142240" numCol="1" spcCol="1270" anchor="t" anchorCtr="0">
              <a:noAutofit/>
            </a:bodyPr>
            <a:lstStyle/>
            <a:p>
              <a:pPr marL="228600" lvl="1" indent="-228600" algn="l" defTabSz="889000">
                <a:lnSpc>
                  <a:spcPct val="90000"/>
                </a:lnSpc>
                <a:spcBef>
                  <a:spcPct val="0"/>
                </a:spcBef>
                <a:spcAft>
                  <a:spcPct val="15000"/>
                </a:spcAft>
                <a:buFont typeface="Arial" panose="020B0604020202020204" pitchFamily="34" charset="0"/>
                <a:buChar char="•"/>
              </a:pPr>
              <a:r>
                <a:rPr lang="en-US" sz="2000" u="sng" kern="1200" dirty="0">
                  <a:latin typeface="Avenir Next LT Pro" panose="020B0504020202020204" pitchFamily="34" charset="0"/>
                </a:rPr>
                <a:t>A multidimensional</a:t>
              </a:r>
              <a:r>
                <a:rPr lang="en-US" sz="2000" kern="1200" dirty="0">
                  <a:latin typeface="Avenir Next LT Pro" panose="020B0504020202020204" pitchFamily="34" charset="0"/>
                </a:rPr>
                <a:t> intervention that includes  ALL components of onsite CR:</a:t>
              </a:r>
            </a:p>
            <a:p>
              <a:pPr marL="457200" lvl="2" indent="-228600" algn="l" defTabSz="889000">
                <a:lnSpc>
                  <a:spcPct val="90000"/>
                </a:lnSpc>
                <a:spcBef>
                  <a:spcPct val="0"/>
                </a:spcBef>
                <a:spcAft>
                  <a:spcPct val="15000"/>
                </a:spcAft>
                <a:buFont typeface="Arial" panose="020B0604020202020204" pitchFamily="34" charset="0"/>
                <a:buChar char="•"/>
              </a:pPr>
              <a:r>
                <a:rPr lang="en-US" sz="2000" kern="1200" dirty="0">
                  <a:latin typeface="Avenir Next LT Pro" panose="020B0504020202020204" pitchFamily="34" charset="0"/>
                </a:rPr>
                <a:t>Baseline patient assessment</a:t>
              </a:r>
            </a:p>
            <a:p>
              <a:pPr marL="457200" lvl="2" indent="-228600" algn="l" defTabSz="889000">
                <a:lnSpc>
                  <a:spcPct val="90000"/>
                </a:lnSpc>
                <a:spcBef>
                  <a:spcPct val="0"/>
                </a:spcBef>
                <a:spcAft>
                  <a:spcPct val="15000"/>
                </a:spcAft>
                <a:buFont typeface="Arial" panose="020B0604020202020204" pitchFamily="34" charset="0"/>
                <a:buChar char="•"/>
              </a:pPr>
              <a:r>
                <a:rPr lang="en-US" sz="2000" kern="1200" dirty="0">
                  <a:latin typeface="Avenir Next LT Pro" panose="020B0504020202020204" pitchFamily="34" charset="0"/>
                </a:rPr>
                <a:t>Nutritional counseling</a:t>
              </a:r>
            </a:p>
            <a:p>
              <a:pPr marL="457200" lvl="2" indent="-228600" algn="l" defTabSz="889000">
                <a:lnSpc>
                  <a:spcPct val="90000"/>
                </a:lnSpc>
                <a:spcBef>
                  <a:spcPct val="0"/>
                </a:spcBef>
                <a:spcAft>
                  <a:spcPct val="15000"/>
                </a:spcAft>
                <a:buFont typeface="Arial" panose="020B0604020202020204" pitchFamily="34" charset="0"/>
                <a:buChar char="•"/>
              </a:pPr>
              <a:r>
                <a:rPr lang="en-US" sz="2000" kern="1200" dirty="0">
                  <a:latin typeface="Avenir Next LT Pro" panose="020B0504020202020204" pitchFamily="34" charset="0"/>
                </a:rPr>
                <a:t>Risk factor management</a:t>
              </a:r>
            </a:p>
            <a:p>
              <a:pPr marL="457200" lvl="2" indent="-228600" algn="l" defTabSz="889000">
                <a:lnSpc>
                  <a:spcPct val="90000"/>
                </a:lnSpc>
                <a:spcBef>
                  <a:spcPct val="0"/>
                </a:spcBef>
                <a:spcAft>
                  <a:spcPct val="15000"/>
                </a:spcAft>
                <a:buFont typeface="Arial" panose="020B0604020202020204" pitchFamily="34" charset="0"/>
                <a:buChar char="•"/>
              </a:pPr>
              <a:r>
                <a:rPr lang="en-US" sz="2000" kern="1200" dirty="0">
                  <a:latin typeface="Avenir Next LT Pro" panose="020B0504020202020204" pitchFamily="34" charset="0"/>
                </a:rPr>
                <a:t>Psychosocial interventions</a:t>
              </a:r>
            </a:p>
            <a:p>
              <a:pPr marL="457200" lvl="2" indent="-228600" algn="l" defTabSz="889000">
                <a:lnSpc>
                  <a:spcPct val="90000"/>
                </a:lnSpc>
                <a:spcBef>
                  <a:spcPct val="0"/>
                </a:spcBef>
                <a:spcAft>
                  <a:spcPct val="15000"/>
                </a:spcAft>
                <a:buFont typeface="Arial" panose="020B0604020202020204" pitchFamily="34" charset="0"/>
                <a:buChar char="•"/>
              </a:pPr>
              <a:r>
                <a:rPr lang="en-US" sz="2000" kern="1200" dirty="0">
                  <a:latin typeface="Avenir Next LT Pro" panose="020B0504020202020204" pitchFamily="34" charset="0"/>
                </a:rPr>
                <a:t>Physical activity counseling and directly supervised exercise training</a:t>
              </a:r>
            </a:p>
            <a:p>
              <a:pPr marL="457200" lvl="2" indent="-228600" algn="l" defTabSz="889000">
                <a:lnSpc>
                  <a:spcPct val="90000"/>
                </a:lnSpc>
                <a:spcBef>
                  <a:spcPct val="0"/>
                </a:spcBef>
                <a:spcAft>
                  <a:spcPct val="15000"/>
                </a:spcAft>
                <a:buFont typeface="Arial" panose="020B0604020202020204" pitchFamily="34" charset="0"/>
                <a:buChar char="•"/>
              </a:pPr>
              <a:r>
                <a:rPr lang="en-US" sz="2000" kern="1200" dirty="0">
                  <a:latin typeface="Avenir Next LT Pro" panose="020B0504020202020204" pitchFamily="34" charset="0"/>
                </a:rPr>
                <a:t>Some CR occurs onsite; other exercise sessions are directly supervised </a:t>
              </a:r>
              <a:r>
                <a:rPr lang="en-US" sz="2000" kern="1200" dirty="0" err="1">
                  <a:latin typeface="Avenir Next LT Pro" panose="020B0504020202020204" pitchFamily="34" charset="0"/>
                </a:rPr>
                <a:t>audiovisually</a:t>
              </a:r>
              <a:r>
                <a:rPr lang="en-US" sz="2000" kern="1200" dirty="0">
                  <a:latin typeface="Avenir Next LT Pro" panose="020B0504020202020204" pitchFamily="34" charset="0"/>
                </a:rPr>
                <a:t> by a CR clinician</a:t>
              </a:r>
            </a:p>
          </p:txBody>
        </p:sp>
        <p:sp>
          <p:nvSpPr>
            <p:cNvPr id="11" name="Freeform: Shape 10">
              <a:extLst>
                <a:ext uri="{FF2B5EF4-FFF2-40B4-BE49-F238E27FC236}">
                  <a16:creationId xmlns:a16="http://schemas.microsoft.com/office/drawing/2014/main" id="{5DDED5CE-8E72-03CA-308A-1C296B6D4674}"/>
                </a:ext>
              </a:extLst>
            </p:cNvPr>
            <p:cNvSpPr/>
            <p:nvPr/>
          </p:nvSpPr>
          <p:spPr>
            <a:xfrm>
              <a:off x="1131992" y="2921855"/>
              <a:ext cx="7625011" cy="496845"/>
            </a:xfrm>
            <a:custGeom>
              <a:avLst/>
              <a:gdLst>
                <a:gd name="connsiteX0" fmla="*/ 0 w 7625011"/>
                <a:gd name="connsiteY0" fmla="*/ 82809 h 496845"/>
                <a:gd name="connsiteX1" fmla="*/ 82809 w 7625011"/>
                <a:gd name="connsiteY1" fmla="*/ 0 h 496845"/>
                <a:gd name="connsiteX2" fmla="*/ 7542202 w 7625011"/>
                <a:gd name="connsiteY2" fmla="*/ 0 h 496845"/>
                <a:gd name="connsiteX3" fmla="*/ 7625011 w 7625011"/>
                <a:gd name="connsiteY3" fmla="*/ 82809 h 496845"/>
                <a:gd name="connsiteX4" fmla="*/ 7625011 w 7625011"/>
                <a:gd name="connsiteY4" fmla="*/ 414036 h 496845"/>
                <a:gd name="connsiteX5" fmla="*/ 7542202 w 7625011"/>
                <a:gd name="connsiteY5" fmla="*/ 496845 h 496845"/>
                <a:gd name="connsiteX6" fmla="*/ 82809 w 7625011"/>
                <a:gd name="connsiteY6" fmla="*/ 496845 h 496845"/>
                <a:gd name="connsiteX7" fmla="*/ 0 w 7625011"/>
                <a:gd name="connsiteY7" fmla="*/ 414036 h 496845"/>
                <a:gd name="connsiteX8" fmla="*/ 0 w 7625011"/>
                <a:gd name="connsiteY8" fmla="*/ 82809 h 4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5011" h="496845">
                  <a:moveTo>
                    <a:pt x="0" y="82809"/>
                  </a:moveTo>
                  <a:cubicBezTo>
                    <a:pt x="0" y="37075"/>
                    <a:pt x="37075" y="0"/>
                    <a:pt x="82809" y="0"/>
                  </a:cubicBezTo>
                  <a:lnTo>
                    <a:pt x="7542202" y="0"/>
                  </a:lnTo>
                  <a:cubicBezTo>
                    <a:pt x="7587936" y="0"/>
                    <a:pt x="7625011" y="37075"/>
                    <a:pt x="7625011" y="82809"/>
                  </a:cubicBezTo>
                  <a:lnTo>
                    <a:pt x="7625011" y="414036"/>
                  </a:lnTo>
                  <a:cubicBezTo>
                    <a:pt x="7625011" y="459770"/>
                    <a:pt x="7587936" y="496845"/>
                    <a:pt x="7542202" y="496845"/>
                  </a:cubicBezTo>
                  <a:lnTo>
                    <a:pt x="82809" y="496845"/>
                  </a:lnTo>
                  <a:cubicBezTo>
                    <a:pt x="37075" y="496845"/>
                    <a:pt x="0" y="459770"/>
                    <a:pt x="0" y="414036"/>
                  </a:cubicBezTo>
                  <a:lnTo>
                    <a:pt x="0" y="82809"/>
                  </a:lnTo>
                  <a:close/>
                </a:path>
              </a:pathLst>
            </a:custGeom>
            <a:solidFill>
              <a:srgbClr val="C42033"/>
            </a:solidFill>
            <a:ln>
              <a:noFill/>
            </a:ln>
            <a:scene3d>
              <a:camera prst="orthographicFront"/>
              <a:lightRig rig="flat" dir="t"/>
            </a:scene3d>
            <a:sp3d prstMaterial="dkEdge">
              <a:bevelT w="8200" h="38100"/>
            </a:sp3d>
          </p:spPr>
          <p:style>
            <a:lnRef idx="0">
              <a:scrgbClr r="0" g="0" b="0"/>
            </a:lnRef>
            <a:fillRef idx="2">
              <a:scrgbClr r="0" g="0" b="0"/>
            </a:fillRef>
            <a:effectRef idx="1">
              <a:schemeClr val="accent1">
                <a:hueOff val="0"/>
                <a:satOff val="0"/>
                <a:lumOff val="0"/>
                <a:alphaOff val="0"/>
              </a:schemeClr>
            </a:effectRef>
            <a:fontRef idx="minor">
              <a:schemeClr val="dk1"/>
            </a:fontRef>
          </p:style>
          <p:txBody>
            <a:bodyPr spcFirstLastPara="0" vert="horz" wrap="square" lIns="312461" tIns="24254" rIns="312461" bIns="24254" numCol="1" spcCol="1270" anchor="ctr" anchorCtr="0">
              <a:noAutofit/>
            </a:bodyPr>
            <a:lstStyle/>
            <a:p>
              <a:pPr marL="0" lvl="0" indent="0" algn="l" defTabSz="1422400">
                <a:lnSpc>
                  <a:spcPct val="90000"/>
                </a:lnSpc>
                <a:spcBef>
                  <a:spcPct val="0"/>
                </a:spcBef>
                <a:spcAft>
                  <a:spcPct val="35000"/>
                </a:spcAft>
                <a:buNone/>
              </a:pPr>
              <a:r>
                <a:rPr lang="en-US" sz="3200" kern="1200" baseline="0" dirty="0">
                  <a:solidFill>
                    <a:prstClr val="white"/>
                  </a:solidFill>
                  <a:latin typeface="Avenir Next LT Pro" panose="020B0504020202020204" pitchFamily="34" charset="0"/>
                  <a:ea typeface="+mn-ea"/>
                  <a:cs typeface="+mn-cs"/>
                </a:rPr>
                <a:t>What it is:</a:t>
              </a:r>
            </a:p>
          </p:txBody>
        </p:sp>
      </p:grpSp>
      <p:sp>
        <p:nvSpPr>
          <p:cNvPr id="5" name="Rectangle 4" descr="What Hybrid CR Is Not--and What it is!"/>
          <p:cNvSpPr/>
          <p:nvPr/>
        </p:nvSpPr>
        <p:spPr>
          <a:xfrm>
            <a:off x="0" y="1"/>
            <a:ext cx="12192000" cy="816429"/>
          </a:xfrm>
          <a:prstGeom prst="rect">
            <a:avLst/>
          </a:prstGeom>
          <a:solidFill>
            <a:srgbClr val="C42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8231E66-F293-4AFB-9CC4-8D7EE66F2D6C}"/>
              </a:ext>
            </a:extLst>
          </p:cNvPr>
          <p:cNvSpPr>
            <a:spLocks noGrp="1"/>
          </p:cNvSpPr>
          <p:nvPr>
            <p:ph type="title"/>
          </p:nvPr>
        </p:nvSpPr>
        <p:spPr>
          <a:xfrm>
            <a:off x="-21021" y="1"/>
            <a:ext cx="12192000" cy="816429"/>
          </a:xfrm>
        </p:spPr>
        <p:txBody>
          <a:bodyPr>
            <a:noAutofit/>
          </a:bodyPr>
          <a:lstStyle/>
          <a:p>
            <a:pPr algn="ctr">
              <a:spcAft>
                <a:spcPts val="600"/>
              </a:spcAft>
            </a:pPr>
            <a:r>
              <a:rPr lang="en-US" sz="3400" b="1" dirty="0">
                <a:solidFill>
                  <a:schemeClr val="bg1"/>
                </a:solidFill>
                <a:latin typeface="Avenir Next LT Pro Demi" panose="020B0704020202020204" pitchFamily="34" charset="0"/>
              </a:rPr>
              <a:t>What Hybrid CR Is Not – and What it Is!</a:t>
            </a:r>
          </a:p>
        </p:txBody>
      </p:sp>
      <p:sp>
        <p:nvSpPr>
          <p:cNvPr id="4" name="Slide Number Placeholder 3">
            <a:extLst>
              <a:ext uri="{FF2B5EF4-FFF2-40B4-BE49-F238E27FC236}">
                <a16:creationId xmlns:a16="http://schemas.microsoft.com/office/drawing/2014/main" id="{7BB56A87-5BA7-473B-AE16-DBCC373D6A7F}"/>
              </a:ext>
            </a:extLst>
          </p:cNvPr>
          <p:cNvSpPr>
            <a:spLocks noGrp="1"/>
          </p:cNvSpPr>
          <p:nvPr>
            <p:ph type="sldNum" sz="quarter" idx="12"/>
          </p:nvPr>
        </p:nvSpPr>
        <p:spPr>
          <a:xfrm>
            <a:off x="9422823" y="6330225"/>
            <a:ext cx="2057400" cy="365125"/>
          </a:xfrm>
        </p:spPr>
        <p:txBody>
          <a:bodyPr/>
          <a:lstStyle/>
          <a:p>
            <a:fld id="{9E543643-C343-E242-96C8-DCEC3832F61D}" type="slidenum">
              <a:rPr lang="en-US" smtClean="0">
                <a:solidFill>
                  <a:schemeClr val="bg1"/>
                </a:solidFill>
              </a:rPr>
              <a:t>10</a:t>
            </a:fld>
            <a:endParaRPr lang="en-US" dirty="0">
              <a:solidFill>
                <a:schemeClr val="bg1"/>
              </a:solidFill>
            </a:endParaRPr>
          </a:p>
        </p:txBody>
      </p:sp>
    </p:spTree>
    <p:extLst>
      <p:ext uri="{BB962C8B-B14F-4D97-AF65-F5344CB8AC3E}">
        <p14:creationId xmlns:p14="http://schemas.microsoft.com/office/powerpoint/2010/main" val="1654093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D45A1E-B21C-BE73-1CA7-4B12859F693C}"/>
              </a:ext>
            </a:extLst>
          </p:cNvPr>
          <p:cNvSpPr>
            <a:spLocks noGrp="1"/>
          </p:cNvSpPr>
          <p:nvPr>
            <p:ph idx="1"/>
          </p:nvPr>
        </p:nvSpPr>
        <p:spPr>
          <a:xfrm>
            <a:off x="548640" y="1031966"/>
            <a:ext cx="10805160" cy="4962434"/>
          </a:xfrm>
        </p:spPr>
        <p:txBody>
          <a:bodyPr>
            <a:normAutofit/>
          </a:bodyPr>
          <a:lstStyle/>
          <a:p>
            <a:pPr marL="0" marR="0" indent="0">
              <a:lnSpc>
                <a:spcPct val="107000"/>
              </a:lnSpc>
              <a:spcBef>
                <a:spcPts val="0"/>
              </a:spcBef>
              <a:spcAft>
                <a:spcPts val="0"/>
              </a:spcAft>
              <a:buNone/>
            </a:pPr>
            <a:r>
              <a:rPr lang="en-US" dirty="0">
                <a:effectLst/>
                <a:latin typeface="Calibri" panose="020F0502020204030204" pitchFamily="34" charset="0"/>
                <a:ea typeface="Calibri" panose="020F0502020204030204" pitchFamily="34" charset="0"/>
                <a:cs typeface="Times New Roman" panose="02020603050405020304" pitchFamily="18" charset="0"/>
              </a:rPr>
              <a:t>While evidence is still accumulating, published research provides evidence that HYCR is a safe and effective option for delivering CR services.</a:t>
            </a:r>
          </a:p>
          <a:p>
            <a:pPr marL="0" marR="0" lvl="0" indent="0">
              <a:lnSpc>
                <a:spcPct val="107000"/>
              </a:lnSpc>
              <a:spcBef>
                <a:spcPts val="0"/>
              </a:spcBef>
              <a:spcAft>
                <a:spcPts val="0"/>
              </a:spcAft>
              <a:buNone/>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US" dirty="0">
                <a:effectLst/>
                <a:latin typeface="Calibri" panose="020F0502020204030204" pitchFamily="34" charset="0"/>
                <a:ea typeface="Calibri" panose="020F0502020204030204" pitchFamily="34" charset="0"/>
                <a:cs typeface="Times New Roman" panose="02020603050405020304" pitchFamily="18" charset="0"/>
              </a:rPr>
              <a:t>In their </a:t>
            </a:r>
            <a:r>
              <a:rPr lang="en-US"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2019 Scientific Statement on Home-Based Cardiac Rehabilitation</a:t>
            </a:r>
            <a:r>
              <a:rPr lang="en-US" dirty="0">
                <a:effectLst/>
                <a:latin typeface="Calibri" panose="020F0502020204030204" pitchFamily="34" charset="0"/>
                <a:ea typeface="Calibri" panose="020F0502020204030204" pitchFamily="34" charset="0"/>
                <a:cs typeface="Times New Roman" panose="02020603050405020304" pitchFamily="18" charset="0"/>
              </a:rPr>
              <a:t>, the AACVPR, American Heart Association, and American College of Cardiology state "</a:t>
            </a:r>
            <a:r>
              <a:rPr lang="en-US" i="1" dirty="0">
                <a:effectLst/>
                <a:latin typeface="Calibri" panose="020F0502020204030204" pitchFamily="34" charset="0"/>
                <a:ea typeface="Calibri" panose="020F0502020204030204" pitchFamily="34" charset="0"/>
                <a:cs typeface="Times New Roman" panose="02020603050405020304" pitchFamily="18" charset="0"/>
              </a:rPr>
              <a:t>the safety assessments were similar in the studies we reviewed of [home-based] CR versus CBCR [Centre-based CR], at least in the low- to moderate-risk patients included in most studies."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Aft>
                <a:spcPts val="800"/>
              </a:spcAft>
            </a:pPr>
            <a:endParaRPr lang="en-US" sz="2800" dirty="0">
              <a:latin typeface="Avenir Next LT Pro" panose="020B0504020202020204" pitchFamily="34" charset="0"/>
            </a:endParaRPr>
          </a:p>
          <a:p>
            <a:pPr lvl="1">
              <a:lnSpc>
                <a:spcPct val="107000"/>
              </a:lnSpc>
              <a:spcAft>
                <a:spcPts val="800"/>
              </a:spcAft>
            </a:pPr>
            <a:endParaRPr lang="en-US" sz="3200" dirty="0">
              <a:latin typeface="Avenir Next LT Pro" panose="020B0504020202020204" pitchFamily="34" charset="0"/>
            </a:endParaRPr>
          </a:p>
          <a:p>
            <a:pPr lvl="1">
              <a:lnSpc>
                <a:spcPct val="107000"/>
              </a:lnSpc>
              <a:spcAft>
                <a:spcPts val="800"/>
              </a:spcAft>
            </a:pPr>
            <a:endParaRPr lang="en-US" dirty="0">
              <a:latin typeface="Avenir Next LT Pro" panose="020B0504020202020204" pitchFamily="34" charset="0"/>
            </a:endParaRPr>
          </a:p>
          <a:p>
            <a:pPr lvl="1">
              <a:lnSpc>
                <a:spcPct val="107000"/>
              </a:lnSpc>
              <a:spcAft>
                <a:spcPts val="800"/>
              </a:spcAft>
            </a:pPr>
            <a:endParaRPr lang="en-US" dirty="0">
              <a:latin typeface="Avenir Next LT Pro" panose="020B0504020202020204" pitchFamily="34" charset="0"/>
            </a:endParaRPr>
          </a:p>
        </p:txBody>
      </p:sp>
      <p:sp>
        <p:nvSpPr>
          <p:cNvPr id="5" name="Slide Number Placeholder 4">
            <a:extLst>
              <a:ext uri="{FF2B5EF4-FFF2-40B4-BE49-F238E27FC236}">
                <a16:creationId xmlns:a16="http://schemas.microsoft.com/office/drawing/2014/main" id="{67FB80B7-06BB-734E-ED84-50084ABDC6D6}"/>
              </a:ext>
            </a:extLst>
          </p:cNvPr>
          <p:cNvSpPr>
            <a:spLocks noGrp="1"/>
          </p:cNvSpPr>
          <p:nvPr>
            <p:ph type="sldNum" sz="quarter" idx="12"/>
          </p:nvPr>
        </p:nvSpPr>
        <p:spPr/>
        <p:txBody>
          <a:bodyPr/>
          <a:lstStyle/>
          <a:p>
            <a:fld id="{9E543643-C343-E242-96C8-DCEC3832F61D}" type="slidenum">
              <a:rPr lang="en-US" smtClean="0"/>
              <a:t>11</a:t>
            </a:fld>
            <a:endParaRPr lang="en-US" dirty="0"/>
          </a:p>
        </p:txBody>
      </p:sp>
      <p:sp>
        <p:nvSpPr>
          <p:cNvPr id="6" name="Rectangle 5" descr="Safety">
            <a:extLst>
              <a:ext uri="{FF2B5EF4-FFF2-40B4-BE49-F238E27FC236}">
                <a16:creationId xmlns:a16="http://schemas.microsoft.com/office/drawing/2014/main" id="{F7F4A732-DF99-71BE-9556-741251928A7A}"/>
              </a:ext>
            </a:extLst>
          </p:cNvPr>
          <p:cNvSpPr/>
          <p:nvPr/>
        </p:nvSpPr>
        <p:spPr>
          <a:xfrm>
            <a:off x="-25100" y="0"/>
            <a:ext cx="12217099" cy="816429"/>
          </a:xfrm>
          <a:prstGeom prst="rect">
            <a:avLst/>
          </a:prstGeom>
          <a:solidFill>
            <a:srgbClr val="C42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04BAC2CF-5C0E-8F03-0760-1C13C19E8017}"/>
              </a:ext>
            </a:extLst>
          </p:cNvPr>
          <p:cNvSpPr txBox="1">
            <a:spLocks noGrp="1"/>
          </p:cNvSpPr>
          <p:nvPr>
            <p:ph type="title" idx="4294967295"/>
          </p:nvPr>
        </p:nvSpPr>
        <p:spPr>
          <a:xfrm>
            <a:off x="0" y="101423"/>
            <a:ext cx="12093676" cy="65378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3400" b="0" i="0" u="none" strike="noStrike" kern="1200" cap="none" spc="0" normalizeH="0" baseline="0" noProof="0" dirty="0">
                <a:ln>
                  <a:noFill/>
                </a:ln>
                <a:solidFill>
                  <a:schemeClr val="bg1"/>
                </a:solidFill>
                <a:effectLst/>
                <a:uLnTx/>
                <a:uFillTx/>
                <a:latin typeface="Avenir Next LT Pro Demi" panose="020B0704020202020204" pitchFamily="34" charset="0"/>
                <a:ea typeface="+mj-ea"/>
                <a:cs typeface="+mj-cs"/>
              </a:rPr>
              <a:t> </a:t>
            </a:r>
            <a:r>
              <a:rPr kumimoji="0" lang="en-US" sz="3400" b="1" i="0" u="none" strike="noStrike" kern="1200" cap="none" spc="0" normalizeH="0" baseline="0" noProof="0" dirty="0">
                <a:ln>
                  <a:noFill/>
                </a:ln>
                <a:solidFill>
                  <a:schemeClr val="bg1"/>
                </a:solidFill>
                <a:effectLst/>
                <a:uLnTx/>
                <a:uFillTx/>
                <a:latin typeface="Avenir Next LT Pro Demi" panose="020B0704020202020204" pitchFamily="34" charset="0"/>
                <a:ea typeface="+mj-ea"/>
                <a:cs typeface="+mj-cs"/>
              </a:rPr>
              <a:t>Safety</a:t>
            </a:r>
          </a:p>
        </p:txBody>
      </p:sp>
    </p:spTree>
    <p:extLst>
      <p:ext uri="{BB962C8B-B14F-4D97-AF65-F5344CB8AC3E}">
        <p14:creationId xmlns:p14="http://schemas.microsoft.com/office/powerpoint/2010/main" val="346645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D45A1E-B21C-BE73-1CA7-4B12859F693C}"/>
              </a:ext>
            </a:extLst>
          </p:cNvPr>
          <p:cNvSpPr>
            <a:spLocks noGrp="1"/>
          </p:cNvSpPr>
          <p:nvPr>
            <p:ph idx="1"/>
          </p:nvPr>
        </p:nvSpPr>
        <p:spPr>
          <a:xfrm>
            <a:off x="854242" y="1188720"/>
            <a:ext cx="10708105" cy="4805680"/>
          </a:xfrm>
        </p:spPr>
        <p:txBody>
          <a:bodyPr>
            <a:normAutofit/>
          </a:bodyPr>
          <a:lstStyle/>
          <a:p>
            <a:pPr marL="0" indent="0">
              <a:lnSpc>
                <a:spcPct val="107000"/>
              </a:lnSpc>
              <a:spcAft>
                <a:spcPts val="800"/>
              </a:spcAft>
              <a:buNone/>
            </a:pPr>
            <a:r>
              <a:rPr lang="en-US" sz="3200" b="1" dirty="0"/>
              <a:t>Published evidence shows:</a:t>
            </a:r>
          </a:p>
          <a:p>
            <a:pPr lvl="1">
              <a:lnSpc>
                <a:spcPct val="107000"/>
              </a:lnSpc>
              <a:spcAft>
                <a:spcPts val="800"/>
              </a:spcAft>
            </a:pPr>
            <a:r>
              <a:rPr lang="en-US" sz="2800" b="1" dirty="0"/>
              <a:t>No observable differences in exercise training intensity </a:t>
            </a:r>
            <a:r>
              <a:rPr lang="en-US" sz="2800" dirty="0"/>
              <a:t>between supervised exercise onsite and exercise supervised audio-visually  (</a:t>
            </a:r>
            <a:r>
              <a:rPr lang="en-US" sz="2800" dirty="0">
                <a:effectLst/>
                <a:ea typeface="Calibri" panose="020F0502020204030204" pitchFamily="34" charset="0"/>
                <a:cs typeface="Arial" panose="020B0604020202020204" pitchFamily="34" charset="0"/>
              </a:rPr>
              <a:t>Keteyian et al. (2021)</a:t>
            </a:r>
            <a:endParaRPr lang="en-US" sz="2800" dirty="0"/>
          </a:p>
          <a:p>
            <a:pPr lvl="1">
              <a:lnSpc>
                <a:spcPct val="107000"/>
              </a:lnSpc>
              <a:spcAft>
                <a:spcPts val="800"/>
              </a:spcAft>
            </a:pPr>
            <a:r>
              <a:rPr lang="en-US" sz="2800" b="1" dirty="0"/>
              <a:t>Outcomes for hybrid and onsite CR are comparable (</a:t>
            </a:r>
            <a:r>
              <a:rPr lang="en-US" sz="2800" i="0" dirty="0">
                <a:solidFill>
                  <a:srgbClr val="212121"/>
                </a:solidFill>
                <a:effectLst/>
                <a:cs typeface="Arial" panose="020B0604020202020204" pitchFamily="34" charset="0"/>
              </a:rPr>
              <a:t>Anderson et al. (2017) and </a:t>
            </a:r>
            <a:r>
              <a:rPr lang="en-US" sz="2800" dirty="0">
                <a:solidFill>
                  <a:srgbClr val="212121"/>
                </a:solidFill>
                <a:cs typeface="Arial" panose="020B0604020202020204" pitchFamily="34" charset="0"/>
              </a:rPr>
              <a:t>Thomas et al. (2019)</a:t>
            </a:r>
            <a:r>
              <a:rPr lang="en-US" sz="2800" i="0" dirty="0">
                <a:solidFill>
                  <a:srgbClr val="212121"/>
                </a:solidFill>
                <a:effectLst/>
                <a:cs typeface="Arial" panose="020B0604020202020204" pitchFamily="34" charset="0"/>
              </a:rPr>
              <a:t> )</a:t>
            </a:r>
            <a:endParaRPr lang="en-US" sz="2800" dirty="0"/>
          </a:p>
          <a:p>
            <a:pPr lvl="1">
              <a:lnSpc>
                <a:spcPct val="107000"/>
              </a:lnSpc>
              <a:spcAft>
                <a:spcPts val="800"/>
              </a:spcAft>
            </a:pPr>
            <a:endParaRPr lang="en-US" sz="3200" dirty="0">
              <a:latin typeface="Avenir Next LT Pro" panose="020B0504020202020204" pitchFamily="34" charset="0"/>
            </a:endParaRPr>
          </a:p>
          <a:p>
            <a:pPr lvl="1">
              <a:lnSpc>
                <a:spcPct val="107000"/>
              </a:lnSpc>
              <a:spcAft>
                <a:spcPts val="800"/>
              </a:spcAft>
            </a:pPr>
            <a:endParaRPr lang="en-US" sz="3200" dirty="0">
              <a:latin typeface="Avenir Next LT Pro" panose="020B0504020202020204" pitchFamily="34" charset="0"/>
            </a:endParaRPr>
          </a:p>
          <a:p>
            <a:pPr lvl="1">
              <a:lnSpc>
                <a:spcPct val="107000"/>
              </a:lnSpc>
              <a:spcAft>
                <a:spcPts val="800"/>
              </a:spcAft>
            </a:pPr>
            <a:endParaRPr lang="en-US" sz="3200" dirty="0">
              <a:latin typeface="Avenir Next LT Pro" panose="020B0504020202020204" pitchFamily="34" charset="0"/>
            </a:endParaRPr>
          </a:p>
          <a:p>
            <a:pPr lvl="1">
              <a:lnSpc>
                <a:spcPct val="107000"/>
              </a:lnSpc>
              <a:spcAft>
                <a:spcPts val="800"/>
              </a:spcAft>
            </a:pPr>
            <a:endParaRPr lang="en-US" dirty="0">
              <a:latin typeface="Avenir Next LT Pro" panose="020B0504020202020204" pitchFamily="34" charset="0"/>
            </a:endParaRPr>
          </a:p>
          <a:p>
            <a:pPr lvl="1">
              <a:lnSpc>
                <a:spcPct val="107000"/>
              </a:lnSpc>
              <a:spcAft>
                <a:spcPts val="800"/>
              </a:spcAft>
            </a:pPr>
            <a:endParaRPr lang="en-US" dirty="0">
              <a:latin typeface="Avenir Next LT Pro" panose="020B0504020202020204" pitchFamily="34" charset="0"/>
            </a:endParaRPr>
          </a:p>
        </p:txBody>
      </p:sp>
      <p:sp>
        <p:nvSpPr>
          <p:cNvPr id="4" name="Footer Placeholder 3">
            <a:extLst>
              <a:ext uri="{FF2B5EF4-FFF2-40B4-BE49-F238E27FC236}">
                <a16:creationId xmlns:a16="http://schemas.microsoft.com/office/drawing/2014/main" id="{321C6F49-DA54-A3EE-01EF-A0F0DEA3085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7FB80B7-06BB-734E-ED84-50084ABDC6D6}"/>
              </a:ext>
            </a:extLst>
          </p:cNvPr>
          <p:cNvSpPr>
            <a:spLocks noGrp="1"/>
          </p:cNvSpPr>
          <p:nvPr>
            <p:ph type="sldNum" sz="quarter" idx="12"/>
          </p:nvPr>
        </p:nvSpPr>
        <p:spPr/>
        <p:txBody>
          <a:bodyPr/>
          <a:lstStyle/>
          <a:p>
            <a:fld id="{9E543643-C343-E242-96C8-DCEC3832F61D}" type="slidenum">
              <a:rPr lang="en-US" smtClean="0"/>
              <a:t>12</a:t>
            </a:fld>
            <a:endParaRPr lang="en-US" dirty="0"/>
          </a:p>
        </p:txBody>
      </p:sp>
      <p:sp>
        <p:nvSpPr>
          <p:cNvPr id="6" name="Rectangle 5">
            <a:extLst>
              <a:ext uri="{FF2B5EF4-FFF2-40B4-BE49-F238E27FC236}">
                <a16:creationId xmlns:a16="http://schemas.microsoft.com/office/drawing/2014/main" id="{F7F4A732-DF99-71BE-9556-741251928A7A}"/>
              </a:ext>
              <a:ext uri="{C183D7F6-B498-43B3-948B-1728B52AA6E4}">
                <adec:decorative xmlns:adec="http://schemas.microsoft.com/office/drawing/2017/decorative" val="1"/>
              </a:ext>
            </a:extLst>
          </p:cNvPr>
          <p:cNvSpPr/>
          <p:nvPr/>
        </p:nvSpPr>
        <p:spPr>
          <a:xfrm>
            <a:off x="-25100" y="0"/>
            <a:ext cx="12217099" cy="816429"/>
          </a:xfrm>
          <a:prstGeom prst="rect">
            <a:avLst/>
          </a:prstGeom>
          <a:solidFill>
            <a:srgbClr val="C42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04BAC2CF-5C0E-8F03-0760-1C13C19E8017}"/>
              </a:ext>
            </a:extLst>
          </p:cNvPr>
          <p:cNvSpPr txBox="1">
            <a:spLocks noGrp="1"/>
          </p:cNvSpPr>
          <p:nvPr>
            <p:ph type="title" idx="4294967295"/>
          </p:nvPr>
        </p:nvSpPr>
        <p:spPr>
          <a:xfrm>
            <a:off x="0" y="101423"/>
            <a:ext cx="12093676" cy="65378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3400" b="0" i="0" u="none" strike="noStrike" kern="1200" cap="none" spc="0" normalizeH="0" baseline="0" noProof="0" dirty="0">
                <a:ln>
                  <a:noFill/>
                </a:ln>
                <a:solidFill>
                  <a:schemeClr val="bg1"/>
                </a:solidFill>
                <a:effectLst/>
                <a:uLnTx/>
                <a:uFillTx/>
                <a:latin typeface="Avenir Next LT Pro Demi" panose="020B0704020202020204" pitchFamily="34" charset="0"/>
                <a:ea typeface="+mj-ea"/>
                <a:cs typeface="+mj-cs"/>
              </a:rPr>
              <a:t> </a:t>
            </a:r>
            <a:r>
              <a:rPr kumimoji="0" lang="en-US" sz="3400" b="1" i="0" u="none" strike="noStrike" kern="1200" cap="none" spc="0" normalizeH="0" baseline="0" noProof="0" dirty="0">
                <a:ln>
                  <a:noFill/>
                </a:ln>
                <a:solidFill>
                  <a:schemeClr val="bg1"/>
                </a:solidFill>
                <a:effectLst/>
                <a:uLnTx/>
                <a:uFillTx/>
                <a:latin typeface="Avenir Next LT Pro Demi" panose="020B0704020202020204" pitchFamily="34" charset="0"/>
                <a:ea typeface="+mj-ea"/>
                <a:cs typeface="+mj-cs"/>
              </a:rPr>
              <a:t>Effectiveness of HYCR</a:t>
            </a:r>
          </a:p>
        </p:txBody>
      </p:sp>
    </p:spTree>
    <p:extLst>
      <p:ext uri="{BB962C8B-B14F-4D97-AF65-F5344CB8AC3E}">
        <p14:creationId xmlns:p14="http://schemas.microsoft.com/office/powerpoint/2010/main" val="2614443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D45A1E-B21C-BE73-1CA7-4B12859F693C}"/>
              </a:ext>
            </a:extLst>
          </p:cNvPr>
          <p:cNvSpPr>
            <a:spLocks noGrp="1"/>
          </p:cNvSpPr>
          <p:nvPr>
            <p:ph idx="1"/>
          </p:nvPr>
        </p:nvSpPr>
        <p:spPr>
          <a:xfrm>
            <a:off x="938463" y="1179095"/>
            <a:ext cx="10698327" cy="4770552"/>
          </a:xfrm>
        </p:spPr>
        <p:txBody>
          <a:bodyPr>
            <a:noAutofit/>
          </a:bodyPr>
          <a:lstStyle/>
          <a:p>
            <a:pPr marL="0" indent="0">
              <a:lnSpc>
                <a:spcPct val="107000"/>
              </a:lnSpc>
              <a:buNone/>
            </a:pPr>
            <a:r>
              <a:rPr lang="en-US" dirty="0"/>
              <a:t>HYCR can help address these common barriers to patient participation in CR that are not addressed by AR or CC:</a:t>
            </a:r>
          </a:p>
          <a:p>
            <a:pPr lvl="1">
              <a:lnSpc>
                <a:spcPct val="107000"/>
              </a:lnSpc>
            </a:pPr>
            <a:r>
              <a:rPr lang="en-US" sz="2800" dirty="0"/>
              <a:t>work conflicts</a:t>
            </a:r>
          </a:p>
          <a:p>
            <a:pPr lvl="1">
              <a:lnSpc>
                <a:spcPct val="107000"/>
              </a:lnSpc>
            </a:pPr>
            <a:r>
              <a:rPr lang="en-US" sz="2800" dirty="0"/>
              <a:t>transportation challenges</a:t>
            </a:r>
          </a:p>
          <a:p>
            <a:pPr lvl="1">
              <a:lnSpc>
                <a:spcPct val="107000"/>
              </a:lnSpc>
            </a:pPr>
            <a:r>
              <a:rPr lang="en-US" sz="2800" dirty="0"/>
              <a:t>need to care for other family members</a:t>
            </a:r>
          </a:p>
          <a:p>
            <a:pPr lvl="1">
              <a:lnSpc>
                <a:spcPct val="107000"/>
              </a:lnSpc>
            </a:pPr>
            <a:r>
              <a:rPr lang="en-US" sz="2800" dirty="0"/>
              <a:t>lack of nearby CR programs</a:t>
            </a:r>
          </a:p>
          <a:p>
            <a:pPr lvl="1">
              <a:lnSpc>
                <a:spcPct val="107000"/>
              </a:lnSpc>
            </a:pPr>
            <a:r>
              <a:rPr lang="en-US" sz="2800" dirty="0"/>
              <a:t>anxiety in group settings</a:t>
            </a:r>
          </a:p>
          <a:p>
            <a:pPr lvl="1">
              <a:lnSpc>
                <a:spcPct val="107000"/>
              </a:lnSpc>
            </a:pPr>
            <a:r>
              <a:rPr lang="en-US" sz="2800" dirty="0"/>
              <a:t>being homebound</a:t>
            </a:r>
          </a:p>
          <a:p>
            <a:pPr lvl="1">
              <a:lnSpc>
                <a:spcPct val="107000"/>
              </a:lnSpc>
            </a:pPr>
            <a:r>
              <a:rPr lang="en-US" sz="2800" dirty="0"/>
              <a:t>concerns about infection exposure</a:t>
            </a:r>
            <a:r>
              <a:rPr lang="en-US" sz="2800" dirty="0">
                <a:latin typeface="Avenir Next LT Pro" panose="020B0504020202020204" pitchFamily="34" charset="0"/>
              </a:rPr>
              <a:t> </a:t>
            </a:r>
          </a:p>
        </p:txBody>
      </p:sp>
      <p:sp>
        <p:nvSpPr>
          <p:cNvPr id="4" name="Footer Placeholder 3">
            <a:extLst>
              <a:ext uri="{FF2B5EF4-FFF2-40B4-BE49-F238E27FC236}">
                <a16:creationId xmlns:a16="http://schemas.microsoft.com/office/drawing/2014/main" id="{321C6F49-DA54-A3EE-01EF-A0F0DEA3085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7FB80B7-06BB-734E-ED84-50084ABDC6D6}"/>
              </a:ext>
            </a:extLst>
          </p:cNvPr>
          <p:cNvSpPr>
            <a:spLocks noGrp="1"/>
          </p:cNvSpPr>
          <p:nvPr>
            <p:ph type="sldNum" sz="quarter" idx="12"/>
          </p:nvPr>
        </p:nvSpPr>
        <p:spPr/>
        <p:txBody>
          <a:bodyPr/>
          <a:lstStyle/>
          <a:p>
            <a:fld id="{9E543643-C343-E242-96C8-DCEC3832F61D}" type="slidenum">
              <a:rPr lang="en-US" smtClean="0"/>
              <a:t>13</a:t>
            </a:fld>
            <a:endParaRPr lang="en-US" dirty="0"/>
          </a:p>
        </p:txBody>
      </p:sp>
      <p:sp>
        <p:nvSpPr>
          <p:cNvPr id="6" name="Rectangle 5">
            <a:extLst>
              <a:ext uri="{FF2B5EF4-FFF2-40B4-BE49-F238E27FC236}">
                <a16:creationId xmlns:a16="http://schemas.microsoft.com/office/drawing/2014/main" id="{F7F4A732-DF99-71BE-9556-741251928A7A}"/>
              </a:ext>
              <a:ext uri="{C183D7F6-B498-43B3-948B-1728B52AA6E4}">
                <adec:decorative xmlns:adec="http://schemas.microsoft.com/office/drawing/2017/decorative" val="1"/>
              </a:ext>
            </a:extLst>
          </p:cNvPr>
          <p:cNvSpPr/>
          <p:nvPr/>
        </p:nvSpPr>
        <p:spPr>
          <a:xfrm>
            <a:off x="-25100" y="0"/>
            <a:ext cx="12217099" cy="816429"/>
          </a:xfrm>
          <a:prstGeom prst="rect">
            <a:avLst/>
          </a:prstGeom>
          <a:solidFill>
            <a:srgbClr val="C42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04BAC2CF-5C0E-8F03-0760-1C13C19E8017}"/>
              </a:ext>
            </a:extLst>
          </p:cNvPr>
          <p:cNvSpPr txBox="1">
            <a:spLocks noGrp="1"/>
          </p:cNvSpPr>
          <p:nvPr>
            <p:ph type="title" idx="4294967295"/>
          </p:nvPr>
        </p:nvSpPr>
        <p:spPr>
          <a:xfrm>
            <a:off x="0" y="101423"/>
            <a:ext cx="12093676" cy="65378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3400" b="0" i="0" u="none" strike="noStrike" kern="1200" cap="none" spc="0" normalizeH="0" baseline="0" noProof="0" dirty="0">
                <a:ln>
                  <a:noFill/>
                </a:ln>
                <a:solidFill>
                  <a:schemeClr val="bg1"/>
                </a:solidFill>
                <a:effectLst/>
                <a:uLnTx/>
                <a:uFillTx/>
                <a:latin typeface="Avenir Next LT Pro Demi" panose="020B0704020202020204" pitchFamily="34" charset="0"/>
                <a:ea typeface="+mn-ea"/>
                <a:cs typeface="+mn-cs"/>
              </a:rPr>
              <a:t>Benefits of HYCR for Patients </a:t>
            </a:r>
          </a:p>
        </p:txBody>
      </p:sp>
    </p:spTree>
    <p:extLst>
      <p:ext uri="{BB962C8B-B14F-4D97-AF65-F5344CB8AC3E}">
        <p14:creationId xmlns:p14="http://schemas.microsoft.com/office/powerpoint/2010/main" val="650103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D45A1E-B21C-BE73-1CA7-4B12859F693C}"/>
              </a:ext>
            </a:extLst>
          </p:cNvPr>
          <p:cNvSpPr>
            <a:spLocks noGrp="1"/>
          </p:cNvSpPr>
          <p:nvPr>
            <p:ph idx="1"/>
          </p:nvPr>
        </p:nvSpPr>
        <p:spPr>
          <a:xfrm>
            <a:off x="734006" y="1443789"/>
            <a:ext cx="10723987" cy="4668086"/>
          </a:xfrm>
        </p:spPr>
        <p:txBody>
          <a:bodyPr>
            <a:normAutofit/>
          </a:bodyPr>
          <a:lstStyle/>
          <a:p>
            <a:pPr marL="0" indent="0">
              <a:lnSpc>
                <a:spcPct val="107000"/>
              </a:lnSpc>
              <a:buNone/>
            </a:pPr>
            <a:r>
              <a:rPr lang="en-US" sz="3200" dirty="0"/>
              <a:t>HYCR can help hospitals:</a:t>
            </a:r>
          </a:p>
          <a:p>
            <a:pPr lvl="1">
              <a:lnSpc>
                <a:spcPct val="107000"/>
              </a:lnSpc>
              <a:spcBef>
                <a:spcPts val="0"/>
              </a:spcBef>
            </a:pPr>
            <a:r>
              <a:rPr lang="en-US" sz="3200" dirty="0"/>
              <a:t>expand capacity; serve more patients than they can serve with  FBCR alone</a:t>
            </a:r>
          </a:p>
          <a:p>
            <a:pPr lvl="1">
              <a:lnSpc>
                <a:spcPct val="107000"/>
              </a:lnSpc>
              <a:spcBef>
                <a:spcPts val="0"/>
              </a:spcBef>
            </a:pPr>
            <a:r>
              <a:rPr lang="en-US" sz="3200" dirty="0"/>
              <a:t>reduce wait times and more effectively use limited onsite space</a:t>
            </a:r>
          </a:p>
          <a:p>
            <a:pPr lvl="1">
              <a:lnSpc>
                <a:spcPct val="107000"/>
              </a:lnSpc>
              <a:spcBef>
                <a:spcPts val="0"/>
              </a:spcBef>
            </a:pPr>
            <a:r>
              <a:rPr lang="en-US" sz="3200" dirty="0"/>
              <a:t>serve patients who might not otherwise enroll in CR</a:t>
            </a:r>
          </a:p>
          <a:p>
            <a:pPr lvl="1">
              <a:lnSpc>
                <a:spcPct val="107000"/>
              </a:lnSpc>
              <a:spcBef>
                <a:spcPts val="0"/>
              </a:spcBef>
            </a:pPr>
            <a:r>
              <a:rPr lang="en-US" sz="3200" dirty="0"/>
              <a:t>reach more underserved patients</a:t>
            </a:r>
          </a:p>
          <a:p>
            <a:pPr lvl="1">
              <a:lnSpc>
                <a:spcPct val="107000"/>
              </a:lnSpc>
              <a:spcBef>
                <a:spcPts val="0"/>
              </a:spcBef>
            </a:pPr>
            <a:r>
              <a:rPr lang="en-US" sz="3200" dirty="0"/>
              <a:t>improve their reputation </a:t>
            </a:r>
          </a:p>
          <a:p>
            <a:pPr lvl="1">
              <a:lnSpc>
                <a:spcPct val="107000"/>
              </a:lnSpc>
              <a:spcAft>
                <a:spcPts val="800"/>
              </a:spcAft>
            </a:pPr>
            <a:endParaRPr lang="en-US" b="1" dirty="0">
              <a:latin typeface="Avenir Next LT Pro" panose="020B0504020202020204" pitchFamily="34" charset="0"/>
            </a:endParaRPr>
          </a:p>
        </p:txBody>
      </p:sp>
      <p:sp>
        <p:nvSpPr>
          <p:cNvPr id="4" name="Footer Placeholder 3">
            <a:extLst>
              <a:ext uri="{FF2B5EF4-FFF2-40B4-BE49-F238E27FC236}">
                <a16:creationId xmlns:a16="http://schemas.microsoft.com/office/drawing/2014/main" id="{321C6F49-DA54-A3EE-01EF-A0F0DEA3085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7FB80B7-06BB-734E-ED84-50084ABDC6D6}"/>
              </a:ext>
            </a:extLst>
          </p:cNvPr>
          <p:cNvSpPr>
            <a:spLocks noGrp="1"/>
          </p:cNvSpPr>
          <p:nvPr>
            <p:ph type="sldNum" sz="quarter" idx="12"/>
          </p:nvPr>
        </p:nvSpPr>
        <p:spPr/>
        <p:txBody>
          <a:bodyPr/>
          <a:lstStyle/>
          <a:p>
            <a:fld id="{9E543643-C343-E242-96C8-DCEC3832F61D}" type="slidenum">
              <a:rPr lang="en-US" smtClean="0"/>
              <a:t>14</a:t>
            </a:fld>
            <a:endParaRPr lang="en-US" dirty="0"/>
          </a:p>
        </p:txBody>
      </p:sp>
      <p:sp>
        <p:nvSpPr>
          <p:cNvPr id="6" name="Rectangle 5">
            <a:extLst>
              <a:ext uri="{FF2B5EF4-FFF2-40B4-BE49-F238E27FC236}">
                <a16:creationId xmlns:a16="http://schemas.microsoft.com/office/drawing/2014/main" id="{F7F4A732-DF99-71BE-9556-741251928A7A}"/>
              </a:ext>
              <a:ext uri="{C183D7F6-B498-43B3-948B-1728B52AA6E4}">
                <adec:decorative xmlns:adec="http://schemas.microsoft.com/office/drawing/2017/decorative" val="1"/>
              </a:ext>
            </a:extLst>
          </p:cNvPr>
          <p:cNvSpPr/>
          <p:nvPr/>
        </p:nvSpPr>
        <p:spPr>
          <a:xfrm>
            <a:off x="-25100" y="0"/>
            <a:ext cx="12217099" cy="816429"/>
          </a:xfrm>
          <a:prstGeom prst="rect">
            <a:avLst/>
          </a:prstGeom>
          <a:solidFill>
            <a:srgbClr val="C42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04BAC2CF-5C0E-8F03-0760-1C13C19E8017}"/>
              </a:ext>
            </a:extLst>
          </p:cNvPr>
          <p:cNvSpPr txBox="1">
            <a:spLocks noGrp="1"/>
          </p:cNvSpPr>
          <p:nvPr>
            <p:ph type="title" idx="4294967295"/>
          </p:nvPr>
        </p:nvSpPr>
        <p:spPr>
          <a:xfrm>
            <a:off x="0" y="101423"/>
            <a:ext cx="12093676" cy="65378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3400" b="0" i="0" u="none" strike="noStrike" kern="1200" cap="none" spc="0" normalizeH="0" baseline="0" noProof="0" dirty="0">
                <a:ln>
                  <a:noFill/>
                </a:ln>
                <a:solidFill>
                  <a:schemeClr val="bg1"/>
                </a:solidFill>
                <a:effectLst/>
                <a:uLnTx/>
                <a:uFillTx/>
                <a:latin typeface="Avenir Next LT Pro Demi" panose="020B0704020202020204" pitchFamily="34" charset="0"/>
                <a:ea typeface="+mn-ea"/>
                <a:cs typeface="+mn-cs"/>
              </a:rPr>
              <a:t>Benefits of HYCR for Hospitals </a:t>
            </a:r>
          </a:p>
        </p:txBody>
      </p:sp>
    </p:spTree>
    <p:extLst>
      <p:ext uri="{BB962C8B-B14F-4D97-AF65-F5344CB8AC3E}">
        <p14:creationId xmlns:p14="http://schemas.microsoft.com/office/powerpoint/2010/main" val="40851488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D45A1E-B21C-BE73-1CA7-4B12859F693C}"/>
              </a:ext>
            </a:extLst>
          </p:cNvPr>
          <p:cNvSpPr>
            <a:spLocks noGrp="1"/>
          </p:cNvSpPr>
          <p:nvPr>
            <p:ph idx="1"/>
          </p:nvPr>
        </p:nvSpPr>
        <p:spPr>
          <a:xfrm>
            <a:off x="1132114" y="1480456"/>
            <a:ext cx="9973033" cy="4513941"/>
          </a:xfrm>
        </p:spPr>
        <p:txBody>
          <a:bodyPr>
            <a:normAutofit/>
          </a:bodyPr>
          <a:lstStyle/>
          <a:p>
            <a:pPr marL="0" indent="0">
              <a:lnSpc>
                <a:spcPct val="107000"/>
              </a:lnSpc>
              <a:spcBef>
                <a:spcPts val="0"/>
              </a:spcBef>
              <a:spcAft>
                <a:spcPts val="800"/>
              </a:spcAft>
              <a:buNone/>
            </a:pPr>
            <a:r>
              <a:rPr lang="en-US" sz="3200" dirty="0"/>
              <a:t>As the interest in and need for HYCR has grown, so has the number of studies supporting its use. </a:t>
            </a:r>
            <a:r>
              <a:rPr lang="en-US" sz="3200" dirty="0">
                <a:effectLst/>
                <a:latin typeface="Calibri" panose="020F0502020204030204" pitchFamily="34" charset="0"/>
                <a:ea typeface="Calibri" panose="020F0502020204030204" pitchFamily="34" charset="0"/>
                <a:cs typeface="Times New Roman" panose="02020603050405020304" pitchFamily="18" charset="0"/>
              </a:rPr>
              <a:t>See References Section at the end of the HYCR Implementation Guide for a list of the published studies supporting the use of HYCR. </a:t>
            </a:r>
          </a:p>
          <a:p>
            <a:pPr marL="914400" lvl="2" indent="0">
              <a:lnSpc>
                <a:spcPct val="107000"/>
              </a:lnSpc>
              <a:spcAft>
                <a:spcPts val="800"/>
              </a:spcAft>
              <a:buNone/>
            </a:pPr>
            <a:endParaRPr lang="en-US" sz="3200" dirty="0">
              <a:latin typeface="Avenir Next LT Pro" panose="020B0504020202020204" pitchFamily="34" charset="0"/>
            </a:endParaRPr>
          </a:p>
          <a:p>
            <a:pPr lvl="1">
              <a:lnSpc>
                <a:spcPct val="107000"/>
              </a:lnSpc>
              <a:spcAft>
                <a:spcPts val="800"/>
              </a:spcAft>
            </a:pPr>
            <a:endParaRPr lang="en-US" sz="3200" dirty="0">
              <a:latin typeface="Avenir Next LT Pro" panose="020B0504020202020204" pitchFamily="34" charset="0"/>
            </a:endParaRPr>
          </a:p>
          <a:p>
            <a:pPr lvl="1">
              <a:lnSpc>
                <a:spcPct val="107000"/>
              </a:lnSpc>
              <a:spcAft>
                <a:spcPts val="800"/>
              </a:spcAft>
            </a:pPr>
            <a:endParaRPr lang="en-US" sz="3200" dirty="0">
              <a:latin typeface="Avenir Next LT Pro" panose="020B0504020202020204" pitchFamily="34" charset="0"/>
            </a:endParaRPr>
          </a:p>
          <a:p>
            <a:pPr lvl="1">
              <a:lnSpc>
                <a:spcPct val="107000"/>
              </a:lnSpc>
              <a:spcAft>
                <a:spcPts val="800"/>
              </a:spcAft>
            </a:pPr>
            <a:endParaRPr lang="en-US" sz="3200" dirty="0">
              <a:latin typeface="Avenir Next LT Pro" panose="020B0504020202020204" pitchFamily="34" charset="0"/>
            </a:endParaRPr>
          </a:p>
          <a:p>
            <a:pPr lvl="1">
              <a:lnSpc>
                <a:spcPct val="107000"/>
              </a:lnSpc>
              <a:spcAft>
                <a:spcPts val="800"/>
              </a:spcAft>
            </a:pPr>
            <a:endParaRPr lang="en-US" dirty="0">
              <a:latin typeface="Avenir Next LT Pro" panose="020B0504020202020204" pitchFamily="34" charset="0"/>
            </a:endParaRPr>
          </a:p>
          <a:p>
            <a:pPr lvl="1">
              <a:lnSpc>
                <a:spcPct val="107000"/>
              </a:lnSpc>
              <a:spcAft>
                <a:spcPts val="800"/>
              </a:spcAft>
            </a:pPr>
            <a:endParaRPr lang="en-US" dirty="0">
              <a:latin typeface="Avenir Next LT Pro" panose="020B0504020202020204" pitchFamily="34" charset="0"/>
            </a:endParaRPr>
          </a:p>
        </p:txBody>
      </p:sp>
      <p:sp>
        <p:nvSpPr>
          <p:cNvPr id="4" name="Footer Placeholder 3">
            <a:extLst>
              <a:ext uri="{FF2B5EF4-FFF2-40B4-BE49-F238E27FC236}">
                <a16:creationId xmlns:a16="http://schemas.microsoft.com/office/drawing/2014/main" id="{321C6F49-DA54-A3EE-01EF-A0F0DEA3085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7FB80B7-06BB-734E-ED84-50084ABDC6D6}"/>
              </a:ext>
            </a:extLst>
          </p:cNvPr>
          <p:cNvSpPr>
            <a:spLocks noGrp="1"/>
          </p:cNvSpPr>
          <p:nvPr>
            <p:ph type="sldNum" sz="quarter" idx="12"/>
          </p:nvPr>
        </p:nvSpPr>
        <p:spPr/>
        <p:txBody>
          <a:bodyPr/>
          <a:lstStyle/>
          <a:p>
            <a:fld id="{9E543643-C343-E242-96C8-DCEC3832F61D}" type="slidenum">
              <a:rPr lang="en-US" smtClean="0"/>
              <a:t>15</a:t>
            </a:fld>
            <a:endParaRPr lang="en-US" dirty="0"/>
          </a:p>
        </p:txBody>
      </p:sp>
      <p:sp>
        <p:nvSpPr>
          <p:cNvPr id="6" name="Rectangle 5">
            <a:extLst>
              <a:ext uri="{FF2B5EF4-FFF2-40B4-BE49-F238E27FC236}">
                <a16:creationId xmlns:a16="http://schemas.microsoft.com/office/drawing/2014/main" id="{F7F4A732-DF99-71BE-9556-741251928A7A}"/>
              </a:ext>
              <a:ext uri="{C183D7F6-B498-43B3-948B-1728B52AA6E4}">
                <adec:decorative xmlns:adec="http://schemas.microsoft.com/office/drawing/2017/decorative" val="1"/>
              </a:ext>
            </a:extLst>
          </p:cNvPr>
          <p:cNvSpPr/>
          <p:nvPr/>
        </p:nvSpPr>
        <p:spPr>
          <a:xfrm>
            <a:off x="-25100" y="0"/>
            <a:ext cx="12217099" cy="816429"/>
          </a:xfrm>
          <a:prstGeom prst="rect">
            <a:avLst/>
          </a:prstGeom>
          <a:solidFill>
            <a:srgbClr val="C42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04BAC2CF-5C0E-8F03-0760-1C13C19E8017}"/>
              </a:ext>
            </a:extLst>
          </p:cNvPr>
          <p:cNvSpPr txBox="1">
            <a:spLocks noGrp="1"/>
          </p:cNvSpPr>
          <p:nvPr>
            <p:ph type="title" idx="4294967295"/>
          </p:nvPr>
        </p:nvSpPr>
        <p:spPr>
          <a:xfrm>
            <a:off x="0" y="101423"/>
            <a:ext cx="12093676" cy="65378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3400" b="0" i="0" u="none" strike="noStrike" kern="1200" cap="none" spc="0" normalizeH="0" baseline="0" noProof="0" dirty="0">
                <a:ln>
                  <a:noFill/>
                </a:ln>
                <a:solidFill>
                  <a:schemeClr val="bg1"/>
                </a:solidFill>
                <a:effectLst/>
                <a:uLnTx/>
                <a:uFillTx/>
                <a:latin typeface="Avenir Next LT Pro Demi" panose="020B0704020202020204" pitchFamily="34" charset="0"/>
                <a:ea typeface="+mj-ea"/>
                <a:cs typeface="+mj-cs"/>
              </a:rPr>
              <a:t> </a:t>
            </a:r>
            <a:r>
              <a:rPr kumimoji="0" lang="en-US" sz="3400" b="0" i="0" u="none" strike="noStrike" kern="1200" cap="none" spc="0" normalizeH="0" baseline="0" noProof="0" dirty="0">
                <a:ln>
                  <a:noFill/>
                </a:ln>
                <a:solidFill>
                  <a:schemeClr val="bg1"/>
                </a:solidFill>
                <a:effectLst/>
                <a:uLnTx/>
                <a:uFillTx/>
                <a:latin typeface="Avenir Next LT Pro Demi" panose="020B0704020202020204" pitchFamily="34" charset="0"/>
                <a:ea typeface="+mn-ea"/>
                <a:cs typeface="+mn-cs"/>
              </a:rPr>
              <a:t>To Learn More…</a:t>
            </a:r>
          </a:p>
        </p:txBody>
      </p:sp>
    </p:spTree>
    <p:extLst>
      <p:ext uri="{BB962C8B-B14F-4D97-AF65-F5344CB8AC3E}">
        <p14:creationId xmlns:p14="http://schemas.microsoft.com/office/powerpoint/2010/main" val="880631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DF64DE9-4926-67D4-C568-22E97C4ADAE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B4595B4-2464-074A-2AF5-595F7BDFFC44}"/>
              </a:ext>
            </a:extLst>
          </p:cNvPr>
          <p:cNvSpPr>
            <a:spLocks noGrp="1"/>
          </p:cNvSpPr>
          <p:nvPr>
            <p:ph type="sldNum" sz="quarter" idx="12"/>
          </p:nvPr>
        </p:nvSpPr>
        <p:spPr/>
        <p:txBody>
          <a:bodyPr/>
          <a:lstStyle/>
          <a:p>
            <a:fld id="{9E543643-C343-E242-96C8-DCEC3832F61D}" type="slidenum">
              <a:rPr lang="en-US" smtClean="0"/>
              <a:t>16</a:t>
            </a:fld>
            <a:endParaRPr lang="en-US" dirty="0"/>
          </a:p>
        </p:txBody>
      </p:sp>
      <p:sp>
        <p:nvSpPr>
          <p:cNvPr id="6" name="Title 1">
            <a:extLst>
              <a:ext uri="{FF2B5EF4-FFF2-40B4-BE49-F238E27FC236}">
                <a16:creationId xmlns:a16="http://schemas.microsoft.com/office/drawing/2014/main" id="{1D40F4AE-4DB8-5019-D396-3BCCC0D5FC35}"/>
              </a:ext>
            </a:extLst>
          </p:cNvPr>
          <p:cNvSpPr>
            <a:spLocks noGrp="1"/>
          </p:cNvSpPr>
          <p:nvPr>
            <p:ph type="title"/>
          </p:nvPr>
        </p:nvSpPr>
        <p:spPr>
          <a:xfrm>
            <a:off x="831850" y="1709738"/>
            <a:ext cx="10515600" cy="2852737"/>
          </a:xfrm>
          <a:solidFill>
            <a:srgbClr val="C10230"/>
          </a:solidFill>
        </p:spPr>
        <p:txBody>
          <a:bodyPr vert="horz" lIns="91440" tIns="45720" rIns="91440" bIns="45720" rtlCol="0" anchor="ctr" anchorCtr="0">
            <a:normAutofit/>
          </a:bodyPr>
          <a:lstStyle/>
          <a:p>
            <a:pPr algn="ctr">
              <a:spcAft>
                <a:spcPts val="2400"/>
              </a:spcAft>
            </a:pPr>
            <a:r>
              <a:rPr lang="en-US" sz="6000" b="1" dirty="0">
                <a:solidFill>
                  <a:schemeClr val="bg1"/>
                </a:solidFill>
                <a:latin typeface="Avenir Next LT Pro" panose="020B0504020202020204" pitchFamily="34" charset="0"/>
                <a:cs typeface="Calibri"/>
                <a:hlinkClick r:id="rId2" action="ppaction://hlinksldjump">
                  <a:extLst>
                    <a:ext uri="{A12FA001-AC4F-418D-AE19-62706E023703}">
                      <ahyp:hlinkClr xmlns:ahyp="http://schemas.microsoft.com/office/drawing/2018/hyperlinkcolor" val="tx"/>
                    </a:ext>
                  </a:extLst>
                </a:hlinkClick>
              </a:rPr>
              <a:t>Section 2: </a:t>
            </a:r>
            <a:br>
              <a:rPr lang="en-US" sz="6000" b="1" dirty="0">
                <a:solidFill>
                  <a:schemeClr val="bg1"/>
                </a:solidFill>
                <a:latin typeface="Avenir Next LT Pro" panose="020B0504020202020204" pitchFamily="34" charset="0"/>
                <a:cs typeface="Calibri"/>
                <a:hlinkClick r:id="rId2" action="ppaction://hlinksldjump">
                  <a:extLst>
                    <a:ext uri="{A12FA001-AC4F-418D-AE19-62706E023703}">
                      <ahyp:hlinkClr xmlns:ahyp="http://schemas.microsoft.com/office/drawing/2018/hyperlinkcolor" val="tx"/>
                    </a:ext>
                  </a:extLst>
                </a:hlinkClick>
              </a:rPr>
            </a:br>
            <a:r>
              <a:rPr lang="en-US" sz="6000" b="1" dirty="0">
                <a:solidFill>
                  <a:schemeClr val="bg1"/>
                </a:solidFill>
                <a:latin typeface="Avenir Next LT Pro" panose="020B0504020202020204" pitchFamily="34" charset="0"/>
                <a:cs typeface="Calibri"/>
                <a:hlinkClick r:id="rId2" action="ppaction://hlinksldjump">
                  <a:extLst>
                    <a:ext uri="{A12FA001-AC4F-418D-AE19-62706E023703}">
                      <ahyp:hlinkClr xmlns:ahyp="http://schemas.microsoft.com/office/drawing/2018/hyperlinkcolor" val="tx"/>
                    </a:ext>
                  </a:extLst>
                </a:hlinkClick>
              </a:rPr>
              <a:t>Assessing Fit, Feasibility, &amp; Financial Viability</a:t>
            </a:r>
            <a:endParaRPr lang="en-US" sz="6000" b="1" dirty="0">
              <a:solidFill>
                <a:schemeClr val="bg1"/>
              </a:solidFill>
              <a:latin typeface="Avenir Next LT Pro" panose="020B0504020202020204" pitchFamily="34" charset="0"/>
              <a:cs typeface="Calibri"/>
            </a:endParaRPr>
          </a:p>
        </p:txBody>
      </p:sp>
    </p:spTree>
    <p:extLst>
      <p:ext uri="{BB962C8B-B14F-4D97-AF65-F5344CB8AC3E}">
        <p14:creationId xmlns:p14="http://schemas.microsoft.com/office/powerpoint/2010/main" val="8359100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58513E0-57C3-F262-E856-F9788F1C113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CF75024-7E8B-7C7D-56FD-1E249223D2A2}"/>
              </a:ext>
            </a:extLst>
          </p:cNvPr>
          <p:cNvSpPr>
            <a:spLocks noGrp="1"/>
          </p:cNvSpPr>
          <p:nvPr>
            <p:ph type="sldNum" sz="quarter" idx="12"/>
          </p:nvPr>
        </p:nvSpPr>
        <p:spPr/>
        <p:txBody>
          <a:bodyPr/>
          <a:lstStyle/>
          <a:p>
            <a:fld id="{9E543643-C343-E242-96C8-DCEC3832F61D}" type="slidenum">
              <a:rPr lang="en-US" smtClean="0"/>
              <a:t>17</a:t>
            </a:fld>
            <a:endParaRPr lang="en-US" dirty="0"/>
          </a:p>
        </p:txBody>
      </p:sp>
      <p:sp>
        <p:nvSpPr>
          <p:cNvPr id="10" name="Title 6">
            <a:extLst>
              <a:ext uri="{FF2B5EF4-FFF2-40B4-BE49-F238E27FC236}">
                <a16:creationId xmlns:a16="http://schemas.microsoft.com/office/drawing/2014/main" id="{C312E9C1-ECA3-0CCA-24BE-9D3AE7D1A230}"/>
              </a:ext>
            </a:extLst>
          </p:cNvPr>
          <p:cNvSpPr txBox="1">
            <a:spLocks noGrp="1"/>
          </p:cNvSpPr>
          <p:nvPr>
            <p:ph type="title" idx="4294967295"/>
          </p:nvPr>
        </p:nvSpPr>
        <p:spPr>
          <a:xfrm>
            <a:off x="0" y="0"/>
            <a:ext cx="12192000" cy="813816"/>
          </a:xfrm>
          <a:prstGeom prst="rect">
            <a:avLst/>
          </a:prstGeom>
          <a:solidFill>
            <a:srgbClr val="C10230"/>
          </a:soli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400" b="0" i="0" u="none" strike="noStrike" kern="1200" cap="none" spc="0" normalizeH="0" baseline="0" noProof="0" dirty="0">
                <a:ln>
                  <a:noFill/>
                </a:ln>
                <a:solidFill>
                  <a:schemeClr val="bg1"/>
                </a:solidFill>
                <a:effectLst/>
                <a:uLnTx/>
                <a:uFillTx/>
                <a:latin typeface="Avenir Next LT Pro Demi" panose="020B0704020202020204" pitchFamily="34" charset="0"/>
                <a:ea typeface="+mn-ea"/>
                <a:cs typeface="+mn-cs"/>
              </a:rPr>
              <a:t>Is a HYCR Option Right for You? </a:t>
            </a:r>
          </a:p>
        </p:txBody>
      </p:sp>
      <p:sp>
        <p:nvSpPr>
          <p:cNvPr id="2" name="Title 1">
            <a:extLst>
              <a:ext uri="{FF2B5EF4-FFF2-40B4-BE49-F238E27FC236}">
                <a16:creationId xmlns:a16="http://schemas.microsoft.com/office/drawing/2014/main" id="{1C10DBB4-4100-E9E7-663F-B0B2F7BE031C}"/>
              </a:ext>
            </a:extLst>
          </p:cNvPr>
          <p:cNvSpPr>
            <a:spLocks noGrp="1"/>
          </p:cNvSpPr>
          <p:nvPr/>
        </p:nvSpPr>
        <p:spPr>
          <a:xfrm>
            <a:off x="1106905" y="332921"/>
            <a:ext cx="10246895" cy="60234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a:lnSpc>
                <a:spcPct val="107000"/>
              </a:lnSpc>
              <a:spcBef>
                <a:spcPts val="0"/>
              </a:spcBef>
              <a:spcAft>
                <a:spcPts val="0"/>
              </a:spcAft>
            </a:pPr>
            <a:r>
              <a:rPr lang="en-US" sz="3200" dirty="0">
                <a:latin typeface="Calibri" panose="020F0502020204030204" pitchFamily="34" charset="0"/>
                <a:ea typeface="Calibri" panose="020F0502020204030204" pitchFamily="34" charset="0"/>
                <a:cs typeface="Arial" panose="020B0604020202020204" pitchFamily="34" charset="0"/>
              </a:rPr>
              <a:t>To answer this question, you will need to assess:</a:t>
            </a:r>
            <a:endParaRPr lang="en-US" sz="3200" dirty="0">
              <a:effectLst/>
              <a:latin typeface="Calibri" panose="020F0502020204030204" pitchFamily="34" charset="0"/>
              <a:ea typeface="Calibri" panose="020F0502020204030204" pitchFamily="34" charset="0"/>
              <a:cs typeface="Arial" panose="020B0604020202020204" pitchFamily="34" charset="0"/>
            </a:endParaRPr>
          </a:p>
          <a:p>
            <a:pPr marL="457200" marR="0" lvl="0" indent="-457200">
              <a:lnSpc>
                <a:spcPct val="107000"/>
              </a:lnSpc>
              <a:spcBef>
                <a:spcPts val="0"/>
              </a:spcBef>
              <a:spcAft>
                <a:spcPts val="0"/>
              </a:spcAft>
              <a:buFont typeface="Arial" panose="020B0604020202020204" pitchFamily="34" charset="0"/>
              <a:buChar char="•"/>
            </a:pPr>
            <a:r>
              <a:rPr lang="en-US" sz="3200" dirty="0">
                <a:effectLst/>
                <a:latin typeface="Calibri" panose="020F0502020204030204" pitchFamily="34" charset="0"/>
                <a:ea typeface="Calibri" panose="020F0502020204030204" pitchFamily="34" charset="0"/>
                <a:cs typeface="Arial" panose="020B0604020202020204" pitchFamily="34" charset="0"/>
              </a:rPr>
              <a:t>Your current capacity and how well you are meeting patient needs</a:t>
            </a:r>
          </a:p>
          <a:p>
            <a:pPr marL="457200" marR="0" lvl="0" indent="-457200">
              <a:lnSpc>
                <a:spcPct val="107000"/>
              </a:lnSpc>
              <a:spcBef>
                <a:spcPts val="0"/>
              </a:spcBef>
              <a:spcAft>
                <a:spcPts val="0"/>
              </a:spcAft>
              <a:buFont typeface="Arial" panose="020B0604020202020204" pitchFamily="34" charset="0"/>
              <a:buChar char="•"/>
            </a:pPr>
            <a:r>
              <a:rPr lang="en-US" sz="3200" dirty="0">
                <a:effectLst/>
                <a:latin typeface="Calibri" panose="020F0502020204030204" pitchFamily="34" charset="0"/>
                <a:ea typeface="Calibri" panose="020F0502020204030204" pitchFamily="34" charset="0"/>
                <a:cs typeface="Arial" panose="020B0604020202020204" pitchFamily="34" charset="0"/>
              </a:rPr>
              <a:t>The organizational feasibility of providing HYCR services</a:t>
            </a:r>
          </a:p>
          <a:p>
            <a:pPr marL="457200" marR="0" lvl="0" indent="-457200">
              <a:lnSpc>
                <a:spcPct val="107000"/>
              </a:lnSpc>
              <a:spcBef>
                <a:spcPts val="0"/>
              </a:spcBef>
              <a:spcAft>
                <a:spcPts val="0"/>
              </a:spcAft>
              <a:buFont typeface="Arial" panose="020B0604020202020204" pitchFamily="34" charset="0"/>
              <a:buChar char="•"/>
            </a:pPr>
            <a:r>
              <a:rPr lang="en-US" sz="3200" dirty="0">
                <a:effectLst/>
                <a:latin typeface="Calibri" panose="020F0502020204030204" pitchFamily="34" charset="0"/>
                <a:ea typeface="Calibri" panose="020F0502020204030204" pitchFamily="34" charset="0"/>
                <a:cs typeface="Arial" panose="020B0604020202020204" pitchFamily="34" charset="0"/>
              </a:rPr>
              <a:t>Financial implications of providing hybrid CR services</a:t>
            </a:r>
          </a:p>
          <a:p>
            <a:pPr marL="914400" lvl="1" indent="-457200">
              <a:spcAft>
                <a:spcPts val="600"/>
              </a:spcAft>
              <a:buFont typeface="Arial" panose="020B0604020202020204" pitchFamily="34" charset="0"/>
              <a:buChar char="•"/>
            </a:pPr>
            <a:endParaRPr lang="en-US" sz="100" dirty="0">
              <a:latin typeface="+mn-lt"/>
              <a:ea typeface="+mn-ea"/>
              <a:cs typeface="+mn-cs"/>
            </a:endParaRPr>
          </a:p>
        </p:txBody>
      </p:sp>
    </p:spTree>
    <p:extLst>
      <p:ext uri="{BB962C8B-B14F-4D97-AF65-F5344CB8AC3E}">
        <p14:creationId xmlns:p14="http://schemas.microsoft.com/office/powerpoint/2010/main" val="222938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C183D7F6-B498-43B3-948B-1728B52AA6E4}">
                <adec:decorative xmlns:adec="http://schemas.microsoft.com/office/drawing/2017/decorative" val="1"/>
              </a:ext>
            </a:extLst>
          </p:cNvPr>
          <p:cNvSpPr/>
          <p:nvPr/>
        </p:nvSpPr>
        <p:spPr>
          <a:xfrm>
            <a:off x="0" y="1"/>
            <a:ext cx="12192000" cy="816429"/>
          </a:xfrm>
          <a:prstGeom prst="rect">
            <a:avLst/>
          </a:prstGeom>
          <a:solidFill>
            <a:srgbClr val="C42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8231E66-F293-4AFB-9CC4-8D7EE66F2D6C}"/>
              </a:ext>
            </a:extLst>
          </p:cNvPr>
          <p:cNvSpPr>
            <a:spLocks noGrp="1"/>
          </p:cNvSpPr>
          <p:nvPr>
            <p:ph type="title"/>
          </p:nvPr>
        </p:nvSpPr>
        <p:spPr>
          <a:xfrm>
            <a:off x="0" y="1"/>
            <a:ext cx="12192000" cy="816429"/>
          </a:xfrm>
        </p:spPr>
        <p:txBody>
          <a:bodyPr>
            <a:noAutofit/>
          </a:bodyPr>
          <a:lstStyle/>
          <a:p>
            <a:pPr algn="ctr">
              <a:spcAft>
                <a:spcPts val="600"/>
              </a:spcAft>
            </a:pPr>
            <a:r>
              <a:rPr lang="en-US" sz="3400" dirty="0">
                <a:solidFill>
                  <a:schemeClr val="bg1"/>
                </a:solidFill>
                <a:latin typeface="Avenir Next LT Pro Demi" panose="020B0704020202020204" pitchFamily="34" charset="0"/>
                <a:ea typeface="+mn-ea"/>
                <a:cs typeface="+mn-cs"/>
              </a:rPr>
              <a:t>Six Questions to Guide Initial Discussio</a:t>
            </a:r>
            <a:r>
              <a:rPr lang="en-US" sz="3400" b="1" dirty="0">
                <a:solidFill>
                  <a:srgbClr val="FFFFFF"/>
                </a:solidFill>
                <a:latin typeface="Avenir Next LT Pro Demi" panose="020B0704020202020204" pitchFamily="34" charset="0"/>
              </a:rPr>
              <a:t>ns</a:t>
            </a:r>
          </a:p>
        </p:txBody>
      </p:sp>
      <p:sp>
        <p:nvSpPr>
          <p:cNvPr id="4" name="Slide Number Placeholder 3">
            <a:extLst>
              <a:ext uri="{FF2B5EF4-FFF2-40B4-BE49-F238E27FC236}">
                <a16:creationId xmlns:a16="http://schemas.microsoft.com/office/drawing/2014/main" id="{7BB56A87-5BA7-473B-AE16-DBCC373D6A7F}"/>
              </a:ext>
            </a:extLst>
          </p:cNvPr>
          <p:cNvSpPr>
            <a:spLocks noGrp="1"/>
          </p:cNvSpPr>
          <p:nvPr>
            <p:ph type="sldNum" sz="quarter" idx="12"/>
          </p:nvPr>
        </p:nvSpPr>
        <p:spPr>
          <a:xfrm>
            <a:off x="9422823" y="6330225"/>
            <a:ext cx="2057400" cy="365125"/>
          </a:xfrm>
        </p:spPr>
        <p:txBody>
          <a:bodyPr/>
          <a:lstStyle/>
          <a:p>
            <a:fld id="{9E543643-C343-E242-96C8-DCEC3832F61D}" type="slidenum">
              <a:rPr lang="en-US" smtClean="0">
                <a:solidFill>
                  <a:schemeClr val="bg1"/>
                </a:solidFill>
              </a:rPr>
              <a:t>18</a:t>
            </a:fld>
            <a:endParaRPr lang="en-US" dirty="0">
              <a:solidFill>
                <a:schemeClr val="bg1"/>
              </a:solidFill>
            </a:endParaRPr>
          </a:p>
        </p:txBody>
      </p:sp>
      <p:sp>
        <p:nvSpPr>
          <p:cNvPr id="6" name="Content Placeholder 2">
            <a:extLst>
              <a:ext uri="{FF2B5EF4-FFF2-40B4-BE49-F238E27FC236}">
                <a16:creationId xmlns:a16="http://schemas.microsoft.com/office/drawing/2014/main" id="{1B41CAA8-D9CA-433C-B825-48DBBDB73127}"/>
              </a:ext>
              <a:ext uri="{C183D7F6-B498-43B3-948B-1728B52AA6E4}">
                <adec:decorative xmlns:adec="http://schemas.microsoft.com/office/drawing/2017/decorative" val="1"/>
              </a:ext>
            </a:extLst>
          </p:cNvPr>
          <p:cNvSpPr>
            <a:spLocks noGrp="1"/>
          </p:cNvSpPr>
          <p:nvPr>
            <p:ph idx="1"/>
          </p:nvPr>
        </p:nvSpPr>
        <p:spPr>
          <a:xfrm>
            <a:off x="2095193" y="664677"/>
            <a:ext cx="9375651" cy="5820227"/>
          </a:xfrm>
        </p:spPr>
        <p:txBody>
          <a:bodyPr>
            <a:noAutofit/>
          </a:bodyPr>
          <a:lstStyle/>
          <a:p>
            <a:pPr marL="457200" lvl="1" indent="0" algn="ctr">
              <a:buNone/>
            </a:pPr>
            <a:endParaRPr lang="en-US" sz="1400" b="1" baseline="0" dirty="0">
              <a:solidFill>
                <a:schemeClr val="tx1"/>
              </a:solidFill>
              <a:latin typeface="Avenir Next LT Pro" panose="020B0504020202020204" pitchFamily="34" charset="0"/>
            </a:endParaRPr>
          </a:p>
          <a:p>
            <a:pPr marL="0" indent="0" algn="ctr">
              <a:buNone/>
            </a:pPr>
            <a:endParaRPr lang="en-US" sz="1800" dirty="0"/>
          </a:p>
        </p:txBody>
      </p:sp>
      <p:pic>
        <p:nvPicPr>
          <p:cNvPr id="7" name="Graphic 6" descr="Questions outline">
            <a:extLst>
              <a:ext uri="{FF2B5EF4-FFF2-40B4-BE49-F238E27FC236}">
                <a16:creationId xmlns:a16="http://schemas.microsoft.com/office/drawing/2014/main" id="{64A6D92D-783F-E1C3-FC82-B05BC117EF5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8883" y="1948552"/>
            <a:ext cx="1945688" cy="2836385"/>
          </a:xfrm>
          <a:prstGeom prst="rect">
            <a:avLst/>
          </a:prstGeom>
        </p:spPr>
      </p:pic>
      <p:sp>
        <p:nvSpPr>
          <p:cNvPr id="8" name="TextBox 7">
            <a:extLst>
              <a:ext uri="{FF2B5EF4-FFF2-40B4-BE49-F238E27FC236}">
                <a16:creationId xmlns:a16="http://schemas.microsoft.com/office/drawing/2014/main" id="{A4100517-21BC-8BD6-2830-34C414954A5C}"/>
              </a:ext>
            </a:extLst>
          </p:cNvPr>
          <p:cNvSpPr txBox="1"/>
          <p:nvPr/>
        </p:nvSpPr>
        <p:spPr>
          <a:xfrm>
            <a:off x="2340811" y="1349445"/>
            <a:ext cx="9332686" cy="5541261"/>
          </a:xfrm>
          <a:prstGeom prst="rect">
            <a:avLst/>
          </a:prstGeom>
          <a:noFill/>
        </p:spPr>
        <p:txBody>
          <a:bodyPr wrap="square">
            <a:spAutoFit/>
          </a:bodyPr>
          <a:lstStyle/>
          <a:p>
            <a:pPr marL="342900" marR="0" lvl="0" indent="-342900">
              <a:lnSpc>
                <a:spcPct val="107000"/>
              </a:lnSpc>
              <a:spcBef>
                <a:spcPts val="0"/>
              </a:spcBef>
              <a:spcAft>
                <a:spcPts val="0"/>
              </a:spcAft>
              <a:buFont typeface="+mj-lt"/>
              <a:buAutoNum type="arabicPeriod"/>
            </a:pPr>
            <a:r>
              <a:rPr lang="en-US" sz="2800" dirty="0">
                <a:effectLst/>
                <a:latin typeface="Calibri" panose="020F0502020204030204" pitchFamily="34" charset="0"/>
                <a:ea typeface="Calibri" panose="020F0502020204030204" pitchFamily="34" charset="0"/>
                <a:cs typeface="Times New Roman" panose="02020603050405020304" pitchFamily="18" charset="0"/>
              </a:rPr>
              <a:t>Does your program have low enrollment rates? If so, why?</a:t>
            </a:r>
          </a:p>
          <a:p>
            <a:pPr marL="342900" marR="0" lvl="0" indent="-342900">
              <a:lnSpc>
                <a:spcPct val="107000"/>
              </a:lnSpc>
              <a:spcBef>
                <a:spcPts val="0"/>
              </a:spcBef>
              <a:spcAft>
                <a:spcPts val="0"/>
              </a:spcAft>
              <a:buFont typeface="+mj-lt"/>
              <a:buAutoNum type="arabicPeriod"/>
            </a:pPr>
            <a:r>
              <a:rPr lang="en-US" sz="2800" dirty="0">
                <a:effectLst/>
                <a:latin typeface="Calibri" panose="020F0502020204030204" pitchFamily="34" charset="0"/>
                <a:ea typeface="Calibri" panose="020F0502020204030204" pitchFamily="34" charset="0"/>
                <a:cs typeface="Times New Roman" panose="02020603050405020304" pitchFamily="18" charset="0"/>
              </a:rPr>
              <a:t>Are you in or near a CR desert, where eligible patients have no feasible access to an onsite CR program?</a:t>
            </a:r>
          </a:p>
          <a:p>
            <a:pPr marL="342900" marR="0" lvl="0" indent="-342900">
              <a:lnSpc>
                <a:spcPct val="107000"/>
              </a:lnSpc>
              <a:spcBef>
                <a:spcPts val="0"/>
              </a:spcBef>
              <a:spcAft>
                <a:spcPts val="0"/>
              </a:spcAft>
              <a:buFont typeface="+mj-lt"/>
              <a:buAutoNum type="arabicPeriod"/>
            </a:pPr>
            <a:r>
              <a:rPr lang="en-US" sz="2800" dirty="0">
                <a:effectLst/>
                <a:latin typeface="Calibri" panose="020F0502020204030204" pitchFamily="34" charset="0"/>
                <a:ea typeface="Calibri" panose="020F0502020204030204" pitchFamily="34" charset="0"/>
                <a:cs typeface="Times New Roman" panose="02020603050405020304" pitchFamily="18" charset="0"/>
              </a:rPr>
              <a:t>Do capacity issues lead to delays in enrollment?</a:t>
            </a:r>
          </a:p>
          <a:p>
            <a:pPr marL="342900" marR="0" lvl="0" indent="-342900">
              <a:lnSpc>
                <a:spcPct val="107000"/>
              </a:lnSpc>
              <a:spcBef>
                <a:spcPts val="0"/>
              </a:spcBef>
              <a:spcAft>
                <a:spcPts val="0"/>
              </a:spcAft>
              <a:buFont typeface="+mj-lt"/>
              <a:buAutoNum type="arabicPeriod"/>
            </a:pPr>
            <a:r>
              <a:rPr lang="en-US" sz="2800" dirty="0">
                <a:effectLst/>
                <a:latin typeface="Calibri" panose="020F0502020204030204" pitchFamily="34" charset="0"/>
                <a:ea typeface="Calibri" panose="020F0502020204030204" pitchFamily="34" charset="0"/>
                <a:cs typeface="Times New Roman" panose="02020603050405020304" pitchFamily="18" charset="0"/>
              </a:rPr>
              <a:t>Do you have strong financial incentives to avoid hospitalizations and readmissions of CR-eligible patients?</a:t>
            </a:r>
          </a:p>
          <a:p>
            <a:pPr marL="342900" marR="0" lvl="0" indent="-342900">
              <a:lnSpc>
                <a:spcPct val="107000"/>
              </a:lnSpc>
              <a:spcBef>
                <a:spcPts val="0"/>
              </a:spcBef>
              <a:spcAft>
                <a:spcPts val="0"/>
              </a:spcAft>
              <a:buFont typeface="+mj-lt"/>
              <a:buAutoNum type="arabicPeriod"/>
            </a:pPr>
            <a:r>
              <a:rPr lang="en-US" sz="2800" dirty="0">
                <a:effectLst/>
                <a:latin typeface="Calibri" panose="020F0502020204030204" pitchFamily="34" charset="0"/>
                <a:ea typeface="Calibri" panose="020F0502020204030204" pitchFamily="34" charset="0"/>
                <a:cs typeface="Times New Roman" panose="02020603050405020304" pitchFamily="18" charset="0"/>
              </a:rPr>
              <a:t>Will key payers reimburse you for synchronous/real time audiovisual CR sessions?</a:t>
            </a:r>
          </a:p>
          <a:p>
            <a:pPr marL="342900" marR="0" lvl="0" indent="-342900">
              <a:lnSpc>
                <a:spcPct val="107000"/>
              </a:lnSpc>
              <a:spcBef>
                <a:spcPts val="0"/>
              </a:spcBef>
              <a:spcAft>
                <a:spcPts val="0"/>
              </a:spcAft>
              <a:buFont typeface="+mj-lt"/>
              <a:buAutoNum type="arabicPeriod"/>
            </a:pPr>
            <a:r>
              <a:rPr lang="en-US" sz="2800" dirty="0">
                <a:effectLst/>
                <a:latin typeface="Calibri" panose="020F0502020204030204" pitchFamily="34" charset="0"/>
                <a:ea typeface="Calibri" panose="020F0502020204030204" pitchFamily="34" charset="0"/>
                <a:cs typeface="Times New Roman" panose="02020603050405020304" pitchFamily="18" charset="0"/>
              </a:rPr>
              <a:t>Can you deliver HYCR safely and effectively?</a:t>
            </a:r>
          </a:p>
          <a:p>
            <a:pPr marL="342900" marR="0" lvl="0" indent="-342900">
              <a:lnSpc>
                <a:spcPct val="107000"/>
              </a:lnSpc>
              <a:spcBef>
                <a:spcPts val="0"/>
              </a:spcBef>
              <a:spcAft>
                <a:spcPts val="0"/>
              </a:spcAft>
              <a:buFont typeface="+mj-lt"/>
              <a:buAutoNum type="arabicPeriod"/>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05454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D45A1E-B21C-BE73-1CA7-4B12859F693C}"/>
              </a:ext>
            </a:extLst>
          </p:cNvPr>
          <p:cNvSpPr>
            <a:spLocks noGrp="1"/>
          </p:cNvSpPr>
          <p:nvPr>
            <p:ph idx="1"/>
          </p:nvPr>
        </p:nvSpPr>
        <p:spPr>
          <a:xfrm>
            <a:off x="838201" y="1262743"/>
            <a:ext cx="10916652" cy="5210628"/>
          </a:xfrm>
        </p:spPr>
        <p:txBody>
          <a:bodyPr>
            <a:normAutofit/>
          </a:bodyPr>
          <a:lstStyle/>
          <a:p>
            <a:pPr>
              <a:lnSpc>
                <a:spcPct val="107000"/>
              </a:lnSpc>
              <a:spcBef>
                <a:spcPts val="0"/>
              </a:spcBef>
              <a:spcAft>
                <a:spcPts val="800"/>
              </a:spcAft>
            </a:pPr>
            <a:r>
              <a:rPr lang="en-US" sz="3200" dirty="0">
                <a:latin typeface="Calibri" panose="020F0502020204030204" pitchFamily="34" charset="0"/>
                <a:ea typeface="Calibri" panose="020F0502020204030204" pitchFamily="34" charset="0"/>
                <a:cs typeface="Arial" panose="020B0604020202020204" pitchFamily="34" charset="0"/>
              </a:rPr>
              <a:t>See  Section 2 of the </a:t>
            </a:r>
            <a:r>
              <a:rPr lang="en-US" sz="3200" u="sng" dirty="0">
                <a:solidFill>
                  <a:srgbClr val="0563C1"/>
                </a:solidFill>
                <a:latin typeface="Avenir Next LT Pro" panose="020B0504020202020204" pitchFamily="34" charset="0"/>
                <a:ea typeface="Calibri" panose="020F0502020204030204" pitchFamily="34" charset="0"/>
                <a:cs typeface="Times New Roman" panose="02020603050405020304" pitchFamily="18" charset="0"/>
                <a:hlinkClick r:id="rId3"/>
              </a:rPr>
              <a:t>HYCR Implementation Guide</a:t>
            </a:r>
            <a:r>
              <a:rPr lang="en-US" sz="3200" u="sng" dirty="0">
                <a:solidFill>
                  <a:srgbClr val="0563C1"/>
                </a:solidFill>
                <a:latin typeface="Calibri" panose="020F0502020204030204" pitchFamily="34" charset="0"/>
                <a:ea typeface="Calibri" panose="020F0502020204030204" pitchFamily="34" charset="0"/>
                <a:cs typeface="Times New Roman" panose="02020603050405020304" pitchFamily="18" charset="0"/>
              </a:rPr>
              <a:t> </a:t>
            </a:r>
            <a:r>
              <a:rPr lang="en-US" sz="3200" dirty="0">
                <a:latin typeface="Calibri" panose="020F0502020204030204" pitchFamily="34" charset="0"/>
                <a:ea typeface="Calibri" panose="020F0502020204030204" pitchFamily="34" charset="0"/>
                <a:cs typeface="Arial" panose="020B0604020202020204" pitchFamily="34" charset="0"/>
              </a:rPr>
              <a:t>for important points to consider in your discussions.</a:t>
            </a:r>
          </a:p>
          <a:p>
            <a:pPr marL="0" indent="0">
              <a:lnSpc>
                <a:spcPct val="107000"/>
              </a:lnSpc>
              <a:spcBef>
                <a:spcPts val="0"/>
              </a:spcBef>
              <a:spcAft>
                <a:spcPts val="800"/>
              </a:spcAft>
              <a:buNone/>
            </a:pPr>
            <a:endParaRPr lang="en-US" sz="32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0"/>
              </a:spcBef>
              <a:spcAft>
                <a:spcPts val="800"/>
              </a:spcAft>
            </a:pPr>
            <a:r>
              <a:rPr lang="en-US" sz="3200" dirty="0">
                <a:latin typeface="Calibri" panose="020F0502020204030204" pitchFamily="34" charset="0"/>
                <a:ea typeface="Calibri" panose="020F0502020204030204" pitchFamily="34" charset="0"/>
                <a:cs typeface="Arial" panose="020B0604020202020204" pitchFamily="34" charset="0"/>
              </a:rPr>
              <a:t>Gather key stakeholders to help you answer these questions. This process will be more efficient and will likely add credibility in the eyes of your hospital’s decision makers. </a:t>
            </a:r>
          </a:p>
          <a:p>
            <a:pPr>
              <a:lnSpc>
                <a:spcPct val="107000"/>
              </a:lnSpc>
              <a:spcBef>
                <a:spcPts val="0"/>
              </a:spcBef>
              <a:spcAft>
                <a:spcPts val="800"/>
              </a:spcAft>
            </a:pPr>
            <a:endParaRPr lang="en-US" sz="36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0"/>
              </a:spcBef>
              <a:spcAft>
                <a:spcPts val="800"/>
              </a:spcAft>
            </a:pPr>
            <a:endParaRPr lang="en-US" sz="3600" dirty="0">
              <a:effectLst/>
              <a:latin typeface="Calibri" panose="020F0502020204030204" pitchFamily="34" charset="0"/>
              <a:ea typeface="Calibri" panose="020F0502020204030204" pitchFamily="34" charset="0"/>
              <a:cs typeface="Arial" panose="020B0604020202020204" pitchFamily="34" charset="0"/>
            </a:endParaRPr>
          </a:p>
          <a:p>
            <a:pPr marL="457200" lvl="1" indent="0">
              <a:lnSpc>
                <a:spcPct val="107000"/>
              </a:lnSpc>
              <a:spcBef>
                <a:spcPts val="0"/>
              </a:spcBef>
              <a:spcAft>
                <a:spcPts val="800"/>
              </a:spcAft>
              <a:buNone/>
            </a:pP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lvl="1">
              <a:lnSpc>
                <a:spcPct val="107000"/>
              </a:lnSpc>
              <a:spcBef>
                <a:spcPts val="0"/>
              </a:spcBef>
              <a:spcAft>
                <a:spcPts val="800"/>
              </a:spcAft>
              <a:buFont typeface="Wingdings" panose="05000000000000000000" pitchFamily="2" charset="2"/>
              <a:buChar char="Ø"/>
            </a:pPr>
            <a:endParaRPr lang="en-US" sz="2800" dirty="0">
              <a:latin typeface="Calibri" panose="020F0502020204030204" pitchFamily="34" charset="0"/>
              <a:ea typeface="Calibri" panose="020F0502020204030204" pitchFamily="34" charset="0"/>
              <a:cs typeface="Arial" panose="020B0604020202020204" pitchFamily="34" charset="0"/>
            </a:endParaRPr>
          </a:p>
          <a:p>
            <a:pPr lvl="1">
              <a:lnSpc>
                <a:spcPct val="107000"/>
              </a:lnSpc>
              <a:spcBef>
                <a:spcPts val="0"/>
              </a:spcBef>
              <a:spcAft>
                <a:spcPts val="800"/>
              </a:spcAft>
              <a:buFont typeface="Wingdings" panose="05000000000000000000" pitchFamily="2" charset="2"/>
              <a:buChar char="Ø"/>
            </a:pP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457200" lvl="1" indent="0">
              <a:lnSpc>
                <a:spcPct val="107000"/>
              </a:lnSpc>
              <a:spcAft>
                <a:spcPts val="800"/>
              </a:spcAft>
              <a:buNone/>
            </a:pPr>
            <a:endParaRPr lang="en-US" sz="3200" dirty="0">
              <a:latin typeface="Avenir Next LT Pro" panose="020B0504020202020204" pitchFamily="34" charset="0"/>
            </a:endParaRPr>
          </a:p>
          <a:p>
            <a:pPr lvl="1">
              <a:lnSpc>
                <a:spcPct val="107000"/>
              </a:lnSpc>
              <a:spcAft>
                <a:spcPts val="800"/>
              </a:spcAft>
            </a:pPr>
            <a:endParaRPr lang="en-US" sz="3200" dirty="0">
              <a:latin typeface="Avenir Next LT Pro" panose="020B0504020202020204" pitchFamily="34" charset="0"/>
            </a:endParaRPr>
          </a:p>
          <a:p>
            <a:pPr lvl="1">
              <a:lnSpc>
                <a:spcPct val="107000"/>
              </a:lnSpc>
              <a:spcAft>
                <a:spcPts val="800"/>
              </a:spcAft>
            </a:pPr>
            <a:endParaRPr lang="en-US" dirty="0">
              <a:latin typeface="Avenir Next LT Pro" panose="020B0504020202020204" pitchFamily="34" charset="0"/>
            </a:endParaRPr>
          </a:p>
          <a:p>
            <a:pPr lvl="1">
              <a:lnSpc>
                <a:spcPct val="107000"/>
              </a:lnSpc>
              <a:spcAft>
                <a:spcPts val="800"/>
              </a:spcAft>
            </a:pPr>
            <a:endParaRPr lang="en-US" dirty="0">
              <a:latin typeface="Avenir Next LT Pro" panose="020B0504020202020204" pitchFamily="34" charset="0"/>
            </a:endParaRPr>
          </a:p>
        </p:txBody>
      </p:sp>
      <p:sp>
        <p:nvSpPr>
          <p:cNvPr id="4" name="Footer Placeholder 3">
            <a:extLst>
              <a:ext uri="{FF2B5EF4-FFF2-40B4-BE49-F238E27FC236}">
                <a16:creationId xmlns:a16="http://schemas.microsoft.com/office/drawing/2014/main" id="{321C6F49-DA54-A3EE-01EF-A0F0DEA3085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7FB80B7-06BB-734E-ED84-50084ABDC6D6}"/>
              </a:ext>
            </a:extLst>
          </p:cNvPr>
          <p:cNvSpPr>
            <a:spLocks noGrp="1"/>
          </p:cNvSpPr>
          <p:nvPr>
            <p:ph type="sldNum" sz="quarter" idx="12"/>
          </p:nvPr>
        </p:nvSpPr>
        <p:spPr/>
        <p:txBody>
          <a:bodyPr/>
          <a:lstStyle/>
          <a:p>
            <a:fld id="{9E543643-C343-E242-96C8-DCEC3832F61D}" type="slidenum">
              <a:rPr lang="en-US" smtClean="0"/>
              <a:t>19</a:t>
            </a:fld>
            <a:endParaRPr lang="en-US" dirty="0"/>
          </a:p>
        </p:txBody>
      </p:sp>
      <p:sp>
        <p:nvSpPr>
          <p:cNvPr id="6" name="Rectangle 5">
            <a:extLst>
              <a:ext uri="{FF2B5EF4-FFF2-40B4-BE49-F238E27FC236}">
                <a16:creationId xmlns:a16="http://schemas.microsoft.com/office/drawing/2014/main" id="{F7F4A732-DF99-71BE-9556-741251928A7A}"/>
              </a:ext>
              <a:ext uri="{C183D7F6-B498-43B3-948B-1728B52AA6E4}">
                <adec:decorative xmlns:adec="http://schemas.microsoft.com/office/drawing/2017/decorative" val="1"/>
              </a:ext>
            </a:extLst>
          </p:cNvPr>
          <p:cNvSpPr/>
          <p:nvPr/>
        </p:nvSpPr>
        <p:spPr>
          <a:xfrm>
            <a:off x="-25100" y="0"/>
            <a:ext cx="12217099" cy="816429"/>
          </a:xfrm>
          <a:prstGeom prst="rect">
            <a:avLst/>
          </a:prstGeom>
          <a:solidFill>
            <a:srgbClr val="C42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04BAC2CF-5C0E-8F03-0760-1C13C19E8017}"/>
              </a:ext>
            </a:extLst>
          </p:cNvPr>
          <p:cNvSpPr txBox="1">
            <a:spLocks noGrp="1"/>
          </p:cNvSpPr>
          <p:nvPr>
            <p:ph type="title" idx="4294967295"/>
          </p:nvPr>
        </p:nvSpPr>
        <p:spPr>
          <a:xfrm>
            <a:off x="0" y="101423"/>
            <a:ext cx="12093676" cy="65378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3400" b="0" i="0" u="none" strike="noStrike" kern="1200" cap="none" spc="0" normalizeH="0" baseline="0" noProof="0" dirty="0">
                <a:ln>
                  <a:noFill/>
                </a:ln>
                <a:solidFill>
                  <a:schemeClr val="bg1"/>
                </a:solidFill>
                <a:effectLst/>
                <a:uLnTx/>
                <a:uFillTx/>
                <a:latin typeface="Avenir Next LT Pro Demi" panose="020B0704020202020204" pitchFamily="34" charset="0"/>
                <a:ea typeface="+mj-ea"/>
                <a:cs typeface="+mj-cs"/>
              </a:rPr>
              <a:t> </a:t>
            </a:r>
            <a:r>
              <a:rPr kumimoji="0" lang="en-US" sz="3400" b="0" i="0" u="none" strike="noStrike" kern="1200" cap="none" spc="0" normalizeH="0" baseline="0" noProof="0" dirty="0">
                <a:ln>
                  <a:noFill/>
                </a:ln>
                <a:solidFill>
                  <a:schemeClr val="bg1"/>
                </a:solidFill>
                <a:effectLst/>
                <a:uLnTx/>
                <a:uFillTx/>
                <a:latin typeface="Avenir Next LT Pro Demi" panose="020B0704020202020204" pitchFamily="34" charset="0"/>
                <a:ea typeface="+mn-ea"/>
                <a:cs typeface="+mn-cs"/>
              </a:rPr>
              <a:t>To Answer These Questions..</a:t>
            </a:r>
          </a:p>
        </p:txBody>
      </p:sp>
    </p:spTree>
    <p:extLst>
      <p:ext uri="{BB962C8B-B14F-4D97-AF65-F5344CB8AC3E}">
        <p14:creationId xmlns:p14="http://schemas.microsoft.com/office/powerpoint/2010/main" val="3228258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7F4A732-DF99-71BE-9556-741251928A7A}"/>
              </a:ext>
            </a:extLst>
          </p:cNvPr>
          <p:cNvSpPr>
            <a:spLocks noGrp="1"/>
          </p:cNvSpPr>
          <p:nvPr>
            <p:ph type="title" idx="4294967295"/>
          </p:nvPr>
        </p:nvSpPr>
        <p:spPr>
          <a:xfrm>
            <a:off x="-25099" y="0"/>
            <a:ext cx="12217099" cy="816429"/>
          </a:xfrm>
          <a:prstGeom prst="rect">
            <a:avLst/>
          </a:prstGeom>
          <a:solidFill>
            <a:srgbClr val="C4203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3400" b="1" i="0" u="none" strike="noStrike" kern="1200" cap="none" spc="0" normalizeH="0" baseline="0" noProof="0" dirty="0" err="1">
                <a:ln>
                  <a:noFill/>
                </a:ln>
                <a:solidFill>
                  <a:schemeClr val="bg1"/>
                </a:solidFill>
                <a:effectLst/>
                <a:uLnTx/>
                <a:uFillTx/>
                <a:latin typeface="Avenir Next LT Pro Demi" panose="020B0704020202020204" pitchFamily="34" charset="0"/>
                <a:ea typeface="+mj-ea"/>
                <a:cs typeface="+mj-cs"/>
              </a:rPr>
              <a:t>TAKEheart</a:t>
            </a:r>
            <a:r>
              <a:rPr kumimoji="0" lang="en-US" sz="3400" b="1" i="0" u="none" strike="noStrike" kern="1200" cap="none" spc="0" normalizeH="0" baseline="0" noProof="0" dirty="0">
                <a:ln>
                  <a:noFill/>
                </a:ln>
                <a:solidFill>
                  <a:schemeClr val="bg1"/>
                </a:solidFill>
                <a:effectLst/>
                <a:uLnTx/>
                <a:uFillTx/>
                <a:latin typeface="Avenir Next LT Pro Demi" panose="020B0704020202020204" pitchFamily="34" charset="0"/>
                <a:ea typeface="+mj-ea"/>
                <a:cs typeface="+mj-cs"/>
              </a:rPr>
              <a:t> HYCR Workgroup</a:t>
            </a:r>
          </a:p>
        </p:txBody>
      </p:sp>
      <p:sp>
        <p:nvSpPr>
          <p:cNvPr id="3" name="Content Placeholder 2">
            <a:extLst>
              <a:ext uri="{FF2B5EF4-FFF2-40B4-BE49-F238E27FC236}">
                <a16:creationId xmlns:a16="http://schemas.microsoft.com/office/drawing/2014/main" id="{DCD45A1E-B21C-BE73-1CA7-4B12859F693C}"/>
              </a:ext>
            </a:extLst>
          </p:cNvPr>
          <p:cNvSpPr>
            <a:spLocks noGrp="1"/>
          </p:cNvSpPr>
          <p:nvPr>
            <p:ph idx="1"/>
          </p:nvPr>
        </p:nvSpPr>
        <p:spPr>
          <a:xfrm>
            <a:off x="1118936" y="933487"/>
            <a:ext cx="10058401" cy="5431978"/>
          </a:xfrm>
        </p:spPr>
        <p:txBody>
          <a:bodyPr>
            <a:noAutofit/>
          </a:bodyPr>
          <a:lstStyle/>
          <a:p>
            <a:pPr marL="342900" marR="0" lvl="0" indent="-342900">
              <a:lnSpc>
                <a:spcPct val="107000"/>
              </a:lnSpc>
              <a:spcBef>
                <a:spcPts val="0"/>
              </a:spcBef>
              <a:spcAft>
                <a:spcPts val="600"/>
              </a:spcAft>
              <a:buFont typeface="Symbol" panose="05050102010706020507" pitchFamily="18"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Steven Keteyian, PhD,  and Karen Lui, RN, MS (co-chairs) </a:t>
            </a:r>
          </a:p>
          <a:p>
            <a:pPr marL="342900" marR="0" lvl="0" indent="-342900">
              <a:lnSpc>
                <a:spcPct val="107000"/>
              </a:lnSpc>
              <a:spcBef>
                <a:spcPts val="0"/>
              </a:spcBef>
              <a:spcAft>
                <a:spcPts val="600"/>
              </a:spcAft>
              <a:buFont typeface="Symbol" panose="05050102010706020507" pitchFamily="18"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Caitlin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Coppenrath</a:t>
            </a:r>
            <a:r>
              <a:rPr lang="en-US" sz="2000" dirty="0">
                <a:effectLst/>
                <a:latin typeface="Calibri" panose="020F0502020204030204" pitchFamily="34" charset="0"/>
                <a:ea typeface="Calibri" panose="020F0502020204030204" pitchFamily="34" charset="0"/>
                <a:cs typeface="Times New Roman" panose="02020603050405020304" pitchFamily="18" charset="0"/>
              </a:rPr>
              <a:t>, MS, CEP, </a:t>
            </a:r>
          </a:p>
          <a:p>
            <a:pPr marL="342900" marR="0" lvl="0" indent="-342900">
              <a:lnSpc>
                <a:spcPct val="107000"/>
              </a:lnSpc>
              <a:spcBef>
                <a:spcPts val="0"/>
              </a:spcBef>
              <a:spcAft>
                <a:spcPts val="60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Ashley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Eckroate</a:t>
            </a:r>
            <a:r>
              <a:rPr lang="en-US" sz="2000" dirty="0">
                <a:effectLst/>
                <a:latin typeface="Calibri" panose="020F0502020204030204" pitchFamily="34" charset="0"/>
                <a:ea typeface="Calibri" panose="020F0502020204030204" pitchFamily="34" charset="0"/>
                <a:cs typeface="Times New Roman" panose="02020603050405020304" pitchFamily="18" charset="0"/>
              </a:rPr>
              <a:t>, BSEP, TTS, CCRP, </a:t>
            </a:r>
          </a:p>
          <a:p>
            <a:pPr marL="342900" marR="0" lvl="0" indent="-342900">
              <a:lnSpc>
                <a:spcPct val="107000"/>
              </a:lnSpc>
              <a:spcBef>
                <a:spcPts val="0"/>
              </a:spcBef>
              <a:spcAft>
                <a:spcPts val="60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Jeanmarie Gallagher, MBA, RCEP, </a:t>
            </a:r>
          </a:p>
          <a:p>
            <a:pPr marL="342900" marR="0" lvl="0" indent="-342900">
              <a:lnSpc>
                <a:spcPct val="107000"/>
              </a:lnSpc>
              <a:spcBef>
                <a:spcPts val="0"/>
              </a:spcBef>
              <a:spcAft>
                <a:spcPts val="60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Anne M Gavic-Ott, MPA, RCEP, MAACVPR, </a:t>
            </a:r>
          </a:p>
          <a:p>
            <a:pPr marL="342900" marR="0" lvl="0" indent="-342900">
              <a:lnSpc>
                <a:spcPct val="107000"/>
              </a:lnSpc>
              <a:spcBef>
                <a:spcPts val="0"/>
              </a:spcBef>
              <a:spcAft>
                <a:spcPts val="600"/>
              </a:spcAft>
              <a:buFont typeface="Symbol" panose="05050102010706020507" pitchFamily="18"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Phyllis Hyde, BS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Shelly McCabe, RCEP, CCRP, GAACVPR, </a:t>
            </a:r>
          </a:p>
          <a:p>
            <a:pPr marL="342900" marR="0" lvl="0" indent="-342900">
              <a:lnSpc>
                <a:spcPct val="107000"/>
              </a:lnSpc>
              <a:spcBef>
                <a:spcPts val="0"/>
              </a:spcBef>
              <a:spcAft>
                <a:spcPts val="60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Melissa McMahon, MS, ACSM, EP-C, </a:t>
            </a:r>
          </a:p>
          <a:p>
            <a:pPr marL="342900" marR="0" lvl="0" indent="-342900">
              <a:lnSpc>
                <a:spcPct val="107000"/>
              </a:lnSpc>
              <a:spcBef>
                <a:spcPts val="0"/>
              </a:spcBef>
              <a:spcAft>
                <a:spcPts val="60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Drew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Oehler</a:t>
            </a:r>
            <a:r>
              <a:rPr lang="en-US" sz="2000" dirty="0">
                <a:effectLst/>
                <a:latin typeface="Calibri" panose="020F0502020204030204" pitchFamily="34" charset="0"/>
                <a:ea typeface="Calibri" panose="020F0502020204030204" pitchFamily="34" charset="0"/>
                <a:cs typeface="Times New Roman" panose="02020603050405020304" pitchFamily="18" charset="0"/>
              </a:rPr>
              <a:t>, MD, Patrick Schilling, RCEP, CCRP, </a:t>
            </a:r>
          </a:p>
          <a:p>
            <a:pPr marL="342900" marR="0" lvl="0" indent="-342900">
              <a:lnSpc>
                <a:spcPct val="107000"/>
              </a:lnSpc>
              <a:spcBef>
                <a:spcPts val="0"/>
              </a:spcBef>
              <a:spcAft>
                <a:spcPts val="60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David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Shippon</a:t>
            </a:r>
            <a:r>
              <a:rPr lang="en-US" sz="2000" dirty="0">
                <a:effectLst/>
                <a:latin typeface="Calibri" panose="020F0502020204030204" pitchFamily="34" charset="0"/>
                <a:ea typeface="Calibri" panose="020F0502020204030204" pitchFamily="34" charset="0"/>
                <a:cs typeface="Times New Roman" panose="02020603050405020304" pitchFamily="18" charset="0"/>
              </a:rPr>
              <a:t>, MD, Kate Traynor, RN, MS, MAACVPR, </a:t>
            </a:r>
          </a:p>
          <a:p>
            <a:pPr marL="342900" marR="0" lvl="0" indent="-342900">
              <a:lnSpc>
                <a:spcPct val="107000"/>
              </a:lnSpc>
              <a:spcBef>
                <a:spcPts val="0"/>
              </a:spcBef>
              <a:spcAft>
                <a:spcPts val="60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Thomas Vidal, CEP, </a:t>
            </a:r>
          </a:p>
          <a:p>
            <a:pPr marL="342900" marR="0" lvl="0" indent="-342900">
              <a:lnSpc>
                <a:spcPct val="107000"/>
              </a:lnSpc>
              <a:spcBef>
                <a:spcPts val="0"/>
              </a:spcBef>
              <a:spcAft>
                <a:spcPts val="60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Jonathan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Whiteson</a:t>
            </a:r>
            <a:r>
              <a:rPr lang="en-US" sz="2000" dirty="0">
                <a:effectLst/>
                <a:latin typeface="Calibri" panose="020F0502020204030204" pitchFamily="34" charset="0"/>
                <a:ea typeface="Calibri" panose="020F0502020204030204" pitchFamily="34" charset="0"/>
                <a:cs typeface="Times New Roman" panose="02020603050405020304" pitchFamily="18" charset="0"/>
              </a:rPr>
              <a:t>, MD, </a:t>
            </a:r>
          </a:p>
          <a:p>
            <a:pPr marL="342900" marR="0" lvl="0" indent="-342900">
              <a:lnSpc>
                <a:spcPct val="107000"/>
              </a:lnSpc>
              <a:spcBef>
                <a:spcPts val="0"/>
              </a:spcBef>
              <a:spcAft>
                <a:spcPts val="60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Vicky Yandle, DNP, MSN, RN, CCRP </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67FB80B7-06BB-734E-ED84-50084ABDC6D6}"/>
              </a:ext>
              <a:ext uri="{C183D7F6-B498-43B3-948B-1728B52AA6E4}">
                <adec:decorative xmlns:adec="http://schemas.microsoft.com/office/drawing/2017/decorative" val="1"/>
              </a:ext>
            </a:extLst>
          </p:cNvPr>
          <p:cNvSpPr>
            <a:spLocks noGrp="1"/>
          </p:cNvSpPr>
          <p:nvPr>
            <p:ph type="sldNum" sz="quarter" idx="12"/>
          </p:nvPr>
        </p:nvSpPr>
        <p:spPr/>
        <p:txBody>
          <a:bodyPr/>
          <a:lstStyle/>
          <a:p>
            <a:fld id="{9E543643-C343-E242-96C8-DCEC3832F61D}" type="slidenum">
              <a:rPr lang="en-US" smtClean="0"/>
              <a:t>2</a:t>
            </a:fld>
            <a:endParaRPr lang="en-US" dirty="0"/>
          </a:p>
        </p:txBody>
      </p:sp>
      <p:sp>
        <p:nvSpPr>
          <p:cNvPr id="7" name="Title 1">
            <a:extLst>
              <a:ext uri="{FF2B5EF4-FFF2-40B4-BE49-F238E27FC236}">
                <a16:creationId xmlns:a16="http://schemas.microsoft.com/office/drawing/2014/main" id="{04BAC2CF-5C0E-8F03-0760-1C13C19E8017}"/>
              </a:ext>
              <a:ext uri="{C183D7F6-B498-43B3-948B-1728B52AA6E4}">
                <adec:decorative xmlns:adec="http://schemas.microsoft.com/office/drawing/2017/decorative" val="1"/>
              </a:ext>
            </a:extLst>
          </p:cNvPr>
          <p:cNvSpPr txBox="1">
            <a:spLocks/>
          </p:cNvSpPr>
          <p:nvPr/>
        </p:nvSpPr>
        <p:spPr>
          <a:xfrm>
            <a:off x="0" y="101423"/>
            <a:ext cx="12093676" cy="6537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endParaRPr lang="en-US" sz="2800" dirty="0">
              <a:solidFill>
                <a:schemeClr val="bg1"/>
              </a:solidFill>
              <a:latin typeface="Avenir Next LT Pro Demi" panose="020B0704020202020204" pitchFamily="34" charset="0"/>
              <a:ea typeface="+mn-ea"/>
              <a:cs typeface="+mn-cs"/>
            </a:endParaRPr>
          </a:p>
        </p:txBody>
      </p:sp>
    </p:spTree>
    <p:extLst>
      <p:ext uri="{BB962C8B-B14F-4D97-AF65-F5344CB8AC3E}">
        <p14:creationId xmlns:p14="http://schemas.microsoft.com/office/powerpoint/2010/main" val="27973283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D45A1E-B21C-BE73-1CA7-4B12859F693C}"/>
              </a:ext>
            </a:extLst>
          </p:cNvPr>
          <p:cNvSpPr>
            <a:spLocks noGrp="1"/>
          </p:cNvSpPr>
          <p:nvPr>
            <p:ph idx="1"/>
          </p:nvPr>
        </p:nvSpPr>
        <p:spPr>
          <a:xfrm>
            <a:off x="697833" y="1233713"/>
            <a:ext cx="11029710" cy="5239657"/>
          </a:xfrm>
        </p:spPr>
        <p:txBody>
          <a:bodyPr>
            <a:normAutofit/>
          </a:bodyPr>
          <a:lstStyle/>
          <a:p>
            <a:pPr>
              <a:lnSpc>
                <a:spcPct val="107000"/>
              </a:lnSpc>
              <a:spcBef>
                <a:spcPts val="0"/>
              </a:spcBef>
              <a:spcAft>
                <a:spcPts val="800"/>
              </a:spcAft>
            </a:pPr>
            <a:r>
              <a:rPr lang="en-US" sz="3200" dirty="0">
                <a:latin typeface="Calibri" panose="020F0502020204030204" pitchFamily="34" charset="0"/>
                <a:ea typeface="Calibri" panose="020F0502020204030204" pitchFamily="34" charset="0"/>
                <a:cs typeface="Arial" panose="020B0604020202020204" pitchFamily="34" charset="0"/>
              </a:rPr>
              <a:t>If you answer “no” to most or all of these questions, HYCR may not be a priority for your facility right now.  </a:t>
            </a:r>
          </a:p>
          <a:p>
            <a:pPr>
              <a:lnSpc>
                <a:spcPct val="107000"/>
              </a:lnSpc>
              <a:spcBef>
                <a:spcPts val="0"/>
              </a:spcBef>
              <a:spcAft>
                <a:spcPts val="800"/>
              </a:spcAft>
            </a:pPr>
            <a:r>
              <a:rPr lang="en-US" sz="3200" dirty="0">
                <a:effectLst/>
                <a:latin typeface="Calibri" panose="020F0502020204030204" pitchFamily="34" charset="0"/>
                <a:ea typeface="Calibri" panose="020F0502020204030204" pitchFamily="34" charset="0"/>
                <a:cs typeface="Arial" panose="020B0604020202020204" pitchFamily="34" charset="0"/>
              </a:rPr>
              <a:t>If all or most </a:t>
            </a:r>
            <a:r>
              <a:rPr lang="en-US" sz="3200" dirty="0">
                <a:latin typeface="Calibri" panose="020F0502020204030204" pitchFamily="34" charset="0"/>
                <a:ea typeface="Calibri" panose="020F0502020204030204" pitchFamily="34" charset="0"/>
                <a:cs typeface="Arial" panose="020B0604020202020204" pitchFamily="34" charset="0"/>
              </a:rPr>
              <a:t>of your answers are </a:t>
            </a:r>
            <a:r>
              <a:rPr lang="en-US" sz="3200" dirty="0">
                <a:effectLst/>
                <a:latin typeface="Calibri" panose="020F0502020204030204" pitchFamily="34" charset="0"/>
                <a:ea typeface="Calibri" panose="020F0502020204030204" pitchFamily="34" charset="0"/>
                <a:cs typeface="Arial" panose="020B0604020202020204" pitchFamily="34" charset="0"/>
              </a:rPr>
              <a:t>“yes,”</a:t>
            </a:r>
            <a:r>
              <a:rPr lang="en-US" sz="3200" dirty="0">
                <a:latin typeface="Calibri" panose="020F0502020204030204" pitchFamily="34" charset="0"/>
                <a:ea typeface="Calibri" panose="020F0502020204030204" pitchFamily="34" charset="0"/>
                <a:cs typeface="Arial" panose="020B0604020202020204" pitchFamily="34" charset="0"/>
              </a:rPr>
              <a:t> y</a:t>
            </a:r>
            <a:r>
              <a:rPr lang="en-US" sz="3200" dirty="0">
                <a:effectLst/>
                <a:latin typeface="Calibri" panose="020F0502020204030204" pitchFamily="34" charset="0"/>
                <a:ea typeface="Calibri" panose="020F0502020204030204" pitchFamily="34" charset="0"/>
                <a:cs typeface="Arial" panose="020B0604020202020204" pitchFamily="34" charset="0"/>
              </a:rPr>
              <a:t>ou are </a:t>
            </a:r>
            <a:r>
              <a:rPr lang="en-US" sz="3200" dirty="0">
                <a:latin typeface="Calibri" panose="020F0502020204030204" pitchFamily="34" charset="0"/>
                <a:ea typeface="Calibri" panose="020F0502020204030204" pitchFamily="34" charset="0"/>
                <a:cs typeface="Arial" panose="020B0604020202020204" pitchFamily="34" charset="0"/>
              </a:rPr>
              <a:t>probably ready to </a:t>
            </a:r>
            <a:r>
              <a:rPr lang="en-US" sz="3200" dirty="0">
                <a:effectLst/>
                <a:latin typeface="Calibri" panose="020F0502020204030204" pitchFamily="34" charset="0"/>
                <a:ea typeface="Calibri" panose="020F0502020204030204" pitchFamily="34" charset="0"/>
                <a:cs typeface="Arial" panose="020B0604020202020204" pitchFamily="34" charset="0"/>
              </a:rPr>
              <a:t>discuss a HYCR option with your leadership.</a:t>
            </a:r>
          </a:p>
          <a:p>
            <a:pPr>
              <a:lnSpc>
                <a:spcPct val="107000"/>
              </a:lnSpc>
              <a:spcBef>
                <a:spcPts val="0"/>
              </a:spcBef>
              <a:spcAft>
                <a:spcPts val="800"/>
              </a:spcAft>
            </a:pPr>
            <a:r>
              <a:rPr lang="en-US" sz="3200" dirty="0">
                <a:latin typeface="Calibri" panose="020F0502020204030204" pitchFamily="34" charset="0"/>
                <a:ea typeface="Calibri" panose="020F0502020204030204" pitchFamily="34" charset="0"/>
                <a:cs typeface="Arial" panose="020B0604020202020204" pitchFamily="34" charset="0"/>
              </a:rPr>
              <a:t>Prepare for these discussions with </a:t>
            </a:r>
            <a:r>
              <a:rPr lang="en-US" sz="3200" dirty="0">
                <a:effectLst/>
                <a:latin typeface="Calibri" panose="020F0502020204030204" pitchFamily="34" charset="0"/>
                <a:ea typeface="Calibri" panose="020F0502020204030204" pitchFamily="34" charset="0"/>
                <a:cs typeface="Arial" panose="020B0604020202020204" pitchFamily="34" charset="0"/>
              </a:rPr>
              <a:t>a more formal assessment of:</a:t>
            </a:r>
          </a:p>
          <a:p>
            <a:pPr lvl="1">
              <a:lnSpc>
                <a:spcPct val="107000"/>
              </a:lnSpc>
              <a:spcBef>
                <a:spcPts val="0"/>
              </a:spcBef>
              <a:spcAft>
                <a:spcPts val="800"/>
              </a:spcAft>
            </a:pPr>
            <a:r>
              <a:rPr lang="en-US" sz="2800" dirty="0">
                <a:latin typeface="Calibri" panose="020F0502020204030204" pitchFamily="34" charset="0"/>
                <a:ea typeface="Calibri" panose="020F0502020204030204" pitchFamily="34" charset="0"/>
                <a:cs typeface="Arial" panose="020B0604020202020204" pitchFamily="34" charset="0"/>
              </a:rPr>
              <a:t>Capacity considerations</a:t>
            </a:r>
          </a:p>
          <a:p>
            <a:pPr lvl="1">
              <a:lnSpc>
                <a:spcPct val="107000"/>
              </a:lnSpc>
              <a:spcBef>
                <a:spcPts val="0"/>
              </a:spcBef>
              <a:spcAft>
                <a:spcPts val="800"/>
              </a:spcAft>
            </a:pPr>
            <a:r>
              <a:rPr lang="en-US" sz="2800" dirty="0">
                <a:latin typeface="Calibri" panose="020F0502020204030204" pitchFamily="34" charset="0"/>
                <a:ea typeface="Calibri" panose="020F0502020204030204" pitchFamily="34" charset="0"/>
                <a:cs typeface="Arial" panose="020B0604020202020204" pitchFamily="34" charset="0"/>
              </a:rPr>
              <a:t>The organizational feasibility of providing HYCR services </a:t>
            </a:r>
          </a:p>
          <a:p>
            <a:pPr lvl="1">
              <a:lnSpc>
                <a:spcPct val="107000"/>
              </a:lnSpc>
              <a:spcBef>
                <a:spcPts val="0"/>
              </a:spcBef>
              <a:spcAft>
                <a:spcPts val="800"/>
              </a:spcAft>
            </a:pPr>
            <a:r>
              <a:rPr lang="en-US" sz="2800" dirty="0">
                <a:latin typeface="Calibri" panose="020F0502020204030204" pitchFamily="34" charset="0"/>
                <a:ea typeface="Calibri" panose="020F0502020204030204" pitchFamily="34" charset="0"/>
                <a:cs typeface="Arial" panose="020B0604020202020204" pitchFamily="34" charset="0"/>
              </a:rPr>
              <a:t>Financial implications – “the business case”</a:t>
            </a:r>
          </a:p>
          <a:p>
            <a:pPr lvl="1">
              <a:lnSpc>
                <a:spcPct val="107000"/>
              </a:lnSpc>
              <a:spcBef>
                <a:spcPts val="0"/>
              </a:spcBef>
              <a:spcAft>
                <a:spcPts val="800"/>
              </a:spcAft>
            </a:pPr>
            <a:endParaRPr lang="en-US" sz="2800" dirty="0">
              <a:latin typeface="Calibri" panose="020F0502020204030204" pitchFamily="34" charset="0"/>
              <a:ea typeface="Calibri" panose="020F0502020204030204" pitchFamily="34" charset="0"/>
              <a:cs typeface="Arial" panose="020B0604020202020204" pitchFamily="34" charset="0"/>
            </a:endParaRPr>
          </a:p>
          <a:p>
            <a:pPr lvl="1">
              <a:lnSpc>
                <a:spcPct val="107000"/>
              </a:lnSpc>
              <a:spcBef>
                <a:spcPts val="0"/>
              </a:spcBef>
              <a:spcAft>
                <a:spcPts val="800"/>
              </a:spcAft>
            </a:pPr>
            <a:endParaRPr lang="en-US" sz="2800" dirty="0">
              <a:latin typeface="Calibri" panose="020F0502020204030204" pitchFamily="34" charset="0"/>
              <a:ea typeface="Calibri" panose="020F0502020204030204" pitchFamily="34" charset="0"/>
              <a:cs typeface="Arial" panose="020B0604020202020204" pitchFamily="34" charset="0"/>
            </a:endParaRPr>
          </a:p>
          <a:p>
            <a:pPr lvl="1">
              <a:lnSpc>
                <a:spcPct val="107000"/>
              </a:lnSpc>
              <a:spcBef>
                <a:spcPts val="0"/>
              </a:spcBef>
              <a:spcAft>
                <a:spcPts val="800"/>
              </a:spcAft>
            </a:pP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0"/>
              </a:spcBef>
              <a:spcAft>
                <a:spcPts val="800"/>
              </a:spcAft>
            </a:pPr>
            <a:endParaRPr lang="en-US" sz="36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0"/>
              </a:spcBef>
              <a:spcAft>
                <a:spcPts val="800"/>
              </a:spcAft>
            </a:pPr>
            <a:endParaRPr lang="en-US" sz="3600" dirty="0">
              <a:effectLst/>
              <a:latin typeface="Calibri" panose="020F0502020204030204" pitchFamily="34" charset="0"/>
              <a:ea typeface="Calibri" panose="020F0502020204030204" pitchFamily="34" charset="0"/>
              <a:cs typeface="Arial" panose="020B0604020202020204" pitchFamily="34" charset="0"/>
            </a:endParaRPr>
          </a:p>
          <a:p>
            <a:pPr marL="457200" lvl="1" indent="0">
              <a:lnSpc>
                <a:spcPct val="107000"/>
              </a:lnSpc>
              <a:spcBef>
                <a:spcPts val="0"/>
              </a:spcBef>
              <a:spcAft>
                <a:spcPts val="800"/>
              </a:spcAft>
              <a:buNone/>
            </a:pP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lvl="1">
              <a:lnSpc>
                <a:spcPct val="107000"/>
              </a:lnSpc>
              <a:spcBef>
                <a:spcPts val="0"/>
              </a:spcBef>
              <a:spcAft>
                <a:spcPts val="800"/>
              </a:spcAft>
              <a:buFont typeface="Wingdings" panose="05000000000000000000" pitchFamily="2" charset="2"/>
              <a:buChar char="Ø"/>
            </a:pPr>
            <a:endParaRPr lang="en-US" sz="2800" dirty="0">
              <a:latin typeface="Calibri" panose="020F0502020204030204" pitchFamily="34" charset="0"/>
              <a:ea typeface="Calibri" panose="020F0502020204030204" pitchFamily="34" charset="0"/>
              <a:cs typeface="Arial" panose="020B0604020202020204" pitchFamily="34" charset="0"/>
            </a:endParaRPr>
          </a:p>
          <a:p>
            <a:pPr lvl="1">
              <a:lnSpc>
                <a:spcPct val="107000"/>
              </a:lnSpc>
              <a:spcBef>
                <a:spcPts val="0"/>
              </a:spcBef>
              <a:spcAft>
                <a:spcPts val="800"/>
              </a:spcAft>
              <a:buFont typeface="Wingdings" panose="05000000000000000000" pitchFamily="2" charset="2"/>
              <a:buChar char="Ø"/>
            </a:pP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457200" lvl="1" indent="0">
              <a:lnSpc>
                <a:spcPct val="107000"/>
              </a:lnSpc>
              <a:spcAft>
                <a:spcPts val="800"/>
              </a:spcAft>
              <a:buNone/>
            </a:pPr>
            <a:endParaRPr lang="en-US" sz="3200" dirty="0">
              <a:latin typeface="Avenir Next LT Pro" panose="020B0504020202020204" pitchFamily="34" charset="0"/>
            </a:endParaRPr>
          </a:p>
          <a:p>
            <a:pPr lvl="1">
              <a:lnSpc>
                <a:spcPct val="107000"/>
              </a:lnSpc>
              <a:spcAft>
                <a:spcPts val="800"/>
              </a:spcAft>
            </a:pPr>
            <a:endParaRPr lang="en-US" sz="3200" dirty="0">
              <a:latin typeface="Avenir Next LT Pro" panose="020B0504020202020204" pitchFamily="34" charset="0"/>
            </a:endParaRPr>
          </a:p>
          <a:p>
            <a:pPr lvl="1">
              <a:lnSpc>
                <a:spcPct val="107000"/>
              </a:lnSpc>
              <a:spcAft>
                <a:spcPts val="800"/>
              </a:spcAft>
            </a:pPr>
            <a:endParaRPr lang="en-US" dirty="0">
              <a:latin typeface="Avenir Next LT Pro" panose="020B0504020202020204" pitchFamily="34" charset="0"/>
            </a:endParaRPr>
          </a:p>
          <a:p>
            <a:pPr lvl="1">
              <a:lnSpc>
                <a:spcPct val="107000"/>
              </a:lnSpc>
              <a:spcAft>
                <a:spcPts val="800"/>
              </a:spcAft>
            </a:pPr>
            <a:endParaRPr lang="en-US" dirty="0">
              <a:latin typeface="Avenir Next LT Pro" panose="020B0504020202020204" pitchFamily="34" charset="0"/>
            </a:endParaRPr>
          </a:p>
        </p:txBody>
      </p:sp>
      <p:sp>
        <p:nvSpPr>
          <p:cNvPr id="4" name="Footer Placeholder 3">
            <a:extLst>
              <a:ext uri="{FF2B5EF4-FFF2-40B4-BE49-F238E27FC236}">
                <a16:creationId xmlns:a16="http://schemas.microsoft.com/office/drawing/2014/main" id="{321C6F49-DA54-A3EE-01EF-A0F0DEA3085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7FB80B7-06BB-734E-ED84-50084ABDC6D6}"/>
              </a:ext>
            </a:extLst>
          </p:cNvPr>
          <p:cNvSpPr>
            <a:spLocks noGrp="1"/>
          </p:cNvSpPr>
          <p:nvPr>
            <p:ph type="sldNum" sz="quarter" idx="12"/>
          </p:nvPr>
        </p:nvSpPr>
        <p:spPr/>
        <p:txBody>
          <a:bodyPr/>
          <a:lstStyle/>
          <a:p>
            <a:fld id="{9E543643-C343-E242-96C8-DCEC3832F61D}" type="slidenum">
              <a:rPr lang="en-US" smtClean="0"/>
              <a:t>20</a:t>
            </a:fld>
            <a:endParaRPr lang="en-US" dirty="0"/>
          </a:p>
        </p:txBody>
      </p:sp>
      <p:sp>
        <p:nvSpPr>
          <p:cNvPr id="6" name="Rectangle 5">
            <a:extLst>
              <a:ext uri="{FF2B5EF4-FFF2-40B4-BE49-F238E27FC236}">
                <a16:creationId xmlns:a16="http://schemas.microsoft.com/office/drawing/2014/main" id="{F7F4A732-DF99-71BE-9556-741251928A7A}"/>
              </a:ext>
              <a:ext uri="{C183D7F6-B498-43B3-948B-1728B52AA6E4}">
                <adec:decorative xmlns:adec="http://schemas.microsoft.com/office/drawing/2017/decorative" val="1"/>
              </a:ext>
            </a:extLst>
          </p:cNvPr>
          <p:cNvSpPr/>
          <p:nvPr/>
        </p:nvSpPr>
        <p:spPr>
          <a:xfrm>
            <a:off x="-25100" y="0"/>
            <a:ext cx="12217099" cy="816429"/>
          </a:xfrm>
          <a:prstGeom prst="rect">
            <a:avLst/>
          </a:prstGeom>
          <a:solidFill>
            <a:srgbClr val="C42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04BAC2CF-5C0E-8F03-0760-1C13C19E8017}"/>
              </a:ext>
            </a:extLst>
          </p:cNvPr>
          <p:cNvSpPr txBox="1">
            <a:spLocks noGrp="1"/>
          </p:cNvSpPr>
          <p:nvPr>
            <p:ph type="title" idx="4294967295"/>
          </p:nvPr>
        </p:nvSpPr>
        <p:spPr>
          <a:xfrm>
            <a:off x="0" y="101423"/>
            <a:ext cx="12093676" cy="65378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3400" b="0" i="0" u="none" strike="noStrike" kern="1200" cap="none" spc="0" normalizeH="0" baseline="0" noProof="0" dirty="0">
                <a:ln>
                  <a:noFill/>
                </a:ln>
                <a:solidFill>
                  <a:schemeClr val="bg1"/>
                </a:solidFill>
                <a:effectLst/>
                <a:uLnTx/>
                <a:uFillTx/>
                <a:latin typeface="Avenir Next LT Pro Demi" panose="020B0704020202020204" pitchFamily="34" charset="0"/>
                <a:ea typeface="+mj-ea"/>
                <a:cs typeface="+mj-cs"/>
              </a:rPr>
              <a:t> </a:t>
            </a:r>
            <a:r>
              <a:rPr kumimoji="0" lang="en-US" sz="3400" b="0" i="0" u="none" strike="noStrike" kern="1200" cap="none" spc="0" normalizeH="0" baseline="0" noProof="0" dirty="0">
                <a:ln>
                  <a:noFill/>
                </a:ln>
                <a:solidFill>
                  <a:schemeClr val="bg1"/>
                </a:solidFill>
                <a:effectLst/>
                <a:uLnTx/>
                <a:uFillTx/>
                <a:latin typeface="Avenir Next LT Pro Demi" panose="020B0704020202020204" pitchFamily="34" charset="0"/>
                <a:ea typeface="+mn-ea"/>
                <a:cs typeface="+mn-cs"/>
              </a:rPr>
              <a:t>Next Steps</a:t>
            </a:r>
          </a:p>
        </p:txBody>
      </p:sp>
    </p:spTree>
    <p:extLst>
      <p:ext uri="{BB962C8B-B14F-4D97-AF65-F5344CB8AC3E}">
        <p14:creationId xmlns:p14="http://schemas.microsoft.com/office/powerpoint/2010/main" val="33668342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D45A1E-B21C-BE73-1CA7-4B12859F693C}"/>
              </a:ext>
            </a:extLst>
          </p:cNvPr>
          <p:cNvSpPr>
            <a:spLocks noGrp="1"/>
          </p:cNvSpPr>
          <p:nvPr>
            <p:ph idx="1"/>
          </p:nvPr>
        </p:nvSpPr>
        <p:spPr>
          <a:xfrm>
            <a:off x="457200" y="871315"/>
            <a:ext cx="10646230" cy="6182627"/>
          </a:xfrm>
        </p:spPr>
        <p:txBody>
          <a:bodyPr>
            <a:normAutofit/>
          </a:bodyPr>
          <a:lstStyle/>
          <a:p>
            <a:pPr lvl="1">
              <a:lnSpc>
                <a:spcPct val="107000"/>
              </a:lnSpc>
              <a:spcBef>
                <a:spcPts val="0"/>
              </a:spcBef>
              <a:spcAft>
                <a:spcPts val="800"/>
              </a:spcAft>
            </a:pPr>
            <a:r>
              <a:rPr lang="en-US" sz="2800" dirty="0">
                <a:ea typeface="Calibri" panose="020F0502020204030204" pitchFamily="34" charset="0"/>
                <a:cs typeface="Arial" panose="020B0604020202020204" pitchFamily="34" charset="0"/>
              </a:rPr>
              <a:t>Key questions include:</a:t>
            </a:r>
          </a:p>
          <a:p>
            <a:pPr lvl="2">
              <a:lnSpc>
                <a:spcPct val="107000"/>
              </a:lnSpc>
              <a:spcBef>
                <a:spcPts val="0"/>
              </a:spcBef>
              <a:spcAft>
                <a:spcPts val="800"/>
              </a:spcAft>
            </a:pPr>
            <a:r>
              <a:rPr lang="en-US" sz="2400" dirty="0">
                <a:ea typeface="Calibri" panose="020F0502020204030204" pitchFamily="34" charset="0"/>
                <a:cs typeface="Arial" panose="020B0604020202020204" pitchFamily="34" charset="0"/>
              </a:rPr>
              <a:t>Are you meeting the needs of all patients who want to participate in CR?</a:t>
            </a:r>
          </a:p>
          <a:p>
            <a:pPr lvl="2">
              <a:lnSpc>
                <a:spcPct val="107000"/>
              </a:lnSpc>
              <a:spcBef>
                <a:spcPts val="0"/>
              </a:spcBef>
              <a:spcAft>
                <a:spcPts val="800"/>
              </a:spcAft>
            </a:pPr>
            <a:r>
              <a:rPr lang="en-US" sz="2400" dirty="0">
                <a:ea typeface="Calibri" panose="020F0502020204030204" pitchFamily="34" charset="0"/>
                <a:cs typeface="Arial" panose="020B0604020202020204" pitchFamily="34" charset="0"/>
              </a:rPr>
              <a:t>Are some patients eligible for CR not participating because of the barriers described earlier?</a:t>
            </a:r>
          </a:p>
          <a:p>
            <a:pPr lvl="2">
              <a:lnSpc>
                <a:spcPct val="107000"/>
              </a:lnSpc>
              <a:spcBef>
                <a:spcPts val="0"/>
              </a:spcBef>
              <a:spcAft>
                <a:spcPts val="800"/>
              </a:spcAft>
            </a:pPr>
            <a:r>
              <a:rPr lang="en-US" sz="2400" dirty="0">
                <a:ea typeface="Calibri" panose="020F0502020204030204" pitchFamily="34" charset="0"/>
                <a:cs typeface="Arial" panose="020B0604020202020204" pitchFamily="34" charset="0"/>
              </a:rPr>
              <a:t>Will demand increase due to expected changes in the population, particularly for groups whose demographics put them at higher risk of needing CR?</a:t>
            </a:r>
          </a:p>
          <a:p>
            <a:pPr lvl="1">
              <a:lnSpc>
                <a:spcPct val="107000"/>
              </a:lnSpc>
              <a:spcBef>
                <a:spcPts val="0"/>
              </a:spcBef>
              <a:spcAft>
                <a:spcPts val="800"/>
              </a:spcAft>
            </a:pPr>
            <a:r>
              <a:rPr lang="en-US" sz="2800" dirty="0">
                <a:ea typeface="Calibri" panose="020F0502020204030204" pitchFamily="34" charset="0"/>
                <a:cs typeface="Arial" panose="020B0604020202020204" pitchFamily="34" charset="0"/>
              </a:rPr>
              <a:t>Consider your catchment area, which should include:</a:t>
            </a:r>
          </a:p>
          <a:p>
            <a:pPr lvl="2">
              <a:lnSpc>
                <a:spcPct val="107000"/>
              </a:lnSpc>
              <a:spcBef>
                <a:spcPts val="0"/>
              </a:spcBef>
              <a:spcAft>
                <a:spcPts val="800"/>
              </a:spcAft>
            </a:pPr>
            <a:r>
              <a:rPr lang="en-US" sz="2400" dirty="0">
                <a:ea typeface="Calibri" panose="020F0502020204030204" pitchFamily="34" charset="0"/>
                <a:cs typeface="Arial" panose="020B0604020202020204" pitchFamily="34" charset="0"/>
              </a:rPr>
              <a:t>Areas from which your FBCR program currently attracts patients </a:t>
            </a:r>
          </a:p>
          <a:p>
            <a:pPr lvl="2">
              <a:lnSpc>
                <a:spcPct val="107000"/>
              </a:lnSpc>
              <a:spcBef>
                <a:spcPts val="0"/>
              </a:spcBef>
              <a:spcAft>
                <a:spcPts val="800"/>
              </a:spcAft>
            </a:pPr>
            <a:r>
              <a:rPr lang="en-US" sz="2400" dirty="0">
                <a:ea typeface="Calibri" panose="020F0502020204030204" pitchFamily="34" charset="0"/>
                <a:cs typeface="Arial" panose="020B0604020202020204" pitchFamily="34" charset="0"/>
              </a:rPr>
              <a:t>Other areas where there are no FBCR programs available for eligible patients </a:t>
            </a:r>
          </a:p>
          <a:p>
            <a:pPr lvl="2">
              <a:lnSpc>
                <a:spcPct val="107000"/>
              </a:lnSpc>
              <a:spcBef>
                <a:spcPts val="0"/>
              </a:spcBef>
              <a:spcAft>
                <a:spcPts val="800"/>
              </a:spcAft>
            </a:pPr>
            <a:endParaRPr lang="en-US" sz="2400" dirty="0">
              <a:latin typeface="Calibri" panose="020F0502020204030204" pitchFamily="34" charset="0"/>
              <a:ea typeface="Calibri" panose="020F0502020204030204" pitchFamily="34" charset="0"/>
              <a:cs typeface="Arial" panose="020B0604020202020204" pitchFamily="34" charset="0"/>
            </a:endParaRPr>
          </a:p>
          <a:p>
            <a:pPr lvl="2">
              <a:lnSpc>
                <a:spcPct val="107000"/>
              </a:lnSpc>
              <a:spcBef>
                <a:spcPts val="0"/>
              </a:spcBef>
              <a:spcAft>
                <a:spcPts val="800"/>
              </a:spcAft>
            </a:pPr>
            <a:endParaRPr lang="en-US" sz="2400" dirty="0">
              <a:latin typeface="Calibri" panose="020F0502020204030204" pitchFamily="34" charset="0"/>
              <a:ea typeface="Calibri" panose="020F0502020204030204" pitchFamily="34" charset="0"/>
              <a:cs typeface="Arial" panose="020B0604020202020204" pitchFamily="34" charset="0"/>
            </a:endParaRPr>
          </a:p>
          <a:p>
            <a:pPr lvl="1">
              <a:lnSpc>
                <a:spcPct val="107000"/>
              </a:lnSpc>
              <a:spcBef>
                <a:spcPts val="0"/>
              </a:spcBef>
              <a:spcAft>
                <a:spcPts val="800"/>
              </a:spcAft>
            </a:pPr>
            <a:endParaRPr lang="en-US" sz="2800" dirty="0">
              <a:latin typeface="Calibri" panose="020F0502020204030204" pitchFamily="34" charset="0"/>
              <a:ea typeface="Calibri" panose="020F0502020204030204" pitchFamily="34" charset="0"/>
              <a:cs typeface="Arial" panose="020B0604020202020204" pitchFamily="34" charset="0"/>
            </a:endParaRPr>
          </a:p>
          <a:p>
            <a:pPr lvl="1">
              <a:lnSpc>
                <a:spcPct val="107000"/>
              </a:lnSpc>
              <a:spcBef>
                <a:spcPts val="0"/>
              </a:spcBef>
              <a:spcAft>
                <a:spcPts val="800"/>
              </a:spcAft>
            </a:pPr>
            <a:endParaRPr lang="en-US" sz="2800" dirty="0">
              <a:latin typeface="Calibri" panose="020F0502020204030204" pitchFamily="34" charset="0"/>
              <a:ea typeface="Calibri" panose="020F0502020204030204" pitchFamily="34" charset="0"/>
              <a:cs typeface="Arial" panose="020B0604020202020204" pitchFamily="34" charset="0"/>
            </a:endParaRPr>
          </a:p>
          <a:p>
            <a:pPr lvl="1">
              <a:lnSpc>
                <a:spcPct val="107000"/>
              </a:lnSpc>
              <a:spcBef>
                <a:spcPts val="0"/>
              </a:spcBef>
              <a:spcAft>
                <a:spcPts val="800"/>
              </a:spcAft>
            </a:pPr>
            <a:endParaRPr lang="en-US" sz="2800" dirty="0">
              <a:latin typeface="Calibri" panose="020F0502020204030204" pitchFamily="34" charset="0"/>
              <a:ea typeface="Calibri" panose="020F0502020204030204" pitchFamily="34" charset="0"/>
              <a:cs typeface="Arial" panose="020B0604020202020204" pitchFamily="34" charset="0"/>
            </a:endParaRPr>
          </a:p>
          <a:p>
            <a:pPr lvl="1">
              <a:lnSpc>
                <a:spcPct val="107000"/>
              </a:lnSpc>
              <a:spcBef>
                <a:spcPts val="0"/>
              </a:spcBef>
              <a:spcAft>
                <a:spcPts val="800"/>
              </a:spcAft>
            </a:pP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0"/>
              </a:spcBef>
              <a:spcAft>
                <a:spcPts val="800"/>
              </a:spcAft>
            </a:pPr>
            <a:endParaRPr lang="en-US" sz="36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0"/>
              </a:spcBef>
              <a:spcAft>
                <a:spcPts val="800"/>
              </a:spcAft>
            </a:pPr>
            <a:endParaRPr lang="en-US" sz="3600" dirty="0">
              <a:effectLst/>
              <a:latin typeface="Calibri" panose="020F0502020204030204" pitchFamily="34" charset="0"/>
              <a:ea typeface="Calibri" panose="020F0502020204030204" pitchFamily="34" charset="0"/>
              <a:cs typeface="Arial" panose="020B0604020202020204" pitchFamily="34" charset="0"/>
            </a:endParaRPr>
          </a:p>
          <a:p>
            <a:pPr marL="457200" lvl="1" indent="0">
              <a:lnSpc>
                <a:spcPct val="107000"/>
              </a:lnSpc>
              <a:spcBef>
                <a:spcPts val="0"/>
              </a:spcBef>
              <a:spcAft>
                <a:spcPts val="800"/>
              </a:spcAft>
              <a:buNone/>
            </a:pP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lvl="1">
              <a:lnSpc>
                <a:spcPct val="107000"/>
              </a:lnSpc>
              <a:spcBef>
                <a:spcPts val="0"/>
              </a:spcBef>
              <a:spcAft>
                <a:spcPts val="800"/>
              </a:spcAft>
              <a:buFont typeface="Wingdings" panose="05000000000000000000" pitchFamily="2" charset="2"/>
              <a:buChar char="Ø"/>
            </a:pPr>
            <a:endParaRPr lang="en-US" sz="2800" dirty="0">
              <a:latin typeface="Calibri" panose="020F0502020204030204" pitchFamily="34" charset="0"/>
              <a:ea typeface="Calibri" panose="020F0502020204030204" pitchFamily="34" charset="0"/>
              <a:cs typeface="Arial" panose="020B0604020202020204" pitchFamily="34" charset="0"/>
            </a:endParaRPr>
          </a:p>
          <a:p>
            <a:pPr lvl="1">
              <a:lnSpc>
                <a:spcPct val="107000"/>
              </a:lnSpc>
              <a:spcBef>
                <a:spcPts val="0"/>
              </a:spcBef>
              <a:spcAft>
                <a:spcPts val="800"/>
              </a:spcAft>
              <a:buFont typeface="Wingdings" panose="05000000000000000000" pitchFamily="2" charset="2"/>
              <a:buChar char="Ø"/>
            </a:pP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457200" lvl="1" indent="0">
              <a:lnSpc>
                <a:spcPct val="107000"/>
              </a:lnSpc>
              <a:spcAft>
                <a:spcPts val="800"/>
              </a:spcAft>
              <a:buNone/>
            </a:pPr>
            <a:endParaRPr lang="en-US" sz="3200" dirty="0">
              <a:latin typeface="Avenir Next LT Pro" panose="020B0504020202020204" pitchFamily="34" charset="0"/>
            </a:endParaRPr>
          </a:p>
          <a:p>
            <a:pPr lvl="1">
              <a:lnSpc>
                <a:spcPct val="107000"/>
              </a:lnSpc>
              <a:spcAft>
                <a:spcPts val="800"/>
              </a:spcAft>
            </a:pPr>
            <a:endParaRPr lang="en-US" sz="3200" dirty="0">
              <a:latin typeface="Avenir Next LT Pro" panose="020B0504020202020204" pitchFamily="34" charset="0"/>
            </a:endParaRPr>
          </a:p>
          <a:p>
            <a:pPr lvl="1">
              <a:lnSpc>
                <a:spcPct val="107000"/>
              </a:lnSpc>
              <a:spcAft>
                <a:spcPts val="800"/>
              </a:spcAft>
            </a:pPr>
            <a:endParaRPr lang="en-US" dirty="0">
              <a:latin typeface="Avenir Next LT Pro" panose="020B0504020202020204" pitchFamily="34" charset="0"/>
            </a:endParaRPr>
          </a:p>
          <a:p>
            <a:pPr lvl="1">
              <a:lnSpc>
                <a:spcPct val="107000"/>
              </a:lnSpc>
              <a:spcAft>
                <a:spcPts val="800"/>
              </a:spcAft>
            </a:pPr>
            <a:endParaRPr lang="en-US" dirty="0">
              <a:latin typeface="Avenir Next LT Pro" panose="020B0504020202020204" pitchFamily="34" charset="0"/>
            </a:endParaRPr>
          </a:p>
        </p:txBody>
      </p:sp>
      <p:sp>
        <p:nvSpPr>
          <p:cNvPr id="4" name="Footer Placeholder 3">
            <a:extLst>
              <a:ext uri="{FF2B5EF4-FFF2-40B4-BE49-F238E27FC236}">
                <a16:creationId xmlns:a16="http://schemas.microsoft.com/office/drawing/2014/main" id="{321C6F49-DA54-A3EE-01EF-A0F0DEA3085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7FB80B7-06BB-734E-ED84-50084ABDC6D6}"/>
              </a:ext>
            </a:extLst>
          </p:cNvPr>
          <p:cNvSpPr>
            <a:spLocks noGrp="1"/>
          </p:cNvSpPr>
          <p:nvPr>
            <p:ph type="sldNum" sz="quarter" idx="12"/>
          </p:nvPr>
        </p:nvSpPr>
        <p:spPr/>
        <p:txBody>
          <a:bodyPr/>
          <a:lstStyle/>
          <a:p>
            <a:fld id="{9E543643-C343-E242-96C8-DCEC3832F61D}" type="slidenum">
              <a:rPr lang="en-US" smtClean="0"/>
              <a:t>21</a:t>
            </a:fld>
            <a:endParaRPr lang="en-US" dirty="0"/>
          </a:p>
        </p:txBody>
      </p:sp>
      <p:sp>
        <p:nvSpPr>
          <p:cNvPr id="6" name="Rectangle 5">
            <a:extLst>
              <a:ext uri="{FF2B5EF4-FFF2-40B4-BE49-F238E27FC236}">
                <a16:creationId xmlns:a16="http://schemas.microsoft.com/office/drawing/2014/main" id="{F7F4A732-DF99-71BE-9556-741251928A7A}"/>
              </a:ext>
              <a:ext uri="{C183D7F6-B498-43B3-948B-1728B52AA6E4}">
                <adec:decorative xmlns:adec="http://schemas.microsoft.com/office/drawing/2017/decorative" val="1"/>
              </a:ext>
            </a:extLst>
          </p:cNvPr>
          <p:cNvSpPr/>
          <p:nvPr/>
        </p:nvSpPr>
        <p:spPr>
          <a:xfrm>
            <a:off x="-25099" y="0"/>
            <a:ext cx="12217099" cy="816429"/>
          </a:xfrm>
          <a:prstGeom prst="rect">
            <a:avLst/>
          </a:prstGeom>
          <a:solidFill>
            <a:srgbClr val="C42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04BAC2CF-5C0E-8F03-0760-1C13C19E8017}"/>
              </a:ext>
            </a:extLst>
          </p:cNvPr>
          <p:cNvSpPr txBox="1">
            <a:spLocks noGrp="1"/>
          </p:cNvSpPr>
          <p:nvPr>
            <p:ph type="title" idx="4294967295"/>
          </p:nvPr>
        </p:nvSpPr>
        <p:spPr>
          <a:xfrm>
            <a:off x="0" y="116113"/>
            <a:ext cx="12192000" cy="63908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3400" b="0" i="0" u="none" strike="noStrike" kern="1200" cap="none" spc="0" normalizeH="0" baseline="0" noProof="0" dirty="0">
                <a:ln>
                  <a:noFill/>
                </a:ln>
                <a:solidFill>
                  <a:schemeClr val="bg1"/>
                </a:solidFill>
                <a:effectLst/>
                <a:uLnTx/>
                <a:uFillTx/>
                <a:latin typeface="Avenir Next LT Pro Demi" panose="020B0704020202020204" pitchFamily="34" charset="0"/>
                <a:ea typeface="+mn-ea"/>
                <a:cs typeface="+mn-cs"/>
              </a:rPr>
              <a:t>Key Questions and Consideration for Assessing Capacity</a:t>
            </a:r>
          </a:p>
        </p:txBody>
      </p:sp>
    </p:spTree>
    <p:extLst>
      <p:ext uri="{BB962C8B-B14F-4D97-AF65-F5344CB8AC3E}">
        <p14:creationId xmlns:p14="http://schemas.microsoft.com/office/powerpoint/2010/main" val="31174030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D45A1E-B21C-BE73-1CA7-4B12859F693C}"/>
              </a:ext>
            </a:extLst>
          </p:cNvPr>
          <p:cNvSpPr>
            <a:spLocks noGrp="1"/>
          </p:cNvSpPr>
          <p:nvPr>
            <p:ph idx="1"/>
          </p:nvPr>
        </p:nvSpPr>
        <p:spPr>
          <a:xfrm>
            <a:off x="838200" y="1162773"/>
            <a:ext cx="10515600" cy="4532453"/>
          </a:xfrm>
        </p:spPr>
        <p:txBody>
          <a:bodyPr>
            <a:normAutofit/>
          </a:bodyPr>
          <a:lstStyle/>
          <a:p>
            <a:pPr marR="0" lvl="0">
              <a:lnSpc>
                <a:spcPct val="107000"/>
              </a:lnSpc>
              <a:spcBef>
                <a:spcPts val="0"/>
              </a:spcBef>
              <a:spcAft>
                <a:spcPts val="0"/>
              </a:spcAft>
            </a:pPr>
            <a:r>
              <a:rPr lang="en-US" dirty="0">
                <a:effectLst/>
                <a:ea typeface="Calibri" panose="020F0502020204030204" pitchFamily="34" charset="0"/>
                <a:cs typeface="Times New Roman" panose="02020603050405020304" pitchFamily="18" charset="0"/>
              </a:rPr>
              <a:t>Can we offer HYCR safely?</a:t>
            </a:r>
          </a:p>
          <a:p>
            <a:pPr marR="0" lvl="0">
              <a:lnSpc>
                <a:spcPct val="107000"/>
              </a:lnSpc>
              <a:spcBef>
                <a:spcPts val="0"/>
              </a:spcBef>
              <a:spcAft>
                <a:spcPts val="0"/>
              </a:spcAft>
            </a:pPr>
            <a:r>
              <a:rPr lang="en-US" dirty="0">
                <a:effectLst/>
                <a:ea typeface="Calibri" panose="020F0502020204030204" pitchFamily="34" charset="0"/>
                <a:cs typeface="Times New Roman" panose="02020603050405020304" pitchFamily="18" charset="0"/>
              </a:rPr>
              <a:t>Can we get leadership support?</a:t>
            </a:r>
          </a:p>
          <a:p>
            <a:pPr marR="0" lvl="0">
              <a:lnSpc>
                <a:spcPct val="107000"/>
              </a:lnSpc>
              <a:spcBef>
                <a:spcPts val="0"/>
              </a:spcBef>
              <a:spcAft>
                <a:spcPts val="0"/>
              </a:spcAft>
            </a:pPr>
            <a:r>
              <a:rPr lang="en-US" dirty="0">
                <a:effectLst/>
                <a:ea typeface="Calibri" panose="020F0502020204030204" pitchFamily="34" charset="0"/>
                <a:cs typeface="Times New Roman" panose="02020603050405020304" pitchFamily="18" charset="0"/>
              </a:rPr>
              <a:t>Will patients be willing to participate in HYCR and be satisfied with it?</a:t>
            </a:r>
          </a:p>
          <a:p>
            <a:pPr marR="0" lvl="0">
              <a:lnSpc>
                <a:spcPct val="107000"/>
              </a:lnSpc>
              <a:spcBef>
                <a:spcPts val="0"/>
              </a:spcBef>
              <a:spcAft>
                <a:spcPts val="0"/>
              </a:spcAft>
            </a:pPr>
            <a:r>
              <a:rPr lang="en-US" dirty="0">
                <a:effectLst/>
                <a:ea typeface="Calibri" panose="020F0502020204030204" pitchFamily="34" charset="0"/>
                <a:cs typeface="Times New Roman" panose="02020603050405020304" pitchFamily="18" charset="0"/>
              </a:rPr>
              <a:t>Will we need additional staff?</a:t>
            </a:r>
          </a:p>
          <a:p>
            <a:pPr marR="0" lvl="0">
              <a:lnSpc>
                <a:spcPct val="107000"/>
              </a:lnSpc>
              <a:spcBef>
                <a:spcPts val="0"/>
              </a:spcBef>
              <a:spcAft>
                <a:spcPts val="0"/>
              </a:spcAft>
            </a:pPr>
            <a:r>
              <a:rPr lang="en-US" dirty="0">
                <a:effectLst/>
                <a:ea typeface="Calibri" panose="020F0502020204030204" pitchFamily="34" charset="0"/>
                <a:cs typeface="Times New Roman" panose="02020603050405020304" pitchFamily="18" charset="0"/>
              </a:rPr>
              <a:t>Do we have time to train staff and develop new materials that might be needed?</a:t>
            </a:r>
          </a:p>
          <a:p>
            <a:pPr marR="0" lvl="0">
              <a:lnSpc>
                <a:spcPct val="107000"/>
              </a:lnSpc>
              <a:spcBef>
                <a:spcPts val="0"/>
              </a:spcBef>
              <a:spcAft>
                <a:spcPts val="0"/>
              </a:spcAft>
            </a:pPr>
            <a:r>
              <a:rPr lang="en-US" dirty="0">
                <a:effectLst/>
                <a:ea typeface="Calibri" panose="020F0502020204030204" pitchFamily="34" charset="0"/>
                <a:cs typeface="Times New Roman" panose="02020603050405020304" pitchFamily="18" charset="0"/>
              </a:rPr>
              <a:t>Will competing priorities make HYCR unfeasible at this time? </a:t>
            </a:r>
          </a:p>
          <a:p>
            <a:pPr marR="0" lvl="0">
              <a:lnSpc>
                <a:spcPct val="107000"/>
              </a:lnSpc>
              <a:spcBef>
                <a:spcPts val="0"/>
              </a:spcBef>
              <a:spcAft>
                <a:spcPts val="0"/>
              </a:spcAft>
            </a:pPr>
            <a:r>
              <a:rPr lang="en-US" dirty="0">
                <a:effectLst/>
                <a:ea typeface="Calibri" panose="020F0502020204030204" pitchFamily="34" charset="0"/>
                <a:cs typeface="Times New Roman" panose="02020603050405020304" pitchFamily="18" charset="0"/>
              </a:rPr>
              <a:t>Will space be available to support onsite sessions for HYCR patients?</a:t>
            </a:r>
          </a:p>
          <a:p>
            <a:pPr marR="0" lvl="0">
              <a:lnSpc>
                <a:spcPct val="107000"/>
              </a:lnSpc>
              <a:spcBef>
                <a:spcPts val="0"/>
              </a:spcBef>
              <a:spcAft>
                <a:spcPts val="800"/>
              </a:spcAft>
            </a:pPr>
            <a:r>
              <a:rPr lang="en-US" dirty="0">
                <a:effectLst/>
                <a:ea typeface="Calibri" panose="020F0502020204030204" pitchFamily="34" charset="0"/>
                <a:cs typeface="Times New Roman" panose="02020603050405020304" pitchFamily="18" charset="0"/>
              </a:rPr>
              <a:t>Can we provide social support for HYCR patients?</a:t>
            </a:r>
            <a:endParaRPr lang="en-US" dirty="0">
              <a:latin typeface="Avenir Next LT Pro Light" panose="020B0304020202020204" pitchFamily="34" charset="0"/>
              <a:ea typeface="Calibri" panose="020F0502020204030204" pitchFamily="34" charset="0"/>
              <a:cs typeface="Arial" panose="020B0604020202020204" pitchFamily="34" charset="0"/>
            </a:endParaRPr>
          </a:p>
          <a:p>
            <a:pPr lvl="1">
              <a:lnSpc>
                <a:spcPct val="107000"/>
              </a:lnSpc>
              <a:spcBef>
                <a:spcPts val="0"/>
              </a:spcBef>
              <a:spcAft>
                <a:spcPts val="800"/>
              </a:spcAft>
            </a:pPr>
            <a:endParaRPr lang="en-US" sz="3200" dirty="0">
              <a:effectLst/>
              <a:latin typeface="Avenir Next LT Pro Light" panose="020B0304020202020204" pitchFamily="34" charset="0"/>
              <a:ea typeface="Calibri" panose="020F0502020204030204" pitchFamily="34" charset="0"/>
              <a:cs typeface="Arial" panose="020B0604020202020204" pitchFamily="34" charset="0"/>
            </a:endParaRPr>
          </a:p>
          <a:p>
            <a:pPr>
              <a:lnSpc>
                <a:spcPct val="107000"/>
              </a:lnSpc>
              <a:spcBef>
                <a:spcPts val="0"/>
              </a:spcBef>
              <a:spcAft>
                <a:spcPts val="800"/>
              </a:spcAft>
            </a:pPr>
            <a:endParaRPr lang="en-US" dirty="0">
              <a:effectLst/>
              <a:latin typeface="Avenir Next LT Pro Light" panose="020B0304020202020204" pitchFamily="34" charset="0"/>
              <a:ea typeface="Calibri" panose="020F0502020204030204" pitchFamily="34" charset="0"/>
              <a:cs typeface="Arial" panose="020B0604020202020204" pitchFamily="34" charset="0"/>
            </a:endParaRPr>
          </a:p>
          <a:p>
            <a:pPr>
              <a:lnSpc>
                <a:spcPct val="107000"/>
              </a:lnSpc>
              <a:spcBef>
                <a:spcPts val="0"/>
              </a:spcBef>
              <a:spcAft>
                <a:spcPts val="800"/>
              </a:spcAft>
            </a:pPr>
            <a:endParaRPr lang="en-US" sz="3600" dirty="0">
              <a:effectLst/>
              <a:latin typeface="Calibri" panose="020F0502020204030204" pitchFamily="34" charset="0"/>
              <a:ea typeface="Calibri" panose="020F0502020204030204" pitchFamily="34" charset="0"/>
              <a:cs typeface="Arial" panose="020B0604020202020204" pitchFamily="34" charset="0"/>
            </a:endParaRPr>
          </a:p>
          <a:p>
            <a:pPr marL="457200" lvl="1" indent="0">
              <a:lnSpc>
                <a:spcPct val="107000"/>
              </a:lnSpc>
              <a:spcBef>
                <a:spcPts val="0"/>
              </a:spcBef>
              <a:spcAft>
                <a:spcPts val="800"/>
              </a:spcAft>
              <a:buNone/>
            </a:pP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lvl="1">
              <a:lnSpc>
                <a:spcPct val="107000"/>
              </a:lnSpc>
              <a:spcBef>
                <a:spcPts val="0"/>
              </a:spcBef>
              <a:spcAft>
                <a:spcPts val="800"/>
              </a:spcAft>
              <a:buFont typeface="Wingdings" panose="05000000000000000000" pitchFamily="2" charset="2"/>
              <a:buChar char="Ø"/>
            </a:pPr>
            <a:endParaRPr lang="en-US" sz="2800" dirty="0">
              <a:latin typeface="Calibri" panose="020F0502020204030204" pitchFamily="34" charset="0"/>
              <a:ea typeface="Calibri" panose="020F0502020204030204" pitchFamily="34" charset="0"/>
              <a:cs typeface="Arial" panose="020B0604020202020204" pitchFamily="34" charset="0"/>
            </a:endParaRPr>
          </a:p>
          <a:p>
            <a:pPr lvl="1">
              <a:lnSpc>
                <a:spcPct val="107000"/>
              </a:lnSpc>
              <a:spcBef>
                <a:spcPts val="0"/>
              </a:spcBef>
              <a:spcAft>
                <a:spcPts val="800"/>
              </a:spcAft>
              <a:buFont typeface="Wingdings" panose="05000000000000000000" pitchFamily="2" charset="2"/>
              <a:buChar char="Ø"/>
            </a:pP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457200" lvl="1" indent="0">
              <a:lnSpc>
                <a:spcPct val="107000"/>
              </a:lnSpc>
              <a:spcAft>
                <a:spcPts val="800"/>
              </a:spcAft>
              <a:buNone/>
            </a:pPr>
            <a:endParaRPr lang="en-US" sz="3200" dirty="0">
              <a:latin typeface="Avenir Next LT Pro" panose="020B0504020202020204" pitchFamily="34" charset="0"/>
            </a:endParaRPr>
          </a:p>
          <a:p>
            <a:pPr lvl="1">
              <a:lnSpc>
                <a:spcPct val="107000"/>
              </a:lnSpc>
              <a:spcAft>
                <a:spcPts val="800"/>
              </a:spcAft>
            </a:pPr>
            <a:endParaRPr lang="en-US" sz="3200" dirty="0">
              <a:latin typeface="Avenir Next LT Pro" panose="020B0504020202020204" pitchFamily="34" charset="0"/>
            </a:endParaRPr>
          </a:p>
          <a:p>
            <a:pPr lvl="1">
              <a:lnSpc>
                <a:spcPct val="107000"/>
              </a:lnSpc>
              <a:spcAft>
                <a:spcPts val="800"/>
              </a:spcAft>
            </a:pPr>
            <a:endParaRPr lang="en-US" dirty="0">
              <a:latin typeface="Avenir Next LT Pro" panose="020B0504020202020204" pitchFamily="34" charset="0"/>
            </a:endParaRPr>
          </a:p>
          <a:p>
            <a:pPr lvl="1">
              <a:lnSpc>
                <a:spcPct val="107000"/>
              </a:lnSpc>
              <a:spcAft>
                <a:spcPts val="800"/>
              </a:spcAft>
            </a:pPr>
            <a:endParaRPr lang="en-US" dirty="0">
              <a:latin typeface="Avenir Next LT Pro" panose="020B0504020202020204" pitchFamily="34" charset="0"/>
            </a:endParaRPr>
          </a:p>
        </p:txBody>
      </p:sp>
      <p:sp>
        <p:nvSpPr>
          <p:cNvPr id="4" name="Footer Placeholder 3">
            <a:extLst>
              <a:ext uri="{FF2B5EF4-FFF2-40B4-BE49-F238E27FC236}">
                <a16:creationId xmlns:a16="http://schemas.microsoft.com/office/drawing/2014/main" id="{321C6F49-DA54-A3EE-01EF-A0F0DEA3085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7FB80B7-06BB-734E-ED84-50084ABDC6D6}"/>
              </a:ext>
            </a:extLst>
          </p:cNvPr>
          <p:cNvSpPr>
            <a:spLocks noGrp="1"/>
          </p:cNvSpPr>
          <p:nvPr>
            <p:ph type="sldNum" sz="quarter" idx="12"/>
          </p:nvPr>
        </p:nvSpPr>
        <p:spPr/>
        <p:txBody>
          <a:bodyPr/>
          <a:lstStyle/>
          <a:p>
            <a:fld id="{9E543643-C343-E242-96C8-DCEC3832F61D}" type="slidenum">
              <a:rPr lang="en-US" smtClean="0"/>
              <a:t>22</a:t>
            </a:fld>
            <a:endParaRPr lang="en-US" dirty="0"/>
          </a:p>
        </p:txBody>
      </p:sp>
      <p:sp>
        <p:nvSpPr>
          <p:cNvPr id="6" name="Rectangle 5">
            <a:extLst>
              <a:ext uri="{FF2B5EF4-FFF2-40B4-BE49-F238E27FC236}">
                <a16:creationId xmlns:a16="http://schemas.microsoft.com/office/drawing/2014/main" id="{F7F4A732-DF99-71BE-9556-741251928A7A}"/>
              </a:ext>
              <a:ext uri="{C183D7F6-B498-43B3-948B-1728B52AA6E4}">
                <adec:decorative xmlns:adec="http://schemas.microsoft.com/office/drawing/2017/decorative" val="1"/>
              </a:ext>
            </a:extLst>
          </p:cNvPr>
          <p:cNvSpPr/>
          <p:nvPr/>
        </p:nvSpPr>
        <p:spPr>
          <a:xfrm>
            <a:off x="-25100" y="0"/>
            <a:ext cx="12217099" cy="816429"/>
          </a:xfrm>
          <a:prstGeom prst="rect">
            <a:avLst/>
          </a:prstGeom>
          <a:solidFill>
            <a:srgbClr val="C42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04BAC2CF-5C0E-8F03-0760-1C13C19E8017}"/>
              </a:ext>
            </a:extLst>
          </p:cNvPr>
          <p:cNvSpPr txBox="1">
            <a:spLocks noGrp="1"/>
          </p:cNvSpPr>
          <p:nvPr>
            <p:ph type="title" idx="4294967295"/>
          </p:nvPr>
        </p:nvSpPr>
        <p:spPr>
          <a:xfrm>
            <a:off x="0" y="101423"/>
            <a:ext cx="12191999" cy="65378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3400" b="0" i="0" u="none" strike="noStrike" kern="1200" cap="none" spc="0" normalizeH="0" baseline="0" noProof="0" dirty="0">
                <a:ln>
                  <a:noFill/>
                </a:ln>
                <a:solidFill>
                  <a:schemeClr val="bg1"/>
                </a:solidFill>
                <a:effectLst/>
                <a:uLnTx/>
                <a:uFillTx/>
                <a:latin typeface="Avenir Next LT Pro Demi" panose="020B0704020202020204" pitchFamily="34" charset="0"/>
                <a:ea typeface="+mj-ea"/>
                <a:cs typeface="+mj-cs"/>
              </a:rPr>
              <a:t> </a:t>
            </a:r>
            <a:r>
              <a:rPr kumimoji="0" lang="en-US" sz="3400" b="0" i="0" u="none" strike="noStrike" kern="1200" cap="none" spc="0" normalizeH="0" baseline="0" noProof="0" dirty="0">
                <a:ln>
                  <a:noFill/>
                </a:ln>
                <a:solidFill>
                  <a:schemeClr val="bg1"/>
                </a:solidFill>
                <a:effectLst/>
                <a:uLnTx/>
                <a:uFillTx/>
                <a:latin typeface="Avenir Next LT Pro Demi" panose="020B0704020202020204" pitchFamily="34" charset="0"/>
                <a:ea typeface="+mn-ea"/>
                <a:cs typeface="+mn-cs"/>
              </a:rPr>
              <a:t>Key Questions for Assessing Feasibility</a:t>
            </a:r>
          </a:p>
        </p:txBody>
      </p:sp>
    </p:spTree>
    <p:extLst>
      <p:ext uri="{BB962C8B-B14F-4D97-AF65-F5344CB8AC3E}">
        <p14:creationId xmlns:p14="http://schemas.microsoft.com/office/powerpoint/2010/main" val="24096689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D45A1E-B21C-BE73-1CA7-4B12859F693C}"/>
              </a:ext>
            </a:extLst>
          </p:cNvPr>
          <p:cNvSpPr>
            <a:spLocks noGrp="1"/>
          </p:cNvSpPr>
          <p:nvPr>
            <p:ph idx="1"/>
          </p:nvPr>
        </p:nvSpPr>
        <p:spPr>
          <a:xfrm>
            <a:off x="838200" y="917852"/>
            <a:ext cx="10889343" cy="5555519"/>
          </a:xfrm>
        </p:spPr>
        <p:txBody>
          <a:bodyPr>
            <a:normAutofit/>
          </a:bodyPr>
          <a:lstStyle/>
          <a:p>
            <a:pPr marL="0" marR="0" indent="0">
              <a:lnSpc>
                <a:spcPct val="107000"/>
              </a:lnSpc>
              <a:spcBef>
                <a:spcPts val="0"/>
              </a:spcBef>
              <a:spcAft>
                <a:spcPts val="0"/>
              </a:spcAft>
              <a:buNone/>
            </a:pPr>
            <a:r>
              <a:rPr lang="en-US" sz="2400" b="1" dirty="0">
                <a:effectLst/>
                <a:latin typeface="Calibri" panose="020F0502020204030204" pitchFamily="34" charset="0"/>
                <a:ea typeface="Calibri" panose="020F0502020204030204" pitchFamily="34" charset="0"/>
                <a:cs typeface="Times New Roman" panose="02020603050405020304" pitchFamily="18" charset="0"/>
              </a:rPr>
              <a:t>Starting out with a limited number of patients and using processes and materials already utilized for FBCR may make implementation feasible with limited start-up resources and without additional staff</a:t>
            </a:r>
            <a:r>
              <a:rPr lang="en-US" sz="2400" b="1" dirty="0">
                <a:latin typeface="Calibri" panose="020F0502020204030204" pitchFamily="34"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07000"/>
              </a:lnSpc>
              <a:spcBef>
                <a:spcPts val="0"/>
              </a:spcBef>
              <a:spcAft>
                <a:spcPts val="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Experiences </a:t>
            </a:r>
            <a:r>
              <a:rPr lang="en-US" sz="2400" dirty="0">
                <a:latin typeface="Calibri" panose="020F0502020204030204" pitchFamily="34" charset="0"/>
                <a:ea typeface="Calibri" panose="020F0502020204030204" pitchFamily="34" charset="0"/>
                <a:cs typeface="Times New Roman" panose="02020603050405020304" pitchFamily="18" charset="0"/>
              </a:rPr>
              <a:t>of</a:t>
            </a:r>
            <a:r>
              <a:rPr lang="en-US" sz="2400" dirty="0">
                <a:effectLst/>
                <a:latin typeface="Calibri" panose="020F0502020204030204" pitchFamily="34" charset="0"/>
                <a:ea typeface="Calibri" panose="020F0502020204030204" pitchFamily="34" charset="0"/>
                <a:cs typeface="Times New Roman" panose="02020603050405020304" pitchFamily="18" charset="0"/>
              </a:rPr>
              <a:t> CR programs that offer a HYCR option suggest that: </a:t>
            </a:r>
          </a:p>
          <a:p>
            <a:pPr marR="0" lvl="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Most HYCR programs begin without additional staff</a:t>
            </a:r>
          </a:p>
          <a:p>
            <a:pPr marR="0" lvl="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Most hospitals have an available platform that is usable for leading supervised, virtual, audiovisual sessions</a:t>
            </a:r>
          </a:p>
          <a:p>
            <a:pPr marR="0" lvl="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Most processes and resources used in FBCR can be used or easily adapted for HYCR</a:t>
            </a:r>
          </a:p>
          <a:p>
            <a:pPr marR="0" lvl="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Patients use their own smart phones or computers and require little or no exercise or monitoring equipment</a:t>
            </a:r>
          </a:p>
          <a:p>
            <a:pPr marR="0" lvl="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Contracting with a vendor may be helpful, but is not necessary</a:t>
            </a:r>
          </a:p>
          <a:p>
            <a:pPr lvl="1">
              <a:lnSpc>
                <a:spcPct val="107000"/>
              </a:lnSpc>
              <a:spcBef>
                <a:spcPts val="0"/>
              </a:spcBef>
              <a:spcAft>
                <a:spcPts val="800"/>
              </a:spcAft>
            </a:pPr>
            <a:endParaRPr lang="en-US" dirty="0">
              <a:latin typeface="Avenir Next LT Pro Light" panose="020B0304020202020204" pitchFamily="34" charset="0"/>
              <a:ea typeface="Calibri" panose="020F0502020204030204" pitchFamily="34" charset="0"/>
              <a:cs typeface="Arial" panose="020B0604020202020204" pitchFamily="34" charset="0"/>
            </a:endParaRPr>
          </a:p>
          <a:p>
            <a:pPr lvl="1">
              <a:lnSpc>
                <a:spcPct val="107000"/>
              </a:lnSpc>
              <a:spcBef>
                <a:spcPts val="0"/>
              </a:spcBef>
              <a:spcAft>
                <a:spcPts val="800"/>
              </a:spcAft>
            </a:pPr>
            <a:endParaRPr lang="en-US" dirty="0">
              <a:effectLst/>
              <a:latin typeface="Avenir Next LT Pro Light" panose="020B0304020202020204" pitchFamily="34" charset="0"/>
              <a:ea typeface="Calibri" panose="020F0502020204030204" pitchFamily="34" charset="0"/>
              <a:cs typeface="Arial" panose="020B0604020202020204" pitchFamily="34" charset="0"/>
            </a:endParaRPr>
          </a:p>
          <a:p>
            <a:pPr>
              <a:lnSpc>
                <a:spcPct val="107000"/>
              </a:lnSpc>
              <a:spcBef>
                <a:spcPts val="0"/>
              </a:spcBef>
              <a:spcAft>
                <a:spcPts val="800"/>
              </a:spcAft>
            </a:pPr>
            <a:endParaRPr lang="en-US" sz="2400" dirty="0">
              <a:effectLst/>
              <a:latin typeface="Avenir Next LT Pro Light" panose="020B0304020202020204" pitchFamily="34" charset="0"/>
              <a:ea typeface="Calibri" panose="020F0502020204030204" pitchFamily="34" charset="0"/>
              <a:cs typeface="Arial" panose="020B0604020202020204" pitchFamily="34" charset="0"/>
            </a:endParaRPr>
          </a:p>
          <a:p>
            <a:pPr>
              <a:lnSpc>
                <a:spcPct val="107000"/>
              </a:lnSpc>
              <a:spcBef>
                <a:spcPts val="0"/>
              </a:spcBef>
              <a:spcAft>
                <a:spcPts val="800"/>
              </a:spcAft>
            </a:pPr>
            <a:endParaRPr lang="en-US" sz="3600" dirty="0">
              <a:effectLst/>
              <a:latin typeface="Calibri" panose="020F0502020204030204" pitchFamily="34" charset="0"/>
              <a:ea typeface="Calibri" panose="020F0502020204030204" pitchFamily="34" charset="0"/>
              <a:cs typeface="Arial" panose="020B0604020202020204" pitchFamily="34" charset="0"/>
            </a:endParaRPr>
          </a:p>
          <a:p>
            <a:pPr marL="457200" lvl="1" indent="0">
              <a:lnSpc>
                <a:spcPct val="107000"/>
              </a:lnSpc>
              <a:spcBef>
                <a:spcPts val="0"/>
              </a:spcBef>
              <a:spcAft>
                <a:spcPts val="800"/>
              </a:spcAft>
              <a:buNone/>
            </a:pP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lvl="1">
              <a:lnSpc>
                <a:spcPct val="107000"/>
              </a:lnSpc>
              <a:spcBef>
                <a:spcPts val="0"/>
              </a:spcBef>
              <a:spcAft>
                <a:spcPts val="800"/>
              </a:spcAft>
              <a:buFont typeface="Wingdings" panose="05000000000000000000" pitchFamily="2" charset="2"/>
              <a:buChar char="Ø"/>
            </a:pPr>
            <a:endParaRPr lang="en-US" sz="2800" dirty="0">
              <a:latin typeface="Calibri" panose="020F0502020204030204" pitchFamily="34" charset="0"/>
              <a:ea typeface="Calibri" panose="020F0502020204030204" pitchFamily="34" charset="0"/>
              <a:cs typeface="Arial" panose="020B0604020202020204" pitchFamily="34" charset="0"/>
            </a:endParaRPr>
          </a:p>
          <a:p>
            <a:pPr lvl="1">
              <a:lnSpc>
                <a:spcPct val="107000"/>
              </a:lnSpc>
              <a:spcBef>
                <a:spcPts val="0"/>
              </a:spcBef>
              <a:spcAft>
                <a:spcPts val="800"/>
              </a:spcAft>
              <a:buFont typeface="Wingdings" panose="05000000000000000000" pitchFamily="2" charset="2"/>
              <a:buChar char="Ø"/>
            </a:pP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457200" lvl="1" indent="0">
              <a:lnSpc>
                <a:spcPct val="107000"/>
              </a:lnSpc>
              <a:spcAft>
                <a:spcPts val="800"/>
              </a:spcAft>
              <a:buNone/>
            </a:pPr>
            <a:endParaRPr lang="en-US" sz="3200" dirty="0">
              <a:latin typeface="Avenir Next LT Pro" panose="020B0504020202020204" pitchFamily="34" charset="0"/>
            </a:endParaRPr>
          </a:p>
          <a:p>
            <a:pPr lvl="1">
              <a:lnSpc>
                <a:spcPct val="107000"/>
              </a:lnSpc>
              <a:spcAft>
                <a:spcPts val="800"/>
              </a:spcAft>
            </a:pPr>
            <a:endParaRPr lang="en-US" sz="3200" dirty="0">
              <a:latin typeface="Avenir Next LT Pro" panose="020B0504020202020204" pitchFamily="34" charset="0"/>
            </a:endParaRPr>
          </a:p>
          <a:p>
            <a:pPr lvl="1">
              <a:lnSpc>
                <a:spcPct val="107000"/>
              </a:lnSpc>
              <a:spcAft>
                <a:spcPts val="800"/>
              </a:spcAft>
            </a:pPr>
            <a:endParaRPr lang="en-US" dirty="0">
              <a:latin typeface="Avenir Next LT Pro" panose="020B0504020202020204" pitchFamily="34" charset="0"/>
            </a:endParaRPr>
          </a:p>
          <a:p>
            <a:pPr lvl="1">
              <a:lnSpc>
                <a:spcPct val="107000"/>
              </a:lnSpc>
              <a:spcAft>
                <a:spcPts val="800"/>
              </a:spcAft>
            </a:pPr>
            <a:endParaRPr lang="en-US" dirty="0">
              <a:latin typeface="Avenir Next LT Pro" panose="020B0504020202020204" pitchFamily="34" charset="0"/>
            </a:endParaRPr>
          </a:p>
        </p:txBody>
      </p:sp>
      <p:sp>
        <p:nvSpPr>
          <p:cNvPr id="4" name="Footer Placeholder 3">
            <a:extLst>
              <a:ext uri="{FF2B5EF4-FFF2-40B4-BE49-F238E27FC236}">
                <a16:creationId xmlns:a16="http://schemas.microsoft.com/office/drawing/2014/main" id="{321C6F49-DA54-A3EE-01EF-A0F0DEA3085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7FB80B7-06BB-734E-ED84-50084ABDC6D6}"/>
              </a:ext>
            </a:extLst>
          </p:cNvPr>
          <p:cNvSpPr>
            <a:spLocks noGrp="1"/>
          </p:cNvSpPr>
          <p:nvPr>
            <p:ph type="sldNum" sz="quarter" idx="12"/>
          </p:nvPr>
        </p:nvSpPr>
        <p:spPr/>
        <p:txBody>
          <a:bodyPr/>
          <a:lstStyle/>
          <a:p>
            <a:fld id="{9E543643-C343-E242-96C8-DCEC3832F61D}" type="slidenum">
              <a:rPr lang="en-US" smtClean="0"/>
              <a:t>23</a:t>
            </a:fld>
            <a:endParaRPr lang="en-US" dirty="0"/>
          </a:p>
        </p:txBody>
      </p:sp>
      <p:sp>
        <p:nvSpPr>
          <p:cNvPr id="6" name="Title 5">
            <a:extLst>
              <a:ext uri="{FF2B5EF4-FFF2-40B4-BE49-F238E27FC236}">
                <a16:creationId xmlns:a16="http://schemas.microsoft.com/office/drawing/2014/main" id="{F7F4A732-DF99-71BE-9556-741251928A7A}"/>
              </a:ext>
            </a:extLst>
          </p:cNvPr>
          <p:cNvSpPr>
            <a:spLocks noGrp="1"/>
          </p:cNvSpPr>
          <p:nvPr>
            <p:ph type="title" idx="4294967295"/>
          </p:nvPr>
        </p:nvSpPr>
        <p:spPr>
          <a:xfrm>
            <a:off x="-25100" y="0"/>
            <a:ext cx="12217099" cy="816429"/>
          </a:xfrm>
          <a:prstGeom prst="rect">
            <a:avLst/>
          </a:prstGeom>
          <a:solidFill>
            <a:srgbClr val="C4203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a:ln>
                  <a:noFill/>
                </a:ln>
                <a:solidFill>
                  <a:schemeClr val="bg1"/>
                </a:solidFill>
                <a:effectLst/>
                <a:uLnTx/>
                <a:uFillTx/>
                <a:latin typeface="Avenir Next LT Pro Demi" panose="020B0704020202020204" pitchFamily="34" charset="0"/>
                <a:ea typeface="+mn-ea"/>
                <a:cs typeface="+mn-cs"/>
              </a:rPr>
              <a:t>Other Operational Considerations</a:t>
            </a:r>
          </a:p>
        </p:txBody>
      </p:sp>
      <p:sp>
        <p:nvSpPr>
          <p:cNvPr id="7" name="Title 1" descr="Other Operational Considerations">
            <a:extLst>
              <a:ext uri="{FF2B5EF4-FFF2-40B4-BE49-F238E27FC236}">
                <a16:creationId xmlns:a16="http://schemas.microsoft.com/office/drawing/2014/main" id="{04BAC2CF-5C0E-8F03-0760-1C13C19E8017}"/>
              </a:ext>
            </a:extLst>
          </p:cNvPr>
          <p:cNvSpPr txBox="1">
            <a:spLocks/>
          </p:cNvSpPr>
          <p:nvPr/>
        </p:nvSpPr>
        <p:spPr>
          <a:xfrm>
            <a:off x="0" y="101423"/>
            <a:ext cx="12093676" cy="6537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3400" dirty="0">
                <a:solidFill>
                  <a:schemeClr val="bg1"/>
                </a:solidFill>
                <a:latin typeface="Avenir Next LT Pro Demi" panose="020B0704020202020204" pitchFamily="34" charset="0"/>
              </a:rPr>
              <a:t> </a:t>
            </a:r>
            <a:endParaRPr lang="en-US" sz="2800" dirty="0">
              <a:solidFill>
                <a:schemeClr val="bg1"/>
              </a:solidFill>
              <a:latin typeface="Avenir Next LT Pro Demi" panose="020B0704020202020204" pitchFamily="34" charset="0"/>
              <a:ea typeface="+mn-ea"/>
              <a:cs typeface="+mn-cs"/>
            </a:endParaRPr>
          </a:p>
        </p:txBody>
      </p:sp>
    </p:spTree>
    <p:extLst>
      <p:ext uri="{BB962C8B-B14F-4D97-AF65-F5344CB8AC3E}">
        <p14:creationId xmlns:p14="http://schemas.microsoft.com/office/powerpoint/2010/main" val="29720984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D45A1E-B21C-BE73-1CA7-4B12859F693C}"/>
              </a:ext>
            </a:extLst>
          </p:cNvPr>
          <p:cNvSpPr>
            <a:spLocks noGrp="1"/>
          </p:cNvSpPr>
          <p:nvPr>
            <p:ph idx="1"/>
          </p:nvPr>
        </p:nvSpPr>
        <p:spPr>
          <a:xfrm>
            <a:off x="653143" y="1332411"/>
            <a:ext cx="10700657" cy="5630092"/>
          </a:xfrm>
        </p:spPr>
        <p:txBody>
          <a:bodyPr>
            <a:normAutofit/>
          </a:bodyPr>
          <a:lstStyle/>
          <a:p>
            <a:pPr lvl="1">
              <a:lnSpc>
                <a:spcPct val="107000"/>
              </a:lnSpc>
              <a:spcBef>
                <a:spcPts val="0"/>
              </a:spcBef>
              <a:spcAft>
                <a:spcPts val="800"/>
              </a:spcAft>
            </a:pPr>
            <a:r>
              <a:rPr lang="en-US" sz="3200" dirty="0">
                <a:ea typeface="Calibri" panose="020F0502020204030204" pitchFamily="34" charset="0"/>
                <a:cs typeface="Arial" panose="020B0604020202020204" pitchFamily="34" charset="0"/>
              </a:rPr>
              <a:t>Narrowly defined, a business case can be made when revenues and savings exceed additional costs of offering new services</a:t>
            </a:r>
          </a:p>
          <a:p>
            <a:pPr lvl="1">
              <a:lnSpc>
                <a:spcPct val="107000"/>
              </a:lnSpc>
              <a:spcBef>
                <a:spcPts val="0"/>
              </a:spcBef>
              <a:spcAft>
                <a:spcPts val="800"/>
              </a:spcAft>
            </a:pPr>
            <a:r>
              <a:rPr lang="en-US" sz="3200" dirty="0">
                <a:ea typeface="Calibri" panose="020F0502020204030204" pitchFamily="34" charset="0"/>
                <a:cs typeface="Arial" panose="020B0604020202020204" pitchFamily="34" charset="0"/>
              </a:rPr>
              <a:t>Some organizations define the business case more broadly, considering non-quantifiable yet demonstrable benefits that may accrue from offering new services.</a:t>
            </a:r>
          </a:p>
          <a:p>
            <a:pPr lvl="1">
              <a:lnSpc>
                <a:spcPct val="107000"/>
              </a:lnSpc>
              <a:spcBef>
                <a:spcPts val="0"/>
              </a:spcBef>
              <a:spcAft>
                <a:spcPts val="800"/>
              </a:spcAft>
            </a:pPr>
            <a:endParaRPr lang="en-US" sz="3200" dirty="0">
              <a:latin typeface="Avenir Next LT Pro Light" panose="020B0304020202020204" pitchFamily="34" charset="0"/>
              <a:ea typeface="Calibri" panose="020F0502020204030204" pitchFamily="34" charset="0"/>
              <a:cs typeface="Arial" panose="020B0604020202020204" pitchFamily="34" charset="0"/>
            </a:endParaRPr>
          </a:p>
          <a:p>
            <a:pPr marL="457200" lvl="1" indent="0">
              <a:lnSpc>
                <a:spcPct val="107000"/>
              </a:lnSpc>
              <a:spcBef>
                <a:spcPts val="0"/>
              </a:spcBef>
              <a:spcAft>
                <a:spcPts val="800"/>
              </a:spcAft>
              <a:buNone/>
            </a:pPr>
            <a:r>
              <a:rPr lang="en-US" sz="3200" dirty="0">
                <a:latin typeface="Avenir Next LT Pro Light" panose="020B0304020202020204" pitchFamily="34" charset="0"/>
                <a:ea typeface="Calibri" panose="020F0502020204030204" pitchFamily="34" charset="0"/>
                <a:cs typeface="Arial" panose="020B0604020202020204" pitchFamily="34" charset="0"/>
              </a:rPr>
              <a:t> </a:t>
            </a:r>
            <a:endParaRPr lang="en-US" sz="3200" dirty="0">
              <a:effectLst/>
              <a:latin typeface="Avenir Next LT Pro Light" panose="020B0304020202020204" pitchFamily="34" charset="0"/>
              <a:ea typeface="Calibri" panose="020F0502020204030204" pitchFamily="34" charset="0"/>
              <a:cs typeface="Arial" panose="020B0604020202020204" pitchFamily="34" charset="0"/>
            </a:endParaRPr>
          </a:p>
          <a:p>
            <a:pPr>
              <a:lnSpc>
                <a:spcPct val="107000"/>
              </a:lnSpc>
              <a:spcBef>
                <a:spcPts val="0"/>
              </a:spcBef>
              <a:spcAft>
                <a:spcPts val="800"/>
              </a:spcAft>
            </a:pPr>
            <a:endParaRPr lang="en-US" dirty="0">
              <a:effectLst/>
              <a:latin typeface="Avenir Next LT Pro Light" panose="020B0304020202020204" pitchFamily="34" charset="0"/>
              <a:ea typeface="Calibri" panose="020F0502020204030204" pitchFamily="34" charset="0"/>
              <a:cs typeface="Arial" panose="020B0604020202020204" pitchFamily="34" charset="0"/>
            </a:endParaRPr>
          </a:p>
          <a:p>
            <a:pPr>
              <a:lnSpc>
                <a:spcPct val="107000"/>
              </a:lnSpc>
              <a:spcBef>
                <a:spcPts val="0"/>
              </a:spcBef>
              <a:spcAft>
                <a:spcPts val="800"/>
              </a:spcAft>
            </a:pPr>
            <a:endParaRPr lang="en-US" sz="3600" dirty="0">
              <a:effectLst/>
              <a:latin typeface="Calibri" panose="020F0502020204030204" pitchFamily="34" charset="0"/>
              <a:ea typeface="Calibri" panose="020F0502020204030204" pitchFamily="34" charset="0"/>
              <a:cs typeface="Arial" panose="020B0604020202020204" pitchFamily="34" charset="0"/>
            </a:endParaRPr>
          </a:p>
          <a:p>
            <a:pPr marL="457200" lvl="1" indent="0">
              <a:lnSpc>
                <a:spcPct val="107000"/>
              </a:lnSpc>
              <a:spcBef>
                <a:spcPts val="0"/>
              </a:spcBef>
              <a:spcAft>
                <a:spcPts val="800"/>
              </a:spcAft>
              <a:buNone/>
            </a:pP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lvl="1">
              <a:lnSpc>
                <a:spcPct val="107000"/>
              </a:lnSpc>
              <a:spcBef>
                <a:spcPts val="0"/>
              </a:spcBef>
              <a:spcAft>
                <a:spcPts val="800"/>
              </a:spcAft>
              <a:buFont typeface="Wingdings" panose="05000000000000000000" pitchFamily="2" charset="2"/>
              <a:buChar char="Ø"/>
            </a:pPr>
            <a:endParaRPr lang="en-US" sz="2800" dirty="0">
              <a:latin typeface="Calibri" panose="020F0502020204030204" pitchFamily="34" charset="0"/>
              <a:ea typeface="Calibri" panose="020F0502020204030204" pitchFamily="34" charset="0"/>
              <a:cs typeface="Arial" panose="020B0604020202020204" pitchFamily="34" charset="0"/>
            </a:endParaRPr>
          </a:p>
          <a:p>
            <a:pPr lvl="1">
              <a:lnSpc>
                <a:spcPct val="107000"/>
              </a:lnSpc>
              <a:spcBef>
                <a:spcPts val="0"/>
              </a:spcBef>
              <a:spcAft>
                <a:spcPts val="800"/>
              </a:spcAft>
              <a:buFont typeface="Wingdings" panose="05000000000000000000" pitchFamily="2" charset="2"/>
              <a:buChar char="Ø"/>
            </a:pP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457200" lvl="1" indent="0">
              <a:lnSpc>
                <a:spcPct val="107000"/>
              </a:lnSpc>
              <a:spcAft>
                <a:spcPts val="800"/>
              </a:spcAft>
              <a:buNone/>
            </a:pPr>
            <a:endParaRPr lang="en-US" sz="3200" dirty="0">
              <a:latin typeface="Avenir Next LT Pro" panose="020B0504020202020204" pitchFamily="34" charset="0"/>
            </a:endParaRPr>
          </a:p>
          <a:p>
            <a:pPr lvl="1">
              <a:lnSpc>
                <a:spcPct val="107000"/>
              </a:lnSpc>
              <a:spcAft>
                <a:spcPts val="800"/>
              </a:spcAft>
            </a:pPr>
            <a:endParaRPr lang="en-US" sz="3200" dirty="0">
              <a:latin typeface="Avenir Next LT Pro" panose="020B0504020202020204" pitchFamily="34" charset="0"/>
            </a:endParaRPr>
          </a:p>
          <a:p>
            <a:pPr lvl="1">
              <a:lnSpc>
                <a:spcPct val="107000"/>
              </a:lnSpc>
              <a:spcAft>
                <a:spcPts val="800"/>
              </a:spcAft>
            </a:pPr>
            <a:endParaRPr lang="en-US" dirty="0">
              <a:latin typeface="Avenir Next LT Pro" panose="020B0504020202020204" pitchFamily="34" charset="0"/>
            </a:endParaRPr>
          </a:p>
          <a:p>
            <a:pPr lvl="1">
              <a:lnSpc>
                <a:spcPct val="107000"/>
              </a:lnSpc>
              <a:spcAft>
                <a:spcPts val="800"/>
              </a:spcAft>
            </a:pPr>
            <a:endParaRPr lang="en-US" dirty="0">
              <a:latin typeface="Avenir Next LT Pro" panose="020B0504020202020204" pitchFamily="34" charset="0"/>
            </a:endParaRPr>
          </a:p>
        </p:txBody>
      </p:sp>
      <p:sp>
        <p:nvSpPr>
          <p:cNvPr id="4" name="Footer Placeholder 3">
            <a:extLst>
              <a:ext uri="{FF2B5EF4-FFF2-40B4-BE49-F238E27FC236}">
                <a16:creationId xmlns:a16="http://schemas.microsoft.com/office/drawing/2014/main" id="{321C6F49-DA54-A3EE-01EF-A0F0DEA3085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7FB80B7-06BB-734E-ED84-50084ABDC6D6}"/>
              </a:ext>
            </a:extLst>
          </p:cNvPr>
          <p:cNvSpPr>
            <a:spLocks noGrp="1"/>
          </p:cNvSpPr>
          <p:nvPr>
            <p:ph type="sldNum" sz="quarter" idx="12"/>
          </p:nvPr>
        </p:nvSpPr>
        <p:spPr/>
        <p:txBody>
          <a:bodyPr/>
          <a:lstStyle/>
          <a:p>
            <a:fld id="{9E543643-C343-E242-96C8-DCEC3832F61D}" type="slidenum">
              <a:rPr lang="en-US" smtClean="0"/>
              <a:t>24</a:t>
            </a:fld>
            <a:endParaRPr lang="en-US" dirty="0"/>
          </a:p>
        </p:txBody>
      </p:sp>
      <p:sp>
        <p:nvSpPr>
          <p:cNvPr id="6" name="Rectangle 5">
            <a:extLst>
              <a:ext uri="{FF2B5EF4-FFF2-40B4-BE49-F238E27FC236}">
                <a16:creationId xmlns:a16="http://schemas.microsoft.com/office/drawing/2014/main" id="{F7F4A732-DF99-71BE-9556-741251928A7A}"/>
              </a:ext>
              <a:ext uri="{C183D7F6-B498-43B3-948B-1728B52AA6E4}">
                <adec:decorative xmlns:adec="http://schemas.microsoft.com/office/drawing/2017/decorative" val="1"/>
              </a:ext>
            </a:extLst>
          </p:cNvPr>
          <p:cNvSpPr/>
          <p:nvPr/>
        </p:nvSpPr>
        <p:spPr>
          <a:xfrm>
            <a:off x="-25100" y="0"/>
            <a:ext cx="12217099" cy="816429"/>
          </a:xfrm>
          <a:prstGeom prst="rect">
            <a:avLst/>
          </a:prstGeom>
          <a:solidFill>
            <a:srgbClr val="C42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04BAC2CF-5C0E-8F03-0760-1C13C19E8017}"/>
              </a:ext>
            </a:extLst>
          </p:cNvPr>
          <p:cNvSpPr txBox="1">
            <a:spLocks noGrp="1"/>
          </p:cNvSpPr>
          <p:nvPr>
            <p:ph type="title" idx="4294967295"/>
          </p:nvPr>
        </p:nvSpPr>
        <p:spPr>
          <a:xfrm>
            <a:off x="0" y="101423"/>
            <a:ext cx="12163926" cy="65378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2800" b="0" i="0" u="none" strike="noStrike" kern="1200" cap="none" spc="0" normalizeH="0" baseline="0" noProof="0" dirty="0">
                <a:ln>
                  <a:noFill/>
                </a:ln>
                <a:solidFill>
                  <a:schemeClr val="bg1"/>
                </a:solidFill>
                <a:effectLst/>
                <a:uLnTx/>
                <a:uFillTx/>
                <a:latin typeface="Avenir Next LT Pro Demi" panose="020B0704020202020204" pitchFamily="34" charset="0"/>
                <a:ea typeface="+mj-ea"/>
                <a:cs typeface="+mj-cs"/>
              </a:rPr>
              <a:t>Assessing Financial Viability and Making a “Business Case” for HCYR</a:t>
            </a:r>
            <a:endParaRPr kumimoji="0" lang="en-US" sz="2800" b="0" i="0" u="none" strike="noStrike" kern="1200" cap="none" spc="0" normalizeH="0" baseline="0" noProof="0" dirty="0">
              <a:ln>
                <a:noFill/>
              </a:ln>
              <a:solidFill>
                <a:schemeClr val="bg1"/>
              </a:solidFill>
              <a:effectLst/>
              <a:uLnTx/>
              <a:uFillTx/>
              <a:latin typeface="Avenir Next LT Pro Demi" panose="020B0704020202020204" pitchFamily="34" charset="0"/>
              <a:ea typeface="+mn-ea"/>
              <a:cs typeface="+mn-cs"/>
            </a:endParaRPr>
          </a:p>
        </p:txBody>
      </p:sp>
    </p:spTree>
    <p:extLst>
      <p:ext uri="{BB962C8B-B14F-4D97-AF65-F5344CB8AC3E}">
        <p14:creationId xmlns:p14="http://schemas.microsoft.com/office/powerpoint/2010/main" val="33633440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D45A1E-B21C-BE73-1CA7-4B12859F693C}"/>
              </a:ext>
            </a:extLst>
          </p:cNvPr>
          <p:cNvSpPr>
            <a:spLocks noGrp="1"/>
          </p:cNvSpPr>
          <p:nvPr>
            <p:ph idx="1"/>
          </p:nvPr>
        </p:nvSpPr>
        <p:spPr>
          <a:xfrm>
            <a:off x="838200" y="1515979"/>
            <a:ext cx="10175966" cy="6426238"/>
          </a:xfrm>
        </p:spPr>
        <p:txBody>
          <a:bodyPr>
            <a:normAutofit fontScale="25000" lnSpcReduction="20000"/>
          </a:bodyPr>
          <a:lstStyle/>
          <a:p>
            <a:pPr marL="0" marR="0" indent="0">
              <a:lnSpc>
                <a:spcPct val="107000"/>
              </a:lnSpc>
              <a:spcBef>
                <a:spcPts val="0"/>
              </a:spcBef>
              <a:spcAft>
                <a:spcPts val="800"/>
              </a:spcAft>
              <a:buNone/>
            </a:pPr>
            <a:r>
              <a:rPr lang="en-US" sz="11200" dirty="0">
                <a:ea typeface="Calibri" panose="020F0502020204030204" pitchFamily="34" charset="0"/>
                <a:cs typeface="Arial" panose="020B0604020202020204" pitchFamily="34" charset="0"/>
              </a:rPr>
              <a:t>See Section 2 of the </a:t>
            </a:r>
            <a:r>
              <a:rPr lang="en-US" sz="11200" u="sng" dirty="0">
                <a:solidFill>
                  <a:srgbClr val="0563C1"/>
                </a:solidFill>
                <a:ea typeface="Calibri" panose="020F0502020204030204" pitchFamily="34" charset="0"/>
                <a:cs typeface="Times New Roman" panose="02020603050405020304" pitchFamily="18" charset="0"/>
                <a:hlinkClick r:id="rId3"/>
              </a:rPr>
              <a:t>HYCR Implementation Guide</a:t>
            </a:r>
            <a:r>
              <a:rPr lang="en-US" sz="11200" u="sng" dirty="0">
                <a:solidFill>
                  <a:srgbClr val="0563C1"/>
                </a:solidFill>
                <a:ea typeface="Calibri" panose="020F0502020204030204" pitchFamily="34" charset="0"/>
                <a:cs typeface="Times New Roman" panose="02020603050405020304" pitchFamily="18" charset="0"/>
              </a:rPr>
              <a:t> </a:t>
            </a:r>
            <a:r>
              <a:rPr lang="en-US" sz="11200" dirty="0">
                <a:ea typeface="Calibri" panose="020F0502020204030204" pitchFamily="34" charset="0"/>
                <a:cs typeface="Arial" panose="020B0604020202020204" pitchFamily="34" charset="0"/>
              </a:rPr>
              <a:t> for discussion of:</a:t>
            </a:r>
          </a:p>
          <a:p>
            <a:pPr>
              <a:lnSpc>
                <a:spcPct val="107000"/>
              </a:lnSpc>
              <a:spcBef>
                <a:spcPts val="0"/>
              </a:spcBef>
              <a:spcAft>
                <a:spcPts val="800"/>
              </a:spcAft>
            </a:pPr>
            <a:r>
              <a:rPr lang="en-US" sz="11200" dirty="0">
                <a:ea typeface="Calibri" panose="020F0502020204030204" pitchFamily="34" charset="0"/>
                <a:cs typeface="Arial" panose="020B0604020202020204" pitchFamily="34" charset="0"/>
              </a:rPr>
              <a:t>Assessing financial viability -- based on potential revenue sources, savings, and costs of offering HYCR services</a:t>
            </a:r>
          </a:p>
          <a:p>
            <a:pPr>
              <a:lnSpc>
                <a:spcPct val="107000"/>
              </a:lnSpc>
              <a:spcBef>
                <a:spcPts val="0"/>
              </a:spcBef>
              <a:spcAft>
                <a:spcPts val="800"/>
              </a:spcAft>
            </a:pPr>
            <a:r>
              <a:rPr lang="en-US" sz="11200" dirty="0">
                <a:ea typeface="Calibri" panose="020F0502020204030204" pitchFamily="34" charset="0"/>
                <a:cs typeface="Arial" panose="020B0604020202020204" pitchFamily="34" charset="0"/>
              </a:rPr>
              <a:t>Making the “business case” for HYCR based on non-financial benefits, including:</a:t>
            </a:r>
          </a:p>
          <a:p>
            <a:pPr lvl="1">
              <a:lnSpc>
                <a:spcPct val="107000"/>
              </a:lnSpc>
              <a:spcBef>
                <a:spcPts val="0"/>
              </a:spcBef>
              <a:spcAft>
                <a:spcPts val="800"/>
              </a:spcAft>
              <a:buFont typeface="Courier New" panose="02070309020205020404" pitchFamily="49" charset="0"/>
              <a:buChar char="o"/>
            </a:pPr>
            <a:r>
              <a:rPr lang="en-US" sz="11200" dirty="0">
                <a:ea typeface="Calibri" panose="020F0502020204030204" pitchFamily="34" charset="0"/>
                <a:cs typeface="Arial" panose="020B0604020202020204" pitchFamily="34" charset="0"/>
              </a:rPr>
              <a:t> Advancement of organizational mission</a:t>
            </a:r>
          </a:p>
          <a:p>
            <a:pPr lvl="1">
              <a:lnSpc>
                <a:spcPct val="107000"/>
              </a:lnSpc>
              <a:spcBef>
                <a:spcPts val="0"/>
              </a:spcBef>
              <a:spcAft>
                <a:spcPts val="800"/>
              </a:spcAft>
              <a:buFont typeface="Courier New" panose="02070309020205020404" pitchFamily="49" charset="0"/>
              <a:buChar char="o"/>
            </a:pPr>
            <a:r>
              <a:rPr lang="en-US" sz="11200" dirty="0">
                <a:ea typeface="Calibri" panose="020F0502020204030204" pitchFamily="34" charset="0"/>
                <a:cs typeface="Arial" panose="020B0604020202020204" pitchFamily="34" charset="0"/>
              </a:rPr>
              <a:t> Increases in patient satisfaction </a:t>
            </a:r>
          </a:p>
          <a:p>
            <a:pPr lvl="1">
              <a:lnSpc>
                <a:spcPct val="107000"/>
              </a:lnSpc>
              <a:spcBef>
                <a:spcPts val="0"/>
              </a:spcBef>
              <a:spcAft>
                <a:spcPts val="800"/>
              </a:spcAft>
              <a:buFont typeface="Courier New" panose="02070309020205020404" pitchFamily="49" charset="0"/>
              <a:buChar char="o"/>
            </a:pPr>
            <a:r>
              <a:rPr lang="en-US" sz="11200" dirty="0">
                <a:ea typeface="Calibri" panose="020F0502020204030204" pitchFamily="34" charset="0"/>
                <a:cs typeface="Arial" panose="020B0604020202020204" pitchFamily="34" charset="0"/>
              </a:rPr>
              <a:t> Reputational enhancement</a:t>
            </a:r>
          </a:p>
          <a:p>
            <a:pPr lvl="1">
              <a:lnSpc>
                <a:spcPct val="107000"/>
              </a:lnSpc>
              <a:spcBef>
                <a:spcPts val="0"/>
              </a:spcBef>
              <a:spcAft>
                <a:spcPts val="800"/>
              </a:spcAft>
            </a:pPr>
            <a:endParaRPr lang="en-US" sz="12800" dirty="0">
              <a:latin typeface="Avenir Next LT Pro Light" panose="020B0304020202020204" pitchFamily="34" charset="0"/>
              <a:ea typeface="Calibri" panose="020F0502020204030204" pitchFamily="34" charset="0"/>
              <a:cs typeface="Arial" panose="020B0604020202020204" pitchFamily="34" charset="0"/>
            </a:endParaRPr>
          </a:p>
          <a:p>
            <a:pPr lvl="1">
              <a:lnSpc>
                <a:spcPct val="107000"/>
              </a:lnSpc>
              <a:spcBef>
                <a:spcPts val="0"/>
              </a:spcBef>
              <a:spcAft>
                <a:spcPts val="800"/>
              </a:spcAft>
            </a:pPr>
            <a:endParaRPr lang="en-US" sz="12800" dirty="0">
              <a:latin typeface="Avenir Next LT Pro Light" panose="020B0304020202020204" pitchFamily="34" charset="0"/>
              <a:ea typeface="Calibri" panose="020F0502020204030204" pitchFamily="34" charset="0"/>
              <a:cs typeface="Arial" panose="020B0604020202020204" pitchFamily="34" charset="0"/>
            </a:endParaRPr>
          </a:p>
          <a:p>
            <a:pPr>
              <a:lnSpc>
                <a:spcPct val="107000"/>
              </a:lnSpc>
              <a:spcBef>
                <a:spcPts val="0"/>
              </a:spcBef>
              <a:spcAft>
                <a:spcPts val="800"/>
              </a:spcAft>
            </a:pPr>
            <a:endParaRPr lang="en-US" sz="9800" dirty="0">
              <a:latin typeface="Avenir Next LT Pro Light" panose="020B0304020202020204" pitchFamily="34" charset="0"/>
              <a:ea typeface="Calibri" panose="020F0502020204030204" pitchFamily="34" charset="0"/>
              <a:cs typeface="Arial" panose="020B0604020202020204" pitchFamily="34" charset="0"/>
            </a:endParaRPr>
          </a:p>
          <a:p>
            <a:pPr>
              <a:lnSpc>
                <a:spcPct val="107000"/>
              </a:lnSpc>
              <a:spcBef>
                <a:spcPts val="0"/>
              </a:spcBef>
              <a:spcAft>
                <a:spcPts val="800"/>
              </a:spcAft>
            </a:pPr>
            <a:endParaRPr lang="en-US" sz="9800" dirty="0">
              <a:latin typeface="Avenir Next LT Pro Light" panose="020B0304020202020204" pitchFamily="34" charset="0"/>
              <a:ea typeface="Calibri" panose="020F0502020204030204" pitchFamily="34" charset="0"/>
              <a:cs typeface="Arial" panose="020B0604020202020204" pitchFamily="34" charset="0"/>
            </a:endParaRPr>
          </a:p>
          <a:p>
            <a:pPr>
              <a:lnSpc>
                <a:spcPct val="107000"/>
              </a:lnSpc>
              <a:spcBef>
                <a:spcPts val="0"/>
              </a:spcBef>
              <a:spcAft>
                <a:spcPts val="800"/>
              </a:spcAft>
            </a:pPr>
            <a:endParaRPr lang="en-US" sz="9800" dirty="0">
              <a:latin typeface="Avenir Next LT Pro Light" panose="020B0304020202020204" pitchFamily="34" charset="0"/>
              <a:ea typeface="Calibri" panose="020F0502020204030204" pitchFamily="34" charset="0"/>
              <a:cs typeface="Arial" panose="020B0604020202020204" pitchFamily="34" charset="0"/>
            </a:endParaRPr>
          </a:p>
          <a:p>
            <a:pPr>
              <a:lnSpc>
                <a:spcPct val="107000"/>
              </a:lnSpc>
              <a:spcBef>
                <a:spcPts val="0"/>
              </a:spcBef>
              <a:spcAft>
                <a:spcPts val="800"/>
              </a:spcAft>
            </a:pPr>
            <a:endParaRPr lang="en-US" sz="9800" dirty="0">
              <a:latin typeface="Avenir Next LT Pro Light" panose="020B03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Bef>
                <a:spcPts val="0"/>
              </a:spcBef>
              <a:spcAft>
                <a:spcPts val="800"/>
              </a:spcAft>
            </a:pPr>
            <a:endParaRPr lang="en-US" sz="3200" dirty="0">
              <a:latin typeface="Avenir Next LT Pro Light" panose="020B0304020202020204" pitchFamily="34" charset="0"/>
              <a:ea typeface="Calibri" panose="020F0502020204030204" pitchFamily="34" charset="0"/>
              <a:cs typeface="Arial" panose="020B0604020202020204" pitchFamily="34" charset="0"/>
            </a:endParaRPr>
          </a:p>
          <a:p>
            <a:pPr marL="457200" lvl="1" indent="0">
              <a:lnSpc>
                <a:spcPct val="107000"/>
              </a:lnSpc>
              <a:spcBef>
                <a:spcPts val="0"/>
              </a:spcBef>
              <a:spcAft>
                <a:spcPts val="800"/>
              </a:spcAft>
              <a:buNone/>
            </a:pPr>
            <a:r>
              <a:rPr lang="en-US" sz="3200" dirty="0">
                <a:latin typeface="Avenir Next LT Pro Light" panose="020B0304020202020204" pitchFamily="34" charset="0"/>
                <a:ea typeface="Calibri" panose="020F0502020204030204" pitchFamily="34" charset="0"/>
                <a:cs typeface="Arial" panose="020B0604020202020204" pitchFamily="34" charset="0"/>
              </a:rPr>
              <a:t> </a:t>
            </a:r>
            <a:endParaRPr lang="en-US" sz="3200" dirty="0">
              <a:effectLst/>
              <a:latin typeface="Avenir Next LT Pro Light" panose="020B0304020202020204" pitchFamily="34" charset="0"/>
              <a:ea typeface="Calibri" panose="020F0502020204030204" pitchFamily="34" charset="0"/>
              <a:cs typeface="Arial" panose="020B0604020202020204" pitchFamily="34" charset="0"/>
            </a:endParaRPr>
          </a:p>
          <a:p>
            <a:pPr>
              <a:lnSpc>
                <a:spcPct val="107000"/>
              </a:lnSpc>
              <a:spcBef>
                <a:spcPts val="0"/>
              </a:spcBef>
              <a:spcAft>
                <a:spcPts val="800"/>
              </a:spcAft>
            </a:pPr>
            <a:endParaRPr lang="en-US" dirty="0">
              <a:effectLst/>
              <a:latin typeface="Avenir Next LT Pro Light" panose="020B0304020202020204" pitchFamily="34" charset="0"/>
              <a:ea typeface="Calibri" panose="020F0502020204030204" pitchFamily="34" charset="0"/>
              <a:cs typeface="Arial" panose="020B0604020202020204" pitchFamily="34" charset="0"/>
            </a:endParaRPr>
          </a:p>
          <a:p>
            <a:pPr>
              <a:lnSpc>
                <a:spcPct val="107000"/>
              </a:lnSpc>
              <a:spcBef>
                <a:spcPts val="0"/>
              </a:spcBef>
              <a:spcAft>
                <a:spcPts val="800"/>
              </a:spcAft>
            </a:pPr>
            <a:endParaRPr lang="en-US" sz="3600" dirty="0">
              <a:effectLst/>
              <a:latin typeface="Calibri" panose="020F0502020204030204" pitchFamily="34" charset="0"/>
              <a:ea typeface="Calibri" panose="020F0502020204030204" pitchFamily="34" charset="0"/>
              <a:cs typeface="Arial" panose="020B0604020202020204" pitchFamily="34" charset="0"/>
            </a:endParaRPr>
          </a:p>
          <a:p>
            <a:pPr marL="457200" lvl="1" indent="0">
              <a:lnSpc>
                <a:spcPct val="107000"/>
              </a:lnSpc>
              <a:spcBef>
                <a:spcPts val="0"/>
              </a:spcBef>
              <a:spcAft>
                <a:spcPts val="800"/>
              </a:spcAft>
              <a:buNone/>
            </a:pP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lvl="1">
              <a:lnSpc>
                <a:spcPct val="107000"/>
              </a:lnSpc>
              <a:spcBef>
                <a:spcPts val="0"/>
              </a:spcBef>
              <a:spcAft>
                <a:spcPts val="800"/>
              </a:spcAft>
              <a:buFont typeface="Wingdings" panose="05000000000000000000" pitchFamily="2" charset="2"/>
              <a:buChar char="Ø"/>
            </a:pPr>
            <a:endParaRPr lang="en-US" sz="2800" dirty="0">
              <a:latin typeface="Calibri" panose="020F0502020204030204" pitchFamily="34" charset="0"/>
              <a:ea typeface="Calibri" panose="020F0502020204030204" pitchFamily="34" charset="0"/>
              <a:cs typeface="Arial" panose="020B0604020202020204" pitchFamily="34" charset="0"/>
            </a:endParaRPr>
          </a:p>
          <a:p>
            <a:pPr lvl="1">
              <a:lnSpc>
                <a:spcPct val="107000"/>
              </a:lnSpc>
              <a:spcBef>
                <a:spcPts val="0"/>
              </a:spcBef>
              <a:spcAft>
                <a:spcPts val="800"/>
              </a:spcAft>
              <a:buFont typeface="Wingdings" panose="05000000000000000000" pitchFamily="2" charset="2"/>
              <a:buChar char="Ø"/>
            </a:pP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457200" lvl="1" indent="0">
              <a:lnSpc>
                <a:spcPct val="107000"/>
              </a:lnSpc>
              <a:spcAft>
                <a:spcPts val="800"/>
              </a:spcAft>
              <a:buNone/>
            </a:pPr>
            <a:endParaRPr lang="en-US" sz="3200" dirty="0">
              <a:latin typeface="Avenir Next LT Pro" panose="020B0504020202020204" pitchFamily="34" charset="0"/>
            </a:endParaRPr>
          </a:p>
          <a:p>
            <a:pPr lvl="1">
              <a:lnSpc>
                <a:spcPct val="107000"/>
              </a:lnSpc>
              <a:spcAft>
                <a:spcPts val="800"/>
              </a:spcAft>
            </a:pPr>
            <a:endParaRPr lang="en-US" sz="3200" dirty="0">
              <a:latin typeface="Avenir Next LT Pro" panose="020B0504020202020204" pitchFamily="34" charset="0"/>
            </a:endParaRPr>
          </a:p>
          <a:p>
            <a:pPr lvl="1">
              <a:lnSpc>
                <a:spcPct val="107000"/>
              </a:lnSpc>
              <a:spcAft>
                <a:spcPts val="800"/>
              </a:spcAft>
            </a:pPr>
            <a:endParaRPr lang="en-US" dirty="0">
              <a:latin typeface="Avenir Next LT Pro" panose="020B0504020202020204" pitchFamily="34" charset="0"/>
            </a:endParaRPr>
          </a:p>
          <a:p>
            <a:pPr lvl="1">
              <a:lnSpc>
                <a:spcPct val="107000"/>
              </a:lnSpc>
              <a:spcAft>
                <a:spcPts val="800"/>
              </a:spcAft>
            </a:pPr>
            <a:endParaRPr lang="en-US" dirty="0">
              <a:latin typeface="Avenir Next LT Pro" panose="020B0504020202020204" pitchFamily="34" charset="0"/>
            </a:endParaRPr>
          </a:p>
        </p:txBody>
      </p:sp>
      <p:sp>
        <p:nvSpPr>
          <p:cNvPr id="4" name="Footer Placeholder 3">
            <a:extLst>
              <a:ext uri="{FF2B5EF4-FFF2-40B4-BE49-F238E27FC236}">
                <a16:creationId xmlns:a16="http://schemas.microsoft.com/office/drawing/2014/main" id="{321C6F49-DA54-A3EE-01EF-A0F0DEA3085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7FB80B7-06BB-734E-ED84-50084ABDC6D6}"/>
              </a:ext>
            </a:extLst>
          </p:cNvPr>
          <p:cNvSpPr>
            <a:spLocks noGrp="1"/>
          </p:cNvSpPr>
          <p:nvPr>
            <p:ph type="sldNum" sz="quarter" idx="12"/>
          </p:nvPr>
        </p:nvSpPr>
        <p:spPr/>
        <p:txBody>
          <a:bodyPr/>
          <a:lstStyle/>
          <a:p>
            <a:fld id="{9E543643-C343-E242-96C8-DCEC3832F61D}" type="slidenum">
              <a:rPr lang="en-US" smtClean="0"/>
              <a:t>25</a:t>
            </a:fld>
            <a:endParaRPr lang="en-US" dirty="0"/>
          </a:p>
        </p:txBody>
      </p:sp>
      <p:sp>
        <p:nvSpPr>
          <p:cNvPr id="6" name="Rectangle 5">
            <a:extLst>
              <a:ext uri="{FF2B5EF4-FFF2-40B4-BE49-F238E27FC236}">
                <a16:creationId xmlns:a16="http://schemas.microsoft.com/office/drawing/2014/main" id="{F7F4A732-DF99-71BE-9556-741251928A7A}"/>
              </a:ext>
              <a:ext uri="{C183D7F6-B498-43B3-948B-1728B52AA6E4}">
                <adec:decorative xmlns:adec="http://schemas.microsoft.com/office/drawing/2017/decorative" val="1"/>
              </a:ext>
            </a:extLst>
          </p:cNvPr>
          <p:cNvSpPr/>
          <p:nvPr/>
        </p:nvSpPr>
        <p:spPr>
          <a:xfrm>
            <a:off x="-25100" y="0"/>
            <a:ext cx="12217099" cy="816429"/>
          </a:xfrm>
          <a:prstGeom prst="rect">
            <a:avLst/>
          </a:prstGeom>
          <a:solidFill>
            <a:srgbClr val="C42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04BAC2CF-5C0E-8F03-0760-1C13C19E8017}"/>
              </a:ext>
            </a:extLst>
          </p:cNvPr>
          <p:cNvSpPr txBox="1">
            <a:spLocks noGrp="1"/>
          </p:cNvSpPr>
          <p:nvPr>
            <p:ph type="title" idx="4294967295"/>
          </p:nvPr>
        </p:nvSpPr>
        <p:spPr>
          <a:xfrm>
            <a:off x="0" y="101423"/>
            <a:ext cx="12192000" cy="65378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3400" b="0" i="0" u="none" strike="noStrike" kern="1200" cap="none" spc="0" normalizeH="0" baseline="0" noProof="0" dirty="0">
                <a:ln>
                  <a:noFill/>
                </a:ln>
                <a:solidFill>
                  <a:schemeClr val="bg1"/>
                </a:solidFill>
                <a:effectLst/>
                <a:uLnTx/>
                <a:uFillTx/>
                <a:latin typeface="Avenir Next LT Pro Demi" panose="020B0704020202020204" pitchFamily="34" charset="0"/>
                <a:ea typeface="+mn-ea"/>
                <a:cs typeface="+mn-cs"/>
              </a:rPr>
              <a:t>For More on Financial Viability and the “Business Case”</a:t>
            </a:r>
          </a:p>
        </p:txBody>
      </p:sp>
    </p:spTree>
    <p:extLst>
      <p:ext uri="{BB962C8B-B14F-4D97-AF65-F5344CB8AC3E}">
        <p14:creationId xmlns:p14="http://schemas.microsoft.com/office/powerpoint/2010/main" val="17849761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DF64DE9-4926-67D4-C568-22E97C4ADAE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B4595B4-2464-074A-2AF5-595F7BDFFC44}"/>
              </a:ext>
            </a:extLst>
          </p:cNvPr>
          <p:cNvSpPr>
            <a:spLocks noGrp="1"/>
          </p:cNvSpPr>
          <p:nvPr>
            <p:ph type="sldNum" sz="quarter" idx="12"/>
          </p:nvPr>
        </p:nvSpPr>
        <p:spPr/>
        <p:txBody>
          <a:bodyPr/>
          <a:lstStyle/>
          <a:p>
            <a:fld id="{9E543643-C343-E242-96C8-DCEC3832F61D}" type="slidenum">
              <a:rPr lang="en-US" smtClean="0"/>
              <a:t>26</a:t>
            </a:fld>
            <a:endParaRPr lang="en-US" dirty="0"/>
          </a:p>
        </p:txBody>
      </p:sp>
      <p:sp>
        <p:nvSpPr>
          <p:cNvPr id="6" name="Title 1">
            <a:extLst>
              <a:ext uri="{FF2B5EF4-FFF2-40B4-BE49-F238E27FC236}">
                <a16:creationId xmlns:a16="http://schemas.microsoft.com/office/drawing/2014/main" id="{1D40F4AE-4DB8-5019-D396-3BCCC0D5FC35}"/>
              </a:ext>
            </a:extLst>
          </p:cNvPr>
          <p:cNvSpPr>
            <a:spLocks noGrp="1"/>
          </p:cNvSpPr>
          <p:nvPr>
            <p:ph type="title"/>
          </p:nvPr>
        </p:nvSpPr>
        <p:spPr>
          <a:xfrm>
            <a:off x="831850" y="1709738"/>
            <a:ext cx="10515600" cy="2852737"/>
          </a:xfrm>
          <a:solidFill>
            <a:srgbClr val="C10230"/>
          </a:solidFill>
        </p:spPr>
        <p:txBody>
          <a:bodyPr vert="horz" lIns="91440" tIns="45720" rIns="91440" bIns="45720" rtlCol="0" anchor="ctr" anchorCtr="0">
            <a:normAutofit/>
          </a:bodyPr>
          <a:lstStyle/>
          <a:p>
            <a:pPr algn="ctr">
              <a:spcAft>
                <a:spcPts val="2400"/>
              </a:spcAft>
            </a:pPr>
            <a:r>
              <a:rPr lang="en-US" sz="6000" b="1" dirty="0">
                <a:solidFill>
                  <a:schemeClr val="bg1"/>
                </a:solidFill>
                <a:latin typeface="Avenir Next LT Pro" panose="020B0504020202020204" pitchFamily="34" charset="0"/>
                <a:cs typeface="Calibri"/>
                <a:hlinkClick r:id="rId2" action="ppaction://hlinksldjump">
                  <a:extLst>
                    <a:ext uri="{A12FA001-AC4F-418D-AE19-62706E023703}">
                      <ahyp:hlinkClr xmlns:ahyp="http://schemas.microsoft.com/office/drawing/2018/hyperlinkcolor" val="tx"/>
                    </a:ext>
                  </a:extLst>
                </a:hlinkClick>
              </a:rPr>
              <a:t>Section 3: </a:t>
            </a:r>
            <a:br>
              <a:rPr lang="en-US" sz="6000" b="1" dirty="0">
                <a:solidFill>
                  <a:schemeClr val="bg1"/>
                </a:solidFill>
                <a:latin typeface="Avenir Next LT Pro" panose="020B0504020202020204" pitchFamily="34" charset="0"/>
                <a:cs typeface="Calibri"/>
                <a:hlinkClick r:id="rId2" action="ppaction://hlinksldjump">
                  <a:extLst>
                    <a:ext uri="{A12FA001-AC4F-418D-AE19-62706E023703}">
                      <ahyp:hlinkClr xmlns:ahyp="http://schemas.microsoft.com/office/drawing/2018/hyperlinkcolor" val="tx"/>
                    </a:ext>
                  </a:extLst>
                </a:hlinkClick>
              </a:rPr>
            </a:br>
            <a:r>
              <a:rPr lang="en-US" sz="6000" b="1" dirty="0">
                <a:solidFill>
                  <a:schemeClr val="bg1"/>
                </a:solidFill>
                <a:latin typeface="Avenir Next LT Pro" panose="020B0504020202020204" pitchFamily="34" charset="0"/>
                <a:cs typeface="Calibri"/>
                <a:hlinkClick r:id="rId2" action="ppaction://hlinksldjump">
                  <a:extLst>
                    <a:ext uri="{A12FA001-AC4F-418D-AE19-62706E023703}">
                      <ahyp:hlinkClr xmlns:ahyp="http://schemas.microsoft.com/office/drawing/2018/hyperlinkcolor" val="tx"/>
                    </a:ext>
                  </a:extLst>
                </a:hlinkClick>
              </a:rPr>
              <a:t>Engaging Stakeholders and Obtaining Buy-in</a:t>
            </a:r>
            <a:endParaRPr lang="en-US" sz="6000" b="1" dirty="0">
              <a:solidFill>
                <a:schemeClr val="bg1"/>
              </a:solidFill>
              <a:latin typeface="Avenir Next LT Pro" panose="020B0504020202020204" pitchFamily="34" charset="0"/>
              <a:cs typeface="Calibri"/>
            </a:endParaRPr>
          </a:p>
        </p:txBody>
      </p:sp>
    </p:spTree>
    <p:extLst>
      <p:ext uri="{BB962C8B-B14F-4D97-AF65-F5344CB8AC3E}">
        <p14:creationId xmlns:p14="http://schemas.microsoft.com/office/powerpoint/2010/main" val="13210610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D45A1E-B21C-BE73-1CA7-4B12859F693C}"/>
              </a:ext>
            </a:extLst>
          </p:cNvPr>
          <p:cNvSpPr>
            <a:spLocks noGrp="1"/>
          </p:cNvSpPr>
          <p:nvPr>
            <p:ph idx="1"/>
          </p:nvPr>
        </p:nvSpPr>
        <p:spPr>
          <a:xfrm>
            <a:off x="-25100" y="1227221"/>
            <a:ext cx="11755545" cy="5735283"/>
          </a:xfrm>
        </p:spPr>
        <p:txBody>
          <a:bodyPr>
            <a:normAutofit fontScale="85000" lnSpcReduction="10000"/>
          </a:bodyPr>
          <a:lstStyle/>
          <a:p>
            <a:pPr lvl="2">
              <a:lnSpc>
                <a:spcPct val="107000"/>
              </a:lnSpc>
              <a:spcBef>
                <a:spcPts val="0"/>
              </a:spcBef>
              <a:spcAft>
                <a:spcPts val="800"/>
              </a:spcAft>
            </a:pPr>
            <a:r>
              <a:rPr lang="en-US" sz="3800" dirty="0">
                <a:ea typeface="Calibri" panose="020F0502020204030204" pitchFamily="34" charset="0"/>
                <a:cs typeface="Arial" panose="020B0604020202020204" pitchFamily="34" charset="0"/>
              </a:rPr>
              <a:t>Identify the people whose input or support you will need to: </a:t>
            </a:r>
          </a:p>
          <a:p>
            <a:pPr lvl="3">
              <a:lnSpc>
                <a:spcPct val="107000"/>
              </a:lnSpc>
              <a:spcBef>
                <a:spcPts val="0"/>
              </a:spcBef>
              <a:spcAft>
                <a:spcPts val="800"/>
              </a:spcAft>
              <a:buFont typeface="Courier New" panose="02070309020205020404" pitchFamily="49" charset="0"/>
              <a:buChar char="o"/>
            </a:pPr>
            <a:r>
              <a:rPr lang="en-US" sz="3300" dirty="0">
                <a:ea typeface="Calibri" panose="020F0502020204030204" pitchFamily="34" charset="0"/>
                <a:cs typeface="Arial" panose="020B0604020202020204" pitchFamily="34" charset="0"/>
              </a:rPr>
              <a:t> Assess viability/fit for your organization (see section 2)</a:t>
            </a:r>
          </a:p>
          <a:p>
            <a:pPr lvl="3">
              <a:lnSpc>
                <a:spcPct val="107000"/>
              </a:lnSpc>
              <a:spcBef>
                <a:spcPts val="0"/>
              </a:spcBef>
              <a:spcAft>
                <a:spcPts val="800"/>
              </a:spcAft>
              <a:buFont typeface="Courier New" panose="02070309020205020404" pitchFamily="49" charset="0"/>
              <a:buChar char="o"/>
            </a:pPr>
            <a:r>
              <a:rPr lang="en-US" sz="3300" dirty="0">
                <a:ea typeface="Calibri" panose="020F0502020204030204" pitchFamily="34" charset="0"/>
                <a:cs typeface="Arial" panose="020B0604020202020204" pitchFamily="34" charset="0"/>
              </a:rPr>
              <a:t> Advocate with leadership</a:t>
            </a:r>
          </a:p>
          <a:p>
            <a:pPr lvl="3">
              <a:lnSpc>
                <a:spcPct val="107000"/>
              </a:lnSpc>
              <a:spcBef>
                <a:spcPts val="0"/>
              </a:spcBef>
              <a:spcAft>
                <a:spcPts val="800"/>
              </a:spcAft>
              <a:buFont typeface="Courier New" panose="02070309020205020404" pitchFamily="49" charset="0"/>
              <a:buChar char="o"/>
            </a:pPr>
            <a:r>
              <a:rPr lang="en-US" sz="3300" dirty="0">
                <a:ea typeface="Calibri" panose="020F0502020204030204" pitchFamily="34" charset="0"/>
                <a:cs typeface="Arial" panose="020B0604020202020204" pitchFamily="34" charset="0"/>
              </a:rPr>
              <a:t> Identify resources</a:t>
            </a:r>
          </a:p>
          <a:p>
            <a:pPr lvl="3">
              <a:lnSpc>
                <a:spcPct val="107000"/>
              </a:lnSpc>
              <a:spcBef>
                <a:spcPts val="0"/>
              </a:spcBef>
              <a:spcAft>
                <a:spcPts val="800"/>
              </a:spcAft>
              <a:buFont typeface="Courier New" panose="02070309020205020404" pitchFamily="49" charset="0"/>
              <a:buChar char="o"/>
            </a:pPr>
            <a:r>
              <a:rPr lang="en-US" sz="3300" dirty="0">
                <a:ea typeface="Calibri" panose="020F0502020204030204" pitchFamily="34" charset="0"/>
                <a:cs typeface="Arial" panose="020B0604020202020204" pitchFamily="34" charset="0"/>
              </a:rPr>
              <a:t> Address operational challenges </a:t>
            </a:r>
          </a:p>
          <a:p>
            <a:pPr lvl="3">
              <a:lnSpc>
                <a:spcPct val="107000"/>
              </a:lnSpc>
              <a:spcBef>
                <a:spcPts val="0"/>
              </a:spcBef>
              <a:spcAft>
                <a:spcPts val="800"/>
              </a:spcAft>
              <a:buFont typeface="Courier New" panose="02070309020205020404" pitchFamily="49" charset="0"/>
              <a:buChar char="o"/>
            </a:pPr>
            <a:r>
              <a:rPr lang="en-US" sz="3300" dirty="0">
                <a:ea typeface="Calibri" panose="020F0502020204030204" pitchFamily="34" charset="0"/>
                <a:cs typeface="Arial" panose="020B0604020202020204" pitchFamily="34" charset="0"/>
              </a:rPr>
              <a:t> Staff services</a:t>
            </a:r>
          </a:p>
          <a:p>
            <a:pPr lvl="2">
              <a:lnSpc>
                <a:spcPct val="107000"/>
              </a:lnSpc>
              <a:spcBef>
                <a:spcPts val="0"/>
              </a:spcBef>
              <a:spcAft>
                <a:spcPts val="800"/>
              </a:spcAft>
            </a:pPr>
            <a:r>
              <a:rPr lang="en-US" sz="3800" dirty="0">
                <a:ea typeface="Calibri" panose="020F0502020204030204" pitchFamily="34" charset="0"/>
                <a:cs typeface="Arial" panose="020B0604020202020204" pitchFamily="34" charset="0"/>
              </a:rPr>
              <a:t>Be prepared to answer their questions, address their concerns, and secure their buy-in!</a:t>
            </a:r>
          </a:p>
          <a:p>
            <a:pPr marL="457200" lvl="1" indent="0">
              <a:lnSpc>
                <a:spcPct val="107000"/>
              </a:lnSpc>
              <a:spcBef>
                <a:spcPts val="0"/>
              </a:spcBef>
              <a:spcAft>
                <a:spcPts val="800"/>
              </a:spcAft>
              <a:buNone/>
            </a:pPr>
            <a:endParaRPr lang="en-US" sz="3500" dirty="0">
              <a:ea typeface="Calibri" panose="020F0502020204030204" pitchFamily="34" charset="0"/>
              <a:cs typeface="Arial" panose="020B0604020202020204" pitchFamily="34" charset="0"/>
            </a:endParaRPr>
          </a:p>
          <a:p>
            <a:pPr marL="457200" lvl="1" indent="0">
              <a:lnSpc>
                <a:spcPct val="107000"/>
              </a:lnSpc>
              <a:spcBef>
                <a:spcPts val="0"/>
              </a:spcBef>
              <a:spcAft>
                <a:spcPts val="800"/>
              </a:spcAft>
              <a:buNone/>
            </a:pPr>
            <a:r>
              <a:rPr lang="en-US" sz="3200" dirty="0">
                <a:latin typeface="+mj-lt"/>
                <a:ea typeface="Calibri" panose="020F0502020204030204" pitchFamily="34" charset="0"/>
                <a:cs typeface="Arial" panose="020B0604020202020204" pitchFamily="34" charset="0"/>
              </a:rPr>
              <a:t> </a:t>
            </a:r>
            <a:endParaRPr lang="en-US" sz="3200" dirty="0">
              <a:effectLst/>
              <a:latin typeface="+mj-lt"/>
              <a:ea typeface="Calibri" panose="020F0502020204030204" pitchFamily="34" charset="0"/>
              <a:cs typeface="Arial" panose="020B0604020202020204" pitchFamily="34" charset="0"/>
            </a:endParaRPr>
          </a:p>
          <a:p>
            <a:pPr>
              <a:lnSpc>
                <a:spcPct val="107000"/>
              </a:lnSpc>
              <a:spcBef>
                <a:spcPts val="0"/>
              </a:spcBef>
              <a:spcAft>
                <a:spcPts val="800"/>
              </a:spcAft>
            </a:pPr>
            <a:endParaRPr lang="en-US" dirty="0">
              <a:effectLst/>
              <a:latin typeface="Avenir Next LT Pro Light" panose="020B0304020202020204" pitchFamily="34" charset="0"/>
              <a:ea typeface="Calibri" panose="020F0502020204030204" pitchFamily="34" charset="0"/>
              <a:cs typeface="Arial" panose="020B0604020202020204" pitchFamily="34" charset="0"/>
            </a:endParaRPr>
          </a:p>
          <a:p>
            <a:pPr>
              <a:lnSpc>
                <a:spcPct val="107000"/>
              </a:lnSpc>
              <a:spcBef>
                <a:spcPts val="0"/>
              </a:spcBef>
              <a:spcAft>
                <a:spcPts val="800"/>
              </a:spcAft>
            </a:pPr>
            <a:endParaRPr lang="en-US" sz="3600" dirty="0">
              <a:effectLst/>
              <a:latin typeface="Calibri" panose="020F0502020204030204" pitchFamily="34" charset="0"/>
              <a:ea typeface="Calibri" panose="020F0502020204030204" pitchFamily="34" charset="0"/>
              <a:cs typeface="Arial" panose="020B0604020202020204" pitchFamily="34" charset="0"/>
            </a:endParaRPr>
          </a:p>
          <a:p>
            <a:pPr marL="457200" lvl="1" indent="0">
              <a:lnSpc>
                <a:spcPct val="107000"/>
              </a:lnSpc>
              <a:spcBef>
                <a:spcPts val="0"/>
              </a:spcBef>
              <a:spcAft>
                <a:spcPts val="800"/>
              </a:spcAft>
              <a:buNone/>
            </a:pP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lvl="1">
              <a:lnSpc>
                <a:spcPct val="107000"/>
              </a:lnSpc>
              <a:spcBef>
                <a:spcPts val="0"/>
              </a:spcBef>
              <a:spcAft>
                <a:spcPts val="800"/>
              </a:spcAft>
              <a:buFont typeface="Wingdings" panose="05000000000000000000" pitchFamily="2" charset="2"/>
              <a:buChar char="Ø"/>
            </a:pPr>
            <a:endParaRPr lang="en-US" sz="2800" dirty="0">
              <a:latin typeface="Calibri" panose="020F0502020204030204" pitchFamily="34" charset="0"/>
              <a:ea typeface="Calibri" panose="020F0502020204030204" pitchFamily="34" charset="0"/>
              <a:cs typeface="Arial" panose="020B0604020202020204" pitchFamily="34" charset="0"/>
            </a:endParaRPr>
          </a:p>
          <a:p>
            <a:pPr lvl="1">
              <a:lnSpc>
                <a:spcPct val="107000"/>
              </a:lnSpc>
              <a:spcBef>
                <a:spcPts val="0"/>
              </a:spcBef>
              <a:spcAft>
                <a:spcPts val="800"/>
              </a:spcAft>
              <a:buFont typeface="Wingdings" panose="05000000000000000000" pitchFamily="2" charset="2"/>
              <a:buChar char="Ø"/>
            </a:pP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457200" lvl="1" indent="0">
              <a:lnSpc>
                <a:spcPct val="107000"/>
              </a:lnSpc>
              <a:spcAft>
                <a:spcPts val="800"/>
              </a:spcAft>
              <a:buNone/>
            </a:pPr>
            <a:endParaRPr lang="en-US" sz="3200" dirty="0">
              <a:latin typeface="Avenir Next LT Pro" panose="020B0504020202020204" pitchFamily="34" charset="0"/>
            </a:endParaRPr>
          </a:p>
          <a:p>
            <a:pPr lvl="1">
              <a:lnSpc>
                <a:spcPct val="107000"/>
              </a:lnSpc>
              <a:spcAft>
                <a:spcPts val="800"/>
              </a:spcAft>
            </a:pPr>
            <a:endParaRPr lang="en-US" sz="3200" dirty="0">
              <a:latin typeface="Avenir Next LT Pro" panose="020B0504020202020204" pitchFamily="34" charset="0"/>
            </a:endParaRPr>
          </a:p>
          <a:p>
            <a:pPr lvl="1">
              <a:lnSpc>
                <a:spcPct val="107000"/>
              </a:lnSpc>
              <a:spcAft>
                <a:spcPts val="800"/>
              </a:spcAft>
            </a:pPr>
            <a:endParaRPr lang="en-US" dirty="0">
              <a:latin typeface="Avenir Next LT Pro" panose="020B0504020202020204" pitchFamily="34" charset="0"/>
            </a:endParaRPr>
          </a:p>
          <a:p>
            <a:pPr lvl="1">
              <a:lnSpc>
                <a:spcPct val="107000"/>
              </a:lnSpc>
              <a:spcAft>
                <a:spcPts val="800"/>
              </a:spcAft>
            </a:pPr>
            <a:endParaRPr lang="en-US" dirty="0">
              <a:latin typeface="Avenir Next LT Pro" panose="020B0504020202020204" pitchFamily="34" charset="0"/>
            </a:endParaRPr>
          </a:p>
        </p:txBody>
      </p:sp>
      <p:sp>
        <p:nvSpPr>
          <p:cNvPr id="4" name="Footer Placeholder 3">
            <a:extLst>
              <a:ext uri="{FF2B5EF4-FFF2-40B4-BE49-F238E27FC236}">
                <a16:creationId xmlns:a16="http://schemas.microsoft.com/office/drawing/2014/main" id="{321C6F49-DA54-A3EE-01EF-A0F0DEA3085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7FB80B7-06BB-734E-ED84-50084ABDC6D6}"/>
              </a:ext>
            </a:extLst>
          </p:cNvPr>
          <p:cNvSpPr>
            <a:spLocks noGrp="1"/>
          </p:cNvSpPr>
          <p:nvPr>
            <p:ph type="sldNum" sz="quarter" idx="12"/>
          </p:nvPr>
        </p:nvSpPr>
        <p:spPr/>
        <p:txBody>
          <a:bodyPr/>
          <a:lstStyle/>
          <a:p>
            <a:fld id="{9E543643-C343-E242-96C8-DCEC3832F61D}" type="slidenum">
              <a:rPr lang="en-US" smtClean="0"/>
              <a:t>27</a:t>
            </a:fld>
            <a:endParaRPr lang="en-US" dirty="0"/>
          </a:p>
        </p:txBody>
      </p:sp>
      <p:sp>
        <p:nvSpPr>
          <p:cNvPr id="6" name="Rectangle 5">
            <a:extLst>
              <a:ext uri="{FF2B5EF4-FFF2-40B4-BE49-F238E27FC236}">
                <a16:creationId xmlns:a16="http://schemas.microsoft.com/office/drawing/2014/main" id="{F7F4A732-DF99-71BE-9556-741251928A7A}"/>
              </a:ext>
              <a:ext uri="{C183D7F6-B498-43B3-948B-1728B52AA6E4}">
                <adec:decorative xmlns:adec="http://schemas.microsoft.com/office/drawing/2017/decorative" val="1"/>
              </a:ext>
            </a:extLst>
          </p:cNvPr>
          <p:cNvSpPr/>
          <p:nvPr/>
        </p:nvSpPr>
        <p:spPr>
          <a:xfrm>
            <a:off x="-25100" y="20098"/>
            <a:ext cx="12217099" cy="816429"/>
          </a:xfrm>
          <a:prstGeom prst="rect">
            <a:avLst/>
          </a:prstGeom>
          <a:solidFill>
            <a:srgbClr val="C42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04BAC2CF-5C0E-8F03-0760-1C13C19E8017}"/>
              </a:ext>
            </a:extLst>
          </p:cNvPr>
          <p:cNvSpPr txBox="1">
            <a:spLocks noGrp="1"/>
          </p:cNvSpPr>
          <p:nvPr>
            <p:ph type="title" idx="4294967295"/>
          </p:nvPr>
        </p:nvSpPr>
        <p:spPr>
          <a:xfrm>
            <a:off x="-1" y="101423"/>
            <a:ext cx="12191999" cy="65378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Avenir Next LT Pro Demi" panose="020B0704020202020204" pitchFamily="34" charset="0"/>
                <a:ea typeface="+mn-ea"/>
                <a:cs typeface="+mn-cs"/>
              </a:rPr>
              <a:t>Launching and Sustaining HYCR Services Will Be a Team Effort!</a:t>
            </a:r>
          </a:p>
        </p:txBody>
      </p:sp>
    </p:spTree>
    <p:extLst>
      <p:ext uri="{BB962C8B-B14F-4D97-AF65-F5344CB8AC3E}">
        <p14:creationId xmlns:p14="http://schemas.microsoft.com/office/powerpoint/2010/main" val="30264219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BB56A87-5BA7-473B-AE16-DBCC373D6A7F}"/>
              </a:ext>
            </a:extLst>
          </p:cNvPr>
          <p:cNvSpPr>
            <a:spLocks noGrp="1"/>
          </p:cNvSpPr>
          <p:nvPr>
            <p:ph type="sldNum" sz="quarter" idx="12"/>
          </p:nvPr>
        </p:nvSpPr>
        <p:spPr>
          <a:xfrm>
            <a:off x="9422823" y="6330225"/>
            <a:ext cx="2057400" cy="365125"/>
          </a:xfrm>
        </p:spPr>
        <p:txBody>
          <a:bodyPr/>
          <a:lstStyle/>
          <a:p>
            <a:fld id="{9E543643-C343-E242-96C8-DCEC3832F61D}" type="slidenum">
              <a:rPr lang="en-US" smtClean="0">
                <a:solidFill>
                  <a:schemeClr val="bg1"/>
                </a:solidFill>
              </a:rPr>
              <a:t>28</a:t>
            </a:fld>
            <a:endParaRPr lang="en-US" dirty="0">
              <a:solidFill>
                <a:schemeClr val="bg1"/>
              </a:solidFill>
            </a:endParaRPr>
          </a:p>
        </p:txBody>
      </p:sp>
      <p:graphicFrame>
        <p:nvGraphicFramePr>
          <p:cNvPr id="5" name="Content Placeholder 4">
            <a:extLst>
              <a:ext uri="{FF2B5EF4-FFF2-40B4-BE49-F238E27FC236}">
                <a16:creationId xmlns:a16="http://schemas.microsoft.com/office/drawing/2014/main" id="{ECAE261B-B7E1-FB95-01C4-3ADE75D7BB81}"/>
              </a:ext>
            </a:extLst>
          </p:cNvPr>
          <p:cNvGraphicFramePr>
            <a:graphicFrameLocks noGrp="1"/>
          </p:cNvGraphicFramePr>
          <p:nvPr>
            <p:ph idx="1"/>
            <p:extLst>
              <p:ext uri="{D42A27DB-BD31-4B8C-83A1-F6EECF244321}">
                <p14:modId xmlns:p14="http://schemas.microsoft.com/office/powerpoint/2010/main" val="1965108802"/>
              </p:ext>
            </p:extLst>
          </p:nvPr>
        </p:nvGraphicFramePr>
        <p:xfrm>
          <a:off x="936171" y="1017332"/>
          <a:ext cx="10319656" cy="5312893"/>
        </p:xfrm>
        <a:graphic>
          <a:graphicData uri="http://schemas.openxmlformats.org/drawingml/2006/table">
            <a:tbl>
              <a:tblPr firstRow="1" firstCol="1" bandRow="1"/>
              <a:tblGrid>
                <a:gridCol w="3338285">
                  <a:extLst>
                    <a:ext uri="{9D8B030D-6E8A-4147-A177-3AD203B41FA5}">
                      <a16:colId xmlns:a16="http://schemas.microsoft.com/office/drawing/2014/main" val="1304366418"/>
                    </a:ext>
                  </a:extLst>
                </a:gridCol>
                <a:gridCol w="6981371">
                  <a:extLst>
                    <a:ext uri="{9D8B030D-6E8A-4147-A177-3AD203B41FA5}">
                      <a16:colId xmlns:a16="http://schemas.microsoft.com/office/drawing/2014/main" val="3935645980"/>
                    </a:ext>
                  </a:extLst>
                </a:gridCol>
              </a:tblGrid>
              <a:tr h="1587107">
                <a:tc>
                  <a:txBody>
                    <a:bodyPr/>
                    <a:lstStyle/>
                    <a:p>
                      <a:pPr marL="0" marR="0">
                        <a:lnSpc>
                          <a:spcPct val="107000"/>
                        </a:lnSpc>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Who are the important stakeholder groups with whom you need to engage?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Beyond leadership, CR program staff and referring clinicians, think about other stakeholders whose input, expertise, or support you might need (e.g., patients, IT staff, legal/compliance staff).</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3735206"/>
                  </a:ext>
                </a:extLst>
              </a:tr>
              <a:tr h="2050768">
                <a:tc>
                  <a:txBody>
                    <a:bodyPr/>
                    <a:lstStyle/>
                    <a:p>
                      <a:pPr marL="0" marR="0">
                        <a:lnSpc>
                          <a:spcPct val="107000"/>
                        </a:lnSpc>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Within each stakeholder group, who are the key people with whom you need to engage</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If all the key people in a group are similar, you may be able to engage with them as a group, but sometimes talking to people individually may be more strategic, especially if some people are more likely to have particular concerns.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348252"/>
                  </a:ext>
                </a:extLst>
              </a:tr>
              <a:tr h="1675018">
                <a:tc>
                  <a:txBody>
                    <a:bodyPr/>
                    <a:lstStyle/>
                    <a:p>
                      <a:pPr marL="0" marR="0">
                        <a:lnSpc>
                          <a:spcPct val="107000"/>
                        </a:lnSpc>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What matters to each stakeholder and how can you address their priorities or concerns?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If you prepare for these conversations with data, publications, and stories to address their needs, you’ll be more successful.</a:t>
                      </a:r>
                    </a:p>
                    <a:p>
                      <a:pPr marL="0" marR="0">
                        <a:lnSpc>
                          <a:spcPct val="107000"/>
                        </a:lnSpc>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7988857"/>
                  </a:ext>
                </a:extLst>
              </a:tr>
            </a:tbl>
          </a:graphicData>
        </a:graphic>
      </p:graphicFrame>
      <p:sp>
        <p:nvSpPr>
          <p:cNvPr id="10" name="Rectangle 9">
            <a:extLst>
              <a:ext uri="{FF2B5EF4-FFF2-40B4-BE49-F238E27FC236}">
                <a16:creationId xmlns:a16="http://schemas.microsoft.com/office/drawing/2014/main" id="{2116219B-27D9-DF9B-1832-498AEC5692F1}"/>
              </a:ext>
              <a:ext uri="{C183D7F6-B498-43B3-948B-1728B52AA6E4}">
                <adec:decorative xmlns:adec="http://schemas.microsoft.com/office/drawing/2017/decorative" val="1"/>
              </a:ext>
            </a:extLst>
          </p:cNvPr>
          <p:cNvSpPr/>
          <p:nvPr/>
        </p:nvSpPr>
        <p:spPr>
          <a:xfrm>
            <a:off x="0" y="3290"/>
            <a:ext cx="12192000" cy="816429"/>
          </a:xfrm>
          <a:prstGeom prst="rect">
            <a:avLst/>
          </a:prstGeom>
          <a:solidFill>
            <a:srgbClr val="C42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a:extLst>
              <a:ext uri="{FF2B5EF4-FFF2-40B4-BE49-F238E27FC236}">
                <a16:creationId xmlns:a16="http://schemas.microsoft.com/office/drawing/2014/main" id="{3B7C6AF5-CF97-B15C-FFC4-80396EF5950F}"/>
              </a:ext>
            </a:extLst>
          </p:cNvPr>
          <p:cNvSpPr txBox="1">
            <a:spLocks noGrp="1"/>
          </p:cNvSpPr>
          <p:nvPr>
            <p:ph type="title" idx="4294967295"/>
          </p:nvPr>
        </p:nvSpPr>
        <p:spPr>
          <a:xfrm>
            <a:off x="0" y="86695"/>
            <a:ext cx="12191999" cy="61555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a:ln>
                  <a:noFill/>
                </a:ln>
                <a:solidFill>
                  <a:schemeClr val="bg1"/>
                </a:solidFill>
                <a:effectLst/>
                <a:uLnTx/>
                <a:uFillTx/>
                <a:latin typeface="Avenir Next LT Pro Demi" panose="020B0704020202020204" pitchFamily="34" charset="0"/>
                <a:ea typeface="+mn-ea"/>
                <a:cs typeface="+mn-cs"/>
              </a:rPr>
              <a:t>Six Questions to Guide Your Efforts At Securing Buy-in</a:t>
            </a:r>
          </a:p>
        </p:txBody>
      </p:sp>
      <p:sp>
        <p:nvSpPr>
          <p:cNvPr id="7" name="Rectangle 2">
            <a:extLst>
              <a:ext uri="{FF2B5EF4-FFF2-40B4-BE49-F238E27FC236}">
                <a16:creationId xmlns:a16="http://schemas.microsoft.com/office/drawing/2014/main" id="{AB99350F-88E5-15F7-76EB-91EE485E7A45}"/>
              </a:ext>
              <a:ext uri="{C183D7F6-B498-43B3-948B-1728B52AA6E4}">
                <adec:decorative xmlns:adec="http://schemas.microsoft.com/office/drawing/2017/decorative" val="1"/>
              </a:ext>
            </a:extLst>
          </p:cNvPr>
          <p:cNvSpPr>
            <a:spLocks noChangeArrowheads="1"/>
          </p:cNvSpPr>
          <p:nvPr/>
        </p:nvSpPr>
        <p:spPr bwMode="auto">
          <a:xfrm>
            <a:off x="3362325" y="11160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878459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BB56A87-5BA7-473B-AE16-DBCC373D6A7F}"/>
              </a:ext>
            </a:extLst>
          </p:cNvPr>
          <p:cNvSpPr>
            <a:spLocks noGrp="1"/>
          </p:cNvSpPr>
          <p:nvPr>
            <p:ph type="sldNum" sz="quarter" idx="12"/>
          </p:nvPr>
        </p:nvSpPr>
        <p:spPr>
          <a:xfrm>
            <a:off x="9422823" y="6330225"/>
            <a:ext cx="2057400" cy="365125"/>
          </a:xfrm>
        </p:spPr>
        <p:txBody>
          <a:bodyPr/>
          <a:lstStyle/>
          <a:p>
            <a:fld id="{9E543643-C343-E242-96C8-DCEC3832F61D}" type="slidenum">
              <a:rPr lang="en-US" smtClean="0">
                <a:solidFill>
                  <a:schemeClr val="bg1"/>
                </a:solidFill>
              </a:rPr>
              <a:t>29</a:t>
            </a:fld>
            <a:endParaRPr lang="en-US" dirty="0">
              <a:solidFill>
                <a:schemeClr val="bg1"/>
              </a:solidFill>
            </a:endParaRPr>
          </a:p>
        </p:txBody>
      </p:sp>
      <p:graphicFrame>
        <p:nvGraphicFramePr>
          <p:cNvPr id="5" name="Content Placeholder 4">
            <a:extLst>
              <a:ext uri="{FF2B5EF4-FFF2-40B4-BE49-F238E27FC236}">
                <a16:creationId xmlns:a16="http://schemas.microsoft.com/office/drawing/2014/main" id="{ECAE261B-B7E1-FB95-01C4-3ADE75D7BB81}"/>
              </a:ext>
            </a:extLst>
          </p:cNvPr>
          <p:cNvGraphicFramePr>
            <a:graphicFrameLocks noGrp="1"/>
          </p:cNvGraphicFramePr>
          <p:nvPr>
            <p:ph idx="1"/>
            <p:extLst>
              <p:ext uri="{D42A27DB-BD31-4B8C-83A1-F6EECF244321}">
                <p14:modId xmlns:p14="http://schemas.microsoft.com/office/powerpoint/2010/main" val="1367192253"/>
              </p:ext>
            </p:extLst>
          </p:nvPr>
        </p:nvGraphicFramePr>
        <p:xfrm>
          <a:off x="551988" y="1003276"/>
          <a:ext cx="11073822" cy="5154631"/>
        </p:xfrm>
        <a:graphic>
          <a:graphicData uri="http://schemas.openxmlformats.org/drawingml/2006/table">
            <a:tbl>
              <a:tblPr firstRow="1" firstCol="1" bandRow="1"/>
              <a:tblGrid>
                <a:gridCol w="2510970">
                  <a:extLst>
                    <a:ext uri="{9D8B030D-6E8A-4147-A177-3AD203B41FA5}">
                      <a16:colId xmlns:a16="http://schemas.microsoft.com/office/drawing/2014/main" val="1304366418"/>
                    </a:ext>
                  </a:extLst>
                </a:gridCol>
                <a:gridCol w="8562852">
                  <a:extLst>
                    <a:ext uri="{9D8B030D-6E8A-4147-A177-3AD203B41FA5}">
                      <a16:colId xmlns:a16="http://schemas.microsoft.com/office/drawing/2014/main" val="3935645980"/>
                    </a:ext>
                  </a:extLst>
                </a:gridCol>
              </a:tblGrid>
              <a:tr h="1586955">
                <a:tc>
                  <a:txBody>
                    <a:bodyPr/>
                    <a:lstStyle/>
                    <a:p>
                      <a:pPr marL="0" marR="0">
                        <a:lnSpc>
                          <a:spcPct val="107000"/>
                        </a:lnSpc>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Who should talk to the key people?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Secure a physician or clinical champion or organizational leader to facilitate some of your discussions with others. Doing so may be more successful than attempting to engage with every stakeholder yourself</a:t>
                      </a:r>
                      <a:r>
                        <a:rPr lang="en-US" sz="20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7670465"/>
                  </a:ext>
                </a:extLst>
              </a:tr>
              <a:tr h="1870619">
                <a:tc>
                  <a:txBody>
                    <a:bodyPr/>
                    <a:lstStyle/>
                    <a:p>
                      <a:pPr marL="0" marR="0">
                        <a:lnSpc>
                          <a:spcPct val="107000"/>
                        </a:lnSpc>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How/when should the key people be approached?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Avoid times when stakeholders are overwhelmed. Give people time to think; remember that, if pressed for an immediate decision, people are more likely to say “no.” Seek to discuss HYCR in scheduled meetings to add legitimacy to the discussions and ensure you have a captive audience.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8873700"/>
                  </a:ext>
                </a:extLst>
              </a:tr>
              <a:tr h="1628259">
                <a:tc>
                  <a:txBody>
                    <a:bodyPr/>
                    <a:lstStyle/>
                    <a:p>
                      <a:pPr marL="0" marR="0">
                        <a:lnSpc>
                          <a:spcPct val="107000"/>
                        </a:lnSpc>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How can engagement with key stakeholders be sustained?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Following up with key stakeholders regularly to share progress and successes will help build long-term support for HYCR that is more likely to be sustained through times of financial difficulty.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2956421"/>
                  </a:ext>
                </a:extLst>
              </a:tr>
            </a:tbl>
          </a:graphicData>
        </a:graphic>
      </p:graphicFrame>
      <p:sp>
        <p:nvSpPr>
          <p:cNvPr id="10" name="Rectangle 9">
            <a:extLst>
              <a:ext uri="{FF2B5EF4-FFF2-40B4-BE49-F238E27FC236}">
                <a16:creationId xmlns:a16="http://schemas.microsoft.com/office/drawing/2014/main" id="{2116219B-27D9-DF9B-1832-498AEC5692F1}"/>
              </a:ext>
              <a:ext uri="{C183D7F6-B498-43B3-948B-1728B52AA6E4}">
                <adec:decorative xmlns:adec="http://schemas.microsoft.com/office/drawing/2017/decorative" val="1"/>
              </a:ext>
            </a:extLst>
          </p:cNvPr>
          <p:cNvSpPr/>
          <p:nvPr/>
        </p:nvSpPr>
        <p:spPr>
          <a:xfrm>
            <a:off x="0" y="3290"/>
            <a:ext cx="12192000" cy="816429"/>
          </a:xfrm>
          <a:prstGeom prst="rect">
            <a:avLst/>
          </a:prstGeom>
          <a:solidFill>
            <a:srgbClr val="C42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a:extLst>
              <a:ext uri="{FF2B5EF4-FFF2-40B4-BE49-F238E27FC236}">
                <a16:creationId xmlns:a16="http://schemas.microsoft.com/office/drawing/2014/main" id="{3B7C6AF5-CF97-B15C-FFC4-80396EF5950F}"/>
              </a:ext>
            </a:extLst>
          </p:cNvPr>
          <p:cNvSpPr txBox="1">
            <a:spLocks noGrp="1"/>
          </p:cNvSpPr>
          <p:nvPr>
            <p:ph type="title" idx="4294967295"/>
          </p:nvPr>
        </p:nvSpPr>
        <p:spPr>
          <a:xfrm>
            <a:off x="86061" y="86695"/>
            <a:ext cx="12005676" cy="61555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a:ln>
                  <a:noFill/>
                </a:ln>
                <a:solidFill>
                  <a:schemeClr val="bg1"/>
                </a:solidFill>
                <a:effectLst/>
                <a:uLnTx/>
                <a:uFillTx/>
                <a:latin typeface="Avenir Next LT Pro Demi" panose="020B0704020202020204" pitchFamily="34" charset="0"/>
                <a:ea typeface="+mn-ea"/>
                <a:cs typeface="+mn-cs"/>
              </a:rPr>
              <a:t>Six Questions to Guide Your Efforts</a:t>
            </a:r>
            <a:r>
              <a:rPr kumimoji="0" lang="en-US" sz="3200" b="0" i="0" u="none" strike="noStrike" kern="1200" cap="none" spc="0" normalizeH="0" baseline="0" noProof="0" dirty="0">
                <a:ln>
                  <a:noFill/>
                </a:ln>
                <a:solidFill>
                  <a:schemeClr val="bg1"/>
                </a:solidFill>
                <a:effectLst/>
                <a:uLnTx/>
                <a:uFillTx/>
                <a:latin typeface="Avenir Next LT Pro Demi" panose="020B0704020202020204" pitchFamily="34" charset="0"/>
                <a:ea typeface="+mn-ea"/>
                <a:cs typeface="+mn-cs"/>
              </a:rPr>
              <a:t> </a:t>
            </a:r>
            <a:r>
              <a:rPr kumimoji="0" lang="en-US" sz="2000" b="0" i="0" u="none" strike="noStrike" kern="1200" cap="none" spc="0" normalizeH="0" baseline="0" noProof="0" dirty="0">
                <a:ln>
                  <a:noFill/>
                </a:ln>
                <a:solidFill>
                  <a:schemeClr val="bg1"/>
                </a:solidFill>
                <a:effectLst/>
                <a:uLnTx/>
                <a:uFillTx/>
                <a:latin typeface="Avenir Next LT Pro Demi" panose="020B0704020202020204" pitchFamily="34" charset="0"/>
                <a:ea typeface="+mn-ea"/>
                <a:cs typeface="+mn-cs"/>
              </a:rPr>
              <a:t>(continued)</a:t>
            </a:r>
          </a:p>
        </p:txBody>
      </p:sp>
      <p:sp>
        <p:nvSpPr>
          <p:cNvPr id="7" name="Rectangle 2">
            <a:extLst>
              <a:ext uri="{FF2B5EF4-FFF2-40B4-BE49-F238E27FC236}">
                <a16:creationId xmlns:a16="http://schemas.microsoft.com/office/drawing/2014/main" id="{AB99350F-88E5-15F7-76EB-91EE485E7A45}"/>
              </a:ext>
              <a:ext uri="{C183D7F6-B498-43B3-948B-1728B52AA6E4}">
                <adec:decorative xmlns:adec="http://schemas.microsoft.com/office/drawing/2017/decorative" val="1"/>
              </a:ext>
            </a:extLst>
          </p:cNvPr>
          <p:cNvSpPr>
            <a:spLocks noChangeArrowheads="1"/>
          </p:cNvSpPr>
          <p:nvPr/>
        </p:nvSpPr>
        <p:spPr bwMode="auto">
          <a:xfrm>
            <a:off x="3362325" y="11160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37309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7F4A732-DF99-71BE-9556-741251928A7A}"/>
              </a:ext>
            </a:extLst>
          </p:cNvPr>
          <p:cNvSpPr>
            <a:spLocks noGrp="1"/>
          </p:cNvSpPr>
          <p:nvPr>
            <p:ph type="title" idx="4294967295"/>
          </p:nvPr>
        </p:nvSpPr>
        <p:spPr>
          <a:xfrm>
            <a:off x="-25099" y="0"/>
            <a:ext cx="12217099" cy="816429"/>
          </a:xfrm>
          <a:prstGeom prst="rect">
            <a:avLst/>
          </a:prstGeom>
          <a:solidFill>
            <a:srgbClr val="C4203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3400" b="1" i="0" u="none" strike="noStrike" kern="1200" cap="none" spc="0" normalizeH="0" baseline="0" noProof="0" dirty="0" err="1">
                <a:ln>
                  <a:noFill/>
                </a:ln>
                <a:solidFill>
                  <a:schemeClr val="bg1"/>
                </a:solidFill>
                <a:effectLst/>
                <a:uLnTx/>
                <a:uFillTx/>
                <a:latin typeface="Avenir Next LT Pro Demi" panose="020B0704020202020204" pitchFamily="34" charset="0"/>
                <a:ea typeface="+mj-ea"/>
                <a:cs typeface="+mj-cs"/>
              </a:rPr>
              <a:t>TAKEheart</a:t>
            </a:r>
            <a:r>
              <a:rPr kumimoji="0" lang="en-US" sz="3400" b="1" i="0" u="none" strike="noStrike" kern="1200" cap="none" spc="0" normalizeH="0" baseline="0" noProof="0" dirty="0">
                <a:ln>
                  <a:noFill/>
                </a:ln>
                <a:solidFill>
                  <a:schemeClr val="bg1"/>
                </a:solidFill>
                <a:effectLst/>
                <a:uLnTx/>
                <a:uFillTx/>
                <a:latin typeface="Avenir Next LT Pro Demi" panose="020B0704020202020204" pitchFamily="34" charset="0"/>
                <a:ea typeface="+mj-ea"/>
                <a:cs typeface="+mj-cs"/>
              </a:rPr>
              <a:t> Materials for Expanding Access and Capacity</a:t>
            </a:r>
          </a:p>
        </p:txBody>
      </p:sp>
      <p:sp>
        <p:nvSpPr>
          <p:cNvPr id="3" name="Content Placeholder 2">
            <a:extLst>
              <a:ext uri="{FF2B5EF4-FFF2-40B4-BE49-F238E27FC236}">
                <a16:creationId xmlns:a16="http://schemas.microsoft.com/office/drawing/2014/main" id="{DCD45A1E-B21C-BE73-1CA7-4B12859F693C}"/>
              </a:ext>
            </a:extLst>
          </p:cNvPr>
          <p:cNvSpPr>
            <a:spLocks noGrp="1"/>
          </p:cNvSpPr>
          <p:nvPr>
            <p:ph idx="1"/>
          </p:nvPr>
        </p:nvSpPr>
        <p:spPr>
          <a:xfrm>
            <a:off x="838199" y="755203"/>
            <a:ext cx="10700085" cy="7095573"/>
          </a:xfrm>
        </p:spPr>
        <p:txBody>
          <a:bodyPr>
            <a:normAutofit fontScale="25000" lnSpcReduction="20000"/>
          </a:bodyPr>
          <a:lstStyle/>
          <a:p>
            <a:endParaRPr lang="en-US" sz="3000" b="1" dirty="0">
              <a:latin typeface="Avenir Next LT Pro Demi" panose="020B0704020202020204" pitchFamily="34" charset="0"/>
            </a:endParaRPr>
          </a:p>
          <a:p>
            <a:pPr marL="0" marR="0" indent="0">
              <a:lnSpc>
                <a:spcPct val="107000"/>
              </a:lnSpc>
              <a:spcBef>
                <a:spcPts val="0"/>
              </a:spcBef>
              <a:spcAft>
                <a:spcPts val="800"/>
              </a:spcAft>
              <a:buNone/>
            </a:pPr>
            <a:r>
              <a:rPr lang="en-US" sz="11200" dirty="0">
                <a:latin typeface="Calibri" panose="020F0502020204030204" pitchFamily="34" charset="0"/>
                <a:ea typeface="Calibri" panose="020F0502020204030204" pitchFamily="34" charset="0"/>
                <a:cs typeface="Times New Roman" panose="02020603050405020304" pitchFamily="18" charset="0"/>
              </a:rPr>
              <a:t>The knowledge, experiences, and resources shared by HYCR Workgroup members are captured in:	</a:t>
            </a:r>
          </a:p>
          <a:p>
            <a:pPr lvl="1">
              <a:lnSpc>
                <a:spcPct val="107000"/>
              </a:lnSpc>
              <a:spcBef>
                <a:spcPts val="0"/>
              </a:spcBef>
              <a:buFont typeface="Wingdings" panose="05000000000000000000" pitchFamily="2" charset="2"/>
              <a:buChar char="Ø"/>
            </a:pPr>
            <a:r>
              <a:rPr lang="en-US" sz="10800" dirty="0">
                <a:latin typeface="Calibri" panose="020F0502020204030204" pitchFamily="34" charset="0"/>
                <a:ea typeface="Calibri" panose="020F0502020204030204" pitchFamily="34" charset="0"/>
                <a:cs typeface="Times New Roman" panose="02020603050405020304" pitchFamily="18" charset="0"/>
              </a:rPr>
              <a:t> </a:t>
            </a:r>
            <a:r>
              <a:rPr lang="en-US" sz="9600" b="1" dirty="0">
                <a:latin typeface="Calibri" panose="020F0502020204030204" pitchFamily="34" charset="0"/>
                <a:ea typeface="Calibri" panose="020F0502020204030204" pitchFamily="34" charset="0"/>
                <a:cs typeface="Times New Roman" panose="02020603050405020304" pitchFamily="18" charset="0"/>
              </a:rPr>
              <a:t>This Slide Deck</a:t>
            </a:r>
            <a:endParaRPr lang="en-US" sz="9600" b="1" dirty="0">
              <a:highlight>
                <a:srgbClr val="FFFF00"/>
              </a:highlight>
            </a:endParaRPr>
          </a:p>
          <a:p>
            <a:pPr lvl="1">
              <a:lnSpc>
                <a:spcPct val="107000"/>
              </a:lnSpc>
              <a:spcBef>
                <a:spcPts val="0"/>
              </a:spcBef>
              <a:buFont typeface="Wingdings" panose="05000000000000000000" pitchFamily="2" charset="2"/>
              <a:buChar char="Ø"/>
            </a:pPr>
            <a:r>
              <a:rPr lang="en-US" sz="9600" dirty="0">
                <a:latin typeface="Calibri" panose="020F0502020204030204" pitchFamily="34" charset="0"/>
                <a:ea typeface="Calibri" panose="020F0502020204030204" pitchFamily="34" charset="0"/>
                <a:cs typeface="Times New Roman" panose="02020603050405020304" pitchFamily="18" charset="0"/>
              </a:rPr>
              <a:t> The </a:t>
            </a:r>
            <a:r>
              <a:rPr lang="en-US" sz="9600" b="1"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HYCR Implementation Guide (IG)</a:t>
            </a:r>
            <a:endParaRPr lang="en-US" sz="9600" b="1" dirty="0">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Bef>
                <a:spcPts val="0"/>
              </a:spcBef>
              <a:buFont typeface="Wingdings" panose="05000000000000000000" pitchFamily="2" charset="2"/>
              <a:buChar char="Ø"/>
            </a:pPr>
            <a:r>
              <a:rPr lang="en-US" sz="9600" dirty="0">
                <a:latin typeface="Calibri" panose="020F0502020204030204" pitchFamily="34" charset="0"/>
                <a:ea typeface="Calibri" panose="020F0502020204030204" pitchFamily="34" charset="0"/>
                <a:cs typeface="Times New Roman" panose="02020603050405020304" pitchFamily="18" charset="0"/>
              </a:rPr>
              <a:t>  A </a:t>
            </a:r>
            <a:r>
              <a:rPr lang="en-US" sz="9600" b="1"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4"/>
              </a:rPr>
              <a:t>HYCR Resource Guide</a:t>
            </a:r>
            <a:r>
              <a:rPr lang="en-US" sz="9600" b="1" dirty="0">
                <a:latin typeface="Calibri" panose="020F0502020204030204" pitchFamily="34" charset="0"/>
                <a:ea typeface="Calibri" panose="020F0502020204030204" pitchFamily="34" charset="0"/>
                <a:cs typeface="Times New Roman" panose="02020603050405020304" pitchFamily="18" charset="0"/>
              </a:rPr>
              <a:t> </a:t>
            </a:r>
            <a:r>
              <a:rPr lang="en-US" sz="9600" dirty="0">
                <a:latin typeface="Calibri" panose="020F0502020204030204" pitchFamily="34" charset="0"/>
                <a:ea typeface="Calibri" panose="020F0502020204030204" pitchFamily="34" charset="0"/>
                <a:cs typeface="Times New Roman" panose="02020603050405020304" pitchFamily="18" charset="0"/>
              </a:rPr>
              <a:t>(RG)</a:t>
            </a:r>
          </a:p>
          <a:p>
            <a:pPr lvl="1">
              <a:lnSpc>
                <a:spcPct val="107000"/>
              </a:lnSpc>
              <a:spcBef>
                <a:spcPts val="0"/>
              </a:spcBef>
              <a:buFont typeface="Wingdings" panose="05000000000000000000" pitchFamily="2" charset="2"/>
              <a:buChar char="Ø"/>
            </a:pPr>
            <a:endParaRPr lang="en-US" sz="96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1200" dirty="0">
                <a:latin typeface="Calibri" panose="020F0502020204030204" pitchFamily="34" charset="0"/>
                <a:ea typeface="Calibri" panose="020F0502020204030204" pitchFamily="34" charset="0"/>
                <a:cs typeface="Times New Roman" panose="02020603050405020304" pitchFamily="18" charset="0"/>
              </a:rPr>
              <a:t>Additional TAKEheart webinars that focused on innovations and best practices for expanding access and capacity include:</a:t>
            </a:r>
          </a:p>
          <a:p>
            <a:pPr lvl="1">
              <a:lnSpc>
                <a:spcPct val="107000"/>
              </a:lnSpc>
              <a:spcBef>
                <a:spcPts val="0"/>
              </a:spcBef>
              <a:spcAft>
                <a:spcPts val="800"/>
              </a:spcAft>
              <a:buSzPts val="1000"/>
              <a:buFont typeface="Wingdings" panose="05000000000000000000" pitchFamily="2" charset="2"/>
              <a:buChar char="Ø"/>
              <a:tabLst>
                <a:tab pos="457200" algn="l"/>
              </a:tabLst>
            </a:pPr>
            <a:r>
              <a:rPr lang="en-US" sz="9600" b="1"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5"/>
              </a:rPr>
              <a:t>Options</a:t>
            </a:r>
            <a:r>
              <a:rPr lang="en-US" sz="9600" b="1" u="sng" dirty="0">
                <a:solidFill>
                  <a:srgbClr val="0000FF"/>
                </a:solidFill>
                <a:latin typeface="Calibri" panose="020F0502020204030204" pitchFamily="34" charset="0"/>
                <a:ea typeface="Calibri" panose="020F0502020204030204" pitchFamily="34" charset="0"/>
                <a:cs typeface="Times New Roman" panose="02020603050405020304" pitchFamily="18" charset="0"/>
              </a:rPr>
              <a:t> To Expand System Capacity and Patient Centeredness</a:t>
            </a:r>
          </a:p>
          <a:p>
            <a:pPr lvl="1">
              <a:lnSpc>
                <a:spcPct val="107000"/>
              </a:lnSpc>
              <a:spcBef>
                <a:spcPts val="0"/>
              </a:spcBef>
              <a:spcAft>
                <a:spcPts val="800"/>
              </a:spcAft>
              <a:buSzPts val="1000"/>
              <a:buFont typeface="Wingdings" panose="05000000000000000000" pitchFamily="2" charset="2"/>
              <a:buChar char="Ø"/>
              <a:tabLst>
                <a:tab pos="457200" algn="l"/>
              </a:tabLst>
            </a:pPr>
            <a:r>
              <a:rPr lang="en-US" sz="9600" b="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6"/>
              </a:rPr>
              <a:t>Innovations That Can Improve Your Cardiac Rehabilitation Program</a:t>
            </a:r>
            <a:endParaRPr lang="en-US" sz="9600" b="1"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Bef>
                <a:spcPts val="0"/>
              </a:spcBef>
              <a:spcAft>
                <a:spcPts val="800"/>
              </a:spcAft>
              <a:buSzPts val="1000"/>
              <a:buFont typeface="Wingdings" panose="05000000000000000000" pitchFamily="2" charset="2"/>
              <a:buChar char="Ø"/>
              <a:tabLst>
                <a:tab pos="457200" algn="l"/>
              </a:tabLst>
            </a:pPr>
            <a:r>
              <a:rPr lang="en-US" sz="9600" b="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7"/>
              </a:rPr>
              <a:t>Emerging Strategies for Supporting CR Patients Between Onsite Visits</a:t>
            </a:r>
            <a:endParaRPr lang="en-US" sz="9600" b="1"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Bef>
                <a:spcPts val="0"/>
              </a:spcBef>
              <a:spcAft>
                <a:spcPts val="800"/>
              </a:spcAft>
              <a:buSzPts val="1000"/>
              <a:buFont typeface="Wingdings" panose="05000000000000000000" pitchFamily="2" charset="2"/>
              <a:buChar char="Ø"/>
              <a:tabLst>
                <a:tab pos="457200" algn="l"/>
              </a:tabLst>
            </a:pPr>
            <a:r>
              <a:rPr lang="en-US" sz="9600" b="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8"/>
              </a:rPr>
              <a:t>Coping with Staffing Challenges in Today’s Cardiac Rehabilitation Programs</a:t>
            </a:r>
            <a:endParaRPr lang="en-US" sz="9600" b="1"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Bef>
                <a:spcPts val="0"/>
              </a:spcBef>
              <a:spcAft>
                <a:spcPts val="800"/>
              </a:spcAft>
              <a:buSzPts val="1000"/>
              <a:buFont typeface="Wingdings" panose="05000000000000000000" pitchFamily="2" charset="2"/>
              <a:buChar char="Ø"/>
              <a:tabLst>
                <a:tab pos="457200" algn="l"/>
              </a:tabLst>
            </a:pPr>
            <a:r>
              <a:rPr lang="en-US" sz="9600" b="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9"/>
              </a:rPr>
              <a:t>Operational Adjustments while Resuming In-Person Cardiac Rehabilitation Programs</a:t>
            </a:r>
            <a:endParaRPr lang="en-US" sz="9600" b="1"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Bef>
                <a:spcPts val="0"/>
              </a:spcBef>
              <a:spcAft>
                <a:spcPts val="800"/>
              </a:spcAft>
              <a:buFont typeface="Wingdings" panose="05000000000000000000" pitchFamily="2" charset="2"/>
              <a:buChar char="Ø"/>
            </a:pPr>
            <a:endParaRPr lang="en-US" sz="10800" dirty="0">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Bef>
                <a:spcPts val="0"/>
              </a:spcBef>
              <a:spcAft>
                <a:spcPts val="800"/>
              </a:spcAft>
              <a:buFont typeface="Wingdings" panose="05000000000000000000" pitchFamily="2" charset="2"/>
              <a:buChar char="Ø"/>
            </a:pPr>
            <a:endParaRPr lang="en-US" sz="10800" dirty="0">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800"/>
              </a:spcAft>
              <a:buFont typeface="Wingdings" panose="05000000000000000000" pitchFamily="2" charset="2"/>
              <a:buChar char="Ø"/>
            </a:pPr>
            <a:endParaRPr lang="en-US" sz="112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12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buNone/>
            </a:pPr>
            <a:endParaRPr lang="en-US" sz="8000" dirty="0">
              <a:highlight>
                <a:srgbClr val="FFFF00"/>
              </a:highlight>
            </a:endParaRPr>
          </a:p>
          <a:p>
            <a:pPr marL="457200" lvl="1" indent="0">
              <a:buNone/>
            </a:pPr>
            <a:endParaRPr lang="en-US" sz="8000" dirty="0">
              <a:solidFill>
                <a:srgbClr val="1B1B1B"/>
              </a:solidFill>
              <a:latin typeface="Source Sans Pro" panose="020B0503030403020204" pitchFamily="34" charset="0"/>
            </a:endParaRPr>
          </a:p>
          <a:p>
            <a:pPr marL="0" indent="0" algn="ctr">
              <a:buNone/>
            </a:pPr>
            <a:r>
              <a:rPr lang="en-US" sz="3300" b="1" dirty="0">
                <a:solidFill>
                  <a:schemeClr val="bg2"/>
                </a:solidFill>
                <a:latin typeface="+mn-lt"/>
              </a:rPr>
              <a:t>(</a:t>
            </a:r>
            <a:endParaRPr lang="en-US" sz="3300" dirty="0">
              <a:latin typeface="+mn-lt"/>
            </a:endParaRPr>
          </a:p>
          <a:p>
            <a:pPr lvl="1"/>
            <a:endParaRPr lang="en-US" sz="3200" dirty="0"/>
          </a:p>
          <a:p>
            <a:pPr lvl="1"/>
            <a:endParaRPr lang="fr-FR" sz="3200" dirty="0"/>
          </a:p>
          <a:p>
            <a:pPr lvl="1"/>
            <a:endParaRPr lang="en-US" sz="4000" dirty="0">
              <a:latin typeface="Avenir Next LT Pro Demi" panose="020B0704020202020204" pitchFamily="34" charset="0"/>
            </a:endParaRPr>
          </a:p>
          <a:p>
            <a:pPr lvl="1"/>
            <a:endParaRPr lang="en-US" sz="4000" dirty="0">
              <a:latin typeface="Avenir Next LT Pro Demi" panose="020B0704020202020204" pitchFamily="34" charset="0"/>
            </a:endParaRPr>
          </a:p>
          <a:p>
            <a:pPr lvl="1"/>
            <a:endParaRPr lang="en-US" sz="4000" dirty="0">
              <a:latin typeface="Avenir Next LT Pro Demi" panose="020B0704020202020204" pitchFamily="34" charset="0"/>
            </a:endParaRPr>
          </a:p>
          <a:p>
            <a:pPr lvl="1"/>
            <a:endParaRPr lang="en-US" sz="2000" b="1" dirty="0">
              <a:latin typeface="Avenir Next LT Pro Demi" panose="020B0704020202020204" pitchFamily="34" charset="0"/>
            </a:endParaRPr>
          </a:p>
          <a:p>
            <a:pPr marL="0" marR="0" indent="0">
              <a:lnSpc>
                <a:spcPct val="107000"/>
              </a:lnSpc>
              <a:spcBef>
                <a:spcPts val="0"/>
              </a:spcBef>
              <a:spcAft>
                <a:spcPts val="800"/>
              </a:spcAft>
              <a:buNone/>
            </a:pPr>
            <a:r>
              <a:rPr lang="en-US" sz="2400" dirty="0">
                <a:latin typeface="Avenir Next LT Pro Light" panose="020B0304020202020204" pitchFamily="34" charset="0"/>
              </a:rPr>
              <a:t> </a:t>
            </a:r>
          </a:p>
        </p:txBody>
      </p:sp>
      <p:sp>
        <p:nvSpPr>
          <p:cNvPr id="4" name="Footer Placeholder 3">
            <a:extLst>
              <a:ext uri="{FF2B5EF4-FFF2-40B4-BE49-F238E27FC236}">
                <a16:creationId xmlns:a16="http://schemas.microsoft.com/office/drawing/2014/main" id="{321C6F49-DA54-A3EE-01EF-A0F0DEA30853}"/>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7FB80B7-06BB-734E-ED84-50084ABDC6D6}"/>
              </a:ext>
              <a:ext uri="{C183D7F6-B498-43B3-948B-1728B52AA6E4}">
                <adec:decorative xmlns:adec="http://schemas.microsoft.com/office/drawing/2017/decorative" val="1"/>
              </a:ext>
            </a:extLst>
          </p:cNvPr>
          <p:cNvSpPr>
            <a:spLocks noGrp="1"/>
          </p:cNvSpPr>
          <p:nvPr>
            <p:ph type="sldNum" sz="quarter" idx="12"/>
          </p:nvPr>
        </p:nvSpPr>
        <p:spPr/>
        <p:txBody>
          <a:bodyPr/>
          <a:lstStyle/>
          <a:p>
            <a:fld id="{9E543643-C343-E242-96C8-DCEC3832F61D}" type="slidenum">
              <a:rPr lang="en-US" smtClean="0"/>
              <a:t>3</a:t>
            </a:fld>
            <a:endParaRPr lang="en-US" dirty="0"/>
          </a:p>
        </p:txBody>
      </p:sp>
      <p:sp>
        <p:nvSpPr>
          <p:cNvPr id="7" name="Title 1">
            <a:extLst>
              <a:ext uri="{FF2B5EF4-FFF2-40B4-BE49-F238E27FC236}">
                <a16:creationId xmlns:a16="http://schemas.microsoft.com/office/drawing/2014/main" id="{04BAC2CF-5C0E-8F03-0760-1C13C19E8017}"/>
              </a:ext>
              <a:ext uri="{C183D7F6-B498-43B3-948B-1728B52AA6E4}">
                <adec:decorative xmlns:adec="http://schemas.microsoft.com/office/drawing/2017/decorative" val="1"/>
              </a:ext>
            </a:extLst>
          </p:cNvPr>
          <p:cNvSpPr txBox="1">
            <a:spLocks/>
          </p:cNvSpPr>
          <p:nvPr/>
        </p:nvSpPr>
        <p:spPr>
          <a:xfrm>
            <a:off x="0" y="101423"/>
            <a:ext cx="12093676" cy="6537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endParaRPr lang="en-US" sz="2800" dirty="0">
              <a:solidFill>
                <a:schemeClr val="bg1"/>
              </a:solidFill>
              <a:latin typeface="Avenir Next LT Pro Demi" panose="020B0704020202020204" pitchFamily="34" charset="0"/>
              <a:ea typeface="+mn-ea"/>
              <a:cs typeface="+mn-cs"/>
            </a:endParaRPr>
          </a:p>
        </p:txBody>
      </p:sp>
    </p:spTree>
    <p:extLst>
      <p:ext uri="{BB962C8B-B14F-4D97-AF65-F5344CB8AC3E}">
        <p14:creationId xmlns:p14="http://schemas.microsoft.com/office/powerpoint/2010/main" val="19092700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D45A1E-B21C-BE73-1CA7-4B12859F693C}"/>
              </a:ext>
            </a:extLst>
          </p:cNvPr>
          <p:cNvSpPr>
            <a:spLocks noGrp="1"/>
          </p:cNvSpPr>
          <p:nvPr>
            <p:ph idx="1"/>
          </p:nvPr>
        </p:nvSpPr>
        <p:spPr>
          <a:xfrm>
            <a:off x="352697" y="1097279"/>
            <a:ext cx="11377748" cy="6270171"/>
          </a:xfrm>
        </p:spPr>
        <p:txBody>
          <a:bodyPr>
            <a:normAutofit fontScale="77500" lnSpcReduction="20000"/>
          </a:bodyPr>
          <a:lstStyle/>
          <a:p>
            <a:pPr marL="457200" lvl="1" indent="0">
              <a:lnSpc>
                <a:spcPct val="107000"/>
              </a:lnSpc>
              <a:spcBef>
                <a:spcPts val="0"/>
              </a:spcBef>
              <a:spcAft>
                <a:spcPts val="800"/>
              </a:spcAft>
              <a:buNone/>
            </a:pPr>
            <a:r>
              <a:rPr lang="en-US" sz="4100" dirty="0">
                <a:ea typeface="Calibri" panose="020F0502020204030204" pitchFamily="34" charset="0"/>
                <a:cs typeface="Arial" panose="020B0604020202020204" pitchFamily="34" charset="0"/>
              </a:rPr>
              <a:t>See Section 3 of the </a:t>
            </a:r>
            <a:r>
              <a:rPr lang="en-US" sz="4100" b="1" u="sng" dirty="0">
                <a:solidFill>
                  <a:srgbClr val="0563C1"/>
                </a:solidFill>
                <a:effectLst/>
                <a:ea typeface="Calibri" panose="020F0502020204030204" pitchFamily="34" charset="0"/>
                <a:cs typeface="Times New Roman" panose="02020603050405020304" pitchFamily="18" charset="0"/>
                <a:hlinkClick r:id="rId3"/>
              </a:rPr>
              <a:t>HYCR Implementation Guide</a:t>
            </a:r>
            <a:r>
              <a:rPr lang="en-US" sz="4100" b="1" u="sng" dirty="0">
                <a:solidFill>
                  <a:srgbClr val="0563C1"/>
                </a:solidFill>
                <a:effectLst/>
                <a:ea typeface="Calibri" panose="020F0502020204030204" pitchFamily="34" charset="0"/>
                <a:cs typeface="Times New Roman" panose="02020603050405020304" pitchFamily="18" charset="0"/>
              </a:rPr>
              <a:t> </a:t>
            </a:r>
            <a:r>
              <a:rPr lang="en-US" sz="4100" dirty="0">
                <a:ea typeface="Calibri" panose="020F0502020204030204" pitchFamily="34" charset="0"/>
                <a:cs typeface="Arial" panose="020B0604020202020204" pitchFamily="34" charset="0"/>
              </a:rPr>
              <a:t>for responses to common stakeholder question and concerns relating to:</a:t>
            </a:r>
          </a:p>
          <a:p>
            <a:pPr lvl="2">
              <a:lnSpc>
                <a:spcPct val="107000"/>
              </a:lnSpc>
              <a:spcBef>
                <a:spcPts val="0"/>
              </a:spcBef>
              <a:spcAft>
                <a:spcPts val="800"/>
              </a:spcAft>
            </a:pPr>
            <a:r>
              <a:rPr lang="en-US" sz="4100" dirty="0">
                <a:effectLst/>
                <a:ea typeface="Calibri" panose="020F0502020204030204" pitchFamily="34" charset="0"/>
                <a:cs typeface="Times New Roman" panose="02020603050405020304" pitchFamily="18" charset="0"/>
              </a:rPr>
              <a:t>Value of HYCR</a:t>
            </a:r>
          </a:p>
          <a:p>
            <a:pPr lvl="2">
              <a:lnSpc>
                <a:spcPct val="107000"/>
              </a:lnSpc>
              <a:spcBef>
                <a:spcPts val="0"/>
              </a:spcBef>
              <a:spcAft>
                <a:spcPts val="800"/>
              </a:spcAft>
            </a:pPr>
            <a:r>
              <a:rPr lang="en-US" sz="4100" dirty="0">
                <a:effectLst/>
                <a:ea typeface="Calibri" panose="020F0502020204030204" pitchFamily="34" charset="0"/>
                <a:cs typeface="Times New Roman" panose="02020603050405020304" pitchFamily="18" charset="0"/>
              </a:rPr>
              <a:t>Safety of HYCR</a:t>
            </a:r>
          </a:p>
          <a:p>
            <a:pPr lvl="2">
              <a:lnSpc>
                <a:spcPct val="107000"/>
              </a:lnSpc>
              <a:spcBef>
                <a:spcPts val="0"/>
              </a:spcBef>
              <a:spcAft>
                <a:spcPts val="800"/>
              </a:spcAft>
            </a:pPr>
            <a:r>
              <a:rPr lang="en-US" sz="4100" dirty="0">
                <a:effectLst/>
                <a:ea typeface="Calibri" panose="020F0502020204030204" pitchFamily="34" charset="0"/>
                <a:cs typeface="Times New Roman" panose="02020603050405020304" pitchFamily="18" charset="0"/>
              </a:rPr>
              <a:t>Efficacy and Equivalence of HYCR</a:t>
            </a:r>
          </a:p>
          <a:p>
            <a:pPr lvl="2">
              <a:lnSpc>
                <a:spcPct val="107000"/>
              </a:lnSpc>
              <a:spcBef>
                <a:spcPts val="0"/>
              </a:spcBef>
              <a:spcAft>
                <a:spcPts val="800"/>
              </a:spcAft>
            </a:pPr>
            <a:r>
              <a:rPr lang="en-US" sz="4100" dirty="0">
                <a:effectLst/>
                <a:ea typeface="Calibri" panose="020F0502020204030204" pitchFamily="34" charset="0"/>
                <a:cs typeface="Times New Roman" panose="02020603050405020304" pitchFamily="18" charset="0"/>
              </a:rPr>
              <a:t>Technology and Feasibility</a:t>
            </a:r>
          </a:p>
          <a:p>
            <a:pPr lvl="2">
              <a:lnSpc>
                <a:spcPct val="107000"/>
              </a:lnSpc>
              <a:spcBef>
                <a:spcPts val="0"/>
              </a:spcBef>
              <a:spcAft>
                <a:spcPts val="800"/>
              </a:spcAft>
            </a:pPr>
            <a:r>
              <a:rPr lang="en-US" sz="4100" dirty="0">
                <a:effectLst/>
                <a:ea typeface="Calibri" panose="020F0502020204030204" pitchFamily="34" charset="0"/>
                <a:cs typeface="Times New Roman" panose="02020603050405020304" pitchFamily="18" charset="0"/>
              </a:rPr>
              <a:t>Affordability/ Cost</a:t>
            </a:r>
          </a:p>
          <a:p>
            <a:pPr lvl="2">
              <a:lnSpc>
                <a:spcPct val="107000"/>
              </a:lnSpc>
              <a:spcBef>
                <a:spcPts val="0"/>
              </a:spcBef>
              <a:spcAft>
                <a:spcPts val="800"/>
              </a:spcAft>
            </a:pPr>
            <a:r>
              <a:rPr lang="en-US" sz="4100" dirty="0">
                <a:effectLst/>
                <a:ea typeface="Calibri" panose="020F0502020204030204" pitchFamily="34" charset="0"/>
                <a:cs typeface="Times New Roman" panose="02020603050405020304" pitchFamily="18" charset="0"/>
              </a:rPr>
              <a:t>Reimbursement &amp; Revenue</a:t>
            </a:r>
          </a:p>
          <a:p>
            <a:pPr lvl="2">
              <a:lnSpc>
                <a:spcPct val="107000"/>
              </a:lnSpc>
              <a:spcBef>
                <a:spcPts val="0"/>
              </a:spcBef>
              <a:spcAft>
                <a:spcPts val="800"/>
              </a:spcAft>
            </a:pPr>
            <a:r>
              <a:rPr lang="en-US" sz="4100" dirty="0">
                <a:effectLst/>
                <a:ea typeface="Calibri" panose="020F0502020204030204" pitchFamily="34" charset="0"/>
                <a:cs typeface="Times New Roman" panose="02020603050405020304" pitchFamily="18" charset="0"/>
              </a:rPr>
              <a:t>Compliance</a:t>
            </a:r>
          </a:p>
          <a:p>
            <a:pPr lvl="2">
              <a:lnSpc>
                <a:spcPct val="107000"/>
              </a:lnSpc>
              <a:spcBef>
                <a:spcPts val="0"/>
              </a:spcBef>
              <a:spcAft>
                <a:spcPts val="800"/>
              </a:spcAft>
            </a:pPr>
            <a:endParaRPr lang="en-US" sz="3500" dirty="0">
              <a:effectLst/>
              <a:ea typeface="Calibri" panose="020F0502020204030204" pitchFamily="34" charset="0"/>
              <a:cs typeface="Times New Roman" panose="02020603050405020304" pitchFamily="18" charset="0"/>
            </a:endParaRPr>
          </a:p>
          <a:p>
            <a:pPr marL="457200" lvl="1" indent="0">
              <a:lnSpc>
                <a:spcPct val="107000"/>
              </a:lnSpc>
              <a:spcBef>
                <a:spcPts val="0"/>
              </a:spcBef>
              <a:spcAft>
                <a:spcPts val="800"/>
              </a:spcAft>
              <a:buNone/>
            </a:pPr>
            <a:endParaRPr lang="en-US" sz="3500" dirty="0">
              <a:ea typeface="Calibri" panose="020F0502020204030204" pitchFamily="34" charset="0"/>
              <a:cs typeface="Arial" panose="020B0604020202020204" pitchFamily="34" charset="0"/>
            </a:endParaRPr>
          </a:p>
          <a:p>
            <a:pPr marL="457200" lvl="1" indent="0">
              <a:lnSpc>
                <a:spcPct val="107000"/>
              </a:lnSpc>
              <a:spcBef>
                <a:spcPts val="0"/>
              </a:spcBef>
              <a:spcAft>
                <a:spcPts val="800"/>
              </a:spcAft>
              <a:buNone/>
            </a:pPr>
            <a:r>
              <a:rPr lang="en-US" sz="3200" dirty="0">
                <a:latin typeface="+mj-lt"/>
                <a:ea typeface="Calibri" panose="020F0502020204030204" pitchFamily="34" charset="0"/>
                <a:cs typeface="Arial" panose="020B0604020202020204" pitchFamily="34" charset="0"/>
              </a:rPr>
              <a:t> </a:t>
            </a:r>
            <a:endParaRPr lang="en-US" sz="3200" dirty="0">
              <a:effectLst/>
              <a:latin typeface="+mj-lt"/>
              <a:ea typeface="Calibri" panose="020F0502020204030204" pitchFamily="34" charset="0"/>
              <a:cs typeface="Arial" panose="020B0604020202020204" pitchFamily="34" charset="0"/>
            </a:endParaRPr>
          </a:p>
          <a:p>
            <a:pPr>
              <a:lnSpc>
                <a:spcPct val="107000"/>
              </a:lnSpc>
              <a:spcBef>
                <a:spcPts val="0"/>
              </a:spcBef>
              <a:spcAft>
                <a:spcPts val="800"/>
              </a:spcAft>
            </a:pPr>
            <a:endParaRPr lang="en-US" dirty="0">
              <a:effectLst/>
              <a:latin typeface="Avenir Next LT Pro Light" panose="020B0304020202020204" pitchFamily="34" charset="0"/>
              <a:ea typeface="Calibri" panose="020F0502020204030204" pitchFamily="34" charset="0"/>
              <a:cs typeface="Arial" panose="020B0604020202020204" pitchFamily="34" charset="0"/>
            </a:endParaRPr>
          </a:p>
          <a:p>
            <a:pPr>
              <a:lnSpc>
                <a:spcPct val="107000"/>
              </a:lnSpc>
              <a:spcBef>
                <a:spcPts val="0"/>
              </a:spcBef>
              <a:spcAft>
                <a:spcPts val="800"/>
              </a:spcAft>
            </a:pPr>
            <a:endParaRPr lang="en-US" sz="3600" dirty="0">
              <a:effectLst/>
              <a:latin typeface="Calibri" panose="020F0502020204030204" pitchFamily="34" charset="0"/>
              <a:ea typeface="Calibri" panose="020F0502020204030204" pitchFamily="34" charset="0"/>
              <a:cs typeface="Arial" panose="020B0604020202020204" pitchFamily="34" charset="0"/>
            </a:endParaRPr>
          </a:p>
          <a:p>
            <a:pPr marL="457200" lvl="1" indent="0">
              <a:lnSpc>
                <a:spcPct val="107000"/>
              </a:lnSpc>
              <a:spcBef>
                <a:spcPts val="0"/>
              </a:spcBef>
              <a:spcAft>
                <a:spcPts val="800"/>
              </a:spcAft>
              <a:buNone/>
            </a:pP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lvl="1">
              <a:lnSpc>
                <a:spcPct val="107000"/>
              </a:lnSpc>
              <a:spcBef>
                <a:spcPts val="0"/>
              </a:spcBef>
              <a:spcAft>
                <a:spcPts val="800"/>
              </a:spcAft>
              <a:buFont typeface="Wingdings" panose="05000000000000000000" pitchFamily="2" charset="2"/>
              <a:buChar char="Ø"/>
            </a:pPr>
            <a:endParaRPr lang="en-US" sz="2800" dirty="0">
              <a:latin typeface="Calibri" panose="020F0502020204030204" pitchFamily="34" charset="0"/>
              <a:ea typeface="Calibri" panose="020F0502020204030204" pitchFamily="34" charset="0"/>
              <a:cs typeface="Arial" panose="020B0604020202020204" pitchFamily="34" charset="0"/>
            </a:endParaRPr>
          </a:p>
          <a:p>
            <a:pPr lvl="1">
              <a:lnSpc>
                <a:spcPct val="107000"/>
              </a:lnSpc>
              <a:spcBef>
                <a:spcPts val="0"/>
              </a:spcBef>
              <a:spcAft>
                <a:spcPts val="800"/>
              </a:spcAft>
              <a:buFont typeface="Wingdings" panose="05000000000000000000" pitchFamily="2" charset="2"/>
              <a:buChar char="Ø"/>
            </a:pP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457200" lvl="1" indent="0">
              <a:lnSpc>
                <a:spcPct val="107000"/>
              </a:lnSpc>
              <a:spcAft>
                <a:spcPts val="800"/>
              </a:spcAft>
              <a:buNone/>
            </a:pPr>
            <a:endParaRPr lang="en-US" sz="3200" dirty="0">
              <a:latin typeface="Avenir Next LT Pro" panose="020B0504020202020204" pitchFamily="34" charset="0"/>
            </a:endParaRPr>
          </a:p>
          <a:p>
            <a:pPr lvl="1">
              <a:lnSpc>
                <a:spcPct val="107000"/>
              </a:lnSpc>
              <a:spcAft>
                <a:spcPts val="800"/>
              </a:spcAft>
            </a:pPr>
            <a:endParaRPr lang="en-US" sz="3200" dirty="0">
              <a:latin typeface="Avenir Next LT Pro" panose="020B0504020202020204" pitchFamily="34" charset="0"/>
            </a:endParaRPr>
          </a:p>
          <a:p>
            <a:pPr lvl="1">
              <a:lnSpc>
                <a:spcPct val="107000"/>
              </a:lnSpc>
              <a:spcAft>
                <a:spcPts val="800"/>
              </a:spcAft>
            </a:pPr>
            <a:endParaRPr lang="en-US" dirty="0">
              <a:latin typeface="Avenir Next LT Pro" panose="020B0504020202020204" pitchFamily="34" charset="0"/>
            </a:endParaRPr>
          </a:p>
          <a:p>
            <a:pPr lvl="1">
              <a:lnSpc>
                <a:spcPct val="107000"/>
              </a:lnSpc>
              <a:spcAft>
                <a:spcPts val="800"/>
              </a:spcAft>
            </a:pPr>
            <a:endParaRPr lang="en-US" dirty="0">
              <a:latin typeface="Avenir Next LT Pro" panose="020B0504020202020204" pitchFamily="34" charset="0"/>
            </a:endParaRPr>
          </a:p>
        </p:txBody>
      </p:sp>
      <p:sp>
        <p:nvSpPr>
          <p:cNvPr id="4" name="Footer Placeholder 3">
            <a:extLst>
              <a:ext uri="{FF2B5EF4-FFF2-40B4-BE49-F238E27FC236}">
                <a16:creationId xmlns:a16="http://schemas.microsoft.com/office/drawing/2014/main" id="{321C6F49-DA54-A3EE-01EF-A0F0DEA3085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7FB80B7-06BB-734E-ED84-50084ABDC6D6}"/>
              </a:ext>
            </a:extLst>
          </p:cNvPr>
          <p:cNvSpPr>
            <a:spLocks noGrp="1"/>
          </p:cNvSpPr>
          <p:nvPr>
            <p:ph type="sldNum" sz="quarter" idx="12"/>
          </p:nvPr>
        </p:nvSpPr>
        <p:spPr/>
        <p:txBody>
          <a:bodyPr/>
          <a:lstStyle/>
          <a:p>
            <a:fld id="{9E543643-C343-E242-96C8-DCEC3832F61D}" type="slidenum">
              <a:rPr lang="en-US" smtClean="0"/>
              <a:t>30</a:t>
            </a:fld>
            <a:endParaRPr lang="en-US" dirty="0"/>
          </a:p>
        </p:txBody>
      </p:sp>
      <p:sp>
        <p:nvSpPr>
          <p:cNvPr id="6" name="Rectangle 5">
            <a:extLst>
              <a:ext uri="{FF2B5EF4-FFF2-40B4-BE49-F238E27FC236}">
                <a16:creationId xmlns:a16="http://schemas.microsoft.com/office/drawing/2014/main" id="{F7F4A732-DF99-71BE-9556-741251928A7A}"/>
              </a:ext>
              <a:ext uri="{C183D7F6-B498-43B3-948B-1728B52AA6E4}">
                <adec:decorative xmlns:adec="http://schemas.microsoft.com/office/drawing/2017/decorative" val="1"/>
              </a:ext>
            </a:extLst>
          </p:cNvPr>
          <p:cNvSpPr/>
          <p:nvPr/>
        </p:nvSpPr>
        <p:spPr>
          <a:xfrm>
            <a:off x="-25100" y="0"/>
            <a:ext cx="12217099" cy="816429"/>
          </a:xfrm>
          <a:prstGeom prst="rect">
            <a:avLst/>
          </a:prstGeom>
          <a:solidFill>
            <a:srgbClr val="C42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04BAC2CF-5C0E-8F03-0760-1C13C19E8017}"/>
              </a:ext>
            </a:extLst>
          </p:cNvPr>
          <p:cNvSpPr txBox="1">
            <a:spLocks noGrp="1"/>
          </p:cNvSpPr>
          <p:nvPr>
            <p:ph type="title" idx="4294967295"/>
          </p:nvPr>
        </p:nvSpPr>
        <p:spPr>
          <a:xfrm>
            <a:off x="0" y="101423"/>
            <a:ext cx="12127832" cy="65378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3400" b="0" i="0" u="none" strike="noStrike" kern="1200" cap="none" spc="0" normalizeH="0" baseline="0" noProof="0" dirty="0">
                <a:ln>
                  <a:noFill/>
                </a:ln>
                <a:solidFill>
                  <a:schemeClr val="bg1"/>
                </a:solidFill>
                <a:effectLst/>
                <a:uLnTx/>
                <a:uFillTx/>
                <a:latin typeface="Avenir Next LT Pro Demi" panose="020B0704020202020204" pitchFamily="34" charset="0"/>
                <a:ea typeface="+mn-ea"/>
                <a:cs typeface="+mn-cs"/>
              </a:rPr>
              <a:t>Addressing Stakeholder Questions and Concerns</a:t>
            </a:r>
          </a:p>
        </p:txBody>
      </p:sp>
    </p:spTree>
    <p:extLst>
      <p:ext uri="{BB962C8B-B14F-4D97-AF65-F5344CB8AC3E}">
        <p14:creationId xmlns:p14="http://schemas.microsoft.com/office/powerpoint/2010/main" val="39237718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D45A1E-B21C-BE73-1CA7-4B12859F693C}"/>
              </a:ext>
            </a:extLst>
          </p:cNvPr>
          <p:cNvSpPr>
            <a:spLocks noGrp="1"/>
          </p:cNvSpPr>
          <p:nvPr>
            <p:ph idx="1"/>
          </p:nvPr>
        </p:nvSpPr>
        <p:spPr>
          <a:xfrm>
            <a:off x="555458" y="1262628"/>
            <a:ext cx="11081084" cy="4825351"/>
          </a:xfrm>
        </p:spPr>
        <p:txBody>
          <a:bodyPr>
            <a:normAutofit fontScale="25000" lnSpcReduction="20000"/>
          </a:bodyPr>
          <a:lstStyle/>
          <a:p>
            <a:pPr marL="457200" lvl="1" indent="0">
              <a:lnSpc>
                <a:spcPct val="107000"/>
              </a:lnSpc>
              <a:spcBef>
                <a:spcPts val="0"/>
              </a:spcBef>
              <a:spcAft>
                <a:spcPts val="800"/>
              </a:spcAft>
              <a:buNone/>
            </a:pPr>
            <a:r>
              <a:rPr lang="en-US" sz="11200" b="1" dirty="0">
                <a:ea typeface="Calibri" panose="020F0502020204030204" pitchFamily="34" charset="0"/>
                <a:cs typeface="Arial" panose="020B0604020202020204" pitchFamily="34" charset="0"/>
              </a:rPr>
              <a:t>The support of CR program staff will be especially critical to your success!   </a:t>
            </a:r>
            <a:r>
              <a:rPr lang="en-US" sz="11200" dirty="0">
                <a:ea typeface="Calibri" panose="020F0502020204030204" pitchFamily="34" charset="0"/>
                <a:cs typeface="Arial" panose="020B0604020202020204" pitchFamily="34" charset="0"/>
              </a:rPr>
              <a:t>Program staff play an especially essential role in advocating for HYCR to physicians and eventually with patients!</a:t>
            </a:r>
          </a:p>
          <a:p>
            <a:pPr marL="457200" lvl="1" indent="0">
              <a:lnSpc>
                <a:spcPct val="107000"/>
              </a:lnSpc>
              <a:spcBef>
                <a:spcPts val="0"/>
              </a:spcBef>
              <a:spcAft>
                <a:spcPts val="800"/>
              </a:spcAft>
              <a:buNone/>
            </a:pPr>
            <a:r>
              <a:rPr lang="en-US" sz="11200" dirty="0">
                <a:ea typeface="Calibri" panose="020F0502020204030204" pitchFamily="34" charset="0"/>
                <a:cs typeface="Arial" panose="020B0604020202020204" pitchFamily="34" charset="0"/>
              </a:rPr>
              <a:t>For these reasons:</a:t>
            </a:r>
          </a:p>
          <a:p>
            <a:pPr lvl="2">
              <a:lnSpc>
                <a:spcPct val="107000"/>
              </a:lnSpc>
              <a:spcBef>
                <a:spcPts val="0"/>
              </a:spcBef>
              <a:spcAft>
                <a:spcPts val="800"/>
              </a:spcAft>
            </a:pPr>
            <a:r>
              <a:rPr lang="en-US" sz="11200" dirty="0">
                <a:ea typeface="Calibri" panose="020F0502020204030204" pitchFamily="34" charset="0"/>
                <a:cs typeface="Arial" panose="020B0604020202020204" pitchFamily="34" charset="0"/>
              </a:rPr>
              <a:t>Seek and address staff questions and concerns both during the decision-making phase and again during start up.</a:t>
            </a:r>
          </a:p>
          <a:p>
            <a:pPr lvl="2">
              <a:lnSpc>
                <a:spcPct val="107000"/>
              </a:lnSpc>
              <a:spcBef>
                <a:spcPts val="0"/>
              </a:spcBef>
              <a:spcAft>
                <a:spcPts val="800"/>
              </a:spcAft>
            </a:pPr>
            <a:r>
              <a:rPr lang="en-US" sz="11200" dirty="0">
                <a:ea typeface="Calibri" panose="020F0502020204030204" pitchFamily="34" charset="0"/>
                <a:cs typeface="Arial" panose="020B0604020202020204" pitchFamily="34" charset="0"/>
              </a:rPr>
              <a:t>Address specific concerns about burden, stress, and fatigue, while highlighting the benefits for patients </a:t>
            </a:r>
            <a:endParaRPr lang="en-US" sz="8000" dirty="0">
              <a:ea typeface="Calibri" panose="020F0502020204030204" pitchFamily="34" charset="0"/>
              <a:cs typeface="Arial" panose="020B0604020202020204" pitchFamily="34" charset="0"/>
            </a:endParaRPr>
          </a:p>
          <a:p>
            <a:pPr lvl="3">
              <a:lnSpc>
                <a:spcPct val="107000"/>
              </a:lnSpc>
              <a:spcBef>
                <a:spcPts val="0"/>
              </a:spcBef>
              <a:spcAft>
                <a:spcPts val="800"/>
              </a:spcAft>
              <a:buFont typeface="Wingdings" panose="05000000000000000000" pitchFamily="2" charset="2"/>
              <a:buChar char="Ø"/>
            </a:pPr>
            <a:r>
              <a:rPr lang="en-US" sz="9600" dirty="0">
                <a:ea typeface="Calibri" panose="020F0502020204030204" pitchFamily="34" charset="0"/>
                <a:cs typeface="Arial" panose="020B0604020202020204" pitchFamily="34" charset="0"/>
              </a:rPr>
              <a:t> See Section 3 of the </a:t>
            </a:r>
            <a:r>
              <a:rPr lang="en-US" sz="9600" u="sng" dirty="0">
                <a:solidFill>
                  <a:srgbClr val="0563C1"/>
                </a:solidFill>
                <a:effectLst/>
                <a:ea typeface="Calibri" panose="020F0502020204030204" pitchFamily="34" charset="0"/>
                <a:cs typeface="Times New Roman" panose="02020603050405020304" pitchFamily="18" charset="0"/>
                <a:hlinkClick r:id="rId3"/>
              </a:rPr>
              <a:t>HYCR Implementation Guide</a:t>
            </a:r>
            <a:r>
              <a:rPr lang="en-US" sz="9600" u="sng" dirty="0">
                <a:solidFill>
                  <a:srgbClr val="0563C1"/>
                </a:solidFill>
                <a:ea typeface="Calibri" panose="020F0502020204030204" pitchFamily="34" charset="0"/>
                <a:cs typeface="Times New Roman" panose="02020603050405020304" pitchFamily="18" charset="0"/>
              </a:rPr>
              <a:t> </a:t>
            </a:r>
            <a:r>
              <a:rPr lang="en-US" sz="9600" dirty="0">
                <a:ea typeface="Calibri" panose="020F0502020204030204" pitchFamily="34" charset="0"/>
                <a:cs typeface="Arial" panose="020B0604020202020204" pitchFamily="34" charset="0"/>
              </a:rPr>
              <a:t>for responses to staff concerns, including benefits to staff associated with HYCR services</a:t>
            </a:r>
          </a:p>
          <a:p>
            <a:pPr lvl="2">
              <a:lnSpc>
                <a:spcPct val="107000"/>
              </a:lnSpc>
              <a:spcBef>
                <a:spcPts val="0"/>
              </a:spcBef>
              <a:spcAft>
                <a:spcPts val="800"/>
              </a:spcAft>
            </a:pPr>
            <a:r>
              <a:rPr lang="en-US" sz="11200" dirty="0">
                <a:ea typeface="Calibri" panose="020F0502020204030204" pitchFamily="34" charset="0"/>
                <a:cs typeface="Arial" panose="020B0604020202020204" pitchFamily="34" charset="0"/>
              </a:rPr>
              <a:t>Involve staff in problem-solving wherever possible</a:t>
            </a:r>
          </a:p>
          <a:p>
            <a:pPr lvl="1">
              <a:lnSpc>
                <a:spcPct val="107000"/>
              </a:lnSpc>
              <a:spcAft>
                <a:spcPts val="800"/>
              </a:spcAft>
            </a:pPr>
            <a:endParaRPr lang="en-US" dirty="0">
              <a:latin typeface="Avenir Next LT Pro" panose="020B0504020202020204" pitchFamily="34" charset="0"/>
            </a:endParaRPr>
          </a:p>
        </p:txBody>
      </p:sp>
      <p:sp>
        <p:nvSpPr>
          <p:cNvPr id="4" name="Footer Placeholder 3">
            <a:extLst>
              <a:ext uri="{FF2B5EF4-FFF2-40B4-BE49-F238E27FC236}">
                <a16:creationId xmlns:a16="http://schemas.microsoft.com/office/drawing/2014/main" id="{321C6F49-DA54-A3EE-01EF-A0F0DEA3085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7FB80B7-06BB-734E-ED84-50084ABDC6D6}"/>
              </a:ext>
            </a:extLst>
          </p:cNvPr>
          <p:cNvSpPr>
            <a:spLocks noGrp="1"/>
          </p:cNvSpPr>
          <p:nvPr>
            <p:ph type="sldNum" sz="quarter" idx="12"/>
          </p:nvPr>
        </p:nvSpPr>
        <p:spPr/>
        <p:txBody>
          <a:bodyPr/>
          <a:lstStyle/>
          <a:p>
            <a:fld id="{9E543643-C343-E242-96C8-DCEC3832F61D}" type="slidenum">
              <a:rPr lang="en-US" smtClean="0"/>
              <a:t>31</a:t>
            </a:fld>
            <a:endParaRPr lang="en-US" dirty="0"/>
          </a:p>
        </p:txBody>
      </p:sp>
      <p:sp>
        <p:nvSpPr>
          <p:cNvPr id="6" name="Rectangle 5">
            <a:extLst>
              <a:ext uri="{FF2B5EF4-FFF2-40B4-BE49-F238E27FC236}">
                <a16:creationId xmlns:a16="http://schemas.microsoft.com/office/drawing/2014/main" id="{F7F4A732-DF99-71BE-9556-741251928A7A}"/>
              </a:ext>
              <a:ext uri="{C183D7F6-B498-43B3-948B-1728B52AA6E4}">
                <adec:decorative xmlns:adec="http://schemas.microsoft.com/office/drawing/2017/decorative" val="1"/>
              </a:ext>
            </a:extLst>
          </p:cNvPr>
          <p:cNvSpPr/>
          <p:nvPr/>
        </p:nvSpPr>
        <p:spPr>
          <a:xfrm>
            <a:off x="-25100" y="0"/>
            <a:ext cx="12217099" cy="816429"/>
          </a:xfrm>
          <a:prstGeom prst="rect">
            <a:avLst/>
          </a:prstGeom>
          <a:solidFill>
            <a:srgbClr val="C42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04BAC2CF-5C0E-8F03-0760-1C13C19E8017}"/>
              </a:ext>
            </a:extLst>
          </p:cNvPr>
          <p:cNvSpPr txBox="1">
            <a:spLocks noGrp="1"/>
          </p:cNvSpPr>
          <p:nvPr>
            <p:ph type="title" idx="4294967295"/>
          </p:nvPr>
        </p:nvSpPr>
        <p:spPr>
          <a:xfrm>
            <a:off x="-1" y="101423"/>
            <a:ext cx="12191999" cy="65378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3400" b="0" i="0" u="none" strike="noStrike" kern="1200" cap="none" spc="0" normalizeH="0" baseline="0" noProof="0" dirty="0">
                <a:ln>
                  <a:noFill/>
                </a:ln>
                <a:solidFill>
                  <a:schemeClr val="bg1"/>
                </a:solidFill>
                <a:effectLst/>
                <a:uLnTx/>
                <a:uFillTx/>
                <a:latin typeface="Avenir Next LT Pro Demi" panose="020B0704020202020204" pitchFamily="34" charset="0"/>
                <a:ea typeface="+mn-ea"/>
                <a:cs typeface="+mn-cs"/>
              </a:rPr>
              <a:t>Addressing Staff Concerns </a:t>
            </a:r>
          </a:p>
        </p:txBody>
      </p:sp>
    </p:spTree>
    <p:extLst>
      <p:ext uri="{BB962C8B-B14F-4D97-AF65-F5344CB8AC3E}">
        <p14:creationId xmlns:p14="http://schemas.microsoft.com/office/powerpoint/2010/main" val="38674927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D45A1E-B21C-BE73-1CA7-4B12859F693C}"/>
              </a:ext>
            </a:extLst>
          </p:cNvPr>
          <p:cNvSpPr>
            <a:spLocks noGrp="1"/>
          </p:cNvSpPr>
          <p:nvPr>
            <p:ph idx="1"/>
          </p:nvPr>
        </p:nvSpPr>
        <p:spPr>
          <a:xfrm>
            <a:off x="670275" y="1340214"/>
            <a:ext cx="10876547" cy="5016136"/>
          </a:xfrm>
        </p:spPr>
        <p:txBody>
          <a:bodyPr>
            <a:normAutofit fontScale="85000" lnSpcReduction="20000"/>
          </a:bodyPr>
          <a:lstStyle/>
          <a:p>
            <a:pPr marL="0" indent="0">
              <a:lnSpc>
                <a:spcPct val="107000"/>
              </a:lnSpc>
              <a:spcBef>
                <a:spcPts val="0"/>
              </a:spcBef>
              <a:buNone/>
            </a:pPr>
            <a:r>
              <a:rPr lang="en-US" sz="3800" dirty="0">
                <a:effectLst/>
                <a:ea typeface="Calibri" panose="020F0502020204030204" pitchFamily="34" charset="0"/>
                <a:cs typeface="Arial" panose="020B0604020202020204" pitchFamily="34" charset="0"/>
              </a:rPr>
              <a:t>In addition to addressing staff concerns, tout potential benefits to staff:</a:t>
            </a:r>
          </a:p>
          <a:p>
            <a:pPr lvl="1">
              <a:lnSpc>
                <a:spcPct val="107000"/>
              </a:lnSpc>
              <a:spcBef>
                <a:spcPts val="0"/>
              </a:spcBef>
            </a:pPr>
            <a:r>
              <a:rPr lang="en-US" sz="3300" dirty="0">
                <a:effectLst/>
                <a:ea typeface="Calibri" panose="020F0502020204030204" pitchFamily="34" charset="0"/>
                <a:cs typeface="Arial" panose="020B0604020202020204" pitchFamily="34" charset="0"/>
              </a:rPr>
              <a:t>Supporting patients who are unable or unwilling to participate in FBCR</a:t>
            </a:r>
          </a:p>
          <a:p>
            <a:pPr lvl="1">
              <a:lnSpc>
                <a:spcPct val="107000"/>
              </a:lnSpc>
              <a:spcBef>
                <a:spcPts val="0"/>
              </a:spcBef>
            </a:pPr>
            <a:r>
              <a:rPr lang="en-US" sz="3300" dirty="0">
                <a:effectLst/>
                <a:ea typeface="Calibri" panose="020F0502020204030204" pitchFamily="34" charset="0"/>
                <a:cs typeface="Arial" panose="020B0604020202020204" pitchFamily="34" charset="0"/>
              </a:rPr>
              <a:t>Appreciative patients who enjoy the ability to do CR without the travel, cost, and lost time needed for FBCR</a:t>
            </a:r>
          </a:p>
          <a:p>
            <a:pPr lvl="1">
              <a:lnSpc>
                <a:spcPct val="107000"/>
              </a:lnSpc>
              <a:spcBef>
                <a:spcPts val="0"/>
              </a:spcBef>
            </a:pPr>
            <a:r>
              <a:rPr lang="en-US" sz="3300" dirty="0">
                <a:effectLst/>
                <a:ea typeface="Calibri" panose="020F0502020204030204" pitchFamily="34" charset="0"/>
                <a:cs typeface="Arial" panose="020B0604020202020204" pitchFamily="34" charset="0"/>
              </a:rPr>
              <a:t>Opportunity for 1:1 time with patients, when the virtual sessions are small</a:t>
            </a:r>
          </a:p>
          <a:p>
            <a:pPr lvl="1">
              <a:lnSpc>
                <a:spcPct val="107000"/>
              </a:lnSpc>
              <a:spcBef>
                <a:spcPts val="0"/>
              </a:spcBef>
            </a:pPr>
            <a:r>
              <a:rPr lang="en-US" sz="3300" dirty="0">
                <a:ea typeface="Calibri" panose="020F0502020204030204" pitchFamily="34" charset="0"/>
                <a:cs typeface="Arial" panose="020B0604020202020204" pitchFamily="34" charset="0"/>
              </a:rPr>
              <a:t>The ability to see patients in their home settings, meet pets and family members, and celebrate the variety and creativity of the methods patients use to exercise at home</a:t>
            </a:r>
          </a:p>
          <a:p>
            <a:pPr lvl="1">
              <a:lnSpc>
                <a:spcPct val="107000"/>
              </a:lnSpc>
              <a:spcBef>
                <a:spcPts val="0"/>
              </a:spcBef>
            </a:pPr>
            <a:r>
              <a:rPr lang="en-US" sz="3300" dirty="0">
                <a:effectLst/>
                <a:ea typeface="Calibri" panose="020F0502020204030204" pitchFamily="34" charset="0"/>
                <a:cs typeface="Arial" panose="020B0604020202020204" pitchFamily="34" charset="0"/>
              </a:rPr>
              <a:t>The chance to gain new skills and experience with telehealth</a:t>
            </a:r>
            <a:endParaRPr lang="en-US" sz="3400" dirty="0">
              <a:effectLst/>
              <a:ea typeface="Calibri" panose="020F0502020204030204" pitchFamily="34" charset="0"/>
              <a:cs typeface="Arial" panose="020B0604020202020204" pitchFamily="34" charset="0"/>
            </a:endParaRPr>
          </a:p>
          <a:p>
            <a:pPr>
              <a:lnSpc>
                <a:spcPct val="107000"/>
              </a:lnSpc>
              <a:spcBef>
                <a:spcPts val="0"/>
              </a:spcBef>
              <a:spcAft>
                <a:spcPts val="800"/>
              </a:spcAft>
            </a:pPr>
            <a:endParaRPr lang="en-US" sz="11200" dirty="0">
              <a:effectLst/>
              <a:latin typeface="Avenir Next LT Pro Light" panose="020B0304020202020204" pitchFamily="34" charset="0"/>
              <a:ea typeface="Calibri" panose="020F0502020204030204" pitchFamily="34" charset="0"/>
              <a:cs typeface="Arial" panose="020B0604020202020204" pitchFamily="34" charset="0"/>
            </a:endParaRPr>
          </a:p>
          <a:p>
            <a:pPr>
              <a:lnSpc>
                <a:spcPct val="107000"/>
              </a:lnSpc>
              <a:spcBef>
                <a:spcPts val="0"/>
              </a:spcBef>
              <a:spcAft>
                <a:spcPts val="800"/>
              </a:spcAft>
            </a:pPr>
            <a:endParaRPr lang="en-US" sz="3600" dirty="0">
              <a:effectLst/>
              <a:latin typeface="Calibri" panose="020F0502020204030204" pitchFamily="34" charset="0"/>
              <a:ea typeface="Calibri" panose="020F0502020204030204" pitchFamily="34" charset="0"/>
              <a:cs typeface="Arial" panose="020B0604020202020204" pitchFamily="34" charset="0"/>
            </a:endParaRPr>
          </a:p>
          <a:p>
            <a:pPr marL="457200" lvl="1" indent="0">
              <a:lnSpc>
                <a:spcPct val="107000"/>
              </a:lnSpc>
              <a:spcBef>
                <a:spcPts val="0"/>
              </a:spcBef>
              <a:spcAft>
                <a:spcPts val="800"/>
              </a:spcAft>
              <a:buNone/>
            </a:pP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lvl="1">
              <a:lnSpc>
                <a:spcPct val="107000"/>
              </a:lnSpc>
              <a:spcBef>
                <a:spcPts val="0"/>
              </a:spcBef>
              <a:spcAft>
                <a:spcPts val="800"/>
              </a:spcAft>
              <a:buFont typeface="Wingdings" panose="05000000000000000000" pitchFamily="2" charset="2"/>
              <a:buChar char="Ø"/>
            </a:pPr>
            <a:endParaRPr lang="en-US" sz="2800" dirty="0">
              <a:latin typeface="Calibri" panose="020F0502020204030204" pitchFamily="34" charset="0"/>
              <a:ea typeface="Calibri" panose="020F0502020204030204" pitchFamily="34" charset="0"/>
              <a:cs typeface="Arial" panose="020B0604020202020204" pitchFamily="34" charset="0"/>
            </a:endParaRPr>
          </a:p>
          <a:p>
            <a:pPr lvl="1">
              <a:lnSpc>
                <a:spcPct val="107000"/>
              </a:lnSpc>
              <a:spcBef>
                <a:spcPts val="0"/>
              </a:spcBef>
              <a:spcAft>
                <a:spcPts val="800"/>
              </a:spcAft>
              <a:buFont typeface="Wingdings" panose="05000000000000000000" pitchFamily="2" charset="2"/>
              <a:buChar char="Ø"/>
            </a:pP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457200" lvl="1" indent="0">
              <a:lnSpc>
                <a:spcPct val="107000"/>
              </a:lnSpc>
              <a:spcAft>
                <a:spcPts val="800"/>
              </a:spcAft>
              <a:buNone/>
            </a:pPr>
            <a:endParaRPr lang="en-US" sz="3200" dirty="0">
              <a:latin typeface="Avenir Next LT Pro" panose="020B0504020202020204" pitchFamily="34" charset="0"/>
            </a:endParaRPr>
          </a:p>
          <a:p>
            <a:pPr lvl="1">
              <a:lnSpc>
                <a:spcPct val="107000"/>
              </a:lnSpc>
              <a:spcAft>
                <a:spcPts val="800"/>
              </a:spcAft>
            </a:pPr>
            <a:endParaRPr lang="en-US" sz="3200" dirty="0">
              <a:latin typeface="Avenir Next LT Pro" panose="020B0504020202020204" pitchFamily="34" charset="0"/>
            </a:endParaRPr>
          </a:p>
          <a:p>
            <a:pPr lvl="1">
              <a:lnSpc>
                <a:spcPct val="107000"/>
              </a:lnSpc>
              <a:spcAft>
                <a:spcPts val="800"/>
              </a:spcAft>
            </a:pPr>
            <a:endParaRPr lang="en-US" dirty="0">
              <a:latin typeface="Avenir Next LT Pro" panose="020B0504020202020204" pitchFamily="34" charset="0"/>
            </a:endParaRPr>
          </a:p>
          <a:p>
            <a:pPr lvl="1">
              <a:lnSpc>
                <a:spcPct val="107000"/>
              </a:lnSpc>
              <a:spcAft>
                <a:spcPts val="800"/>
              </a:spcAft>
            </a:pPr>
            <a:endParaRPr lang="en-US" dirty="0">
              <a:latin typeface="Avenir Next LT Pro" panose="020B0504020202020204" pitchFamily="34" charset="0"/>
            </a:endParaRPr>
          </a:p>
        </p:txBody>
      </p:sp>
      <p:sp>
        <p:nvSpPr>
          <p:cNvPr id="4" name="Footer Placeholder 3">
            <a:extLst>
              <a:ext uri="{FF2B5EF4-FFF2-40B4-BE49-F238E27FC236}">
                <a16:creationId xmlns:a16="http://schemas.microsoft.com/office/drawing/2014/main" id="{321C6F49-DA54-A3EE-01EF-A0F0DEA30853}"/>
              </a:ext>
            </a:extLst>
          </p:cNvPr>
          <p:cNvSpPr>
            <a:spLocks noGrp="1"/>
          </p:cNvSpPr>
          <p:nvPr>
            <p:ph type="ftr" sz="quarter" idx="11"/>
          </p:nvPr>
        </p:nvSpPr>
        <p:spPr>
          <a:xfrm flipH="1">
            <a:off x="563670" y="8304756"/>
            <a:ext cx="3474929" cy="363255"/>
          </a:xfrm>
        </p:spPr>
        <p:txBody>
          <a:bodyPr/>
          <a:lstStyle/>
          <a:p>
            <a:endParaRPr lang="en-US" dirty="0"/>
          </a:p>
        </p:txBody>
      </p:sp>
      <p:sp>
        <p:nvSpPr>
          <p:cNvPr id="5" name="Slide Number Placeholder 4">
            <a:extLst>
              <a:ext uri="{FF2B5EF4-FFF2-40B4-BE49-F238E27FC236}">
                <a16:creationId xmlns:a16="http://schemas.microsoft.com/office/drawing/2014/main" id="{67FB80B7-06BB-734E-ED84-50084ABDC6D6}"/>
              </a:ext>
            </a:extLst>
          </p:cNvPr>
          <p:cNvSpPr>
            <a:spLocks noGrp="1"/>
          </p:cNvSpPr>
          <p:nvPr>
            <p:ph type="sldNum" sz="quarter" idx="12"/>
          </p:nvPr>
        </p:nvSpPr>
        <p:spPr/>
        <p:txBody>
          <a:bodyPr/>
          <a:lstStyle/>
          <a:p>
            <a:fld id="{9E543643-C343-E242-96C8-DCEC3832F61D}" type="slidenum">
              <a:rPr lang="en-US" smtClean="0"/>
              <a:t>32</a:t>
            </a:fld>
            <a:endParaRPr lang="en-US" dirty="0"/>
          </a:p>
        </p:txBody>
      </p:sp>
      <p:sp>
        <p:nvSpPr>
          <p:cNvPr id="6" name="Rectangle 5">
            <a:extLst>
              <a:ext uri="{FF2B5EF4-FFF2-40B4-BE49-F238E27FC236}">
                <a16:creationId xmlns:a16="http://schemas.microsoft.com/office/drawing/2014/main" id="{F7F4A732-DF99-71BE-9556-741251928A7A}"/>
              </a:ext>
              <a:ext uri="{C183D7F6-B498-43B3-948B-1728B52AA6E4}">
                <adec:decorative xmlns:adec="http://schemas.microsoft.com/office/drawing/2017/decorative" val="1"/>
              </a:ext>
            </a:extLst>
          </p:cNvPr>
          <p:cNvSpPr/>
          <p:nvPr/>
        </p:nvSpPr>
        <p:spPr>
          <a:xfrm>
            <a:off x="0" y="16502"/>
            <a:ext cx="12217099" cy="816429"/>
          </a:xfrm>
          <a:prstGeom prst="rect">
            <a:avLst/>
          </a:prstGeom>
          <a:solidFill>
            <a:srgbClr val="C42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04BAC2CF-5C0E-8F03-0760-1C13C19E8017}"/>
              </a:ext>
            </a:extLst>
          </p:cNvPr>
          <p:cNvSpPr txBox="1">
            <a:spLocks noGrp="1"/>
          </p:cNvSpPr>
          <p:nvPr>
            <p:ph type="title" idx="4294967295"/>
          </p:nvPr>
        </p:nvSpPr>
        <p:spPr>
          <a:xfrm>
            <a:off x="0" y="101423"/>
            <a:ext cx="12192000" cy="65378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3400" b="0" i="0" u="none" strike="noStrike" kern="1200" cap="none" spc="0" normalizeH="0" baseline="0" noProof="0" dirty="0">
                <a:ln>
                  <a:noFill/>
                </a:ln>
                <a:solidFill>
                  <a:schemeClr val="bg1"/>
                </a:solidFill>
                <a:effectLst/>
                <a:uLnTx/>
                <a:uFillTx/>
                <a:latin typeface="Avenir Next LT Pro Demi" panose="020B0704020202020204" pitchFamily="34" charset="0"/>
                <a:ea typeface="+mn-ea"/>
                <a:cs typeface="+mn-cs"/>
              </a:rPr>
              <a:t>Tout the Benefits!</a:t>
            </a:r>
          </a:p>
        </p:txBody>
      </p:sp>
    </p:spTree>
    <p:extLst>
      <p:ext uri="{BB962C8B-B14F-4D97-AF65-F5344CB8AC3E}">
        <p14:creationId xmlns:p14="http://schemas.microsoft.com/office/powerpoint/2010/main" val="25274658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DF64DE9-4926-67D4-C568-22E97C4ADAE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B4595B4-2464-074A-2AF5-595F7BDFFC44}"/>
              </a:ext>
            </a:extLst>
          </p:cNvPr>
          <p:cNvSpPr>
            <a:spLocks noGrp="1"/>
          </p:cNvSpPr>
          <p:nvPr>
            <p:ph type="sldNum" sz="quarter" idx="12"/>
          </p:nvPr>
        </p:nvSpPr>
        <p:spPr/>
        <p:txBody>
          <a:bodyPr/>
          <a:lstStyle/>
          <a:p>
            <a:fld id="{9E543643-C343-E242-96C8-DCEC3832F61D}" type="slidenum">
              <a:rPr lang="en-US" smtClean="0"/>
              <a:t>33</a:t>
            </a:fld>
            <a:endParaRPr lang="en-US" dirty="0"/>
          </a:p>
        </p:txBody>
      </p:sp>
      <p:sp>
        <p:nvSpPr>
          <p:cNvPr id="6" name="Title 1">
            <a:extLst>
              <a:ext uri="{FF2B5EF4-FFF2-40B4-BE49-F238E27FC236}">
                <a16:creationId xmlns:a16="http://schemas.microsoft.com/office/drawing/2014/main" id="{1D40F4AE-4DB8-5019-D396-3BCCC0D5FC35}"/>
              </a:ext>
            </a:extLst>
          </p:cNvPr>
          <p:cNvSpPr>
            <a:spLocks noGrp="1"/>
          </p:cNvSpPr>
          <p:nvPr>
            <p:ph type="title"/>
          </p:nvPr>
        </p:nvSpPr>
        <p:spPr>
          <a:xfrm>
            <a:off x="831850" y="1709738"/>
            <a:ext cx="10515600" cy="2852737"/>
          </a:xfrm>
          <a:solidFill>
            <a:srgbClr val="C10230"/>
          </a:solidFill>
        </p:spPr>
        <p:txBody>
          <a:bodyPr vert="horz" lIns="91440" tIns="45720" rIns="91440" bIns="45720" rtlCol="0" anchor="ctr" anchorCtr="0">
            <a:normAutofit/>
          </a:bodyPr>
          <a:lstStyle/>
          <a:p>
            <a:pPr algn="ctr">
              <a:spcAft>
                <a:spcPts val="2400"/>
              </a:spcAft>
            </a:pPr>
            <a:r>
              <a:rPr lang="en-US" sz="4800" b="1" dirty="0">
                <a:solidFill>
                  <a:schemeClr val="bg1"/>
                </a:solidFill>
                <a:latin typeface="Avenir Next LT Pro" panose="020B0504020202020204" pitchFamily="34" charset="0"/>
                <a:cs typeface="Calibri"/>
                <a:hlinkClick r:id="rId2" action="ppaction://hlinksldjump">
                  <a:extLst>
                    <a:ext uri="{A12FA001-AC4F-418D-AE19-62706E023703}">
                      <ahyp:hlinkClr xmlns:ahyp="http://schemas.microsoft.com/office/drawing/2018/hyperlinkcolor" val="tx"/>
                    </a:ext>
                  </a:extLst>
                </a:hlinkClick>
              </a:rPr>
              <a:t>Section 4: </a:t>
            </a:r>
            <a:br>
              <a:rPr lang="en-US" sz="4800" b="1" dirty="0">
                <a:solidFill>
                  <a:schemeClr val="bg1"/>
                </a:solidFill>
                <a:latin typeface="Avenir Next LT Pro" panose="020B0504020202020204" pitchFamily="34" charset="0"/>
                <a:cs typeface="Calibri"/>
                <a:hlinkClick r:id="rId2" action="ppaction://hlinksldjump">
                  <a:extLst>
                    <a:ext uri="{A12FA001-AC4F-418D-AE19-62706E023703}">
                      <ahyp:hlinkClr xmlns:ahyp="http://schemas.microsoft.com/office/drawing/2018/hyperlinkcolor" val="tx"/>
                    </a:ext>
                  </a:extLst>
                </a:hlinkClick>
              </a:rPr>
            </a:br>
            <a:r>
              <a:rPr lang="en-US" sz="4800" b="1" dirty="0">
                <a:solidFill>
                  <a:schemeClr val="bg1"/>
                </a:solidFill>
                <a:latin typeface="Avenir Next LT Pro" panose="020B0504020202020204" pitchFamily="34" charset="0"/>
                <a:cs typeface="Calibri"/>
                <a:hlinkClick r:id="rId2" action="ppaction://hlinksldjump">
                  <a:extLst>
                    <a:ext uri="{A12FA001-AC4F-418D-AE19-62706E023703}">
                      <ahyp:hlinkClr xmlns:ahyp="http://schemas.microsoft.com/office/drawing/2018/hyperlinkcolor" val="tx"/>
                    </a:ext>
                  </a:extLst>
                </a:hlinkClick>
              </a:rPr>
              <a:t>Selecting an Implementation Approach and Other Infrastructure Considerations</a:t>
            </a:r>
            <a:endParaRPr lang="en-US" sz="4800" b="1" dirty="0">
              <a:solidFill>
                <a:schemeClr val="bg1"/>
              </a:solidFill>
              <a:latin typeface="Avenir Next LT Pro" panose="020B0504020202020204" pitchFamily="34" charset="0"/>
              <a:cs typeface="Calibri"/>
            </a:endParaRPr>
          </a:p>
        </p:txBody>
      </p:sp>
    </p:spTree>
    <p:extLst>
      <p:ext uri="{BB962C8B-B14F-4D97-AF65-F5344CB8AC3E}">
        <p14:creationId xmlns:p14="http://schemas.microsoft.com/office/powerpoint/2010/main" val="8387320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C183D7F6-B498-43B3-948B-1728B52AA6E4}">
                <adec:decorative xmlns:adec="http://schemas.microsoft.com/office/drawing/2017/decorative" val="1"/>
              </a:ext>
            </a:extLst>
          </p:cNvPr>
          <p:cNvSpPr/>
          <p:nvPr/>
        </p:nvSpPr>
        <p:spPr>
          <a:xfrm>
            <a:off x="0" y="1"/>
            <a:ext cx="12192000" cy="816429"/>
          </a:xfrm>
          <a:prstGeom prst="rect">
            <a:avLst/>
          </a:prstGeom>
          <a:solidFill>
            <a:srgbClr val="C42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8231E66-F293-4AFB-9CC4-8D7EE66F2D6C}"/>
              </a:ext>
            </a:extLst>
          </p:cNvPr>
          <p:cNvSpPr>
            <a:spLocks noGrp="1"/>
          </p:cNvSpPr>
          <p:nvPr>
            <p:ph type="title"/>
          </p:nvPr>
        </p:nvSpPr>
        <p:spPr>
          <a:xfrm>
            <a:off x="0" y="1"/>
            <a:ext cx="12192000" cy="816429"/>
          </a:xfrm>
        </p:spPr>
        <p:txBody>
          <a:bodyPr>
            <a:noAutofit/>
          </a:bodyPr>
          <a:lstStyle/>
          <a:p>
            <a:pPr algn="ctr">
              <a:spcAft>
                <a:spcPts val="600"/>
              </a:spcAft>
            </a:pPr>
            <a:r>
              <a:rPr lang="en-US" sz="3400" dirty="0">
                <a:solidFill>
                  <a:schemeClr val="bg1"/>
                </a:solidFill>
                <a:latin typeface="Avenir Next LT Pro Demi" panose="020B0704020202020204" pitchFamily="34" charset="0"/>
                <a:ea typeface="+mn-ea"/>
                <a:cs typeface="+mn-cs"/>
              </a:rPr>
              <a:t>Select an Implementation Approach</a:t>
            </a:r>
          </a:p>
        </p:txBody>
      </p:sp>
      <p:sp>
        <p:nvSpPr>
          <p:cNvPr id="4" name="Slide Number Placeholder 3">
            <a:extLst>
              <a:ext uri="{FF2B5EF4-FFF2-40B4-BE49-F238E27FC236}">
                <a16:creationId xmlns:a16="http://schemas.microsoft.com/office/drawing/2014/main" id="{7BB56A87-5BA7-473B-AE16-DBCC373D6A7F}"/>
              </a:ext>
            </a:extLst>
          </p:cNvPr>
          <p:cNvSpPr>
            <a:spLocks noGrp="1"/>
          </p:cNvSpPr>
          <p:nvPr>
            <p:ph type="sldNum" sz="quarter" idx="12"/>
          </p:nvPr>
        </p:nvSpPr>
        <p:spPr>
          <a:xfrm>
            <a:off x="9422823" y="6330225"/>
            <a:ext cx="2057400" cy="365125"/>
          </a:xfrm>
        </p:spPr>
        <p:txBody>
          <a:bodyPr/>
          <a:lstStyle/>
          <a:p>
            <a:fld id="{9E543643-C343-E242-96C8-DCEC3832F61D}" type="slidenum">
              <a:rPr lang="en-US" smtClean="0">
                <a:solidFill>
                  <a:schemeClr val="bg1"/>
                </a:solidFill>
              </a:rPr>
              <a:t>34</a:t>
            </a:fld>
            <a:endParaRPr lang="en-US" dirty="0">
              <a:solidFill>
                <a:schemeClr val="bg1"/>
              </a:solidFill>
            </a:endParaRPr>
          </a:p>
        </p:txBody>
      </p:sp>
      <p:graphicFrame>
        <p:nvGraphicFramePr>
          <p:cNvPr id="7" name="Table 6">
            <a:extLst>
              <a:ext uri="{FF2B5EF4-FFF2-40B4-BE49-F238E27FC236}">
                <a16:creationId xmlns:a16="http://schemas.microsoft.com/office/drawing/2014/main" id="{D113FD8C-4AB6-44F0-8F55-F6BCCEB657DE}"/>
              </a:ext>
            </a:extLst>
          </p:cNvPr>
          <p:cNvGraphicFramePr>
            <a:graphicFrameLocks noGrp="1"/>
          </p:cNvGraphicFramePr>
          <p:nvPr>
            <p:extLst>
              <p:ext uri="{D42A27DB-BD31-4B8C-83A1-F6EECF244321}">
                <p14:modId xmlns:p14="http://schemas.microsoft.com/office/powerpoint/2010/main" val="2279997628"/>
              </p:ext>
            </p:extLst>
          </p:nvPr>
        </p:nvGraphicFramePr>
        <p:xfrm>
          <a:off x="447040" y="1463222"/>
          <a:ext cx="11155680" cy="3057979"/>
        </p:xfrm>
        <a:graphic>
          <a:graphicData uri="http://schemas.openxmlformats.org/drawingml/2006/table">
            <a:tbl>
              <a:tblPr firstRow="1">
                <a:tableStyleId>{B301B821-A1FF-4177-AEE7-76D212191A09}</a:tableStyleId>
              </a:tblPr>
              <a:tblGrid>
                <a:gridCol w="2367280">
                  <a:extLst>
                    <a:ext uri="{9D8B030D-6E8A-4147-A177-3AD203B41FA5}">
                      <a16:colId xmlns:a16="http://schemas.microsoft.com/office/drawing/2014/main" val="602669832"/>
                    </a:ext>
                  </a:extLst>
                </a:gridCol>
                <a:gridCol w="4485698">
                  <a:extLst>
                    <a:ext uri="{9D8B030D-6E8A-4147-A177-3AD203B41FA5}">
                      <a16:colId xmlns:a16="http://schemas.microsoft.com/office/drawing/2014/main" val="2053683969"/>
                    </a:ext>
                  </a:extLst>
                </a:gridCol>
                <a:gridCol w="4302702">
                  <a:extLst>
                    <a:ext uri="{9D8B030D-6E8A-4147-A177-3AD203B41FA5}">
                      <a16:colId xmlns:a16="http://schemas.microsoft.com/office/drawing/2014/main" val="3548625495"/>
                    </a:ext>
                  </a:extLst>
                </a:gridCol>
              </a:tblGrid>
              <a:tr h="387458">
                <a:tc>
                  <a:txBody>
                    <a:bodyPr/>
                    <a:lstStyle/>
                    <a:p>
                      <a:pPr algn="l" fontAlgn="b"/>
                      <a:r>
                        <a:rPr lang="en-US" sz="2200" b="1" u="none" strike="noStrike" baseline="0" dirty="0">
                          <a:solidFill>
                            <a:schemeClr val="bg1"/>
                          </a:solidFill>
                          <a:effectLst/>
                          <a:latin typeface="Avenir Next LT Pro Demi" panose="020B0704020202020204" pitchFamily="34" charset="0"/>
                        </a:rPr>
                        <a:t>Alternative</a:t>
                      </a:r>
                      <a:endParaRPr lang="en-US" sz="2200" b="1" i="0" u="none" strike="noStrike" baseline="0" dirty="0">
                        <a:solidFill>
                          <a:schemeClr val="bg1"/>
                        </a:solidFill>
                        <a:effectLst/>
                        <a:latin typeface="Avenir Next LT Pro Demi" panose="020B0704020202020204" pitchFamily="34" charset="0"/>
                      </a:endParaRPr>
                    </a:p>
                  </a:txBody>
                  <a:tcPr marL="9268" marR="9268" marT="9268" marB="0" anchor="b">
                    <a:lnL w="12700" cap="flat" cmpd="sng" algn="ctr">
                      <a:solidFill>
                        <a:srgbClr val="C42033"/>
                      </a:solidFill>
                      <a:prstDash val="solid"/>
                      <a:round/>
                      <a:headEnd type="none" w="med" len="med"/>
                      <a:tailEnd type="none" w="med" len="med"/>
                    </a:lnL>
                    <a:lnR w="12700" cap="flat" cmpd="sng" algn="ctr">
                      <a:solidFill>
                        <a:srgbClr val="C42033"/>
                      </a:solidFill>
                      <a:prstDash val="solid"/>
                      <a:round/>
                      <a:headEnd type="none" w="med" len="med"/>
                      <a:tailEnd type="none" w="med" len="med"/>
                    </a:lnR>
                    <a:lnT w="12700" cap="flat" cmpd="sng" algn="ctr">
                      <a:solidFill>
                        <a:srgbClr val="C42033"/>
                      </a:solidFill>
                      <a:prstDash val="solid"/>
                      <a:round/>
                      <a:headEnd type="none" w="med" len="med"/>
                      <a:tailEnd type="none" w="med" len="med"/>
                    </a:lnT>
                    <a:lnB w="12700" cap="flat" cmpd="sng" algn="ctr">
                      <a:solidFill>
                        <a:srgbClr val="C42033"/>
                      </a:solidFill>
                      <a:prstDash val="solid"/>
                      <a:round/>
                      <a:headEnd type="none" w="med" len="med"/>
                      <a:tailEnd type="none" w="med" len="med"/>
                    </a:lnB>
                    <a:solidFill>
                      <a:srgbClr val="692A75"/>
                    </a:solidFill>
                  </a:tcPr>
                </a:tc>
                <a:tc>
                  <a:txBody>
                    <a:bodyPr/>
                    <a:lstStyle/>
                    <a:p>
                      <a:pPr algn="ctr" fontAlgn="b"/>
                      <a:r>
                        <a:rPr lang="en-US" sz="2200" b="1" u="none" strike="noStrike" baseline="0" dirty="0">
                          <a:solidFill>
                            <a:schemeClr val="bg1"/>
                          </a:solidFill>
                          <a:effectLst/>
                          <a:latin typeface="Avenir Next LT Pro Demi" panose="020B0704020202020204" pitchFamily="34" charset="0"/>
                        </a:rPr>
                        <a:t>Potential Advantages</a:t>
                      </a:r>
                      <a:endParaRPr lang="en-US" sz="2200" b="1" i="0" u="none" strike="noStrike" baseline="0" dirty="0">
                        <a:solidFill>
                          <a:schemeClr val="bg1"/>
                        </a:solidFill>
                        <a:effectLst/>
                        <a:latin typeface="Avenir Next LT Pro Demi" panose="020B0704020202020204" pitchFamily="34" charset="0"/>
                      </a:endParaRPr>
                    </a:p>
                  </a:txBody>
                  <a:tcPr marL="9268" marR="9268" marT="9268" marB="0" anchor="b">
                    <a:lnL w="12700" cap="flat" cmpd="sng" algn="ctr">
                      <a:solidFill>
                        <a:srgbClr val="C42033"/>
                      </a:solidFill>
                      <a:prstDash val="solid"/>
                      <a:round/>
                      <a:headEnd type="none" w="med" len="med"/>
                      <a:tailEnd type="none" w="med" len="med"/>
                    </a:lnL>
                    <a:lnR w="12700" cap="flat" cmpd="sng" algn="ctr">
                      <a:solidFill>
                        <a:srgbClr val="C42033"/>
                      </a:solidFill>
                      <a:prstDash val="solid"/>
                      <a:round/>
                      <a:headEnd type="none" w="med" len="med"/>
                      <a:tailEnd type="none" w="med" len="med"/>
                    </a:lnR>
                    <a:lnT w="12700" cap="flat" cmpd="sng" algn="ctr">
                      <a:solidFill>
                        <a:srgbClr val="C42033"/>
                      </a:solidFill>
                      <a:prstDash val="solid"/>
                      <a:round/>
                      <a:headEnd type="none" w="med" len="med"/>
                      <a:tailEnd type="none" w="med" len="med"/>
                    </a:lnT>
                    <a:lnB w="12700" cap="flat" cmpd="sng" algn="ctr">
                      <a:solidFill>
                        <a:srgbClr val="C42033"/>
                      </a:solidFill>
                      <a:prstDash val="solid"/>
                      <a:round/>
                      <a:headEnd type="none" w="med" len="med"/>
                      <a:tailEnd type="none" w="med" len="med"/>
                    </a:lnB>
                    <a:solidFill>
                      <a:srgbClr val="692A75"/>
                    </a:solidFill>
                  </a:tcPr>
                </a:tc>
                <a:tc>
                  <a:txBody>
                    <a:bodyPr/>
                    <a:lstStyle/>
                    <a:p>
                      <a:pPr algn="ctr" fontAlgn="b"/>
                      <a:r>
                        <a:rPr lang="en-US" sz="2200" b="1" u="none" strike="noStrike" baseline="0" dirty="0">
                          <a:solidFill>
                            <a:schemeClr val="bg1"/>
                          </a:solidFill>
                          <a:effectLst/>
                          <a:latin typeface="Avenir Next LT Pro Demi" panose="020B0704020202020204" pitchFamily="34" charset="0"/>
                        </a:rPr>
                        <a:t>Potential Drawbacks</a:t>
                      </a:r>
                      <a:endParaRPr lang="en-US" sz="2200" b="1" i="0" u="none" strike="noStrike" baseline="0" dirty="0">
                        <a:solidFill>
                          <a:schemeClr val="bg1"/>
                        </a:solidFill>
                        <a:effectLst/>
                        <a:latin typeface="Avenir Next LT Pro Demi" panose="020B0704020202020204" pitchFamily="34" charset="0"/>
                      </a:endParaRPr>
                    </a:p>
                  </a:txBody>
                  <a:tcPr marL="9268" marR="9268" marT="9268" marB="0" anchor="b">
                    <a:lnL w="12700" cap="flat" cmpd="sng" algn="ctr">
                      <a:solidFill>
                        <a:srgbClr val="C42033"/>
                      </a:solidFill>
                      <a:prstDash val="solid"/>
                      <a:round/>
                      <a:headEnd type="none" w="med" len="med"/>
                      <a:tailEnd type="none" w="med" len="med"/>
                    </a:lnL>
                    <a:lnR w="12700" cap="flat" cmpd="sng" algn="ctr">
                      <a:solidFill>
                        <a:srgbClr val="C42033"/>
                      </a:solidFill>
                      <a:prstDash val="solid"/>
                      <a:round/>
                      <a:headEnd type="none" w="med" len="med"/>
                      <a:tailEnd type="none" w="med" len="med"/>
                    </a:lnR>
                    <a:lnT w="12700" cap="flat" cmpd="sng" algn="ctr">
                      <a:solidFill>
                        <a:srgbClr val="C42033"/>
                      </a:solidFill>
                      <a:prstDash val="solid"/>
                      <a:round/>
                      <a:headEnd type="none" w="med" len="med"/>
                      <a:tailEnd type="none" w="med" len="med"/>
                    </a:lnT>
                    <a:lnB w="12700" cap="flat" cmpd="sng" algn="ctr">
                      <a:solidFill>
                        <a:srgbClr val="C42033"/>
                      </a:solidFill>
                      <a:prstDash val="solid"/>
                      <a:round/>
                      <a:headEnd type="none" w="med" len="med"/>
                      <a:tailEnd type="none" w="med" len="med"/>
                    </a:lnB>
                    <a:solidFill>
                      <a:srgbClr val="692A75"/>
                    </a:solidFill>
                  </a:tcPr>
                </a:tc>
                <a:extLst>
                  <a:ext uri="{0D108BD9-81ED-4DB2-BD59-A6C34878D82A}">
                    <a16:rowId xmlns:a16="http://schemas.microsoft.com/office/drawing/2014/main" val="1882424652"/>
                  </a:ext>
                </a:extLst>
              </a:tr>
              <a:tr h="764495">
                <a:tc rowSpan="3">
                  <a:txBody>
                    <a:bodyPr/>
                    <a:lstStyle/>
                    <a:p>
                      <a:pPr algn="l" fontAlgn="t"/>
                      <a:r>
                        <a:rPr lang="en-US" sz="2200" b="1" u="none" strike="noStrike" kern="1200" dirty="0">
                          <a:solidFill>
                            <a:schemeClr val="tx1"/>
                          </a:solidFill>
                          <a:effectLst/>
                          <a:latin typeface="Avenir Next LT Pro Demi" panose="020B0704020202020204" pitchFamily="34" charset="0"/>
                          <a:ea typeface="+mn-ea"/>
                          <a:cs typeface="+mn-cs"/>
                        </a:rPr>
                        <a:t>Creating Your Own Hybrid Program</a:t>
                      </a:r>
                    </a:p>
                  </a:txBody>
                  <a:tcPr marL="9268" marR="9268" marT="9268" marB="0">
                    <a:lnL w="12700" cap="flat" cmpd="sng" algn="ctr">
                      <a:solidFill>
                        <a:srgbClr val="C42033"/>
                      </a:solidFill>
                      <a:prstDash val="solid"/>
                      <a:round/>
                      <a:headEnd type="none" w="med" len="med"/>
                      <a:tailEnd type="none" w="med" len="med"/>
                    </a:lnL>
                    <a:lnR w="12700" cap="flat" cmpd="sng" algn="ctr">
                      <a:solidFill>
                        <a:srgbClr val="C42033"/>
                      </a:solidFill>
                      <a:prstDash val="solid"/>
                      <a:round/>
                      <a:headEnd type="none" w="med" len="med"/>
                      <a:tailEnd type="none" w="med" len="med"/>
                    </a:lnR>
                    <a:lnT w="12700" cap="flat" cmpd="sng" algn="ctr">
                      <a:solidFill>
                        <a:srgbClr val="C42033"/>
                      </a:solidFill>
                      <a:prstDash val="solid"/>
                      <a:round/>
                      <a:headEnd type="none" w="med" len="med"/>
                      <a:tailEnd type="none" w="med" len="med"/>
                    </a:lnT>
                    <a:lnB w="12700" cap="flat" cmpd="sng" algn="ctr">
                      <a:solidFill>
                        <a:srgbClr val="C42033"/>
                      </a:solidFill>
                      <a:prstDash val="solid"/>
                      <a:round/>
                      <a:headEnd type="none" w="med" len="med"/>
                      <a:tailEnd type="none" w="med" len="med"/>
                    </a:lnB>
                    <a:solidFill>
                      <a:srgbClr val="692A75">
                        <a:alpha val="50196"/>
                      </a:srgbClr>
                    </a:solidFill>
                  </a:tcPr>
                </a:tc>
                <a:tc>
                  <a:txBody>
                    <a:bodyPr/>
                    <a:lstStyle/>
                    <a:p>
                      <a:pPr marL="60325" indent="0" algn="l" fontAlgn="b"/>
                      <a:r>
                        <a:rPr lang="en-US" sz="2200" b="0" u="none" strike="noStrike" dirty="0">
                          <a:solidFill>
                            <a:schemeClr val="tx1"/>
                          </a:solidFill>
                          <a:effectLst/>
                          <a:latin typeface="Avenir Next LT Pro Light" panose="020B0304020202020204" pitchFamily="34" charset="0"/>
                        </a:rPr>
                        <a:t>Total control over its design and implementation</a:t>
                      </a:r>
                      <a:endParaRPr lang="en-US" sz="2200" b="0" i="0" u="none" strike="noStrike" dirty="0">
                        <a:solidFill>
                          <a:schemeClr val="tx1"/>
                        </a:solidFill>
                        <a:effectLst/>
                        <a:latin typeface="Avenir Next LT Pro Light" panose="020B0304020202020204" pitchFamily="34" charset="0"/>
                      </a:endParaRPr>
                    </a:p>
                  </a:txBody>
                  <a:tcPr marL="9268" marR="9268" marT="9268" marB="0" anchor="b">
                    <a:lnL w="12700" cap="flat" cmpd="sng" algn="ctr">
                      <a:solidFill>
                        <a:srgbClr val="C42033"/>
                      </a:solidFill>
                      <a:prstDash val="solid"/>
                      <a:round/>
                      <a:headEnd type="none" w="med" len="med"/>
                      <a:tailEnd type="none" w="med" len="med"/>
                    </a:lnL>
                    <a:lnR w="12700" cap="flat" cmpd="sng" algn="ctr">
                      <a:solidFill>
                        <a:srgbClr val="C42033"/>
                      </a:solidFill>
                      <a:prstDash val="solid"/>
                      <a:round/>
                      <a:headEnd type="none" w="med" len="med"/>
                      <a:tailEnd type="none" w="med" len="med"/>
                    </a:lnR>
                    <a:lnT w="12700" cap="flat" cmpd="sng" algn="ctr">
                      <a:solidFill>
                        <a:srgbClr val="C42033"/>
                      </a:solidFill>
                      <a:prstDash val="solid"/>
                      <a:round/>
                      <a:headEnd type="none" w="med" len="med"/>
                      <a:tailEnd type="none" w="med" len="med"/>
                    </a:lnT>
                    <a:lnB w="12700" cap="flat" cmpd="sng" algn="ctr">
                      <a:solidFill>
                        <a:srgbClr val="C42033"/>
                      </a:solidFill>
                      <a:prstDash val="solid"/>
                      <a:round/>
                      <a:headEnd type="none" w="med" len="med"/>
                      <a:tailEnd type="none" w="med" len="med"/>
                    </a:lnB>
                    <a:solidFill>
                      <a:srgbClr val="692A75">
                        <a:alpha val="50196"/>
                      </a:srgbClr>
                    </a:solidFill>
                  </a:tcPr>
                </a:tc>
                <a:tc>
                  <a:txBody>
                    <a:bodyPr/>
                    <a:lstStyle/>
                    <a:p>
                      <a:pPr marL="60325" indent="0" algn="l" fontAlgn="b"/>
                      <a:r>
                        <a:rPr lang="en-US" sz="2200" b="0" u="none" strike="noStrike" dirty="0">
                          <a:solidFill>
                            <a:schemeClr val="tx1"/>
                          </a:solidFill>
                          <a:effectLst/>
                          <a:latin typeface="Avenir Next LT Pro Light" panose="020B0304020202020204" pitchFamily="34" charset="0"/>
                        </a:rPr>
                        <a:t>Set-up costs may be too high for smaller programs</a:t>
                      </a:r>
                      <a:endParaRPr lang="en-US" sz="2200" b="0" i="0" u="none" strike="noStrike" dirty="0">
                        <a:solidFill>
                          <a:schemeClr val="tx1"/>
                        </a:solidFill>
                        <a:effectLst/>
                        <a:latin typeface="Avenir Next LT Pro Light" panose="020B0304020202020204" pitchFamily="34" charset="0"/>
                      </a:endParaRPr>
                    </a:p>
                  </a:txBody>
                  <a:tcPr marL="9268" marR="9268" marT="9268" marB="0" anchor="b">
                    <a:lnL w="12700" cap="flat" cmpd="sng" algn="ctr">
                      <a:solidFill>
                        <a:srgbClr val="C42033"/>
                      </a:solidFill>
                      <a:prstDash val="solid"/>
                      <a:round/>
                      <a:headEnd type="none" w="med" len="med"/>
                      <a:tailEnd type="none" w="med" len="med"/>
                    </a:lnL>
                    <a:lnR w="12700" cap="flat" cmpd="sng" algn="ctr">
                      <a:solidFill>
                        <a:srgbClr val="C42033"/>
                      </a:solidFill>
                      <a:prstDash val="solid"/>
                      <a:round/>
                      <a:headEnd type="none" w="med" len="med"/>
                      <a:tailEnd type="none" w="med" len="med"/>
                    </a:lnR>
                    <a:lnT w="12700" cap="flat" cmpd="sng" algn="ctr">
                      <a:solidFill>
                        <a:srgbClr val="C42033"/>
                      </a:solidFill>
                      <a:prstDash val="solid"/>
                      <a:round/>
                      <a:headEnd type="none" w="med" len="med"/>
                      <a:tailEnd type="none" w="med" len="med"/>
                    </a:lnT>
                    <a:lnB w="12700" cap="flat" cmpd="sng" algn="ctr">
                      <a:solidFill>
                        <a:srgbClr val="C42033"/>
                      </a:solidFill>
                      <a:prstDash val="solid"/>
                      <a:round/>
                      <a:headEnd type="none" w="med" len="med"/>
                      <a:tailEnd type="none" w="med" len="med"/>
                    </a:lnB>
                    <a:solidFill>
                      <a:srgbClr val="692A75">
                        <a:alpha val="50196"/>
                      </a:srgbClr>
                    </a:solidFill>
                  </a:tcPr>
                </a:tc>
                <a:extLst>
                  <a:ext uri="{0D108BD9-81ED-4DB2-BD59-A6C34878D82A}">
                    <a16:rowId xmlns:a16="http://schemas.microsoft.com/office/drawing/2014/main" val="175855882"/>
                  </a:ext>
                </a:extLst>
              </a:tr>
              <a:tr h="764495">
                <a:tc vMerge="1">
                  <a:txBody>
                    <a:bodyPr/>
                    <a:lstStyle/>
                    <a:p>
                      <a:endParaRPr lang="en-US"/>
                    </a:p>
                  </a:txBody>
                  <a:tcPr/>
                </a:tc>
                <a:tc>
                  <a:txBody>
                    <a:bodyPr/>
                    <a:lstStyle/>
                    <a:p>
                      <a:pPr marL="60325" indent="0" algn="l" fontAlgn="b"/>
                      <a:r>
                        <a:rPr lang="en-US" sz="2200" b="0" u="none" strike="noStrike" kern="1200" dirty="0">
                          <a:solidFill>
                            <a:schemeClr val="tx1"/>
                          </a:solidFill>
                          <a:effectLst/>
                          <a:latin typeface="Avenir Next LT Pro Light" panose="020B0304020202020204" pitchFamily="34" charset="0"/>
                          <a:ea typeface="+mn-ea"/>
                          <a:cs typeface="+mn-cs"/>
                        </a:rPr>
                        <a:t>Tailored to needs of your community and patients</a:t>
                      </a:r>
                    </a:p>
                  </a:txBody>
                  <a:tcPr marL="9268" marR="9268" marT="9268" marB="0" anchor="b">
                    <a:lnL w="12700" cap="flat" cmpd="sng" algn="ctr">
                      <a:solidFill>
                        <a:srgbClr val="C42033"/>
                      </a:solidFill>
                      <a:prstDash val="solid"/>
                      <a:round/>
                      <a:headEnd type="none" w="med" len="med"/>
                      <a:tailEnd type="none" w="med" len="med"/>
                    </a:lnL>
                    <a:lnR w="12700" cap="flat" cmpd="sng" algn="ctr">
                      <a:solidFill>
                        <a:srgbClr val="C42033"/>
                      </a:solidFill>
                      <a:prstDash val="solid"/>
                      <a:round/>
                      <a:headEnd type="none" w="med" len="med"/>
                      <a:tailEnd type="none" w="med" len="med"/>
                    </a:lnR>
                    <a:lnT w="12700" cap="flat" cmpd="sng" algn="ctr">
                      <a:solidFill>
                        <a:srgbClr val="C42033"/>
                      </a:solidFill>
                      <a:prstDash val="solid"/>
                      <a:round/>
                      <a:headEnd type="none" w="med" len="med"/>
                      <a:tailEnd type="none" w="med" len="med"/>
                    </a:lnT>
                    <a:lnB w="12700" cap="flat" cmpd="sng" algn="ctr">
                      <a:solidFill>
                        <a:srgbClr val="C42033"/>
                      </a:solidFill>
                      <a:prstDash val="solid"/>
                      <a:round/>
                      <a:headEnd type="none" w="med" len="med"/>
                      <a:tailEnd type="none" w="med" len="med"/>
                    </a:lnB>
                    <a:solidFill>
                      <a:srgbClr val="692A75">
                        <a:alpha val="25098"/>
                      </a:srgbClr>
                    </a:solidFill>
                  </a:tcPr>
                </a:tc>
                <a:tc>
                  <a:txBody>
                    <a:bodyPr/>
                    <a:lstStyle/>
                    <a:p>
                      <a:pPr marL="60325" indent="0" algn="l" fontAlgn="b"/>
                      <a:r>
                        <a:rPr lang="en-US" sz="2200" b="0" u="none" strike="noStrike" dirty="0">
                          <a:solidFill>
                            <a:schemeClr val="tx1"/>
                          </a:solidFill>
                          <a:effectLst/>
                          <a:latin typeface="Avenir Next LT Pro Light" panose="020B0304020202020204" pitchFamily="34" charset="0"/>
                        </a:rPr>
                        <a:t>Inefficient to "reinvent the wheel" independently</a:t>
                      </a:r>
                      <a:endParaRPr lang="en-US" sz="2200" b="0" i="0" u="none" strike="noStrike" dirty="0">
                        <a:solidFill>
                          <a:schemeClr val="tx1"/>
                        </a:solidFill>
                        <a:effectLst/>
                        <a:latin typeface="Avenir Next LT Pro Light" panose="020B0304020202020204" pitchFamily="34" charset="0"/>
                      </a:endParaRPr>
                    </a:p>
                  </a:txBody>
                  <a:tcPr marL="9268" marR="9268" marT="9268" marB="0" anchor="b">
                    <a:lnL w="12700" cap="flat" cmpd="sng" algn="ctr">
                      <a:solidFill>
                        <a:srgbClr val="C42033"/>
                      </a:solidFill>
                      <a:prstDash val="solid"/>
                      <a:round/>
                      <a:headEnd type="none" w="med" len="med"/>
                      <a:tailEnd type="none" w="med" len="med"/>
                    </a:lnL>
                    <a:lnR w="12700" cap="flat" cmpd="sng" algn="ctr">
                      <a:solidFill>
                        <a:srgbClr val="C42033"/>
                      </a:solidFill>
                      <a:prstDash val="solid"/>
                      <a:round/>
                      <a:headEnd type="none" w="med" len="med"/>
                      <a:tailEnd type="none" w="med" len="med"/>
                    </a:lnR>
                    <a:lnT w="12700" cap="flat" cmpd="sng" algn="ctr">
                      <a:solidFill>
                        <a:srgbClr val="C42033"/>
                      </a:solidFill>
                      <a:prstDash val="solid"/>
                      <a:round/>
                      <a:headEnd type="none" w="med" len="med"/>
                      <a:tailEnd type="none" w="med" len="med"/>
                    </a:lnT>
                    <a:lnB w="12700" cap="flat" cmpd="sng" algn="ctr">
                      <a:solidFill>
                        <a:srgbClr val="C42033"/>
                      </a:solidFill>
                      <a:prstDash val="solid"/>
                      <a:round/>
                      <a:headEnd type="none" w="med" len="med"/>
                      <a:tailEnd type="none" w="med" len="med"/>
                    </a:lnB>
                    <a:solidFill>
                      <a:srgbClr val="692A75">
                        <a:alpha val="25098"/>
                      </a:srgbClr>
                    </a:solidFill>
                  </a:tcPr>
                </a:tc>
                <a:extLst>
                  <a:ext uri="{0D108BD9-81ED-4DB2-BD59-A6C34878D82A}">
                    <a16:rowId xmlns:a16="http://schemas.microsoft.com/office/drawing/2014/main" val="2230966477"/>
                  </a:ext>
                </a:extLst>
              </a:tr>
              <a:tr h="1141531">
                <a:tc vMerge="1">
                  <a:txBody>
                    <a:bodyPr/>
                    <a:lstStyle/>
                    <a:p>
                      <a:endParaRPr lang="en-US"/>
                    </a:p>
                  </a:txBody>
                  <a:tcPr/>
                </a:tc>
                <a:tc>
                  <a:txBody>
                    <a:bodyPr/>
                    <a:lstStyle/>
                    <a:p>
                      <a:pPr algn="l" fontAlgn="b"/>
                      <a:r>
                        <a:rPr lang="en-US" sz="2200" b="0" u="none" strike="noStrike" dirty="0">
                          <a:solidFill>
                            <a:schemeClr val="tx1"/>
                          </a:solidFill>
                          <a:effectLst/>
                          <a:latin typeface="Avenir Next LT Pro Light" panose="020B0304020202020204" pitchFamily="34" charset="0"/>
                        </a:rPr>
                        <a:t> </a:t>
                      </a:r>
                      <a:endParaRPr lang="en-US" sz="2200" b="0" i="0" u="none" strike="noStrike" dirty="0">
                        <a:solidFill>
                          <a:schemeClr val="tx1"/>
                        </a:solidFill>
                        <a:effectLst/>
                        <a:latin typeface="Avenir Next LT Pro Light" panose="020B0304020202020204" pitchFamily="34" charset="0"/>
                      </a:endParaRPr>
                    </a:p>
                  </a:txBody>
                  <a:tcPr marL="9268" marR="9268" marT="9268" marB="0" anchor="b">
                    <a:lnL w="12700" cap="flat" cmpd="sng" algn="ctr">
                      <a:solidFill>
                        <a:srgbClr val="C42033"/>
                      </a:solidFill>
                      <a:prstDash val="solid"/>
                      <a:round/>
                      <a:headEnd type="none" w="med" len="med"/>
                      <a:tailEnd type="none" w="med" len="med"/>
                    </a:lnL>
                    <a:lnR w="12700" cap="flat" cmpd="sng" algn="ctr">
                      <a:solidFill>
                        <a:srgbClr val="C42033"/>
                      </a:solidFill>
                      <a:prstDash val="solid"/>
                      <a:round/>
                      <a:headEnd type="none" w="med" len="med"/>
                      <a:tailEnd type="none" w="med" len="med"/>
                    </a:lnR>
                    <a:lnT w="12700" cap="flat" cmpd="sng" algn="ctr">
                      <a:solidFill>
                        <a:srgbClr val="C42033"/>
                      </a:solidFill>
                      <a:prstDash val="solid"/>
                      <a:round/>
                      <a:headEnd type="none" w="med" len="med"/>
                      <a:tailEnd type="none" w="med" len="med"/>
                    </a:lnT>
                    <a:lnB w="12700" cap="flat" cmpd="sng" algn="ctr">
                      <a:solidFill>
                        <a:srgbClr val="C42033"/>
                      </a:solidFill>
                      <a:prstDash val="solid"/>
                      <a:round/>
                      <a:headEnd type="none" w="med" len="med"/>
                      <a:tailEnd type="none" w="med" len="med"/>
                    </a:lnB>
                    <a:solidFill>
                      <a:srgbClr val="692A75">
                        <a:alpha val="50196"/>
                      </a:srgbClr>
                    </a:solidFill>
                  </a:tcPr>
                </a:tc>
                <a:tc>
                  <a:txBody>
                    <a:bodyPr/>
                    <a:lstStyle/>
                    <a:p>
                      <a:pPr marL="60325" indent="0" algn="l" fontAlgn="b"/>
                      <a:r>
                        <a:rPr lang="en-US" sz="2200" b="0" u="none" strike="noStrike" dirty="0">
                          <a:solidFill>
                            <a:schemeClr val="tx1"/>
                          </a:solidFill>
                          <a:effectLst/>
                          <a:latin typeface="Avenir Next LT Pro Light" panose="020B0304020202020204" pitchFamily="34" charset="0"/>
                        </a:rPr>
                        <a:t>Implementation errors may compromise patient care or security</a:t>
                      </a:r>
                      <a:endParaRPr lang="en-US" sz="2200" b="0" i="0" u="none" strike="noStrike" dirty="0">
                        <a:solidFill>
                          <a:schemeClr val="tx1"/>
                        </a:solidFill>
                        <a:effectLst/>
                        <a:latin typeface="Avenir Next LT Pro Light" panose="020B0304020202020204" pitchFamily="34" charset="0"/>
                      </a:endParaRPr>
                    </a:p>
                  </a:txBody>
                  <a:tcPr marL="9268" marR="9268" marT="9268" marB="0" anchor="b">
                    <a:lnL w="12700" cap="flat" cmpd="sng" algn="ctr">
                      <a:solidFill>
                        <a:srgbClr val="C42033"/>
                      </a:solidFill>
                      <a:prstDash val="solid"/>
                      <a:round/>
                      <a:headEnd type="none" w="med" len="med"/>
                      <a:tailEnd type="none" w="med" len="med"/>
                    </a:lnL>
                    <a:lnR w="12700" cap="flat" cmpd="sng" algn="ctr">
                      <a:solidFill>
                        <a:srgbClr val="C42033"/>
                      </a:solidFill>
                      <a:prstDash val="solid"/>
                      <a:round/>
                      <a:headEnd type="none" w="med" len="med"/>
                      <a:tailEnd type="none" w="med" len="med"/>
                    </a:lnR>
                    <a:lnT w="12700" cap="flat" cmpd="sng" algn="ctr">
                      <a:solidFill>
                        <a:srgbClr val="C42033"/>
                      </a:solidFill>
                      <a:prstDash val="solid"/>
                      <a:round/>
                      <a:headEnd type="none" w="med" len="med"/>
                      <a:tailEnd type="none" w="med" len="med"/>
                    </a:lnT>
                    <a:lnB w="12700" cap="flat" cmpd="sng" algn="ctr">
                      <a:solidFill>
                        <a:srgbClr val="C42033"/>
                      </a:solidFill>
                      <a:prstDash val="solid"/>
                      <a:round/>
                      <a:headEnd type="none" w="med" len="med"/>
                      <a:tailEnd type="none" w="med" len="med"/>
                    </a:lnB>
                    <a:solidFill>
                      <a:srgbClr val="692A75">
                        <a:alpha val="50196"/>
                      </a:srgbClr>
                    </a:solidFill>
                  </a:tcPr>
                </a:tc>
                <a:extLst>
                  <a:ext uri="{0D108BD9-81ED-4DB2-BD59-A6C34878D82A}">
                    <a16:rowId xmlns:a16="http://schemas.microsoft.com/office/drawing/2014/main" val="62859924"/>
                  </a:ext>
                </a:extLst>
              </a:tr>
            </a:tbl>
          </a:graphicData>
        </a:graphic>
      </p:graphicFrame>
    </p:spTree>
    <p:extLst>
      <p:ext uri="{BB962C8B-B14F-4D97-AF65-F5344CB8AC3E}">
        <p14:creationId xmlns:p14="http://schemas.microsoft.com/office/powerpoint/2010/main" val="30648111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C183D7F6-B498-43B3-948B-1728B52AA6E4}">
                <adec:decorative xmlns:adec="http://schemas.microsoft.com/office/drawing/2017/decorative" val="1"/>
              </a:ext>
            </a:extLst>
          </p:cNvPr>
          <p:cNvSpPr/>
          <p:nvPr/>
        </p:nvSpPr>
        <p:spPr>
          <a:xfrm>
            <a:off x="0" y="1"/>
            <a:ext cx="12192000" cy="816429"/>
          </a:xfrm>
          <a:prstGeom prst="rect">
            <a:avLst/>
          </a:prstGeom>
          <a:solidFill>
            <a:srgbClr val="C42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8231E66-F293-4AFB-9CC4-8D7EE66F2D6C}"/>
              </a:ext>
            </a:extLst>
          </p:cNvPr>
          <p:cNvSpPr>
            <a:spLocks noGrp="1"/>
          </p:cNvSpPr>
          <p:nvPr>
            <p:ph type="title"/>
          </p:nvPr>
        </p:nvSpPr>
        <p:spPr>
          <a:xfrm>
            <a:off x="0" y="1"/>
            <a:ext cx="12192000" cy="816429"/>
          </a:xfrm>
        </p:spPr>
        <p:txBody>
          <a:bodyPr>
            <a:noAutofit/>
          </a:bodyPr>
          <a:lstStyle/>
          <a:p>
            <a:pPr algn="ctr">
              <a:spcAft>
                <a:spcPts val="600"/>
              </a:spcAft>
            </a:pPr>
            <a:r>
              <a:rPr lang="en-US" sz="3400" dirty="0">
                <a:solidFill>
                  <a:schemeClr val="bg1"/>
                </a:solidFill>
                <a:latin typeface="Avenir Next LT Pro Demi" panose="020B0704020202020204" pitchFamily="34" charset="0"/>
                <a:ea typeface="+mn-ea"/>
                <a:cs typeface="+mn-cs"/>
              </a:rPr>
              <a:t>Select an Implementation Approach (continued)</a:t>
            </a:r>
          </a:p>
        </p:txBody>
      </p:sp>
      <p:sp>
        <p:nvSpPr>
          <p:cNvPr id="4" name="Slide Number Placeholder 3">
            <a:extLst>
              <a:ext uri="{FF2B5EF4-FFF2-40B4-BE49-F238E27FC236}">
                <a16:creationId xmlns:a16="http://schemas.microsoft.com/office/drawing/2014/main" id="{7BB56A87-5BA7-473B-AE16-DBCC373D6A7F}"/>
              </a:ext>
            </a:extLst>
          </p:cNvPr>
          <p:cNvSpPr>
            <a:spLocks noGrp="1"/>
          </p:cNvSpPr>
          <p:nvPr>
            <p:ph type="sldNum" sz="quarter" idx="12"/>
          </p:nvPr>
        </p:nvSpPr>
        <p:spPr>
          <a:xfrm>
            <a:off x="9422823" y="6330225"/>
            <a:ext cx="2057400" cy="365125"/>
          </a:xfrm>
        </p:spPr>
        <p:txBody>
          <a:bodyPr/>
          <a:lstStyle/>
          <a:p>
            <a:fld id="{9E543643-C343-E242-96C8-DCEC3832F61D}" type="slidenum">
              <a:rPr lang="en-US" smtClean="0">
                <a:solidFill>
                  <a:schemeClr val="bg1"/>
                </a:solidFill>
              </a:rPr>
              <a:t>35</a:t>
            </a:fld>
            <a:endParaRPr lang="en-US" dirty="0">
              <a:solidFill>
                <a:schemeClr val="bg1"/>
              </a:solidFill>
            </a:endParaRPr>
          </a:p>
        </p:txBody>
      </p:sp>
      <p:graphicFrame>
        <p:nvGraphicFramePr>
          <p:cNvPr id="6" name="Table 5">
            <a:extLst>
              <a:ext uri="{FF2B5EF4-FFF2-40B4-BE49-F238E27FC236}">
                <a16:creationId xmlns:a16="http://schemas.microsoft.com/office/drawing/2014/main" id="{ABE3C6DF-D70B-D04E-0586-E3ABDD758789}"/>
              </a:ext>
            </a:extLst>
          </p:cNvPr>
          <p:cNvGraphicFramePr>
            <a:graphicFrameLocks noGrp="1"/>
          </p:cNvGraphicFramePr>
          <p:nvPr>
            <p:extLst>
              <p:ext uri="{D42A27DB-BD31-4B8C-83A1-F6EECF244321}">
                <p14:modId xmlns:p14="http://schemas.microsoft.com/office/powerpoint/2010/main" val="1470806481"/>
              </p:ext>
            </p:extLst>
          </p:nvPr>
        </p:nvGraphicFramePr>
        <p:xfrm>
          <a:off x="838200" y="2004441"/>
          <a:ext cx="10515600" cy="2849118"/>
        </p:xfrm>
        <a:graphic>
          <a:graphicData uri="http://schemas.openxmlformats.org/drawingml/2006/table">
            <a:tbl>
              <a:tblPr firstRow="1"/>
              <a:tblGrid>
                <a:gridCol w="3505200">
                  <a:extLst>
                    <a:ext uri="{9D8B030D-6E8A-4147-A177-3AD203B41FA5}">
                      <a16:colId xmlns:a16="http://schemas.microsoft.com/office/drawing/2014/main" val="2049604018"/>
                    </a:ext>
                  </a:extLst>
                </a:gridCol>
                <a:gridCol w="3505200">
                  <a:extLst>
                    <a:ext uri="{9D8B030D-6E8A-4147-A177-3AD203B41FA5}">
                      <a16:colId xmlns:a16="http://schemas.microsoft.com/office/drawing/2014/main" val="3102772294"/>
                    </a:ext>
                  </a:extLst>
                </a:gridCol>
                <a:gridCol w="3505200">
                  <a:extLst>
                    <a:ext uri="{9D8B030D-6E8A-4147-A177-3AD203B41FA5}">
                      <a16:colId xmlns:a16="http://schemas.microsoft.com/office/drawing/2014/main" val="1504841683"/>
                    </a:ext>
                  </a:extLst>
                </a:gridCol>
              </a:tblGrid>
              <a:tr h="296545">
                <a:tc>
                  <a:txBody>
                    <a:bodyPr/>
                    <a:lstStyle/>
                    <a:p>
                      <a:pPr marL="0" marR="0" fontAlgn="b">
                        <a:lnSpc>
                          <a:spcPct val="106000"/>
                        </a:lnSpc>
                        <a:spcBef>
                          <a:spcPts val="0"/>
                        </a:spcBef>
                        <a:spcAft>
                          <a:spcPts val="0"/>
                        </a:spcAft>
                      </a:pPr>
                      <a:r>
                        <a:rPr lang="en-US" sz="2100" b="1" kern="1200" dirty="0">
                          <a:solidFill>
                            <a:srgbClr val="FFFFFF"/>
                          </a:solidFill>
                          <a:effectLst/>
                          <a:latin typeface="Avenir Next LT Pro Demi" panose="020B0704020202020204" pitchFamily="34" charset="0"/>
                          <a:ea typeface="Times New Roman" panose="02020603050405020304" pitchFamily="18" charset="0"/>
                          <a:cs typeface="Arial" panose="020B0604020202020204" pitchFamily="34" charset="0"/>
                        </a:rPr>
                        <a:t>Alternative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890" marR="8890" marT="8890" marB="0" anchor="b">
                    <a:lnL w="12700" cap="flat" cmpd="sng" algn="ctr">
                      <a:solidFill>
                        <a:srgbClr val="C42033"/>
                      </a:solidFill>
                      <a:prstDash val="solid"/>
                      <a:round/>
                      <a:headEnd type="none" w="med" len="med"/>
                      <a:tailEnd type="none" w="med" len="med"/>
                    </a:lnL>
                    <a:lnR w="12700" cap="flat" cmpd="sng" algn="ctr">
                      <a:solidFill>
                        <a:srgbClr val="C42033"/>
                      </a:solidFill>
                      <a:prstDash val="solid"/>
                      <a:round/>
                      <a:headEnd type="none" w="med" len="med"/>
                      <a:tailEnd type="none" w="med" len="med"/>
                    </a:lnR>
                    <a:lnT w="12700" cap="flat" cmpd="sng" algn="ctr">
                      <a:solidFill>
                        <a:srgbClr val="C42033"/>
                      </a:solidFill>
                      <a:prstDash val="solid"/>
                      <a:round/>
                      <a:headEnd type="none" w="med" len="med"/>
                      <a:tailEnd type="none" w="med" len="med"/>
                    </a:lnT>
                    <a:lnB w="12700" cap="flat" cmpd="sng" algn="ctr">
                      <a:solidFill>
                        <a:srgbClr val="C42033"/>
                      </a:solidFill>
                      <a:prstDash val="solid"/>
                      <a:round/>
                      <a:headEnd type="none" w="med" len="med"/>
                      <a:tailEnd type="none" w="med" len="med"/>
                    </a:lnB>
                    <a:solidFill>
                      <a:srgbClr val="692A75"/>
                    </a:solidFill>
                  </a:tcPr>
                </a:tc>
                <a:tc>
                  <a:txBody>
                    <a:bodyPr/>
                    <a:lstStyle/>
                    <a:p>
                      <a:pPr marL="0" marR="0" algn="ctr" fontAlgn="b">
                        <a:lnSpc>
                          <a:spcPct val="106000"/>
                        </a:lnSpc>
                        <a:spcBef>
                          <a:spcPts val="0"/>
                        </a:spcBef>
                        <a:spcAft>
                          <a:spcPts val="0"/>
                        </a:spcAft>
                      </a:pPr>
                      <a:r>
                        <a:rPr lang="en-US" sz="2100" b="1" kern="1200">
                          <a:solidFill>
                            <a:srgbClr val="FFFFFF"/>
                          </a:solidFill>
                          <a:effectLst/>
                          <a:latin typeface="Avenir Next LT Pro Demi" panose="020B0704020202020204" pitchFamily="34" charset="0"/>
                          <a:ea typeface="Times New Roman" panose="02020603050405020304" pitchFamily="18" charset="0"/>
                          <a:cs typeface="Arial" panose="020B0604020202020204" pitchFamily="34" charset="0"/>
                        </a:rPr>
                        <a:t>Potential Advantages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8890" marR="8890" marT="8890" marB="0" anchor="b">
                    <a:lnL w="12700" cap="flat" cmpd="sng" algn="ctr">
                      <a:solidFill>
                        <a:srgbClr val="C42033"/>
                      </a:solidFill>
                      <a:prstDash val="solid"/>
                      <a:round/>
                      <a:headEnd type="none" w="med" len="med"/>
                      <a:tailEnd type="none" w="med" len="med"/>
                    </a:lnL>
                    <a:lnR w="12700" cap="flat" cmpd="sng" algn="ctr">
                      <a:solidFill>
                        <a:srgbClr val="C42033"/>
                      </a:solidFill>
                      <a:prstDash val="solid"/>
                      <a:round/>
                      <a:headEnd type="none" w="med" len="med"/>
                      <a:tailEnd type="none" w="med" len="med"/>
                    </a:lnR>
                    <a:lnT w="12700" cap="flat" cmpd="sng" algn="ctr">
                      <a:solidFill>
                        <a:srgbClr val="C42033"/>
                      </a:solidFill>
                      <a:prstDash val="solid"/>
                      <a:round/>
                      <a:headEnd type="none" w="med" len="med"/>
                      <a:tailEnd type="none" w="med" len="med"/>
                    </a:lnT>
                    <a:lnB w="12700" cap="flat" cmpd="sng" algn="ctr">
                      <a:solidFill>
                        <a:srgbClr val="C42033"/>
                      </a:solidFill>
                      <a:prstDash val="solid"/>
                      <a:round/>
                      <a:headEnd type="none" w="med" len="med"/>
                      <a:tailEnd type="none" w="med" len="med"/>
                    </a:lnB>
                    <a:solidFill>
                      <a:srgbClr val="692A75"/>
                    </a:solidFill>
                  </a:tcPr>
                </a:tc>
                <a:tc>
                  <a:txBody>
                    <a:bodyPr/>
                    <a:lstStyle/>
                    <a:p>
                      <a:pPr marL="0" marR="0" algn="ctr" fontAlgn="b">
                        <a:lnSpc>
                          <a:spcPct val="106000"/>
                        </a:lnSpc>
                        <a:spcBef>
                          <a:spcPts val="0"/>
                        </a:spcBef>
                        <a:spcAft>
                          <a:spcPts val="0"/>
                        </a:spcAft>
                      </a:pPr>
                      <a:r>
                        <a:rPr lang="en-US" sz="2100" b="1" kern="1200">
                          <a:solidFill>
                            <a:srgbClr val="FFFFFF"/>
                          </a:solidFill>
                          <a:effectLst/>
                          <a:latin typeface="Avenir Next LT Pro Demi" panose="020B0704020202020204" pitchFamily="34" charset="0"/>
                          <a:ea typeface="Times New Roman" panose="02020603050405020304" pitchFamily="18" charset="0"/>
                          <a:cs typeface="Arial" panose="020B0604020202020204" pitchFamily="34" charset="0"/>
                        </a:rPr>
                        <a:t>Potential Drawbacks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8890" marR="8890" marT="8890" marB="0" anchor="b">
                    <a:lnL w="12700" cap="flat" cmpd="sng" algn="ctr">
                      <a:solidFill>
                        <a:srgbClr val="C42033"/>
                      </a:solidFill>
                      <a:prstDash val="solid"/>
                      <a:round/>
                      <a:headEnd type="none" w="med" len="med"/>
                      <a:tailEnd type="none" w="med" len="med"/>
                    </a:lnL>
                    <a:lnR w="12700" cap="flat" cmpd="sng" algn="ctr">
                      <a:solidFill>
                        <a:srgbClr val="C42033"/>
                      </a:solidFill>
                      <a:prstDash val="solid"/>
                      <a:round/>
                      <a:headEnd type="none" w="med" len="med"/>
                      <a:tailEnd type="none" w="med" len="med"/>
                    </a:lnR>
                    <a:lnT w="12700" cap="flat" cmpd="sng" algn="ctr">
                      <a:solidFill>
                        <a:srgbClr val="C42033"/>
                      </a:solidFill>
                      <a:prstDash val="solid"/>
                      <a:round/>
                      <a:headEnd type="none" w="med" len="med"/>
                      <a:tailEnd type="none" w="med" len="med"/>
                    </a:lnT>
                    <a:lnB w="12700" cap="flat" cmpd="sng" algn="ctr">
                      <a:solidFill>
                        <a:srgbClr val="C42033"/>
                      </a:solidFill>
                      <a:prstDash val="solid"/>
                      <a:round/>
                      <a:headEnd type="none" w="med" len="med"/>
                      <a:tailEnd type="none" w="med" len="med"/>
                    </a:lnB>
                    <a:solidFill>
                      <a:srgbClr val="692A75"/>
                    </a:solidFill>
                  </a:tcPr>
                </a:tc>
                <a:extLst>
                  <a:ext uri="{0D108BD9-81ED-4DB2-BD59-A6C34878D82A}">
                    <a16:rowId xmlns:a16="http://schemas.microsoft.com/office/drawing/2014/main" val="3920021298"/>
                  </a:ext>
                </a:extLst>
              </a:tr>
              <a:tr h="633730">
                <a:tc rowSpan="4">
                  <a:txBody>
                    <a:bodyPr/>
                    <a:lstStyle/>
                    <a:p>
                      <a:pPr marL="0" marR="0" fontAlgn="t">
                        <a:lnSpc>
                          <a:spcPct val="106000"/>
                        </a:lnSpc>
                        <a:spcBef>
                          <a:spcPts val="0"/>
                        </a:spcBef>
                        <a:spcAft>
                          <a:spcPts val="0"/>
                        </a:spcAft>
                      </a:pPr>
                      <a:r>
                        <a:rPr lang="en-US" sz="2100" b="1" kern="1200">
                          <a:solidFill>
                            <a:srgbClr val="000000"/>
                          </a:solidFill>
                          <a:effectLst/>
                          <a:latin typeface="Avenir Next LT Pro Demi" panose="020B0704020202020204" pitchFamily="34" charset="0"/>
                          <a:ea typeface="Times New Roman" panose="02020603050405020304" pitchFamily="18" charset="0"/>
                          <a:cs typeface="Arial" panose="020B0604020202020204" pitchFamily="34" charset="0"/>
                        </a:rPr>
                        <a:t>Partnering with Other CR Programs in Your System or Area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8890" marR="8890" marT="8890" marB="0">
                    <a:lnL w="12700" cap="flat" cmpd="sng" algn="ctr">
                      <a:solidFill>
                        <a:srgbClr val="C42033"/>
                      </a:solidFill>
                      <a:prstDash val="solid"/>
                      <a:round/>
                      <a:headEnd type="none" w="med" len="med"/>
                      <a:tailEnd type="none" w="med" len="med"/>
                    </a:lnL>
                    <a:lnR w="12700" cap="flat" cmpd="sng" algn="ctr">
                      <a:solidFill>
                        <a:srgbClr val="C42033"/>
                      </a:solidFill>
                      <a:prstDash val="solid"/>
                      <a:round/>
                      <a:headEnd type="none" w="med" len="med"/>
                      <a:tailEnd type="none" w="med" len="med"/>
                    </a:lnR>
                    <a:lnT w="12700" cap="flat" cmpd="sng" algn="ctr">
                      <a:solidFill>
                        <a:srgbClr val="C42033"/>
                      </a:solidFill>
                      <a:prstDash val="solid"/>
                      <a:round/>
                      <a:headEnd type="none" w="med" len="med"/>
                      <a:tailEnd type="none" w="med" len="med"/>
                    </a:lnT>
                    <a:lnB w="12700" cap="flat" cmpd="sng" algn="ctr">
                      <a:solidFill>
                        <a:srgbClr val="C42033"/>
                      </a:solidFill>
                      <a:prstDash val="solid"/>
                      <a:round/>
                      <a:headEnd type="none" w="med" len="med"/>
                      <a:tailEnd type="none" w="med" len="med"/>
                    </a:lnB>
                    <a:solidFill>
                      <a:srgbClr val="C7BDC9"/>
                    </a:solidFill>
                  </a:tcPr>
                </a:tc>
                <a:tc>
                  <a:txBody>
                    <a:bodyPr/>
                    <a:lstStyle/>
                    <a:p>
                      <a:pPr marL="64135" marR="0" fontAlgn="b">
                        <a:lnSpc>
                          <a:spcPct val="106000"/>
                        </a:lnSpc>
                        <a:spcBef>
                          <a:spcPts val="0"/>
                        </a:spcBef>
                        <a:spcAft>
                          <a:spcPts val="0"/>
                        </a:spcAft>
                      </a:pPr>
                      <a:r>
                        <a:rPr lang="en-US" sz="2100" kern="1200">
                          <a:solidFill>
                            <a:srgbClr val="000000"/>
                          </a:solidFill>
                          <a:effectLst/>
                          <a:latin typeface="Avenir Next LT Pro Light" panose="020B0304020202020204" pitchFamily="34" charset="0"/>
                          <a:ea typeface="Times New Roman" panose="02020603050405020304" pitchFamily="18" charset="0"/>
                          <a:cs typeface="Arial" panose="020B0604020202020204" pitchFamily="34" charset="0"/>
                        </a:rPr>
                        <a:t>Gain efficiencies and economies of scale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8890" marR="8890" marT="8890" marB="0">
                    <a:lnL w="12700" cap="flat" cmpd="sng" algn="ctr">
                      <a:solidFill>
                        <a:srgbClr val="C42033"/>
                      </a:solidFill>
                      <a:prstDash val="solid"/>
                      <a:round/>
                      <a:headEnd type="none" w="med" len="med"/>
                      <a:tailEnd type="none" w="med" len="med"/>
                    </a:lnL>
                    <a:lnR w="12700" cap="flat" cmpd="sng" algn="ctr">
                      <a:solidFill>
                        <a:srgbClr val="C42033"/>
                      </a:solidFill>
                      <a:prstDash val="solid"/>
                      <a:round/>
                      <a:headEnd type="none" w="med" len="med"/>
                      <a:tailEnd type="none" w="med" len="med"/>
                    </a:lnR>
                    <a:lnT w="12700" cap="flat" cmpd="sng" algn="ctr">
                      <a:solidFill>
                        <a:srgbClr val="C42033"/>
                      </a:solidFill>
                      <a:prstDash val="solid"/>
                      <a:round/>
                      <a:headEnd type="none" w="med" len="med"/>
                      <a:tailEnd type="none" w="med" len="med"/>
                    </a:lnT>
                    <a:lnB w="12700" cap="flat" cmpd="sng" algn="ctr">
                      <a:solidFill>
                        <a:srgbClr val="C42033"/>
                      </a:solidFill>
                      <a:prstDash val="solid"/>
                      <a:round/>
                      <a:headEnd type="none" w="med" len="med"/>
                      <a:tailEnd type="none" w="med" len="med"/>
                    </a:lnB>
                    <a:solidFill>
                      <a:srgbClr val="C7BDC9"/>
                    </a:solidFill>
                  </a:tcPr>
                </a:tc>
                <a:tc>
                  <a:txBody>
                    <a:bodyPr/>
                    <a:lstStyle/>
                    <a:p>
                      <a:pPr marL="109855" marR="0" fontAlgn="b">
                        <a:lnSpc>
                          <a:spcPct val="106000"/>
                        </a:lnSpc>
                        <a:spcBef>
                          <a:spcPts val="0"/>
                        </a:spcBef>
                        <a:spcAft>
                          <a:spcPts val="0"/>
                        </a:spcAft>
                      </a:pPr>
                      <a:r>
                        <a:rPr lang="en-US" sz="2100" kern="1200">
                          <a:solidFill>
                            <a:srgbClr val="000000"/>
                          </a:solidFill>
                          <a:effectLst/>
                          <a:latin typeface="Avenir Next LT Pro Light" panose="020B0304020202020204" pitchFamily="34" charset="0"/>
                          <a:ea typeface="Times New Roman" panose="02020603050405020304" pitchFamily="18" charset="0"/>
                          <a:cs typeface="Arial" panose="020B0604020202020204" pitchFamily="34" charset="0"/>
                        </a:rPr>
                        <a:t>Requires system- or area-level support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8890" marR="8890" marT="8890" marB="0">
                    <a:lnL w="12700" cap="flat" cmpd="sng" algn="ctr">
                      <a:solidFill>
                        <a:srgbClr val="C42033"/>
                      </a:solidFill>
                      <a:prstDash val="solid"/>
                      <a:round/>
                      <a:headEnd type="none" w="med" len="med"/>
                      <a:tailEnd type="none" w="med" len="med"/>
                    </a:lnL>
                    <a:lnR w="12700" cap="flat" cmpd="sng" algn="ctr">
                      <a:solidFill>
                        <a:srgbClr val="C42033"/>
                      </a:solidFill>
                      <a:prstDash val="solid"/>
                      <a:round/>
                      <a:headEnd type="none" w="med" len="med"/>
                      <a:tailEnd type="none" w="med" len="med"/>
                    </a:lnR>
                    <a:lnT w="12700" cap="flat" cmpd="sng" algn="ctr">
                      <a:solidFill>
                        <a:srgbClr val="C42033"/>
                      </a:solidFill>
                      <a:prstDash val="solid"/>
                      <a:round/>
                      <a:headEnd type="none" w="med" len="med"/>
                      <a:tailEnd type="none" w="med" len="med"/>
                    </a:lnT>
                    <a:lnB w="12700" cap="flat" cmpd="sng" algn="ctr">
                      <a:solidFill>
                        <a:srgbClr val="C42033"/>
                      </a:solidFill>
                      <a:prstDash val="solid"/>
                      <a:round/>
                      <a:headEnd type="none" w="med" len="med"/>
                      <a:tailEnd type="none" w="med" len="med"/>
                    </a:lnB>
                    <a:solidFill>
                      <a:srgbClr val="C7BDC9"/>
                    </a:solidFill>
                  </a:tcPr>
                </a:tc>
                <a:extLst>
                  <a:ext uri="{0D108BD9-81ED-4DB2-BD59-A6C34878D82A}">
                    <a16:rowId xmlns:a16="http://schemas.microsoft.com/office/drawing/2014/main" val="2591712432"/>
                  </a:ext>
                </a:extLst>
              </a:tr>
              <a:tr h="633730">
                <a:tc vMerge="1">
                  <a:txBody>
                    <a:bodyPr/>
                    <a:lstStyle/>
                    <a:p>
                      <a:endParaRPr lang="en-US"/>
                    </a:p>
                  </a:txBody>
                  <a:tcPr/>
                </a:tc>
                <a:tc>
                  <a:txBody>
                    <a:bodyPr/>
                    <a:lstStyle/>
                    <a:p>
                      <a:pPr marL="64135" marR="0" fontAlgn="b">
                        <a:lnSpc>
                          <a:spcPct val="106000"/>
                        </a:lnSpc>
                        <a:spcBef>
                          <a:spcPts val="0"/>
                        </a:spcBef>
                        <a:spcAft>
                          <a:spcPts val="0"/>
                        </a:spcAft>
                      </a:pPr>
                      <a:r>
                        <a:rPr lang="en-US" sz="2100" kern="1200">
                          <a:solidFill>
                            <a:srgbClr val="000000"/>
                          </a:solidFill>
                          <a:effectLst/>
                          <a:latin typeface="Avenir Next LT Pro Light" panose="020B0304020202020204" pitchFamily="34" charset="0"/>
                          <a:ea typeface="Times New Roman" panose="02020603050405020304" pitchFamily="18" charset="0"/>
                          <a:cs typeface="Arial" panose="020B0604020202020204" pitchFamily="34" charset="0"/>
                        </a:rPr>
                        <a:t>Promote better coordination of patient care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8890" marR="8890" marT="8890" marB="0">
                    <a:lnL w="12700" cap="flat" cmpd="sng" algn="ctr">
                      <a:solidFill>
                        <a:srgbClr val="C42033"/>
                      </a:solidFill>
                      <a:prstDash val="solid"/>
                      <a:round/>
                      <a:headEnd type="none" w="med" len="med"/>
                      <a:tailEnd type="none" w="med" len="med"/>
                    </a:lnL>
                    <a:lnR w="12700" cap="flat" cmpd="sng" algn="ctr">
                      <a:solidFill>
                        <a:srgbClr val="C42033"/>
                      </a:solidFill>
                      <a:prstDash val="solid"/>
                      <a:round/>
                      <a:headEnd type="none" w="med" len="med"/>
                      <a:tailEnd type="none" w="med" len="med"/>
                    </a:lnR>
                    <a:lnT w="12700" cap="flat" cmpd="sng" algn="ctr">
                      <a:solidFill>
                        <a:srgbClr val="C42033"/>
                      </a:solidFill>
                      <a:prstDash val="solid"/>
                      <a:round/>
                      <a:headEnd type="none" w="med" len="med"/>
                      <a:tailEnd type="none" w="med" len="med"/>
                    </a:lnT>
                    <a:lnB w="12700" cap="flat" cmpd="sng" algn="ctr">
                      <a:solidFill>
                        <a:srgbClr val="C42033"/>
                      </a:solidFill>
                      <a:prstDash val="solid"/>
                      <a:round/>
                      <a:headEnd type="none" w="med" len="med"/>
                      <a:tailEnd type="none" w="med" len="med"/>
                    </a:lnB>
                    <a:solidFill>
                      <a:srgbClr val="E5E1E6"/>
                    </a:solidFill>
                  </a:tcPr>
                </a:tc>
                <a:tc>
                  <a:txBody>
                    <a:bodyPr/>
                    <a:lstStyle/>
                    <a:p>
                      <a:pPr marL="109855" marR="0" fontAlgn="b">
                        <a:lnSpc>
                          <a:spcPct val="106000"/>
                        </a:lnSpc>
                        <a:spcBef>
                          <a:spcPts val="0"/>
                        </a:spcBef>
                        <a:spcAft>
                          <a:spcPts val="0"/>
                        </a:spcAft>
                      </a:pPr>
                      <a:r>
                        <a:rPr lang="en-US" sz="2100" kern="1200">
                          <a:solidFill>
                            <a:srgbClr val="000000"/>
                          </a:solidFill>
                          <a:effectLst/>
                          <a:latin typeface="Avenir Next LT Pro Light" panose="020B0304020202020204" pitchFamily="34" charset="0"/>
                          <a:ea typeface="Times New Roman" panose="02020603050405020304" pitchFamily="18" charset="0"/>
                          <a:cs typeface="Arial" panose="020B0604020202020204" pitchFamily="34" charset="0"/>
                        </a:rPr>
                        <a:t>Potential implementation delays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8890" marR="8890" marT="8890" marB="0">
                    <a:lnL w="12700" cap="flat" cmpd="sng" algn="ctr">
                      <a:solidFill>
                        <a:srgbClr val="C42033"/>
                      </a:solidFill>
                      <a:prstDash val="solid"/>
                      <a:round/>
                      <a:headEnd type="none" w="med" len="med"/>
                      <a:tailEnd type="none" w="med" len="med"/>
                    </a:lnL>
                    <a:lnR w="12700" cap="flat" cmpd="sng" algn="ctr">
                      <a:solidFill>
                        <a:srgbClr val="C42033"/>
                      </a:solidFill>
                      <a:prstDash val="solid"/>
                      <a:round/>
                      <a:headEnd type="none" w="med" len="med"/>
                      <a:tailEnd type="none" w="med" len="med"/>
                    </a:lnR>
                    <a:lnT w="12700" cap="flat" cmpd="sng" algn="ctr">
                      <a:solidFill>
                        <a:srgbClr val="C42033"/>
                      </a:solidFill>
                      <a:prstDash val="solid"/>
                      <a:round/>
                      <a:headEnd type="none" w="med" len="med"/>
                      <a:tailEnd type="none" w="med" len="med"/>
                    </a:lnT>
                    <a:lnB w="12700" cap="flat" cmpd="sng" algn="ctr">
                      <a:solidFill>
                        <a:srgbClr val="C42033"/>
                      </a:solidFill>
                      <a:prstDash val="solid"/>
                      <a:round/>
                      <a:headEnd type="none" w="med" len="med"/>
                      <a:tailEnd type="none" w="med" len="med"/>
                    </a:lnB>
                    <a:solidFill>
                      <a:srgbClr val="E5E1E6"/>
                    </a:solidFill>
                  </a:tcPr>
                </a:tc>
                <a:extLst>
                  <a:ext uri="{0D108BD9-81ED-4DB2-BD59-A6C34878D82A}">
                    <a16:rowId xmlns:a16="http://schemas.microsoft.com/office/drawing/2014/main" val="1402027479"/>
                  </a:ext>
                </a:extLst>
              </a:tr>
              <a:tr h="633730">
                <a:tc vMerge="1">
                  <a:txBody>
                    <a:bodyPr/>
                    <a:lstStyle/>
                    <a:p>
                      <a:endParaRPr lang="en-US"/>
                    </a:p>
                  </a:txBody>
                  <a:tcPr/>
                </a:tc>
                <a:tc>
                  <a:txBody>
                    <a:bodyPr/>
                    <a:lstStyle/>
                    <a:p>
                      <a:pPr marL="64135" marR="0" fontAlgn="b">
                        <a:lnSpc>
                          <a:spcPct val="106000"/>
                        </a:lnSpc>
                        <a:spcBef>
                          <a:spcPts val="0"/>
                        </a:spcBef>
                        <a:spcAft>
                          <a:spcPts val="0"/>
                        </a:spcAft>
                      </a:pPr>
                      <a:r>
                        <a:rPr lang="en-US" sz="2100" kern="1200">
                          <a:solidFill>
                            <a:srgbClr val="000000"/>
                          </a:solidFill>
                          <a:effectLst/>
                          <a:latin typeface="Avenir Next LT Pro Light" panose="020B0304020202020204" pitchFamily="34" charset="0"/>
                          <a:ea typeface="Times New Roman" panose="02020603050405020304" pitchFamily="18" charset="0"/>
                          <a:cs typeface="Arial" panose="020B0604020202020204" pitchFamily="34" charset="0"/>
                        </a:rPr>
                        <a:t>Greater available resources for implementation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8890" marR="8890" marT="8890" marB="0">
                    <a:lnL w="12700" cap="flat" cmpd="sng" algn="ctr">
                      <a:solidFill>
                        <a:srgbClr val="C42033"/>
                      </a:solidFill>
                      <a:prstDash val="solid"/>
                      <a:round/>
                      <a:headEnd type="none" w="med" len="med"/>
                      <a:tailEnd type="none" w="med" len="med"/>
                    </a:lnL>
                    <a:lnR w="12700" cap="flat" cmpd="sng" algn="ctr">
                      <a:solidFill>
                        <a:srgbClr val="C42033"/>
                      </a:solidFill>
                      <a:prstDash val="solid"/>
                      <a:round/>
                      <a:headEnd type="none" w="med" len="med"/>
                      <a:tailEnd type="none" w="med" len="med"/>
                    </a:lnR>
                    <a:lnT w="12700" cap="flat" cmpd="sng" algn="ctr">
                      <a:solidFill>
                        <a:srgbClr val="C42033"/>
                      </a:solidFill>
                      <a:prstDash val="solid"/>
                      <a:round/>
                      <a:headEnd type="none" w="med" len="med"/>
                      <a:tailEnd type="none" w="med" len="med"/>
                    </a:lnT>
                    <a:lnB w="12700" cap="flat" cmpd="sng" algn="ctr">
                      <a:solidFill>
                        <a:srgbClr val="C42033"/>
                      </a:solidFill>
                      <a:prstDash val="solid"/>
                      <a:round/>
                      <a:headEnd type="none" w="med" len="med"/>
                      <a:tailEnd type="none" w="med" len="med"/>
                    </a:lnB>
                    <a:solidFill>
                      <a:srgbClr val="C7BDC9"/>
                    </a:solidFill>
                  </a:tcPr>
                </a:tc>
                <a:tc>
                  <a:txBody>
                    <a:bodyPr/>
                    <a:lstStyle/>
                    <a:p>
                      <a:pPr marL="109855" marR="0" fontAlgn="b">
                        <a:lnSpc>
                          <a:spcPct val="106000"/>
                        </a:lnSpc>
                        <a:spcBef>
                          <a:spcPts val="0"/>
                        </a:spcBef>
                        <a:spcAft>
                          <a:spcPts val="0"/>
                        </a:spcAft>
                      </a:pPr>
                      <a:r>
                        <a:rPr lang="en-US" sz="2100" kern="1200">
                          <a:solidFill>
                            <a:srgbClr val="000000"/>
                          </a:solidFill>
                          <a:effectLst/>
                          <a:latin typeface="Avenir Next LT Pro Light" panose="020B0304020202020204" pitchFamily="34" charset="0"/>
                          <a:ea typeface="Times New Roman" panose="02020603050405020304" pitchFamily="18" charset="0"/>
                          <a:cs typeface="Arial" panose="020B0604020202020204" pitchFamily="34" charset="0"/>
                        </a:rPr>
                        <a:t>Failure to adapt to needs of specific CR programs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8890" marR="8890" marT="8890" marB="0">
                    <a:lnL w="12700" cap="flat" cmpd="sng" algn="ctr">
                      <a:solidFill>
                        <a:srgbClr val="C42033"/>
                      </a:solidFill>
                      <a:prstDash val="solid"/>
                      <a:round/>
                      <a:headEnd type="none" w="med" len="med"/>
                      <a:tailEnd type="none" w="med" len="med"/>
                    </a:lnL>
                    <a:lnR w="12700" cap="flat" cmpd="sng" algn="ctr">
                      <a:solidFill>
                        <a:srgbClr val="C42033"/>
                      </a:solidFill>
                      <a:prstDash val="solid"/>
                      <a:round/>
                      <a:headEnd type="none" w="med" len="med"/>
                      <a:tailEnd type="none" w="med" len="med"/>
                    </a:lnR>
                    <a:lnT w="12700" cap="flat" cmpd="sng" algn="ctr">
                      <a:solidFill>
                        <a:srgbClr val="C42033"/>
                      </a:solidFill>
                      <a:prstDash val="solid"/>
                      <a:round/>
                      <a:headEnd type="none" w="med" len="med"/>
                      <a:tailEnd type="none" w="med" len="med"/>
                    </a:lnT>
                    <a:lnB w="12700" cap="flat" cmpd="sng" algn="ctr">
                      <a:solidFill>
                        <a:srgbClr val="C42033"/>
                      </a:solidFill>
                      <a:prstDash val="solid"/>
                      <a:round/>
                      <a:headEnd type="none" w="med" len="med"/>
                      <a:tailEnd type="none" w="med" len="med"/>
                    </a:lnB>
                    <a:solidFill>
                      <a:srgbClr val="C7BDC9"/>
                    </a:solidFill>
                  </a:tcPr>
                </a:tc>
                <a:extLst>
                  <a:ext uri="{0D108BD9-81ED-4DB2-BD59-A6C34878D82A}">
                    <a16:rowId xmlns:a16="http://schemas.microsoft.com/office/drawing/2014/main" val="232361328"/>
                  </a:ext>
                </a:extLst>
              </a:tr>
              <a:tr h="633730">
                <a:tc vMerge="1">
                  <a:txBody>
                    <a:bodyPr/>
                    <a:lstStyle/>
                    <a:p>
                      <a:endParaRPr lang="en-US"/>
                    </a:p>
                  </a:txBody>
                  <a:tcPr/>
                </a:tc>
                <a:tc>
                  <a:txBody>
                    <a:bodyPr/>
                    <a:lstStyle/>
                    <a:p>
                      <a:pPr marL="64135" marR="0" fontAlgn="b">
                        <a:lnSpc>
                          <a:spcPct val="106000"/>
                        </a:lnSpc>
                        <a:spcBef>
                          <a:spcPts val="0"/>
                        </a:spcBef>
                        <a:spcAft>
                          <a:spcPts val="0"/>
                        </a:spcAft>
                      </a:pPr>
                      <a:r>
                        <a:rPr lang="en-US" sz="2100" kern="1200">
                          <a:solidFill>
                            <a:srgbClr val="000000"/>
                          </a:solidFill>
                          <a:effectLst/>
                          <a:latin typeface="Avenir Next LT Pro Light" panose="020B0304020202020204" pitchFamily="34" charset="0"/>
                          <a:ea typeface="Times New Roman" panose="02020603050405020304" pitchFamily="18" charset="0"/>
                          <a:cs typeface="Arial" panose="020B0604020202020204" pitchFamily="34" charset="0"/>
                        </a:rPr>
                        <a:t>More leverage working with payers on reimbursement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8890" marR="8890" marT="8890" marB="0">
                    <a:lnL w="12700" cap="flat" cmpd="sng" algn="ctr">
                      <a:solidFill>
                        <a:srgbClr val="C42033"/>
                      </a:solidFill>
                      <a:prstDash val="solid"/>
                      <a:round/>
                      <a:headEnd type="none" w="med" len="med"/>
                      <a:tailEnd type="none" w="med" len="med"/>
                    </a:lnL>
                    <a:lnR w="12700" cap="flat" cmpd="sng" algn="ctr">
                      <a:solidFill>
                        <a:srgbClr val="C42033"/>
                      </a:solidFill>
                      <a:prstDash val="solid"/>
                      <a:round/>
                      <a:headEnd type="none" w="med" len="med"/>
                      <a:tailEnd type="none" w="med" len="med"/>
                    </a:lnR>
                    <a:lnT w="12700" cap="flat" cmpd="sng" algn="ctr">
                      <a:solidFill>
                        <a:srgbClr val="C42033"/>
                      </a:solidFill>
                      <a:prstDash val="solid"/>
                      <a:round/>
                      <a:headEnd type="none" w="med" len="med"/>
                      <a:tailEnd type="none" w="med" len="med"/>
                    </a:lnT>
                    <a:lnB w="12700" cap="flat" cmpd="sng" algn="ctr">
                      <a:solidFill>
                        <a:srgbClr val="C42033"/>
                      </a:solidFill>
                      <a:prstDash val="solid"/>
                      <a:round/>
                      <a:headEnd type="none" w="med" len="med"/>
                      <a:tailEnd type="none" w="med" len="med"/>
                    </a:lnB>
                    <a:solidFill>
                      <a:srgbClr val="E5E1E6"/>
                    </a:solidFill>
                  </a:tcPr>
                </a:tc>
                <a:tc>
                  <a:txBody>
                    <a:bodyPr/>
                    <a:lstStyle/>
                    <a:p>
                      <a:pPr marL="109855" marR="0" fontAlgn="b">
                        <a:lnSpc>
                          <a:spcPct val="106000"/>
                        </a:lnSpc>
                        <a:spcBef>
                          <a:spcPts val="0"/>
                        </a:spcBef>
                        <a:spcAft>
                          <a:spcPts val="0"/>
                        </a:spcAft>
                      </a:pPr>
                      <a:r>
                        <a:rPr lang="en-US" sz="2100" kern="1200" dirty="0">
                          <a:solidFill>
                            <a:srgbClr val="000000"/>
                          </a:solidFill>
                          <a:effectLst/>
                          <a:latin typeface="Avenir Next LT Pro Light" panose="020B0304020202020204" pitchFamily="34" charset="0"/>
                          <a:ea typeface="Times New Roman" panose="02020603050405020304" pitchFamily="18"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890" marR="8890" marT="8890" marB="0">
                    <a:lnL w="12700" cap="flat" cmpd="sng" algn="ctr">
                      <a:solidFill>
                        <a:srgbClr val="C42033"/>
                      </a:solidFill>
                      <a:prstDash val="solid"/>
                      <a:round/>
                      <a:headEnd type="none" w="med" len="med"/>
                      <a:tailEnd type="none" w="med" len="med"/>
                    </a:lnL>
                    <a:lnR w="12700" cap="flat" cmpd="sng" algn="ctr">
                      <a:solidFill>
                        <a:srgbClr val="C42033"/>
                      </a:solidFill>
                      <a:prstDash val="solid"/>
                      <a:round/>
                      <a:headEnd type="none" w="med" len="med"/>
                      <a:tailEnd type="none" w="med" len="med"/>
                    </a:lnR>
                    <a:lnT w="12700" cap="flat" cmpd="sng" algn="ctr">
                      <a:solidFill>
                        <a:srgbClr val="C42033"/>
                      </a:solidFill>
                      <a:prstDash val="solid"/>
                      <a:round/>
                      <a:headEnd type="none" w="med" len="med"/>
                      <a:tailEnd type="none" w="med" len="med"/>
                    </a:lnT>
                    <a:lnB w="12700" cap="flat" cmpd="sng" algn="ctr">
                      <a:solidFill>
                        <a:srgbClr val="C42033"/>
                      </a:solidFill>
                      <a:prstDash val="solid"/>
                      <a:round/>
                      <a:headEnd type="none" w="med" len="med"/>
                      <a:tailEnd type="none" w="med" len="med"/>
                    </a:lnB>
                    <a:solidFill>
                      <a:srgbClr val="E5E1E6"/>
                    </a:solidFill>
                  </a:tcPr>
                </a:tc>
                <a:extLst>
                  <a:ext uri="{0D108BD9-81ED-4DB2-BD59-A6C34878D82A}">
                    <a16:rowId xmlns:a16="http://schemas.microsoft.com/office/drawing/2014/main" val="985902833"/>
                  </a:ext>
                </a:extLst>
              </a:tr>
            </a:tbl>
          </a:graphicData>
        </a:graphic>
      </p:graphicFrame>
    </p:spTree>
    <p:extLst>
      <p:ext uri="{BB962C8B-B14F-4D97-AF65-F5344CB8AC3E}">
        <p14:creationId xmlns:p14="http://schemas.microsoft.com/office/powerpoint/2010/main" val="542726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C183D7F6-B498-43B3-948B-1728B52AA6E4}">
                <adec:decorative xmlns:adec="http://schemas.microsoft.com/office/drawing/2017/decorative" val="1"/>
              </a:ext>
            </a:extLst>
          </p:cNvPr>
          <p:cNvSpPr/>
          <p:nvPr/>
        </p:nvSpPr>
        <p:spPr>
          <a:xfrm>
            <a:off x="0" y="1"/>
            <a:ext cx="12192000" cy="816429"/>
          </a:xfrm>
          <a:prstGeom prst="rect">
            <a:avLst/>
          </a:prstGeom>
          <a:solidFill>
            <a:srgbClr val="C42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8231E66-F293-4AFB-9CC4-8D7EE66F2D6C}"/>
              </a:ext>
            </a:extLst>
          </p:cNvPr>
          <p:cNvSpPr>
            <a:spLocks noGrp="1"/>
          </p:cNvSpPr>
          <p:nvPr>
            <p:ph type="title"/>
          </p:nvPr>
        </p:nvSpPr>
        <p:spPr>
          <a:xfrm>
            <a:off x="0" y="1"/>
            <a:ext cx="12192000" cy="816429"/>
          </a:xfrm>
        </p:spPr>
        <p:txBody>
          <a:bodyPr>
            <a:noAutofit/>
          </a:bodyPr>
          <a:lstStyle/>
          <a:p>
            <a:pPr algn="ctr">
              <a:spcAft>
                <a:spcPts val="600"/>
              </a:spcAft>
            </a:pPr>
            <a:r>
              <a:rPr lang="en-US" sz="3400" dirty="0">
                <a:solidFill>
                  <a:schemeClr val="bg1"/>
                </a:solidFill>
                <a:latin typeface="Avenir Next LT Pro Demi" panose="020B0704020202020204" pitchFamily="34" charset="0"/>
                <a:ea typeface="+mn-ea"/>
                <a:cs typeface="+mn-cs"/>
              </a:rPr>
              <a:t>Select an Implementation Approach (cont. 2)</a:t>
            </a:r>
          </a:p>
        </p:txBody>
      </p:sp>
      <p:sp>
        <p:nvSpPr>
          <p:cNvPr id="4" name="Slide Number Placeholder 3">
            <a:extLst>
              <a:ext uri="{FF2B5EF4-FFF2-40B4-BE49-F238E27FC236}">
                <a16:creationId xmlns:a16="http://schemas.microsoft.com/office/drawing/2014/main" id="{7BB56A87-5BA7-473B-AE16-DBCC373D6A7F}"/>
              </a:ext>
            </a:extLst>
          </p:cNvPr>
          <p:cNvSpPr>
            <a:spLocks noGrp="1"/>
          </p:cNvSpPr>
          <p:nvPr>
            <p:ph type="sldNum" sz="quarter" idx="12"/>
          </p:nvPr>
        </p:nvSpPr>
        <p:spPr>
          <a:xfrm>
            <a:off x="9422823" y="6330225"/>
            <a:ext cx="2057400" cy="365125"/>
          </a:xfrm>
        </p:spPr>
        <p:txBody>
          <a:bodyPr/>
          <a:lstStyle/>
          <a:p>
            <a:fld id="{9E543643-C343-E242-96C8-DCEC3832F61D}" type="slidenum">
              <a:rPr lang="en-US" smtClean="0">
                <a:solidFill>
                  <a:schemeClr val="bg1"/>
                </a:solidFill>
              </a:rPr>
              <a:t>36</a:t>
            </a:fld>
            <a:endParaRPr lang="en-US" dirty="0">
              <a:solidFill>
                <a:schemeClr val="bg1"/>
              </a:solidFill>
            </a:endParaRPr>
          </a:p>
        </p:txBody>
      </p:sp>
      <p:graphicFrame>
        <p:nvGraphicFramePr>
          <p:cNvPr id="3" name="Table 2">
            <a:extLst>
              <a:ext uri="{FF2B5EF4-FFF2-40B4-BE49-F238E27FC236}">
                <a16:creationId xmlns:a16="http://schemas.microsoft.com/office/drawing/2014/main" id="{B42D8E9D-5E3C-AB52-E66E-5EC2AECCBF2D}"/>
              </a:ext>
            </a:extLst>
          </p:cNvPr>
          <p:cNvGraphicFramePr>
            <a:graphicFrameLocks noGrp="1"/>
          </p:cNvGraphicFramePr>
          <p:nvPr>
            <p:extLst>
              <p:ext uri="{D42A27DB-BD31-4B8C-83A1-F6EECF244321}">
                <p14:modId xmlns:p14="http://schemas.microsoft.com/office/powerpoint/2010/main" val="576618455"/>
              </p:ext>
            </p:extLst>
          </p:nvPr>
        </p:nvGraphicFramePr>
        <p:xfrm>
          <a:off x="838200" y="1219302"/>
          <a:ext cx="10515600" cy="4419395"/>
        </p:xfrm>
        <a:graphic>
          <a:graphicData uri="http://schemas.openxmlformats.org/drawingml/2006/table">
            <a:tbl>
              <a:tblPr firstRow="1"/>
              <a:tblGrid>
                <a:gridCol w="3473904">
                  <a:extLst>
                    <a:ext uri="{9D8B030D-6E8A-4147-A177-3AD203B41FA5}">
                      <a16:colId xmlns:a16="http://schemas.microsoft.com/office/drawing/2014/main" val="3357607250"/>
                    </a:ext>
                  </a:extLst>
                </a:gridCol>
                <a:gridCol w="3520848">
                  <a:extLst>
                    <a:ext uri="{9D8B030D-6E8A-4147-A177-3AD203B41FA5}">
                      <a16:colId xmlns:a16="http://schemas.microsoft.com/office/drawing/2014/main" val="1858661153"/>
                    </a:ext>
                  </a:extLst>
                </a:gridCol>
                <a:gridCol w="3520848">
                  <a:extLst>
                    <a:ext uri="{9D8B030D-6E8A-4147-A177-3AD203B41FA5}">
                      <a16:colId xmlns:a16="http://schemas.microsoft.com/office/drawing/2014/main" val="728093945"/>
                    </a:ext>
                  </a:extLst>
                </a:gridCol>
              </a:tblGrid>
              <a:tr h="479266">
                <a:tc>
                  <a:txBody>
                    <a:bodyPr/>
                    <a:lstStyle/>
                    <a:p>
                      <a:pPr marL="109855" marR="0" fontAlgn="b">
                        <a:lnSpc>
                          <a:spcPct val="107000"/>
                        </a:lnSpc>
                        <a:spcBef>
                          <a:spcPts val="0"/>
                        </a:spcBef>
                        <a:spcAft>
                          <a:spcPts val="0"/>
                        </a:spcAft>
                      </a:pPr>
                      <a:r>
                        <a:rPr lang="en-US" sz="2300" b="1" kern="1200">
                          <a:solidFill>
                            <a:srgbClr val="FFFFFF"/>
                          </a:solidFill>
                          <a:effectLst/>
                          <a:latin typeface="Avenir Next LT Pro Demi" panose="020B0704020202020204" pitchFamily="34" charset="0"/>
                          <a:ea typeface="Times New Roman" panose="02020603050405020304" pitchFamily="18" charset="0"/>
                          <a:cs typeface="Arial" panose="020B0604020202020204" pitchFamily="34" charset="0"/>
                        </a:rPr>
                        <a:t>Alternative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942" marR="8942" marT="8942" marB="0" anchor="b">
                    <a:lnL w="12700" cap="flat" cmpd="sng" algn="ctr">
                      <a:solidFill>
                        <a:srgbClr val="C42033"/>
                      </a:solidFill>
                      <a:prstDash val="solid"/>
                      <a:round/>
                      <a:headEnd type="none" w="med" len="med"/>
                      <a:tailEnd type="none" w="med" len="med"/>
                    </a:lnL>
                    <a:lnR w="12700" cap="flat" cmpd="sng" algn="ctr">
                      <a:solidFill>
                        <a:srgbClr val="C42033"/>
                      </a:solidFill>
                      <a:prstDash val="solid"/>
                      <a:round/>
                      <a:headEnd type="none" w="med" len="med"/>
                      <a:tailEnd type="none" w="med" len="med"/>
                    </a:lnR>
                    <a:lnT w="12700" cap="flat" cmpd="sng" algn="ctr">
                      <a:solidFill>
                        <a:srgbClr val="C42033"/>
                      </a:solidFill>
                      <a:prstDash val="solid"/>
                      <a:round/>
                      <a:headEnd type="none" w="med" len="med"/>
                      <a:tailEnd type="none" w="med" len="med"/>
                    </a:lnT>
                    <a:lnB w="12700" cap="flat" cmpd="sng" algn="ctr">
                      <a:solidFill>
                        <a:srgbClr val="C42033"/>
                      </a:solidFill>
                      <a:prstDash val="solid"/>
                      <a:round/>
                      <a:headEnd type="none" w="med" len="med"/>
                      <a:tailEnd type="none" w="med" len="med"/>
                    </a:lnB>
                    <a:solidFill>
                      <a:srgbClr val="692A75"/>
                    </a:solidFill>
                  </a:tcPr>
                </a:tc>
                <a:tc>
                  <a:txBody>
                    <a:bodyPr/>
                    <a:lstStyle/>
                    <a:p>
                      <a:pPr marL="0" marR="0" algn="ctr" fontAlgn="b">
                        <a:lnSpc>
                          <a:spcPct val="107000"/>
                        </a:lnSpc>
                        <a:spcBef>
                          <a:spcPts val="0"/>
                        </a:spcBef>
                        <a:spcAft>
                          <a:spcPts val="0"/>
                        </a:spcAft>
                      </a:pPr>
                      <a:r>
                        <a:rPr lang="en-US" sz="2300" b="1" kern="1200">
                          <a:solidFill>
                            <a:srgbClr val="FFFFFF"/>
                          </a:solidFill>
                          <a:effectLst/>
                          <a:latin typeface="Avenir Next LT Pro Demi" panose="020B0704020202020204" pitchFamily="34" charset="0"/>
                          <a:ea typeface="Times New Roman" panose="02020603050405020304" pitchFamily="18" charset="0"/>
                          <a:cs typeface="Arial" panose="020B0604020202020204" pitchFamily="34" charset="0"/>
                        </a:rPr>
                        <a:t>Potential Advantages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942" marR="8942" marT="8942" marB="0" anchor="b">
                    <a:lnL w="12700" cap="flat" cmpd="sng" algn="ctr">
                      <a:solidFill>
                        <a:srgbClr val="C42033"/>
                      </a:solidFill>
                      <a:prstDash val="solid"/>
                      <a:round/>
                      <a:headEnd type="none" w="med" len="med"/>
                      <a:tailEnd type="none" w="med" len="med"/>
                    </a:lnL>
                    <a:lnR w="12700" cap="flat" cmpd="sng" algn="ctr">
                      <a:solidFill>
                        <a:srgbClr val="C42033"/>
                      </a:solidFill>
                      <a:prstDash val="solid"/>
                      <a:round/>
                      <a:headEnd type="none" w="med" len="med"/>
                      <a:tailEnd type="none" w="med" len="med"/>
                    </a:lnR>
                    <a:lnT w="12700" cap="flat" cmpd="sng" algn="ctr">
                      <a:solidFill>
                        <a:srgbClr val="C42033"/>
                      </a:solidFill>
                      <a:prstDash val="solid"/>
                      <a:round/>
                      <a:headEnd type="none" w="med" len="med"/>
                      <a:tailEnd type="none" w="med" len="med"/>
                    </a:lnT>
                    <a:lnB w="12700" cap="flat" cmpd="sng" algn="ctr">
                      <a:solidFill>
                        <a:srgbClr val="C42033"/>
                      </a:solidFill>
                      <a:prstDash val="solid"/>
                      <a:round/>
                      <a:headEnd type="none" w="med" len="med"/>
                      <a:tailEnd type="none" w="med" len="med"/>
                    </a:lnB>
                    <a:solidFill>
                      <a:srgbClr val="692A75"/>
                    </a:solidFill>
                  </a:tcPr>
                </a:tc>
                <a:tc>
                  <a:txBody>
                    <a:bodyPr/>
                    <a:lstStyle/>
                    <a:p>
                      <a:pPr marL="0" marR="0" algn="ctr" fontAlgn="b">
                        <a:lnSpc>
                          <a:spcPct val="107000"/>
                        </a:lnSpc>
                        <a:spcBef>
                          <a:spcPts val="0"/>
                        </a:spcBef>
                        <a:spcAft>
                          <a:spcPts val="0"/>
                        </a:spcAft>
                      </a:pPr>
                      <a:r>
                        <a:rPr lang="en-US" sz="2300" b="1" kern="1200">
                          <a:solidFill>
                            <a:srgbClr val="FFFFFF"/>
                          </a:solidFill>
                          <a:effectLst/>
                          <a:latin typeface="Avenir Next LT Pro Demi" panose="020B0704020202020204" pitchFamily="34" charset="0"/>
                          <a:ea typeface="Times New Roman" panose="02020603050405020304" pitchFamily="18" charset="0"/>
                          <a:cs typeface="Arial" panose="020B0604020202020204" pitchFamily="34" charset="0"/>
                        </a:rPr>
                        <a:t>Potential Drawbacks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942" marR="8942" marT="8942" marB="0" anchor="b">
                    <a:lnL w="12700" cap="flat" cmpd="sng" algn="ctr">
                      <a:solidFill>
                        <a:srgbClr val="C42033"/>
                      </a:solidFill>
                      <a:prstDash val="solid"/>
                      <a:round/>
                      <a:headEnd type="none" w="med" len="med"/>
                      <a:tailEnd type="none" w="med" len="med"/>
                    </a:lnL>
                    <a:lnR w="12700" cap="flat" cmpd="sng" algn="ctr">
                      <a:solidFill>
                        <a:srgbClr val="C42033"/>
                      </a:solidFill>
                      <a:prstDash val="solid"/>
                      <a:round/>
                      <a:headEnd type="none" w="med" len="med"/>
                      <a:tailEnd type="none" w="med" len="med"/>
                    </a:lnR>
                    <a:lnT w="12700" cap="flat" cmpd="sng" algn="ctr">
                      <a:solidFill>
                        <a:srgbClr val="C42033"/>
                      </a:solidFill>
                      <a:prstDash val="solid"/>
                      <a:round/>
                      <a:headEnd type="none" w="med" len="med"/>
                      <a:tailEnd type="none" w="med" len="med"/>
                    </a:lnT>
                    <a:lnB w="12700" cap="flat" cmpd="sng" algn="ctr">
                      <a:solidFill>
                        <a:srgbClr val="C42033"/>
                      </a:solidFill>
                      <a:prstDash val="solid"/>
                      <a:round/>
                      <a:headEnd type="none" w="med" len="med"/>
                      <a:tailEnd type="none" w="med" len="med"/>
                    </a:lnB>
                    <a:solidFill>
                      <a:srgbClr val="692A75"/>
                    </a:solidFill>
                  </a:tcPr>
                </a:tc>
                <a:extLst>
                  <a:ext uri="{0D108BD9-81ED-4DB2-BD59-A6C34878D82A}">
                    <a16:rowId xmlns:a16="http://schemas.microsoft.com/office/drawing/2014/main" val="2787176040"/>
                  </a:ext>
                </a:extLst>
              </a:tr>
              <a:tr h="689654">
                <a:tc rowSpan="4">
                  <a:txBody>
                    <a:bodyPr/>
                    <a:lstStyle/>
                    <a:p>
                      <a:pPr marL="109855" marR="0" fontAlgn="t">
                        <a:lnSpc>
                          <a:spcPct val="107000"/>
                        </a:lnSpc>
                        <a:spcBef>
                          <a:spcPts val="0"/>
                        </a:spcBef>
                        <a:spcAft>
                          <a:spcPts val="0"/>
                        </a:spcAft>
                      </a:pPr>
                      <a:r>
                        <a:rPr lang="en-US" sz="2300" b="1" kern="1200">
                          <a:solidFill>
                            <a:srgbClr val="000000"/>
                          </a:solidFill>
                          <a:effectLst/>
                          <a:latin typeface="Avenir Next LT Pro Demi" panose="020B0704020202020204" pitchFamily="34" charset="0"/>
                          <a:ea typeface="Times New Roman" panose="02020603050405020304" pitchFamily="18" charset="0"/>
                          <a:cs typeface="Arial" panose="020B0604020202020204" pitchFamily="34" charset="0"/>
                        </a:rPr>
                        <a:t>Using a Vendor</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942" marR="8942" marT="8942" marB="0">
                    <a:lnL w="12700" cap="flat" cmpd="sng" algn="ctr">
                      <a:solidFill>
                        <a:srgbClr val="C42033"/>
                      </a:solidFill>
                      <a:prstDash val="solid"/>
                      <a:round/>
                      <a:headEnd type="none" w="med" len="med"/>
                      <a:tailEnd type="none" w="med" len="med"/>
                    </a:lnL>
                    <a:lnR w="12700" cap="flat" cmpd="sng" algn="ctr">
                      <a:solidFill>
                        <a:srgbClr val="C42033"/>
                      </a:solidFill>
                      <a:prstDash val="solid"/>
                      <a:round/>
                      <a:headEnd type="none" w="med" len="med"/>
                      <a:tailEnd type="none" w="med" len="med"/>
                    </a:lnR>
                    <a:lnT w="12700" cap="flat" cmpd="sng" algn="ctr">
                      <a:solidFill>
                        <a:srgbClr val="C42033"/>
                      </a:solidFill>
                      <a:prstDash val="solid"/>
                      <a:round/>
                      <a:headEnd type="none" w="med" len="med"/>
                      <a:tailEnd type="none" w="med" len="med"/>
                    </a:lnT>
                    <a:lnB w="12700" cap="flat" cmpd="sng" algn="ctr">
                      <a:solidFill>
                        <a:srgbClr val="C42033"/>
                      </a:solidFill>
                      <a:prstDash val="solid"/>
                      <a:round/>
                      <a:headEnd type="none" w="med" len="med"/>
                      <a:tailEnd type="none" w="med" len="med"/>
                    </a:lnB>
                    <a:solidFill>
                      <a:srgbClr val="C7BDC9"/>
                    </a:solidFill>
                  </a:tcPr>
                </a:tc>
                <a:tc>
                  <a:txBody>
                    <a:bodyPr/>
                    <a:lstStyle/>
                    <a:p>
                      <a:pPr marL="64135" marR="0" fontAlgn="b">
                        <a:lnSpc>
                          <a:spcPct val="107000"/>
                        </a:lnSpc>
                        <a:spcBef>
                          <a:spcPts val="0"/>
                        </a:spcBef>
                        <a:spcAft>
                          <a:spcPts val="0"/>
                        </a:spcAft>
                      </a:pPr>
                      <a:r>
                        <a:rPr lang="en-US" sz="2300" kern="1200">
                          <a:solidFill>
                            <a:srgbClr val="000000"/>
                          </a:solidFill>
                          <a:effectLst/>
                          <a:latin typeface="Avenir Next LT Pro Light" panose="020B0304020202020204" pitchFamily="34" charset="0"/>
                          <a:ea typeface="Times New Roman" panose="02020603050405020304" pitchFamily="18" charset="0"/>
                          <a:cs typeface="Arial" panose="020B0604020202020204" pitchFamily="34" charset="0"/>
                        </a:rPr>
                        <a:t>Experience operating hybrid CR</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942" marR="8942" marT="8942" marB="0">
                    <a:lnL w="12700" cap="flat" cmpd="sng" algn="ctr">
                      <a:solidFill>
                        <a:srgbClr val="C42033"/>
                      </a:solidFill>
                      <a:prstDash val="solid"/>
                      <a:round/>
                      <a:headEnd type="none" w="med" len="med"/>
                      <a:tailEnd type="none" w="med" len="med"/>
                    </a:lnL>
                    <a:lnR w="12700" cap="flat" cmpd="sng" algn="ctr">
                      <a:solidFill>
                        <a:srgbClr val="C42033"/>
                      </a:solidFill>
                      <a:prstDash val="solid"/>
                      <a:round/>
                      <a:headEnd type="none" w="med" len="med"/>
                      <a:tailEnd type="none" w="med" len="med"/>
                    </a:lnR>
                    <a:lnT w="12700" cap="flat" cmpd="sng" algn="ctr">
                      <a:solidFill>
                        <a:srgbClr val="C42033"/>
                      </a:solidFill>
                      <a:prstDash val="solid"/>
                      <a:round/>
                      <a:headEnd type="none" w="med" len="med"/>
                      <a:tailEnd type="none" w="med" len="med"/>
                    </a:lnT>
                    <a:lnB w="12700" cap="flat" cmpd="sng" algn="ctr">
                      <a:solidFill>
                        <a:srgbClr val="C42033"/>
                      </a:solidFill>
                      <a:prstDash val="solid"/>
                      <a:round/>
                      <a:headEnd type="none" w="med" len="med"/>
                      <a:tailEnd type="none" w="med" len="med"/>
                    </a:lnB>
                    <a:solidFill>
                      <a:srgbClr val="C7BDC9"/>
                    </a:solidFill>
                  </a:tcPr>
                </a:tc>
                <a:tc>
                  <a:txBody>
                    <a:bodyPr/>
                    <a:lstStyle/>
                    <a:p>
                      <a:pPr marL="64135" marR="0" fontAlgn="b">
                        <a:lnSpc>
                          <a:spcPct val="107000"/>
                        </a:lnSpc>
                        <a:spcBef>
                          <a:spcPts val="0"/>
                        </a:spcBef>
                        <a:spcAft>
                          <a:spcPts val="0"/>
                        </a:spcAft>
                      </a:pPr>
                      <a:r>
                        <a:rPr lang="en-US" sz="2300" kern="1200">
                          <a:solidFill>
                            <a:srgbClr val="000000"/>
                          </a:solidFill>
                          <a:effectLst/>
                          <a:latin typeface="Avenir Next LT Pro Light" panose="020B0304020202020204" pitchFamily="34" charset="0"/>
                          <a:ea typeface="Times New Roman" panose="02020603050405020304" pitchFamily="18" charset="0"/>
                          <a:cs typeface="Arial" panose="020B0604020202020204" pitchFamily="34" charset="0"/>
                        </a:rPr>
                        <a:t>Variability in vendor cost and quality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942" marR="8942" marT="8942" marB="0">
                    <a:lnL w="12700" cap="flat" cmpd="sng" algn="ctr">
                      <a:solidFill>
                        <a:srgbClr val="C42033"/>
                      </a:solidFill>
                      <a:prstDash val="solid"/>
                      <a:round/>
                      <a:headEnd type="none" w="med" len="med"/>
                      <a:tailEnd type="none" w="med" len="med"/>
                    </a:lnL>
                    <a:lnR w="12700" cap="flat" cmpd="sng" algn="ctr">
                      <a:solidFill>
                        <a:srgbClr val="C42033"/>
                      </a:solidFill>
                      <a:prstDash val="solid"/>
                      <a:round/>
                      <a:headEnd type="none" w="med" len="med"/>
                      <a:tailEnd type="none" w="med" len="med"/>
                    </a:lnR>
                    <a:lnT w="12700" cap="flat" cmpd="sng" algn="ctr">
                      <a:solidFill>
                        <a:srgbClr val="C42033"/>
                      </a:solidFill>
                      <a:prstDash val="solid"/>
                      <a:round/>
                      <a:headEnd type="none" w="med" len="med"/>
                      <a:tailEnd type="none" w="med" len="med"/>
                    </a:lnT>
                    <a:lnB w="12700" cap="flat" cmpd="sng" algn="ctr">
                      <a:solidFill>
                        <a:srgbClr val="C42033"/>
                      </a:solidFill>
                      <a:prstDash val="solid"/>
                      <a:round/>
                      <a:headEnd type="none" w="med" len="med"/>
                      <a:tailEnd type="none" w="med" len="med"/>
                    </a:lnB>
                    <a:solidFill>
                      <a:srgbClr val="C7BDC9"/>
                    </a:solidFill>
                  </a:tcPr>
                </a:tc>
                <a:extLst>
                  <a:ext uri="{0D108BD9-81ED-4DB2-BD59-A6C34878D82A}">
                    <a16:rowId xmlns:a16="http://schemas.microsoft.com/office/drawing/2014/main" val="99871870"/>
                  </a:ext>
                </a:extLst>
              </a:tr>
              <a:tr h="1057044">
                <a:tc vMerge="1">
                  <a:txBody>
                    <a:bodyPr/>
                    <a:lstStyle/>
                    <a:p>
                      <a:endParaRPr lang="en-US"/>
                    </a:p>
                  </a:txBody>
                  <a:tcPr/>
                </a:tc>
                <a:tc>
                  <a:txBody>
                    <a:bodyPr/>
                    <a:lstStyle/>
                    <a:p>
                      <a:pPr marL="64135" marR="0" fontAlgn="b">
                        <a:lnSpc>
                          <a:spcPct val="107000"/>
                        </a:lnSpc>
                        <a:spcBef>
                          <a:spcPts val="0"/>
                        </a:spcBef>
                        <a:spcAft>
                          <a:spcPts val="0"/>
                        </a:spcAft>
                      </a:pPr>
                      <a:r>
                        <a:rPr lang="en-US" sz="2300" kern="1200">
                          <a:solidFill>
                            <a:srgbClr val="000000"/>
                          </a:solidFill>
                          <a:effectLst/>
                          <a:latin typeface="Avenir Next LT Pro Light" panose="020B0304020202020204" pitchFamily="34" charset="0"/>
                          <a:ea typeface="Times New Roman" panose="02020603050405020304" pitchFamily="18" charset="0"/>
                          <a:cs typeface="Arial" panose="020B0604020202020204" pitchFamily="34" charset="0"/>
                        </a:rPr>
                        <a:t>Tested and patient-friendly technologies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942" marR="8942" marT="8942" marB="0">
                    <a:lnL w="12700" cap="flat" cmpd="sng" algn="ctr">
                      <a:solidFill>
                        <a:srgbClr val="C42033"/>
                      </a:solidFill>
                      <a:prstDash val="solid"/>
                      <a:round/>
                      <a:headEnd type="none" w="med" len="med"/>
                      <a:tailEnd type="none" w="med" len="med"/>
                    </a:lnL>
                    <a:lnR w="12700" cap="flat" cmpd="sng" algn="ctr">
                      <a:solidFill>
                        <a:srgbClr val="C42033"/>
                      </a:solidFill>
                      <a:prstDash val="solid"/>
                      <a:round/>
                      <a:headEnd type="none" w="med" len="med"/>
                      <a:tailEnd type="none" w="med" len="med"/>
                    </a:lnR>
                    <a:lnT w="12700" cap="flat" cmpd="sng" algn="ctr">
                      <a:solidFill>
                        <a:srgbClr val="C42033"/>
                      </a:solidFill>
                      <a:prstDash val="solid"/>
                      <a:round/>
                      <a:headEnd type="none" w="med" len="med"/>
                      <a:tailEnd type="none" w="med" len="med"/>
                    </a:lnT>
                    <a:lnB w="12700" cap="flat" cmpd="sng" algn="ctr">
                      <a:solidFill>
                        <a:srgbClr val="C42033"/>
                      </a:solidFill>
                      <a:prstDash val="solid"/>
                      <a:round/>
                      <a:headEnd type="none" w="med" len="med"/>
                      <a:tailEnd type="none" w="med" len="med"/>
                    </a:lnB>
                    <a:solidFill>
                      <a:srgbClr val="E5E1E6"/>
                    </a:solidFill>
                  </a:tcPr>
                </a:tc>
                <a:tc>
                  <a:txBody>
                    <a:bodyPr/>
                    <a:lstStyle/>
                    <a:p>
                      <a:pPr marL="64135" marR="0" fontAlgn="b">
                        <a:lnSpc>
                          <a:spcPct val="107000"/>
                        </a:lnSpc>
                        <a:spcBef>
                          <a:spcPts val="0"/>
                        </a:spcBef>
                        <a:spcAft>
                          <a:spcPts val="0"/>
                        </a:spcAft>
                      </a:pPr>
                      <a:r>
                        <a:rPr lang="en-US" sz="2300" kern="1200">
                          <a:solidFill>
                            <a:srgbClr val="000000"/>
                          </a:solidFill>
                          <a:effectLst/>
                          <a:latin typeface="Avenir Next LT Pro Light" panose="020B0304020202020204" pitchFamily="34" charset="0"/>
                          <a:ea typeface="Times New Roman" panose="02020603050405020304" pitchFamily="18" charset="0"/>
                          <a:cs typeface="Arial" panose="020B0604020202020204" pitchFamily="34" charset="0"/>
                        </a:rPr>
                        <a:t>Lost connections with patients and care providers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942" marR="8942" marT="8942" marB="0">
                    <a:lnL w="12700" cap="flat" cmpd="sng" algn="ctr">
                      <a:solidFill>
                        <a:srgbClr val="C42033"/>
                      </a:solidFill>
                      <a:prstDash val="solid"/>
                      <a:round/>
                      <a:headEnd type="none" w="med" len="med"/>
                      <a:tailEnd type="none" w="med" len="med"/>
                    </a:lnL>
                    <a:lnR w="12700" cap="flat" cmpd="sng" algn="ctr">
                      <a:solidFill>
                        <a:srgbClr val="C42033"/>
                      </a:solidFill>
                      <a:prstDash val="solid"/>
                      <a:round/>
                      <a:headEnd type="none" w="med" len="med"/>
                      <a:tailEnd type="none" w="med" len="med"/>
                    </a:lnR>
                    <a:lnT w="12700" cap="flat" cmpd="sng" algn="ctr">
                      <a:solidFill>
                        <a:srgbClr val="C42033"/>
                      </a:solidFill>
                      <a:prstDash val="solid"/>
                      <a:round/>
                      <a:headEnd type="none" w="med" len="med"/>
                      <a:tailEnd type="none" w="med" len="med"/>
                    </a:lnT>
                    <a:lnB w="12700" cap="flat" cmpd="sng" algn="ctr">
                      <a:solidFill>
                        <a:srgbClr val="C42033"/>
                      </a:solidFill>
                      <a:prstDash val="solid"/>
                      <a:round/>
                      <a:headEnd type="none" w="med" len="med"/>
                      <a:tailEnd type="none" w="med" len="med"/>
                    </a:lnB>
                    <a:solidFill>
                      <a:srgbClr val="E5E1E6"/>
                    </a:solidFill>
                  </a:tcPr>
                </a:tc>
                <a:extLst>
                  <a:ext uri="{0D108BD9-81ED-4DB2-BD59-A6C34878D82A}">
                    <a16:rowId xmlns:a16="http://schemas.microsoft.com/office/drawing/2014/main" val="27305868"/>
                  </a:ext>
                </a:extLst>
              </a:tr>
              <a:tr h="1057044">
                <a:tc vMerge="1">
                  <a:txBody>
                    <a:bodyPr/>
                    <a:lstStyle/>
                    <a:p>
                      <a:endParaRPr lang="en-US"/>
                    </a:p>
                  </a:txBody>
                  <a:tcPr/>
                </a:tc>
                <a:tc>
                  <a:txBody>
                    <a:bodyPr/>
                    <a:lstStyle/>
                    <a:p>
                      <a:pPr marL="64135" marR="0" fontAlgn="b">
                        <a:lnSpc>
                          <a:spcPct val="107000"/>
                        </a:lnSpc>
                        <a:spcBef>
                          <a:spcPts val="0"/>
                        </a:spcBef>
                        <a:spcAft>
                          <a:spcPts val="0"/>
                        </a:spcAft>
                      </a:pPr>
                      <a:r>
                        <a:rPr lang="en-US" sz="2300" kern="1200">
                          <a:solidFill>
                            <a:srgbClr val="000000"/>
                          </a:solidFill>
                          <a:effectLst/>
                          <a:latin typeface="Avenir Next LT Pro Light" panose="020B0304020202020204" pitchFamily="34" charset="0"/>
                          <a:ea typeface="Times New Roman" panose="02020603050405020304" pitchFamily="18" charset="0"/>
                          <a:cs typeface="Arial" panose="020B0604020202020204" pitchFamily="34" charset="0"/>
                        </a:rPr>
                        <a:t>Ability to negotiate reimbursement and copay issues with payers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942" marR="8942" marT="8942" marB="0">
                    <a:lnL w="12700" cap="flat" cmpd="sng" algn="ctr">
                      <a:solidFill>
                        <a:srgbClr val="C42033"/>
                      </a:solidFill>
                      <a:prstDash val="solid"/>
                      <a:round/>
                      <a:headEnd type="none" w="med" len="med"/>
                      <a:tailEnd type="none" w="med" len="med"/>
                    </a:lnL>
                    <a:lnR w="12700" cap="flat" cmpd="sng" algn="ctr">
                      <a:solidFill>
                        <a:srgbClr val="C42033"/>
                      </a:solidFill>
                      <a:prstDash val="solid"/>
                      <a:round/>
                      <a:headEnd type="none" w="med" len="med"/>
                      <a:tailEnd type="none" w="med" len="med"/>
                    </a:lnR>
                    <a:lnT w="12700" cap="flat" cmpd="sng" algn="ctr">
                      <a:solidFill>
                        <a:srgbClr val="C42033"/>
                      </a:solidFill>
                      <a:prstDash val="solid"/>
                      <a:round/>
                      <a:headEnd type="none" w="med" len="med"/>
                      <a:tailEnd type="none" w="med" len="med"/>
                    </a:lnT>
                    <a:lnB w="12700" cap="flat" cmpd="sng" algn="ctr">
                      <a:solidFill>
                        <a:srgbClr val="C42033"/>
                      </a:solidFill>
                      <a:prstDash val="solid"/>
                      <a:round/>
                      <a:headEnd type="none" w="med" len="med"/>
                      <a:tailEnd type="none" w="med" len="med"/>
                    </a:lnB>
                    <a:solidFill>
                      <a:srgbClr val="C7BDC9"/>
                    </a:solidFill>
                  </a:tcPr>
                </a:tc>
                <a:tc>
                  <a:txBody>
                    <a:bodyPr/>
                    <a:lstStyle/>
                    <a:p>
                      <a:pPr marL="64135" marR="0" fontAlgn="b">
                        <a:lnSpc>
                          <a:spcPct val="107000"/>
                        </a:lnSpc>
                        <a:spcBef>
                          <a:spcPts val="0"/>
                        </a:spcBef>
                        <a:spcAft>
                          <a:spcPts val="0"/>
                        </a:spcAft>
                      </a:pPr>
                      <a:r>
                        <a:rPr lang="en-US" sz="2300" kern="1200">
                          <a:solidFill>
                            <a:srgbClr val="000000"/>
                          </a:solidFill>
                          <a:effectLst/>
                          <a:latin typeface="Avenir Next LT Pro Light" panose="020B0304020202020204" pitchFamily="34" charset="0"/>
                          <a:ea typeface="Times New Roman" panose="02020603050405020304" pitchFamily="18" charset="0"/>
                          <a:cs typeface="Arial" panose="020B0604020202020204" pitchFamily="34" charset="0"/>
                        </a:rPr>
                        <a:t>Lost revenue for onsite CR sessions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942" marR="8942" marT="8942" marB="0">
                    <a:lnL w="12700" cap="flat" cmpd="sng" algn="ctr">
                      <a:solidFill>
                        <a:srgbClr val="C42033"/>
                      </a:solidFill>
                      <a:prstDash val="solid"/>
                      <a:round/>
                      <a:headEnd type="none" w="med" len="med"/>
                      <a:tailEnd type="none" w="med" len="med"/>
                    </a:lnL>
                    <a:lnR w="12700" cap="flat" cmpd="sng" algn="ctr">
                      <a:solidFill>
                        <a:srgbClr val="C42033"/>
                      </a:solidFill>
                      <a:prstDash val="solid"/>
                      <a:round/>
                      <a:headEnd type="none" w="med" len="med"/>
                      <a:tailEnd type="none" w="med" len="med"/>
                    </a:lnR>
                    <a:lnT w="12700" cap="flat" cmpd="sng" algn="ctr">
                      <a:solidFill>
                        <a:srgbClr val="C42033"/>
                      </a:solidFill>
                      <a:prstDash val="solid"/>
                      <a:round/>
                      <a:headEnd type="none" w="med" len="med"/>
                      <a:tailEnd type="none" w="med" len="med"/>
                    </a:lnT>
                    <a:lnB w="12700" cap="flat" cmpd="sng" algn="ctr">
                      <a:solidFill>
                        <a:srgbClr val="C42033"/>
                      </a:solidFill>
                      <a:prstDash val="solid"/>
                      <a:round/>
                      <a:headEnd type="none" w="med" len="med"/>
                      <a:tailEnd type="none" w="med" len="med"/>
                    </a:lnB>
                    <a:solidFill>
                      <a:srgbClr val="C7BDC9"/>
                    </a:solidFill>
                  </a:tcPr>
                </a:tc>
                <a:extLst>
                  <a:ext uri="{0D108BD9-81ED-4DB2-BD59-A6C34878D82A}">
                    <a16:rowId xmlns:a16="http://schemas.microsoft.com/office/drawing/2014/main" val="1956001172"/>
                  </a:ext>
                </a:extLst>
              </a:tr>
              <a:tr h="1057044">
                <a:tc vMerge="1">
                  <a:txBody>
                    <a:bodyPr/>
                    <a:lstStyle/>
                    <a:p>
                      <a:endParaRPr lang="en-US"/>
                    </a:p>
                  </a:txBody>
                  <a:tcPr/>
                </a:tc>
                <a:tc>
                  <a:txBody>
                    <a:bodyPr/>
                    <a:lstStyle/>
                    <a:p>
                      <a:pPr marL="64135" marR="0" fontAlgn="b">
                        <a:lnSpc>
                          <a:spcPct val="107000"/>
                        </a:lnSpc>
                        <a:spcBef>
                          <a:spcPts val="0"/>
                        </a:spcBef>
                        <a:spcAft>
                          <a:spcPts val="0"/>
                        </a:spcAft>
                      </a:pPr>
                      <a:r>
                        <a:rPr lang="en-US" sz="2300" kern="1200">
                          <a:solidFill>
                            <a:srgbClr val="000000"/>
                          </a:solidFill>
                          <a:effectLst/>
                          <a:latin typeface="Avenir Next LT Pro Light" panose="020B0304020202020204" pitchFamily="34" charset="0"/>
                          <a:ea typeface="Times New Roman" panose="02020603050405020304" pitchFamily="18" charset="0"/>
                          <a:cs typeface="Arial" panose="020B0604020202020204" pitchFamily="34" charset="0"/>
                        </a:rPr>
                        <a:t>Experience enrolling and supporting CR patients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8942" marR="8942" marT="8942" marB="0">
                    <a:lnL w="12700" cap="flat" cmpd="sng" algn="ctr">
                      <a:solidFill>
                        <a:srgbClr val="C42033"/>
                      </a:solidFill>
                      <a:prstDash val="solid"/>
                      <a:round/>
                      <a:headEnd type="none" w="med" len="med"/>
                      <a:tailEnd type="none" w="med" len="med"/>
                    </a:lnL>
                    <a:lnR w="12700" cap="flat" cmpd="sng" algn="ctr">
                      <a:solidFill>
                        <a:srgbClr val="C42033"/>
                      </a:solidFill>
                      <a:prstDash val="solid"/>
                      <a:round/>
                      <a:headEnd type="none" w="med" len="med"/>
                      <a:tailEnd type="none" w="med" len="med"/>
                    </a:lnR>
                    <a:lnT w="12700" cap="flat" cmpd="sng" algn="ctr">
                      <a:solidFill>
                        <a:srgbClr val="C42033"/>
                      </a:solidFill>
                      <a:prstDash val="solid"/>
                      <a:round/>
                      <a:headEnd type="none" w="med" len="med"/>
                      <a:tailEnd type="none" w="med" len="med"/>
                    </a:lnT>
                    <a:lnB w="12700" cap="flat" cmpd="sng" algn="ctr">
                      <a:solidFill>
                        <a:srgbClr val="C42033"/>
                      </a:solidFill>
                      <a:prstDash val="solid"/>
                      <a:round/>
                      <a:headEnd type="none" w="med" len="med"/>
                      <a:tailEnd type="none" w="med" len="med"/>
                    </a:lnB>
                    <a:solidFill>
                      <a:srgbClr val="E5E1E6"/>
                    </a:solidFill>
                  </a:tcPr>
                </a:tc>
                <a:tc>
                  <a:txBody>
                    <a:bodyPr/>
                    <a:lstStyle/>
                    <a:p>
                      <a:pPr marL="64135" marR="0" fontAlgn="b">
                        <a:lnSpc>
                          <a:spcPct val="107000"/>
                        </a:lnSpc>
                        <a:spcBef>
                          <a:spcPts val="0"/>
                        </a:spcBef>
                        <a:spcAft>
                          <a:spcPts val="0"/>
                        </a:spcAft>
                      </a:pPr>
                      <a:r>
                        <a:rPr lang="en-US" sz="2300" kern="1200" dirty="0">
                          <a:solidFill>
                            <a:srgbClr val="000000"/>
                          </a:solidFill>
                          <a:effectLst/>
                          <a:latin typeface="Avenir Next LT Pro Light" panose="020B0304020202020204" pitchFamily="34" charset="0"/>
                          <a:ea typeface="Times New Roman" panose="02020603050405020304" pitchFamily="18" charset="0"/>
                          <a:cs typeface="Arial" panose="020B0604020202020204" pitchFamily="34" charset="0"/>
                        </a:rPr>
                        <a:t>Loss of control over patient care and experience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942" marR="8942" marT="8942" marB="0">
                    <a:lnL w="12700" cap="flat" cmpd="sng" algn="ctr">
                      <a:solidFill>
                        <a:srgbClr val="C42033"/>
                      </a:solidFill>
                      <a:prstDash val="solid"/>
                      <a:round/>
                      <a:headEnd type="none" w="med" len="med"/>
                      <a:tailEnd type="none" w="med" len="med"/>
                    </a:lnL>
                    <a:lnR w="12700" cap="flat" cmpd="sng" algn="ctr">
                      <a:solidFill>
                        <a:srgbClr val="C42033"/>
                      </a:solidFill>
                      <a:prstDash val="solid"/>
                      <a:round/>
                      <a:headEnd type="none" w="med" len="med"/>
                      <a:tailEnd type="none" w="med" len="med"/>
                    </a:lnR>
                    <a:lnT w="12700" cap="flat" cmpd="sng" algn="ctr">
                      <a:solidFill>
                        <a:srgbClr val="C42033"/>
                      </a:solidFill>
                      <a:prstDash val="solid"/>
                      <a:round/>
                      <a:headEnd type="none" w="med" len="med"/>
                      <a:tailEnd type="none" w="med" len="med"/>
                    </a:lnT>
                    <a:lnB w="12700" cap="flat" cmpd="sng" algn="ctr">
                      <a:solidFill>
                        <a:srgbClr val="C42033"/>
                      </a:solidFill>
                      <a:prstDash val="solid"/>
                      <a:round/>
                      <a:headEnd type="none" w="med" len="med"/>
                      <a:tailEnd type="none" w="med" len="med"/>
                    </a:lnB>
                    <a:solidFill>
                      <a:srgbClr val="E5E1E6"/>
                    </a:solidFill>
                  </a:tcPr>
                </a:tc>
                <a:extLst>
                  <a:ext uri="{0D108BD9-81ED-4DB2-BD59-A6C34878D82A}">
                    <a16:rowId xmlns:a16="http://schemas.microsoft.com/office/drawing/2014/main" val="3345499554"/>
                  </a:ext>
                </a:extLst>
              </a:tr>
            </a:tbl>
          </a:graphicData>
        </a:graphic>
      </p:graphicFrame>
    </p:spTree>
    <p:extLst>
      <p:ext uri="{BB962C8B-B14F-4D97-AF65-F5344CB8AC3E}">
        <p14:creationId xmlns:p14="http://schemas.microsoft.com/office/powerpoint/2010/main" val="21904666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D45A1E-B21C-BE73-1CA7-4B12859F693C}"/>
              </a:ext>
            </a:extLst>
          </p:cNvPr>
          <p:cNvSpPr>
            <a:spLocks noGrp="1"/>
          </p:cNvSpPr>
          <p:nvPr>
            <p:ph idx="1"/>
          </p:nvPr>
        </p:nvSpPr>
        <p:spPr>
          <a:xfrm>
            <a:off x="838200" y="1465545"/>
            <a:ext cx="10515599" cy="5901906"/>
          </a:xfrm>
        </p:spPr>
        <p:txBody>
          <a:bodyPr>
            <a:normAutofit fontScale="85000" lnSpcReduction="20000"/>
          </a:bodyPr>
          <a:lstStyle/>
          <a:p>
            <a:pPr marL="0" indent="0">
              <a:lnSpc>
                <a:spcPct val="107000"/>
              </a:lnSpc>
              <a:spcBef>
                <a:spcPts val="0"/>
              </a:spcBef>
              <a:buNone/>
            </a:pPr>
            <a:r>
              <a:rPr lang="en-US" sz="3300" b="1" dirty="0">
                <a:latin typeface="Calibri" panose="020F0502020204030204" pitchFamily="34" charset="0"/>
                <a:ea typeface="Calibri" panose="020F0502020204030204" pitchFamily="34" charset="0"/>
                <a:cs typeface="Arial" panose="020B0604020202020204" pitchFamily="34" charset="0"/>
              </a:rPr>
              <a:t>Using the right vendor will not guarantee your HYCR program will succeed. But using an inappropriate vendor will greatly increase the likelihood that it will fail.</a:t>
            </a:r>
          </a:p>
          <a:p>
            <a:pPr>
              <a:lnSpc>
                <a:spcPct val="107000"/>
              </a:lnSpc>
              <a:spcBef>
                <a:spcPts val="0"/>
              </a:spcBef>
            </a:pPr>
            <a:endParaRPr lang="en-US" sz="3300" dirty="0">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spcBef>
                <a:spcPts val="0"/>
              </a:spcBef>
              <a:buNone/>
            </a:pPr>
            <a:r>
              <a:rPr lang="en-US" sz="3300" dirty="0">
                <a:latin typeface="Calibri" panose="020F0502020204030204" pitchFamily="34" charset="0"/>
                <a:ea typeface="Calibri" panose="020F0502020204030204" pitchFamily="34" charset="0"/>
                <a:cs typeface="Arial" panose="020B0604020202020204" pitchFamily="34" charset="0"/>
              </a:rPr>
              <a:t>See Section 4 of the </a:t>
            </a:r>
            <a:r>
              <a:rPr kumimoji="0" lang="en-US" sz="3300" b="1"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Calibri" panose="020F0502020204030204" pitchFamily="34" charset="0"/>
                <a:hlinkClick r:id="rId3"/>
              </a:rPr>
              <a:t>HYCR Implementation Guide</a:t>
            </a:r>
            <a:r>
              <a:rPr kumimoji="0" lang="en-US" sz="3300" b="1"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Calibri" panose="020F0502020204030204" pitchFamily="34" charset="0"/>
              </a:rPr>
              <a:t> </a:t>
            </a:r>
            <a:r>
              <a:rPr lang="en-US" sz="3300" dirty="0">
                <a:latin typeface="Calibri" panose="020F0502020204030204" pitchFamily="34" charset="0"/>
                <a:ea typeface="Calibri" panose="020F0502020204030204" pitchFamily="34" charset="0"/>
                <a:cs typeface="Arial" panose="020B0604020202020204" pitchFamily="34" charset="0"/>
              </a:rPr>
              <a:t>for:</a:t>
            </a:r>
          </a:p>
          <a:p>
            <a:pPr lvl="1">
              <a:lnSpc>
                <a:spcPct val="107000"/>
              </a:lnSpc>
              <a:spcBef>
                <a:spcPts val="0"/>
              </a:spcBef>
            </a:pPr>
            <a:r>
              <a:rPr lang="en-US" sz="3300" dirty="0">
                <a:latin typeface="Calibri" panose="020F0502020204030204" pitchFamily="34" charset="0"/>
                <a:ea typeface="Calibri" panose="020F0502020204030204" pitchFamily="34" charset="0"/>
                <a:cs typeface="Arial" panose="020B0604020202020204" pitchFamily="34" charset="0"/>
              </a:rPr>
              <a:t>A</a:t>
            </a:r>
            <a:r>
              <a:rPr lang="en-US" sz="3300" dirty="0">
                <a:effectLst/>
                <a:latin typeface="Calibri" panose="020F0502020204030204" pitchFamily="34" charset="0"/>
                <a:ea typeface="Calibri" panose="020F0502020204030204" pitchFamily="34" charset="0"/>
                <a:cs typeface="Arial" panose="020B0604020202020204" pitchFamily="34" charset="0"/>
              </a:rPr>
              <a:t>dditional discussion of </a:t>
            </a:r>
            <a:r>
              <a:rPr lang="en-US" sz="3300" b="1" dirty="0">
                <a:effectLst/>
                <a:latin typeface="Calibri" panose="020F0502020204030204" pitchFamily="34" charset="0"/>
                <a:ea typeface="Calibri" panose="020F0502020204030204" pitchFamily="34" charset="0"/>
                <a:cs typeface="Arial" panose="020B0604020202020204" pitchFamily="34" charset="0"/>
              </a:rPr>
              <a:t>cautions and considerations </a:t>
            </a:r>
            <a:r>
              <a:rPr lang="en-US" sz="3300" dirty="0">
                <a:effectLst/>
                <a:latin typeface="Calibri" panose="020F0502020204030204" pitchFamily="34" charset="0"/>
                <a:ea typeface="Calibri" panose="020F0502020204030204" pitchFamily="34" charset="0"/>
                <a:cs typeface="Arial" panose="020B0604020202020204" pitchFamily="34" charset="0"/>
              </a:rPr>
              <a:t>for using a vendor </a:t>
            </a:r>
          </a:p>
          <a:p>
            <a:pPr lvl="1">
              <a:lnSpc>
                <a:spcPct val="107000"/>
              </a:lnSpc>
              <a:spcBef>
                <a:spcPts val="0"/>
              </a:spcBef>
            </a:pPr>
            <a:r>
              <a:rPr lang="en-US" sz="3300" b="1" dirty="0">
                <a:latin typeface="Calibri" panose="020F0502020204030204" pitchFamily="34" charset="0"/>
                <a:ea typeface="Calibri" panose="020F0502020204030204" pitchFamily="34" charset="0"/>
                <a:cs typeface="Arial" panose="020B0604020202020204" pitchFamily="34" charset="0"/>
              </a:rPr>
              <a:t>L</a:t>
            </a:r>
            <a:r>
              <a:rPr lang="en-US" sz="3300" b="1" dirty="0">
                <a:effectLst/>
                <a:latin typeface="Calibri" panose="020F0502020204030204" pitchFamily="34" charset="0"/>
                <a:ea typeface="Calibri" panose="020F0502020204030204" pitchFamily="34" charset="0"/>
                <a:cs typeface="Arial" panose="020B0604020202020204" pitchFamily="34" charset="0"/>
              </a:rPr>
              <a:t>ist of questions </a:t>
            </a:r>
            <a:r>
              <a:rPr lang="en-US" sz="3300" dirty="0">
                <a:effectLst/>
                <a:latin typeface="Calibri" panose="020F0502020204030204" pitchFamily="34" charset="0"/>
                <a:ea typeface="Calibri" panose="020F0502020204030204" pitchFamily="34" charset="0"/>
                <a:cs typeface="Arial" panose="020B0604020202020204" pitchFamily="34" charset="0"/>
              </a:rPr>
              <a:t>for vendors that will enable you to make an informed choice</a:t>
            </a:r>
          </a:p>
          <a:p>
            <a:pPr lvl="1">
              <a:lnSpc>
                <a:spcPct val="107000"/>
              </a:lnSpc>
              <a:spcBef>
                <a:spcPts val="0"/>
              </a:spcBef>
            </a:pPr>
            <a:endParaRPr lang="en-US" sz="3300" dirty="0">
              <a:effectLst/>
              <a:latin typeface="Calibri" panose="020F0502020204030204" pitchFamily="34" charset="0"/>
              <a:ea typeface="Calibri" panose="020F0502020204030204" pitchFamily="34" charset="0"/>
              <a:cs typeface="Arial" panose="020B0604020202020204" pitchFamily="34" charset="0"/>
            </a:endParaRPr>
          </a:p>
          <a:p>
            <a:pPr lvl="1">
              <a:lnSpc>
                <a:spcPct val="107000"/>
              </a:lnSpc>
              <a:spcBef>
                <a:spcPts val="0"/>
              </a:spcBef>
            </a:pPr>
            <a:endParaRPr lang="en-US" sz="33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3300" dirty="0">
                <a:effectLst/>
                <a:latin typeface="Calibri" panose="020F0502020204030204" pitchFamily="34" charset="0"/>
                <a:ea typeface="Calibri" panose="020F0502020204030204" pitchFamily="34" charset="0"/>
                <a:cs typeface="Arial" panose="020B0604020202020204" pitchFamily="34" charset="0"/>
              </a:rPr>
              <a:t>	</a:t>
            </a:r>
            <a:endParaRPr lang="en-US" sz="3300" dirty="0">
              <a:effectLst/>
              <a:ea typeface="Calibri" panose="020F0502020204030204" pitchFamily="34" charset="0"/>
              <a:cs typeface="Times New Roman" panose="02020603050405020304" pitchFamily="18" charset="0"/>
            </a:endParaRPr>
          </a:p>
          <a:p>
            <a:pPr marL="457200" lvl="1" indent="0">
              <a:lnSpc>
                <a:spcPct val="107000"/>
              </a:lnSpc>
              <a:spcBef>
                <a:spcPts val="0"/>
              </a:spcBef>
              <a:spcAft>
                <a:spcPts val="800"/>
              </a:spcAft>
              <a:buNone/>
            </a:pPr>
            <a:endParaRPr lang="en-US" sz="3500" dirty="0">
              <a:ea typeface="Calibri" panose="020F0502020204030204" pitchFamily="34" charset="0"/>
              <a:cs typeface="Arial" panose="020B0604020202020204" pitchFamily="34" charset="0"/>
            </a:endParaRPr>
          </a:p>
          <a:p>
            <a:pPr marL="457200" lvl="1" indent="0">
              <a:lnSpc>
                <a:spcPct val="107000"/>
              </a:lnSpc>
              <a:spcBef>
                <a:spcPts val="0"/>
              </a:spcBef>
              <a:spcAft>
                <a:spcPts val="800"/>
              </a:spcAft>
              <a:buNone/>
            </a:pPr>
            <a:r>
              <a:rPr lang="en-US" sz="3200" dirty="0">
                <a:latin typeface="+mj-lt"/>
                <a:ea typeface="Calibri" panose="020F0502020204030204" pitchFamily="34" charset="0"/>
                <a:cs typeface="Arial" panose="020B0604020202020204" pitchFamily="34" charset="0"/>
              </a:rPr>
              <a:t> </a:t>
            </a:r>
            <a:endParaRPr lang="en-US" sz="3200" dirty="0">
              <a:effectLst/>
              <a:latin typeface="+mj-lt"/>
              <a:ea typeface="Calibri" panose="020F0502020204030204" pitchFamily="34" charset="0"/>
              <a:cs typeface="Arial" panose="020B0604020202020204" pitchFamily="34" charset="0"/>
            </a:endParaRPr>
          </a:p>
          <a:p>
            <a:pPr>
              <a:lnSpc>
                <a:spcPct val="107000"/>
              </a:lnSpc>
              <a:spcBef>
                <a:spcPts val="0"/>
              </a:spcBef>
              <a:spcAft>
                <a:spcPts val="800"/>
              </a:spcAft>
            </a:pPr>
            <a:endParaRPr lang="en-US" dirty="0">
              <a:effectLst/>
              <a:latin typeface="Avenir Next LT Pro Light" panose="020B0304020202020204" pitchFamily="34" charset="0"/>
              <a:ea typeface="Calibri" panose="020F0502020204030204" pitchFamily="34" charset="0"/>
              <a:cs typeface="Arial" panose="020B0604020202020204" pitchFamily="34" charset="0"/>
            </a:endParaRPr>
          </a:p>
          <a:p>
            <a:pPr>
              <a:lnSpc>
                <a:spcPct val="107000"/>
              </a:lnSpc>
              <a:spcBef>
                <a:spcPts val="0"/>
              </a:spcBef>
              <a:spcAft>
                <a:spcPts val="800"/>
              </a:spcAft>
            </a:pPr>
            <a:endParaRPr lang="en-US" sz="3600" dirty="0">
              <a:effectLst/>
              <a:latin typeface="Calibri" panose="020F0502020204030204" pitchFamily="34" charset="0"/>
              <a:ea typeface="Calibri" panose="020F0502020204030204" pitchFamily="34" charset="0"/>
              <a:cs typeface="Arial" panose="020B0604020202020204" pitchFamily="34" charset="0"/>
            </a:endParaRPr>
          </a:p>
          <a:p>
            <a:pPr marL="457200" lvl="1" indent="0">
              <a:lnSpc>
                <a:spcPct val="107000"/>
              </a:lnSpc>
              <a:spcBef>
                <a:spcPts val="0"/>
              </a:spcBef>
              <a:spcAft>
                <a:spcPts val="800"/>
              </a:spcAft>
              <a:buNone/>
            </a:pP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lvl="1">
              <a:lnSpc>
                <a:spcPct val="107000"/>
              </a:lnSpc>
              <a:spcBef>
                <a:spcPts val="0"/>
              </a:spcBef>
              <a:spcAft>
                <a:spcPts val="800"/>
              </a:spcAft>
              <a:buFont typeface="Wingdings" panose="05000000000000000000" pitchFamily="2" charset="2"/>
              <a:buChar char="Ø"/>
            </a:pPr>
            <a:endParaRPr lang="en-US" sz="2800" dirty="0">
              <a:latin typeface="Calibri" panose="020F0502020204030204" pitchFamily="34" charset="0"/>
              <a:ea typeface="Calibri" panose="020F0502020204030204" pitchFamily="34" charset="0"/>
              <a:cs typeface="Arial" panose="020B0604020202020204" pitchFamily="34" charset="0"/>
            </a:endParaRPr>
          </a:p>
          <a:p>
            <a:pPr lvl="1">
              <a:lnSpc>
                <a:spcPct val="107000"/>
              </a:lnSpc>
              <a:spcBef>
                <a:spcPts val="0"/>
              </a:spcBef>
              <a:spcAft>
                <a:spcPts val="800"/>
              </a:spcAft>
              <a:buFont typeface="Wingdings" panose="05000000000000000000" pitchFamily="2" charset="2"/>
              <a:buChar char="Ø"/>
            </a:pP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457200" lvl="1" indent="0">
              <a:lnSpc>
                <a:spcPct val="107000"/>
              </a:lnSpc>
              <a:spcAft>
                <a:spcPts val="800"/>
              </a:spcAft>
              <a:buNone/>
            </a:pPr>
            <a:endParaRPr lang="en-US" sz="3200" dirty="0">
              <a:latin typeface="Avenir Next LT Pro" panose="020B0504020202020204" pitchFamily="34" charset="0"/>
            </a:endParaRPr>
          </a:p>
          <a:p>
            <a:pPr lvl="1">
              <a:lnSpc>
                <a:spcPct val="107000"/>
              </a:lnSpc>
              <a:spcAft>
                <a:spcPts val="800"/>
              </a:spcAft>
            </a:pPr>
            <a:endParaRPr lang="en-US" sz="3200" dirty="0">
              <a:latin typeface="Avenir Next LT Pro" panose="020B0504020202020204" pitchFamily="34" charset="0"/>
            </a:endParaRPr>
          </a:p>
          <a:p>
            <a:pPr lvl="1">
              <a:lnSpc>
                <a:spcPct val="107000"/>
              </a:lnSpc>
              <a:spcAft>
                <a:spcPts val="800"/>
              </a:spcAft>
            </a:pPr>
            <a:endParaRPr lang="en-US" dirty="0">
              <a:latin typeface="Avenir Next LT Pro" panose="020B0504020202020204" pitchFamily="34" charset="0"/>
            </a:endParaRPr>
          </a:p>
          <a:p>
            <a:pPr lvl="1">
              <a:lnSpc>
                <a:spcPct val="107000"/>
              </a:lnSpc>
              <a:spcAft>
                <a:spcPts val="800"/>
              </a:spcAft>
            </a:pPr>
            <a:endParaRPr lang="en-US" dirty="0">
              <a:latin typeface="Avenir Next LT Pro" panose="020B0504020202020204" pitchFamily="34" charset="0"/>
            </a:endParaRPr>
          </a:p>
        </p:txBody>
      </p:sp>
      <p:sp>
        <p:nvSpPr>
          <p:cNvPr id="4" name="Footer Placeholder 3">
            <a:extLst>
              <a:ext uri="{FF2B5EF4-FFF2-40B4-BE49-F238E27FC236}">
                <a16:creationId xmlns:a16="http://schemas.microsoft.com/office/drawing/2014/main" id="{321C6F49-DA54-A3EE-01EF-A0F0DEA3085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7FB80B7-06BB-734E-ED84-50084ABDC6D6}"/>
              </a:ext>
            </a:extLst>
          </p:cNvPr>
          <p:cNvSpPr>
            <a:spLocks noGrp="1"/>
          </p:cNvSpPr>
          <p:nvPr>
            <p:ph type="sldNum" sz="quarter" idx="12"/>
          </p:nvPr>
        </p:nvSpPr>
        <p:spPr/>
        <p:txBody>
          <a:bodyPr/>
          <a:lstStyle/>
          <a:p>
            <a:fld id="{9E543643-C343-E242-96C8-DCEC3832F61D}" type="slidenum">
              <a:rPr lang="en-US" smtClean="0"/>
              <a:t>37</a:t>
            </a:fld>
            <a:endParaRPr lang="en-US" dirty="0"/>
          </a:p>
        </p:txBody>
      </p:sp>
      <p:sp>
        <p:nvSpPr>
          <p:cNvPr id="6" name="Rectangle 5">
            <a:extLst>
              <a:ext uri="{FF2B5EF4-FFF2-40B4-BE49-F238E27FC236}">
                <a16:creationId xmlns:a16="http://schemas.microsoft.com/office/drawing/2014/main" id="{F7F4A732-DF99-71BE-9556-741251928A7A}"/>
              </a:ext>
              <a:ext uri="{C183D7F6-B498-43B3-948B-1728B52AA6E4}">
                <adec:decorative xmlns:adec="http://schemas.microsoft.com/office/drawing/2017/decorative" val="1"/>
              </a:ext>
            </a:extLst>
          </p:cNvPr>
          <p:cNvSpPr/>
          <p:nvPr/>
        </p:nvSpPr>
        <p:spPr>
          <a:xfrm>
            <a:off x="-25100" y="0"/>
            <a:ext cx="12217099" cy="816429"/>
          </a:xfrm>
          <a:prstGeom prst="rect">
            <a:avLst/>
          </a:prstGeom>
          <a:solidFill>
            <a:srgbClr val="C42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04BAC2CF-5C0E-8F03-0760-1C13C19E8017}"/>
              </a:ext>
            </a:extLst>
          </p:cNvPr>
          <p:cNvSpPr txBox="1">
            <a:spLocks noGrp="1"/>
          </p:cNvSpPr>
          <p:nvPr>
            <p:ph type="title" idx="4294967295"/>
          </p:nvPr>
        </p:nvSpPr>
        <p:spPr>
          <a:xfrm>
            <a:off x="-1" y="101423"/>
            <a:ext cx="12191999" cy="65378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3400" b="0" i="0" u="none" strike="noStrike" kern="1200" cap="none" spc="0" normalizeH="0" baseline="0" noProof="0" dirty="0">
                <a:ln>
                  <a:noFill/>
                </a:ln>
                <a:solidFill>
                  <a:schemeClr val="bg1"/>
                </a:solidFill>
                <a:effectLst/>
                <a:uLnTx/>
                <a:uFillTx/>
                <a:latin typeface="Avenir Next LT Pro Demi" panose="020B0704020202020204" pitchFamily="34" charset="0"/>
                <a:ea typeface="+mn-ea"/>
                <a:cs typeface="+mn-cs"/>
              </a:rPr>
              <a:t>Using a Vendor</a:t>
            </a:r>
          </a:p>
        </p:txBody>
      </p:sp>
    </p:spTree>
    <p:extLst>
      <p:ext uri="{BB962C8B-B14F-4D97-AF65-F5344CB8AC3E}">
        <p14:creationId xmlns:p14="http://schemas.microsoft.com/office/powerpoint/2010/main" val="27407653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D45A1E-B21C-BE73-1CA7-4B12859F693C}"/>
              </a:ext>
            </a:extLst>
          </p:cNvPr>
          <p:cNvSpPr>
            <a:spLocks noGrp="1"/>
          </p:cNvSpPr>
          <p:nvPr>
            <p:ph idx="1"/>
          </p:nvPr>
        </p:nvSpPr>
        <p:spPr>
          <a:xfrm>
            <a:off x="891539" y="1316942"/>
            <a:ext cx="10408921" cy="4626657"/>
          </a:xfrm>
        </p:spPr>
        <p:txBody>
          <a:bodyPr>
            <a:normAutofit lnSpcReduction="10000"/>
          </a:bodyPr>
          <a:lstStyle/>
          <a:p>
            <a:pPr>
              <a:lnSpc>
                <a:spcPct val="107000"/>
              </a:lnSpc>
              <a:spcBef>
                <a:spcPts val="0"/>
              </a:spcBef>
            </a:pPr>
            <a:r>
              <a:rPr lang="en-US" sz="3200" dirty="0">
                <a:latin typeface="Calibri" panose="020F0502020204030204" pitchFamily="34" charset="0"/>
                <a:ea typeface="Calibri" panose="020F0502020204030204" pitchFamily="34" charset="0"/>
                <a:cs typeface="Arial" panose="020B0604020202020204" pitchFamily="34" charset="0"/>
              </a:rPr>
              <a:t>Y</a:t>
            </a:r>
            <a:r>
              <a:rPr lang="en-US" sz="3200" dirty="0">
                <a:effectLst/>
                <a:latin typeface="Calibri" panose="020F0502020204030204" pitchFamily="34" charset="0"/>
                <a:ea typeface="Calibri" panose="020F0502020204030204" pitchFamily="34" charset="0"/>
                <a:cs typeface="Arial" panose="020B0604020202020204" pitchFamily="34" charset="0"/>
              </a:rPr>
              <a:t>ou will need a platform that, minimally:</a:t>
            </a:r>
          </a:p>
          <a:p>
            <a:pPr lvl="2">
              <a:lnSpc>
                <a:spcPct val="107000"/>
              </a:lnSpc>
              <a:spcBef>
                <a:spcPts val="0"/>
              </a:spcBef>
              <a:buFont typeface="Courier New" panose="02070309020205020404" pitchFamily="49" charset="0"/>
              <a:buChar char="o"/>
            </a:pPr>
            <a:r>
              <a:rPr lang="en-US" sz="3200" dirty="0">
                <a:effectLst/>
                <a:latin typeface="Calibri" panose="020F0502020204030204" pitchFamily="34" charset="0"/>
                <a:ea typeface="Calibri" panose="020F0502020204030204" pitchFamily="34" charset="0"/>
                <a:cs typeface="Arial" panose="020B0604020202020204" pitchFamily="34" charset="0"/>
              </a:rPr>
              <a:t> Supports two-way audiovisual communications </a:t>
            </a:r>
          </a:p>
          <a:p>
            <a:pPr lvl="2">
              <a:lnSpc>
                <a:spcPct val="107000"/>
              </a:lnSpc>
              <a:spcBef>
                <a:spcPts val="0"/>
              </a:spcBef>
              <a:buFont typeface="Courier New" panose="02070309020205020404" pitchFamily="49" charset="0"/>
              <a:buChar char="o"/>
            </a:pPr>
            <a:r>
              <a:rPr lang="en-US" sz="3200" dirty="0">
                <a:effectLst/>
                <a:latin typeface="Calibri" panose="020F0502020204030204" pitchFamily="34" charset="0"/>
                <a:ea typeface="Calibri" panose="020F0502020204030204" pitchFamily="34" charset="0"/>
                <a:cs typeface="Arial" panose="020B0604020202020204" pitchFamily="34" charset="0"/>
              </a:rPr>
              <a:t> Meets internal requirements for security, user experience, and stability</a:t>
            </a:r>
            <a:endParaRPr lang="en-US" sz="32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0"/>
              </a:spcBef>
            </a:pPr>
            <a:r>
              <a:rPr lang="en-US" sz="3200" dirty="0">
                <a:latin typeface="Calibri" panose="020F0502020204030204" pitchFamily="34" charset="0"/>
                <a:ea typeface="Calibri" panose="020F0502020204030204" pitchFamily="34" charset="0"/>
                <a:cs typeface="Arial" panose="020B0604020202020204" pitchFamily="34" charset="0"/>
              </a:rPr>
              <a:t>I</a:t>
            </a:r>
            <a:r>
              <a:rPr lang="en-US" sz="3200" dirty="0">
                <a:effectLst/>
                <a:latin typeface="Calibri" panose="020F0502020204030204" pitchFamily="34" charset="0"/>
                <a:ea typeface="Calibri" panose="020F0502020204030204" pitchFamily="34" charset="0"/>
                <a:cs typeface="Arial" panose="020B0604020202020204" pitchFamily="34" charset="0"/>
              </a:rPr>
              <a:t>f you already have such a platform, it will likely be your default option</a:t>
            </a:r>
            <a:endParaRPr lang="en-US" sz="32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0"/>
              </a:spcBef>
            </a:pPr>
            <a:r>
              <a:rPr lang="en-US" sz="3200" dirty="0">
                <a:effectLst/>
                <a:latin typeface="Calibri" panose="020F0502020204030204" pitchFamily="34" charset="0"/>
                <a:ea typeface="Calibri" panose="020F0502020204030204" pitchFamily="34" charset="0"/>
                <a:cs typeface="Arial" panose="020B0604020202020204" pitchFamily="34" charset="0"/>
              </a:rPr>
              <a:t>If you have more than one platform to choose from, or are exploring vendor options, see the next slide for recommended features to prioritize</a:t>
            </a:r>
          </a:p>
          <a:p>
            <a:pPr marL="0" marR="0" indent="0">
              <a:lnSpc>
                <a:spcPct val="107000"/>
              </a:lnSpc>
              <a:spcBef>
                <a:spcPts val="0"/>
              </a:spcBef>
              <a:spcAft>
                <a:spcPts val="0"/>
              </a:spcAft>
              <a:buNone/>
            </a:pPr>
            <a:endParaRPr lang="en-US" dirty="0">
              <a:effectLst/>
              <a:latin typeface="Avenir Next LT Pro Light" panose="020B0304020202020204" pitchFamily="34" charset="0"/>
              <a:ea typeface="Calibri" panose="020F0502020204030204" pitchFamily="34" charset="0"/>
              <a:cs typeface="Arial" panose="020B0604020202020204" pitchFamily="34" charset="0"/>
            </a:endParaRPr>
          </a:p>
          <a:p>
            <a:pPr>
              <a:lnSpc>
                <a:spcPct val="107000"/>
              </a:lnSpc>
              <a:spcBef>
                <a:spcPts val="0"/>
              </a:spcBef>
              <a:spcAft>
                <a:spcPts val="800"/>
              </a:spcAft>
            </a:pPr>
            <a:endParaRPr lang="en-US" sz="3600" dirty="0">
              <a:effectLst/>
              <a:latin typeface="Calibri" panose="020F0502020204030204" pitchFamily="34" charset="0"/>
              <a:ea typeface="Calibri" panose="020F0502020204030204" pitchFamily="34" charset="0"/>
              <a:cs typeface="Arial" panose="020B0604020202020204" pitchFamily="34" charset="0"/>
            </a:endParaRPr>
          </a:p>
          <a:p>
            <a:pPr marL="457200" lvl="1" indent="0">
              <a:lnSpc>
                <a:spcPct val="107000"/>
              </a:lnSpc>
              <a:spcBef>
                <a:spcPts val="0"/>
              </a:spcBef>
              <a:spcAft>
                <a:spcPts val="800"/>
              </a:spcAft>
              <a:buNone/>
            </a:pP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lvl="1">
              <a:lnSpc>
                <a:spcPct val="107000"/>
              </a:lnSpc>
              <a:spcBef>
                <a:spcPts val="0"/>
              </a:spcBef>
              <a:spcAft>
                <a:spcPts val="800"/>
              </a:spcAft>
              <a:buFont typeface="Wingdings" panose="05000000000000000000" pitchFamily="2" charset="2"/>
              <a:buChar char="Ø"/>
            </a:pPr>
            <a:endParaRPr lang="en-US" sz="2800" dirty="0">
              <a:latin typeface="Calibri" panose="020F0502020204030204" pitchFamily="34" charset="0"/>
              <a:ea typeface="Calibri" panose="020F0502020204030204" pitchFamily="34" charset="0"/>
              <a:cs typeface="Arial" panose="020B0604020202020204" pitchFamily="34" charset="0"/>
            </a:endParaRPr>
          </a:p>
          <a:p>
            <a:pPr lvl="1">
              <a:lnSpc>
                <a:spcPct val="107000"/>
              </a:lnSpc>
              <a:spcBef>
                <a:spcPts val="0"/>
              </a:spcBef>
              <a:spcAft>
                <a:spcPts val="800"/>
              </a:spcAft>
              <a:buFont typeface="Wingdings" panose="05000000000000000000" pitchFamily="2" charset="2"/>
              <a:buChar char="Ø"/>
            </a:pP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457200" lvl="1" indent="0">
              <a:lnSpc>
                <a:spcPct val="107000"/>
              </a:lnSpc>
              <a:spcAft>
                <a:spcPts val="800"/>
              </a:spcAft>
              <a:buNone/>
            </a:pPr>
            <a:endParaRPr lang="en-US" sz="3200" dirty="0">
              <a:latin typeface="Avenir Next LT Pro" panose="020B0504020202020204" pitchFamily="34" charset="0"/>
            </a:endParaRPr>
          </a:p>
          <a:p>
            <a:pPr lvl="1">
              <a:lnSpc>
                <a:spcPct val="107000"/>
              </a:lnSpc>
              <a:spcAft>
                <a:spcPts val="800"/>
              </a:spcAft>
            </a:pPr>
            <a:endParaRPr lang="en-US" sz="3200" dirty="0">
              <a:latin typeface="Avenir Next LT Pro" panose="020B0504020202020204" pitchFamily="34" charset="0"/>
            </a:endParaRPr>
          </a:p>
          <a:p>
            <a:pPr lvl="1">
              <a:lnSpc>
                <a:spcPct val="107000"/>
              </a:lnSpc>
              <a:spcAft>
                <a:spcPts val="800"/>
              </a:spcAft>
            </a:pPr>
            <a:endParaRPr lang="en-US" dirty="0">
              <a:latin typeface="Avenir Next LT Pro" panose="020B0504020202020204" pitchFamily="34" charset="0"/>
            </a:endParaRPr>
          </a:p>
          <a:p>
            <a:pPr lvl="1">
              <a:lnSpc>
                <a:spcPct val="107000"/>
              </a:lnSpc>
              <a:spcAft>
                <a:spcPts val="800"/>
              </a:spcAft>
            </a:pPr>
            <a:endParaRPr lang="en-US" dirty="0">
              <a:latin typeface="Avenir Next LT Pro" panose="020B0504020202020204" pitchFamily="34" charset="0"/>
            </a:endParaRPr>
          </a:p>
        </p:txBody>
      </p:sp>
      <p:sp>
        <p:nvSpPr>
          <p:cNvPr id="4" name="Footer Placeholder 3">
            <a:extLst>
              <a:ext uri="{FF2B5EF4-FFF2-40B4-BE49-F238E27FC236}">
                <a16:creationId xmlns:a16="http://schemas.microsoft.com/office/drawing/2014/main" id="{321C6F49-DA54-A3EE-01EF-A0F0DEA3085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7FB80B7-06BB-734E-ED84-50084ABDC6D6}"/>
              </a:ext>
            </a:extLst>
          </p:cNvPr>
          <p:cNvSpPr>
            <a:spLocks noGrp="1"/>
          </p:cNvSpPr>
          <p:nvPr>
            <p:ph type="sldNum" sz="quarter" idx="12"/>
          </p:nvPr>
        </p:nvSpPr>
        <p:spPr/>
        <p:txBody>
          <a:bodyPr/>
          <a:lstStyle/>
          <a:p>
            <a:fld id="{9E543643-C343-E242-96C8-DCEC3832F61D}" type="slidenum">
              <a:rPr lang="en-US" smtClean="0"/>
              <a:t>38</a:t>
            </a:fld>
            <a:endParaRPr lang="en-US" dirty="0"/>
          </a:p>
        </p:txBody>
      </p:sp>
      <p:sp>
        <p:nvSpPr>
          <p:cNvPr id="6" name="Rectangle 5">
            <a:extLst>
              <a:ext uri="{FF2B5EF4-FFF2-40B4-BE49-F238E27FC236}">
                <a16:creationId xmlns:a16="http://schemas.microsoft.com/office/drawing/2014/main" id="{F7F4A732-DF99-71BE-9556-741251928A7A}"/>
              </a:ext>
              <a:ext uri="{C183D7F6-B498-43B3-948B-1728B52AA6E4}">
                <adec:decorative xmlns:adec="http://schemas.microsoft.com/office/drawing/2017/decorative" val="1"/>
              </a:ext>
            </a:extLst>
          </p:cNvPr>
          <p:cNvSpPr/>
          <p:nvPr/>
        </p:nvSpPr>
        <p:spPr>
          <a:xfrm>
            <a:off x="-25099" y="0"/>
            <a:ext cx="12217099" cy="816429"/>
          </a:xfrm>
          <a:prstGeom prst="rect">
            <a:avLst/>
          </a:prstGeom>
          <a:solidFill>
            <a:srgbClr val="C42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04BAC2CF-5C0E-8F03-0760-1C13C19E8017}"/>
              </a:ext>
            </a:extLst>
          </p:cNvPr>
          <p:cNvSpPr txBox="1">
            <a:spLocks noGrp="1"/>
          </p:cNvSpPr>
          <p:nvPr>
            <p:ph type="title" idx="4294967295"/>
          </p:nvPr>
        </p:nvSpPr>
        <p:spPr>
          <a:xfrm>
            <a:off x="0" y="101423"/>
            <a:ext cx="12093676" cy="65378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3400" b="0" i="0" u="none" strike="noStrike" kern="1200" cap="none" spc="0" normalizeH="0" baseline="0" noProof="0" dirty="0">
                <a:ln>
                  <a:noFill/>
                </a:ln>
                <a:solidFill>
                  <a:schemeClr val="bg1"/>
                </a:solidFill>
                <a:effectLst/>
                <a:uLnTx/>
                <a:uFillTx/>
                <a:latin typeface="Avenir Next LT Pro Demi" panose="020B0704020202020204" pitchFamily="34" charset="0"/>
                <a:ea typeface="+mn-ea"/>
                <a:cs typeface="+mn-cs"/>
              </a:rPr>
              <a:t>Selecting the Audiovisual Platform</a:t>
            </a:r>
          </a:p>
        </p:txBody>
      </p:sp>
    </p:spTree>
    <p:extLst>
      <p:ext uri="{BB962C8B-B14F-4D97-AF65-F5344CB8AC3E}">
        <p14:creationId xmlns:p14="http://schemas.microsoft.com/office/powerpoint/2010/main" val="20679547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D45A1E-B21C-BE73-1CA7-4B12859F693C}"/>
              </a:ext>
            </a:extLst>
          </p:cNvPr>
          <p:cNvSpPr>
            <a:spLocks noGrp="1"/>
          </p:cNvSpPr>
          <p:nvPr>
            <p:ph idx="1"/>
          </p:nvPr>
        </p:nvSpPr>
        <p:spPr>
          <a:xfrm>
            <a:off x="646268" y="1005750"/>
            <a:ext cx="10831858" cy="5350600"/>
          </a:xfrm>
        </p:spPr>
        <p:txBody>
          <a:bodyPr>
            <a:normAutofit lnSpcReduction="10000"/>
          </a:bodyPr>
          <a:lstStyle/>
          <a:p>
            <a:pPr marR="0" lvl="0">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Calibri" panose="020F0502020204030204" pitchFamily="34" charset="0"/>
              </a:rPr>
              <a:t>Can be used with a computer or smartphone/smart device</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Calibri" panose="020F0502020204030204" pitchFamily="34" charset="0"/>
              </a:rPr>
              <a:t>Includes </a:t>
            </a:r>
            <a:r>
              <a:rPr lang="en-US" sz="2600" dirty="0">
                <a:latin typeface="Calibri" panose="020F0502020204030204" pitchFamily="34" charset="0"/>
                <a:ea typeface="Calibri" panose="020F0502020204030204" pitchFamily="34" charset="0"/>
                <a:cs typeface="Calibri" panose="020F0502020204030204" pitchFamily="34" charset="0"/>
              </a:rPr>
              <a:t>a w</a:t>
            </a:r>
            <a:r>
              <a:rPr lang="en-US" sz="2600" dirty="0">
                <a:effectLst/>
                <a:latin typeface="Calibri" panose="020F0502020204030204" pitchFamily="34" charset="0"/>
                <a:ea typeface="Calibri" panose="020F0502020204030204" pitchFamily="34" charset="0"/>
                <a:cs typeface="Calibri" panose="020F0502020204030204" pitchFamily="34" charset="0"/>
              </a:rPr>
              <a:t>eb cam/microphone with bi-directional communication and video capabilities</a:t>
            </a:r>
          </a:p>
          <a:p>
            <a:pPr lvl="1">
              <a:lnSpc>
                <a:spcPct val="107000"/>
              </a:lnSpc>
              <a:spcBef>
                <a:spcPts val="0"/>
              </a:spcBef>
              <a:buFont typeface="Courier New" panose="02070309020205020404" pitchFamily="49" charset="0"/>
              <a:buChar char="o"/>
            </a:pPr>
            <a:r>
              <a:rPr lang="en-US" sz="2600" dirty="0">
                <a:effectLst/>
                <a:latin typeface="Calibri" panose="020F0502020204030204" pitchFamily="34" charset="0"/>
                <a:ea typeface="Calibri" panose="020F0502020204030204" pitchFamily="34" charset="0"/>
                <a:cs typeface="Calibri" panose="020F0502020204030204" pitchFamily="34" charset="0"/>
              </a:rPr>
              <a:t> </a:t>
            </a:r>
            <a:r>
              <a:rPr lang="en-US" dirty="0">
                <a:effectLst/>
                <a:latin typeface="Calibri" panose="020F0502020204030204" pitchFamily="34" charset="0"/>
                <a:ea typeface="Calibri" panose="020F0502020204030204" pitchFamily="34" charset="0"/>
                <a:cs typeface="Calibri" panose="020F0502020204030204" pitchFamily="34" charset="0"/>
              </a:rPr>
              <a:t>Any additional functionality would probably be less reliable and would require more equipment than necessary</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Calibri" panose="020F0502020204030204" pitchFamily="34" charset="0"/>
              </a:rPr>
              <a:t>Can schedule reoccurring appointments (audio / video calls)</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Calibri" panose="020F0502020204030204" pitchFamily="34" charset="0"/>
              </a:rPr>
              <a:t>Host can mute / unmute participants</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Calibri" panose="020F0502020204030204" pitchFamily="34" charset="0"/>
              </a:rPr>
              <a:t>Uses simple video login/access steps (minimal steps to access video call as possible)</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Calibri" panose="020F0502020204030204" pitchFamily="34" charset="0"/>
              </a:rPr>
              <a:t>Can share videos with patients so they can view content and hear audio through the platform</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Calibri" panose="020F0502020204030204" pitchFamily="34" charset="0"/>
              </a:rPr>
              <a:t>Is easy to use and familiar to the patients</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800"/>
              </a:spcAft>
            </a:pPr>
            <a:r>
              <a:rPr lang="en-US" sz="2600" dirty="0">
                <a:effectLst/>
                <a:latin typeface="Calibri" panose="020F0502020204030204" pitchFamily="34" charset="0"/>
                <a:ea typeface="Calibri" panose="020F0502020204030204" pitchFamily="34" charset="0"/>
                <a:cs typeface="Calibri" panose="020F0502020204030204" pitchFamily="34" charset="0"/>
              </a:rPr>
              <a:t>Is HIPAA compliant</a:t>
            </a:r>
            <a:endParaRPr lang="en-US" sz="3600" dirty="0">
              <a:effectLst/>
              <a:latin typeface="Calibri" panose="020F0502020204030204" pitchFamily="34" charset="0"/>
              <a:ea typeface="Calibri" panose="020F0502020204030204" pitchFamily="34" charset="0"/>
              <a:cs typeface="Arial" panose="020B0604020202020204" pitchFamily="34" charset="0"/>
            </a:endParaRPr>
          </a:p>
          <a:p>
            <a:pPr marL="457200" lvl="1" indent="0">
              <a:lnSpc>
                <a:spcPct val="107000"/>
              </a:lnSpc>
              <a:spcBef>
                <a:spcPts val="0"/>
              </a:spcBef>
              <a:spcAft>
                <a:spcPts val="800"/>
              </a:spcAft>
              <a:buNone/>
            </a:pP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lvl="1">
              <a:lnSpc>
                <a:spcPct val="107000"/>
              </a:lnSpc>
              <a:spcBef>
                <a:spcPts val="0"/>
              </a:spcBef>
              <a:spcAft>
                <a:spcPts val="800"/>
              </a:spcAft>
              <a:buFont typeface="Wingdings" panose="05000000000000000000" pitchFamily="2" charset="2"/>
              <a:buChar char="Ø"/>
            </a:pPr>
            <a:endParaRPr lang="en-US" sz="2800" dirty="0">
              <a:latin typeface="Calibri" panose="020F0502020204030204" pitchFamily="34" charset="0"/>
              <a:ea typeface="Calibri" panose="020F0502020204030204" pitchFamily="34" charset="0"/>
              <a:cs typeface="Arial" panose="020B0604020202020204" pitchFamily="34" charset="0"/>
            </a:endParaRPr>
          </a:p>
          <a:p>
            <a:pPr lvl="1">
              <a:lnSpc>
                <a:spcPct val="107000"/>
              </a:lnSpc>
              <a:spcBef>
                <a:spcPts val="0"/>
              </a:spcBef>
              <a:spcAft>
                <a:spcPts val="800"/>
              </a:spcAft>
              <a:buFont typeface="Wingdings" panose="05000000000000000000" pitchFamily="2" charset="2"/>
              <a:buChar char="Ø"/>
            </a:pP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457200" lvl="1" indent="0">
              <a:lnSpc>
                <a:spcPct val="107000"/>
              </a:lnSpc>
              <a:spcAft>
                <a:spcPts val="800"/>
              </a:spcAft>
              <a:buNone/>
            </a:pPr>
            <a:endParaRPr lang="en-US" sz="3200" dirty="0">
              <a:latin typeface="Avenir Next LT Pro" panose="020B0504020202020204" pitchFamily="34" charset="0"/>
            </a:endParaRPr>
          </a:p>
          <a:p>
            <a:pPr lvl="1">
              <a:lnSpc>
                <a:spcPct val="107000"/>
              </a:lnSpc>
              <a:spcAft>
                <a:spcPts val="800"/>
              </a:spcAft>
            </a:pPr>
            <a:endParaRPr lang="en-US" sz="3200" dirty="0">
              <a:latin typeface="Avenir Next LT Pro" panose="020B0504020202020204" pitchFamily="34" charset="0"/>
            </a:endParaRPr>
          </a:p>
          <a:p>
            <a:pPr lvl="1">
              <a:lnSpc>
                <a:spcPct val="107000"/>
              </a:lnSpc>
              <a:spcAft>
                <a:spcPts val="800"/>
              </a:spcAft>
            </a:pPr>
            <a:endParaRPr lang="en-US" dirty="0">
              <a:latin typeface="Avenir Next LT Pro" panose="020B0504020202020204" pitchFamily="34" charset="0"/>
            </a:endParaRPr>
          </a:p>
          <a:p>
            <a:pPr lvl="1">
              <a:lnSpc>
                <a:spcPct val="107000"/>
              </a:lnSpc>
              <a:spcAft>
                <a:spcPts val="800"/>
              </a:spcAft>
            </a:pPr>
            <a:endParaRPr lang="en-US" dirty="0">
              <a:latin typeface="Avenir Next LT Pro" panose="020B0504020202020204" pitchFamily="34" charset="0"/>
            </a:endParaRPr>
          </a:p>
        </p:txBody>
      </p:sp>
      <p:sp>
        <p:nvSpPr>
          <p:cNvPr id="4" name="Footer Placeholder 3">
            <a:extLst>
              <a:ext uri="{FF2B5EF4-FFF2-40B4-BE49-F238E27FC236}">
                <a16:creationId xmlns:a16="http://schemas.microsoft.com/office/drawing/2014/main" id="{321C6F49-DA54-A3EE-01EF-A0F0DEA3085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7FB80B7-06BB-734E-ED84-50084ABDC6D6}"/>
              </a:ext>
            </a:extLst>
          </p:cNvPr>
          <p:cNvSpPr>
            <a:spLocks noGrp="1"/>
          </p:cNvSpPr>
          <p:nvPr>
            <p:ph type="sldNum" sz="quarter" idx="12"/>
          </p:nvPr>
        </p:nvSpPr>
        <p:spPr/>
        <p:txBody>
          <a:bodyPr/>
          <a:lstStyle/>
          <a:p>
            <a:fld id="{9E543643-C343-E242-96C8-DCEC3832F61D}" type="slidenum">
              <a:rPr lang="en-US" smtClean="0"/>
              <a:t>39</a:t>
            </a:fld>
            <a:endParaRPr lang="en-US" dirty="0"/>
          </a:p>
        </p:txBody>
      </p:sp>
      <p:sp>
        <p:nvSpPr>
          <p:cNvPr id="6" name="Rectangle 5">
            <a:extLst>
              <a:ext uri="{FF2B5EF4-FFF2-40B4-BE49-F238E27FC236}">
                <a16:creationId xmlns:a16="http://schemas.microsoft.com/office/drawing/2014/main" id="{F7F4A732-DF99-71BE-9556-741251928A7A}"/>
              </a:ext>
              <a:ext uri="{C183D7F6-B498-43B3-948B-1728B52AA6E4}">
                <adec:decorative xmlns:adec="http://schemas.microsoft.com/office/drawing/2017/decorative" val="1"/>
              </a:ext>
            </a:extLst>
          </p:cNvPr>
          <p:cNvSpPr/>
          <p:nvPr/>
        </p:nvSpPr>
        <p:spPr>
          <a:xfrm>
            <a:off x="-25100" y="0"/>
            <a:ext cx="12217099" cy="816429"/>
          </a:xfrm>
          <a:prstGeom prst="rect">
            <a:avLst/>
          </a:prstGeom>
          <a:solidFill>
            <a:srgbClr val="C42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04BAC2CF-5C0E-8F03-0760-1C13C19E8017}"/>
              </a:ext>
            </a:extLst>
          </p:cNvPr>
          <p:cNvSpPr txBox="1">
            <a:spLocks noGrp="1"/>
          </p:cNvSpPr>
          <p:nvPr>
            <p:ph type="title" idx="4294967295"/>
          </p:nvPr>
        </p:nvSpPr>
        <p:spPr>
          <a:xfrm>
            <a:off x="49162" y="81324"/>
            <a:ext cx="12093676" cy="65378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3400" b="0" i="0" u="none" strike="noStrike" kern="1200" cap="none" spc="0" normalizeH="0" baseline="0" noProof="0" dirty="0">
                <a:ln>
                  <a:noFill/>
                </a:ln>
                <a:solidFill>
                  <a:schemeClr val="bg1"/>
                </a:solidFill>
                <a:effectLst/>
                <a:uLnTx/>
                <a:uFillTx/>
                <a:latin typeface="Avenir Next LT Pro Demi" panose="020B0704020202020204" pitchFamily="34" charset="0"/>
                <a:ea typeface="+mn-ea"/>
                <a:cs typeface="+mn-cs"/>
              </a:rPr>
              <a:t>Essential Features for Audiovisual Platforms for HYCR </a:t>
            </a:r>
          </a:p>
        </p:txBody>
      </p:sp>
    </p:spTree>
    <p:extLst>
      <p:ext uri="{BB962C8B-B14F-4D97-AF65-F5344CB8AC3E}">
        <p14:creationId xmlns:p14="http://schemas.microsoft.com/office/powerpoint/2010/main" val="1626642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BB56A87-5BA7-473B-AE16-DBCC373D6A7F}"/>
              </a:ext>
              <a:ext uri="{C183D7F6-B498-43B3-948B-1728B52AA6E4}">
                <adec:decorative xmlns:adec="http://schemas.microsoft.com/office/drawing/2017/decorative" val="1"/>
              </a:ext>
            </a:extLst>
          </p:cNvPr>
          <p:cNvSpPr>
            <a:spLocks noGrp="1"/>
          </p:cNvSpPr>
          <p:nvPr>
            <p:ph type="sldNum" sz="quarter" idx="12"/>
          </p:nvPr>
        </p:nvSpPr>
        <p:spPr>
          <a:xfrm>
            <a:off x="9422823" y="6330225"/>
            <a:ext cx="2057400" cy="365125"/>
          </a:xfrm>
        </p:spPr>
        <p:txBody>
          <a:bodyPr/>
          <a:lstStyle/>
          <a:p>
            <a:fld id="{9E543643-C343-E242-96C8-DCEC3832F61D}" type="slidenum">
              <a:rPr lang="en-US" smtClean="0">
                <a:solidFill>
                  <a:schemeClr val="bg1"/>
                </a:solidFill>
              </a:rPr>
              <a:t>4</a:t>
            </a:fld>
            <a:endParaRPr lang="en-US" dirty="0">
              <a:solidFill>
                <a:schemeClr val="bg1"/>
              </a:solidFill>
            </a:endParaRPr>
          </a:p>
        </p:txBody>
      </p:sp>
      <p:sp>
        <p:nvSpPr>
          <p:cNvPr id="8" name="Title 6">
            <a:extLst>
              <a:ext uri="{FF2B5EF4-FFF2-40B4-BE49-F238E27FC236}">
                <a16:creationId xmlns:a16="http://schemas.microsoft.com/office/drawing/2014/main" id="{5598C188-51B0-5912-EE4D-0824EEFE1CB9}"/>
              </a:ext>
            </a:extLst>
          </p:cNvPr>
          <p:cNvSpPr>
            <a:spLocks noGrp="1"/>
          </p:cNvSpPr>
          <p:nvPr>
            <p:ph type="title"/>
          </p:nvPr>
        </p:nvSpPr>
        <p:spPr>
          <a:xfrm>
            <a:off x="0" y="1"/>
            <a:ext cx="12192000" cy="813816"/>
          </a:xfrm>
          <a:solidFill>
            <a:srgbClr val="C10230"/>
          </a:solidFill>
        </p:spPr>
        <p:txBody>
          <a:bodyPr>
            <a:normAutofit/>
          </a:bodyPr>
          <a:lstStyle/>
          <a:p>
            <a:pPr algn="ctr"/>
            <a:r>
              <a:rPr lang="en-US" sz="3400" b="1" dirty="0">
                <a:solidFill>
                  <a:schemeClr val="bg1"/>
                </a:solidFill>
                <a:latin typeface="Avenir Next LT Pro Demi" panose="020B0704020202020204" pitchFamily="34" charset="0"/>
              </a:rPr>
              <a:t>Contents</a:t>
            </a:r>
          </a:p>
        </p:txBody>
      </p:sp>
      <p:sp>
        <p:nvSpPr>
          <p:cNvPr id="3" name="TextBox 2">
            <a:extLst>
              <a:ext uri="{FF2B5EF4-FFF2-40B4-BE49-F238E27FC236}">
                <a16:creationId xmlns:a16="http://schemas.microsoft.com/office/drawing/2014/main" id="{BFA16324-BB2B-7808-68B2-24859177AF80}"/>
              </a:ext>
            </a:extLst>
          </p:cNvPr>
          <p:cNvSpPr txBox="1"/>
          <p:nvPr/>
        </p:nvSpPr>
        <p:spPr>
          <a:xfrm>
            <a:off x="1162594" y="1110343"/>
            <a:ext cx="10097590" cy="6700039"/>
          </a:xfrm>
          <a:prstGeom prst="rect">
            <a:avLst/>
          </a:prstGeom>
          <a:noFill/>
        </p:spPr>
        <p:txBody>
          <a:bodyPr wrap="square">
            <a:spAutoFit/>
          </a:bodyPr>
          <a:lstStyle/>
          <a:p>
            <a:pPr marR="0" lvl="0">
              <a:lnSpc>
                <a:spcPct val="107000"/>
              </a:lnSpc>
              <a:spcBef>
                <a:spcPts val="0"/>
              </a:spcBef>
              <a:spcAft>
                <a:spcPts val="0"/>
              </a:spcAft>
            </a:pPr>
            <a:r>
              <a:rPr lang="en-US" sz="3200" dirty="0">
                <a:solidFill>
                  <a:srgbClr val="4472C4"/>
                </a:solidFill>
                <a:effectLst/>
                <a:latin typeface="Calibri" panose="020F0502020204030204" pitchFamily="34" charset="0"/>
                <a:ea typeface="Calibri" panose="020F0502020204030204" pitchFamily="34" charset="0"/>
                <a:cs typeface="Arial" panose="020B0604020202020204" pitchFamily="34" charset="0"/>
                <a:hlinkClick r:id="rId3" action="ppaction://hlinksldjump"/>
              </a:rPr>
              <a:t>SECTION 1: What is HYCR and What are its Benefits?</a:t>
            </a:r>
            <a:endParaRPr lang="en-US" sz="3200" dirty="0">
              <a:effectLst/>
              <a:latin typeface="Calibri" panose="020F0502020204030204" pitchFamily="34" charset="0"/>
              <a:ea typeface="Calibri" panose="020F0502020204030204" pitchFamily="34" charset="0"/>
              <a:cs typeface="Arial" panose="020B0604020202020204" pitchFamily="34" charset="0"/>
            </a:endParaRPr>
          </a:p>
          <a:p>
            <a:pPr marR="0" lvl="0">
              <a:lnSpc>
                <a:spcPct val="107000"/>
              </a:lnSpc>
              <a:spcBef>
                <a:spcPts val="0"/>
              </a:spcBef>
              <a:spcAft>
                <a:spcPts val="0"/>
              </a:spcAft>
            </a:pPr>
            <a:r>
              <a:rPr lang="en-US" sz="3200" dirty="0">
                <a:solidFill>
                  <a:srgbClr val="4472C4"/>
                </a:solidFill>
                <a:effectLst/>
                <a:latin typeface="Calibri" panose="020F0502020204030204" pitchFamily="34" charset="0"/>
                <a:ea typeface="Calibri" panose="020F0502020204030204" pitchFamily="34" charset="0"/>
                <a:cs typeface="Arial" panose="020B0604020202020204" pitchFamily="34" charset="0"/>
                <a:hlinkClick r:id="rId4" action="ppaction://hlinksldjump"/>
              </a:rPr>
              <a:t>SECTION 2: Assessing Service Needs and Capacity, Feasibility, and Financial Viability</a:t>
            </a:r>
            <a:endParaRPr lang="en-US" sz="3200" dirty="0">
              <a:effectLst/>
              <a:latin typeface="Calibri" panose="020F0502020204030204" pitchFamily="34" charset="0"/>
              <a:ea typeface="Calibri" panose="020F0502020204030204" pitchFamily="34" charset="0"/>
              <a:cs typeface="Arial" panose="020B0604020202020204" pitchFamily="34" charset="0"/>
            </a:endParaRPr>
          </a:p>
          <a:p>
            <a:pPr marR="0" lvl="0">
              <a:lnSpc>
                <a:spcPct val="107000"/>
              </a:lnSpc>
              <a:spcBef>
                <a:spcPts val="0"/>
              </a:spcBef>
              <a:spcAft>
                <a:spcPts val="0"/>
              </a:spcAft>
            </a:pPr>
            <a:r>
              <a:rPr lang="en-US" sz="3200" dirty="0">
                <a:solidFill>
                  <a:srgbClr val="4472C4"/>
                </a:solidFill>
                <a:effectLst/>
                <a:latin typeface="Calibri" panose="020F0502020204030204" pitchFamily="34" charset="0"/>
                <a:ea typeface="Calibri" panose="020F0502020204030204" pitchFamily="34" charset="0"/>
                <a:cs typeface="Arial" panose="020B0604020202020204" pitchFamily="34" charset="0"/>
                <a:hlinkClick r:id="rId5" action="ppaction://hlinksldjump"/>
              </a:rPr>
              <a:t>SECTION 3: Engaging Stakeholders and Obtaining Buy-In</a:t>
            </a:r>
            <a:endParaRPr lang="en-US" sz="3200" dirty="0">
              <a:effectLst/>
              <a:latin typeface="Calibri" panose="020F0502020204030204" pitchFamily="34" charset="0"/>
              <a:ea typeface="Calibri" panose="020F0502020204030204" pitchFamily="34" charset="0"/>
              <a:cs typeface="Arial" panose="020B0604020202020204" pitchFamily="34" charset="0"/>
            </a:endParaRPr>
          </a:p>
          <a:p>
            <a:pPr marR="0" lvl="0">
              <a:lnSpc>
                <a:spcPct val="107000"/>
              </a:lnSpc>
              <a:spcBef>
                <a:spcPts val="0"/>
              </a:spcBef>
              <a:spcAft>
                <a:spcPts val="0"/>
              </a:spcAft>
            </a:pPr>
            <a:r>
              <a:rPr lang="en-US" sz="3200" dirty="0">
                <a:solidFill>
                  <a:srgbClr val="4472C4"/>
                </a:solidFill>
                <a:effectLst/>
                <a:latin typeface="Calibri" panose="020F0502020204030204" pitchFamily="34" charset="0"/>
                <a:ea typeface="Calibri" panose="020F0502020204030204" pitchFamily="34" charset="0"/>
                <a:cs typeface="Arial" panose="020B0604020202020204" pitchFamily="34" charset="0"/>
                <a:hlinkClick r:id="rId6" action="ppaction://hlinksldjump"/>
              </a:rPr>
              <a:t>SECTION 4: Selecting an Implementation Approach and Other Infrastructure Considerations</a:t>
            </a:r>
            <a:endParaRPr lang="en-US" sz="3200" dirty="0">
              <a:solidFill>
                <a:srgbClr val="4472C4"/>
              </a:solidFill>
              <a:effectLst/>
              <a:latin typeface="Calibri" panose="020F0502020204030204" pitchFamily="34" charset="0"/>
              <a:ea typeface="Calibri" panose="020F0502020204030204" pitchFamily="34" charset="0"/>
              <a:cs typeface="Arial" panose="020B0604020202020204" pitchFamily="34" charset="0"/>
            </a:endParaRPr>
          </a:p>
          <a:p>
            <a:pPr marR="0" lvl="0">
              <a:lnSpc>
                <a:spcPct val="107000"/>
              </a:lnSpc>
              <a:spcBef>
                <a:spcPts val="0"/>
              </a:spcBef>
              <a:spcAft>
                <a:spcPts val="0"/>
              </a:spcAft>
            </a:pPr>
            <a:r>
              <a:rPr lang="en-US" sz="3200" dirty="0">
                <a:solidFill>
                  <a:srgbClr val="4472C4"/>
                </a:solidFill>
                <a:effectLst/>
                <a:latin typeface="Calibri" panose="020F0502020204030204" pitchFamily="34" charset="0"/>
                <a:ea typeface="Calibri" panose="020F0502020204030204" pitchFamily="34" charset="0"/>
                <a:cs typeface="Arial" panose="020B0604020202020204" pitchFamily="34" charset="0"/>
                <a:hlinkClick r:id="rId7" action="ppaction://hlinksldjump"/>
              </a:rPr>
              <a:t>SECTION 5: Starting Up</a:t>
            </a:r>
            <a:endParaRPr lang="en-US" sz="3200" dirty="0">
              <a:effectLst/>
              <a:latin typeface="Calibri" panose="020F0502020204030204" pitchFamily="34" charset="0"/>
              <a:ea typeface="Calibri" panose="020F0502020204030204" pitchFamily="34" charset="0"/>
              <a:cs typeface="Arial" panose="020B0604020202020204" pitchFamily="34" charset="0"/>
            </a:endParaRPr>
          </a:p>
          <a:p>
            <a:pPr marR="0" lvl="0">
              <a:lnSpc>
                <a:spcPct val="107000"/>
              </a:lnSpc>
              <a:spcBef>
                <a:spcPts val="0"/>
              </a:spcBef>
              <a:spcAft>
                <a:spcPts val="0"/>
              </a:spcAft>
            </a:pPr>
            <a:r>
              <a:rPr lang="en-US" sz="3200" dirty="0">
                <a:solidFill>
                  <a:srgbClr val="4472C4"/>
                </a:solidFill>
                <a:effectLst/>
                <a:latin typeface="Calibri" panose="020F0502020204030204" pitchFamily="34" charset="0"/>
                <a:ea typeface="Calibri" panose="020F0502020204030204" pitchFamily="34" charset="0"/>
                <a:cs typeface="Arial" panose="020B0604020202020204" pitchFamily="34" charset="0"/>
                <a:hlinkClick r:id="rId8" action="ppaction://hlinksldjump"/>
              </a:rPr>
              <a:t>SECTION 6: Leading and Monitoring Remote Sessions</a:t>
            </a:r>
            <a:endParaRPr lang="en-US" sz="3200" dirty="0">
              <a:effectLst/>
              <a:latin typeface="Calibri" panose="020F0502020204030204" pitchFamily="34" charset="0"/>
              <a:ea typeface="Calibri" panose="020F0502020204030204" pitchFamily="34" charset="0"/>
              <a:cs typeface="Arial" panose="020B0604020202020204" pitchFamily="34" charset="0"/>
            </a:endParaRPr>
          </a:p>
          <a:p>
            <a:pPr marR="0" lvl="0">
              <a:lnSpc>
                <a:spcPct val="107000"/>
              </a:lnSpc>
              <a:spcBef>
                <a:spcPts val="0"/>
              </a:spcBef>
              <a:spcAft>
                <a:spcPts val="800"/>
              </a:spcAft>
            </a:pPr>
            <a:r>
              <a:rPr lang="en-US" sz="3200" dirty="0">
                <a:solidFill>
                  <a:srgbClr val="4472C4"/>
                </a:solidFill>
                <a:effectLst/>
                <a:latin typeface="Calibri" panose="020F0502020204030204" pitchFamily="34" charset="0"/>
                <a:ea typeface="Calibri" panose="020F0502020204030204" pitchFamily="34" charset="0"/>
                <a:cs typeface="Arial" panose="020B0604020202020204" pitchFamily="34" charset="0"/>
                <a:hlinkClick r:id="rId9" action="ppaction://hlinksldjump"/>
              </a:rPr>
              <a:t>SECTION 7: Tracking Outcomes</a:t>
            </a:r>
            <a:r>
              <a:rPr lang="en-US" sz="3200" dirty="0">
                <a:effectLst/>
                <a:latin typeface="Calibri" panose="020F0502020204030204" pitchFamily="34" charset="0"/>
                <a:ea typeface="Calibri" panose="020F0502020204030204" pitchFamily="34" charset="0"/>
                <a:cs typeface="Arial" panose="020B0604020202020204" pitchFamily="34" charset="0"/>
                <a:hlinkClick r:id="rId9" action="ppaction://hlinksldjump"/>
              </a:rPr>
              <a:t> </a:t>
            </a:r>
            <a:endParaRPr lang="en-US" sz="3200" dirty="0">
              <a:effectLst/>
              <a:latin typeface="Calibri" panose="020F0502020204030204" pitchFamily="34" charset="0"/>
              <a:ea typeface="Calibri" panose="020F0502020204030204" pitchFamily="34" charset="0"/>
              <a:cs typeface="Arial" panose="020B0604020202020204" pitchFamily="34" charset="0"/>
            </a:endParaRPr>
          </a:p>
          <a:p>
            <a:pPr marR="0" lvl="0">
              <a:lnSpc>
                <a:spcPct val="107000"/>
              </a:lnSpc>
              <a:spcBef>
                <a:spcPts val="0"/>
              </a:spcBef>
              <a:spcAft>
                <a:spcPts val="800"/>
              </a:spcAft>
            </a:pPr>
            <a:endParaRPr lang="en-US" sz="3200" dirty="0">
              <a:effectLst/>
              <a:latin typeface="Calibri" panose="020F0502020204030204" pitchFamily="34" charset="0"/>
              <a:ea typeface="Calibri" panose="020F0502020204030204" pitchFamily="34" charset="0"/>
              <a:cs typeface="Arial" panose="020B0604020202020204" pitchFamily="34" charset="0"/>
            </a:endParaRPr>
          </a:p>
          <a:p>
            <a:pPr marR="0" lvl="0">
              <a:lnSpc>
                <a:spcPct val="107000"/>
              </a:lnSpc>
              <a:spcBef>
                <a:spcPts val="0"/>
              </a:spcBef>
              <a:spcAft>
                <a:spcPts val="800"/>
              </a:spcAft>
            </a:pPr>
            <a:endParaRPr lang="en-US" sz="3200" dirty="0">
              <a:latin typeface="Calibri" panose="020F0502020204030204" pitchFamily="34" charset="0"/>
              <a:ea typeface="Calibri" panose="020F0502020204030204" pitchFamily="34" charset="0"/>
              <a:cs typeface="Arial" panose="020B0604020202020204" pitchFamily="34" charset="0"/>
            </a:endParaRPr>
          </a:p>
          <a:p>
            <a:pPr marR="0" lvl="0">
              <a:lnSpc>
                <a:spcPct val="107000"/>
              </a:lnSpc>
              <a:spcBef>
                <a:spcPts val="0"/>
              </a:spcBef>
              <a:spcAft>
                <a:spcPts val="800"/>
              </a:spcAft>
            </a:pP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303314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DF64DE9-4926-67D4-C568-22E97C4ADAE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B4595B4-2464-074A-2AF5-595F7BDFFC44}"/>
              </a:ext>
            </a:extLst>
          </p:cNvPr>
          <p:cNvSpPr>
            <a:spLocks noGrp="1"/>
          </p:cNvSpPr>
          <p:nvPr>
            <p:ph type="sldNum" sz="quarter" idx="12"/>
          </p:nvPr>
        </p:nvSpPr>
        <p:spPr/>
        <p:txBody>
          <a:bodyPr/>
          <a:lstStyle/>
          <a:p>
            <a:fld id="{9E543643-C343-E242-96C8-DCEC3832F61D}" type="slidenum">
              <a:rPr lang="en-US" smtClean="0"/>
              <a:t>40</a:t>
            </a:fld>
            <a:endParaRPr lang="en-US" dirty="0"/>
          </a:p>
        </p:txBody>
      </p:sp>
      <p:sp>
        <p:nvSpPr>
          <p:cNvPr id="6" name="Title 1">
            <a:extLst>
              <a:ext uri="{FF2B5EF4-FFF2-40B4-BE49-F238E27FC236}">
                <a16:creationId xmlns:a16="http://schemas.microsoft.com/office/drawing/2014/main" id="{1D40F4AE-4DB8-5019-D396-3BCCC0D5FC35}"/>
              </a:ext>
            </a:extLst>
          </p:cNvPr>
          <p:cNvSpPr>
            <a:spLocks noGrp="1"/>
          </p:cNvSpPr>
          <p:nvPr>
            <p:ph type="title"/>
          </p:nvPr>
        </p:nvSpPr>
        <p:spPr>
          <a:xfrm>
            <a:off x="831850" y="1709738"/>
            <a:ext cx="10515600" cy="2852737"/>
          </a:xfrm>
          <a:solidFill>
            <a:srgbClr val="C10230"/>
          </a:solidFill>
        </p:spPr>
        <p:txBody>
          <a:bodyPr vert="horz" lIns="91440" tIns="45720" rIns="91440" bIns="45720" rtlCol="0" anchor="ctr" anchorCtr="0">
            <a:normAutofit/>
          </a:bodyPr>
          <a:lstStyle/>
          <a:p>
            <a:pPr algn="ctr">
              <a:spcAft>
                <a:spcPts val="2400"/>
              </a:spcAft>
            </a:pPr>
            <a:r>
              <a:rPr lang="en-US" sz="6000" b="1" dirty="0">
                <a:solidFill>
                  <a:schemeClr val="bg1"/>
                </a:solidFill>
                <a:latin typeface="Avenir Next LT Pro" panose="020B0504020202020204" pitchFamily="34" charset="0"/>
                <a:cs typeface="Calibri"/>
                <a:hlinkClick r:id="rId2" action="ppaction://hlinksldjump">
                  <a:extLst>
                    <a:ext uri="{A12FA001-AC4F-418D-AE19-62706E023703}">
                      <ahyp:hlinkClr xmlns:ahyp="http://schemas.microsoft.com/office/drawing/2018/hyperlinkcolor" val="tx"/>
                    </a:ext>
                  </a:extLst>
                </a:hlinkClick>
              </a:rPr>
              <a:t>Section 5: </a:t>
            </a:r>
            <a:br>
              <a:rPr lang="en-US" sz="6000" b="1" dirty="0">
                <a:solidFill>
                  <a:schemeClr val="bg1"/>
                </a:solidFill>
                <a:latin typeface="Avenir Next LT Pro" panose="020B0504020202020204" pitchFamily="34" charset="0"/>
                <a:cs typeface="Calibri"/>
                <a:hlinkClick r:id="rId2" action="ppaction://hlinksldjump">
                  <a:extLst>
                    <a:ext uri="{A12FA001-AC4F-418D-AE19-62706E023703}">
                      <ahyp:hlinkClr xmlns:ahyp="http://schemas.microsoft.com/office/drawing/2018/hyperlinkcolor" val="tx"/>
                    </a:ext>
                  </a:extLst>
                </a:hlinkClick>
              </a:rPr>
            </a:br>
            <a:r>
              <a:rPr lang="en-US" sz="6000" b="1" dirty="0">
                <a:solidFill>
                  <a:schemeClr val="bg1"/>
                </a:solidFill>
                <a:latin typeface="Avenir Next LT Pro" panose="020B0504020202020204" pitchFamily="34" charset="0"/>
                <a:cs typeface="Calibri"/>
                <a:hlinkClick r:id="rId2" action="ppaction://hlinksldjump">
                  <a:extLst>
                    <a:ext uri="{A12FA001-AC4F-418D-AE19-62706E023703}">
                      <ahyp:hlinkClr xmlns:ahyp="http://schemas.microsoft.com/office/drawing/2018/hyperlinkcolor" val="tx"/>
                    </a:ext>
                  </a:extLst>
                </a:hlinkClick>
              </a:rPr>
              <a:t>Starting Up</a:t>
            </a:r>
            <a:endParaRPr lang="en-US" sz="6000" b="1" dirty="0">
              <a:solidFill>
                <a:schemeClr val="bg1"/>
              </a:solidFill>
              <a:latin typeface="Avenir Next LT Pro" panose="020B0504020202020204" pitchFamily="34" charset="0"/>
              <a:cs typeface="Calibri"/>
            </a:endParaRPr>
          </a:p>
        </p:txBody>
      </p:sp>
    </p:spTree>
    <p:extLst>
      <p:ext uri="{BB962C8B-B14F-4D97-AF65-F5344CB8AC3E}">
        <p14:creationId xmlns:p14="http://schemas.microsoft.com/office/powerpoint/2010/main" val="35486536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D45A1E-B21C-BE73-1CA7-4B12859F693C}"/>
              </a:ext>
            </a:extLst>
          </p:cNvPr>
          <p:cNvSpPr>
            <a:spLocks noGrp="1"/>
          </p:cNvSpPr>
          <p:nvPr>
            <p:ph idx="1"/>
          </p:nvPr>
        </p:nvSpPr>
        <p:spPr>
          <a:xfrm>
            <a:off x="1082842" y="1371601"/>
            <a:ext cx="10270958" cy="3994484"/>
          </a:xfrm>
        </p:spPr>
        <p:txBody>
          <a:bodyPr>
            <a:normAutofit/>
          </a:bodyPr>
          <a:lstStyle/>
          <a:p>
            <a:endParaRPr lang="en-US" sz="3000" b="1" dirty="0">
              <a:latin typeface="Avenir Next LT Pro Demi" panose="020B0704020202020204" pitchFamily="34" charset="0"/>
            </a:endParaRPr>
          </a:p>
          <a:p>
            <a:pPr marL="0" indent="0">
              <a:buNone/>
            </a:pPr>
            <a:r>
              <a:rPr lang="en-US" sz="3600" dirty="0"/>
              <a:t>This section will provide an overview of the key considerations for:</a:t>
            </a:r>
          </a:p>
          <a:p>
            <a:pPr lvl="2"/>
            <a:r>
              <a:rPr lang="en-US" sz="3600" dirty="0"/>
              <a:t>Recruiting and Onboarding HYCR Patients</a:t>
            </a:r>
          </a:p>
          <a:p>
            <a:pPr lvl="2"/>
            <a:r>
              <a:rPr lang="en-US" sz="3600" dirty="0"/>
              <a:t>Adopting a Safety Plan</a:t>
            </a:r>
          </a:p>
          <a:p>
            <a:pPr lvl="2"/>
            <a:r>
              <a:rPr lang="en-US" sz="3600" dirty="0"/>
              <a:t>Addressing Staff Anxiety</a:t>
            </a:r>
          </a:p>
        </p:txBody>
      </p:sp>
      <p:sp>
        <p:nvSpPr>
          <p:cNvPr id="4" name="Footer Placeholder 3">
            <a:extLst>
              <a:ext uri="{FF2B5EF4-FFF2-40B4-BE49-F238E27FC236}">
                <a16:creationId xmlns:a16="http://schemas.microsoft.com/office/drawing/2014/main" id="{321C6F49-DA54-A3EE-01EF-A0F0DEA3085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7FB80B7-06BB-734E-ED84-50084ABDC6D6}"/>
              </a:ext>
            </a:extLst>
          </p:cNvPr>
          <p:cNvSpPr>
            <a:spLocks noGrp="1"/>
          </p:cNvSpPr>
          <p:nvPr>
            <p:ph type="sldNum" sz="quarter" idx="12"/>
          </p:nvPr>
        </p:nvSpPr>
        <p:spPr/>
        <p:txBody>
          <a:bodyPr/>
          <a:lstStyle/>
          <a:p>
            <a:fld id="{9E543643-C343-E242-96C8-DCEC3832F61D}" type="slidenum">
              <a:rPr lang="en-US" smtClean="0"/>
              <a:t>41</a:t>
            </a:fld>
            <a:endParaRPr lang="en-US" dirty="0"/>
          </a:p>
        </p:txBody>
      </p:sp>
      <p:sp>
        <p:nvSpPr>
          <p:cNvPr id="6" name="Title 5">
            <a:extLst>
              <a:ext uri="{FF2B5EF4-FFF2-40B4-BE49-F238E27FC236}">
                <a16:creationId xmlns:a16="http://schemas.microsoft.com/office/drawing/2014/main" id="{F7F4A732-DF99-71BE-9556-741251928A7A}"/>
              </a:ext>
            </a:extLst>
          </p:cNvPr>
          <p:cNvSpPr>
            <a:spLocks noGrp="1"/>
          </p:cNvSpPr>
          <p:nvPr>
            <p:ph type="title" idx="4294967295"/>
          </p:nvPr>
        </p:nvSpPr>
        <p:spPr>
          <a:xfrm>
            <a:off x="-25099" y="0"/>
            <a:ext cx="12217099" cy="816429"/>
          </a:xfrm>
          <a:prstGeom prst="rect">
            <a:avLst/>
          </a:prstGeom>
          <a:solidFill>
            <a:srgbClr val="C4203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3400" b="0" i="0" u="none" strike="noStrike" kern="1200" cap="none" spc="0" normalizeH="0" baseline="0" noProof="0" dirty="0">
                <a:ln>
                  <a:noFill/>
                </a:ln>
                <a:solidFill>
                  <a:schemeClr val="bg1"/>
                </a:solidFill>
                <a:effectLst/>
                <a:uLnTx/>
                <a:uFillTx/>
                <a:latin typeface="Avenir Next LT Pro Demi" panose="020B0704020202020204" pitchFamily="34" charset="0"/>
                <a:ea typeface="+mn-ea"/>
                <a:cs typeface="+mn-cs"/>
              </a:rPr>
              <a:t>Key Steps in Starting Up</a:t>
            </a:r>
          </a:p>
        </p:txBody>
      </p:sp>
      <p:sp>
        <p:nvSpPr>
          <p:cNvPr id="7" name="Title 1">
            <a:extLst>
              <a:ext uri="{FF2B5EF4-FFF2-40B4-BE49-F238E27FC236}">
                <a16:creationId xmlns:a16="http://schemas.microsoft.com/office/drawing/2014/main" id="{04BAC2CF-5C0E-8F03-0760-1C13C19E8017}"/>
              </a:ext>
              <a:ext uri="{C183D7F6-B498-43B3-948B-1728B52AA6E4}">
                <adec:decorative xmlns:adec="http://schemas.microsoft.com/office/drawing/2017/decorative" val="1"/>
              </a:ext>
            </a:extLst>
          </p:cNvPr>
          <p:cNvSpPr txBox="1">
            <a:spLocks/>
          </p:cNvSpPr>
          <p:nvPr/>
        </p:nvSpPr>
        <p:spPr>
          <a:xfrm>
            <a:off x="0" y="101423"/>
            <a:ext cx="12093676" cy="6537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endParaRPr lang="en-US" sz="2800" dirty="0">
              <a:solidFill>
                <a:schemeClr val="bg1"/>
              </a:solidFill>
              <a:latin typeface="Avenir Next LT Pro Demi" panose="020B0704020202020204" pitchFamily="34" charset="0"/>
              <a:ea typeface="+mn-ea"/>
              <a:cs typeface="+mn-cs"/>
            </a:endParaRPr>
          </a:p>
        </p:txBody>
      </p:sp>
    </p:spTree>
    <p:extLst>
      <p:ext uri="{BB962C8B-B14F-4D97-AF65-F5344CB8AC3E}">
        <p14:creationId xmlns:p14="http://schemas.microsoft.com/office/powerpoint/2010/main" val="9777218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D45A1E-B21C-BE73-1CA7-4B12859F693C}"/>
              </a:ext>
            </a:extLst>
          </p:cNvPr>
          <p:cNvSpPr>
            <a:spLocks noGrp="1"/>
          </p:cNvSpPr>
          <p:nvPr>
            <p:ph idx="1"/>
          </p:nvPr>
        </p:nvSpPr>
        <p:spPr>
          <a:xfrm>
            <a:off x="854242" y="1018903"/>
            <a:ext cx="10708105" cy="5020950"/>
          </a:xfrm>
        </p:spPr>
        <p:txBody>
          <a:bodyPr>
            <a:normAutofit/>
          </a:bodyPr>
          <a:lstStyle/>
          <a:p>
            <a:endParaRPr lang="en-US" sz="3000" b="1" dirty="0">
              <a:latin typeface="Avenir Next LT Pro Demi" panose="020B0704020202020204" pitchFamily="34" charset="0"/>
            </a:endParaRPr>
          </a:p>
          <a:p>
            <a:pPr marL="0" indent="0">
              <a:buNone/>
            </a:pPr>
            <a:r>
              <a:rPr lang="en-US" sz="3200" dirty="0"/>
              <a:t>Focus your recruitment goals on:</a:t>
            </a:r>
          </a:p>
          <a:p>
            <a:pPr lvl="1"/>
            <a:r>
              <a:rPr lang="en-US" sz="3200" dirty="0"/>
              <a:t>Ensuring you have enough participants to efficiently sustain operations</a:t>
            </a:r>
          </a:p>
          <a:p>
            <a:pPr lvl="1"/>
            <a:r>
              <a:rPr lang="en-US" sz="3200" dirty="0"/>
              <a:t>Including only patients who are appropriate/well-suited for participate in remote, synchronous, supervised exercise sessions</a:t>
            </a:r>
          </a:p>
          <a:p>
            <a:pPr lvl="1"/>
            <a:r>
              <a:rPr lang="en-US" sz="3200" dirty="0"/>
              <a:t>Attracting eligible patients who would have been less likely to attend FBCR program </a:t>
            </a:r>
          </a:p>
        </p:txBody>
      </p:sp>
      <p:sp>
        <p:nvSpPr>
          <p:cNvPr id="4" name="Footer Placeholder 3">
            <a:extLst>
              <a:ext uri="{FF2B5EF4-FFF2-40B4-BE49-F238E27FC236}">
                <a16:creationId xmlns:a16="http://schemas.microsoft.com/office/drawing/2014/main" id="{321C6F49-DA54-A3EE-01EF-A0F0DEA3085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7FB80B7-06BB-734E-ED84-50084ABDC6D6}"/>
              </a:ext>
            </a:extLst>
          </p:cNvPr>
          <p:cNvSpPr>
            <a:spLocks noGrp="1"/>
          </p:cNvSpPr>
          <p:nvPr>
            <p:ph type="sldNum" sz="quarter" idx="12"/>
          </p:nvPr>
        </p:nvSpPr>
        <p:spPr/>
        <p:txBody>
          <a:bodyPr/>
          <a:lstStyle/>
          <a:p>
            <a:fld id="{9E543643-C343-E242-96C8-DCEC3832F61D}" type="slidenum">
              <a:rPr lang="en-US" smtClean="0"/>
              <a:t>42</a:t>
            </a:fld>
            <a:endParaRPr lang="en-US" dirty="0"/>
          </a:p>
        </p:txBody>
      </p:sp>
      <p:sp>
        <p:nvSpPr>
          <p:cNvPr id="6" name="Title 5">
            <a:extLst>
              <a:ext uri="{FF2B5EF4-FFF2-40B4-BE49-F238E27FC236}">
                <a16:creationId xmlns:a16="http://schemas.microsoft.com/office/drawing/2014/main" id="{F7F4A732-DF99-71BE-9556-741251928A7A}"/>
              </a:ext>
            </a:extLst>
          </p:cNvPr>
          <p:cNvSpPr>
            <a:spLocks noGrp="1"/>
          </p:cNvSpPr>
          <p:nvPr>
            <p:ph type="title" idx="4294967295"/>
          </p:nvPr>
        </p:nvSpPr>
        <p:spPr>
          <a:xfrm>
            <a:off x="0" y="20098"/>
            <a:ext cx="12217099" cy="816429"/>
          </a:xfrm>
          <a:prstGeom prst="rect">
            <a:avLst/>
          </a:prstGeom>
          <a:solidFill>
            <a:srgbClr val="C4203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3400" b="0" i="0" u="none" strike="noStrike" kern="1200" cap="none" spc="0" normalizeH="0" baseline="0" noProof="0" dirty="0">
                <a:ln>
                  <a:noFill/>
                </a:ln>
                <a:solidFill>
                  <a:schemeClr val="bg1"/>
                </a:solidFill>
                <a:effectLst/>
                <a:uLnTx/>
                <a:uFillTx/>
                <a:latin typeface="Avenir Next LT Pro Demi" panose="020B0704020202020204" pitchFamily="34" charset="0"/>
                <a:ea typeface="+mn-ea"/>
                <a:cs typeface="+mn-cs"/>
              </a:rPr>
              <a:t>Patient Recruitment</a:t>
            </a:r>
          </a:p>
        </p:txBody>
      </p:sp>
      <p:sp>
        <p:nvSpPr>
          <p:cNvPr id="7" name="Title 1">
            <a:extLst>
              <a:ext uri="{FF2B5EF4-FFF2-40B4-BE49-F238E27FC236}">
                <a16:creationId xmlns:a16="http://schemas.microsoft.com/office/drawing/2014/main" id="{04BAC2CF-5C0E-8F03-0760-1C13C19E8017}"/>
              </a:ext>
              <a:ext uri="{C183D7F6-B498-43B3-948B-1728B52AA6E4}">
                <adec:decorative xmlns:adec="http://schemas.microsoft.com/office/drawing/2017/decorative" val="1"/>
              </a:ext>
            </a:extLst>
          </p:cNvPr>
          <p:cNvSpPr txBox="1">
            <a:spLocks/>
          </p:cNvSpPr>
          <p:nvPr/>
        </p:nvSpPr>
        <p:spPr>
          <a:xfrm>
            <a:off x="0" y="101423"/>
            <a:ext cx="12093676" cy="6537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endParaRPr lang="en-US" sz="2800" dirty="0">
              <a:solidFill>
                <a:schemeClr val="bg1"/>
              </a:solidFill>
              <a:latin typeface="Avenir Next LT Pro Demi" panose="020B0704020202020204" pitchFamily="34" charset="0"/>
              <a:ea typeface="+mn-ea"/>
              <a:cs typeface="+mn-cs"/>
            </a:endParaRPr>
          </a:p>
        </p:txBody>
      </p:sp>
    </p:spTree>
    <p:extLst>
      <p:ext uri="{BB962C8B-B14F-4D97-AF65-F5344CB8AC3E}">
        <p14:creationId xmlns:p14="http://schemas.microsoft.com/office/powerpoint/2010/main" val="4388356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D45A1E-B21C-BE73-1CA7-4B12859F693C}"/>
              </a:ext>
            </a:extLst>
          </p:cNvPr>
          <p:cNvSpPr>
            <a:spLocks noGrp="1"/>
          </p:cNvSpPr>
          <p:nvPr>
            <p:ph idx="1"/>
          </p:nvPr>
        </p:nvSpPr>
        <p:spPr>
          <a:xfrm>
            <a:off x="838200" y="1431758"/>
            <a:ext cx="10630989" cy="4740442"/>
          </a:xfrm>
        </p:spPr>
        <p:txBody>
          <a:bodyPr>
            <a:normAutofit/>
          </a:bodyPr>
          <a:lstStyle/>
          <a:p>
            <a:r>
              <a:rPr lang="en-US" dirty="0">
                <a:solidFill>
                  <a:prstClr val="black"/>
                </a:solidFill>
              </a:rPr>
              <a:t>Avoid unfounded assumptions about which patients should be recruited</a:t>
            </a:r>
          </a:p>
          <a:p>
            <a:r>
              <a:rPr lang="en-US" dirty="0">
                <a:solidFill>
                  <a:prstClr val="black"/>
                </a:solidFill>
              </a:rPr>
              <a:t>Use initial onsite sessions to assess suitability of individual patients</a:t>
            </a:r>
          </a:p>
          <a:p>
            <a:r>
              <a:rPr lang="en-US" dirty="0">
                <a:latin typeface="Calibri" panose="020F0502020204030204" pitchFamily="34" charset="0"/>
                <a:ea typeface="Calibri" panose="020F0502020204030204" pitchFamily="34" charset="0"/>
                <a:cs typeface="Arial" panose="020B0604020202020204" pitchFamily="34" charset="0"/>
              </a:rPr>
              <a:t>Unless strict enrollment criteria are required,* </a:t>
            </a:r>
            <a:r>
              <a:rPr lang="en-US" i="1" dirty="0">
                <a:latin typeface="Calibri" panose="020F0502020204030204" pitchFamily="34" charset="0"/>
                <a:ea typeface="Calibri" panose="020F0502020204030204" pitchFamily="34" charset="0"/>
                <a:cs typeface="Arial" panose="020B0604020202020204" pitchFamily="34" charset="0"/>
              </a:rPr>
              <a:t>the best way to ensure the appropriateness of HYCR participants is engaged discussion that involves the patient, their physician, and staff</a:t>
            </a:r>
          </a:p>
          <a:p>
            <a:r>
              <a:rPr lang="en-US" dirty="0">
                <a:solidFill>
                  <a:prstClr val="black"/>
                </a:solidFill>
              </a:rPr>
              <a:t>Avoid unintentionally increasing disparities in CR participation</a:t>
            </a:r>
          </a:p>
          <a:p>
            <a:pPr marL="512763" lvl="2" indent="0">
              <a:buNone/>
              <a:defRPr/>
            </a:pPr>
            <a:endParaRPr lang="en-US" dirty="0">
              <a:latin typeface="Calibri" panose="020F0502020204030204" pitchFamily="34" charset="0"/>
              <a:ea typeface="Calibri" panose="020F0502020204030204" pitchFamily="34" charset="0"/>
              <a:cs typeface="Arial" panose="020B0604020202020204" pitchFamily="34" charset="0"/>
            </a:endParaRPr>
          </a:p>
          <a:p>
            <a:pPr marL="512763" lvl="2" indent="0">
              <a:buNone/>
              <a:defRPr/>
            </a:pPr>
            <a:r>
              <a:rPr lang="en-US" dirty="0">
                <a:latin typeface="Calibri" panose="020F0502020204030204" pitchFamily="34" charset="0"/>
                <a:ea typeface="Calibri" panose="020F0502020204030204" pitchFamily="34" charset="0"/>
                <a:cs typeface="Arial" panose="020B0604020202020204" pitchFamily="34" charset="0"/>
              </a:rPr>
              <a:t>* For example, to meet physician mandates or research criteria set by an Institutional Review Board</a:t>
            </a:r>
            <a:r>
              <a:rPr lang="en-US" dirty="0">
                <a:latin typeface="Avenir Next LT Pro Light" panose="020B0304020202020204" pitchFamily="34" charset="0"/>
              </a:rPr>
              <a:t> </a:t>
            </a:r>
          </a:p>
        </p:txBody>
      </p:sp>
      <p:sp>
        <p:nvSpPr>
          <p:cNvPr id="4" name="Footer Placeholder 3">
            <a:extLst>
              <a:ext uri="{FF2B5EF4-FFF2-40B4-BE49-F238E27FC236}">
                <a16:creationId xmlns:a16="http://schemas.microsoft.com/office/drawing/2014/main" id="{321C6F49-DA54-A3EE-01EF-A0F0DEA3085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7FB80B7-06BB-734E-ED84-50084ABDC6D6}"/>
              </a:ext>
            </a:extLst>
          </p:cNvPr>
          <p:cNvSpPr>
            <a:spLocks noGrp="1"/>
          </p:cNvSpPr>
          <p:nvPr>
            <p:ph type="sldNum" sz="quarter" idx="12"/>
          </p:nvPr>
        </p:nvSpPr>
        <p:spPr/>
        <p:txBody>
          <a:bodyPr/>
          <a:lstStyle/>
          <a:p>
            <a:fld id="{9E543643-C343-E242-96C8-DCEC3832F61D}" type="slidenum">
              <a:rPr lang="en-US" smtClean="0"/>
              <a:t>43</a:t>
            </a:fld>
            <a:endParaRPr lang="en-US" dirty="0"/>
          </a:p>
        </p:txBody>
      </p:sp>
      <p:sp>
        <p:nvSpPr>
          <p:cNvPr id="6" name="Title 5">
            <a:extLst>
              <a:ext uri="{FF2B5EF4-FFF2-40B4-BE49-F238E27FC236}">
                <a16:creationId xmlns:a16="http://schemas.microsoft.com/office/drawing/2014/main" id="{F7F4A732-DF99-71BE-9556-741251928A7A}"/>
              </a:ext>
            </a:extLst>
          </p:cNvPr>
          <p:cNvSpPr>
            <a:spLocks noGrp="1"/>
          </p:cNvSpPr>
          <p:nvPr>
            <p:ph type="title" idx="4294967295"/>
          </p:nvPr>
        </p:nvSpPr>
        <p:spPr>
          <a:xfrm>
            <a:off x="-25099" y="0"/>
            <a:ext cx="12217099" cy="816429"/>
          </a:xfrm>
          <a:prstGeom prst="rect">
            <a:avLst/>
          </a:prstGeom>
          <a:solidFill>
            <a:srgbClr val="C4203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3400" b="0" i="0" u="none" strike="noStrike" kern="1200" cap="none" spc="0" normalizeH="0" baseline="0" noProof="0" dirty="0">
                <a:ln>
                  <a:noFill/>
                </a:ln>
                <a:solidFill>
                  <a:schemeClr val="bg1"/>
                </a:solidFill>
                <a:effectLst/>
                <a:uLnTx/>
                <a:uFillTx/>
                <a:latin typeface="Avenir Next LT Pro Demi" panose="020B0704020202020204" pitchFamily="34" charset="0"/>
                <a:ea typeface="+mn-ea"/>
                <a:cs typeface="+mn-cs"/>
              </a:rPr>
              <a:t>Recommendations for Recruiting The Right Patients</a:t>
            </a:r>
          </a:p>
        </p:txBody>
      </p:sp>
      <p:sp>
        <p:nvSpPr>
          <p:cNvPr id="7" name="Title 1">
            <a:extLst>
              <a:ext uri="{FF2B5EF4-FFF2-40B4-BE49-F238E27FC236}">
                <a16:creationId xmlns:a16="http://schemas.microsoft.com/office/drawing/2014/main" id="{04BAC2CF-5C0E-8F03-0760-1C13C19E8017}"/>
              </a:ext>
              <a:ext uri="{C183D7F6-B498-43B3-948B-1728B52AA6E4}">
                <adec:decorative xmlns:adec="http://schemas.microsoft.com/office/drawing/2017/decorative" val="1"/>
              </a:ext>
            </a:extLst>
          </p:cNvPr>
          <p:cNvSpPr txBox="1">
            <a:spLocks/>
          </p:cNvSpPr>
          <p:nvPr/>
        </p:nvSpPr>
        <p:spPr>
          <a:xfrm>
            <a:off x="0" y="101423"/>
            <a:ext cx="12093676" cy="6537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endParaRPr lang="en-US" sz="2800" dirty="0">
              <a:solidFill>
                <a:schemeClr val="bg1"/>
              </a:solidFill>
              <a:latin typeface="Avenir Next LT Pro Demi" panose="020B0704020202020204" pitchFamily="34" charset="0"/>
              <a:ea typeface="+mn-ea"/>
              <a:cs typeface="+mn-cs"/>
            </a:endParaRPr>
          </a:p>
        </p:txBody>
      </p:sp>
    </p:spTree>
    <p:extLst>
      <p:ext uri="{BB962C8B-B14F-4D97-AF65-F5344CB8AC3E}">
        <p14:creationId xmlns:p14="http://schemas.microsoft.com/office/powerpoint/2010/main" val="15920043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D45A1E-B21C-BE73-1CA7-4B12859F693C}"/>
              </a:ext>
            </a:extLst>
          </p:cNvPr>
          <p:cNvSpPr>
            <a:spLocks noGrp="1"/>
          </p:cNvSpPr>
          <p:nvPr>
            <p:ph idx="1"/>
          </p:nvPr>
        </p:nvSpPr>
        <p:spPr>
          <a:xfrm>
            <a:off x="522514" y="1155839"/>
            <a:ext cx="10831286" cy="4861101"/>
          </a:xfrm>
        </p:spPr>
        <p:txBody>
          <a:bodyPr>
            <a:noAutofit/>
          </a:bodyPr>
          <a:lstStyle/>
          <a:p>
            <a:pPr marL="457200" lvl="1" indent="0">
              <a:lnSpc>
                <a:spcPct val="127000"/>
              </a:lnSpc>
              <a:spcBef>
                <a:spcPts val="0"/>
              </a:spcBef>
              <a:buNone/>
            </a:pPr>
            <a:r>
              <a:rPr lang="en-US" sz="2800" dirty="0"/>
              <a:t>See Section 5 of the </a:t>
            </a:r>
            <a:r>
              <a:rPr lang="en-US" sz="2800" u="sng" dirty="0">
                <a:solidFill>
                  <a:srgbClr val="0563C1"/>
                </a:solidFill>
                <a:latin typeface="Calibri" panose="020F0502020204030204" pitchFamily="34" charset="0"/>
                <a:ea typeface="Calibri" panose="020F0502020204030204" pitchFamily="34" charset="0"/>
                <a:cs typeface="Calibri" panose="020F0502020204030204" pitchFamily="34" charset="0"/>
              </a:rPr>
              <a:t>HYCR Implementation Guide</a:t>
            </a:r>
            <a:r>
              <a:rPr lang="en-US" sz="2800" u="sng" dirty="0">
                <a:solidFill>
                  <a:srgbClr val="0563C1"/>
                </a:solidFill>
                <a:latin typeface="Calibri" panose="020F0502020204030204" pitchFamily="34" charset="0"/>
                <a:ea typeface="Calibri" panose="020F0502020204030204" pitchFamily="34" charset="0"/>
                <a:cs typeface="Times New Roman" panose="02020603050405020304" pitchFamily="18" charset="0"/>
              </a:rPr>
              <a:t> </a:t>
            </a:r>
            <a:r>
              <a:rPr lang="en-US" sz="2800" dirty="0"/>
              <a:t>for discussion of  additional issues in considering patient fit for  HYCR, including: </a:t>
            </a:r>
          </a:p>
          <a:p>
            <a:pPr lvl="2">
              <a:lnSpc>
                <a:spcPct val="127000"/>
              </a:lnSpc>
              <a:spcBef>
                <a:spcPts val="0"/>
              </a:spcBef>
            </a:pPr>
            <a:r>
              <a:rPr lang="en-US" sz="2400" dirty="0"/>
              <a:t>Medical Financial/insurance</a:t>
            </a:r>
          </a:p>
          <a:p>
            <a:pPr lvl="2">
              <a:lnSpc>
                <a:spcPct val="127000"/>
              </a:lnSpc>
              <a:spcBef>
                <a:spcPts val="0"/>
              </a:spcBef>
            </a:pPr>
            <a:r>
              <a:rPr lang="en-US" sz="2400" dirty="0"/>
              <a:t>Communication: language and cognitive impairment </a:t>
            </a:r>
          </a:p>
          <a:p>
            <a:pPr lvl="2">
              <a:lnSpc>
                <a:spcPct val="127000"/>
              </a:lnSpc>
              <a:spcBef>
                <a:spcPts val="0"/>
              </a:spcBef>
            </a:pPr>
            <a:r>
              <a:rPr lang="en-US" sz="2400" dirty="0"/>
              <a:t>Technology: access to and comfort with using IT</a:t>
            </a:r>
          </a:p>
          <a:p>
            <a:pPr lvl="2">
              <a:lnSpc>
                <a:spcPct val="127000"/>
              </a:lnSpc>
              <a:spcBef>
                <a:spcPts val="0"/>
              </a:spcBef>
            </a:pPr>
            <a:r>
              <a:rPr lang="en-US" sz="2400" dirty="0"/>
              <a:t>Location: safe and comfortable for the patient</a:t>
            </a:r>
          </a:p>
          <a:p>
            <a:pPr lvl="1">
              <a:lnSpc>
                <a:spcPct val="127000"/>
              </a:lnSpc>
              <a:spcBef>
                <a:spcPts val="0"/>
              </a:spcBef>
            </a:pPr>
            <a:endParaRPr lang="en-US" sz="2800" dirty="0"/>
          </a:p>
          <a:p>
            <a:pPr marL="457200" lvl="1" indent="0">
              <a:lnSpc>
                <a:spcPct val="127000"/>
              </a:lnSpc>
              <a:spcBef>
                <a:spcPts val="0"/>
              </a:spcBef>
              <a:buNone/>
            </a:pPr>
            <a:r>
              <a:rPr lang="en-US" sz="2800" dirty="0"/>
              <a:t>As noted earlier, the </a:t>
            </a:r>
            <a:r>
              <a:rPr lang="en-US" sz="2800" i="1" dirty="0"/>
              <a:t>AACVPR, the AHA and the ACC </a:t>
            </a:r>
            <a:r>
              <a:rPr lang="en-US" sz="2800" dirty="0"/>
              <a:t>recommend limiting virtual CR sessions to those with low or moderate risk (see citation below).</a:t>
            </a:r>
          </a:p>
        </p:txBody>
      </p:sp>
      <p:sp>
        <p:nvSpPr>
          <p:cNvPr id="4" name="Footer Placeholder 3">
            <a:extLst>
              <a:ext uri="{FF2B5EF4-FFF2-40B4-BE49-F238E27FC236}">
                <a16:creationId xmlns:a16="http://schemas.microsoft.com/office/drawing/2014/main" id="{321C6F49-DA54-A3EE-01EF-A0F0DEA3085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7FB80B7-06BB-734E-ED84-50084ABDC6D6}"/>
              </a:ext>
            </a:extLst>
          </p:cNvPr>
          <p:cNvSpPr>
            <a:spLocks noGrp="1"/>
          </p:cNvSpPr>
          <p:nvPr>
            <p:ph type="sldNum" sz="quarter" idx="12"/>
          </p:nvPr>
        </p:nvSpPr>
        <p:spPr/>
        <p:txBody>
          <a:bodyPr/>
          <a:lstStyle/>
          <a:p>
            <a:fld id="{9E543643-C343-E242-96C8-DCEC3832F61D}" type="slidenum">
              <a:rPr lang="en-US" smtClean="0"/>
              <a:t>44</a:t>
            </a:fld>
            <a:endParaRPr lang="en-US" dirty="0"/>
          </a:p>
        </p:txBody>
      </p:sp>
      <p:sp>
        <p:nvSpPr>
          <p:cNvPr id="6" name="Title 5">
            <a:extLst>
              <a:ext uri="{FF2B5EF4-FFF2-40B4-BE49-F238E27FC236}">
                <a16:creationId xmlns:a16="http://schemas.microsoft.com/office/drawing/2014/main" id="{F7F4A732-DF99-71BE-9556-741251928A7A}"/>
              </a:ext>
            </a:extLst>
          </p:cNvPr>
          <p:cNvSpPr>
            <a:spLocks noGrp="1"/>
          </p:cNvSpPr>
          <p:nvPr>
            <p:ph type="title" idx="4294967295"/>
          </p:nvPr>
        </p:nvSpPr>
        <p:spPr>
          <a:xfrm>
            <a:off x="-25099" y="0"/>
            <a:ext cx="12217099" cy="816429"/>
          </a:xfrm>
          <a:prstGeom prst="rect">
            <a:avLst/>
          </a:prstGeom>
          <a:solidFill>
            <a:srgbClr val="C4203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3400" b="0" i="0" u="none" strike="noStrike" kern="1200" cap="none" spc="0" normalizeH="0" baseline="0" noProof="0" dirty="0">
                <a:ln>
                  <a:noFill/>
                </a:ln>
                <a:solidFill>
                  <a:schemeClr val="bg1"/>
                </a:solidFill>
                <a:effectLst/>
                <a:uLnTx/>
                <a:uFillTx/>
                <a:latin typeface="Avenir Next LT Pro Demi" panose="020B0704020202020204" pitchFamily="34" charset="0"/>
                <a:ea typeface="+mn-ea"/>
                <a:cs typeface="+mn-cs"/>
              </a:rPr>
              <a:t>Specific Considerations in Assessing Patient Fit with HYCR</a:t>
            </a:r>
          </a:p>
        </p:txBody>
      </p:sp>
      <p:sp>
        <p:nvSpPr>
          <p:cNvPr id="7" name="Title 1">
            <a:extLst>
              <a:ext uri="{FF2B5EF4-FFF2-40B4-BE49-F238E27FC236}">
                <a16:creationId xmlns:a16="http://schemas.microsoft.com/office/drawing/2014/main" id="{04BAC2CF-5C0E-8F03-0760-1C13C19E8017}"/>
              </a:ext>
              <a:ext uri="{C183D7F6-B498-43B3-948B-1728B52AA6E4}">
                <adec:decorative xmlns:adec="http://schemas.microsoft.com/office/drawing/2017/decorative" val="1"/>
              </a:ext>
            </a:extLst>
          </p:cNvPr>
          <p:cNvSpPr txBox="1">
            <a:spLocks/>
          </p:cNvSpPr>
          <p:nvPr/>
        </p:nvSpPr>
        <p:spPr>
          <a:xfrm>
            <a:off x="0" y="101423"/>
            <a:ext cx="12093676" cy="6537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endParaRPr lang="en-US" sz="2800" dirty="0">
              <a:solidFill>
                <a:schemeClr val="bg1"/>
              </a:solidFill>
              <a:latin typeface="Avenir Next LT Pro Demi" panose="020B0704020202020204" pitchFamily="34" charset="0"/>
              <a:ea typeface="+mn-ea"/>
              <a:cs typeface="+mn-cs"/>
            </a:endParaRPr>
          </a:p>
        </p:txBody>
      </p:sp>
    </p:spTree>
    <p:extLst>
      <p:ext uri="{BB962C8B-B14F-4D97-AF65-F5344CB8AC3E}">
        <p14:creationId xmlns:p14="http://schemas.microsoft.com/office/powerpoint/2010/main" val="41795619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D45A1E-B21C-BE73-1CA7-4B12859F693C}"/>
              </a:ext>
            </a:extLst>
          </p:cNvPr>
          <p:cNvSpPr>
            <a:spLocks noGrp="1"/>
          </p:cNvSpPr>
          <p:nvPr>
            <p:ph idx="1"/>
          </p:nvPr>
        </p:nvSpPr>
        <p:spPr>
          <a:xfrm>
            <a:off x="670617" y="1173523"/>
            <a:ext cx="10850766" cy="4764507"/>
          </a:xfrm>
        </p:spPr>
        <p:txBody>
          <a:bodyPr>
            <a:normAutofit/>
          </a:bodyPr>
          <a:lstStyle/>
          <a:p>
            <a:pPr marL="457200" indent="-457200">
              <a:buFont typeface="Arial" panose="020B0604020202020204" pitchFamily="34" charset="0"/>
              <a:buChar char="•"/>
            </a:pPr>
            <a:r>
              <a:rPr lang="en-US" sz="3200" dirty="0"/>
              <a:t>Update promotional materials to include HYCR option</a:t>
            </a:r>
          </a:p>
          <a:p>
            <a:pPr marL="457200" indent="-457200">
              <a:buFont typeface="Arial" panose="020B0604020202020204" pitchFamily="34" charset="0"/>
              <a:buChar char="•"/>
            </a:pPr>
            <a:r>
              <a:rPr lang="en-US" sz="3200" dirty="0"/>
              <a:t>Prepare and provide HYCR talking points to staff likely to meet with CR-eligible patients</a:t>
            </a:r>
          </a:p>
          <a:p>
            <a:pPr marL="457200" indent="-457200">
              <a:buFont typeface="Arial" panose="020B0604020202020204" pitchFamily="34" charset="0"/>
              <a:buChar char="•"/>
            </a:pPr>
            <a:r>
              <a:rPr lang="en-US" sz="3200" dirty="0"/>
              <a:t>Begin early; introduce HYCR at the same time eligibility and need for CR are communicated</a:t>
            </a:r>
          </a:p>
          <a:p>
            <a:pPr marL="457200" indent="-457200">
              <a:buFont typeface="Arial" panose="020B0604020202020204" pitchFamily="34" charset="0"/>
              <a:buChar char="•"/>
            </a:pPr>
            <a:r>
              <a:rPr lang="en-US" sz="3200" dirty="0"/>
              <a:t>Allow patients to observe HYCR to assess its suitability</a:t>
            </a:r>
          </a:p>
          <a:p>
            <a:pPr marL="457200" indent="-457200">
              <a:buFont typeface="Arial" panose="020B0604020202020204" pitchFamily="34" charset="0"/>
              <a:buChar char="•"/>
            </a:pPr>
            <a:r>
              <a:rPr lang="en-US" sz="3200" dirty="0"/>
              <a:t>Acknowledge cost implications</a:t>
            </a:r>
          </a:p>
          <a:p>
            <a:pPr marL="457200" indent="-457200">
              <a:buFont typeface="Arial" panose="020B0604020202020204" pitchFamily="34" charset="0"/>
              <a:buChar char="•"/>
            </a:pPr>
            <a:r>
              <a:rPr lang="en-US" sz="3200" dirty="0"/>
              <a:t>Stress CR program flexibility and the freedom to switch between HYCR and FBCR</a:t>
            </a:r>
          </a:p>
        </p:txBody>
      </p:sp>
      <p:sp>
        <p:nvSpPr>
          <p:cNvPr id="4" name="Footer Placeholder 3">
            <a:extLst>
              <a:ext uri="{FF2B5EF4-FFF2-40B4-BE49-F238E27FC236}">
                <a16:creationId xmlns:a16="http://schemas.microsoft.com/office/drawing/2014/main" id="{321C6F49-DA54-A3EE-01EF-A0F0DEA3085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7FB80B7-06BB-734E-ED84-50084ABDC6D6}"/>
              </a:ext>
            </a:extLst>
          </p:cNvPr>
          <p:cNvSpPr>
            <a:spLocks noGrp="1"/>
          </p:cNvSpPr>
          <p:nvPr>
            <p:ph type="sldNum" sz="quarter" idx="12"/>
          </p:nvPr>
        </p:nvSpPr>
        <p:spPr/>
        <p:txBody>
          <a:bodyPr/>
          <a:lstStyle/>
          <a:p>
            <a:fld id="{9E543643-C343-E242-96C8-DCEC3832F61D}" type="slidenum">
              <a:rPr lang="en-US" smtClean="0"/>
              <a:t>45</a:t>
            </a:fld>
            <a:endParaRPr lang="en-US" dirty="0"/>
          </a:p>
        </p:txBody>
      </p:sp>
      <p:sp>
        <p:nvSpPr>
          <p:cNvPr id="6" name="Title 5">
            <a:extLst>
              <a:ext uri="{FF2B5EF4-FFF2-40B4-BE49-F238E27FC236}">
                <a16:creationId xmlns:a16="http://schemas.microsoft.com/office/drawing/2014/main" id="{F7F4A732-DF99-71BE-9556-741251928A7A}"/>
              </a:ext>
            </a:extLst>
          </p:cNvPr>
          <p:cNvSpPr>
            <a:spLocks noGrp="1"/>
          </p:cNvSpPr>
          <p:nvPr>
            <p:ph type="title" idx="4294967295"/>
          </p:nvPr>
        </p:nvSpPr>
        <p:spPr>
          <a:xfrm>
            <a:off x="-25099" y="-61226"/>
            <a:ext cx="12217099" cy="816429"/>
          </a:xfrm>
          <a:prstGeom prst="rect">
            <a:avLst/>
          </a:prstGeom>
          <a:solidFill>
            <a:srgbClr val="C4203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3400" b="0" i="0" u="none" strike="noStrike" kern="1200" cap="none" spc="0" normalizeH="0" baseline="0" noProof="0" dirty="0">
                <a:ln>
                  <a:noFill/>
                </a:ln>
                <a:solidFill>
                  <a:schemeClr val="bg1"/>
                </a:solidFill>
                <a:effectLst/>
                <a:uLnTx/>
                <a:uFillTx/>
                <a:latin typeface="Avenir Next LT Pro Demi" panose="020B0704020202020204" pitchFamily="34" charset="0"/>
                <a:ea typeface="+mn-ea"/>
                <a:cs typeface="+mn-cs"/>
              </a:rPr>
              <a:t>Recruitment Strategies</a:t>
            </a:r>
          </a:p>
        </p:txBody>
      </p:sp>
      <p:sp>
        <p:nvSpPr>
          <p:cNvPr id="7" name="Title 1">
            <a:extLst>
              <a:ext uri="{FF2B5EF4-FFF2-40B4-BE49-F238E27FC236}">
                <a16:creationId xmlns:a16="http://schemas.microsoft.com/office/drawing/2014/main" id="{04BAC2CF-5C0E-8F03-0760-1C13C19E8017}"/>
              </a:ext>
              <a:ext uri="{C183D7F6-B498-43B3-948B-1728B52AA6E4}">
                <adec:decorative xmlns:adec="http://schemas.microsoft.com/office/drawing/2017/decorative" val="1"/>
              </a:ext>
            </a:extLst>
          </p:cNvPr>
          <p:cNvSpPr txBox="1">
            <a:spLocks/>
          </p:cNvSpPr>
          <p:nvPr/>
        </p:nvSpPr>
        <p:spPr>
          <a:xfrm>
            <a:off x="0" y="101423"/>
            <a:ext cx="12093676" cy="6537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endParaRPr lang="en-US" sz="2800" dirty="0">
              <a:solidFill>
                <a:schemeClr val="bg1"/>
              </a:solidFill>
              <a:latin typeface="Avenir Next LT Pro Demi" panose="020B0704020202020204" pitchFamily="34" charset="0"/>
              <a:ea typeface="+mn-ea"/>
              <a:cs typeface="+mn-cs"/>
            </a:endParaRPr>
          </a:p>
        </p:txBody>
      </p:sp>
    </p:spTree>
    <p:extLst>
      <p:ext uri="{BB962C8B-B14F-4D97-AF65-F5344CB8AC3E}">
        <p14:creationId xmlns:p14="http://schemas.microsoft.com/office/powerpoint/2010/main" val="5688271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D45A1E-B21C-BE73-1CA7-4B12859F693C}"/>
              </a:ext>
            </a:extLst>
          </p:cNvPr>
          <p:cNvSpPr>
            <a:spLocks noGrp="1"/>
          </p:cNvSpPr>
          <p:nvPr>
            <p:ph idx="1"/>
          </p:nvPr>
        </p:nvSpPr>
        <p:spPr>
          <a:xfrm>
            <a:off x="770020" y="1431758"/>
            <a:ext cx="10768263" cy="4863366"/>
          </a:xfrm>
        </p:spPr>
        <p:txBody>
          <a:bodyPr>
            <a:normAutofit fontScale="47500" lnSpcReduction="20000"/>
          </a:bodyPr>
          <a:lstStyle/>
          <a:p>
            <a:r>
              <a:rPr lang="en-US" sz="5900" dirty="0">
                <a:effectLst/>
                <a:latin typeface="Calibri" panose="020F0502020204030204" pitchFamily="34" charset="0"/>
                <a:ea typeface="Calibri" panose="020F0502020204030204" pitchFamily="34" charset="0"/>
                <a:cs typeface="Arial" panose="020B0604020202020204" pitchFamily="34" charset="0"/>
              </a:rPr>
              <a:t>Make onboarding processes for HYCR as similar as possible to the onboarding processes for FBCR</a:t>
            </a:r>
          </a:p>
          <a:p>
            <a:r>
              <a:rPr lang="en-US" sz="5900" dirty="0">
                <a:effectLst/>
                <a:latin typeface="Calibri" panose="020F0502020204030204" pitchFamily="34" charset="0"/>
                <a:ea typeface="Calibri" panose="020F0502020204030204" pitchFamily="34" charset="0"/>
                <a:cs typeface="Arial" panose="020B0604020202020204" pitchFamily="34" charset="0"/>
              </a:rPr>
              <a:t>Have HYCR patients attend at least one center-based CR session before receiving supervised services offsite</a:t>
            </a:r>
          </a:p>
          <a:p>
            <a:r>
              <a:rPr lang="en-US" sz="5900" dirty="0">
                <a:latin typeface="Calibri" panose="020F0502020204030204" pitchFamily="34" charset="0"/>
                <a:ea typeface="Calibri" panose="020F0502020204030204" pitchFamily="34" charset="0"/>
                <a:cs typeface="Arial" panose="020B0604020202020204" pitchFamily="34" charset="0"/>
              </a:rPr>
              <a:t>Encourage patients to watch this  </a:t>
            </a:r>
            <a:r>
              <a:rPr lang="en-US" sz="6000" u="sng"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3"/>
              </a:rPr>
              <a:t>video</a:t>
            </a:r>
            <a:r>
              <a:rPr lang="en-US" sz="6000" dirty="0">
                <a:solidFill>
                  <a:srgbClr val="000000"/>
                </a:solidFill>
                <a:effectLst/>
                <a:latin typeface="Calibri" panose="020F0502020204030204" pitchFamily="34" charset="0"/>
                <a:ea typeface="Times New Roman" panose="02020603050405020304" pitchFamily="18" charset="0"/>
              </a:rPr>
              <a:t> of </a:t>
            </a:r>
            <a:r>
              <a:rPr lang="en-US" sz="5900" dirty="0">
                <a:latin typeface="Calibri" panose="020F0502020204030204" pitchFamily="34" charset="0"/>
                <a:ea typeface="Calibri" panose="020F0502020204030204" pitchFamily="34" charset="0"/>
                <a:cs typeface="Arial" panose="020B0604020202020204" pitchFamily="34" charset="0"/>
              </a:rPr>
              <a:t>an online CR exercise session</a:t>
            </a:r>
            <a:endParaRPr lang="en-US" sz="5900" dirty="0">
              <a:highlight>
                <a:srgbClr val="FFFF00"/>
              </a:highlight>
              <a:latin typeface="Calibri" panose="020F0502020204030204" pitchFamily="34" charset="0"/>
              <a:ea typeface="Calibri" panose="020F0502020204030204" pitchFamily="34" charset="0"/>
              <a:cs typeface="Arial" panose="020B0604020202020204" pitchFamily="34" charset="0"/>
            </a:endParaRPr>
          </a:p>
          <a:p>
            <a:r>
              <a:rPr lang="en-US" sz="5900" dirty="0">
                <a:latin typeface="Calibri" panose="020F0502020204030204" pitchFamily="34" charset="0"/>
                <a:ea typeface="Calibri" panose="020F0502020204030204" pitchFamily="34" charset="0"/>
                <a:cs typeface="Arial" panose="020B0604020202020204" pitchFamily="34" charset="0"/>
              </a:rPr>
              <a:t>Assess patient readiness, including:</a:t>
            </a:r>
          </a:p>
          <a:p>
            <a:pPr lvl="1">
              <a:buFont typeface="Courier New" panose="02070309020205020404" pitchFamily="49" charset="0"/>
              <a:buChar char="o"/>
            </a:pPr>
            <a:r>
              <a:rPr lang="en-US" sz="5100" dirty="0">
                <a:latin typeface="Calibri" panose="020F0502020204030204" pitchFamily="34" charset="0"/>
                <a:ea typeface="Calibri" panose="020F0502020204030204" pitchFamily="34" charset="0"/>
                <a:cs typeface="Arial" panose="020B0604020202020204" pitchFamily="34" charset="0"/>
              </a:rPr>
              <a:t>Reliable access to internet using a computer or smart device (smartphone or tablet)</a:t>
            </a:r>
          </a:p>
          <a:p>
            <a:pPr lvl="1">
              <a:buFont typeface="Courier New" panose="02070309020205020404" pitchFamily="49" charset="0"/>
              <a:buChar char="o"/>
            </a:pPr>
            <a:r>
              <a:rPr lang="en-US" sz="5100" dirty="0">
                <a:latin typeface="Calibri" panose="020F0502020204030204" pitchFamily="34" charset="0"/>
                <a:ea typeface="Calibri" panose="020F0502020204030204" pitchFamily="34" charset="0"/>
                <a:cs typeface="Arial" panose="020B0604020202020204" pitchFamily="34" charset="0"/>
              </a:rPr>
              <a:t>Experience and comfort using an online platform (e.g., Webex)</a:t>
            </a:r>
          </a:p>
          <a:p>
            <a:pPr lvl="1">
              <a:buFont typeface="Courier New" panose="02070309020205020404" pitchFamily="49" charset="0"/>
              <a:buChar char="o"/>
            </a:pPr>
            <a:r>
              <a:rPr lang="en-US" sz="5100" dirty="0">
                <a:latin typeface="Calibri" panose="020F0502020204030204" pitchFamily="34" charset="0"/>
                <a:ea typeface="Calibri" panose="020F0502020204030204" pitchFamily="34" charset="0"/>
                <a:cs typeface="Arial" panose="020B0604020202020204" pitchFamily="34" charset="0"/>
              </a:rPr>
              <a:t>Availability of someone to help with technology or in a medical emergency</a:t>
            </a:r>
          </a:p>
          <a:p>
            <a:r>
              <a:rPr lang="en-US" sz="5900" dirty="0">
                <a:latin typeface="Calibri" panose="020F0502020204030204" pitchFamily="34" charset="0"/>
                <a:ea typeface="Calibri" panose="020F0502020204030204" pitchFamily="34" charset="0"/>
                <a:cs typeface="Arial" panose="020B0604020202020204" pitchFamily="34" charset="0"/>
              </a:rPr>
              <a:t>Encourage patients to practice using audiovisual connection before first HYCR session</a:t>
            </a:r>
          </a:p>
        </p:txBody>
      </p:sp>
      <p:sp>
        <p:nvSpPr>
          <p:cNvPr id="4" name="Footer Placeholder 3">
            <a:extLst>
              <a:ext uri="{FF2B5EF4-FFF2-40B4-BE49-F238E27FC236}">
                <a16:creationId xmlns:a16="http://schemas.microsoft.com/office/drawing/2014/main" id="{321C6F49-DA54-A3EE-01EF-A0F0DEA3085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7FB80B7-06BB-734E-ED84-50084ABDC6D6}"/>
              </a:ext>
            </a:extLst>
          </p:cNvPr>
          <p:cNvSpPr>
            <a:spLocks noGrp="1"/>
          </p:cNvSpPr>
          <p:nvPr>
            <p:ph type="sldNum" sz="quarter" idx="12"/>
          </p:nvPr>
        </p:nvSpPr>
        <p:spPr/>
        <p:txBody>
          <a:bodyPr/>
          <a:lstStyle/>
          <a:p>
            <a:fld id="{9E543643-C343-E242-96C8-DCEC3832F61D}" type="slidenum">
              <a:rPr lang="en-US" smtClean="0"/>
              <a:t>46</a:t>
            </a:fld>
            <a:endParaRPr lang="en-US" dirty="0"/>
          </a:p>
        </p:txBody>
      </p:sp>
      <p:sp>
        <p:nvSpPr>
          <p:cNvPr id="6" name="Title 5">
            <a:extLst>
              <a:ext uri="{FF2B5EF4-FFF2-40B4-BE49-F238E27FC236}">
                <a16:creationId xmlns:a16="http://schemas.microsoft.com/office/drawing/2014/main" id="{F7F4A732-DF99-71BE-9556-741251928A7A}"/>
              </a:ext>
            </a:extLst>
          </p:cNvPr>
          <p:cNvSpPr>
            <a:spLocks noGrp="1"/>
          </p:cNvSpPr>
          <p:nvPr>
            <p:ph type="title" idx="4294967295"/>
          </p:nvPr>
        </p:nvSpPr>
        <p:spPr>
          <a:xfrm>
            <a:off x="-25099" y="0"/>
            <a:ext cx="12217099" cy="816429"/>
          </a:xfrm>
          <a:prstGeom prst="rect">
            <a:avLst/>
          </a:prstGeom>
          <a:solidFill>
            <a:srgbClr val="C4203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3400" b="0" i="0" u="none" strike="noStrike" kern="1200" cap="none" spc="0" normalizeH="0" baseline="0" noProof="0" dirty="0">
                <a:ln>
                  <a:noFill/>
                </a:ln>
                <a:solidFill>
                  <a:schemeClr val="bg1"/>
                </a:solidFill>
                <a:effectLst/>
                <a:uLnTx/>
                <a:uFillTx/>
                <a:latin typeface="Avenir Next LT Pro Demi" panose="020B0704020202020204" pitchFamily="34" charset="0"/>
                <a:ea typeface="+mn-ea"/>
                <a:cs typeface="+mn-cs"/>
              </a:rPr>
              <a:t>Recommendations for Onboarding</a:t>
            </a:r>
          </a:p>
        </p:txBody>
      </p:sp>
      <p:sp>
        <p:nvSpPr>
          <p:cNvPr id="7" name="Title 1">
            <a:extLst>
              <a:ext uri="{FF2B5EF4-FFF2-40B4-BE49-F238E27FC236}">
                <a16:creationId xmlns:a16="http://schemas.microsoft.com/office/drawing/2014/main" id="{04BAC2CF-5C0E-8F03-0760-1C13C19E8017}"/>
              </a:ext>
              <a:ext uri="{C183D7F6-B498-43B3-948B-1728B52AA6E4}">
                <adec:decorative xmlns:adec="http://schemas.microsoft.com/office/drawing/2017/decorative" val="1"/>
              </a:ext>
            </a:extLst>
          </p:cNvPr>
          <p:cNvSpPr txBox="1">
            <a:spLocks/>
          </p:cNvSpPr>
          <p:nvPr/>
        </p:nvSpPr>
        <p:spPr>
          <a:xfrm>
            <a:off x="0" y="101423"/>
            <a:ext cx="12093676" cy="6537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endParaRPr lang="en-US" sz="2800" dirty="0">
              <a:solidFill>
                <a:schemeClr val="bg1"/>
              </a:solidFill>
              <a:latin typeface="Avenir Next LT Pro Demi" panose="020B0704020202020204" pitchFamily="34" charset="0"/>
              <a:ea typeface="+mn-ea"/>
              <a:cs typeface="+mn-cs"/>
            </a:endParaRPr>
          </a:p>
        </p:txBody>
      </p:sp>
    </p:spTree>
    <p:extLst>
      <p:ext uri="{BB962C8B-B14F-4D97-AF65-F5344CB8AC3E}">
        <p14:creationId xmlns:p14="http://schemas.microsoft.com/office/powerpoint/2010/main" val="42714406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D45A1E-B21C-BE73-1CA7-4B12859F693C}"/>
              </a:ext>
            </a:extLst>
          </p:cNvPr>
          <p:cNvSpPr>
            <a:spLocks noGrp="1"/>
          </p:cNvSpPr>
          <p:nvPr>
            <p:ph idx="1"/>
          </p:nvPr>
        </p:nvSpPr>
        <p:spPr>
          <a:xfrm>
            <a:off x="381512" y="1022684"/>
            <a:ext cx="11403875" cy="6092104"/>
          </a:xfrm>
        </p:spPr>
        <p:txBody>
          <a:bodyPr>
            <a:normAutofit/>
          </a:bodyPr>
          <a:lstStyle/>
          <a:p>
            <a:pPr marL="457200" lvl="1" indent="0">
              <a:buNone/>
            </a:pPr>
            <a:r>
              <a:rPr lang="en-US" sz="2800" b="1" dirty="0"/>
              <a:t>Before launch, adopt a HYCR safety plan with the following features:</a:t>
            </a:r>
          </a:p>
          <a:p>
            <a:pPr lvl="1"/>
            <a:r>
              <a:rPr lang="en-US" sz="2200" dirty="0"/>
              <a:t>Requires first several CR sessions for each patient be provided in your facility</a:t>
            </a:r>
          </a:p>
          <a:p>
            <a:pPr lvl="1"/>
            <a:r>
              <a:rPr lang="en-US" sz="2200" dirty="0"/>
              <a:t>Requires patient to be in the same state as your facility</a:t>
            </a:r>
          </a:p>
          <a:p>
            <a:pPr lvl="1"/>
            <a:r>
              <a:rPr lang="en-US" sz="2200" dirty="0"/>
              <a:t>Confirms patient's physical address in exercise log</a:t>
            </a:r>
          </a:p>
          <a:p>
            <a:pPr lvl="1"/>
            <a:r>
              <a:rPr lang="en-US" sz="2200" dirty="0"/>
              <a:t>Obtains pertinent information surrounding the patient’s location prior to the start of each session</a:t>
            </a:r>
          </a:p>
          <a:p>
            <a:pPr lvl="1"/>
            <a:r>
              <a:rPr lang="en-US" sz="2200" dirty="0"/>
              <a:t>Requires each patient to have an emergency plan in place and describe it to you</a:t>
            </a:r>
          </a:p>
          <a:p>
            <a:pPr lvl="1"/>
            <a:r>
              <a:rPr lang="en-US" sz="2200" dirty="0"/>
              <a:t>Urges patients to contact your office with any concerns prior to the start of any sessions</a:t>
            </a:r>
          </a:p>
          <a:p>
            <a:pPr lvl="1"/>
            <a:r>
              <a:rPr lang="en-US" sz="2200" dirty="0"/>
              <a:t>Instructs patients to ALWAYS call 911 if they have a medical emergency </a:t>
            </a:r>
          </a:p>
          <a:p>
            <a:pPr lvl="1"/>
            <a:r>
              <a:rPr lang="en-US" sz="2200" dirty="0"/>
              <a:t>Have a process for letting the covering physician know when a virtual session is starting, in the extremely rare instance that their assistance might be needed </a:t>
            </a:r>
          </a:p>
          <a:p>
            <a:pPr marL="457200" lvl="1" indent="0">
              <a:buNone/>
            </a:pPr>
            <a:r>
              <a:rPr lang="en-US" sz="2800" b="1" dirty="0"/>
              <a:t>Provide all patients with a clear explanation of processes in place to ensure their safety at home, and ask them to them repeat the processes back to you. </a:t>
            </a:r>
          </a:p>
        </p:txBody>
      </p:sp>
      <p:sp>
        <p:nvSpPr>
          <p:cNvPr id="4" name="Footer Placeholder 3">
            <a:extLst>
              <a:ext uri="{FF2B5EF4-FFF2-40B4-BE49-F238E27FC236}">
                <a16:creationId xmlns:a16="http://schemas.microsoft.com/office/drawing/2014/main" id="{321C6F49-DA54-A3EE-01EF-A0F0DEA3085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7FB80B7-06BB-734E-ED84-50084ABDC6D6}"/>
              </a:ext>
            </a:extLst>
          </p:cNvPr>
          <p:cNvSpPr>
            <a:spLocks noGrp="1"/>
          </p:cNvSpPr>
          <p:nvPr>
            <p:ph type="sldNum" sz="quarter" idx="12"/>
          </p:nvPr>
        </p:nvSpPr>
        <p:spPr/>
        <p:txBody>
          <a:bodyPr/>
          <a:lstStyle/>
          <a:p>
            <a:fld id="{9E543643-C343-E242-96C8-DCEC3832F61D}" type="slidenum">
              <a:rPr lang="en-US" smtClean="0"/>
              <a:t>47</a:t>
            </a:fld>
            <a:endParaRPr lang="en-US" dirty="0"/>
          </a:p>
        </p:txBody>
      </p:sp>
      <p:sp>
        <p:nvSpPr>
          <p:cNvPr id="6" name="Title 5">
            <a:extLst>
              <a:ext uri="{FF2B5EF4-FFF2-40B4-BE49-F238E27FC236}">
                <a16:creationId xmlns:a16="http://schemas.microsoft.com/office/drawing/2014/main" id="{F7F4A732-DF99-71BE-9556-741251928A7A}"/>
              </a:ext>
            </a:extLst>
          </p:cNvPr>
          <p:cNvSpPr>
            <a:spLocks noGrp="1"/>
          </p:cNvSpPr>
          <p:nvPr>
            <p:ph type="title" idx="4294967295"/>
          </p:nvPr>
        </p:nvSpPr>
        <p:spPr>
          <a:xfrm>
            <a:off x="-25099" y="0"/>
            <a:ext cx="12217099" cy="816429"/>
          </a:xfrm>
          <a:prstGeom prst="rect">
            <a:avLst/>
          </a:prstGeom>
          <a:solidFill>
            <a:srgbClr val="C4203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3400" b="0" i="0" u="none" strike="noStrike" kern="1200" cap="none" spc="0" normalizeH="0" baseline="0" noProof="0" dirty="0">
                <a:ln>
                  <a:noFill/>
                </a:ln>
                <a:solidFill>
                  <a:schemeClr val="bg1"/>
                </a:solidFill>
                <a:effectLst/>
                <a:uLnTx/>
                <a:uFillTx/>
                <a:latin typeface="Avenir Next LT Pro Demi" panose="020B0704020202020204" pitchFamily="34" charset="0"/>
                <a:ea typeface="+mn-ea"/>
                <a:cs typeface="+mn-cs"/>
              </a:rPr>
              <a:t>Adopt a Safety Plan</a:t>
            </a:r>
          </a:p>
        </p:txBody>
      </p:sp>
      <p:sp>
        <p:nvSpPr>
          <p:cNvPr id="7" name="Title 1">
            <a:extLst>
              <a:ext uri="{FF2B5EF4-FFF2-40B4-BE49-F238E27FC236}">
                <a16:creationId xmlns:a16="http://schemas.microsoft.com/office/drawing/2014/main" id="{04BAC2CF-5C0E-8F03-0760-1C13C19E8017}"/>
              </a:ext>
              <a:ext uri="{C183D7F6-B498-43B3-948B-1728B52AA6E4}">
                <adec:decorative xmlns:adec="http://schemas.microsoft.com/office/drawing/2017/decorative" val="1"/>
              </a:ext>
            </a:extLst>
          </p:cNvPr>
          <p:cNvSpPr txBox="1">
            <a:spLocks/>
          </p:cNvSpPr>
          <p:nvPr/>
        </p:nvSpPr>
        <p:spPr>
          <a:xfrm>
            <a:off x="0" y="101423"/>
            <a:ext cx="12093676" cy="6537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endParaRPr lang="en-US" sz="2800" dirty="0">
              <a:solidFill>
                <a:schemeClr val="bg1"/>
              </a:solidFill>
              <a:latin typeface="Avenir Next LT Pro Demi" panose="020B0704020202020204" pitchFamily="34" charset="0"/>
              <a:ea typeface="+mn-ea"/>
              <a:cs typeface="+mn-cs"/>
            </a:endParaRPr>
          </a:p>
        </p:txBody>
      </p:sp>
    </p:spTree>
    <p:extLst>
      <p:ext uri="{BB962C8B-B14F-4D97-AF65-F5344CB8AC3E}">
        <p14:creationId xmlns:p14="http://schemas.microsoft.com/office/powerpoint/2010/main" val="35592963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D45A1E-B21C-BE73-1CA7-4B12859F693C}"/>
              </a:ext>
            </a:extLst>
          </p:cNvPr>
          <p:cNvSpPr>
            <a:spLocks noGrp="1"/>
          </p:cNvSpPr>
          <p:nvPr>
            <p:ph idx="1"/>
          </p:nvPr>
        </p:nvSpPr>
        <p:spPr>
          <a:xfrm>
            <a:off x="734785" y="1571632"/>
            <a:ext cx="10722429" cy="4027127"/>
          </a:xfrm>
        </p:spPr>
        <p:txBody>
          <a:bodyPr>
            <a:noAutofit/>
          </a:bodyPr>
          <a:lstStyle/>
          <a:p>
            <a:pPr marL="0" marR="0" indent="0">
              <a:lnSpc>
                <a:spcPct val="107000"/>
              </a:lnSpc>
              <a:spcBef>
                <a:spcPts val="0"/>
              </a:spcBef>
              <a:spcAft>
                <a:spcPts val="800"/>
              </a:spcAft>
              <a:buNone/>
            </a:pPr>
            <a:r>
              <a:rPr lang="en-US" dirty="0"/>
              <a:t>Even enthusiastic staff may develop anxiety around launch time. See Section 5 of the </a:t>
            </a:r>
            <a:r>
              <a:rPr lang="en-US" u="sng" dirty="0">
                <a:solidFill>
                  <a:srgbClr val="0563C1"/>
                </a:solidFill>
                <a:latin typeface="Calibri" panose="020F0502020204030204" pitchFamily="34" charset="0"/>
                <a:ea typeface="Calibri" panose="020F0502020204030204" pitchFamily="34" charset="0"/>
                <a:cs typeface="Calibri" panose="020F0502020204030204" pitchFamily="34" charset="0"/>
              </a:rPr>
              <a:t>HYCR Implementation Guide</a:t>
            </a: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rPr>
              <a:t> </a:t>
            </a:r>
            <a:r>
              <a:rPr lang="en-US" dirty="0"/>
              <a:t>for responses to concerns such as:</a:t>
            </a:r>
          </a:p>
          <a:p>
            <a:pPr lvl="2"/>
            <a:r>
              <a:rPr lang="en-US" sz="2800" dirty="0"/>
              <a:t>I don't know how to lead a remote session</a:t>
            </a:r>
          </a:p>
          <a:p>
            <a:pPr lvl="2"/>
            <a:r>
              <a:rPr lang="en-US" sz="2800" dirty="0"/>
              <a:t>Patients may not be safe</a:t>
            </a:r>
          </a:p>
          <a:p>
            <a:pPr lvl="2"/>
            <a:r>
              <a:rPr lang="en-US" sz="2800" dirty="0"/>
              <a:t>Patients may not be able to use technologies to participate</a:t>
            </a:r>
          </a:p>
          <a:p>
            <a:pPr lvl="2"/>
            <a:r>
              <a:rPr lang="en-US" sz="2800" dirty="0"/>
              <a:t>What about HIPAA compliance and patient sharing of confidential information?</a:t>
            </a:r>
          </a:p>
        </p:txBody>
      </p:sp>
      <p:sp>
        <p:nvSpPr>
          <p:cNvPr id="4" name="Footer Placeholder 3">
            <a:extLst>
              <a:ext uri="{FF2B5EF4-FFF2-40B4-BE49-F238E27FC236}">
                <a16:creationId xmlns:a16="http://schemas.microsoft.com/office/drawing/2014/main" id="{321C6F49-DA54-A3EE-01EF-A0F0DEA3085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7FB80B7-06BB-734E-ED84-50084ABDC6D6}"/>
              </a:ext>
            </a:extLst>
          </p:cNvPr>
          <p:cNvSpPr>
            <a:spLocks noGrp="1"/>
          </p:cNvSpPr>
          <p:nvPr>
            <p:ph type="sldNum" sz="quarter" idx="12"/>
          </p:nvPr>
        </p:nvSpPr>
        <p:spPr/>
        <p:txBody>
          <a:bodyPr/>
          <a:lstStyle/>
          <a:p>
            <a:fld id="{9E543643-C343-E242-96C8-DCEC3832F61D}" type="slidenum">
              <a:rPr lang="en-US" smtClean="0"/>
              <a:t>48</a:t>
            </a:fld>
            <a:endParaRPr lang="en-US" dirty="0"/>
          </a:p>
        </p:txBody>
      </p:sp>
      <p:sp>
        <p:nvSpPr>
          <p:cNvPr id="6" name="Title 5">
            <a:extLst>
              <a:ext uri="{FF2B5EF4-FFF2-40B4-BE49-F238E27FC236}">
                <a16:creationId xmlns:a16="http://schemas.microsoft.com/office/drawing/2014/main" id="{F7F4A732-DF99-71BE-9556-741251928A7A}"/>
              </a:ext>
            </a:extLst>
          </p:cNvPr>
          <p:cNvSpPr>
            <a:spLocks noGrp="1"/>
          </p:cNvSpPr>
          <p:nvPr>
            <p:ph type="title" idx="4294967295"/>
          </p:nvPr>
        </p:nvSpPr>
        <p:spPr>
          <a:xfrm>
            <a:off x="-12550" y="-63669"/>
            <a:ext cx="12217099" cy="816429"/>
          </a:xfrm>
          <a:prstGeom prst="rect">
            <a:avLst/>
          </a:prstGeom>
          <a:solidFill>
            <a:srgbClr val="C4203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Avenir Next LT Pro Demi" panose="020B0704020202020204" pitchFamily="34" charset="0"/>
                <a:ea typeface="+mn-ea"/>
                <a:cs typeface="+mn-cs"/>
              </a:rPr>
              <a:t>Anticipate Staff Concerns</a:t>
            </a:r>
          </a:p>
        </p:txBody>
      </p:sp>
      <p:sp>
        <p:nvSpPr>
          <p:cNvPr id="7" name="Title 1">
            <a:extLst>
              <a:ext uri="{FF2B5EF4-FFF2-40B4-BE49-F238E27FC236}">
                <a16:creationId xmlns:a16="http://schemas.microsoft.com/office/drawing/2014/main" id="{04BAC2CF-5C0E-8F03-0760-1C13C19E8017}"/>
              </a:ext>
              <a:ext uri="{C183D7F6-B498-43B3-948B-1728B52AA6E4}">
                <adec:decorative xmlns:adec="http://schemas.microsoft.com/office/drawing/2017/decorative" val="1"/>
              </a:ext>
            </a:extLst>
          </p:cNvPr>
          <p:cNvSpPr txBox="1">
            <a:spLocks/>
          </p:cNvSpPr>
          <p:nvPr/>
        </p:nvSpPr>
        <p:spPr>
          <a:xfrm>
            <a:off x="0" y="101423"/>
            <a:ext cx="12093676" cy="6537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endParaRPr lang="en-US" sz="2800" dirty="0">
              <a:solidFill>
                <a:schemeClr val="bg1"/>
              </a:solidFill>
              <a:latin typeface="Avenir Next LT Pro Demi" panose="020B0704020202020204" pitchFamily="34" charset="0"/>
              <a:ea typeface="+mn-ea"/>
              <a:cs typeface="+mn-cs"/>
            </a:endParaRPr>
          </a:p>
        </p:txBody>
      </p:sp>
    </p:spTree>
    <p:extLst>
      <p:ext uri="{BB962C8B-B14F-4D97-AF65-F5344CB8AC3E}">
        <p14:creationId xmlns:p14="http://schemas.microsoft.com/office/powerpoint/2010/main" val="18667247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DF64DE9-4926-67D4-C568-22E97C4ADAE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B4595B4-2464-074A-2AF5-595F7BDFFC44}"/>
              </a:ext>
            </a:extLst>
          </p:cNvPr>
          <p:cNvSpPr>
            <a:spLocks noGrp="1"/>
          </p:cNvSpPr>
          <p:nvPr>
            <p:ph type="sldNum" sz="quarter" idx="12"/>
          </p:nvPr>
        </p:nvSpPr>
        <p:spPr/>
        <p:txBody>
          <a:bodyPr/>
          <a:lstStyle/>
          <a:p>
            <a:fld id="{9E543643-C343-E242-96C8-DCEC3832F61D}" type="slidenum">
              <a:rPr lang="en-US" smtClean="0"/>
              <a:t>49</a:t>
            </a:fld>
            <a:endParaRPr lang="en-US" dirty="0"/>
          </a:p>
        </p:txBody>
      </p:sp>
      <p:sp>
        <p:nvSpPr>
          <p:cNvPr id="6" name="Title 1">
            <a:extLst>
              <a:ext uri="{FF2B5EF4-FFF2-40B4-BE49-F238E27FC236}">
                <a16:creationId xmlns:a16="http://schemas.microsoft.com/office/drawing/2014/main" id="{1D40F4AE-4DB8-5019-D396-3BCCC0D5FC35}"/>
              </a:ext>
            </a:extLst>
          </p:cNvPr>
          <p:cNvSpPr>
            <a:spLocks noGrp="1"/>
          </p:cNvSpPr>
          <p:nvPr>
            <p:ph type="title"/>
          </p:nvPr>
        </p:nvSpPr>
        <p:spPr>
          <a:xfrm>
            <a:off x="831850" y="1709738"/>
            <a:ext cx="10515600" cy="2852737"/>
          </a:xfrm>
          <a:solidFill>
            <a:srgbClr val="C10230"/>
          </a:solidFill>
        </p:spPr>
        <p:txBody>
          <a:bodyPr vert="horz" lIns="91440" tIns="45720" rIns="91440" bIns="45720" rtlCol="0" anchor="ctr" anchorCtr="0">
            <a:normAutofit/>
          </a:bodyPr>
          <a:lstStyle/>
          <a:p>
            <a:pPr algn="ctr">
              <a:spcAft>
                <a:spcPts val="2400"/>
              </a:spcAft>
            </a:pPr>
            <a:r>
              <a:rPr lang="en-US" sz="6000" b="1" dirty="0">
                <a:solidFill>
                  <a:schemeClr val="bg1"/>
                </a:solidFill>
                <a:latin typeface="Avenir Next LT Pro" panose="020B0504020202020204" pitchFamily="34" charset="0"/>
                <a:cs typeface="Calibri"/>
                <a:hlinkClick r:id="rId2" action="ppaction://hlinksldjump">
                  <a:extLst>
                    <a:ext uri="{A12FA001-AC4F-418D-AE19-62706E023703}">
                      <ahyp:hlinkClr xmlns:ahyp="http://schemas.microsoft.com/office/drawing/2018/hyperlinkcolor" val="tx"/>
                    </a:ext>
                  </a:extLst>
                </a:hlinkClick>
              </a:rPr>
              <a:t>Section 6: </a:t>
            </a:r>
            <a:br>
              <a:rPr lang="en-US" sz="6000" b="1" dirty="0">
                <a:solidFill>
                  <a:schemeClr val="bg1"/>
                </a:solidFill>
                <a:latin typeface="Avenir Next LT Pro" panose="020B0504020202020204" pitchFamily="34" charset="0"/>
                <a:cs typeface="Calibri"/>
                <a:hlinkClick r:id="rId2" action="ppaction://hlinksldjump">
                  <a:extLst>
                    <a:ext uri="{A12FA001-AC4F-418D-AE19-62706E023703}">
                      <ahyp:hlinkClr xmlns:ahyp="http://schemas.microsoft.com/office/drawing/2018/hyperlinkcolor" val="tx"/>
                    </a:ext>
                  </a:extLst>
                </a:hlinkClick>
              </a:rPr>
            </a:br>
            <a:r>
              <a:rPr lang="en-US" sz="6000" b="1" dirty="0">
                <a:solidFill>
                  <a:schemeClr val="bg1"/>
                </a:solidFill>
                <a:latin typeface="Avenir Next LT Pro" panose="020B0504020202020204" pitchFamily="34" charset="0"/>
                <a:cs typeface="Calibri"/>
                <a:hlinkClick r:id="rId2" action="ppaction://hlinksldjump">
                  <a:extLst>
                    <a:ext uri="{A12FA001-AC4F-418D-AE19-62706E023703}">
                      <ahyp:hlinkClr xmlns:ahyp="http://schemas.microsoft.com/office/drawing/2018/hyperlinkcolor" val="tx"/>
                    </a:ext>
                  </a:extLst>
                </a:hlinkClick>
              </a:rPr>
              <a:t>Leading and Monitoring Remote Sessions</a:t>
            </a:r>
            <a:endParaRPr lang="en-US" sz="6000" b="1" dirty="0">
              <a:solidFill>
                <a:schemeClr val="bg1"/>
              </a:solidFill>
              <a:latin typeface="Avenir Next LT Pro" panose="020B0504020202020204" pitchFamily="34" charset="0"/>
              <a:cs typeface="Calibri"/>
            </a:endParaRPr>
          </a:p>
        </p:txBody>
      </p:sp>
    </p:spTree>
    <p:extLst>
      <p:ext uri="{BB962C8B-B14F-4D97-AF65-F5344CB8AC3E}">
        <p14:creationId xmlns:p14="http://schemas.microsoft.com/office/powerpoint/2010/main" val="3158089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BB56A87-5BA7-473B-AE16-DBCC373D6A7F}"/>
              </a:ext>
              <a:ext uri="{C183D7F6-B498-43B3-948B-1728B52AA6E4}">
                <adec:decorative xmlns:adec="http://schemas.microsoft.com/office/drawing/2017/decorative" val="1"/>
              </a:ext>
            </a:extLst>
          </p:cNvPr>
          <p:cNvSpPr>
            <a:spLocks noGrp="1"/>
          </p:cNvSpPr>
          <p:nvPr>
            <p:ph type="sldNum" sz="quarter" idx="12"/>
          </p:nvPr>
        </p:nvSpPr>
        <p:spPr>
          <a:xfrm>
            <a:off x="9422823" y="6330225"/>
            <a:ext cx="2057400" cy="365125"/>
          </a:xfrm>
        </p:spPr>
        <p:txBody>
          <a:bodyPr/>
          <a:lstStyle/>
          <a:p>
            <a:fld id="{9E543643-C343-E242-96C8-DCEC3832F61D}" type="slidenum">
              <a:rPr lang="en-US" smtClean="0">
                <a:solidFill>
                  <a:schemeClr val="bg1"/>
                </a:solidFill>
              </a:rPr>
              <a:t>5</a:t>
            </a:fld>
            <a:endParaRPr lang="en-US" dirty="0">
              <a:solidFill>
                <a:schemeClr val="bg1"/>
              </a:solidFill>
            </a:endParaRPr>
          </a:p>
        </p:txBody>
      </p:sp>
      <p:sp>
        <p:nvSpPr>
          <p:cNvPr id="8" name="Title 6">
            <a:extLst>
              <a:ext uri="{FF2B5EF4-FFF2-40B4-BE49-F238E27FC236}">
                <a16:creationId xmlns:a16="http://schemas.microsoft.com/office/drawing/2014/main" id="{5598C188-51B0-5912-EE4D-0824EEFE1CB9}"/>
              </a:ext>
            </a:extLst>
          </p:cNvPr>
          <p:cNvSpPr>
            <a:spLocks noGrp="1"/>
          </p:cNvSpPr>
          <p:nvPr>
            <p:ph type="title"/>
          </p:nvPr>
        </p:nvSpPr>
        <p:spPr>
          <a:xfrm>
            <a:off x="0" y="1"/>
            <a:ext cx="12192000" cy="813816"/>
          </a:xfrm>
          <a:solidFill>
            <a:srgbClr val="C10230"/>
          </a:solidFill>
        </p:spPr>
        <p:txBody>
          <a:bodyPr>
            <a:normAutofit/>
          </a:bodyPr>
          <a:lstStyle/>
          <a:p>
            <a:pPr algn="ctr"/>
            <a:r>
              <a:rPr lang="en-US" sz="3400" b="1" dirty="0">
                <a:solidFill>
                  <a:schemeClr val="bg1"/>
                </a:solidFill>
                <a:latin typeface="Avenir Next LT Pro Demi" panose="020B0704020202020204" pitchFamily="34" charset="0"/>
              </a:rPr>
              <a:t>Acronyms</a:t>
            </a:r>
          </a:p>
        </p:txBody>
      </p:sp>
      <p:graphicFrame>
        <p:nvGraphicFramePr>
          <p:cNvPr id="11" name="Table 10">
            <a:extLst>
              <a:ext uri="{FF2B5EF4-FFF2-40B4-BE49-F238E27FC236}">
                <a16:creationId xmlns:a16="http://schemas.microsoft.com/office/drawing/2014/main" id="{4AF8C2E8-11BD-B7E9-7764-D2C41F050C86}"/>
              </a:ext>
            </a:extLst>
          </p:cNvPr>
          <p:cNvGraphicFramePr>
            <a:graphicFrameLocks noGrp="1"/>
          </p:cNvGraphicFramePr>
          <p:nvPr>
            <p:extLst>
              <p:ext uri="{D42A27DB-BD31-4B8C-83A1-F6EECF244321}">
                <p14:modId xmlns:p14="http://schemas.microsoft.com/office/powerpoint/2010/main" val="3095751218"/>
              </p:ext>
            </p:extLst>
          </p:nvPr>
        </p:nvGraphicFramePr>
        <p:xfrm>
          <a:off x="1449977" y="1370698"/>
          <a:ext cx="8347165" cy="4106210"/>
        </p:xfrm>
        <a:graphic>
          <a:graphicData uri="http://schemas.openxmlformats.org/drawingml/2006/table">
            <a:tbl>
              <a:tblPr firstRow="1" firstCol="1" bandRow="1"/>
              <a:tblGrid>
                <a:gridCol w="1959864">
                  <a:extLst>
                    <a:ext uri="{9D8B030D-6E8A-4147-A177-3AD203B41FA5}">
                      <a16:colId xmlns:a16="http://schemas.microsoft.com/office/drawing/2014/main" val="1150820156"/>
                    </a:ext>
                  </a:extLst>
                </a:gridCol>
                <a:gridCol w="6387301">
                  <a:extLst>
                    <a:ext uri="{9D8B030D-6E8A-4147-A177-3AD203B41FA5}">
                      <a16:colId xmlns:a16="http://schemas.microsoft.com/office/drawing/2014/main" val="946472732"/>
                    </a:ext>
                  </a:extLst>
                </a:gridCol>
              </a:tblGrid>
              <a:tr h="875800">
                <a:tc>
                  <a:txBody>
                    <a:bodyPr/>
                    <a:lstStyle/>
                    <a:p>
                      <a:pPr marL="0" marR="0">
                        <a:lnSpc>
                          <a:spcPct val="107000"/>
                        </a:lnSpc>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AACVPR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American Association of Cardiovascular and Pulmonary Rehabilitation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3786872"/>
                  </a:ext>
                </a:extLst>
              </a:tr>
              <a:tr h="427965">
                <a:tc>
                  <a:txBody>
                    <a:bodyPr/>
                    <a:lstStyle/>
                    <a:p>
                      <a:pPr marL="0" marR="0">
                        <a:lnSpc>
                          <a:spcPct val="107000"/>
                        </a:lnSpc>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ACC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800">
                          <a:effectLst/>
                          <a:latin typeface="Calibri" panose="020F0502020204030204" pitchFamily="34" charset="0"/>
                          <a:ea typeface="Calibri" panose="020F0502020204030204" pitchFamily="34" charset="0"/>
                          <a:cs typeface="Times New Roman" panose="02020603050405020304" pitchFamily="18" charset="0"/>
                        </a:rPr>
                        <a:t>American College of Cardiology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5559819"/>
                  </a:ext>
                </a:extLst>
              </a:tr>
              <a:tr h="427965">
                <a:tc>
                  <a:txBody>
                    <a:bodyPr/>
                    <a:lstStyle/>
                    <a:p>
                      <a:pPr marL="0" marR="0">
                        <a:lnSpc>
                          <a:spcPct val="107000"/>
                        </a:lnSpc>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AHA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American Heart Association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1831590"/>
                  </a:ext>
                </a:extLst>
              </a:tr>
              <a:tr h="427965">
                <a:tc>
                  <a:txBody>
                    <a:bodyPr/>
                    <a:lstStyle/>
                    <a:p>
                      <a:pPr marL="0" marR="0">
                        <a:lnSpc>
                          <a:spcPct val="107000"/>
                        </a:lnSpc>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Automatic Referral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5391006"/>
                  </a:ext>
                </a:extLst>
              </a:tr>
              <a:tr h="427965">
                <a:tc>
                  <a:txBody>
                    <a:bodyPr/>
                    <a:lstStyle/>
                    <a:p>
                      <a:pPr marL="0" marR="0">
                        <a:lnSpc>
                          <a:spcPct val="107000"/>
                        </a:lnSpc>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CC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Care Coordination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326868"/>
                  </a:ext>
                </a:extLst>
              </a:tr>
              <a:tr h="489192">
                <a:tc>
                  <a:txBody>
                    <a:bodyPr/>
                    <a:lstStyle/>
                    <a:p>
                      <a:pPr marL="0" marR="0">
                        <a:lnSpc>
                          <a:spcPct val="107000"/>
                        </a:lnSpc>
                        <a:spcBef>
                          <a:spcPts val="0"/>
                        </a:spcBef>
                        <a:spcAft>
                          <a:spcPts val="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CR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Cardiac</a:t>
                      </a:r>
                      <a:r>
                        <a:rPr lang="en-US" sz="2800" spc="125" dirty="0">
                          <a:effectLst/>
                          <a:latin typeface="Calibri" panose="020F0502020204030204" pitchFamily="34" charset="0"/>
                          <a:ea typeface="Calibri" panose="020F0502020204030204" pitchFamily="34" charset="0"/>
                          <a:cs typeface="Times New Roman" panose="02020603050405020304" pitchFamily="18" charset="0"/>
                        </a:rPr>
                        <a:t> </a:t>
                      </a:r>
                      <a:r>
                        <a:rPr lang="en-US" sz="2800" spc="-10" dirty="0">
                          <a:effectLst/>
                          <a:latin typeface="Calibri" panose="020F0502020204030204" pitchFamily="34" charset="0"/>
                          <a:ea typeface="Calibri" panose="020F0502020204030204" pitchFamily="34" charset="0"/>
                          <a:cs typeface="Times New Roman" panose="02020603050405020304" pitchFamily="18" charset="0"/>
                        </a:rPr>
                        <a:t>Rehabilitation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7850550"/>
                  </a:ext>
                </a:extLst>
              </a:tr>
              <a:tr h="533062">
                <a:tc>
                  <a:txBody>
                    <a:bodyPr/>
                    <a:lstStyle/>
                    <a:p>
                      <a:pPr marL="0" marR="0">
                        <a:lnSpc>
                          <a:spcPct val="107000"/>
                        </a:lnSpc>
                        <a:spcBef>
                          <a:spcPts val="0"/>
                        </a:spcBef>
                        <a:spcAft>
                          <a:spcPts val="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FBCR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800" spc="-10" dirty="0">
                          <a:effectLst/>
                          <a:latin typeface="Calibri" panose="020F0502020204030204" pitchFamily="34" charset="0"/>
                          <a:ea typeface="Calibri" panose="020F0502020204030204" pitchFamily="34" charset="0"/>
                          <a:cs typeface="Times New Roman" panose="02020603050405020304" pitchFamily="18" charset="0"/>
                        </a:rPr>
                        <a:t>Facility-based Cardiac Rehabilitation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3028646"/>
                  </a:ext>
                </a:extLst>
              </a:tr>
              <a:tr h="427965">
                <a:tc>
                  <a:txBody>
                    <a:bodyPr/>
                    <a:lstStyle/>
                    <a:p>
                      <a:pPr marL="0" marR="0">
                        <a:lnSpc>
                          <a:spcPct val="107000"/>
                        </a:lnSpc>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HYCR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Hybrid cardiac rehabilitation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5489512"/>
                  </a:ext>
                </a:extLst>
              </a:tr>
            </a:tbl>
          </a:graphicData>
        </a:graphic>
      </p:graphicFrame>
    </p:spTree>
    <p:extLst>
      <p:ext uri="{BB962C8B-B14F-4D97-AF65-F5344CB8AC3E}">
        <p14:creationId xmlns:p14="http://schemas.microsoft.com/office/powerpoint/2010/main" val="5006408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D45A1E-B21C-BE73-1CA7-4B12859F693C}"/>
              </a:ext>
            </a:extLst>
          </p:cNvPr>
          <p:cNvSpPr>
            <a:spLocks noGrp="1"/>
          </p:cNvSpPr>
          <p:nvPr>
            <p:ph idx="1"/>
          </p:nvPr>
        </p:nvSpPr>
        <p:spPr>
          <a:xfrm>
            <a:off x="838199" y="1371600"/>
            <a:ext cx="10722429" cy="5995851"/>
          </a:xfrm>
        </p:spPr>
        <p:txBody>
          <a:bodyPr>
            <a:noAutofit/>
          </a:bodyPr>
          <a:lstStyle/>
          <a:p>
            <a:pPr marL="0" indent="0">
              <a:lnSpc>
                <a:spcPct val="107000"/>
              </a:lnSpc>
              <a:spcBef>
                <a:spcPts val="0"/>
              </a:spcBef>
              <a:spcAft>
                <a:spcPts val="800"/>
              </a:spcAft>
              <a:buNone/>
            </a:pPr>
            <a:r>
              <a:rPr lang="en-US" sz="3200" dirty="0">
                <a:latin typeface="Calibri" panose="020F0502020204030204" pitchFamily="34" charset="0"/>
                <a:ea typeface="Calibri" panose="020F0502020204030204" pitchFamily="34" charset="0"/>
                <a:cs typeface="Arial" panose="020B0604020202020204" pitchFamily="34" charset="0"/>
              </a:rPr>
              <a:t>See Section 6 of the </a:t>
            </a:r>
            <a:r>
              <a:rPr lang="en-US" sz="3200" b="1"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HYCR Implementation Guide</a:t>
            </a:r>
            <a:r>
              <a:rPr lang="en-US" sz="3200" b="1" u="sng" dirty="0">
                <a:solidFill>
                  <a:srgbClr val="0563C1"/>
                </a:solidFill>
                <a:latin typeface="Calibri" panose="020F0502020204030204" pitchFamily="34" charset="0"/>
                <a:ea typeface="Calibri" panose="020F0502020204030204" pitchFamily="34" charset="0"/>
                <a:cs typeface="Times New Roman" panose="02020603050405020304" pitchFamily="18" charset="0"/>
              </a:rPr>
              <a:t> </a:t>
            </a:r>
            <a:r>
              <a:rPr lang="en-US" sz="3200" dirty="0">
                <a:latin typeface="Calibri" panose="020F0502020204030204" pitchFamily="34" charset="0"/>
                <a:ea typeface="Calibri" panose="020F0502020204030204" pitchFamily="34" charset="0"/>
                <a:cs typeface="Arial" panose="020B0604020202020204" pitchFamily="34" charset="0"/>
              </a:rPr>
              <a:t>for </a:t>
            </a:r>
            <a:r>
              <a:rPr lang="en-US" sz="3200" dirty="0">
                <a:effectLst/>
                <a:latin typeface="Calibri" panose="020F0502020204030204" pitchFamily="34" charset="0"/>
                <a:ea typeface="Calibri" panose="020F0502020204030204" pitchFamily="34" charset="0"/>
                <a:cs typeface="Arial" panose="020B0604020202020204" pitchFamily="34" charset="0"/>
              </a:rPr>
              <a:t>practical guidance on how to:</a:t>
            </a:r>
            <a:r>
              <a:rPr lang="en-US" sz="3200" dirty="0">
                <a:latin typeface="Calibri" panose="020F0502020204030204" pitchFamily="34" charset="0"/>
                <a:ea typeface="Calibri" panose="020F0502020204030204" pitchFamily="34" charset="0"/>
                <a:cs typeface="Arial" panose="020B0604020202020204" pitchFamily="34" charset="0"/>
              </a:rPr>
              <a:t>		</a:t>
            </a:r>
            <a:endParaRPr lang="en-US" sz="3200" dirty="0">
              <a:effectLst/>
              <a:latin typeface="Calibri" panose="020F0502020204030204" pitchFamily="34" charset="0"/>
              <a:ea typeface="Calibri" panose="020F0502020204030204" pitchFamily="34" charset="0"/>
              <a:cs typeface="Arial" panose="020B0604020202020204" pitchFamily="34" charset="0"/>
            </a:endParaRPr>
          </a:p>
          <a:p>
            <a:pPr lvl="1">
              <a:lnSpc>
                <a:spcPct val="107000"/>
              </a:lnSpc>
              <a:spcBef>
                <a:spcPts val="0"/>
              </a:spcBef>
            </a:pPr>
            <a:r>
              <a:rPr lang="en-US" sz="3200" dirty="0">
                <a:effectLst/>
                <a:latin typeface="Calibri" panose="020F0502020204030204" pitchFamily="34" charset="0"/>
                <a:ea typeface="Calibri" panose="020F0502020204030204" pitchFamily="34" charset="0"/>
                <a:cs typeface="Arial" panose="020B0604020202020204" pitchFamily="34" charset="0"/>
              </a:rPr>
              <a:t>Conduct remote, supervised audiovisual exercise sessions</a:t>
            </a:r>
          </a:p>
          <a:p>
            <a:pPr lvl="1">
              <a:lnSpc>
                <a:spcPct val="107000"/>
              </a:lnSpc>
              <a:spcBef>
                <a:spcPts val="0"/>
              </a:spcBef>
            </a:pPr>
            <a:r>
              <a:rPr lang="en-US" sz="3200" dirty="0">
                <a:effectLst/>
                <a:latin typeface="Calibri" panose="020F0502020204030204" pitchFamily="34" charset="0"/>
                <a:ea typeface="Calibri" panose="020F0502020204030204" pitchFamily="34" charset="0"/>
                <a:cs typeface="Arial" panose="020B0604020202020204" pitchFamily="34" charset="0"/>
              </a:rPr>
              <a:t>Anticipate and address challenges in HYCR Exercise Sessions</a:t>
            </a:r>
          </a:p>
          <a:p>
            <a:pPr lvl="1">
              <a:lnSpc>
                <a:spcPct val="107000"/>
              </a:lnSpc>
              <a:spcBef>
                <a:spcPts val="0"/>
              </a:spcBef>
            </a:pPr>
            <a:r>
              <a:rPr lang="en-US" sz="3200" dirty="0">
                <a:effectLst/>
                <a:latin typeface="Calibri" panose="020F0502020204030204" pitchFamily="34" charset="0"/>
                <a:ea typeface="Calibri" panose="020F0502020204030204" pitchFamily="34" charset="0"/>
                <a:cs typeface="Arial" panose="020B0604020202020204" pitchFamily="34" charset="0"/>
              </a:rPr>
              <a:t>Provide educational, nutritional counseling, and psychosocial support for HYCR patients</a:t>
            </a:r>
          </a:p>
          <a:p>
            <a:pPr lvl="1">
              <a:lnSpc>
                <a:spcPct val="107000"/>
              </a:lnSpc>
              <a:spcBef>
                <a:spcPts val="0"/>
              </a:spcBef>
              <a:spcAft>
                <a:spcPts val="800"/>
              </a:spcAft>
            </a:pPr>
            <a:r>
              <a:rPr lang="en-US" sz="3200" dirty="0">
                <a:effectLst/>
                <a:latin typeface="Calibri" panose="020F0502020204030204" pitchFamily="34" charset="0"/>
                <a:ea typeface="Calibri" panose="020F0502020204030204" pitchFamily="34" charset="0"/>
                <a:cs typeface="Arial" panose="020B0604020202020204" pitchFamily="34" charset="0"/>
              </a:rPr>
              <a:t>Lead and monitor patient exercise remotely</a:t>
            </a:r>
          </a:p>
          <a:p>
            <a:pPr marL="914400" lvl="2" indent="0">
              <a:buNone/>
            </a:pPr>
            <a:endParaRPr lang="en-US" sz="3200" dirty="0"/>
          </a:p>
          <a:p>
            <a:pPr lvl="1"/>
            <a:endParaRPr lang="en-US" sz="3600" dirty="0"/>
          </a:p>
          <a:p>
            <a:pPr marL="0" indent="0">
              <a:buNone/>
            </a:pPr>
            <a:endParaRPr lang="en-US" sz="3600" dirty="0"/>
          </a:p>
        </p:txBody>
      </p:sp>
      <p:sp>
        <p:nvSpPr>
          <p:cNvPr id="5" name="Slide Number Placeholder 4">
            <a:extLst>
              <a:ext uri="{FF2B5EF4-FFF2-40B4-BE49-F238E27FC236}">
                <a16:creationId xmlns:a16="http://schemas.microsoft.com/office/drawing/2014/main" id="{67FB80B7-06BB-734E-ED84-50084ABDC6D6}"/>
              </a:ext>
            </a:extLst>
          </p:cNvPr>
          <p:cNvSpPr>
            <a:spLocks noGrp="1"/>
          </p:cNvSpPr>
          <p:nvPr>
            <p:ph type="sldNum" sz="quarter" idx="12"/>
          </p:nvPr>
        </p:nvSpPr>
        <p:spPr/>
        <p:txBody>
          <a:bodyPr/>
          <a:lstStyle/>
          <a:p>
            <a:fld id="{9E543643-C343-E242-96C8-DCEC3832F61D}" type="slidenum">
              <a:rPr lang="en-US" smtClean="0"/>
              <a:t>50</a:t>
            </a:fld>
            <a:endParaRPr lang="en-US" dirty="0"/>
          </a:p>
        </p:txBody>
      </p:sp>
      <p:sp>
        <p:nvSpPr>
          <p:cNvPr id="6" name="Title 5">
            <a:extLst>
              <a:ext uri="{FF2B5EF4-FFF2-40B4-BE49-F238E27FC236}">
                <a16:creationId xmlns:a16="http://schemas.microsoft.com/office/drawing/2014/main" id="{F7F4A732-DF99-71BE-9556-741251928A7A}"/>
              </a:ext>
            </a:extLst>
          </p:cNvPr>
          <p:cNvSpPr>
            <a:spLocks noGrp="1"/>
          </p:cNvSpPr>
          <p:nvPr>
            <p:ph type="title" idx="4294967295"/>
          </p:nvPr>
        </p:nvSpPr>
        <p:spPr>
          <a:xfrm>
            <a:off x="-12550" y="-63669"/>
            <a:ext cx="12217099" cy="816429"/>
          </a:xfrm>
          <a:prstGeom prst="rect">
            <a:avLst/>
          </a:prstGeom>
          <a:solidFill>
            <a:srgbClr val="C4203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3400" b="0" i="0" u="none" strike="noStrike" kern="1200" cap="none" spc="0" normalizeH="0" baseline="0" noProof="0" dirty="0">
                <a:ln>
                  <a:noFill/>
                </a:ln>
                <a:solidFill>
                  <a:schemeClr val="bg1"/>
                </a:solidFill>
                <a:effectLst/>
                <a:uLnTx/>
                <a:uFillTx/>
                <a:latin typeface="Avenir Next LT Pro Demi" panose="020B0704020202020204" pitchFamily="34" charset="0"/>
                <a:ea typeface="+mn-ea"/>
                <a:cs typeface="+mn-cs"/>
              </a:rPr>
              <a:t>Key Components of HCYR</a:t>
            </a:r>
          </a:p>
        </p:txBody>
      </p:sp>
      <p:sp>
        <p:nvSpPr>
          <p:cNvPr id="7" name="Title 1">
            <a:extLst>
              <a:ext uri="{FF2B5EF4-FFF2-40B4-BE49-F238E27FC236}">
                <a16:creationId xmlns:a16="http://schemas.microsoft.com/office/drawing/2014/main" id="{04BAC2CF-5C0E-8F03-0760-1C13C19E8017}"/>
              </a:ext>
              <a:ext uri="{C183D7F6-B498-43B3-948B-1728B52AA6E4}">
                <adec:decorative xmlns:adec="http://schemas.microsoft.com/office/drawing/2017/decorative" val="1"/>
              </a:ext>
            </a:extLst>
          </p:cNvPr>
          <p:cNvSpPr txBox="1">
            <a:spLocks/>
          </p:cNvSpPr>
          <p:nvPr/>
        </p:nvSpPr>
        <p:spPr>
          <a:xfrm>
            <a:off x="0" y="101423"/>
            <a:ext cx="12093676" cy="6537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endParaRPr lang="en-US" sz="2800" dirty="0">
              <a:solidFill>
                <a:schemeClr val="bg1"/>
              </a:solidFill>
              <a:latin typeface="Avenir Next LT Pro Demi" panose="020B0704020202020204" pitchFamily="34" charset="0"/>
              <a:ea typeface="+mn-ea"/>
              <a:cs typeface="+mn-cs"/>
            </a:endParaRPr>
          </a:p>
        </p:txBody>
      </p:sp>
    </p:spTree>
    <p:extLst>
      <p:ext uri="{BB962C8B-B14F-4D97-AF65-F5344CB8AC3E}">
        <p14:creationId xmlns:p14="http://schemas.microsoft.com/office/powerpoint/2010/main" val="23277297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DF64DE9-4926-67D4-C568-22E97C4ADAE5}"/>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B4595B4-2464-074A-2AF5-595F7BDFFC44}"/>
              </a:ext>
              <a:ext uri="{C183D7F6-B498-43B3-948B-1728B52AA6E4}">
                <adec:decorative xmlns:adec="http://schemas.microsoft.com/office/drawing/2017/decorative" val="1"/>
              </a:ext>
            </a:extLst>
          </p:cNvPr>
          <p:cNvSpPr>
            <a:spLocks noGrp="1"/>
          </p:cNvSpPr>
          <p:nvPr>
            <p:ph type="sldNum" sz="quarter" idx="12"/>
          </p:nvPr>
        </p:nvSpPr>
        <p:spPr/>
        <p:txBody>
          <a:bodyPr/>
          <a:lstStyle/>
          <a:p>
            <a:fld id="{9E543643-C343-E242-96C8-DCEC3832F61D}" type="slidenum">
              <a:rPr lang="en-US" smtClean="0"/>
              <a:t>51</a:t>
            </a:fld>
            <a:endParaRPr lang="en-US" dirty="0"/>
          </a:p>
        </p:txBody>
      </p:sp>
      <p:sp>
        <p:nvSpPr>
          <p:cNvPr id="6" name="Title 1">
            <a:extLst>
              <a:ext uri="{FF2B5EF4-FFF2-40B4-BE49-F238E27FC236}">
                <a16:creationId xmlns:a16="http://schemas.microsoft.com/office/drawing/2014/main" id="{1D40F4AE-4DB8-5019-D396-3BCCC0D5FC35}"/>
              </a:ext>
            </a:extLst>
          </p:cNvPr>
          <p:cNvSpPr>
            <a:spLocks noGrp="1"/>
          </p:cNvSpPr>
          <p:nvPr>
            <p:ph type="title"/>
          </p:nvPr>
        </p:nvSpPr>
        <p:spPr>
          <a:xfrm>
            <a:off x="831850" y="1709738"/>
            <a:ext cx="10515600" cy="2852737"/>
          </a:xfrm>
          <a:solidFill>
            <a:srgbClr val="C10230"/>
          </a:solidFill>
        </p:spPr>
        <p:txBody>
          <a:bodyPr vert="horz" lIns="91440" tIns="45720" rIns="91440" bIns="45720" rtlCol="0" anchor="ctr" anchorCtr="0">
            <a:normAutofit/>
          </a:bodyPr>
          <a:lstStyle/>
          <a:p>
            <a:pPr algn="ctr">
              <a:spcAft>
                <a:spcPts val="2400"/>
              </a:spcAft>
            </a:pPr>
            <a:r>
              <a:rPr lang="en-US" sz="6000" b="1" dirty="0">
                <a:solidFill>
                  <a:schemeClr val="bg1"/>
                </a:solidFill>
                <a:latin typeface="Avenir Next LT Pro" panose="020B0504020202020204" pitchFamily="34" charset="0"/>
                <a:cs typeface="Calibri"/>
                <a:hlinkClick r:id="rId3" action="ppaction://hlinksldjump">
                  <a:extLst>
                    <a:ext uri="{A12FA001-AC4F-418D-AE19-62706E023703}">
                      <ahyp:hlinkClr xmlns:ahyp="http://schemas.microsoft.com/office/drawing/2018/hyperlinkcolor" val="tx"/>
                    </a:ext>
                  </a:extLst>
                </a:hlinkClick>
              </a:rPr>
              <a:t>Section 7: </a:t>
            </a:r>
            <a:br>
              <a:rPr lang="en-US" sz="6000" b="1" dirty="0">
                <a:solidFill>
                  <a:schemeClr val="bg1"/>
                </a:solidFill>
                <a:latin typeface="Avenir Next LT Pro" panose="020B0504020202020204" pitchFamily="34" charset="0"/>
                <a:cs typeface="Calibri"/>
                <a:hlinkClick r:id="rId3" action="ppaction://hlinksldjump">
                  <a:extLst>
                    <a:ext uri="{A12FA001-AC4F-418D-AE19-62706E023703}">
                      <ahyp:hlinkClr xmlns:ahyp="http://schemas.microsoft.com/office/drawing/2018/hyperlinkcolor" val="tx"/>
                    </a:ext>
                  </a:extLst>
                </a:hlinkClick>
              </a:rPr>
            </a:br>
            <a:r>
              <a:rPr lang="en-US" sz="6000" b="1" dirty="0">
                <a:solidFill>
                  <a:schemeClr val="bg1"/>
                </a:solidFill>
                <a:latin typeface="Avenir Next LT Pro" panose="020B0504020202020204" pitchFamily="34" charset="0"/>
                <a:cs typeface="Calibri"/>
                <a:hlinkClick r:id="rId3" action="ppaction://hlinksldjump">
                  <a:extLst>
                    <a:ext uri="{A12FA001-AC4F-418D-AE19-62706E023703}">
                      <ahyp:hlinkClr xmlns:ahyp="http://schemas.microsoft.com/office/drawing/2018/hyperlinkcolor" val="tx"/>
                    </a:ext>
                  </a:extLst>
                </a:hlinkClick>
              </a:rPr>
              <a:t>Tracking Outcomes</a:t>
            </a:r>
            <a:endParaRPr lang="en-US" sz="6000" b="1" dirty="0">
              <a:solidFill>
                <a:schemeClr val="bg1"/>
              </a:solidFill>
              <a:latin typeface="Avenir Next LT Pro" panose="020B0504020202020204" pitchFamily="34" charset="0"/>
              <a:cs typeface="Calibri"/>
            </a:endParaRPr>
          </a:p>
        </p:txBody>
      </p:sp>
    </p:spTree>
    <p:extLst>
      <p:ext uri="{BB962C8B-B14F-4D97-AF65-F5344CB8AC3E}">
        <p14:creationId xmlns:p14="http://schemas.microsoft.com/office/powerpoint/2010/main" val="32358555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C183D7F6-B498-43B3-948B-1728B52AA6E4}">
                <adec:decorative xmlns:adec="http://schemas.microsoft.com/office/drawing/2017/decorative" val="1"/>
              </a:ext>
            </a:extLst>
          </p:cNvPr>
          <p:cNvSpPr/>
          <p:nvPr/>
        </p:nvSpPr>
        <p:spPr>
          <a:xfrm>
            <a:off x="0" y="3290"/>
            <a:ext cx="12192000" cy="816429"/>
          </a:xfrm>
          <a:prstGeom prst="rect">
            <a:avLst/>
          </a:prstGeom>
          <a:solidFill>
            <a:srgbClr val="C42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3">
            <a:extLst>
              <a:ext uri="{FF2B5EF4-FFF2-40B4-BE49-F238E27FC236}">
                <a16:creationId xmlns:a16="http://schemas.microsoft.com/office/drawing/2014/main" id="{0398FF12-3D48-4E35-A80C-D3BDCA511792}"/>
              </a:ext>
              <a:ext uri="{C183D7F6-B498-43B3-948B-1728B52AA6E4}">
                <adec:decorative xmlns:adec="http://schemas.microsoft.com/office/drawing/2017/decorative" val="1"/>
              </a:ext>
            </a:extLst>
          </p:cNvPr>
          <p:cNvSpPr txBox="1">
            <a:spLocks/>
          </p:cNvSpPr>
          <p:nvPr/>
        </p:nvSpPr>
        <p:spPr>
          <a:xfrm>
            <a:off x="10134600" y="6395213"/>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E543643-C343-E242-96C8-DCEC3832F61D}" type="slidenum">
              <a:rPr lang="en-US" smtClean="0">
                <a:solidFill>
                  <a:schemeClr val="bg1"/>
                </a:solidFill>
              </a:rPr>
              <a:pPr algn="ctr"/>
              <a:t>52</a:t>
            </a:fld>
            <a:endParaRPr lang="en-US" dirty="0">
              <a:solidFill>
                <a:schemeClr val="bg1"/>
              </a:solidFill>
            </a:endParaRPr>
          </a:p>
        </p:txBody>
      </p:sp>
      <p:sp>
        <p:nvSpPr>
          <p:cNvPr id="3" name="Title 1">
            <a:extLst>
              <a:ext uri="{FF2B5EF4-FFF2-40B4-BE49-F238E27FC236}">
                <a16:creationId xmlns:a16="http://schemas.microsoft.com/office/drawing/2014/main" id="{767C0736-94E5-182A-D6B3-942DBC2FE1C6}"/>
              </a:ext>
            </a:extLst>
          </p:cNvPr>
          <p:cNvSpPr txBox="1">
            <a:spLocks noGrp="1"/>
          </p:cNvSpPr>
          <p:nvPr>
            <p:ph type="title" idx="4294967295"/>
          </p:nvPr>
        </p:nvSpPr>
        <p:spPr>
          <a:xfrm>
            <a:off x="0" y="-5480"/>
            <a:ext cx="12192000" cy="7315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3400" b="0" i="0" u="none" strike="noStrike" kern="1200" cap="none" spc="0" normalizeH="0" baseline="0" noProof="0" dirty="0">
                <a:ln>
                  <a:noFill/>
                </a:ln>
                <a:solidFill>
                  <a:schemeClr val="bg1"/>
                </a:solidFill>
                <a:effectLst/>
                <a:uLnTx/>
                <a:uFillTx/>
                <a:latin typeface="+mn-lt"/>
                <a:ea typeface="+mj-ea"/>
                <a:cs typeface="+mj-cs"/>
              </a:rPr>
            </a:br>
            <a:r>
              <a:rPr kumimoji="0" lang="en-US" sz="3400" b="0" i="0" u="none" strike="noStrike" kern="1200" cap="none" spc="0" normalizeH="0" baseline="0" noProof="0" dirty="0">
                <a:ln>
                  <a:noFill/>
                </a:ln>
                <a:solidFill>
                  <a:schemeClr val="bg1"/>
                </a:solidFill>
                <a:effectLst/>
                <a:uLnTx/>
                <a:uFillTx/>
                <a:latin typeface="Avenir Next LT Pro Demi" panose="020B0704020202020204" pitchFamily="34" charset="0"/>
                <a:ea typeface="+mn-ea"/>
                <a:cs typeface="+mn-cs"/>
              </a:rPr>
              <a:t>Tracking Outcomes</a:t>
            </a:r>
          </a:p>
        </p:txBody>
      </p:sp>
      <p:sp>
        <p:nvSpPr>
          <p:cNvPr id="10" name="TextBox 9">
            <a:extLst>
              <a:ext uri="{FF2B5EF4-FFF2-40B4-BE49-F238E27FC236}">
                <a16:creationId xmlns:a16="http://schemas.microsoft.com/office/drawing/2014/main" id="{D8193F1A-5781-192A-ED58-919B32E7E278}"/>
              </a:ext>
            </a:extLst>
          </p:cNvPr>
          <p:cNvSpPr txBox="1"/>
          <p:nvPr/>
        </p:nvSpPr>
        <p:spPr>
          <a:xfrm>
            <a:off x="806116" y="992776"/>
            <a:ext cx="10842545" cy="5473999"/>
          </a:xfrm>
          <a:prstGeom prst="rect">
            <a:avLst/>
          </a:prstGeom>
          <a:noFill/>
        </p:spPr>
        <p:txBody>
          <a:bodyPr wrap="square" rtlCol="0">
            <a:spAutoFit/>
          </a:bodyPr>
          <a:lstStyle/>
          <a:p>
            <a:pPr marL="457200" indent="-457200">
              <a:buFont typeface="Arial" panose="020B0604020202020204" pitchFamily="34" charset="0"/>
              <a:buChar char="•"/>
            </a:pPr>
            <a:r>
              <a:rPr lang="en-US" sz="2600" b="1" dirty="0"/>
              <a:t>Tracking outcomes is important for</a:t>
            </a:r>
          </a:p>
          <a:p>
            <a:pPr marL="1371600" lvl="2" indent="-457200">
              <a:buFont typeface="Arial" panose="020B0604020202020204" pitchFamily="34" charset="0"/>
              <a:buChar char="•"/>
            </a:pPr>
            <a:r>
              <a:rPr lang="en-US" sz="2400" dirty="0"/>
              <a:t>Demonstrating value and equivalence of HYCR with FBCR </a:t>
            </a:r>
          </a:p>
          <a:p>
            <a:pPr marL="1371600" lvl="2" indent="-457200">
              <a:spcAft>
                <a:spcPts val="600"/>
              </a:spcAft>
              <a:buFont typeface="Arial" panose="020B0604020202020204" pitchFamily="34" charset="0"/>
              <a:buChar char="•"/>
            </a:pPr>
            <a:r>
              <a:rPr lang="en-US" sz="2400" dirty="0"/>
              <a:t>Justifying  positive benefits and cost effectiveness</a:t>
            </a:r>
          </a:p>
          <a:p>
            <a:pPr marL="1371600" lvl="2" indent="-457200">
              <a:spcAft>
                <a:spcPts val="600"/>
              </a:spcAft>
              <a:buFont typeface="Arial" panose="020B0604020202020204" pitchFamily="34" charset="0"/>
              <a:buChar char="•"/>
            </a:pPr>
            <a:r>
              <a:rPr lang="en-US" sz="2400" dirty="0"/>
              <a:t>Building a case for favorable coverage determinations</a:t>
            </a:r>
          </a:p>
          <a:p>
            <a:pPr marL="457200" indent="-457200">
              <a:lnSpc>
                <a:spcPct val="107000"/>
              </a:lnSpc>
              <a:buFont typeface="Arial" panose="020B0604020202020204" pitchFamily="34" charset="0"/>
              <a:buChar char="•"/>
            </a:pPr>
            <a:r>
              <a:rPr lang="en-US" sz="2400" b="1" dirty="0">
                <a:ea typeface="Calibri" panose="020F0502020204030204" pitchFamily="34" charset="0"/>
                <a:cs typeface="Arial" panose="020B0604020202020204" pitchFamily="34" charset="0"/>
              </a:rPr>
              <a:t>Commonly tracked performance measures for both HYCR and FBRC are those required for </a:t>
            </a:r>
            <a:r>
              <a:rPr lang="en-US" sz="2400" b="1" u="sng" dirty="0">
                <a:solidFill>
                  <a:srgbClr val="0000FF"/>
                </a:solidFill>
                <a:ea typeface="Calibri" panose="020F0502020204030204" pitchFamily="34" charset="0"/>
                <a:cs typeface="Arial" panose="020B0604020202020204" pitchFamily="34" charset="0"/>
                <a:hlinkClick r:id="rId3"/>
              </a:rPr>
              <a:t>program certification by AACVPR</a:t>
            </a:r>
            <a:r>
              <a:rPr lang="en-US" sz="2400" b="1" dirty="0">
                <a:solidFill>
                  <a:srgbClr val="000000"/>
                </a:solidFill>
                <a:ea typeface="Calibri" panose="020F0502020204030204" pitchFamily="34" charset="0"/>
                <a:cs typeface="Arial" panose="020B0604020202020204" pitchFamily="34" charset="0"/>
              </a:rPr>
              <a:t>:</a:t>
            </a:r>
          </a:p>
          <a:p>
            <a:pPr marL="1371600" lvl="2" indent="-457200">
              <a:lnSpc>
                <a:spcPct val="107000"/>
              </a:lnSpc>
              <a:buFont typeface="Arial" panose="020B0604020202020204" pitchFamily="34" charset="0"/>
              <a:buChar char="•"/>
            </a:pPr>
            <a:r>
              <a:rPr lang="en-US" sz="2400" dirty="0">
                <a:ea typeface="Calibri" panose="020F0502020204030204" pitchFamily="34" charset="0"/>
                <a:cs typeface="Arial" panose="020B0604020202020204" pitchFamily="34" charset="0"/>
              </a:rPr>
              <a:t>Optimal Blood Pressure Control at Completion of CR </a:t>
            </a:r>
          </a:p>
          <a:p>
            <a:pPr marL="1371600" lvl="2" indent="-457200">
              <a:lnSpc>
                <a:spcPct val="107000"/>
              </a:lnSpc>
              <a:buFont typeface="Arial" panose="020B0604020202020204" pitchFamily="34" charset="0"/>
              <a:buChar char="•"/>
            </a:pPr>
            <a:r>
              <a:rPr lang="en-US" sz="2400" dirty="0">
                <a:ea typeface="Calibri" panose="020F0502020204030204" pitchFamily="34" charset="0"/>
                <a:cs typeface="Arial" panose="020B0604020202020204" pitchFamily="34" charset="0"/>
              </a:rPr>
              <a:t>Improvement in Depression at Completion of CR</a:t>
            </a:r>
          </a:p>
          <a:p>
            <a:pPr marL="1371600" lvl="2" indent="-457200">
              <a:lnSpc>
                <a:spcPct val="107000"/>
              </a:lnSpc>
              <a:buFont typeface="Arial" panose="020B0604020202020204" pitchFamily="34" charset="0"/>
              <a:buChar char="•"/>
            </a:pPr>
            <a:r>
              <a:rPr lang="en-US" sz="2400" dirty="0">
                <a:ea typeface="Calibri" panose="020F0502020204030204" pitchFamily="34" charset="0"/>
                <a:cs typeface="Arial" panose="020B0604020202020204" pitchFamily="34" charset="0"/>
              </a:rPr>
              <a:t>Improvement in Functional Capacity at Completion of CR</a:t>
            </a:r>
          </a:p>
          <a:p>
            <a:pPr marL="1371600" lvl="2" indent="-457200">
              <a:lnSpc>
                <a:spcPct val="107000"/>
              </a:lnSpc>
              <a:buFont typeface="Arial" panose="020B0604020202020204" pitchFamily="34" charset="0"/>
              <a:buChar char="•"/>
            </a:pPr>
            <a:r>
              <a:rPr lang="en-US" sz="2400" dirty="0">
                <a:ea typeface="Calibri" panose="020F0502020204030204" pitchFamily="34" charset="0"/>
                <a:cs typeface="Arial" panose="020B0604020202020204" pitchFamily="34" charset="0"/>
              </a:rPr>
              <a:t>Tobacco Use Intervention for CR</a:t>
            </a:r>
          </a:p>
          <a:p>
            <a:pPr marL="1371600" lvl="2" indent="-457200">
              <a:lnSpc>
                <a:spcPct val="107000"/>
              </a:lnSpc>
              <a:buFont typeface="Arial" panose="020B0604020202020204" pitchFamily="34" charset="0"/>
              <a:buChar char="•"/>
            </a:pPr>
            <a:r>
              <a:rPr lang="en-US" sz="2400" dirty="0">
                <a:ea typeface="Calibri" panose="020F0502020204030204" pitchFamily="34" charset="0"/>
                <a:cs typeface="Arial" panose="020B0604020202020204" pitchFamily="34" charset="0"/>
              </a:rPr>
              <a:t>Enrollment in Cardiac Rehabilitation (beginning 2023)</a:t>
            </a:r>
          </a:p>
          <a:p>
            <a:pPr marL="1371600" lvl="2" indent="-457200">
              <a:lnSpc>
                <a:spcPct val="107000"/>
              </a:lnSpc>
              <a:buFont typeface="Arial" panose="020B0604020202020204" pitchFamily="34" charset="0"/>
              <a:buChar char="•"/>
            </a:pPr>
            <a:r>
              <a:rPr lang="en-US" sz="2400" dirty="0">
                <a:ea typeface="Calibri" panose="020F0502020204030204" pitchFamily="34" charset="0"/>
                <a:cs typeface="Arial" panose="020B0604020202020204" pitchFamily="34" charset="0"/>
              </a:rPr>
              <a:t>Adherence to Cardiac Rehabilitation (beginning 2023</a:t>
            </a:r>
            <a:r>
              <a:rPr lang="en-US" sz="2800" dirty="0">
                <a:ea typeface="Calibri" panose="020F0502020204030204" pitchFamily="34" charset="0"/>
                <a:cs typeface="Arial" panose="020B0604020202020204" pitchFamily="34" charset="0"/>
              </a:rPr>
              <a:t>)</a:t>
            </a:r>
          </a:p>
          <a:p>
            <a:pPr marL="457200" indent="-457200">
              <a:spcAft>
                <a:spcPts val="600"/>
              </a:spcAft>
              <a:buFont typeface="Arial" panose="020B0604020202020204" pitchFamily="34" charset="0"/>
              <a:buChar char="•"/>
            </a:pPr>
            <a:endParaRPr lang="en-US" sz="2600" dirty="0">
              <a:latin typeface="Avenir Next LT Pro Light" panose="020B0304020202020204" pitchFamily="34" charset="0"/>
            </a:endParaRPr>
          </a:p>
        </p:txBody>
      </p:sp>
    </p:spTree>
    <p:extLst>
      <p:ext uri="{BB962C8B-B14F-4D97-AF65-F5344CB8AC3E}">
        <p14:creationId xmlns:p14="http://schemas.microsoft.com/office/powerpoint/2010/main" val="2536251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DF64DE9-4926-67D4-C568-22E97C4ADAE5}"/>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B4595B4-2464-074A-2AF5-595F7BDFFC44}"/>
              </a:ext>
              <a:ext uri="{C183D7F6-B498-43B3-948B-1728B52AA6E4}">
                <adec:decorative xmlns:adec="http://schemas.microsoft.com/office/drawing/2017/decorative" val="1"/>
              </a:ext>
            </a:extLst>
          </p:cNvPr>
          <p:cNvSpPr>
            <a:spLocks noGrp="1"/>
          </p:cNvSpPr>
          <p:nvPr>
            <p:ph type="sldNum" sz="quarter" idx="12"/>
          </p:nvPr>
        </p:nvSpPr>
        <p:spPr/>
        <p:txBody>
          <a:bodyPr/>
          <a:lstStyle/>
          <a:p>
            <a:fld id="{9E543643-C343-E242-96C8-DCEC3832F61D}" type="slidenum">
              <a:rPr lang="en-US" smtClean="0"/>
              <a:t>6</a:t>
            </a:fld>
            <a:endParaRPr lang="en-US" dirty="0"/>
          </a:p>
        </p:txBody>
      </p:sp>
      <p:sp>
        <p:nvSpPr>
          <p:cNvPr id="6" name="Title 1">
            <a:extLst>
              <a:ext uri="{FF2B5EF4-FFF2-40B4-BE49-F238E27FC236}">
                <a16:creationId xmlns:a16="http://schemas.microsoft.com/office/drawing/2014/main" id="{1D40F4AE-4DB8-5019-D396-3BCCC0D5FC35}"/>
              </a:ext>
            </a:extLst>
          </p:cNvPr>
          <p:cNvSpPr>
            <a:spLocks noGrp="1"/>
          </p:cNvSpPr>
          <p:nvPr>
            <p:ph type="title"/>
          </p:nvPr>
        </p:nvSpPr>
        <p:spPr>
          <a:xfrm>
            <a:off x="831850" y="136525"/>
            <a:ext cx="10515600" cy="5816803"/>
          </a:xfrm>
          <a:solidFill>
            <a:srgbClr val="C10230"/>
          </a:solidFill>
        </p:spPr>
        <p:txBody>
          <a:bodyPr vert="horz" lIns="91440" tIns="45720" rIns="91440" bIns="45720" rtlCol="0" anchor="ctr" anchorCtr="0">
            <a:normAutofit/>
          </a:bodyPr>
          <a:lstStyle/>
          <a:p>
            <a:pPr algn="ctr">
              <a:spcAft>
                <a:spcPts val="2400"/>
              </a:spcAft>
            </a:pPr>
            <a:r>
              <a:rPr lang="en-US" sz="5400" b="1" dirty="0">
                <a:solidFill>
                  <a:schemeClr val="bg1"/>
                </a:solidFill>
                <a:latin typeface="Avenir Next LT Pro" panose="020B0504020202020204" pitchFamily="34" charset="0"/>
                <a:cs typeface="Calibri"/>
                <a:hlinkClick r:id="rId3" action="ppaction://hlinksldjump">
                  <a:extLst>
                    <a:ext uri="{A12FA001-AC4F-418D-AE19-62706E023703}">
                      <ahyp:hlinkClr xmlns:ahyp="http://schemas.microsoft.com/office/drawing/2018/hyperlinkcolor" val="tx"/>
                    </a:ext>
                  </a:extLst>
                </a:hlinkClick>
              </a:rPr>
              <a:t>Section 1: </a:t>
            </a:r>
            <a:br>
              <a:rPr lang="en-US" sz="5400" b="1" dirty="0">
                <a:solidFill>
                  <a:schemeClr val="bg1"/>
                </a:solidFill>
                <a:latin typeface="Avenir Next LT Pro" panose="020B0504020202020204" pitchFamily="34" charset="0"/>
                <a:cs typeface="Calibri"/>
                <a:hlinkClick r:id="rId3" action="ppaction://hlinksldjump">
                  <a:extLst>
                    <a:ext uri="{A12FA001-AC4F-418D-AE19-62706E023703}">
                      <ahyp:hlinkClr xmlns:ahyp="http://schemas.microsoft.com/office/drawing/2018/hyperlinkcolor" val="tx"/>
                    </a:ext>
                  </a:extLst>
                </a:hlinkClick>
              </a:rPr>
            </a:br>
            <a:r>
              <a:rPr lang="en-US" sz="5400" b="1" dirty="0">
                <a:solidFill>
                  <a:schemeClr val="bg1"/>
                </a:solidFill>
                <a:latin typeface="Avenir Next LT Pro" panose="020B0504020202020204" pitchFamily="34" charset="0"/>
                <a:cs typeface="Calibri"/>
                <a:hlinkClick r:id="rId3" action="ppaction://hlinksldjump">
                  <a:extLst>
                    <a:ext uri="{A12FA001-AC4F-418D-AE19-62706E023703}">
                      <ahyp:hlinkClr xmlns:ahyp="http://schemas.microsoft.com/office/drawing/2018/hyperlinkcolor" val="tx"/>
                    </a:ext>
                  </a:extLst>
                </a:hlinkClick>
              </a:rPr>
              <a:t>What is Hybrid </a:t>
            </a:r>
            <a:br>
              <a:rPr lang="en-US" sz="5400" b="1" dirty="0">
                <a:solidFill>
                  <a:schemeClr val="bg1"/>
                </a:solidFill>
                <a:latin typeface="Avenir Next LT Pro" panose="020B0504020202020204" pitchFamily="34" charset="0"/>
                <a:cs typeface="Calibri"/>
                <a:hlinkClick r:id="rId3" action="ppaction://hlinksldjump">
                  <a:extLst>
                    <a:ext uri="{A12FA001-AC4F-418D-AE19-62706E023703}">
                      <ahyp:hlinkClr xmlns:ahyp="http://schemas.microsoft.com/office/drawing/2018/hyperlinkcolor" val="tx"/>
                    </a:ext>
                  </a:extLst>
                </a:hlinkClick>
              </a:rPr>
            </a:br>
            <a:r>
              <a:rPr lang="en-US" sz="5400" b="1" dirty="0">
                <a:solidFill>
                  <a:schemeClr val="bg1"/>
                </a:solidFill>
                <a:latin typeface="Avenir Next LT Pro" panose="020B0504020202020204" pitchFamily="34" charset="0"/>
                <a:cs typeface="Calibri"/>
                <a:hlinkClick r:id="rId3" action="ppaction://hlinksldjump">
                  <a:extLst>
                    <a:ext uri="{A12FA001-AC4F-418D-AE19-62706E023703}">
                      <ahyp:hlinkClr xmlns:ahyp="http://schemas.microsoft.com/office/drawing/2018/hyperlinkcolor" val="tx"/>
                    </a:ext>
                  </a:extLst>
                </a:hlinkClick>
              </a:rPr>
              <a:t>Cardiac Rehabilitation (HYCR) and </a:t>
            </a:r>
            <a:br>
              <a:rPr lang="en-US" sz="5400" b="1" dirty="0">
                <a:solidFill>
                  <a:schemeClr val="bg1"/>
                </a:solidFill>
                <a:latin typeface="Avenir Next LT Pro" panose="020B0504020202020204" pitchFamily="34" charset="0"/>
                <a:cs typeface="Calibri"/>
                <a:hlinkClick r:id="rId3" action="ppaction://hlinksldjump">
                  <a:extLst>
                    <a:ext uri="{A12FA001-AC4F-418D-AE19-62706E023703}">
                      <ahyp:hlinkClr xmlns:ahyp="http://schemas.microsoft.com/office/drawing/2018/hyperlinkcolor" val="tx"/>
                    </a:ext>
                  </a:extLst>
                </a:hlinkClick>
              </a:rPr>
            </a:br>
            <a:r>
              <a:rPr lang="en-US" sz="5400" b="1" dirty="0">
                <a:solidFill>
                  <a:schemeClr val="bg1"/>
                </a:solidFill>
                <a:latin typeface="Avenir Next LT Pro" panose="020B0504020202020204" pitchFamily="34" charset="0"/>
                <a:cs typeface="Calibri"/>
                <a:hlinkClick r:id="rId3" action="ppaction://hlinksldjump">
                  <a:extLst>
                    <a:ext uri="{A12FA001-AC4F-418D-AE19-62706E023703}">
                      <ahyp:hlinkClr xmlns:ahyp="http://schemas.microsoft.com/office/drawing/2018/hyperlinkcolor" val="tx"/>
                    </a:ext>
                  </a:extLst>
                </a:hlinkClick>
              </a:rPr>
              <a:t>What are its Benefits?</a:t>
            </a:r>
            <a:endParaRPr lang="en-US" sz="5400" b="1" dirty="0">
              <a:solidFill>
                <a:schemeClr val="bg1"/>
              </a:solidFill>
              <a:latin typeface="Avenir Next LT Pro" panose="020B0504020202020204" pitchFamily="34" charset="0"/>
              <a:cs typeface="Calibri"/>
            </a:endParaRPr>
          </a:p>
        </p:txBody>
      </p:sp>
    </p:spTree>
    <p:extLst>
      <p:ext uri="{BB962C8B-B14F-4D97-AF65-F5344CB8AC3E}">
        <p14:creationId xmlns:p14="http://schemas.microsoft.com/office/powerpoint/2010/main" val="2450210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C183D7F6-B498-43B3-948B-1728B52AA6E4}">
                <adec:decorative xmlns:adec="http://schemas.microsoft.com/office/drawing/2017/decorative" val="1"/>
              </a:ext>
            </a:extLst>
          </p:cNvPr>
          <p:cNvSpPr/>
          <p:nvPr/>
        </p:nvSpPr>
        <p:spPr>
          <a:xfrm>
            <a:off x="0" y="1"/>
            <a:ext cx="12192000" cy="816429"/>
          </a:xfrm>
          <a:prstGeom prst="rect">
            <a:avLst/>
          </a:prstGeom>
          <a:solidFill>
            <a:srgbClr val="C42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8231E66-F293-4AFB-9CC4-8D7EE66F2D6C}"/>
              </a:ext>
            </a:extLst>
          </p:cNvPr>
          <p:cNvSpPr>
            <a:spLocks noGrp="1"/>
          </p:cNvSpPr>
          <p:nvPr>
            <p:ph type="title"/>
          </p:nvPr>
        </p:nvSpPr>
        <p:spPr>
          <a:xfrm>
            <a:off x="0" y="1"/>
            <a:ext cx="12192000" cy="816429"/>
          </a:xfrm>
        </p:spPr>
        <p:txBody>
          <a:bodyPr>
            <a:noAutofit/>
          </a:bodyPr>
          <a:lstStyle/>
          <a:p>
            <a:pPr algn="ctr">
              <a:spcAft>
                <a:spcPts val="600"/>
              </a:spcAft>
            </a:pPr>
            <a:r>
              <a:rPr lang="en-US" sz="3400" b="1" dirty="0">
                <a:solidFill>
                  <a:schemeClr val="bg1"/>
                </a:solidFill>
                <a:latin typeface="Avenir Next LT Pro Demi" panose="020B0704020202020204" pitchFamily="34" charset="0"/>
              </a:rPr>
              <a:t>Key Terms</a:t>
            </a:r>
          </a:p>
        </p:txBody>
      </p:sp>
      <p:sp>
        <p:nvSpPr>
          <p:cNvPr id="4" name="Slide Number Placeholder 3">
            <a:extLst>
              <a:ext uri="{FF2B5EF4-FFF2-40B4-BE49-F238E27FC236}">
                <a16:creationId xmlns:a16="http://schemas.microsoft.com/office/drawing/2014/main" id="{7BB56A87-5BA7-473B-AE16-DBCC373D6A7F}"/>
              </a:ext>
              <a:ext uri="{C183D7F6-B498-43B3-948B-1728B52AA6E4}">
                <adec:decorative xmlns:adec="http://schemas.microsoft.com/office/drawing/2017/decorative" val="1"/>
              </a:ext>
            </a:extLst>
          </p:cNvPr>
          <p:cNvSpPr>
            <a:spLocks noGrp="1"/>
          </p:cNvSpPr>
          <p:nvPr>
            <p:ph type="sldNum" sz="quarter" idx="12"/>
          </p:nvPr>
        </p:nvSpPr>
        <p:spPr>
          <a:xfrm>
            <a:off x="9422823" y="6330225"/>
            <a:ext cx="2057400" cy="365125"/>
          </a:xfrm>
        </p:spPr>
        <p:txBody>
          <a:bodyPr/>
          <a:lstStyle/>
          <a:p>
            <a:fld id="{9E543643-C343-E242-96C8-DCEC3832F61D}" type="slidenum">
              <a:rPr lang="en-US" smtClean="0">
                <a:solidFill>
                  <a:schemeClr val="bg1"/>
                </a:solidFill>
              </a:rPr>
              <a:t>7</a:t>
            </a:fld>
            <a:endParaRPr lang="en-US" dirty="0">
              <a:solidFill>
                <a:schemeClr val="bg1"/>
              </a:solidFill>
            </a:endParaRPr>
          </a:p>
        </p:txBody>
      </p:sp>
      <p:sp>
        <p:nvSpPr>
          <p:cNvPr id="3" name="Content Placeholder 2">
            <a:extLst>
              <a:ext uri="{FF2B5EF4-FFF2-40B4-BE49-F238E27FC236}">
                <a16:creationId xmlns:a16="http://schemas.microsoft.com/office/drawing/2014/main" id="{7044F9B3-6126-2F90-CECF-0BDE79AB71DC}"/>
              </a:ext>
            </a:extLst>
          </p:cNvPr>
          <p:cNvSpPr>
            <a:spLocks noGrp="1"/>
          </p:cNvSpPr>
          <p:nvPr>
            <p:ph idx="1"/>
          </p:nvPr>
        </p:nvSpPr>
        <p:spPr>
          <a:xfrm>
            <a:off x="593334" y="1144771"/>
            <a:ext cx="3429448" cy="816430"/>
          </a:xfrm>
          <a:solidFill>
            <a:srgbClr val="692A7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marL="0" indent="0" algn="ctr">
              <a:buNone/>
            </a:pPr>
            <a:r>
              <a:rPr lang="en-US" sz="2400" b="1" dirty="0">
                <a:solidFill>
                  <a:schemeClr val="bg1"/>
                </a:solidFill>
                <a:latin typeface="Avenir Next LT Pro Demi" panose="020B0704020202020204" pitchFamily="34" charset="0"/>
              </a:rPr>
              <a:t>Facility-based CR (FBCR)</a:t>
            </a:r>
          </a:p>
          <a:p>
            <a:pPr algn="ctr"/>
            <a:endParaRPr lang="en-US" dirty="0"/>
          </a:p>
        </p:txBody>
      </p:sp>
      <p:sp>
        <p:nvSpPr>
          <p:cNvPr id="9" name="Content Placeholder 2">
            <a:extLst>
              <a:ext uri="{FF2B5EF4-FFF2-40B4-BE49-F238E27FC236}">
                <a16:creationId xmlns:a16="http://schemas.microsoft.com/office/drawing/2014/main" id="{09C7B5FA-5340-AE42-F97A-23E6B342403D}"/>
              </a:ext>
            </a:extLst>
          </p:cNvPr>
          <p:cNvSpPr txBox="1">
            <a:spLocks/>
          </p:cNvSpPr>
          <p:nvPr/>
        </p:nvSpPr>
        <p:spPr>
          <a:xfrm>
            <a:off x="602024" y="1971553"/>
            <a:ext cx="3404702" cy="3832898"/>
          </a:xfrm>
          <a:prstGeom prst="rect">
            <a:avLst/>
          </a:prstGeom>
          <a:solidFill>
            <a:srgbClr val="692A75">
              <a:alpha val="25098"/>
            </a:srgbClr>
          </a:solidFill>
          <a:ln w="3175">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SzPts val="1200"/>
              <a:buNone/>
            </a:pPr>
            <a:r>
              <a:rPr lang="en-US" sz="2000" dirty="0">
                <a:solidFill>
                  <a:prstClr val="black">
                    <a:hueOff val="0"/>
                    <a:satOff val="0"/>
                    <a:lumOff val="0"/>
                    <a:alphaOff val="0"/>
                  </a:prstClr>
                </a:solidFill>
                <a:latin typeface="Avenir Next LT Pro Light" panose="020B0304020202020204" pitchFamily="34" charset="0"/>
              </a:rPr>
              <a:t>Traditional, early outpatient Phase II CR, provided onsite at a defined location that includes the equipment, staff, resources and procedures necessary to offer all expected components of CR. Exercise sessions are directly observed in real time (synchronous) by </a:t>
            </a:r>
            <a:r>
              <a:rPr lang="en-US" sz="2000" dirty="0">
                <a:latin typeface="Avenir Next LT Pro Light" panose="020B0304020202020204" pitchFamily="34" charset="0"/>
              </a:rPr>
              <a:t>CR program staff.</a:t>
            </a:r>
          </a:p>
        </p:txBody>
      </p:sp>
      <p:sp>
        <p:nvSpPr>
          <p:cNvPr id="7" name="Content Placeholder 2">
            <a:extLst>
              <a:ext uri="{FF2B5EF4-FFF2-40B4-BE49-F238E27FC236}">
                <a16:creationId xmlns:a16="http://schemas.microsoft.com/office/drawing/2014/main" id="{94CA374B-86B7-4B7C-A987-37419D6A1F8E}"/>
              </a:ext>
            </a:extLst>
          </p:cNvPr>
          <p:cNvSpPr txBox="1">
            <a:spLocks/>
          </p:cNvSpPr>
          <p:nvPr/>
        </p:nvSpPr>
        <p:spPr>
          <a:xfrm>
            <a:off x="4511495" y="1149691"/>
            <a:ext cx="3429448" cy="811510"/>
          </a:xfrm>
          <a:prstGeom prst="rect">
            <a:avLst/>
          </a:prstGeom>
          <a:solidFill>
            <a:srgbClr val="C420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b="1" dirty="0">
                <a:solidFill>
                  <a:schemeClr val="bg1"/>
                </a:solidFill>
              </a:rPr>
              <a:t>Synchronous/real-time audio-visual CR </a:t>
            </a:r>
          </a:p>
          <a:p>
            <a:pPr algn="ctr"/>
            <a:endParaRPr lang="en-US" dirty="0"/>
          </a:p>
        </p:txBody>
      </p:sp>
      <p:sp>
        <p:nvSpPr>
          <p:cNvPr id="10" name="Content Placeholder 2">
            <a:extLst>
              <a:ext uri="{FF2B5EF4-FFF2-40B4-BE49-F238E27FC236}">
                <a16:creationId xmlns:a16="http://schemas.microsoft.com/office/drawing/2014/main" id="{4C6C9C77-79B5-7304-72E3-A316F1CD4396}"/>
              </a:ext>
            </a:extLst>
          </p:cNvPr>
          <p:cNvSpPr txBox="1">
            <a:spLocks/>
          </p:cNvSpPr>
          <p:nvPr/>
        </p:nvSpPr>
        <p:spPr>
          <a:xfrm>
            <a:off x="4524535" y="1955065"/>
            <a:ext cx="3385893" cy="3847548"/>
          </a:xfrm>
          <a:prstGeom prst="rect">
            <a:avLst/>
          </a:prstGeom>
          <a:solidFill>
            <a:srgbClr val="C42033">
              <a:alpha val="25098"/>
            </a:srgbClr>
          </a:solidFill>
          <a:ln w="3175">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SzPts val="1200"/>
            </a:pPr>
            <a:r>
              <a:rPr lang="en-US" sz="2000" dirty="0">
                <a:latin typeface="Avenir Next LT Pro Light" panose="020B0304020202020204" pitchFamily="34" charset="0"/>
              </a:rPr>
              <a:t> A telehealth visit to discuss CR-specific issues.</a:t>
            </a:r>
          </a:p>
          <a:p>
            <a:pPr>
              <a:buSzPts val="1200"/>
            </a:pPr>
            <a:r>
              <a:rPr lang="en-US" sz="2000" dirty="0">
                <a:latin typeface="Avenir Next LT Pro Light" panose="020B0304020202020204" pitchFamily="34" charset="0"/>
              </a:rPr>
              <a:t>CR patients and CR program staff are in different locations and engage in real-time, two-way audio-visual communication. CR program staff </a:t>
            </a:r>
            <a:r>
              <a:rPr lang="en-US" sz="2000" dirty="0">
                <a:solidFill>
                  <a:prstClr val="black">
                    <a:hueOff val="0"/>
                    <a:satOff val="0"/>
                    <a:lumOff val="0"/>
                    <a:alphaOff val="0"/>
                  </a:prstClr>
                </a:solidFill>
                <a:latin typeface="Avenir Next LT Pro Light" panose="020B0304020202020204" pitchFamily="34" charset="0"/>
              </a:rPr>
              <a:t>observe patient exercise in real-time over video.</a:t>
            </a:r>
          </a:p>
          <a:p>
            <a:pPr>
              <a:buSzPts val="1200"/>
            </a:pPr>
            <a:endParaRPr lang="en-US" sz="2000" dirty="0">
              <a:solidFill>
                <a:prstClr val="black">
                  <a:hueOff val="0"/>
                  <a:satOff val="0"/>
                  <a:lumOff val="0"/>
                  <a:alphaOff val="0"/>
                </a:prstClr>
              </a:solidFill>
              <a:latin typeface="Avenir Next LT Pro Light" panose="020B0304020202020204" pitchFamily="34" charset="0"/>
            </a:endParaRPr>
          </a:p>
        </p:txBody>
      </p:sp>
      <p:sp>
        <p:nvSpPr>
          <p:cNvPr id="8" name="Content Placeholder 2">
            <a:extLst>
              <a:ext uri="{FF2B5EF4-FFF2-40B4-BE49-F238E27FC236}">
                <a16:creationId xmlns:a16="http://schemas.microsoft.com/office/drawing/2014/main" id="{24554F07-0D95-4B2A-B62B-E0E2418EA9C4}"/>
              </a:ext>
            </a:extLst>
          </p:cNvPr>
          <p:cNvSpPr txBox="1">
            <a:spLocks/>
          </p:cNvSpPr>
          <p:nvPr/>
        </p:nvSpPr>
        <p:spPr>
          <a:xfrm>
            <a:off x="8350995" y="1154611"/>
            <a:ext cx="3429448" cy="824655"/>
          </a:xfrm>
          <a:prstGeom prst="rect">
            <a:avLst/>
          </a:prstGeom>
          <a:solidFill>
            <a:srgbClr val="692A7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b="1" dirty="0">
                <a:solidFill>
                  <a:schemeClr val="bg1"/>
                </a:solidFill>
              </a:rPr>
              <a:t>Asynchronous CR activities</a:t>
            </a:r>
          </a:p>
          <a:p>
            <a:pPr algn="ctr"/>
            <a:endParaRPr lang="en-US" dirty="0"/>
          </a:p>
        </p:txBody>
      </p:sp>
      <p:sp>
        <p:nvSpPr>
          <p:cNvPr id="11" name="Content Placeholder 2">
            <a:extLst>
              <a:ext uri="{FF2B5EF4-FFF2-40B4-BE49-F238E27FC236}">
                <a16:creationId xmlns:a16="http://schemas.microsoft.com/office/drawing/2014/main" id="{B97C43F0-3692-001E-E2AB-BE7DADB881B6}"/>
              </a:ext>
            </a:extLst>
          </p:cNvPr>
          <p:cNvSpPr txBox="1">
            <a:spLocks/>
          </p:cNvSpPr>
          <p:nvPr/>
        </p:nvSpPr>
        <p:spPr>
          <a:xfrm>
            <a:off x="8348249" y="1964879"/>
            <a:ext cx="3429448" cy="3838828"/>
          </a:xfrm>
          <a:prstGeom prst="rect">
            <a:avLst/>
          </a:prstGeom>
          <a:solidFill>
            <a:srgbClr val="692A75">
              <a:alpha val="25098"/>
            </a:srgbClr>
          </a:solidFill>
          <a:ln w="3175">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SzPts val="1200"/>
            </a:pPr>
            <a:r>
              <a:rPr lang="en-US" sz="2000" dirty="0">
                <a:latin typeface="Avenir Next LT Pro Light" panose="020B0304020202020204" pitchFamily="34" charset="0"/>
              </a:rPr>
              <a:t>CR patients exercise remotely </a:t>
            </a:r>
            <a:r>
              <a:rPr lang="en-US" sz="2000" i="1" dirty="0">
                <a:latin typeface="Avenir Next LT Pro Light" panose="020B0304020202020204" pitchFamily="34" charset="0"/>
              </a:rPr>
              <a:t>without </a:t>
            </a:r>
            <a:r>
              <a:rPr lang="en-US" sz="2000" dirty="0">
                <a:latin typeface="Avenir Next LT Pro Light" panose="020B0304020202020204" pitchFamily="34" charset="0"/>
              </a:rPr>
              <a:t>supervision by CR program staff. </a:t>
            </a:r>
            <a:endParaRPr lang="en-US" sz="2000" strike="sngStrike" dirty="0">
              <a:latin typeface="Avenir Next LT Pro Light" panose="020B0304020202020204" pitchFamily="34" charset="0"/>
            </a:endParaRPr>
          </a:p>
          <a:p>
            <a:pPr>
              <a:buSzPts val="1200"/>
            </a:pPr>
            <a:r>
              <a:rPr lang="en-US" sz="2000" dirty="0">
                <a:latin typeface="Avenir Next LT Pro Light" panose="020B0304020202020204" pitchFamily="34" charset="0"/>
              </a:rPr>
              <a:t>Other </a:t>
            </a:r>
            <a:r>
              <a:rPr lang="en-US" sz="2000" dirty="0">
                <a:solidFill>
                  <a:prstClr val="black">
                    <a:hueOff val="0"/>
                    <a:satOff val="0"/>
                    <a:lumOff val="0"/>
                    <a:alphaOff val="0"/>
                  </a:prstClr>
                </a:solidFill>
                <a:latin typeface="Avenir Next LT Pro Light" panose="020B0304020202020204" pitchFamily="34" charset="0"/>
              </a:rPr>
              <a:t>activities such as independently watching videos about nutrition or wellness.</a:t>
            </a:r>
          </a:p>
        </p:txBody>
      </p:sp>
    </p:spTree>
    <p:extLst>
      <p:ext uri="{BB962C8B-B14F-4D97-AF65-F5344CB8AC3E}">
        <p14:creationId xmlns:p14="http://schemas.microsoft.com/office/powerpoint/2010/main" val="3729653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D45A1E-B21C-BE73-1CA7-4B12859F693C}"/>
              </a:ext>
              <a:ext uri="{C183D7F6-B498-43B3-948B-1728B52AA6E4}">
                <adec:decorative xmlns:adec="http://schemas.microsoft.com/office/drawing/2017/decorative" val="0"/>
              </a:ext>
            </a:extLst>
          </p:cNvPr>
          <p:cNvSpPr>
            <a:spLocks noGrp="1"/>
          </p:cNvSpPr>
          <p:nvPr>
            <p:ph idx="1"/>
          </p:nvPr>
        </p:nvSpPr>
        <p:spPr>
          <a:xfrm>
            <a:off x="-25100" y="816429"/>
            <a:ext cx="11781671" cy="5905045"/>
          </a:xfrm>
        </p:spPr>
        <p:txBody>
          <a:bodyPr>
            <a:normAutofit lnSpcReduction="10000"/>
          </a:bodyPr>
          <a:lstStyle/>
          <a:p>
            <a:pPr lvl="1">
              <a:lnSpc>
                <a:spcPct val="107000"/>
              </a:lnSpc>
              <a:spcAft>
                <a:spcPts val="800"/>
              </a:spcAft>
            </a:pPr>
            <a:r>
              <a:rPr lang="en-US" sz="2800" dirty="0"/>
              <a:t>HYCR is a method for delivering cardiac rehab (CR) services that includes (a) a facility-based component; (b) monitored/supervised delivery of the exercise components delivered at home or in other off-site locations; (c) asynchronous delivery of other components</a:t>
            </a:r>
          </a:p>
          <a:p>
            <a:pPr lvl="1">
              <a:lnSpc>
                <a:spcPct val="107000"/>
              </a:lnSpc>
              <a:spcAft>
                <a:spcPts val="800"/>
              </a:spcAft>
            </a:pPr>
            <a:r>
              <a:rPr lang="en-US" sz="2800" dirty="0"/>
              <a:t>In addition to the many documented benefits of CR -- described at length on </a:t>
            </a:r>
            <a:r>
              <a:rPr lang="en-US" sz="3000" dirty="0"/>
              <a:t>the </a:t>
            </a:r>
            <a:r>
              <a:rPr lang="en-US" sz="3000" b="1" u="sng" dirty="0">
                <a:solidFill>
                  <a:srgbClr val="0000FF"/>
                </a:solidFill>
                <a:effectLst/>
                <a:ea typeface="Calibri" panose="020F0502020204030204" pitchFamily="34" charset="0"/>
                <a:cs typeface="Arial" panose="020B0604020202020204" pitchFamily="34" charset="0"/>
                <a:hlinkClick r:id="rId3"/>
              </a:rPr>
              <a:t>TAKEheart website</a:t>
            </a:r>
            <a:r>
              <a:rPr lang="en-US" sz="3000" b="1" u="sng" dirty="0">
                <a:solidFill>
                  <a:srgbClr val="0000FF"/>
                </a:solidFill>
                <a:effectLst/>
                <a:ea typeface="Calibri" panose="020F0502020204030204" pitchFamily="34" charset="0"/>
                <a:cs typeface="Arial" panose="020B0604020202020204" pitchFamily="34" charset="0"/>
              </a:rPr>
              <a:t>, </a:t>
            </a:r>
            <a:r>
              <a:rPr lang="en-US" sz="2800" dirty="0"/>
              <a:t>HYCR can help to address barriers to CR participation</a:t>
            </a:r>
          </a:p>
          <a:p>
            <a:pPr lvl="1">
              <a:lnSpc>
                <a:spcPct val="107000"/>
              </a:lnSpc>
              <a:spcAft>
                <a:spcPts val="800"/>
              </a:spcAft>
            </a:pPr>
            <a:r>
              <a:rPr lang="en-US" sz="2800" dirty="0"/>
              <a:t> We use “HYCR” in all TAKEheart materials in place of “virtual CR”, “remote CR”, or “home-based CR”.</a:t>
            </a:r>
          </a:p>
          <a:p>
            <a:pPr lvl="3">
              <a:lnSpc>
                <a:spcPct val="107000"/>
              </a:lnSpc>
              <a:spcAft>
                <a:spcPts val="800"/>
              </a:spcAft>
              <a:buFont typeface="Courier New" panose="02070309020205020404" pitchFamily="49" charset="0"/>
              <a:buChar char="o"/>
            </a:pPr>
            <a:r>
              <a:rPr lang="en-US" sz="2400" dirty="0"/>
              <a:t>These other, commonly used-terms fail to indicate whether or not the exercise sessions are supervised – which is the key requirement for Medicare reimbursement. </a:t>
            </a:r>
          </a:p>
          <a:p>
            <a:pPr lvl="1">
              <a:lnSpc>
                <a:spcPct val="107000"/>
              </a:lnSpc>
              <a:spcAft>
                <a:spcPts val="800"/>
              </a:spcAft>
            </a:pPr>
            <a:endParaRPr lang="en-US" dirty="0">
              <a:latin typeface="Avenir Next LT Pro" panose="020B0504020202020204" pitchFamily="34" charset="0"/>
            </a:endParaRPr>
          </a:p>
          <a:p>
            <a:pPr lvl="1">
              <a:lnSpc>
                <a:spcPct val="107000"/>
              </a:lnSpc>
              <a:spcAft>
                <a:spcPts val="800"/>
              </a:spcAft>
            </a:pPr>
            <a:endParaRPr lang="en-US" sz="3200" dirty="0">
              <a:latin typeface="Avenir Next LT Pro" panose="020B0504020202020204" pitchFamily="34" charset="0"/>
            </a:endParaRPr>
          </a:p>
          <a:p>
            <a:pPr lvl="1">
              <a:lnSpc>
                <a:spcPct val="107000"/>
              </a:lnSpc>
              <a:spcAft>
                <a:spcPts val="800"/>
              </a:spcAft>
            </a:pPr>
            <a:endParaRPr lang="en-US" dirty="0">
              <a:latin typeface="Avenir Next LT Pro" panose="020B0504020202020204" pitchFamily="34" charset="0"/>
            </a:endParaRPr>
          </a:p>
          <a:p>
            <a:pPr lvl="1">
              <a:lnSpc>
                <a:spcPct val="107000"/>
              </a:lnSpc>
              <a:spcAft>
                <a:spcPts val="800"/>
              </a:spcAft>
            </a:pPr>
            <a:endParaRPr lang="en-US" dirty="0">
              <a:latin typeface="Avenir Next LT Pro" panose="020B0504020202020204" pitchFamily="34" charset="0"/>
            </a:endParaRPr>
          </a:p>
        </p:txBody>
      </p:sp>
      <p:sp>
        <p:nvSpPr>
          <p:cNvPr id="5" name="Slide Number Placeholder 4">
            <a:extLst>
              <a:ext uri="{FF2B5EF4-FFF2-40B4-BE49-F238E27FC236}">
                <a16:creationId xmlns:a16="http://schemas.microsoft.com/office/drawing/2014/main" id="{67FB80B7-06BB-734E-ED84-50084ABDC6D6}"/>
              </a:ext>
              <a:ext uri="{C183D7F6-B498-43B3-948B-1728B52AA6E4}">
                <adec:decorative xmlns:adec="http://schemas.microsoft.com/office/drawing/2017/decorative" val="1"/>
              </a:ext>
            </a:extLst>
          </p:cNvPr>
          <p:cNvSpPr>
            <a:spLocks noGrp="1"/>
          </p:cNvSpPr>
          <p:nvPr>
            <p:ph type="sldNum" sz="quarter" idx="12"/>
          </p:nvPr>
        </p:nvSpPr>
        <p:spPr/>
        <p:txBody>
          <a:bodyPr/>
          <a:lstStyle/>
          <a:p>
            <a:fld id="{9E543643-C343-E242-96C8-DCEC3832F61D}" type="slidenum">
              <a:rPr lang="en-US" smtClean="0"/>
              <a:t>8</a:t>
            </a:fld>
            <a:endParaRPr lang="en-US" dirty="0"/>
          </a:p>
        </p:txBody>
      </p:sp>
      <p:sp>
        <p:nvSpPr>
          <p:cNvPr id="6" name="Rectangle 5" descr="What is HYCR?">
            <a:extLst>
              <a:ext uri="{FF2B5EF4-FFF2-40B4-BE49-F238E27FC236}">
                <a16:creationId xmlns:a16="http://schemas.microsoft.com/office/drawing/2014/main" id="{F7F4A732-DF99-71BE-9556-741251928A7A}"/>
              </a:ext>
            </a:extLst>
          </p:cNvPr>
          <p:cNvSpPr/>
          <p:nvPr/>
        </p:nvSpPr>
        <p:spPr>
          <a:xfrm>
            <a:off x="0" y="20098"/>
            <a:ext cx="12217099" cy="816429"/>
          </a:xfrm>
          <a:prstGeom prst="rect">
            <a:avLst/>
          </a:prstGeom>
          <a:solidFill>
            <a:srgbClr val="C42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7" name="Title 1">
            <a:extLst>
              <a:ext uri="{FF2B5EF4-FFF2-40B4-BE49-F238E27FC236}">
                <a16:creationId xmlns:a16="http://schemas.microsoft.com/office/drawing/2014/main" id="{04BAC2CF-5C0E-8F03-0760-1C13C19E8017}"/>
              </a:ext>
            </a:extLst>
          </p:cNvPr>
          <p:cNvSpPr txBox="1">
            <a:spLocks noGrp="1"/>
          </p:cNvSpPr>
          <p:nvPr>
            <p:ph type="title" idx="4294967295"/>
          </p:nvPr>
        </p:nvSpPr>
        <p:spPr>
          <a:xfrm>
            <a:off x="0" y="101423"/>
            <a:ext cx="12093676" cy="65378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3400" b="0" i="0" u="none" strike="noStrike" kern="1200" cap="none" spc="0" normalizeH="0" baseline="0" noProof="0" dirty="0">
                <a:ln>
                  <a:noFill/>
                </a:ln>
                <a:solidFill>
                  <a:schemeClr val="bg1"/>
                </a:solidFill>
                <a:effectLst/>
                <a:uLnTx/>
                <a:uFillTx/>
                <a:latin typeface="Avenir Next LT Pro Demi" panose="020B0704020202020204" pitchFamily="34" charset="0"/>
                <a:ea typeface="+mj-ea"/>
                <a:cs typeface="+mj-cs"/>
              </a:rPr>
              <a:t> </a:t>
            </a:r>
            <a:r>
              <a:rPr kumimoji="0" lang="en-US" sz="3400" b="1" i="0" u="none" strike="noStrike" kern="1200" cap="none" spc="0" normalizeH="0" baseline="0" noProof="0" dirty="0">
                <a:ln>
                  <a:noFill/>
                </a:ln>
                <a:solidFill>
                  <a:schemeClr val="bg1"/>
                </a:solidFill>
                <a:effectLst/>
                <a:uLnTx/>
                <a:uFillTx/>
                <a:latin typeface="Avenir Next LT Pro Demi" panose="020B0704020202020204" pitchFamily="34" charset="0"/>
                <a:ea typeface="+mj-ea"/>
                <a:cs typeface="+mj-cs"/>
              </a:rPr>
              <a:t>What is HYCR?</a:t>
            </a:r>
          </a:p>
        </p:txBody>
      </p:sp>
    </p:spTree>
    <p:extLst>
      <p:ext uri="{BB962C8B-B14F-4D97-AF65-F5344CB8AC3E}">
        <p14:creationId xmlns:p14="http://schemas.microsoft.com/office/powerpoint/2010/main" val="157695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descr="Facility-Based vs. Hybrid CR"/>
          <p:cNvSpPr/>
          <p:nvPr/>
        </p:nvSpPr>
        <p:spPr>
          <a:xfrm>
            <a:off x="0" y="1"/>
            <a:ext cx="12192000" cy="816429"/>
          </a:xfrm>
          <a:prstGeom prst="rect">
            <a:avLst/>
          </a:prstGeom>
          <a:solidFill>
            <a:srgbClr val="C42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8231E66-F293-4AFB-9CC4-8D7EE66F2D6C}"/>
              </a:ext>
            </a:extLst>
          </p:cNvPr>
          <p:cNvSpPr>
            <a:spLocks noGrp="1"/>
          </p:cNvSpPr>
          <p:nvPr>
            <p:ph type="title"/>
          </p:nvPr>
        </p:nvSpPr>
        <p:spPr>
          <a:xfrm>
            <a:off x="0" y="-14064"/>
            <a:ext cx="12191999" cy="816429"/>
          </a:xfrm>
        </p:spPr>
        <p:txBody>
          <a:bodyPr>
            <a:noAutofit/>
          </a:bodyPr>
          <a:lstStyle/>
          <a:p>
            <a:pPr algn="ctr">
              <a:spcAft>
                <a:spcPts val="600"/>
              </a:spcAft>
            </a:pPr>
            <a:r>
              <a:rPr lang="en-US" sz="3400" b="1" dirty="0">
                <a:solidFill>
                  <a:schemeClr val="bg1"/>
                </a:solidFill>
                <a:latin typeface="Avenir Next LT Pro Demi" panose="020B0704020202020204" pitchFamily="34" charset="0"/>
              </a:rPr>
              <a:t>Facility-Based vs. Hybrid CR</a:t>
            </a:r>
          </a:p>
        </p:txBody>
      </p:sp>
      <p:sp>
        <p:nvSpPr>
          <p:cNvPr id="4" name="Slide Number Placeholder 3">
            <a:extLst>
              <a:ext uri="{FF2B5EF4-FFF2-40B4-BE49-F238E27FC236}">
                <a16:creationId xmlns:a16="http://schemas.microsoft.com/office/drawing/2014/main" id="{7BB56A87-5BA7-473B-AE16-DBCC373D6A7F}"/>
              </a:ext>
            </a:extLst>
          </p:cNvPr>
          <p:cNvSpPr>
            <a:spLocks noGrp="1"/>
          </p:cNvSpPr>
          <p:nvPr>
            <p:ph type="sldNum" sz="quarter" idx="12"/>
          </p:nvPr>
        </p:nvSpPr>
        <p:spPr>
          <a:xfrm>
            <a:off x="9422823" y="6330225"/>
            <a:ext cx="2057400" cy="365125"/>
          </a:xfrm>
        </p:spPr>
        <p:txBody>
          <a:bodyPr/>
          <a:lstStyle/>
          <a:p>
            <a:fld id="{9E543643-C343-E242-96C8-DCEC3832F61D}" type="slidenum">
              <a:rPr lang="en-US" smtClean="0">
                <a:solidFill>
                  <a:schemeClr val="bg1"/>
                </a:solidFill>
              </a:rPr>
              <a:t>9</a:t>
            </a:fld>
            <a:endParaRPr lang="en-US" dirty="0">
              <a:solidFill>
                <a:schemeClr val="bg1"/>
              </a:solidFill>
            </a:endParaRPr>
          </a:p>
        </p:txBody>
      </p:sp>
      <p:sp>
        <p:nvSpPr>
          <p:cNvPr id="29" name="TextBox 28">
            <a:extLst>
              <a:ext uri="{FF2B5EF4-FFF2-40B4-BE49-F238E27FC236}">
                <a16:creationId xmlns:a16="http://schemas.microsoft.com/office/drawing/2014/main" id="{BB609CD3-0152-42DB-BEF0-ADA3797228B0}"/>
              </a:ext>
            </a:extLst>
          </p:cNvPr>
          <p:cNvSpPr txBox="1"/>
          <p:nvPr/>
        </p:nvSpPr>
        <p:spPr>
          <a:xfrm>
            <a:off x="195181" y="5957518"/>
            <a:ext cx="11780462" cy="677108"/>
          </a:xfrm>
          <a:prstGeom prst="rect">
            <a:avLst/>
          </a:prstGeom>
          <a:noFill/>
        </p:spPr>
        <p:txBody>
          <a:bodyPr wrap="square" rtlCol="0">
            <a:spAutoFit/>
          </a:bodyPr>
          <a:lstStyle/>
          <a:p>
            <a:pPr lvl="0"/>
            <a:r>
              <a:rPr lang="en-US" sz="1000" i="1" dirty="0">
                <a:latin typeface="Avenir Next LT Pro" panose="020B0504020202020204" pitchFamily="34" charset="0"/>
              </a:rPr>
              <a:t>See Keteyian et al. J Cardiov Pulm Rehab Prev. 2021 Aug 24. doi: 10.1097/HCR.0000000000000634 and </a:t>
            </a:r>
            <a:r>
              <a:rPr lang="en-US" sz="1000" i="1" dirty="0">
                <a:latin typeface="Avenir Next LT Pro" panose="020B0504020202020204" pitchFamily="34" charset="0"/>
                <a:hlinkClick r:id="rId3"/>
              </a:rPr>
              <a:t>Million Hearts Cardiac Rehabilitation Think Tank: Accelerating New Care Models</a:t>
            </a:r>
            <a:r>
              <a:rPr lang="en-US" sz="1000" i="1" dirty="0">
                <a:latin typeface="Avenir Next LT Pro" panose="020B0504020202020204" pitchFamily="34" charset="0"/>
              </a:rPr>
              <a:t> for additional discussion.</a:t>
            </a:r>
          </a:p>
          <a:p>
            <a:r>
              <a:rPr lang="en-US" i="1" dirty="0">
                <a:latin typeface="Avenir Next LT Pro" panose="020B0504020202020204" pitchFamily="34" charset="0"/>
              </a:rPr>
              <a:t>  </a:t>
            </a:r>
          </a:p>
        </p:txBody>
      </p:sp>
      <p:sp>
        <p:nvSpPr>
          <p:cNvPr id="6" name="TextBox 5">
            <a:extLst>
              <a:ext uri="{FF2B5EF4-FFF2-40B4-BE49-F238E27FC236}">
                <a16:creationId xmlns:a16="http://schemas.microsoft.com/office/drawing/2014/main" id="{70D044B1-164C-4F05-9458-7009923F04A1}"/>
              </a:ext>
            </a:extLst>
          </p:cNvPr>
          <p:cNvSpPr txBox="1"/>
          <p:nvPr/>
        </p:nvSpPr>
        <p:spPr>
          <a:xfrm>
            <a:off x="465731" y="1603130"/>
            <a:ext cx="2724974" cy="6093976"/>
          </a:xfrm>
          <a:prstGeom prst="rect">
            <a:avLst/>
          </a:prstGeom>
          <a:noFill/>
        </p:spPr>
        <p:txBody>
          <a:bodyPr wrap="square" rtlCol="0">
            <a:spAutoFit/>
          </a:bodyPr>
          <a:lstStyle/>
          <a:p>
            <a:r>
              <a:rPr lang="en-US" dirty="0">
                <a:latin typeface="Avenir Next LT Pro" panose="020B0504020202020204" pitchFamily="34" charset="0"/>
              </a:rPr>
              <a:t>In-person-only, synchronous supervised exercise sessions</a:t>
            </a:r>
          </a:p>
          <a:p>
            <a:endParaRPr lang="en-US" sz="2400" dirty="0"/>
          </a:p>
          <a:p>
            <a:endParaRPr lang="en-US" sz="2400" dirty="0"/>
          </a:p>
          <a:p>
            <a:endParaRPr lang="en-US" sz="2400" dirty="0"/>
          </a:p>
          <a:p>
            <a:endParaRPr lang="en-US" sz="2400" dirty="0"/>
          </a:p>
          <a:p>
            <a:r>
              <a:rPr lang="en-US" dirty="0">
                <a:latin typeface="Avenir Next LT Pro" panose="020B0504020202020204" pitchFamily="34" charset="0"/>
              </a:rPr>
              <a:t>Other CR components (e.g., patient education/counseling) provided EITHER on-site or via web- or phone-based support</a:t>
            </a:r>
          </a:p>
          <a:p>
            <a:endParaRPr lang="en-US" sz="2400" dirty="0"/>
          </a:p>
          <a:p>
            <a:endParaRPr lang="en-US" sz="2400" dirty="0"/>
          </a:p>
          <a:p>
            <a:endParaRPr lang="en-US" sz="2400" dirty="0"/>
          </a:p>
          <a:p>
            <a:endParaRPr lang="en-US" sz="2400" dirty="0"/>
          </a:p>
          <a:p>
            <a:endParaRPr lang="en-US" sz="2400" dirty="0"/>
          </a:p>
        </p:txBody>
      </p:sp>
      <p:pic>
        <p:nvPicPr>
          <p:cNvPr id="11" name="Picture 10" descr="This graphic shows facility-based cardiac rehab, with an image of a person visiting a doctor.">
            <a:extLst>
              <a:ext uri="{FF2B5EF4-FFF2-40B4-BE49-F238E27FC236}">
                <a16:creationId xmlns:a16="http://schemas.microsoft.com/office/drawing/2014/main" id="{A7F862D1-732F-42DB-BAF0-4ABC3E9AF980}"/>
              </a:ext>
            </a:extLst>
          </p:cNvPr>
          <p:cNvPicPr>
            <a:picLocks noChangeAspect="1"/>
          </p:cNvPicPr>
          <p:nvPr/>
        </p:nvPicPr>
        <p:blipFill>
          <a:blip r:embed="rId4"/>
          <a:stretch>
            <a:fillRect/>
          </a:stretch>
        </p:blipFill>
        <p:spPr>
          <a:xfrm>
            <a:off x="182124" y="2511813"/>
            <a:ext cx="2648320" cy="1352739"/>
          </a:xfrm>
          <a:prstGeom prst="rect">
            <a:avLst/>
          </a:prstGeom>
        </p:spPr>
      </p:pic>
      <p:sp>
        <p:nvSpPr>
          <p:cNvPr id="14" name="Rectangle 13" descr="In-person only, synchronous supervised exercise sessions.">
            <a:extLst>
              <a:ext uri="{FF2B5EF4-FFF2-40B4-BE49-F238E27FC236}">
                <a16:creationId xmlns:a16="http://schemas.microsoft.com/office/drawing/2014/main" id="{05ED39BC-8948-45E6-9E75-0188EB8FC588}"/>
              </a:ext>
            </a:extLst>
          </p:cNvPr>
          <p:cNvSpPr/>
          <p:nvPr/>
        </p:nvSpPr>
        <p:spPr>
          <a:xfrm>
            <a:off x="420964" y="1591282"/>
            <a:ext cx="2913033" cy="43595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CDF9929F-4625-459F-870B-10C22F856D92}"/>
              </a:ext>
            </a:extLst>
          </p:cNvPr>
          <p:cNvSpPr txBox="1"/>
          <p:nvPr/>
        </p:nvSpPr>
        <p:spPr>
          <a:xfrm>
            <a:off x="4633244" y="1002696"/>
            <a:ext cx="6701659" cy="461665"/>
          </a:xfrm>
          <a:prstGeom prst="rect">
            <a:avLst/>
          </a:prstGeom>
          <a:noFill/>
        </p:spPr>
        <p:txBody>
          <a:bodyPr wrap="square" rtlCol="0">
            <a:spAutoFit/>
          </a:bodyPr>
          <a:lstStyle/>
          <a:p>
            <a:pPr algn="ctr"/>
            <a:r>
              <a:rPr lang="en-US" sz="2400" b="1" dirty="0">
                <a:latin typeface="Avenir Next LT Pro" panose="020B0504020202020204" pitchFamily="34" charset="0"/>
              </a:rPr>
              <a:t>Hybrid CR (HYCR)</a:t>
            </a:r>
            <a:endParaRPr lang="en-US" sz="2400" b="1" strike="sngStrike" dirty="0">
              <a:latin typeface="Avenir Next LT Pro" panose="020B0504020202020204" pitchFamily="34" charset="0"/>
            </a:endParaRPr>
          </a:p>
        </p:txBody>
      </p:sp>
      <p:sp>
        <p:nvSpPr>
          <p:cNvPr id="17" name="TextBox 16">
            <a:extLst>
              <a:ext uri="{FF2B5EF4-FFF2-40B4-BE49-F238E27FC236}">
                <a16:creationId xmlns:a16="http://schemas.microsoft.com/office/drawing/2014/main" id="{3F9690EC-1A37-4917-8D53-1144EEE93E32}"/>
              </a:ext>
            </a:extLst>
          </p:cNvPr>
          <p:cNvSpPr txBox="1"/>
          <p:nvPr/>
        </p:nvSpPr>
        <p:spPr>
          <a:xfrm>
            <a:off x="3771970" y="1582947"/>
            <a:ext cx="2817267" cy="4093428"/>
          </a:xfrm>
          <a:prstGeom prst="rect">
            <a:avLst/>
          </a:prstGeom>
          <a:noFill/>
        </p:spPr>
        <p:txBody>
          <a:bodyPr wrap="square" rtlCol="0">
            <a:spAutoFit/>
          </a:bodyPr>
          <a:lstStyle/>
          <a:p>
            <a:pPr algn="ctr"/>
            <a:r>
              <a:rPr lang="en-US" b="1" dirty="0">
                <a:latin typeface="Avenir Next LT Pro" panose="020B0504020202020204" pitchFamily="34" charset="0"/>
              </a:rPr>
              <a:t>Some Facility-Based CR</a:t>
            </a:r>
          </a:p>
          <a:p>
            <a:pPr marL="60325"/>
            <a:r>
              <a:rPr lang="en-US" dirty="0">
                <a:latin typeface="Avenir Next LT Pro" panose="020B0504020202020204" pitchFamily="34" charset="0"/>
              </a:rPr>
              <a:t>In-person- only, synchronous supervised exercise sessions</a:t>
            </a:r>
          </a:p>
          <a:p>
            <a:endParaRPr lang="en-US" sz="2000" dirty="0"/>
          </a:p>
          <a:p>
            <a:endParaRPr lang="en-US" sz="2000" dirty="0"/>
          </a:p>
          <a:p>
            <a:endParaRPr lang="en-US" sz="2000" dirty="0"/>
          </a:p>
          <a:p>
            <a:endParaRPr lang="en-US" sz="2000" dirty="0"/>
          </a:p>
          <a:p>
            <a:r>
              <a:rPr lang="en-US" dirty="0">
                <a:latin typeface="Avenir Next LT Pro" panose="020B0504020202020204" pitchFamily="34" charset="0"/>
              </a:rPr>
              <a:t>Other CR components (e.g., patient education/counseling) provided EITHER on-site or via web- or phone-based support</a:t>
            </a:r>
          </a:p>
        </p:txBody>
      </p:sp>
      <p:pic>
        <p:nvPicPr>
          <p:cNvPr id="21" name="Picture 20" descr="This graphic shows hybrid CR, which includes some facility-based CR and synchronous/real-time audio-visual supervised exercise sessions and synchronous or asynchronous delivery of all other CR components, using audio visual, phone or digital device-based communications.">
            <a:extLst>
              <a:ext uri="{FF2B5EF4-FFF2-40B4-BE49-F238E27FC236}">
                <a16:creationId xmlns:a16="http://schemas.microsoft.com/office/drawing/2014/main" id="{42AF99EE-42CD-43F3-B336-12285D019332}"/>
              </a:ext>
            </a:extLst>
          </p:cNvPr>
          <p:cNvPicPr>
            <a:picLocks noChangeAspect="1"/>
          </p:cNvPicPr>
          <p:nvPr/>
        </p:nvPicPr>
        <p:blipFill>
          <a:blip r:embed="rId4"/>
          <a:stretch>
            <a:fillRect/>
          </a:stretch>
        </p:blipFill>
        <p:spPr>
          <a:xfrm>
            <a:off x="3831269" y="2846926"/>
            <a:ext cx="2173291" cy="1110098"/>
          </a:xfrm>
          <a:prstGeom prst="rect">
            <a:avLst/>
          </a:prstGeom>
        </p:spPr>
      </p:pic>
      <p:sp>
        <p:nvSpPr>
          <p:cNvPr id="18" name="Rectangle 17" descr="Some facility-based cardiac rehab: in-person only, synchronous supervised exercise sessions.">
            <a:extLst>
              <a:ext uri="{FF2B5EF4-FFF2-40B4-BE49-F238E27FC236}">
                <a16:creationId xmlns:a16="http://schemas.microsoft.com/office/drawing/2014/main" id="{334EABF5-C60C-4975-B5BF-D31235BDCEE3}"/>
              </a:ext>
            </a:extLst>
          </p:cNvPr>
          <p:cNvSpPr/>
          <p:nvPr/>
        </p:nvSpPr>
        <p:spPr>
          <a:xfrm>
            <a:off x="3787648" y="1594835"/>
            <a:ext cx="2851355" cy="435951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descr="Synchronous/Real-time audiovisual supervised exercise sessions plus synchronous or asynchronous delivery of all other CR components, using audiovisual, phone- or digital device-based communications.">
            <a:extLst>
              <a:ext uri="{FF2B5EF4-FFF2-40B4-BE49-F238E27FC236}">
                <a16:creationId xmlns:a16="http://schemas.microsoft.com/office/drawing/2014/main" id="{C0D3562B-6B3C-4973-88D4-C3C50C57D9C4}"/>
              </a:ext>
            </a:extLst>
          </p:cNvPr>
          <p:cNvSpPr/>
          <p:nvPr/>
        </p:nvSpPr>
        <p:spPr>
          <a:xfrm>
            <a:off x="6744928" y="1598005"/>
            <a:ext cx="5230715" cy="43595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DA5BF2D5-EADB-4697-8590-309404B9BD80}"/>
              </a:ext>
            </a:extLst>
          </p:cNvPr>
          <p:cNvSpPr txBox="1"/>
          <p:nvPr/>
        </p:nvSpPr>
        <p:spPr>
          <a:xfrm>
            <a:off x="6744930" y="1582947"/>
            <a:ext cx="5230714" cy="2862322"/>
          </a:xfrm>
          <a:prstGeom prst="rect">
            <a:avLst/>
          </a:prstGeom>
          <a:noFill/>
        </p:spPr>
        <p:txBody>
          <a:bodyPr wrap="square" rtlCol="0">
            <a:spAutoFit/>
          </a:bodyPr>
          <a:lstStyle/>
          <a:p>
            <a:r>
              <a:rPr lang="en-US" b="1" dirty="0">
                <a:latin typeface="Avenir Next LT Pro" panose="020B0504020202020204" pitchFamily="34" charset="0"/>
              </a:rPr>
              <a:t>Synchronous/Real-time audio-visual </a:t>
            </a:r>
            <a:r>
              <a:rPr lang="en-US" dirty="0">
                <a:latin typeface="Avenir Next LT Pro" panose="020B0504020202020204" pitchFamily="34" charset="0"/>
              </a:rPr>
              <a:t>supervised exercise sessions</a:t>
            </a:r>
          </a:p>
          <a:p>
            <a:endParaRPr lang="en-US" dirty="0"/>
          </a:p>
          <a:p>
            <a:endParaRPr lang="en-US" dirty="0"/>
          </a:p>
          <a:p>
            <a:endParaRPr lang="en-US" dirty="0"/>
          </a:p>
          <a:p>
            <a:endParaRPr lang="en-US" dirty="0"/>
          </a:p>
          <a:p>
            <a:endParaRPr lang="en-US" dirty="0"/>
          </a:p>
          <a:p>
            <a:r>
              <a:rPr lang="en-US" dirty="0">
                <a:latin typeface="Avenir Next LT Pro" panose="020B0504020202020204" pitchFamily="34" charset="0"/>
              </a:rPr>
              <a:t>Synchronous or asynchronous delivery of all other CR components, using audio visual, phone- or digital device-based communications </a:t>
            </a:r>
          </a:p>
        </p:txBody>
      </p:sp>
      <p:pic>
        <p:nvPicPr>
          <p:cNvPr id="24" name="Picture 23">
            <a:extLst>
              <a:ext uri="{FF2B5EF4-FFF2-40B4-BE49-F238E27FC236}">
                <a16:creationId xmlns:a16="http://schemas.microsoft.com/office/drawing/2014/main" id="{6B823E16-BC78-49D9-82BB-4658497DDDA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984074" y="4625164"/>
            <a:ext cx="2584924" cy="1049918"/>
          </a:xfrm>
          <a:prstGeom prst="rect">
            <a:avLst/>
          </a:prstGeom>
        </p:spPr>
      </p:pic>
      <p:pic>
        <p:nvPicPr>
          <p:cNvPr id="13" name="Picture 12">
            <a:extLst>
              <a:ext uri="{FF2B5EF4-FFF2-40B4-BE49-F238E27FC236}">
                <a16:creationId xmlns:a16="http://schemas.microsoft.com/office/drawing/2014/main" id="{6AFBC21A-B67F-48C7-93E7-7E781FCAB482}"/>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8087085" y="2238581"/>
            <a:ext cx="1941284" cy="1198800"/>
          </a:xfrm>
          <a:prstGeom prst="rect">
            <a:avLst/>
          </a:prstGeom>
        </p:spPr>
      </p:pic>
      <p:sp>
        <p:nvSpPr>
          <p:cNvPr id="25" name="Rectangle 24">
            <a:extLst>
              <a:ext uri="{FF2B5EF4-FFF2-40B4-BE49-F238E27FC236}">
                <a16:creationId xmlns:a16="http://schemas.microsoft.com/office/drawing/2014/main" id="{26DC6DED-AB28-43FF-B0A3-B6460966885D}"/>
              </a:ext>
              <a:ext uri="{C183D7F6-B498-43B3-948B-1728B52AA6E4}">
                <adec:decorative xmlns:adec="http://schemas.microsoft.com/office/drawing/2017/decorative" val="1"/>
              </a:ext>
            </a:extLst>
          </p:cNvPr>
          <p:cNvSpPr/>
          <p:nvPr/>
        </p:nvSpPr>
        <p:spPr>
          <a:xfrm>
            <a:off x="7984074" y="2190391"/>
            <a:ext cx="363187" cy="321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BB719C9-BE3F-4CE5-8338-3EB723DF87FA}"/>
              </a:ext>
            </a:extLst>
          </p:cNvPr>
          <p:cNvSpPr txBox="1"/>
          <p:nvPr/>
        </p:nvSpPr>
        <p:spPr>
          <a:xfrm>
            <a:off x="8854230" y="3059759"/>
            <a:ext cx="1045472" cy="43088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200" b="1" dirty="0">
                <a:solidFill>
                  <a:srgbClr val="7030A0"/>
                </a:solidFill>
                <a:latin typeface="Arial Black" panose="020B0A04020102020204" pitchFamily="34" charset="0"/>
              </a:rPr>
              <a:t>PLUS</a:t>
            </a:r>
          </a:p>
        </p:txBody>
      </p:sp>
      <p:sp>
        <p:nvSpPr>
          <p:cNvPr id="23" name="TextBox 22">
            <a:extLst>
              <a:ext uri="{FF2B5EF4-FFF2-40B4-BE49-F238E27FC236}">
                <a16:creationId xmlns:a16="http://schemas.microsoft.com/office/drawing/2014/main" id="{BD921D6F-4595-45BD-8145-187611886F7E}"/>
              </a:ext>
            </a:extLst>
          </p:cNvPr>
          <p:cNvSpPr txBox="1"/>
          <p:nvPr/>
        </p:nvSpPr>
        <p:spPr>
          <a:xfrm>
            <a:off x="522015" y="774853"/>
            <a:ext cx="2773233" cy="830997"/>
          </a:xfrm>
          <a:prstGeom prst="rect">
            <a:avLst/>
          </a:prstGeom>
          <a:noFill/>
        </p:spPr>
        <p:txBody>
          <a:bodyPr wrap="square">
            <a:spAutoFit/>
          </a:bodyPr>
          <a:lstStyle/>
          <a:p>
            <a:pPr algn="ctr"/>
            <a:r>
              <a:rPr lang="en-US" sz="2400" b="1" dirty="0">
                <a:latin typeface="Avenir Next LT Pro" panose="020B0504020202020204" pitchFamily="34" charset="0"/>
              </a:rPr>
              <a:t>Facility-Based CR (FBCR)</a:t>
            </a:r>
          </a:p>
        </p:txBody>
      </p:sp>
      <p:sp>
        <p:nvSpPr>
          <p:cNvPr id="3" name="TextBox 2">
            <a:extLst>
              <a:ext uri="{FF2B5EF4-FFF2-40B4-BE49-F238E27FC236}">
                <a16:creationId xmlns:a16="http://schemas.microsoft.com/office/drawing/2014/main" id="{13E71BC7-80F1-4993-A674-D8FB3D6D0022}"/>
              </a:ext>
            </a:extLst>
          </p:cNvPr>
          <p:cNvSpPr txBox="1"/>
          <p:nvPr/>
        </p:nvSpPr>
        <p:spPr>
          <a:xfrm>
            <a:off x="6258581" y="3059103"/>
            <a:ext cx="867333" cy="43088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200" b="1" dirty="0">
                <a:solidFill>
                  <a:srgbClr val="7030A0"/>
                </a:solidFill>
                <a:latin typeface="Arial Black" panose="020B0A04020102020204" pitchFamily="34" charset="0"/>
              </a:rPr>
              <a:t>AND</a:t>
            </a:r>
          </a:p>
        </p:txBody>
      </p:sp>
    </p:spTree>
    <p:extLst>
      <p:ext uri="{BB962C8B-B14F-4D97-AF65-F5344CB8AC3E}">
        <p14:creationId xmlns:p14="http://schemas.microsoft.com/office/powerpoint/2010/main" val="334807227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E37E4A027E6E04C9666B28804E60757" ma:contentTypeVersion="8" ma:contentTypeDescription="Create a new document." ma:contentTypeScope="" ma:versionID="49289f68dbaabb7c795d28a4768861d9">
  <xsd:schema xmlns:xsd="http://www.w3.org/2001/XMLSchema" xmlns:xs="http://www.w3.org/2001/XMLSchema" xmlns:p="http://schemas.microsoft.com/office/2006/metadata/properties" xmlns:ns2="69f55713-d1b9-40c1-a72c-05f25261be9c" xmlns:ns3="bfd16a6f-65fb-482b-bd4a-5261e380b643" targetNamespace="http://schemas.microsoft.com/office/2006/metadata/properties" ma:root="true" ma:fieldsID="53e5905887a6b2119991a78cecfc478d" ns2:_="" ns3:_="">
    <xsd:import namespace="69f55713-d1b9-40c1-a72c-05f25261be9c"/>
    <xsd:import namespace="bfd16a6f-65fb-482b-bd4a-5261e380b64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f55713-d1b9-40c1-a72c-05f25261be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fd16a6f-65fb-482b-bd4a-5261e380b64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0F091E-3BBC-4A02-9289-210E0DA29109}">
  <ds:schemaRefs>
    <ds:schemaRef ds:uri="http://purl.org/dc/dcmitype/"/>
    <ds:schemaRef ds:uri="http://schemas.microsoft.com/office/infopath/2007/PartnerControls"/>
    <ds:schemaRef ds:uri="bfd16a6f-65fb-482b-bd4a-5261e380b643"/>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69f55713-d1b9-40c1-a72c-05f25261be9c"/>
    <ds:schemaRef ds:uri="http://www.w3.org/XML/1998/namespace"/>
    <ds:schemaRef ds:uri="http://purl.org/dc/terms/"/>
  </ds:schemaRefs>
</ds:datastoreItem>
</file>

<file path=customXml/itemProps2.xml><?xml version="1.0" encoding="utf-8"?>
<ds:datastoreItem xmlns:ds="http://schemas.openxmlformats.org/officeDocument/2006/customXml" ds:itemID="{3C1A1023-D792-443B-95A8-A73E3E939EA1}">
  <ds:schemaRefs>
    <ds:schemaRef ds:uri="http://schemas.microsoft.com/sharepoint/v3/contenttype/forms"/>
  </ds:schemaRefs>
</ds:datastoreItem>
</file>

<file path=customXml/itemProps3.xml><?xml version="1.0" encoding="utf-8"?>
<ds:datastoreItem xmlns:ds="http://schemas.openxmlformats.org/officeDocument/2006/customXml" ds:itemID="{CC38CA90-6160-4F9A-9571-22ABB12062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f55713-d1b9-40c1-a72c-05f25261be9c"/>
    <ds:schemaRef ds:uri="bfd16a6f-65fb-482b-bd4a-5261e380b6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3605</TotalTime>
  <Words>5134</Words>
  <Application>Microsoft Office PowerPoint</Application>
  <PresentationFormat>Widescreen</PresentationFormat>
  <Paragraphs>687</Paragraphs>
  <Slides>52</Slides>
  <Notes>46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52</vt:i4>
      </vt:variant>
    </vt:vector>
  </HeadingPairs>
  <TitlesOfParts>
    <vt:vector size="65" baseType="lpstr">
      <vt:lpstr>Arial</vt:lpstr>
      <vt:lpstr>Arial Black</vt:lpstr>
      <vt:lpstr>Avenir Next LT Pro</vt:lpstr>
      <vt:lpstr>Avenir Next LT Pro Demi</vt:lpstr>
      <vt:lpstr>Avenir Next LT Pro Light</vt:lpstr>
      <vt:lpstr>Calibri</vt:lpstr>
      <vt:lpstr>Calibri Light</vt:lpstr>
      <vt:lpstr>Courier New</vt:lpstr>
      <vt:lpstr>Segoe UI</vt:lpstr>
      <vt:lpstr>Source Sans Pro</vt:lpstr>
      <vt:lpstr>Symbol</vt:lpstr>
      <vt:lpstr>Wingdings</vt:lpstr>
      <vt:lpstr>Office Theme</vt:lpstr>
      <vt:lpstr>Implementing  Hybrid Cardiac Rehabilitation to Expand Access and Capacity</vt:lpstr>
      <vt:lpstr>TAKEheart HYCR Workgroup</vt:lpstr>
      <vt:lpstr>TAKEheart Materials for Expanding Access and Capacity</vt:lpstr>
      <vt:lpstr>Contents</vt:lpstr>
      <vt:lpstr>Acronyms</vt:lpstr>
      <vt:lpstr>Section 1:  What is Hybrid  Cardiac Rehabilitation (HYCR) and  What are its Benefits?</vt:lpstr>
      <vt:lpstr>Key Terms</vt:lpstr>
      <vt:lpstr> What is HYCR?</vt:lpstr>
      <vt:lpstr>Facility-Based vs. Hybrid CR</vt:lpstr>
      <vt:lpstr>What Hybrid CR Is Not – and What it Is!</vt:lpstr>
      <vt:lpstr> Safety</vt:lpstr>
      <vt:lpstr> Effectiveness of HYCR</vt:lpstr>
      <vt:lpstr>Benefits of HYCR for Patients </vt:lpstr>
      <vt:lpstr>Benefits of HYCR for Hospitals </vt:lpstr>
      <vt:lpstr> To Learn More…</vt:lpstr>
      <vt:lpstr>Section 2:  Assessing Fit, Feasibility, &amp; Financial Viability</vt:lpstr>
      <vt:lpstr>Is a HYCR Option Right for You? </vt:lpstr>
      <vt:lpstr>Six Questions to Guide Initial Discussions</vt:lpstr>
      <vt:lpstr> To Answer These Questions..</vt:lpstr>
      <vt:lpstr> Next Steps</vt:lpstr>
      <vt:lpstr>Key Questions and Consideration for Assessing Capacity</vt:lpstr>
      <vt:lpstr> Key Questions for Assessing Feasibility</vt:lpstr>
      <vt:lpstr>Other Operational Considerations</vt:lpstr>
      <vt:lpstr>Assessing Financial Viability and Making a “Business Case” for HCYR</vt:lpstr>
      <vt:lpstr>For More on Financial Viability and the “Business Case”</vt:lpstr>
      <vt:lpstr>Section 3:  Engaging Stakeholders and Obtaining Buy-in</vt:lpstr>
      <vt:lpstr>Launching and Sustaining HYCR Services Will Be a Team Effort!</vt:lpstr>
      <vt:lpstr>Six Questions to Guide Your Efforts At Securing Buy-in</vt:lpstr>
      <vt:lpstr>Six Questions to Guide Your Efforts (continued)</vt:lpstr>
      <vt:lpstr>Addressing Stakeholder Questions and Concerns</vt:lpstr>
      <vt:lpstr>Addressing Staff Concerns </vt:lpstr>
      <vt:lpstr>Tout the Benefits!</vt:lpstr>
      <vt:lpstr>Section 4:  Selecting an Implementation Approach and Other Infrastructure Considerations</vt:lpstr>
      <vt:lpstr>Select an Implementation Approach</vt:lpstr>
      <vt:lpstr>Select an Implementation Approach (continued)</vt:lpstr>
      <vt:lpstr>Select an Implementation Approach (cont. 2)</vt:lpstr>
      <vt:lpstr>Using a Vendor</vt:lpstr>
      <vt:lpstr>Selecting the Audiovisual Platform</vt:lpstr>
      <vt:lpstr>Essential Features for Audiovisual Platforms for HYCR </vt:lpstr>
      <vt:lpstr>Section 5:  Starting Up</vt:lpstr>
      <vt:lpstr>Key Steps in Starting Up</vt:lpstr>
      <vt:lpstr>Patient Recruitment</vt:lpstr>
      <vt:lpstr>Recommendations for Recruiting The Right Patients</vt:lpstr>
      <vt:lpstr>Specific Considerations in Assessing Patient Fit with HYCR</vt:lpstr>
      <vt:lpstr>Recruitment Strategies</vt:lpstr>
      <vt:lpstr>Recommendations for Onboarding</vt:lpstr>
      <vt:lpstr>Adopt a Safety Plan</vt:lpstr>
      <vt:lpstr>Anticipate Staff Concerns</vt:lpstr>
      <vt:lpstr>Section 6:  Leading and Monitoring Remote Sessions</vt:lpstr>
      <vt:lpstr>Key Components of HCYR</vt:lpstr>
      <vt:lpstr>Section 7:  Tracking Outcomes</vt:lpstr>
      <vt:lpstr> Tracking Outcomes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Implementing  Hybrid Cardiac Rehabilitation to Expand Access and Capacity</dc:title>
  <dc:creator>AHRQ TAKEHeart</dc:creator>
  <cp:keywords>AHRQ, TAKEheart, Cardiac Rehabilitation, Hybrid CR</cp:keywords>
  <cp:lastModifiedBy>Nawrocki, Laura (AHRQ/OC) (CTR)</cp:lastModifiedBy>
  <cp:revision>184</cp:revision>
  <cp:lastPrinted>2023-02-27T18:20:25Z</cp:lastPrinted>
  <dcterms:created xsi:type="dcterms:W3CDTF">2019-10-20T19:58:20Z</dcterms:created>
  <dcterms:modified xsi:type="dcterms:W3CDTF">2023-04-28T15:21:59Z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0x010100FE37E4A027E6E04C9666B28804E60757</vt:lpwstr>
  </property>
  <property fmtid="{D5CDD505-2E9C-101B-9397-08002B2CF9AE}" pid="3" name="MediaServiceImageTags">
    <vt:lpwstr/>
  </property>
  <property fmtid="{D5CDD505-2E9C-101B-9397-08002B2CF9AE}" pid="4" name="MSIP_Label_7b94a7b8-f06c-4dfe-bdcc-9b548fd58c31_Enabled">
    <vt:lpwstr>true</vt:lpwstr>
  </property>
  <property fmtid="{D5CDD505-2E9C-101B-9397-08002B2CF9AE}" pid="5" name="MSIP_Label_7b94a7b8-f06c-4dfe-bdcc-9b548fd58c31_SetDate">
    <vt:lpwstr>2023-01-08T23:52:18Z</vt:lpwstr>
  </property>
  <property fmtid="{D5CDD505-2E9C-101B-9397-08002B2CF9AE}" pid="6" name="MSIP_Label_7b94a7b8-f06c-4dfe-bdcc-9b548fd58c31_Method">
    <vt:lpwstr>Privileged</vt:lpwstr>
  </property>
  <property fmtid="{D5CDD505-2E9C-101B-9397-08002B2CF9AE}" pid="7" name="MSIP_Label_7b94a7b8-f06c-4dfe-bdcc-9b548fd58c31_Name">
    <vt:lpwstr>7b94a7b8-f06c-4dfe-bdcc-9b548fd58c31</vt:lpwstr>
  </property>
  <property fmtid="{D5CDD505-2E9C-101B-9397-08002B2CF9AE}" pid="8" name="MSIP_Label_7b94a7b8-f06c-4dfe-bdcc-9b548fd58c31_SiteId">
    <vt:lpwstr>9ce70869-60db-44fd-abe8-d2767077fc8f</vt:lpwstr>
  </property>
  <property fmtid="{D5CDD505-2E9C-101B-9397-08002B2CF9AE}" pid="9" name="MSIP_Label_7b94a7b8-f06c-4dfe-bdcc-9b548fd58c31_ActionId">
    <vt:lpwstr>a185d0cc-0914-4699-b493-fb968f70b075</vt:lpwstr>
  </property>
  <property fmtid="{D5CDD505-2E9C-101B-9397-08002B2CF9AE}" pid="10" name="MSIP_Label_7b94a7b8-f06c-4dfe-bdcc-9b548fd58c31_ContentBits">
    <vt:lpwstr>0</vt:lpwstr>
  </property>
</Properties>
</file>